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1ED8-B962-4523-AD6F-6A41615E3F91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846AF-7A1C-49B9-A6E0-9550517D7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5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5F13-D160-3B41-8358-77A417835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5F13-D160-3B41-8358-77A417835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5F13-D160-3B41-8358-77A417835A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4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8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AB7D-5DBB-46FB-8465-79557579608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4C75-A2EC-4BA7-A046-046D26698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95"/>
            <a:ext cx="9144000" cy="6371705"/>
          </a:xfrm>
          <a:prstGeom prst="rect">
            <a:avLst/>
          </a:prstGeom>
        </p:spPr>
      </p:pic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739381" y="6444238"/>
            <a:ext cx="251673" cy="205383"/>
          </a:xfrm>
        </p:spPr>
        <p:txBody>
          <a:bodyPr/>
          <a:lstStyle/>
          <a:p>
            <a:r>
              <a:rPr lang="en-US" dirty="0">
                <a:solidFill>
                  <a:srgbClr val="0E1325"/>
                </a:solidFill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6" y="6214947"/>
            <a:ext cx="1241365" cy="434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E08DE-95C5-4E17-AE35-7464D8EA00A6}"/>
              </a:ext>
            </a:extLst>
          </p:cNvPr>
          <p:cNvSpPr txBox="1"/>
          <p:nvPr/>
        </p:nvSpPr>
        <p:spPr>
          <a:xfrm>
            <a:off x="3354938" y="208379"/>
            <a:ext cx="6441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225" dirty="0">
                <a:solidFill>
                  <a:srgbClr val="F67F24"/>
                </a:solidFill>
                <a:latin typeface="ITC Franklin Gothic Demi Extra Compressed" charset="0"/>
                <a:ea typeface="ITC Franklin Gothic Demi Extra Compressed" charset="0"/>
                <a:cs typeface="ITC Franklin Gothic Demi Extra Compressed" charset="0"/>
              </a:rPr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8DB50-652E-403B-BD99-2B8FB30A422B}"/>
              </a:ext>
            </a:extLst>
          </p:cNvPr>
          <p:cNvSpPr txBox="1"/>
          <p:nvPr/>
        </p:nvSpPr>
        <p:spPr>
          <a:xfrm>
            <a:off x="1394311" y="1280160"/>
            <a:ext cx="6103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Heart Disease dataset (collected at Cleveland, USA)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Objective is to predict whether a patient is at risk of heart disease based on certain diagnostic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Dataset has 13 such features like age, sex, cholesterol level, blood pressure , max heart rate,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 Data available for 303 patients.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3B15C-9531-43C6-A679-ED09D7BA1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311" y="3034486"/>
            <a:ext cx="5962476" cy="32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739381" y="6444238"/>
            <a:ext cx="251673" cy="205383"/>
          </a:xfrm>
        </p:spPr>
        <p:txBody>
          <a:bodyPr/>
          <a:lstStyle/>
          <a:p>
            <a:r>
              <a:rPr lang="en-US" dirty="0">
                <a:solidFill>
                  <a:srgbClr val="0E1325"/>
                </a:solidFill>
              </a:rPr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6" y="6214947"/>
            <a:ext cx="1241365" cy="434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5F052-D6A3-4294-B0F6-36FF870AD813}"/>
              </a:ext>
            </a:extLst>
          </p:cNvPr>
          <p:cNvSpPr txBox="1"/>
          <p:nvPr/>
        </p:nvSpPr>
        <p:spPr>
          <a:xfrm>
            <a:off x="2960391" y="209296"/>
            <a:ext cx="4378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225" dirty="0">
                <a:solidFill>
                  <a:srgbClr val="F67F24"/>
                </a:solidFill>
                <a:latin typeface="ITC Franklin Gothic Demi Extra Compressed" charset="0"/>
                <a:ea typeface="ITC Franklin Gothic Demi Extra Compressed" charset="0"/>
                <a:cs typeface="ITC Franklin Gothic Demi Extra Compressed" charset="0"/>
              </a:rPr>
              <a:t>CODE SNIPPETS</a:t>
            </a:r>
            <a:endParaRPr lang="en-US" sz="1500" dirty="0">
              <a:solidFill>
                <a:srgbClr val="0E1325"/>
              </a:solidFill>
              <a:latin typeface="ITC Franklin Gothic Book Condensed" charset="0"/>
              <a:ea typeface="ITC Franklin Gothic Book Condensed" charset="0"/>
              <a:cs typeface="ITC Franklin Gothic Book Condense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2C58D-E0AE-4DCA-849C-62091A36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9" y="1389542"/>
            <a:ext cx="4053294" cy="2285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DE0D4-6BA9-4922-85A9-62F5C5EC6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552" y="1389542"/>
            <a:ext cx="4215154" cy="1746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D2346-E7A6-4110-B296-E0088F100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48" y="4698035"/>
            <a:ext cx="4695998" cy="1530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E7107-F875-45C6-B6EF-C87C1EE67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8602" y="3429000"/>
            <a:ext cx="2247748" cy="2961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CCF46-16E7-42CB-BDD5-9B1B23059AD9}"/>
              </a:ext>
            </a:extLst>
          </p:cNvPr>
          <p:cNvSpPr txBox="1"/>
          <p:nvPr/>
        </p:nvSpPr>
        <p:spPr>
          <a:xfrm>
            <a:off x="370848" y="3798916"/>
            <a:ext cx="517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Using </a:t>
            </a:r>
            <a:r>
              <a:rPr lang="en-IN" dirty="0" err="1"/>
              <a:t>VectorAssembler</a:t>
            </a:r>
            <a:r>
              <a:rPr lang="en-IN" dirty="0"/>
              <a:t> for multiple 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Dividing data into train and test sets with balanced class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DF838-480D-455E-9393-97A7C7E656EC}"/>
              </a:ext>
            </a:extLst>
          </p:cNvPr>
          <p:cNvSpPr txBox="1"/>
          <p:nvPr/>
        </p:nvSpPr>
        <p:spPr>
          <a:xfrm>
            <a:off x="344139" y="896110"/>
            <a:ext cx="86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Creating Spark Context and reading/writing in parquet format</a:t>
            </a:r>
          </a:p>
        </p:txBody>
      </p:sp>
    </p:spTree>
    <p:extLst>
      <p:ext uri="{BB962C8B-B14F-4D97-AF65-F5344CB8AC3E}">
        <p14:creationId xmlns:p14="http://schemas.microsoft.com/office/powerpoint/2010/main" val="7351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739381" y="6444238"/>
            <a:ext cx="251673" cy="205383"/>
          </a:xfrm>
        </p:spPr>
        <p:txBody>
          <a:bodyPr/>
          <a:lstStyle/>
          <a:p>
            <a:r>
              <a:rPr lang="en-US" dirty="0">
                <a:solidFill>
                  <a:srgbClr val="0E1325"/>
                </a:solidFill>
              </a:rPr>
              <a:t>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6" y="6214947"/>
            <a:ext cx="1241365" cy="434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84A3F-A6F5-4678-BBFA-3FE776D9B87B}"/>
              </a:ext>
            </a:extLst>
          </p:cNvPr>
          <p:cNvSpPr txBox="1"/>
          <p:nvPr/>
        </p:nvSpPr>
        <p:spPr>
          <a:xfrm>
            <a:off x="3238560" y="0"/>
            <a:ext cx="6441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225" dirty="0">
                <a:solidFill>
                  <a:srgbClr val="F67F24"/>
                </a:solidFill>
                <a:latin typeface="ITC Franklin Gothic Demi Extra Compressed" charset="0"/>
                <a:ea typeface="ITC Franklin Gothic Demi Extra Compressed" charset="0"/>
                <a:cs typeface="ITC Franklin Gothic Demi Extra Compressed" charset="0"/>
              </a:rPr>
              <a:t>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78DD0-D480-4BA4-AF1D-1C22256A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311" y="439759"/>
            <a:ext cx="6007161" cy="5039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45E2A1-A968-45ED-9264-5B3FD8B0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776" y="5608106"/>
            <a:ext cx="3180843" cy="104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FC9CE-1F12-418C-A14A-11AF9528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084" y="5641441"/>
            <a:ext cx="3532494" cy="104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EFE20-CD7E-4A4C-8667-AD0D5CE67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95"/>
            <a:ext cx="9144000" cy="63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94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ITC Franklin Gothic Book Condensed</vt:lpstr>
      <vt:lpstr>ITC Franklin Gothic Demi Extra Compressed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Sarkar</dc:creator>
  <cp:lastModifiedBy>Arnab Sarkar</cp:lastModifiedBy>
  <cp:revision>11</cp:revision>
  <dcterms:created xsi:type="dcterms:W3CDTF">2019-01-30T08:16:52Z</dcterms:created>
  <dcterms:modified xsi:type="dcterms:W3CDTF">2019-01-30T10:05:36Z</dcterms:modified>
</cp:coreProperties>
</file>