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28"/>
  </p:notesMasterIdLst>
  <p:handoutMasterIdLst>
    <p:handoutMasterId r:id="rId29"/>
  </p:handoutMasterIdLst>
  <p:sldIdLst>
    <p:sldId id="1865" r:id="rId5"/>
    <p:sldId id="1866" r:id="rId6"/>
    <p:sldId id="1867" r:id="rId7"/>
    <p:sldId id="1877" r:id="rId8"/>
    <p:sldId id="1878" r:id="rId9"/>
    <p:sldId id="1879" r:id="rId10"/>
    <p:sldId id="1880" r:id="rId11"/>
    <p:sldId id="1881" r:id="rId12"/>
    <p:sldId id="1882" r:id="rId13"/>
    <p:sldId id="1883" r:id="rId14"/>
    <p:sldId id="1884" r:id="rId15"/>
    <p:sldId id="1885" r:id="rId16"/>
    <p:sldId id="1886" r:id="rId17"/>
    <p:sldId id="1887" r:id="rId18"/>
    <p:sldId id="1888" r:id="rId19"/>
    <p:sldId id="1889" r:id="rId20"/>
    <p:sldId id="1890" r:id="rId21"/>
    <p:sldId id="1892" r:id="rId22"/>
    <p:sldId id="1891" r:id="rId23"/>
    <p:sldId id="1870" r:id="rId24"/>
    <p:sldId id="1893" r:id="rId25"/>
    <p:sldId id="1894" r:id="rId26"/>
    <p:sldId id="1875" r:id="rId2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1865"/>
            <p14:sldId id="1866"/>
            <p14:sldId id="1867"/>
            <p14:sldId id="1877"/>
            <p14:sldId id="1878"/>
            <p14:sldId id="1879"/>
            <p14:sldId id="1880"/>
            <p14:sldId id="1881"/>
            <p14:sldId id="1882"/>
            <p14:sldId id="1883"/>
            <p14:sldId id="1884"/>
            <p14:sldId id="1885"/>
            <p14:sldId id="1886"/>
            <p14:sldId id="1887"/>
            <p14:sldId id="1888"/>
            <p14:sldId id="1889"/>
            <p14:sldId id="1890"/>
            <p14:sldId id="1892"/>
            <p14:sldId id="1891"/>
            <p14:sldId id="1870"/>
            <p14:sldId id="1893"/>
            <p14:sldId id="1894"/>
            <p14:sldId id="1875"/>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25"/>
    <a:srgbClr val="007788"/>
    <a:srgbClr val="297C2A"/>
    <a:srgbClr val="FE4387"/>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878" y="62"/>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4/21/2024</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19335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57067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23</a:t>
            </a:fld>
            <a:endParaRPr lang="en-US" altLang="en-US" dirty="0"/>
          </a:p>
        </p:txBody>
      </p:sp>
    </p:spTree>
    <p:extLst>
      <p:ext uri="{BB962C8B-B14F-4D97-AF65-F5344CB8AC3E}">
        <p14:creationId xmlns:p14="http://schemas.microsoft.com/office/powerpoint/2010/main" val="1393910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4/21/2024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4/21/2024</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A7E8EA-FF4D-4A68-97F9-3EBE97F73E12}"/>
              </a:ext>
            </a:extLst>
          </p:cNvPr>
          <p:cNvSpPr>
            <a:spLocks noGrp="1"/>
          </p:cNvSpPr>
          <p:nvPr>
            <p:ph type="title"/>
          </p:nvPr>
        </p:nvSpPr>
        <p:spPr>
          <a:xfrm>
            <a:off x="3667434" y="2766218"/>
            <a:ext cx="7977504" cy="1325563"/>
          </a:xfrm>
        </p:spPr>
        <p:txBody>
          <a:bodyPr>
            <a:noAutofit/>
          </a:bodyPr>
          <a:lstStyle/>
          <a:p>
            <a:pPr algn="ctr"/>
            <a:r>
              <a:rPr lang="en-US" dirty="0">
                <a:solidFill>
                  <a:schemeClr val="accent3"/>
                </a:solidFill>
              </a:rPr>
              <a:t>Data Modelling In </a:t>
            </a:r>
            <a:r>
              <a:rPr lang="en-US" dirty="0" err="1">
                <a:solidFill>
                  <a:schemeClr val="accent3"/>
                </a:solidFill>
              </a:rPr>
              <a:t>PowerBI</a:t>
            </a:r>
            <a:endParaRPr lang="en-US" sz="4800" dirty="0">
              <a:solidFill>
                <a:schemeClr val="accent5"/>
              </a:solidFill>
            </a:endParaRPr>
          </a:p>
        </p:txBody>
      </p:sp>
    </p:spTree>
    <p:extLst>
      <p:ext uri="{BB962C8B-B14F-4D97-AF65-F5344CB8AC3E}">
        <p14:creationId xmlns:p14="http://schemas.microsoft.com/office/powerpoint/2010/main" val="26475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1B06-8806-8142-AD68-88EE4C4947DE}"/>
              </a:ext>
            </a:extLst>
          </p:cNvPr>
          <p:cNvSpPr>
            <a:spLocks noGrp="1"/>
          </p:cNvSpPr>
          <p:nvPr>
            <p:ph type="title"/>
          </p:nvPr>
        </p:nvSpPr>
        <p:spPr>
          <a:xfrm>
            <a:off x="1525301" y="1359551"/>
            <a:ext cx="9141397" cy="1231106"/>
          </a:xfrm>
        </p:spPr>
        <p:txBody>
          <a:bodyPr/>
          <a:lstStyle/>
          <a:p>
            <a:r>
              <a:rPr lang="en-US" dirty="0"/>
              <a:t>Defining Calculated Columns and Measures</a:t>
            </a:r>
            <a:endParaRPr lang="en-IN" dirty="0"/>
          </a:p>
        </p:txBody>
      </p:sp>
      <p:sp>
        <p:nvSpPr>
          <p:cNvPr id="3" name="Text Placeholder 2">
            <a:extLst>
              <a:ext uri="{FF2B5EF4-FFF2-40B4-BE49-F238E27FC236}">
                <a16:creationId xmlns:a16="http://schemas.microsoft.com/office/drawing/2014/main" id="{5653DF05-2988-41AC-29D0-4F06D02526E3}"/>
              </a:ext>
            </a:extLst>
          </p:cNvPr>
          <p:cNvSpPr>
            <a:spLocks noGrp="1"/>
          </p:cNvSpPr>
          <p:nvPr>
            <p:ph type="body" sz="quarter" idx="12"/>
          </p:nvPr>
        </p:nvSpPr>
        <p:spPr>
          <a:xfrm>
            <a:off x="2196306" y="3545841"/>
            <a:ext cx="7799387" cy="514882"/>
          </a:xfrm>
        </p:spPr>
        <p:txBody>
          <a:bodyPr/>
          <a:lstStyle/>
          <a:p>
            <a:pPr marL="285750" indent="-285750">
              <a:buFont typeface="Wingdings" panose="05000000000000000000" pitchFamily="2" charset="2"/>
              <a:buChar char="ü"/>
            </a:pPr>
            <a:r>
              <a:rPr lang="en-US" dirty="0"/>
              <a:t>Defining Calculated Columns and Measures in </a:t>
            </a:r>
            <a:r>
              <a:rPr lang="en-US" dirty="0" err="1"/>
              <a:t>powerBI</a:t>
            </a:r>
            <a:endParaRPr lang="en-IN" dirty="0"/>
          </a:p>
        </p:txBody>
      </p:sp>
    </p:spTree>
    <p:extLst>
      <p:ext uri="{BB962C8B-B14F-4D97-AF65-F5344CB8AC3E}">
        <p14:creationId xmlns:p14="http://schemas.microsoft.com/office/powerpoint/2010/main" val="306898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F698B9-ED57-E8CB-82EA-688975C7F667}"/>
              </a:ext>
            </a:extLst>
          </p:cNvPr>
          <p:cNvSpPr>
            <a:spLocks noGrp="1"/>
          </p:cNvSpPr>
          <p:nvPr>
            <p:ph type="body" sz="quarter" idx="11"/>
          </p:nvPr>
        </p:nvSpPr>
        <p:spPr>
          <a:xfrm>
            <a:off x="762000" y="1904999"/>
            <a:ext cx="6477000" cy="4623620"/>
          </a:xfrm>
        </p:spPr>
        <p:txBody>
          <a:bodyPr>
            <a:normAutofit/>
          </a:bodyPr>
          <a:lstStyle/>
          <a:p>
            <a:r>
              <a:rPr lang="en-US" dirty="0"/>
              <a:t>In Power BI, calculated columns and measures are both based on DAX formulas, but they differ in how they're used and evaluated. </a:t>
            </a:r>
            <a:r>
              <a:rPr lang="en-US" i="1" u="sng" dirty="0"/>
              <a:t>Calculated columns are static and are computed at the row level within the table they belong to</a:t>
            </a:r>
            <a:r>
              <a:rPr lang="en-US" dirty="0"/>
              <a:t>. For example, if you use Sales[</a:t>
            </a:r>
            <a:r>
              <a:rPr lang="en-US" dirty="0" err="1"/>
              <a:t>SalesAmount</a:t>
            </a:r>
            <a:r>
              <a:rPr lang="en-US" dirty="0"/>
              <a:t>] in a calculated column, it means the value of the </a:t>
            </a:r>
            <a:r>
              <a:rPr lang="en-US" dirty="0" err="1"/>
              <a:t>SalesAmount</a:t>
            </a:r>
            <a:r>
              <a:rPr lang="en-US" dirty="0"/>
              <a:t> column in the current row.</a:t>
            </a:r>
          </a:p>
          <a:p>
            <a:r>
              <a:rPr lang="en-US" dirty="0"/>
              <a:t>We can use </a:t>
            </a:r>
            <a:r>
              <a:rPr lang="en-US" i="1" u="sng" dirty="0"/>
              <a:t>calculated columns</a:t>
            </a:r>
            <a:r>
              <a:rPr lang="en-US" dirty="0"/>
              <a:t> as new Fields in the rows, axes, legends, and group areas of visualizations, while you often use measures in a visualization's Values area, to calculate results based on other fields. </a:t>
            </a:r>
          </a:p>
          <a:p>
            <a:r>
              <a:rPr lang="en-US" dirty="0"/>
              <a:t>We can create a </a:t>
            </a:r>
            <a:r>
              <a:rPr lang="en-US" i="1" u="sng" dirty="0"/>
              <a:t>measure</a:t>
            </a:r>
            <a:r>
              <a:rPr lang="en-US" dirty="0"/>
              <a:t> by right clicking on the table you want to create it in, and then selecting New Measure. You can then write the name of the measure and use a DAX function to aggregate the values.</a:t>
            </a:r>
            <a:endParaRPr lang="en-IN" dirty="0"/>
          </a:p>
        </p:txBody>
      </p:sp>
      <p:sp>
        <p:nvSpPr>
          <p:cNvPr id="3" name="Title 2">
            <a:extLst>
              <a:ext uri="{FF2B5EF4-FFF2-40B4-BE49-F238E27FC236}">
                <a16:creationId xmlns:a16="http://schemas.microsoft.com/office/drawing/2014/main" id="{38CD0AEC-43D3-1465-936E-95269A6E4C42}"/>
              </a:ext>
            </a:extLst>
          </p:cNvPr>
          <p:cNvSpPr>
            <a:spLocks noGrp="1"/>
          </p:cNvSpPr>
          <p:nvPr>
            <p:ph type="title"/>
          </p:nvPr>
        </p:nvSpPr>
        <p:spPr/>
        <p:txBody>
          <a:bodyPr/>
          <a:lstStyle/>
          <a:p>
            <a:r>
              <a:rPr lang="en-US" dirty="0"/>
              <a:t>Defining Calculated Columns and Measures</a:t>
            </a:r>
            <a:endParaRPr lang="en-IN" dirty="0"/>
          </a:p>
        </p:txBody>
      </p:sp>
    </p:spTree>
    <p:extLst>
      <p:ext uri="{BB962C8B-B14F-4D97-AF65-F5344CB8AC3E}">
        <p14:creationId xmlns:p14="http://schemas.microsoft.com/office/powerpoint/2010/main" val="381507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A1AF-02AC-A4CB-9433-AFBFFFCEE454}"/>
              </a:ext>
            </a:extLst>
          </p:cNvPr>
          <p:cNvSpPr>
            <a:spLocks noGrp="1"/>
          </p:cNvSpPr>
          <p:nvPr>
            <p:ph type="title"/>
          </p:nvPr>
        </p:nvSpPr>
        <p:spPr/>
        <p:txBody>
          <a:bodyPr/>
          <a:lstStyle/>
          <a:p>
            <a:r>
              <a:rPr lang="en-IN" dirty="0"/>
              <a:t>Optimization</a:t>
            </a:r>
          </a:p>
        </p:txBody>
      </p:sp>
      <p:sp>
        <p:nvSpPr>
          <p:cNvPr id="3" name="Text Placeholder 2">
            <a:extLst>
              <a:ext uri="{FF2B5EF4-FFF2-40B4-BE49-F238E27FC236}">
                <a16:creationId xmlns:a16="http://schemas.microsoft.com/office/drawing/2014/main" id="{93F57984-EDA3-E13B-FDF9-607668A6AFBD}"/>
              </a:ext>
            </a:extLst>
          </p:cNvPr>
          <p:cNvSpPr>
            <a:spLocks noGrp="1"/>
          </p:cNvSpPr>
          <p:nvPr>
            <p:ph type="body" sz="quarter" idx="12"/>
          </p:nvPr>
        </p:nvSpPr>
        <p:spPr>
          <a:xfrm>
            <a:off x="2196306" y="3316094"/>
            <a:ext cx="7799387" cy="615553"/>
          </a:xfrm>
        </p:spPr>
        <p:txBody>
          <a:bodyPr/>
          <a:lstStyle/>
          <a:p>
            <a:pPr marL="285750" indent="-285750">
              <a:buFont typeface="Wingdings" panose="05000000000000000000" pitchFamily="2" charset="2"/>
              <a:buChar char="ü"/>
            </a:pPr>
            <a:r>
              <a:rPr lang="en-IN" dirty="0"/>
              <a:t>Optimizing the Data Model in </a:t>
            </a:r>
            <a:r>
              <a:rPr lang="en-IN" dirty="0" err="1"/>
              <a:t>PowerBI</a:t>
            </a:r>
            <a:endParaRPr lang="en-IN" dirty="0"/>
          </a:p>
        </p:txBody>
      </p:sp>
    </p:spTree>
    <p:extLst>
      <p:ext uri="{BB962C8B-B14F-4D97-AF65-F5344CB8AC3E}">
        <p14:creationId xmlns:p14="http://schemas.microsoft.com/office/powerpoint/2010/main" val="52679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57150E-DA9C-3A8C-2575-1A1934AEAD94}"/>
              </a:ext>
            </a:extLst>
          </p:cNvPr>
          <p:cNvSpPr>
            <a:spLocks noGrp="1"/>
          </p:cNvSpPr>
          <p:nvPr>
            <p:ph type="body" sz="quarter" idx="11"/>
          </p:nvPr>
        </p:nvSpPr>
        <p:spPr>
          <a:xfrm>
            <a:off x="201561" y="1511709"/>
            <a:ext cx="11430001" cy="4820266"/>
          </a:xfrm>
        </p:spPr>
        <p:txBody>
          <a:bodyPr>
            <a:normAutofit/>
          </a:bodyPr>
          <a:lstStyle/>
          <a:p>
            <a:r>
              <a:rPr lang="en-US" dirty="0"/>
              <a:t>Here are some ways to optimize data models in Power BI:</a:t>
            </a:r>
          </a:p>
          <a:p>
            <a:pPr marL="285750" indent="-285750">
              <a:buFont typeface="Wingdings" panose="05000000000000000000" pitchFamily="2" charset="2"/>
              <a:buChar char="Ø"/>
            </a:pPr>
            <a:r>
              <a:rPr lang="en-US" dirty="0"/>
              <a:t>Use STAR schema: STAR schemas are commonly used to produce optimal models in Power BI.</a:t>
            </a:r>
          </a:p>
          <a:p>
            <a:pPr marL="285750" indent="-285750">
              <a:buFont typeface="Wingdings" panose="05000000000000000000" pitchFamily="2" charset="2"/>
              <a:buChar char="Ø"/>
            </a:pPr>
            <a:r>
              <a:rPr lang="en-US" dirty="0"/>
              <a:t>Limit data model: This is not an optimizing technique, but it provides information to help with decision making.</a:t>
            </a:r>
          </a:p>
          <a:p>
            <a:pPr marL="285750" indent="-285750">
              <a:buFont typeface="Wingdings" panose="05000000000000000000" pitchFamily="2" charset="2"/>
              <a:buChar char="Ø"/>
            </a:pPr>
            <a:r>
              <a:rPr lang="en-US" dirty="0"/>
              <a:t>Push data transformations upstream: This can help optimize data models.</a:t>
            </a:r>
          </a:p>
          <a:p>
            <a:pPr marL="285750" indent="-285750">
              <a:buFont typeface="Wingdings" panose="05000000000000000000" pitchFamily="2" charset="2"/>
              <a:buChar char="Ø"/>
            </a:pPr>
            <a:r>
              <a:rPr lang="en-US" dirty="0"/>
              <a:t>Move row level logic to Power Query: This can help optimize data models.</a:t>
            </a:r>
          </a:p>
          <a:p>
            <a:pPr marL="285750" indent="-285750">
              <a:buFont typeface="Wingdings" panose="05000000000000000000" pitchFamily="2" charset="2"/>
              <a:buChar char="Ø"/>
            </a:pPr>
            <a:r>
              <a:rPr lang="en-US" dirty="0"/>
              <a:t>Use measures instead of calculated columns: This can help optimize data models.</a:t>
            </a:r>
          </a:p>
          <a:p>
            <a:pPr marL="285750" indent="-285750">
              <a:buFont typeface="Wingdings" panose="05000000000000000000" pitchFamily="2" charset="2"/>
              <a:buChar char="Ø"/>
            </a:pPr>
            <a:r>
              <a:rPr lang="en-US" dirty="0"/>
              <a:t>Convert multiple measures to variables: This can help optimize data models.</a:t>
            </a:r>
          </a:p>
          <a:p>
            <a:pPr marL="285750" indent="-285750">
              <a:buFont typeface="Wingdings" panose="05000000000000000000" pitchFamily="2" charset="2"/>
              <a:buChar char="Ø"/>
            </a:pPr>
            <a:r>
              <a:rPr lang="en-US" dirty="0"/>
              <a:t>Amend dates and column types: This can help optimize data models.</a:t>
            </a:r>
          </a:p>
          <a:p>
            <a:pPr marL="285750" indent="-285750">
              <a:buFont typeface="Wingdings" panose="05000000000000000000" pitchFamily="2" charset="2"/>
              <a:buChar char="Ø"/>
            </a:pPr>
            <a:r>
              <a:rPr lang="en-US" dirty="0"/>
              <a:t>Reduce the cardinality levels of columns: This can improve performance and decrease the size of the data model. You can do this by changing data types or summarizing data.</a:t>
            </a:r>
          </a:p>
          <a:p>
            <a:pPr marL="285750" indent="-285750">
              <a:buFont typeface="Wingdings" panose="05000000000000000000" pitchFamily="2" charset="2"/>
              <a:buChar char="Ø"/>
            </a:pPr>
            <a:r>
              <a:rPr lang="en-US" dirty="0"/>
              <a:t>Disable Power Query load: You can disable loading of data for a query or queries each time the model is refreshed. You should disable this for queries that do not change often or that support data integration.</a:t>
            </a:r>
            <a:endParaRPr lang="en-IN" dirty="0"/>
          </a:p>
        </p:txBody>
      </p:sp>
      <p:sp>
        <p:nvSpPr>
          <p:cNvPr id="3" name="Title 2">
            <a:extLst>
              <a:ext uri="{FF2B5EF4-FFF2-40B4-BE49-F238E27FC236}">
                <a16:creationId xmlns:a16="http://schemas.microsoft.com/office/drawing/2014/main" id="{7130EED5-4832-D101-24EF-7165F7EBABC9}"/>
              </a:ext>
            </a:extLst>
          </p:cNvPr>
          <p:cNvSpPr>
            <a:spLocks noGrp="1"/>
          </p:cNvSpPr>
          <p:nvPr>
            <p:ph type="title"/>
          </p:nvPr>
        </p:nvSpPr>
        <p:spPr/>
        <p:txBody>
          <a:bodyPr/>
          <a:lstStyle/>
          <a:p>
            <a:r>
              <a:rPr lang="en-IN" dirty="0"/>
              <a:t>Optimization:</a:t>
            </a:r>
          </a:p>
        </p:txBody>
      </p:sp>
    </p:spTree>
    <p:extLst>
      <p:ext uri="{BB962C8B-B14F-4D97-AF65-F5344CB8AC3E}">
        <p14:creationId xmlns:p14="http://schemas.microsoft.com/office/powerpoint/2010/main" val="223305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A9BD-7C90-666B-D9C0-47E5FCDD8E09}"/>
              </a:ext>
            </a:extLst>
          </p:cNvPr>
          <p:cNvSpPr>
            <a:spLocks noGrp="1"/>
          </p:cNvSpPr>
          <p:nvPr>
            <p:ph type="title"/>
          </p:nvPr>
        </p:nvSpPr>
        <p:spPr/>
        <p:txBody>
          <a:bodyPr/>
          <a:lstStyle/>
          <a:p>
            <a:r>
              <a:rPr lang="en-IN" dirty="0"/>
              <a:t>Best Practices</a:t>
            </a:r>
          </a:p>
        </p:txBody>
      </p:sp>
      <p:sp>
        <p:nvSpPr>
          <p:cNvPr id="3" name="Text Placeholder 2">
            <a:extLst>
              <a:ext uri="{FF2B5EF4-FFF2-40B4-BE49-F238E27FC236}">
                <a16:creationId xmlns:a16="http://schemas.microsoft.com/office/drawing/2014/main" id="{E1F4ACA4-384A-2553-E9BF-AC2E6AC02A07}"/>
              </a:ext>
            </a:extLst>
          </p:cNvPr>
          <p:cNvSpPr>
            <a:spLocks noGrp="1"/>
          </p:cNvSpPr>
          <p:nvPr>
            <p:ph type="body" sz="quarter" idx="12"/>
          </p:nvPr>
        </p:nvSpPr>
        <p:spPr/>
        <p:txBody>
          <a:bodyPr/>
          <a:lstStyle/>
          <a:p>
            <a:pPr marL="285750" indent="-285750">
              <a:buFont typeface="Wingdings" panose="05000000000000000000" pitchFamily="2" charset="2"/>
              <a:buChar char="Ø"/>
            </a:pPr>
            <a:r>
              <a:rPr lang="en-IN" dirty="0"/>
              <a:t>Best Practices in </a:t>
            </a:r>
            <a:r>
              <a:rPr lang="en-IN" dirty="0" err="1"/>
              <a:t>powerBI</a:t>
            </a:r>
            <a:endParaRPr lang="en-IN" dirty="0"/>
          </a:p>
        </p:txBody>
      </p:sp>
    </p:spTree>
    <p:extLst>
      <p:ext uri="{BB962C8B-B14F-4D97-AF65-F5344CB8AC3E}">
        <p14:creationId xmlns:p14="http://schemas.microsoft.com/office/powerpoint/2010/main" val="274064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7D8A5-7087-B0A7-8463-23981F55E615}"/>
              </a:ext>
            </a:extLst>
          </p:cNvPr>
          <p:cNvSpPr>
            <a:spLocks noGrp="1"/>
          </p:cNvSpPr>
          <p:nvPr>
            <p:ph type="body" sz="quarter" idx="11"/>
          </p:nvPr>
        </p:nvSpPr>
        <p:spPr>
          <a:xfrm>
            <a:off x="201561" y="1393723"/>
            <a:ext cx="9227574" cy="5567516"/>
          </a:xfrm>
        </p:spPr>
        <p:txBody>
          <a:bodyPr>
            <a:normAutofit/>
          </a:bodyPr>
          <a:lstStyle/>
          <a:p>
            <a:r>
              <a:rPr lang="en-US" dirty="0"/>
              <a:t>Here are some best practices for using Power BI:</a:t>
            </a:r>
          </a:p>
          <a:p>
            <a:pPr marL="285750" indent="-285750">
              <a:buFont typeface="Wingdings" panose="05000000000000000000" pitchFamily="2" charset="2"/>
              <a:buChar char="Ø"/>
            </a:pPr>
            <a:r>
              <a:rPr lang="en-US" dirty="0"/>
              <a:t>Know your audience: Consider the audience you're trying to communicate with</a:t>
            </a:r>
          </a:p>
          <a:p>
            <a:pPr marL="285750" indent="-285750">
              <a:buFont typeface="Wingdings" panose="05000000000000000000" pitchFamily="2" charset="2"/>
              <a:buChar char="Ø"/>
            </a:pPr>
            <a:r>
              <a:rPr lang="en-US" dirty="0"/>
              <a:t>Think about data flow and layout: Consider the flow of data and the layout of your dashboard</a:t>
            </a:r>
          </a:p>
          <a:p>
            <a:pPr marL="285750" indent="-285750">
              <a:buFont typeface="Wingdings" panose="05000000000000000000" pitchFamily="2" charset="2"/>
              <a:buChar char="Ø"/>
            </a:pPr>
            <a:r>
              <a:rPr lang="en-US" dirty="0"/>
              <a:t>Choose visualization: Select the right visualization</a:t>
            </a:r>
          </a:p>
          <a:p>
            <a:pPr marL="285750" indent="-285750">
              <a:buFont typeface="Wingdings" panose="05000000000000000000" pitchFamily="2" charset="2"/>
              <a:buChar char="Ø"/>
            </a:pPr>
            <a:r>
              <a:rPr lang="en-US" dirty="0"/>
              <a:t>Avoid poor labeling: Provide context and avoid poor labeling</a:t>
            </a:r>
          </a:p>
          <a:p>
            <a:pPr marL="285750" indent="-285750">
              <a:buFont typeface="Wingdings" panose="05000000000000000000" pitchFamily="2" charset="2"/>
              <a:buChar char="Ø"/>
            </a:pPr>
            <a:r>
              <a:rPr lang="en-US" dirty="0"/>
              <a:t>Focus on color: Consider color</a:t>
            </a:r>
          </a:p>
          <a:p>
            <a:pPr marL="285750" indent="-285750">
              <a:buFont typeface="Wingdings" panose="05000000000000000000" pitchFamily="2" charset="2"/>
              <a:buChar char="Ø"/>
            </a:pPr>
            <a:r>
              <a:rPr lang="en-US" dirty="0"/>
              <a:t>Avoid data clutter: Avoid data clutter</a:t>
            </a:r>
          </a:p>
          <a:p>
            <a:pPr marL="285750" indent="-285750">
              <a:buFont typeface="Wingdings" panose="05000000000000000000" pitchFamily="2" charset="2"/>
              <a:buChar char="Ø"/>
            </a:pPr>
            <a:r>
              <a:rPr lang="en-US" dirty="0"/>
              <a:t>Test dashboards early: Test your dashboards early</a:t>
            </a:r>
          </a:p>
          <a:p>
            <a:pPr marL="285750" indent="-285750">
              <a:buFont typeface="Wingdings" panose="05000000000000000000" pitchFamily="2" charset="2"/>
              <a:buChar char="Ø"/>
            </a:pPr>
            <a:r>
              <a:rPr lang="en-US" dirty="0"/>
              <a:t>Use filters more: Use filters more and slicers sparingly</a:t>
            </a:r>
          </a:p>
          <a:p>
            <a:pPr marL="285750" indent="-285750">
              <a:buFont typeface="Wingdings" panose="05000000000000000000" pitchFamily="2" charset="2"/>
              <a:buChar char="Ø"/>
            </a:pPr>
            <a:r>
              <a:rPr lang="en-US" dirty="0"/>
              <a:t>Select certified visuals: When using custom visuals, select certified visuals when possible</a:t>
            </a:r>
          </a:p>
          <a:p>
            <a:pPr marL="285750" indent="-285750">
              <a:buFont typeface="Wingdings" panose="05000000000000000000" pitchFamily="2" charset="2"/>
              <a:buChar char="Ø"/>
            </a:pPr>
            <a:r>
              <a:rPr lang="en-US" dirty="0"/>
              <a:t>Take away unnecessary visual interactions: Remove unnecessary visual interactions</a:t>
            </a:r>
          </a:p>
          <a:p>
            <a:pPr marL="285750" indent="-285750">
              <a:buFont typeface="Wingdings" panose="05000000000000000000" pitchFamily="2" charset="2"/>
              <a:buChar char="Ø"/>
            </a:pPr>
            <a:r>
              <a:rPr lang="en-US" dirty="0"/>
              <a:t>Organize your report: Keep your report organized logically and easy to navigate </a:t>
            </a:r>
          </a:p>
          <a:p>
            <a:endParaRPr lang="en-IN" dirty="0"/>
          </a:p>
        </p:txBody>
      </p:sp>
      <p:sp>
        <p:nvSpPr>
          <p:cNvPr id="3" name="Title 2">
            <a:extLst>
              <a:ext uri="{FF2B5EF4-FFF2-40B4-BE49-F238E27FC236}">
                <a16:creationId xmlns:a16="http://schemas.microsoft.com/office/drawing/2014/main" id="{F1DBFC25-42D9-8FB0-93AE-99698E8F5948}"/>
              </a:ext>
            </a:extLst>
          </p:cNvPr>
          <p:cNvSpPr>
            <a:spLocks noGrp="1"/>
          </p:cNvSpPr>
          <p:nvPr>
            <p:ph type="title"/>
          </p:nvPr>
        </p:nvSpPr>
        <p:spPr/>
        <p:txBody>
          <a:bodyPr/>
          <a:lstStyle/>
          <a:p>
            <a:r>
              <a:rPr lang="en-IN" dirty="0"/>
              <a:t>Best Practices:</a:t>
            </a:r>
          </a:p>
        </p:txBody>
      </p:sp>
    </p:spTree>
    <p:extLst>
      <p:ext uri="{BB962C8B-B14F-4D97-AF65-F5344CB8AC3E}">
        <p14:creationId xmlns:p14="http://schemas.microsoft.com/office/powerpoint/2010/main" val="10157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4A09-49A1-7B5A-1467-140A84A35445}"/>
              </a:ext>
            </a:extLst>
          </p:cNvPr>
          <p:cNvSpPr>
            <a:spLocks noGrp="1"/>
          </p:cNvSpPr>
          <p:nvPr>
            <p:ph type="title"/>
          </p:nvPr>
        </p:nvSpPr>
        <p:spPr/>
        <p:txBody>
          <a:bodyPr/>
          <a:lstStyle/>
          <a:p>
            <a:r>
              <a:rPr lang="en-IN" dirty="0"/>
              <a:t>Projects</a:t>
            </a:r>
          </a:p>
        </p:txBody>
      </p:sp>
      <p:sp>
        <p:nvSpPr>
          <p:cNvPr id="3" name="Text Placeholder 2">
            <a:extLst>
              <a:ext uri="{FF2B5EF4-FFF2-40B4-BE49-F238E27FC236}">
                <a16:creationId xmlns:a16="http://schemas.microsoft.com/office/drawing/2014/main" id="{14C0CA56-79E8-EC5C-9CA0-B0CD1D80D05E}"/>
              </a:ext>
            </a:extLst>
          </p:cNvPr>
          <p:cNvSpPr>
            <a:spLocks noGrp="1"/>
          </p:cNvSpPr>
          <p:nvPr>
            <p:ph type="body" sz="quarter" idx="12"/>
          </p:nvPr>
        </p:nvSpPr>
        <p:spPr/>
        <p:txBody>
          <a:bodyPr/>
          <a:lstStyle/>
          <a:p>
            <a:pPr marL="285750" indent="-285750">
              <a:buFont typeface="Wingdings" panose="05000000000000000000" pitchFamily="2" charset="2"/>
              <a:buChar char="ü"/>
            </a:pPr>
            <a:r>
              <a:rPr lang="en-IN" dirty="0"/>
              <a:t>Implementations in the form od </a:t>
            </a:r>
            <a:r>
              <a:rPr lang="en-IN" dirty="0" err="1"/>
              <a:t>PowerBI</a:t>
            </a:r>
            <a:r>
              <a:rPr lang="en-IN" dirty="0"/>
              <a:t> Dashboards</a:t>
            </a:r>
          </a:p>
        </p:txBody>
      </p:sp>
    </p:spTree>
    <p:extLst>
      <p:ext uri="{BB962C8B-B14F-4D97-AF65-F5344CB8AC3E}">
        <p14:creationId xmlns:p14="http://schemas.microsoft.com/office/powerpoint/2010/main" val="29927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0BB12C-99F4-4CB4-3089-51A522F88837}"/>
              </a:ext>
            </a:extLst>
          </p:cNvPr>
          <p:cNvSpPr>
            <a:spLocks noGrp="1"/>
          </p:cNvSpPr>
          <p:nvPr>
            <p:ph type="title"/>
          </p:nvPr>
        </p:nvSpPr>
        <p:spPr/>
        <p:txBody>
          <a:bodyPr/>
          <a:lstStyle/>
          <a:p>
            <a:r>
              <a:rPr lang="en-IN" dirty="0"/>
              <a:t>Zomato Dashboard:</a:t>
            </a:r>
          </a:p>
        </p:txBody>
      </p:sp>
      <p:pic>
        <p:nvPicPr>
          <p:cNvPr id="5" name="Picture 4">
            <a:extLst>
              <a:ext uri="{FF2B5EF4-FFF2-40B4-BE49-F238E27FC236}">
                <a16:creationId xmlns:a16="http://schemas.microsoft.com/office/drawing/2014/main" id="{8C44C944-95FA-C870-8A0A-14B11A3E27F3}"/>
              </a:ext>
            </a:extLst>
          </p:cNvPr>
          <p:cNvPicPr>
            <a:picLocks noChangeAspect="1"/>
          </p:cNvPicPr>
          <p:nvPr/>
        </p:nvPicPr>
        <p:blipFill>
          <a:blip r:embed="rId2"/>
          <a:stretch>
            <a:fillRect/>
          </a:stretch>
        </p:blipFill>
        <p:spPr>
          <a:xfrm>
            <a:off x="4166504" y="1759974"/>
            <a:ext cx="7690521" cy="4813715"/>
          </a:xfrm>
          <a:prstGeom prst="rect">
            <a:avLst/>
          </a:prstGeom>
        </p:spPr>
      </p:pic>
    </p:spTree>
    <p:extLst>
      <p:ext uri="{BB962C8B-B14F-4D97-AF65-F5344CB8AC3E}">
        <p14:creationId xmlns:p14="http://schemas.microsoft.com/office/powerpoint/2010/main" val="425535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F8B890-0838-1F6E-1F19-91010C120CDC}"/>
              </a:ext>
            </a:extLst>
          </p:cNvPr>
          <p:cNvSpPr>
            <a:spLocks noGrp="1"/>
          </p:cNvSpPr>
          <p:nvPr>
            <p:ph type="title"/>
          </p:nvPr>
        </p:nvSpPr>
        <p:spPr/>
        <p:txBody>
          <a:bodyPr/>
          <a:lstStyle/>
          <a:p>
            <a:r>
              <a:rPr lang="en-IN" dirty="0"/>
              <a:t>Netflix Dashboard:</a:t>
            </a:r>
          </a:p>
        </p:txBody>
      </p:sp>
      <p:pic>
        <p:nvPicPr>
          <p:cNvPr id="5" name="Picture 4">
            <a:extLst>
              <a:ext uri="{FF2B5EF4-FFF2-40B4-BE49-F238E27FC236}">
                <a16:creationId xmlns:a16="http://schemas.microsoft.com/office/drawing/2014/main" id="{DFA27175-9CC8-5EBF-2DE4-1D99486F4D51}"/>
              </a:ext>
            </a:extLst>
          </p:cNvPr>
          <p:cNvPicPr>
            <a:picLocks noChangeAspect="1"/>
          </p:cNvPicPr>
          <p:nvPr/>
        </p:nvPicPr>
        <p:blipFill>
          <a:blip r:embed="rId2"/>
          <a:stretch>
            <a:fillRect/>
          </a:stretch>
        </p:blipFill>
        <p:spPr>
          <a:xfrm>
            <a:off x="2871020" y="2162724"/>
            <a:ext cx="9021731" cy="3979315"/>
          </a:xfrm>
          <a:prstGeom prst="rect">
            <a:avLst/>
          </a:prstGeom>
        </p:spPr>
      </p:pic>
    </p:spTree>
    <p:extLst>
      <p:ext uri="{BB962C8B-B14F-4D97-AF65-F5344CB8AC3E}">
        <p14:creationId xmlns:p14="http://schemas.microsoft.com/office/powerpoint/2010/main" val="376520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1C0C57-AFD1-0B42-7C60-E097A5B198B0}"/>
              </a:ext>
            </a:extLst>
          </p:cNvPr>
          <p:cNvSpPr>
            <a:spLocks noGrp="1"/>
          </p:cNvSpPr>
          <p:nvPr>
            <p:ph type="title"/>
          </p:nvPr>
        </p:nvSpPr>
        <p:spPr/>
        <p:txBody>
          <a:bodyPr/>
          <a:lstStyle/>
          <a:p>
            <a:r>
              <a:rPr lang="en-IN" dirty="0"/>
              <a:t>Global Sales Dashboard:</a:t>
            </a:r>
          </a:p>
        </p:txBody>
      </p:sp>
      <p:pic>
        <p:nvPicPr>
          <p:cNvPr id="5" name="Picture 4">
            <a:extLst>
              <a:ext uri="{FF2B5EF4-FFF2-40B4-BE49-F238E27FC236}">
                <a16:creationId xmlns:a16="http://schemas.microsoft.com/office/drawing/2014/main" id="{C04CB8BE-FD15-A29D-7091-109BB7DB5A97}"/>
              </a:ext>
            </a:extLst>
          </p:cNvPr>
          <p:cNvPicPr>
            <a:picLocks noChangeAspect="1"/>
          </p:cNvPicPr>
          <p:nvPr/>
        </p:nvPicPr>
        <p:blipFill>
          <a:blip r:embed="rId2"/>
          <a:stretch>
            <a:fillRect/>
          </a:stretch>
        </p:blipFill>
        <p:spPr>
          <a:xfrm>
            <a:off x="4237704" y="1478360"/>
            <a:ext cx="7590502" cy="5157838"/>
          </a:xfrm>
          <a:prstGeom prst="rect">
            <a:avLst/>
          </a:prstGeom>
        </p:spPr>
      </p:pic>
    </p:spTree>
    <p:extLst>
      <p:ext uri="{BB962C8B-B14F-4D97-AF65-F5344CB8AC3E}">
        <p14:creationId xmlns:p14="http://schemas.microsoft.com/office/powerpoint/2010/main" val="12966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302849-2A9A-47A4-A0EB-5A3FA8BE70DB}"/>
              </a:ext>
            </a:extLst>
          </p:cNvPr>
          <p:cNvSpPr>
            <a:spLocks noGrp="1"/>
          </p:cNvSpPr>
          <p:nvPr>
            <p:ph type="title"/>
          </p:nvPr>
        </p:nvSpPr>
        <p:spPr>
          <a:xfrm>
            <a:off x="762000" y="715961"/>
            <a:ext cx="6477000"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4999"/>
            <a:ext cx="6477000" cy="3561735"/>
          </a:xfrm>
        </p:spPr>
        <p:txBody>
          <a:bodyPr vert="horz" lIns="91440" tIns="45720" rIns="91440" bIns="45720" rtlCol="0" anchor="t">
            <a:normAutofit lnSpcReduction="10000"/>
          </a:bodyPr>
          <a:lstStyle/>
          <a:p>
            <a:r>
              <a:rPr lang="en-US" altLang="en-US" dirty="0"/>
              <a:t>What is Data Modelling?</a:t>
            </a:r>
          </a:p>
          <a:p>
            <a:pPr lvl="1"/>
            <a:r>
              <a:rPr lang="en-US" altLang="en-US" dirty="0"/>
              <a:t>It is the process of creating a visual diagram of a software system and the data elements it contains, using symbols and text to represent the data and how it flows.</a:t>
            </a:r>
          </a:p>
          <a:p>
            <a:r>
              <a:rPr lang="en-US" altLang="en-US" dirty="0"/>
              <a:t>What is </a:t>
            </a:r>
            <a:r>
              <a:rPr lang="en-US" altLang="en-US" dirty="0" err="1"/>
              <a:t>PowerBI</a:t>
            </a:r>
            <a:r>
              <a:rPr lang="en-US" altLang="en-US" dirty="0"/>
              <a:t>?</a:t>
            </a:r>
          </a:p>
          <a:p>
            <a:pPr lvl="1"/>
            <a:r>
              <a:rPr lang="en-US" altLang="en-US" dirty="0"/>
              <a:t>It is a Microsoft business intelligence tool that combines data visualization, business analytics, and best practices to help organizations make data-driven decisions.</a:t>
            </a:r>
          </a:p>
          <a:p>
            <a:pPr lvl="1"/>
            <a:r>
              <a:rPr lang="en-US" dirty="0"/>
              <a:t>It's made up of a collection of apps, connectors, and software services that work together to turn unrelated data sources into interactive, visually immersive, and coherent insights.</a:t>
            </a:r>
          </a:p>
        </p:txBody>
      </p:sp>
    </p:spTree>
    <p:extLst>
      <p:ext uri="{BB962C8B-B14F-4D97-AF65-F5344CB8AC3E}">
        <p14:creationId xmlns:p14="http://schemas.microsoft.com/office/powerpoint/2010/main" val="39519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4BA618-BF38-4C66-A054-AA45BAEA1C44}"/>
              </a:ext>
            </a:extLst>
          </p:cNvPr>
          <p:cNvSpPr>
            <a:spLocks noGrp="1"/>
          </p:cNvSpPr>
          <p:nvPr>
            <p:ph type="title"/>
          </p:nvPr>
        </p:nvSpPr>
        <p:spPr/>
        <p:txBody>
          <a:bodyPr/>
          <a:lstStyle/>
          <a:p>
            <a:r>
              <a:rPr lang="en-US" dirty="0"/>
              <a:t>Data Professional Dashboard</a:t>
            </a:r>
            <a:br>
              <a:rPr lang="en-US" dirty="0"/>
            </a:br>
            <a:endParaRPr lang="en-US" dirty="0"/>
          </a:p>
        </p:txBody>
      </p:sp>
      <p:pic>
        <p:nvPicPr>
          <p:cNvPr id="7" name="Picture 6">
            <a:extLst>
              <a:ext uri="{FF2B5EF4-FFF2-40B4-BE49-F238E27FC236}">
                <a16:creationId xmlns:a16="http://schemas.microsoft.com/office/drawing/2014/main" id="{2EAA7A95-706D-F2AF-EB3A-D26FF7E00378}"/>
              </a:ext>
            </a:extLst>
          </p:cNvPr>
          <p:cNvPicPr>
            <a:picLocks noChangeAspect="1"/>
          </p:cNvPicPr>
          <p:nvPr/>
        </p:nvPicPr>
        <p:blipFill>
          <a:blip r:embed="rId2"/>
          <a:stretch>
            <a:fillRect/>
          </a:stretch>
        </p:blipFill>
        <p:spPr>
          <a:xfrm>
            <a:off x="4296697" y="1465006"/>
            <a:ext cx="7514647" cy="5196484"/>
          </a:xfrm>
          <a:prstGeom prst="rect">
            <a:avLst/>
          </a:prstGeom>
        </p:spPr>
      </p:pic>
    </p:spTree>
    <p:extLst>
      <p:ext uri="{BB962C8B-B14F-4D97-AF65-F5344CB8AC3E}">
        <p14:creationId xmlns:p14="http://schemas.microsoft.com/office/powerpoint/2010/main" val="184067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20D56F-F483-86A8-31B5-53FADB5D8522}"/>
              </a:ext>
            </a:extLst>
          </p:cNvPr>
          <p:cNvSpPr>
            <a:spLocks noGrp="1"/>
          </p:cNvSpPr>
          <p:nvPr>
            <p:ph type="title"/>
          </p:nvPr>
        </p:nvSpPr>
        <p:spPr/>
        <p:txBody>
          <a:bodyPr/>
          <a:lstStyle/>
          <a:p>
            <a:r>
              <a:rPr lang="en-IN" dirty="0"/>
              <a:t>Human Recourse Dashboard</a:t>
            </a:r>
          </a:p>
        </p:txBody>
      </p:sp>
      <p:pic>
        <p:nvPicPr>
          <p:cNvPr id="5" name="Picture 4">
            <a:extLst>
              <a:ext uri="{FF2B5EF4-FFF2-40B4-BE49-F238E27FC236}">
                <a16:creationId xmlns:a16="http://schemas.microsoft.com/office/drawing/2014/main" id="{1689D2AD-03B5-8F0A-68F8-297D44A557E8}"/>
              </a:ext>
            </a:extLst>
          </p:cNvPr>
          <p:cNvPicPr>
            <a:picLocks noChangeAspect="1"/>
          </p:cNvPicPr>
          <p:nvPr/>
        </p:nvPicPr>
        <p:blipFill>
          <a:blip r:embed="rId2"/>
          <a:stretch>
            <a:fillRect/>
          </a:stretch>
        </p:blipFill>
        <p:spPr>
          <a:xfrm>
            <a:off x="4201468" y="1904999"/>
            <a:ext cx="7620593" cy="4321010"/>
          </a:xfrm>
          <a:prstGeom prst="rect">
            <a:avLst/>
          </a:prstGeom>
        </p:spPr>
      </p:pic>
    </p:spTree>
    <p:extLst>
      <p:ext uri="{BB962C8B-B14F-4D97-AF65-F5344CB8AC3E}">
        <p14:creationId xmlns:p14="http://schemas.microsoft.com/office/powerpoint/2010/main" val="219004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FA0CB4-30A2-9886-FF74-1E39712B12F4}"/>
              </a:ext>
            </a:extLst>
          </p:cNvPr>
          <p:cNvSpPr>
            <a:spLocks noGrp="1"/>
          </p:cNvSpPr>
          <p:nvPr>
            <p:ph type="title"/>
          </p:nvPr>
        </p:nvSpPr>
        <p:spPr/>
        <p:txBody>
          <a:bodyPr/>
          <a:lstStyle/>
          <a:p>
            <a:r>
              <a:rPr lang="en-IN" dirty="0"/>
              <a:t>Sales Dashboard</a:t>
            </a:r>
          </a:p>
        </p:txBody>
      </p:sp>
      <p:pic>
        <p:nvPicPr>
          <p:cNvPr id="5" name="Picture 4">
            <a:extLst>
              <a:ext uri="{FF2B5EF4-FFF2-40B4-BE49-F238E27FC236}">
                <a16:creationId xmlns:a16="http://schemas.microsoft.com/office/drawing/2014/main" id="{E0C5E080-AEF9-BF4B-5735-6A043050B071}"/>
              </a:ext>
            </a:extLst>
          </p:cNvPr>
          <p:cNvPicPr>
            <a:picLocks noChangeAspect="1"/>
          </p:cNvPicPr>
          <p:nvPr/>
        </p:nvPicPr>
        <p:blipFill>
          <a:blip r:embed="rId2"/>
          <a:stretch>
            <a:fillRect/>
          </a:stretch>
        </p:blipFill>
        <p:spPr>
          <a:xfrm>
            <a:off x="4247536" y="1789471"/>
            <a:ext cx="7551174" cy="4581832"/>
          </a:xfrm>
          <a:prstGeom prst="rect">
            <a:avLst/>
          </a:prstGeom>
        </p:spPr>
      </p:pic>
    </p:spTree>
    <p:extLst>
      <p:ext uri="{BB962C8B-B14F-4D97-AF65-F5344CB8AC3E}">
        <p14:creationId xmlns:p14="http://schemas.microsoft.com/office/powerpoint/2010/main" val="245036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normAutofit/>
          </a:bodyPr>
          <a:lstStyle/>
          <a:p>
            <a:r>
              <a:rPr lang="en-US" dirty="0"/>
              <a:t>Thanking You</a:t>
            </a:r>
            <a:r>
              <a:rPr lang="en-IN" dirty="0"/>
              <a:t>😊</a:t>
            </a:r>
            <a:endParaRPr lang="en-US" dirty="0"/>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p:txBody>
          <a:bodyPr/>
          <a:lstStyle/>
          <a:p>
            <a:r>
              <a:rPr lang="en-US" altLang="en-US" sz="1800" dirty="0"/>
              <a:t>-</a:t>
            </a:r>
            <a:r>
              <a:rPr lang="en-US" altLang="en-US" dirty="0"/>
              <a:t>Proudly </a:t>
            </a:r>
            <a:r>
              <a:rPr lang="en-US" altLang="en-US" sz="1800" dirty="0"/>
              <a:t>Presented by-</a:t>
            </a:r>
          </a:p>
          <a:p>
            <a:endParaRPr lang="en-US" altLang="en-US" sz="1800" dirty="0"/>
          </a:p>
          <a:p>
            <a:r>
              <a:rPr lang="en-US" altLang="en-US" dirty="0"/>
              <a:t>Mr. Arnab Adhikary</a:t>
            </a:r>
          </a:p>
          <a:p>
            <a:r>
              <a:rPr lang="en-US" altLang="en-US" dirty="0"/>
              <a:t>--------------------------------------</a:t>
            </a:r>
          </a:p>
          <a:p>
            <a:r>
              <a:rPr lang="en-US" altLang="en-US" sz="1800" dirty="0"/>
              <a:t>Computer Engineering Division- 1</a:t>
            </a:r>
          </a:p>
          <a:p>
            <a:r>
              <a:rPr lang="en-US" altLang="en-US" dirty="0"/>
              <a:t>Roll Number= 1</a:t>
            </a:r>
            <a:endParaRPr lang="en-US" altLang="en-US" sz="1800" dirty="0"/>
          </a:p>
          <a:p>
            <a:endParaRPr lang="en-US" dirty="0"/>
          </a:p>
        </p:txBody>
      </p:sp>
    </p:spTree>
    <p:extLst>
      <p:ext uri="{BB962C8B-B14F-4D97-AF65-F5344CB8AC3E}">
        <p14:creationId xmlns:p14="http://schemas.microsoft.com/office/powerpoint/2010/main" val="244378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75104"/>
            <a:ext cx="9141397" cy="615553"/>
          </a:xfrm>
        </p:spPr>
        <p:txBody>
          <a:bodyPr>
            <a:normAutofit/>
          </a:bodyPr>
          <a:lstStyle/>
          <a:p>
            <a:r>
              <a:rPr lang="en-US" dirty="0"/>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3810927" y="3121223"/>
            <a:ext cx="4570144" cy="1362287"/>
          </a:xfrm>
        </p:spPr>
        <p:txBody>
          <a:bodyPr/>
          <a:lstStyle/>
          <a:p>
            <a:pPr marL="285750" indent="-285750" algn="just">
              <a:buFont typeface="Wingdings" panose="05000000000000000000" pitchFamily="2" charset="2"/>
              <a:buChar char="ü"/>
            </a:pPr>
            <a:r>
              <a:rPr lang="en-US" sz="2000" dirty="0"/>
              <a:t>Introduction to Data Modelling.</a:t>
            </a:r>
          </a:p>
          <a:p>
            <a:pPr marL="285750" indent="-285750" algn="just">
              <a:buFont typeface="Wingdings" panose="05000000000000000000" pitchFamily="2" charset="2"/>
              <a:buChar char="ü"/>
            </a:pPr>
            <a:r>
              <a:rPr lang="en-US" sz="2000" dirty="0"/>
              <a:t>Overview of </a:t>
            </a:r>
            <a:r>
              <a:rPr lang="en-US" sz="2000" dirty="0" err="1"/>
              <a:t>PowerBI</a:t>
            </a:r>
            <a:r>
              <a:rPr lang="en-US" sz="2000" dirty="0"/>
              <a:t>.</a:t>
            </a:r>
          </a:p>
          <a:p>
            <a:endParaRPr lang="en-US" dirty="0"/>
          </a:p>
        </p:txBody>
      </p:sp>
    </p:spTree>
    <p:extLst>
      <p:ext uri="{BB962C8B-B14F-4D97-AF65-F5344CB8AC3E}">
        <p14:creationId xmlns:p14="http://schemas.microsoft.com/office/powerpoint/2010/main" val="425162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F8CC67-64FE-6543-FBB6-8A62E313271D}"/>
              </a:ext>
            </a:extLst>
          </p:cNvPr>
          <p:cNvSpPr>
            <a:spLocks noGrp="1"/>
          </p:cNvSpPr>
          <p:nvPr>
            <p:ph type="body" sz="quarter" idx="11"/>
          </p:nvPr>
        </p:nvSpPr>
        <p:spPr>
          <a:xfrm>
            <a:off x="762000" y="1904999"/>
            <a:ext cx="6477000" cy="3955027"/>
          </a:xfrm>
        </p:spPr>
        <p:txBody>
          <a:bodyPr>
            <a:normAutofit/>
          </a:bodyPr>
          <a:lstStyle/>
          <a:p>
            <a:pPr algn="just"/>
            <a:r>
              <a:rPr lang="en-US" dirty="0"/>
              <a:t>Data modeling is the process of creating a visual representation of either a whole information system or parts of it to communicate connections between data points and structures.</a:t>
            </a:r>
          </a:p>
          <a:p>
            <a:pPr algn="just"/>
            <a:r>
              <a:rPr lang="en-US" dirty="0"/>
              <a:t>The goal of data modeling to illustrate the types of data used and stored within the system, the relationships among these data types, the ways the data can be grouped and organized and its formats and attributes.</a:t>
            </a:r>
          </a:p>
          <a:p>
            <a:pPr algn="just"/>
            <a:r>
              <a:rPr lang="en-US" dirty="0"/>
              <a:t>Data models are built around business needs. Rules and requirements are defined upfront through feedback from business stakeholders so they can be incorporated into the design of a new system or adapted in the iteration of an existing one.</a:t>
            </a:r>
            <a:endParaRPr lang="en-IN" dirty="0"/>
          </a:p>
        </p:txBody>
      </p:sp>
      <p:sp>
        <p:nvSpPr>
          <p:cNvPr id="3" name="Title 2">
            <a:extLst>
              <a:ext uri="{FF2B5EF4-FFF2-40B4-BE49-F238E27FC236}">
                <a16:creationId xmlns:a16="http://schemas.microsoft.com/office/drawing/2014/main" id="{8D48DBD9-0FD8-1A01-3CED-BBEB3D943832}"/>
              </a:ext>
            </a:extLst>
          </p:cNvPr>
          <p:cNvSpPr>
            <a:spLocks noGrp="1"/>
          </p:cNvSpPr>
          <p:nvPr>
            <p:ph type="title"/>
          </p:nvPr>
        </p:nvSpPr>
        <p:spPr/>
        <p:txBody>
          <a:bodyPr/>
          <a:lstStyle/>
          <a:p>
            <a:r>
              <a:rPr lang="en-IN" dirty="0"/>
              <a:t>Data Modelling:</a:t>
            </a:r>
          </a:p>
        </p:txBody>
      </p:sp>
    </p:spTree>
    <p:extLst>
      <p:ext uri="{BB962C8B-B14F-4D97-AF65-F5344CB8AC3E}">
        <p14:creationId xmlns:p14="http://schemas.microsoft.com/office/powerpoint/2010/main" val="173046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4EB978-D595-8A09-B283-AE6470CC0467}"/>
              </a:ext>
            </a:extLst>
          </p:cNvPr>
          <p:cNvSpPr>
            <a:spLocks noGrp="1"/>
          </p:cNvSpPr>
          <p:nvPr>
            <p:ph type="body" sz="quarter" idx="11"/>
          </p:nvPr>
        </p:nvSpPr>
        <p:spPr>
          <a:xfrm>
            <a:off x="762000" y="1904999"/>
            <a:ext cx="6477000" cy="4151671"/>
          </a:xfrm>
        </p:spPr>
        <p:txBody>
          <a:bodyPr>
            <a:normAutofit/>
          </a:bodyPr>
          <a:lstStyle/>
          <a:p>
            <a:pPr algn="just"/>
            <a:r>
              <a:rPr lang="en-US" dirty="0"/>
              <a:t>Power BI is a Microsoft business intelligence tool that combines data visualization, business analytics, and best practices to help organizations make data-driven decisions. It's made up of a collection of apps, connectors, and software services that work together to turn unrelated data sources into interactive, visually immersive, and coherent insights.</a:t>
            </a:r>
          </a:p>
          <a:p>
            <a:pPr algn="just"/>
            <a:r>
              <a:rPr lang="en-US" dirty="0"/>
              <a:t>Power BI allows users to connect to data sources, visualize data in dashboards and reports, and share those with others. Power BI dashboards provide a 360-degree view for business users with their most important metrics in one place, updated in real time, and available on all of their devices.</a:t>
            </a:r>
            <a:endParaRPr lang="en-IN" dirty="0"/>
          </a:p>
        </p:txBody>
      </p:sp>
      <p:sp>
        <p:nvSpPr>
          <p:cNvPr id="3" name="Title 2">
            <a:extLst>
              <a:ext uri="{FF2B5EF4-FFF2-40B4-BE49-F238E27FC236}">
                <a16:creationId xmlns:a16="http://schemas.microsoft.com/office/drawing/2014/main" id="{C8CAC8C9-3B02-2616-1B74-59450A2BDF56}"/>
              </a:ext>
            </a:extLst>
          </p:cNvPr>
          <p:cNvSpPr>
            <a:spLocks noGrp="1"/>
          </p:cNvSpPr>
          <p:nvPr>
            <p:ph type="title"/>
          </p:nvPr>
        </p:nvSpPr>
        <p:spPr/>
        <p:txBody>
          <a:bodyPr/>
          <a:lstStyle/>
          <a:p>
            <a:r>
              <a:rPr lang="en-IN" dirty="0" err="1"/>
              <a:t>PowerBI</a:t>
            </a:r>
            <a:r>
              <a:rPr lang="en-IN" dirty="0"/>
              <a:t>:</a:t>
            </a:r>
          </a:p>
        </p:txBody>
      </p:sp>
    </p:spTree>
    <p:extLst>
      <p:ext uri="{BB962C8B-B14F-4D97-AF65-F5344CB8AC3E}">
        <p14:creationId xmlns:p14="http://schemas.microsoft.com/office/powerpoint/2010/main" val="87473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A6D26-153C-A203-8101-B6BF73DD0411}"/>
              </a:ext>
            </a:extLst>
          </p:cNvPr>
          <p:cNvSpPr>
            <a:spLocks noGrp="1"/>
          </p:cNvSpPr>
          <p:nvPr>
            <p:ph type="title"/>
          </p:nvPr>
        </p:nvSpPr>
        <p:spPr/>
        <p:txBody>
          <a:bodyPr/>
          <a:lstStyle/>
          <a:p>
            <a:r>
              <a:rPr lang="en-IN" dirty="0"/>
              <a:t>Data Preparation</a:t>
            </a:r>
          </a:p>
        </p:txBody>
      </p:sp>
      <p:sp>
        <p:nvSpPr>
          <p:cNvPr id="3" name="Text Placeholder 2">
            <a:extLst>
              <a:ext uri="{FF2B5EF4-FFF2-40B4-BE49-F238E27FC236}">
                <a16:creationId xmlns:a16="http://schemas.microsoft.com/office/drawing/2014/main" id="{7FD4068B-4EEC-9BDB-493E-F48C095B43CB}"/>
              </a:ext>
            </a:extLst>
          </p:cNvPr>
          <p:cNvSpPr>
            <a:spLocks noGrp="1"/>
          </p:cNvSpPr>
          <p:nvPr>
            <p:ph type="body" sz="quarter" idx="12"/>
          </p:nvPr>
        </p:nvSpPr>
        <p:spPr>
          <a:xfrm>
            <a:off x="2196305" y="3191879"/>
            <a:ext cx="7799387" cy="1534757"/>
          </a:xfrm>
        </p:spPr>
        <p:txBody>
          <a:bodyPr/>
          <a:lstStyle/>
          <a:p>
            <a:pPr marL="285750" indent="-285750">
              <a:buFont typeface="Wingdings" panose="05000000000000000000" pitchFamily="2" charset="2"/>
              <a:buChar char="ü"/>
            </a:pPr>
            <a:r>
              <a:rPr lang="en-IN" dirty="0"/>
              <a:t>Data Preparation in </a:t>
            </a:r>
            <a:r>
              <a:rPr lang="en-IN" dirty="0" err="1"/>
              <a:t>PowerBI</a:t>
            </a:r>
            <a:endParaRPr lang="en-IN" dirty="0"/>
          </a:p>
        </p:txBody>
      </p:sp>
    </p:spTree>
    <p:extLst>
      <p:ext uri="{BB962C8B-B14F-4D97-AF65-F5344CB8AC3E}">
        <p14:creationId xmlns:p14="http://schemas.microsoft.com/office/powerpoint/2010/main" val="290860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552DDB-BC38-F504-4C72-982FE7200246}"/>
              </a:ext>
            </a:extLst>
          </p:cNvPr>
          <p:cNvSpPr>
            <a:spLocks noGrp="1"/>
          </p:cNvSpPr>
          <p:nvPr>
            <p:ph type="body" sz="quarter" idx="11"/>
          </p:nvPr>
        </p:nvSpPr>
        <p:spPr>
          <a:xfrm>
            <a:off x="762000" y="1904999"/>
            <a:ext cx="6477000" cy="3955027"/>
          </a:xfrm>
        </p:spPr>
        <p:txBody>
          <a:bodyPr>
            <a:normAutofit/>
          </a:bodyPr>
          <a:lstStyle/>
          <a:p>
            <a:pPr algn="just"/>
            <a:r>
              <a:rPr lang="en-US" dirty="0"/>
              <a:t>Data preparation in Microsoft Power BI is the process of transforming, cleaning, and centralizing data from different sources, and linking data across tables. The goal is to build a common data model that can be used to create visualizations and metrics.</a:t>
            </a:r>
          </a:p>
          <a:p>
            <a:pPr algn="just"/>
            <a:r>
              <a:rPr lang="en-US" dirty="0"/>
              <a:t>Power BI has a data preparation tool called </a:t>
            </a:r>
            <a:r>
              <a:rPr lang="en-US" i="1" u="sng" dirty="0"/>
              <a:t>Power Query</a:t>
            </a:r>
            <a:r>
              <a:rPr lang="en-US" dirty="0"/>
              <a:t>, which allows users to access, transform, and shape data from multiple sources. Power Query can also be used to combine data from multiple sources into a single data set.</a:t>
            </a:r>
          </a:p>
          <a:p>
            <a:pPr algn="just"/>
            <a:r>
              <a:rPr lang="en-US" dirty="0"/>
              <a:t>Power BI also allows users to create relationships between data sources, which allows tables to be connected so that visuals and reports can be created.</a:t>
            </a:r>
            <a:endParaRPr lang="en-IN" dirty="0"/>
          </a:p>
        </p:txBody>
      </p:sp>
      <p:sp>
        <p:nvSpPr>
          <p:cNvPr id="3" name="Title 2">
            <a:extLst>
              <a:ext uri="{FF2B5EF4-FFF2-40B4-BE49-F238E27FC236}">
                <a16:creationId xmlns:a16="http://schemas.microsoft.com/office/drawing/2014/main" id="{CF69FA0B-F355-0B60-D07A-C771E92F3A95}"/>
              </a:ext>
            </a:extLst>
          </p:cNvPr>
          <p:cNvSpPr>
            <a:spLocks noGrp="1"/>
          </p:cNvSpPr>
          <p:nvPr>
            <p:ph type="title"/>
          </p:nvPr>
        </p:nvSpPr>
        <p:spPr/>
        <p:txBody>
          <a:bodyPr/>
          <a:lstStyle/>
          <a:p>
            <a:r>
              <a:rPr lang="en-IN" dirty="0"/>
              <a:t>Data Preparation:</a:t>
            </a:r>
          </a:p>
        </p:txBody>
      </p:sp>
    </p:spTree>
    <p:extLst>
      <p:ext uri="{BB962C8B-B14F-4D97-AF65-F5344CB8AC3E}">
        <p14:creationId xmlns:p14="http://schemas.microsoft.com/office/powerpoint/2010/main" val="27525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743E-9DEF-0EB6-7270-E96788DF8ED5}"/>
              </a:ext>
            </a:extLst>
          </p:cNvPr>
          <p:cNvSpPr>
            <a:spLocks noGrp="1"/>
          </p:cNvSpPr>
          <p:nvPr>
            <p:ph type="title"/>
          </p:nvPr>
        </p:nvSpPr>
        <p:spPr/>
        <p:txBody>
          <a:bodyPr/>
          <a:lstStyle/>
          <a:p>
            <a:r>
              <a:rPr lang="en-IN" dirty="0"/>
              <a:t>Relationships</a:t>
            </a:r>
          </a:p>
        </p:txBody>
      </p:sp>
      <p:sp>
        <p:nvSpPr>
          <p:cNvPr id="3" name="Text Placeholder 2">
            <a:extLst>
              <a:ext uri="{FF2B5EF4-FFF2-40B4-BE49-F238E27FC236}">
                <a16:creationId xmlns:a16="http://schemas.microsoft.com/office/drawing/2014/main" id="{20408672-9EA3-3455-A576-036A09301595}"/>
              </a:ext>
            </a:extLst>
          </p:cNvPr>
          <p:cNvSpPr>
            <a:spLocks noGrp="1"/>
          </p:cNvSpPr>
          <p:nvPr>
            <p:ph type="body" sz="quarter" idx="12"/>
          </p:nvPr>
        </p:nvSpPr>
        <p:spPr>
          <a:xfrm>
            <a:off x="2196306" y="3179699"/>
            <a:ext cx="7799387" cy="534547"/>
          </a:xfrm>
        </p:spPr>
        <p:txBody>
          <a:bodyPr/>
          <a:lstStyle/>
          <a:p>
            <a:pPr marL="285750" indent="-285750">
              <a:buFont typeface="Wingdings" panose="05000000000000000000" pitchFamily="2" charset="2"/>
              <a:buChar char="ü"/>
            </a:pPr>
            <a:r>
              <a:rPr lang="en-IN" dirty="0"/>
              <a:t>Creating Relationships between the tables in </a:t>
            </a:r>
            <a:r>
              <a:rPr lang="en-IN" dirty="0" err="1"/>
              <a:t>PowerBI</a:t>
            </a:r>
            <a:endParaRPr lang="en-IN" dirty="0"/>
          </a:p>
        </p:txBody>
      </p:sp>
    </p:spTree>
    <p:extLst>
      <p:ext uri="{BB962C8B-B14F-4D97-AF65-F5344CB8AC3E}">
        <p14:creationId xmlns:p14="http://schemas.microsoft.com/office/powerpoint/2010/main" val="414581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8737-CD47-7CBA-C136-D20F410A97AD}"/>
              </a:ext>
            </a:extLst>
          </p:cNvPr>
          <p:cNvSpPr>
            <a:spLocks noGrp="1"/>
          </p:cNvSpPr>
          <p:nvPr>
            <p:ph type="body" sz="quarter" idx="11"/>
          </p:nvPr>
        </p:nvSpPr>
        <p:spPr>
          <a:xfrm>
            <a:off x="762000" y="1904999"/>
            <a:ext cx="6477000" cy="4082845"/>
          </a:xfrm>
        </p:spPr>
        <p:txBody>
          <a:bodyPr>
            <a:normAutofit/>
          </a:bodyPr>
          <a:lstStyle/>
          <a:p>
            <a:pPr algn="just"/>
            <a:r>
              <a:rPr lang="en-US" dirty="0"/>
              <a:t>In Power BI, relationships connect data models that contain data from multiple tables. These relationships allow visualizations to be sliced and diced by data from different tables.</a:t>
            </a:r>
          </a:p>
          <a:p>
            <a:pPr algn="just"/>
            <a:r>
              <a:rPr lang="en-US" dirty="0"/>
              <a:t>To create a relationship between two tables, you can:</a:t>
            </a:r>
          </a:p>
          <a:p>
            <a:pPr marL="285750" indent="-285750" algn="just">
              <a:buFont typeface="Wingdings" panose="05000000000000000000" pitchFamily="2" charset="2"/>
              <a:buChar char="Ø"/>
            </a:pPr>
            <a:r>
              <a:rPr lang="en-US" dirty="0"/>
              <a:t>Select Manage Relationships from the Home tab</a:t>
            </a:r>
          </a:p>
          <a:p>
            <a:pPr marL="285750" indent="-285750" algn="just">
              <a:buFont typeface="Wingdings" panose="05000000000000000000" pitchFamily="2" charset="2"/>
              <a:buChar char="Ø"/>
            </a:pPr>
            <a:r>
              <a:rPr lang="en-US" dirty="0"/>
              <a:t>Click and drag the column that you want the relationship to be formed by from one table onto the column of another table </a:t>
            </a:r>
          </a:p>
          <a:p>
            <a:pPr algn="just"/>
            <a:r>
              <a:rPr lang="en-US" dirty="0"/>
              <a:t>Power BI relationships can be formed automatically when the data is loaded, or manually. When cardinality is set incorrectly, it can result in missing or duplicate data.</a:t>
            </a:r>
            <a:endParaRPr lang="en-IN" dirty="0"/>
          </a:p>
        </p:txBody>
      </p:sp>
      <p:sp>
        <p:nvSpPr>
          <p:cNvPr id="3" name="Title 2">
            <a:extLst>
              <a:ext uri="{FF2B5EF4-FFF2-40B4-BE49-F238E27FC236}">
                <a16:creationId xmlns:a16="http://schemas.microsoft.com/office/drawing/2014/main" id="{913CA7D9-5769-E158-A236-606E9ED689F5}"/>
              </a:ext>
            </a:extLst>
          </p:cNvPr>
          <p:cNvSpPr>
            <a:spLocks noGrp="1"/>
          </p:cNvSpPr>
          <p:nvPr>
            <p:ph type="title"/>
          </p:nvPr>
        </p:nvSpPr>
        <p:spPr/>
        <p:txBody>
          <a:bodyPr/>
          <a:lstStyle/>
          <a:p>
            <a:r>
              <a:rPr lang="en-IN" dirty="0"/>
              <a:t>Creating Relationships:</a:t>
            </a:r>
          </a:p>
        </p:txBody>
      </p:sp>
    </p:spTree>
    <p:extLst>
      <p:ext uri="{BB962C8B-B14F-4D97-AF65-F5344CB8AC3E}">
        <p14:creationId xmlns:p14="http://schemas.microsoft.com/office/powerpoint/2010/main" val="104652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FAAC47-BD84-465D-B982-7A75BCC08F7D}">
  <ds:schemaRefs>
    <ds:schemaRef ds:uri="http://schemas.microsoft.com/sharepoint/v3/contenttype/forms"/>
  </ds:schemaRefs>
</ds:datastoreItem>
</file>

<file path=customXml/itemProps2.xml><?xml version="1.0" encoding="utf-8"?>
<ds:datastoreItem xmlns:ds="http://schemas.openxmlformats.org/officeDocument/2006/customXml" ds:itemID="{0F89EEA4-141F-4066-B57B-E44468FB3D6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8A967B1-A0A0-415E-82CC-A85AEE3A6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180</TotalTime>
  <Words>1135</Words>
  <Application>Microsoft Office PowerPoint</Application>
  <PresentationFormat>Widescreen</PresentationFormat>
  <Paragraphs>83</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Segoe UI</vt:lpstr>
      <vt:lpstr>Wingdings</vt:lpstr>
      <vt:lpstr>2_Office Theme</vt:lpstr>
      <vt:lpstr>Data Modelling In PowerBI</vt:lpstr>
      <vt:lpstr>Introduction</vt:lpstr>
      <vt:lpstr>Overview</vt:lpstr>
      <vt:lpstr>Data Modelling:</vt:lpstr>
      <vt:lpstr>PowerBI:</vt:lpstr>
      <vt:lpstr>Data Preparation</vt:lpstr>
      <vt:lpstr>Data Preparation:</vt:lpstr>
      <vt:lpstr>Relationships</vt:lpstr>
      <vt:lpstr>Creating Relationships:</vt:lpstr>
      <vt:lpstr>Defining Calculated Columns and Measures</vt:lpstr>
      <vt:lpstr>Defining Calculated Columns and Measures</vt:lpstr>
      <vt:lpstr>Optimization</vt:lpstr>
      <vt:lpstr>Optimization:</vt:lpstr>
      <vt:lpstr>Best Practices</vt:lpstr>
      <vt:lpstr>Best Practices:</vt:lpstr>
      <vt:lpstr>Projects</vt:lpstr>
      <vt:lpstr>Zomato Dashboard:</vt:lpstr>
      <vt:lpstr>Netflix Dashboard:</vt:lpstr>
      <vt:lpstr>Global Sales Dashboard:</vt:lpstr>
      <vt:lpstr>Data Professional Dashboard </vt:lpstr>
      <vt:lpstr>Human Recourse Dashboard</vt:lpstr>
      <vt:lpstr>Sales Dashboard</vt:lpstr>
      <vt:lpstr>Thanking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History Month</dc:title>
  <dc:subject/>
  <dc:creator>Arnab Adhikary</dc:creator>
  <cp:keywords/>
  <dc:description/>
  <cp:lastModifiedBy>Arnab Adhikary</cp:lastModifiedBy>
  <cp:revision>23</cp:revision>
  <dcterms:created xsi:type="dcterms:W3CDTF">2024-04-20T21:37:53Z</dcterms:created>
  <dcterms:modified xsi:type="dcterms:W3CDTF">2024-04-21T17:47:06Z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