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60" r:id="rId5"/>
    <p:sldId id="258"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04" d="100"/>
          <a:sy n="104" d="100"/>
        </p:scale>
        <p:origin x="132"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lnSpc>
                <a:spcPct val="110000"/>
              </a:lnSpc>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12/14/2023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0705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12/14/2023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6659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12/14/2023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972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12/14/2023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7668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12/14/2023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9219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12/14/2023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053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12/14/2023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8473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12/14/2023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556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12/14/2023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23515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12/14/2023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52708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12/14/2023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89331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lIns="109728" tIns="109728" rIns="109728" bIns="91440" anchor="ctr"/>
          <a:lstStyle>
            <a:lvl1pPr algn="l">
              <a:defRPr sz="900" spc="60">
                <a:solidFill>
                  <a:schemeClr val="bg1">
                    <a:alpha val="60000"/>
                  </a:schemeClr>
                </a:solidFill>
                <a:latin typeface="+mn-lt"/>
              </a:defRPr>
            </a:lvl1pPr>
          </a:lstStyle>
          <a:p>
            <a:fld id="{57E0CF6C-748E-4B7A-BC8B-3011EF78ED13}" type="datetime1">
              <a:rPr lang="en-US" smtClean="0"/>
              <a:pPr/>
              <a:t>12/14/2023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lIns="109728" tIns="109728" rIns="109728" bIns="91440" anchor="ctr"/>
          <a:lstStyle>
            <a:lvl1pPr algn="ctr">
              <a:defRPr sz="900" spc="6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lIns="109728" tIns="109728" rIns="109728" bIns="9144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619727093"/>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71" r:id="rId8"/>
    <p:sldLayoutId id="2147483668" r:id="rId9"/>
    <p:sldLayoutId id="2147483669" r:id="rId10"/>
    <p:sldLayoutId id="2147483670" r:id="rId11"/>
  </p:sldLayoutIdLst>
  <p:hf sldNum="0" hdr="0" ftr="0" dt="0"/>
  <p:txStyles>
    <p:titleStyle>
      <a:lvl1pPr algn="l" defTabSz="914400" rtl="0" eaLnBrk="1" latinLnBrk="0" hangingPunct="1">
        <a:lnSpc>
          <a:spcPct val="100000"/>
        </a:lnSpc>
        <a:spcBef>
          <a:spcPct val="0"/>
        </a:spcBef>
        <a:buNone/>
        <a:defRPr sz="4400" b="1" kern="1200" spc="120">
          <a:solidFill>
            <a:schemeClr val="bg1"/>
          </a:solidFill>
          <a:latin typeface="+mj-lt"/>
          <a:ea typeface="+mj-ea"/>
          <a:cs typeface="+mj-cs"/>
        </a:defRPr>
      </a:lvl1pPr>
    </p:titleStyle>
    <p:bodyStyle>
      <a:lvl1pPr marL="228600" indent="-228600" algn="l" defTabSz="914400" rtl="0" eaLnBrk="1" latinLnBrk="0" hangingPunct="1">
        <a:lnSpc>
          <a:spcPct val="114000"/>
        </a:lnSpc>
        <a:spcBef>
          <a:spcPts val="1000"/>
        </a:spcBef>
        <a:buClr>
          <a:schemeClr val="accent1"/>
        </a:buClr>
        <a:buFont typeface="Arial" panose="020B0604020202020204" pitchFamily="34" charset="0"/>
        <a:buChar char="•"/>
        <a:defRPr sz="2400" kern="1200" spc="100">
          <a:solidFill>
            <a:schemeClr val="bg1"/>
          </a:solidFill>
          <a:latin typeface="+mn-lt"/>
          <a:ea typeface="+mn-ea"/>
          <a:cs typeface="+mn-cs"/>
        </a:defRPr>
      </a:lvl1pPr>
      <a:lvl2pPr marL="685800" indent="-228600" algn="l" defTabSz="914400" rtl="0" eaLnBrk="1" latinLnBrk="0" hangingPunct="1">
        <a:lnSpc>
          <a:spcPct val="114000"/>
        </a:lnSpc>
        <a:spcBef>
          <a:spcPts val="500"/>
        </a:spcBef>
        <a:buClr>
          <a:schemeClr val="accent1"/>
        </a:buClr>
        <a:buFont typeface="Arial" panose="020B0604020202020204" pitchFamily="34" charset="0"/>
        <a:buChar char="•"/>
        <a:defRPr sz="2000" kern="1200" spc="100">
          <a:solidFill>
            <a:schemeClr val="bg1"/>
          </a:solidFill>
          <a:latin typeface="+mn-lt"/>
          <a:ea typeface="+mn-ea"/>
          <a:cs typeface="+mn-cs"/>
        </a:defRPr>
      </a:lvl2pPr>
      <a:lvl3pPr marL="1143000" indent="-228600" algn="l" defTabSz="914400" rtl="0" eaLnBrk="1" latinLnBrk="0" hangingPunct="1">
        <a:lnSpc>
          <a:spcPct val="114000"/>
        </a:lnSpc>
        <a:spcBef>
          <a:spcPts val="500"/>
        </a:spcBef>
        <a:buClr>
          <a:schemeClr val="accent1"/>
        </a:buClr>
        <a:buFont typeface="Arial" panose="020B0604020202020204" pitchFamily="34" charset="0"/>
        <a:buChar char="•"/>
        <a:defRPr sz="1800" kern="1200" spc="100">
          <a:solidFill>
            <a:schemeClr val="bg1"/>
          </a:solidFill>
          <a:latin typeface="+mn-lt"/>
          <a:ea typeface="+mn-ea"/>
          <a:cs typeface="+mn-cs"/>
        </a:defRPr>
      </a:lvl3pPr>
      <a:lvl4pPr marL="16002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100">
          <a:solidFill>
            <a:schemeClr val="bg1"/>
          </a:solidFill>
          <a:latin typeface="+mn-lt"/>
          <a:ea typeface="+mn-ea"/>
          <a:cs typeface="+mn-cs"/>
        </a:defRPr>
      </a:lvl4pPr>
      <a:lvl5pPr marL="2057400" indent="-228600" algn="l" defTabSz="914400" rtl="0" eaLnBrk="1" latinLnBrk="0" hangingPunct="1">
        <a:lnSpc>
          <a:spcPct val="114000"/>
        </a:lnSpc>
        <a:spcBef>
          <a:spcPts val="500"/>
        </a:spcBef>
        <a:buClr>
          <a:schemeClr val="accent1"/>
        </a:buClr>
        <a:buFont typeface="Arial" panose="020B0604020202020204" pitchFamily="34" charset="0"/>
        <a:buChar char="•"/>
        <a:defRPr sz="1600" kern="1200" spc="1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xoplanetarchive.ipac.caltech.edu/cgi-bin/TblView/nph-tblView?app=ExoTbls&amp;config=koi"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web of dots connected">
            <a:extLst>
              <a:ext uri="{FF2B5EF4-FFF2-40B4-BE49-F238E27FC236}">
                <a16:creationId xmlns:a16="http://schemas.microsoft.com/office/drawing/2014/main" id="{1B2D26A1-2312-EF79-00A0-23243FBD9A88}"/>
              </a:ext>
            </a:extLst>
          </p:cNvPr>
          <p:cNvPicPr>
            <a:picLocks noChangeAspect="1"/>
          </p:cNvPicPr>
          <p:nvPr/>
        </p:nvPicPr>
        <p:blipFill rotWithShape="1">
          <a:blip r:embed="rId3">
            <a:alphaModFix amt="70000"/>
          </a:blip>
          <a:srcRect l="20448"/>
          <a:stretch/>
        </p:blipFill>
        <p:spPr>
          <a:xfrm>
            <a:off x="20" y="10"/>
            <a:ext cx="12188932" cy="6856614"/>
          </a:xfrm>
          <a:prstGeom prst="rect">
            <a:avLst/>
          </a:prstGeom>
        </p:spPr>
      </p:pic>
      <p:sp>
        <p:nvSpPr>
          <p:cNvPr id="2" name="Title 1">
            <a:extLst>
              <a:ext uri="{FF2B5EF4-FFF2-40B4-BE49-F238E27FC236}">
                <a16:creationId xmlns:a16="http://schemas.microsoft.com/office/drawing/2014/main" id="{ACA40387-7CE0-3EAB-5615-E6EDEE3F824B}"/>
              </a:ext>
            </a:extLst>
          </p:cNvPr>
          <p:cNvSpPr>
            <a:spLocks noGrp="1"/>
          </p:cNvSpPr>
          <p:nvPr>
            <p:ph type="ctrTitle"/>
          </p:nvPr>
        </p:nvSpPr>
        <p:spPr>
          <a:xfrm>
            <a:off x="996275" y="744909"/>
            <a:ext cx="10190071" cy="2043311"/>
          </a:xfrm>
        </p:spPr>
        <p:txBody>
          <a:bodyPr anchor="b">
            <a:normAutofit/>
          </a:bodyPr>
          <a:lstStyle/>
          <a:p>
            <a:r>
              <a:rPr lang="en-IN" sz="5200" dirty="0">
                <a:solidFill>
                  <a:srgbClr val="FFFFFF"/>
                </a:solidFill>
              </a:rPr>
              <a:t>Exoplanet Detection using Transit method</a:t>
            </a:r>
          </a:p>
        </p:txBody>
      </p:sp>
      <p:sp>
        <p:nvSpPr>
          <p:cNvPr id="3" name="Subtitle 2">
            <a:extLst>
              <a:ext uri="{FF2B5EF4-FFF2-40B4-BE49-F238E27FC236}">
                <a16:creationId xmlns:a16="http://schemas.microsoft.com/office/drawing/2014/main" id="{0C8DE384-FC67-DC9B-5F1A-59F9CF983993}"/>
              </a:ext>
            </a:extLst>
          </p:cNvPr>
          <p:cNvSpPr>
            <a:spLocks noGrp="1"/>
          </p:cNvSpPr>
          <p:nvPr>
            <p:ph type="subTitle" idx="1"/>
          </p:nvPr>
        </p:nvSpPr>
        <p:spPr>
          <a:xfrm>
            <a:off x="1218708" y="2628900"/>
            <a:ext cx="9781327" cy="3497497"/>
          </a:xfrm>
        </p:spPr>
        <p:txBody>
          <a:bodyPr anchor="t">
            <a:normAutofit/>
          </a:bodyPr>
          <a:lstStyle/>
          <a:p>
            <a:r>
              <a:rPr lang="en-IN" sz="2200" b="1" dirty="0">
                <a:solidFill>
                  <a:schemeClr val="tx1"/>
                </a:solidFill>
              </a:rPr>
              <a:t>MSc Research Project</a:t>
            </a:r>
          </a:p>
          <a:p>
            <a:r>
              <a:rPr lang="en-IN" sz="2200" b="1" dirty="0">
                <a:solidFill>
                  <a:schemeClr val="tx1"/>
                </a:solidFill>
              </a:rPr>
              <a:t>Data Analytics</a:t>
            </a:r>
          </a:p>
          <a:p>
            <a:r>
              <a:rPr lang="en-IN" dirty="0">
                <a:solidFill>
                  <a:schemeClr val="tx1"/>
                </a:solidFill>
              </a:rPr>
              <a:t>Arnab Hati</a:t>
            </a:r>
          </a:p>
          <a:p>
            <a:r>
              <a:rPr lang="en-IN" dirty="0">
                <a:solidFill>
                  <a:schemeClr val="tx1"/>
                </a:solidFill>
              </a:rPr>
              <a:t>Student ID: x22107321</a:t>
            </a:r>
          </a:p>
          <a:p>
            <a:r>
              <a:rPr lang="en-IN" dirty="0">
                <a:solidFill>
                  <a:schemeClr val="tx1"/>
                </a:solidFill>
              </a:rPr>
              <a:t>School of computing</a:t>
            </a:r>
          </a:p>
          <a:p>
            <a:r>
              <a:rPr lang="en-IN" dirty="0">
                <a:solidFill>
                  <a:schemeClr val="tx1"/>
                </a:solidFill>
              </a:rPr>
              <a:t>National College of Ireland</a:t>
            </a:r>
          </a:p>
          <a:p>
            <a:r>
              <a:rPr lang="en-IN" b="1" dirty="0">
                <a:solidFill>
                  <a:schemeClr val="tx1"/>
                </a:solidFill>
              </a:rPr>
              <a:t>Supervisor: Christian Horn</a:t>
            </a:r>
          </a:p>
        </p:txBody>
      </p:sp>
    </p:spTree>
    <p:extLst>
      <p:ext uri="{BB962C8B-B14F-4D97-AF65-F5344CB8AC3E}">
        <p14:creationId xmlns:p14="http://schemas.microsoft.com/office/powerpoint/2010/main" val="1481815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Abstract blurred public library with bookshelves">
            <a:extLst>
              <a:ext uri="{FF2B5EF4-FFF2-40B4-BE49-F238E27FC236}">
                <a16:creationId xmlns:a16="http://schemas.microsoft.com/office/drawing/2014/main" id="{BC4062C0-01E9-481E-B6CA-2E216A946E2C}"/>
              </a:ext>
            </a:extLst>
          </p:cNvPr>
          <p:cNvPicPr>
            <a:picLocks noChangeAspect="1"/>
          </p:cNvPicPr>
          <p:nvPr/>
        </p:nvPicPr>
        <p:blipFill rotWithShape="1">
          <a:blip r:embed="rId2"/>
          <a:srcRect r="10456" b="1"/>
          <a:stretch/>
        </p:blipFill>
        <p:spPr>
          <a:xfrm>
            <a:off x="3048" y="10"/>
            <a:ext cx="6195372" cy="4618233"/>
          </a:xfrm>
          <a:prstGeom prst="rect">
            <a:avLst/>
          </a:prstGeom>
        </p:spPr>
      </p:pic>
      <p:sp>
        <p:nvSpPr>
          <p:cNvPr id="13"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EA5760-E96F-92C9-7567-95894F3F86A7}"/>
              </a:ext>
            </a:extLst>
          </p:cNvPr>
          <p:cNvSpPr>
            <a:spLocks noGrp="1"/>
          </p:cNvSpPr>
          <p:nvPr>
            <p:ph type="title"/>
          </p:nvPr>
        </p:nvSpPr>
        <p:spPr>
          <a:xfrm>
            <a:off x="838200" y="4876800"/>
            <a:ext cx="10003218" cy="1219200"/>
          </a:xfrm>
        </p:spPr>
        <p:txBody>
          <a:bodyPr>
            <a:normAutofit/>
          </a:bodyPr>
          <a:lstStyle/>
          <a:p>
            <a:r>
              <a:rPr lang="en-US" dirty="0"/>
              <a:t>Conclusion and Future Work</a:t>
            </a:r>
            <a:endParaRPr lang="en-IN" dirty="0"/>
          </a:p>
        </p:txBody>
      </p:sp>
      <p:sp>
        <p:nvSpPr>
          <p:cNvPr id="3" name="Content Placeholder 2">
            <a:extLst>
              <a:ext uri="{FF2B5EF4-FFF2-40B4-BE49-F238E27FC236}">
                <a16:creationId xmlns:a16="http://schemas.microsoft.com/office/drawing/2014/main" id="{931BE6B7-E5FA-609D-953F-E66485E1B194}"/>
              </a:ext>
            </a:extLst>
          </p:cNvPr>
          <p:cNvSpPr>
            <a:spLocks noGrp="1"/>
          </p:cNvSpPr>
          <p:nvPr>
            <p:ph idx="1"/>
          </p:nvPr>
        </p:nvSpPr>
        <p:spPr>
          <a:xfrm>
            <a:off x="6553200" y="399684"/>
            <a:ext cx="4800600" cy="3935986"/>
          </a:xfrm>
        </p:spPr>
        <p:txBody>
          <a:bodyPr anchor="ctr">
            <a:normAutofit/>
          </a:bodyPr>
          <a:lstStyle/>
          <a:p>
            <a:pPr>
              <a:lnSpc>
                <a:spcPct val="104000"/>
              </a:lnSpc>
            </a:pPr>
            <a:r>
              <a:rPr lang="en-GB" sz="900">
                <a:solidFill>
                  <a:schemeClr val="tx2"/>
                </a:solidFill>
                <a:effectLst/>
                <a:latin typeface="Times New Roman" panose="02020603050405020304" pitchFamily="18" charset="0"/>
                <a:ea typeface="Calibri" panose="020F0502020204030204" pitchFamily="34" charset="0"/>
                <a:cs typeface="Arial" panose="020B0604020202020204" pitchFamily="34" charset="0"/>
              </a:rPr>
              <a:t>Exoplanet detection continues to be a major area of research, with many researchers using various AI and machine learning techniques. However, despite the large amount of work that has been done so far, there is still a lot of room for improvement in this area. To improve the performance of our models we used feature extraction techniques, which remove unwanted artifacts from our data. This research project highlights the use of diverse machine learning models as well as deep learning models to classify the exoplanets accurately. The machine learning model, CatBoost, and XGBoost outperform their deep learning models. By strategically using feature importance techniques to select optimal features, we improved the performance of these models could be the possible reason.</a:t>
            </a:r>
            <a:r>
              <a:rPr lang="en-GB" sz="900">
                <a:solidFill>
                  <a:schemeClr val="tx2"/>
                </a:solidFill>
                <a:effectLst/>
                <a:latin typeface="Calibri" panose="020F0502020204030204" pitchFamily="34" charset="0"/>
                <a:ea typeface="Calibri" panose="020F0502020204030204" pitchFamily="34" charset="0"/>
                <a:cs typeface="Arial" panose="020B0604020202020204" pitchFamily="34" charset="0"/>
              </a:rPr>
              <a:t> </a:t>
            </a:r>
            <a:endParaRPr lang="en-IN" sz="900">
              <a:solidFill>
                <a:schemeClr val="tx2"/>
              </a:solidFill>
              <a:effectLst/>
              <a:latin typeface="Calibri" panose="020F0502020204030204" pitchFamily="34" charset="0"/>
              <a:ea typeface="Calibri" panose="020F0502020204030204" pitchFamily="34" charset="0"/>
              <a:cs typeface="Arial" panose="020B0604020202020204" pitchFamily="34" charset="0"/>
            </a:endParaRPr>
          </a:p>
          <a:p>
            <a:pPr>
              <a:lnSpc>
                <a:spcPct val="104000"/>
              </a:lnSpc>
            </a:pPr>
            <a:r>
              <a:rPr lang="en-GB" sz="9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In the quest for future improvements, this project sets the stage for future extensions through careful hyperparameter fine-tuning of proposed deep learning models using a wide range of optimization techniques. Balance of the dataset is one of the most important ways to improve model performance. Based on the findings from this research, predicting the candidate label as false positive or true positive could open the door for more detailed studies using this refined dataset. In addition, the integration of high-level deep learning models (LSTM) and transformer architectures has the potential to yield better results in future research efforts.</a:t>
            </a:r>
            <a:endParaRPr lang="en-IN" sz="90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4000"/>
              </a:lnSpc>
            </a:pPr>
            <a:endParaRPr lang="en-IN" sz="900">
              <a:solidFill>
                <a:schemeClr val="tx2"/>
              </a:solidFill>
            </a:endParaRPr>
          </a:p>
        </p:txBody>
      </p:sp>
    </p:spTree>
    <p:extLst>
      <p:ext uri="{BB962C8B-B14F-4D97-AF65-F5344CB8AC3E}">
        <p14:creationId xmlns:p14="http://schemas.microsoft.com/office/powerpoint/2010/main" val="69184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1" name="Picture 10">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3" name="Rectangle 1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3E73EBE8-BDB0-D78C-E014-864276009641}"/>
              </a:ext>
            </a:extLst>
          </p:cNvPr>
          <p:cNvSpPr>
            <a:spLocks noGrp="1"/>
          </p:cNvSpPr>
          <p:nvPr>
            <p:ph type="title"/>
          </p:nvPr>
        </p:nvSpPr>
        <p:spPr>
          <a:xfrm>
            <a:off x="996275" y="163351"/>
            <a:ext cx="5996619" cy="1979884"/>
          </a:xfrm>
        </p:spPr>
        <p:txBody>
          <a:bodyPr vert="horz" lIns="91440" tIns="45720" rIns="91440" bIns="45720" rtlCol="0" anchor="ctr">
            <a:normAutofit/>
          </a:bodyPr>
          <a:lstStyle/>
          <a:p>
            <a:r>
              <a:rPr lang="en-US">
                <a:solidFill>
                  <a:schemeClr val="tx2"/>
                </a:solidFill>
              </a:rPr>
              <a:t>Thank you</a:t>
            </a:r>
          </a:p>
        </p:txBody>
      </p:sp>
      <p:sp>
        <p:nvSpPr>
          <p:cNvPr id="17" name="Rectangle 16">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8716"/>
            <a:ext cx="12192000" cy="4594915"/>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58716"/>
            <a:ext cx="12191999" cy="4608809"/>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Smiling Face with No Fill">
            <a:extLst>
              <a:ext uri="{FF2B5EF4-FFF2-40B4-BE49-F238E27FC236}">
                <a16:creationId xmlns:a16="http://schemas.microsoft.com/office/drawing/2014/main" id="{F4AA2A72-5601-CAAC-5E26-F79597E6C6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76795" y="2667000"/>
            <a:ext cx="3638410" cy="3638410"/>
          </a:xfrm>
          <a:prstGeom prst="rect">
            <a:avLst/>
          </a:prstGeom>
        </p:spPr>
      </p:pic>
    </p:spTree>
    <p:extLst>
      <p:ext uri="{BB962C8B-B14F-4D97-AF65-F5344CB8AC3E}">
        <p14:creationId xmlns:p14="http://schemas.microsoft.com/office/powerpoint/2010/main" val="182649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1D446F6E-7B30-BE47-A0DE-FC37440F936E}"/>
              </a:ext>
            </a:extLst>
          </p:cNvPr>
          <p:cNvSpPr>
            <a:spLocks noGrp="1"/>
          </p:cNvSpPr>
          <p:nvPr>
            <p:ph type="title"/>
          </p:nvPr>
        </p:nvSpPr>
        <p:spPr>
          <a:xfrm>
            <a:off x="838201" y="559813"/>
            <a:ext cx="10348146" cy="1675009"/>
          </a:xfrm>
        </p:spPr>
        <p:txBody>
          <a:bodyPr anchor="t">
            <a:normAutofit/>
          </a:bodyPr>
          <a:lstStyle/>
          <a:p>
            <a:r>
              <a:rPr lang="en-IN">
                <a:solidFill>
                  <a:schemeClr val="tx2"/>
                </a:solidFill>
              </a:rPr>
              <a:t>Introduction</a:t>
            </a: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B74B28DF-5ED2-CAD2-E3AF-E65C9963FF95}"/>
              </a:ext>
            </a:extLst>
          </p:cNvPr>
          <p:cNvSpPr>
            <a:spLocks noGrp="1"/>
          </p:cNvSpPr>
          <p:nvPr>
            <p:ph idx="1"/>
          </p:nvPr>
        </p:nvSpPr>
        <p:spPr>
          <a:xfrm>
            <a:off x="3994587" y="2403097"/>
            <a:ext cx="7178691" cy="3709990"/>
          </a:xfrm>
        </p:spPr>
        <p:txBody>
          <a:bodyPr anchor="ctr">
            <a:normAutofit/>
          </a:bodyPr>
          <a:lstStyle/>
          <a:p>
            <a:pPr marL="0" indent="0">
              <a:lnSpc>
                <a:spcPct val="104000"/>
              </a:lnSpc>
              <a:buNone/>
            </a:pPr>
            <a:r>
              <a:rPr lang="en-GB" sz="1100">
                <a:solidFill>
                  <a:schemeClr val="tx2"/>
                </a:solidFill>
                <a:effectLst/>
                <a:latin typeface="Times New Roman" panose="02020603050405020304" pitchFamily="18" charset="0"/>
                <a:ea typeface="Arial" panose="020B0604020202020204" pitchFamily="34" charset="0"/>
              </a:rPr>
              <a:t>The detection of exoplanets is essential for understanding the diversity of the universe, habitability opportunities, and the possibility of alien life outside our solar system. Extraterrestrial life has been the focus of extensive research for decades. To detect exoplanets, many machine learning and deep learning approaches have provided important predictions.</a:t>
            </a:r>
          </a:p>
          <a:p>
            <a:pPr marL="0" indent="0">
              <a:lnSpc>
                <a:spcPct val="104000"/>
              </a:lnSpc>
              <a:buNone/>
            </a:pPr>
            <a:r>
              <a:rPr lang="en-GB" sz="1100" u="sng">
                <a:solidFill>
                  <a:schemeClr val="tx2"/>
                </a:solidFill>
                <a:latin typeface="Times New Roman" panose="02020603050405020304" pitchFamily="18" charset="0"/>
              </a:rPr>
              <a:t>Research Question:</a:t>
            </a:r>
          </a:p>
          <a:p>
            <a:pPr marL="0" indent="0">
              <a:lnSpc>
                <a:spcPct val="104000"/>
              </a:lnSpc>
              <a:buNone/>
            </a:pPr>
            <a:r>
              <a:rPr lang="en-US" sz="1100">
                <a:solidFill>
                  <a:schemeClr val="tx2"/>
                </a:solidFill>
                <a:latin typeface="Times New Roman" panose="02020603050405020304" pitchFamily="18" charset="0"/>
                <a:cs typeface="Times New Roman" panose="02020603050405020304" pitchFamily="18" charset="0"/>
              </a:rPr>
              <a:t>How does feature-based analysis affect exoplanet detection accuracy, with a focus on CatBoost and XGBoost? Compare Deep Learning models (RNNs, Variational Encoders, GRUs) for heterogeneous architectures.</a:t>
            </a:r>
          </a:p>
          <a:p>
            <a:pPr marL="0" indent="0">
              <a:lnSpc>
                <a:spcPct val="104000"/>
              </a:lnSpc>
              <a:buNone/>
            </a:pPr>
            <a:endParaRPr lang="en-US" sz="1100">
              <a:solidFill>
                <a:schemeClr val="tx2"/>
              </a:solidFill>
              <a:latin typeface="Times New Roman" panose="02020603050405020304" pitchFamily="18" charset="0"/>
              <a:cs typeface="Times New Roman" panose="02020603050405020304" pitchFamily="18" charset="0"/>
            </a:endParaRPr>
          </a:p>
          <a:p>
            <a:pPr marL="0" indent="0">
              <a:lnSpc>
                <a:spcPct val="104000"/>
              </a:lnSpc>
              <a:buNone/>
            </a:pPr>
            <a:r>
              <a:rPr lang="en-US" sz="1100" u="sng">
                <a:solidFill>
                  <a:schemeClr val="tx2"/>
                </a:solidFill>
                <a:latin typeface="Times New Roman" panose="02020603050405020304" pitchFamily="18" charset="0"/>
                <a:cs typeface="Times New Roman" panose="02020603050405020304" pitchFamily="18" charset="0"/>
              </a:rPr>
              <a:t>Objective</a:t>
            </a:r>
          </a:p>
          <a:p>
            <a:pPr marL="0" indent="0">
              <a:lnSpc>
                <a:spcPct val="104000"/>
              </a:lnSpc>
              <a:buNone/>
            </a:pPr>
            <a:r>
              <a:rPr lang="en-US" sz="1100">
                <a:solidFill>
                  <a:schemeClr val="tx2"/>
                </a:solidFill>
                <a:latin typeface="Times New Roman" panose="02020603050405020304" pitchFamily="18" charset="0"/>
                <a:cs typeface="Times New Roman" panose="02020603050405020304" pitchFamily="18" charset="0"/>
              </a:rPr>
              <a:t>This research aims to explore different factors related to exoplanet detection and compare the performance of different models on the Kepler dataset. To determine the impact of feature selection and improve the performance of machine learning and deep learning models in exoplanet detection.</a:t>
            </a:r>
            <a:endParaRPr lang="en-IN" sz="110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43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 name="Rectangle 19">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 name="Rectangle 20">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F92E1-C1A1-20B2-3A8D-C36DFF00C9A4}"/>
              </a:ext>
            </a:extLst>
          </p:cNvPr>
          <p:cNvSpPr>
            <a:spLocks noGrp="1"/>
          </p:cNvSpPr>
          <p:nvPr>
            <p:ph type="title"/>
          </p:nvPr>
        </p:nvSpPr>
        <p:spPr>
          <a:xfrm>
            <a:off x="838200" y="381000"/>
            <a:ext cx="10003218" cy="1600124"/>
          </a:xfrm>
        </p:spPr>
        <p:txBody>
          <a:bodyPr>
            <a:normAutofit/>
          </a:bodyPr>
          <a:lstStyle/>
          <a:p>
            <a:r>
              <a:rPr lang="en-IN"/>
              <a:t>Research Methodology</a:t>
            </a:r>
            <a:endParaRPr lang="en-IN" dirty="0"/>
          </a:p>
        </p:txBody>
      </p:sp>
      <p:sp>
        <p:nvSpPr>
          <p:cNvPr id="3" name="Content Placeholder 2">
            <a:extLst>
              <a:ext uri="{FF2B5EF4-FFF2-40B4-BE49-F238E27FC236}">
                <a16:creationId xmlns:a16="http://schemas.microsoft.com/office/drawing/2014/main" id="{DE69E745-51B5-3BCE-AD61-2AC71997EB62}"/>
              </a:ext>
            </a:extLst>
          </p:cNvPr>
          <p:cNvSpPr>
            <a:spLocks noGrp="1"/>
          </p:cNvSpPr>
          <p:nvPr>
            <p:ph idx="1"/>
          </p:nvPr>
        </p:nvSpPr>
        <p:spPr>
          <a:xfrm>
            <a:off x="838200" y="2745362"/>
            <a:ext cx="4800600" cy="3552824"/>
          </a:xfrm>
        </p:spPr>
        <p:txBody>
          <a:bodyPr anchor="ctr">
            <a:normAutofit/>
          </a:bodyPr>
          <a:lstStyle/>
          <a:p>
            <a:pPr>
              <a:lnSpc>
                <a:spcPct val="104000"/>
              </a:lnSpc>
            </a:pPr>
            <a:r>
              <a:rPr lang="en-IN" sz="1500">
                <a:solidFill>
                  <a:schemeClr val="tx1"/>
                </a:solidFill>
                <a:effectLst/>
                <a:latin typeface="Times New Roman" panose="02020603050405020304" pitchFamily="18" charset="0"/>
                <a:ea typeface="Arial" panose="020B0604020202020204" pitchFamily="34" charset="0"/>
              </a:rPr>
              <a:t>This project follows a basic approach of Knowledge Discovery in Databases (KDD) methodology, bearing in mind the goal of this study to determine how well the machine learning and the deep learning model can detect two different classes of exoplanets: false positives and confirmed from the Kepler's dataset. KDD methodology is a systematic approach to analyzing the raw data, extracting knowledge from the data, and building and fine-tuning a model with rigorous testing and performance assessment. </a:t>
            </a:r>
            <a:endParaRPr lang="en-IN" sz="1500">
              <a:solidFill>
                <a:schemeClr val="tx1"/>
              </a:solidFill>
            </a:endParaRPr>
          </a:p>
        </p:txBody>
      </p:sp>
      <p:pic>
        <p:nvPicPr>
          <p:cNvPr id="5" name="Picture 4">
            <a:extLst>
              <a:ext uri="{FF2B5EF4-FFF2-40B4-BE49-F238E27FC236}">
                <a16:creationId xmlns:a16="http://schemas.microsoft.com/office/drawing/2014/main" id="{3345BE3E-E599-93C8-26E3-86FED9A9353D}"/>
              </a:ext>
            </a:extLst>
          </p:cNvPr>
          <p:cNvPicPr>
            <a:picLocks noChangeAspect="1"/>
          </p:cNvPicPr>
          <p:nvPr/>
        </p:nvPicPr>
        <p:blipFill>
          <a:blip r:embed="rId3"/>
          <a:stretch>
            <a:fillRect/>
          </a:stretch>
        </p:blipFill>
        <p:spPr>
          <a:xfrm>
            <a:off x="5996628" y="3327815"/>
            <a:ext cx="5585772" cy="2387917"/>
          </a:xfrm>
          <a:prstGeom prst="rect">
            <a:avLst/>
          </a:prstGeom>
        </p:spPr>
      </p:pic>
    </p:spTree>
    <p:extLst>
      <p:ext uri="{BB962C8B-B14F-4D97-AF65-F5344CB8AC3E}">
        <p14:creationId xmlns:p14="http://schemas.microsoft.com/office/powerpoint/2010/main" val="196778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C656-09AB-3AE9-C960-D4796A1B419D}"/>
              </a:ext>
            </a:extLst>
          </p:cNvPr>
          <p:cNvSpPr>
            <a:spLocks noGrp="1"/>
          </p:cNvSpPr>
          <p:nvPr>
            <p:ph type="title"/>
          </p:nvPr>
        </p:nvSpPr>
        <p:spPr/>
        <p:txBody>
          <a:bodyPr/>
          <a:lstStyle/>
          <a:p>
            <a:r>
              <a:rPr lang="en-IN" dirty="0"/>
              <a:t>Design Specification</a:t>
            </a:r>
          </a:p>
        </p:txBody>
      </p:sp>
      <p:pic>
        <p:nvPicPr>
          <p:cNvPr id="4" name="Content Placeholder 3">
            <a:extLst>
              <a:ext uri="{FF2B5EF4-FFF2-40B4-BE49-F238E27FC236}">
                <a16:creationId xmlns:a16="http://schemas.microsoft.com/office/drawing/2014/main" id="{0CB87F96-3445-A03B-2AB5-58992C7699E0}"/>
              </a:ext>
            </a:extLst>
          </p:cNvPr>
          <p:cNvPicPr>
            <a:picLocks noGrp="1" noChangeAspect="1"/>
          </p:cNvPicPr>
          <p:nvPr>
            <p:ph idx="1"/>
          </p:nvPr>
        </p:nvPicPr>
        <p:blipFill>
          <a:blip r:embed="rId2"/>
          <a:stretch>
            <a:fillRect/>
          </a:stretch>
        </p:blipFill>
        <p:spPr>
          <a:xfrm>
            <a:off x="3230631" y="2540000"/>
            <a:ext cx="6098096" cy="2964873"/>
          </a:xfrm>
          <a:prstGeom prst="rect">
            <a:avLst/>
          </a:prstGeom>
        </p:spPr>
      </p:pic>
    </p:spTree>
    <p:extLst>
      <p:ext uri="{BB962C8B-B14F-4D97-AF65-F5344CB8AC3E}">
        <p14:creationId xmlns:p14="http://schemas.microsoft.com/office/powerpoint/2010/main" val="302493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9653-874B-03A2-15AE-EA3D28B555B8}"/>
              </a:ext>
            </a:extLst>
          </p:cNvPr>
          <p:cNvSpPr>
            <a:spLocks noGrp="1"/>
          </p:cNvSpPr>
          <p:nvPr>
            <p:ph type="title"/>
          </p:nvPr>
        </p:nvSpPr>
        <p:spPr>
          <a:xfrm>
            <a:off x="838200" y="365760"/>
            <a:ext cx="10515600" cy="686663"/>
          </a:xfrm>
        </p:spPr>
        <p:txBody>
          <a:bodyPr/>
          <a:lstStyle/>
          <a:p>
            <a:r>
              <a:rPr lang="en-IN"/>
              <a:t>Dataset</a:t>
            </a:r>
            <a:endParaRPr lang="en-IN" dirty="0"/>
          </a:p>
        </p:txBody>
      </p:sp>
      <p:sp>
        <p:nvSpPr>
          <p:cNvPr id="3" name="Content Placeholder 2">
            <a:extLst>
              <a:ext uri="{FF2B5EF4-FFF2-40B4-BE49-F238E27FC236}">
                <a16:creationId xmlns:a16="http://schemas.microsoft.com/office/drawing/2014/main" id="{EEE68206-3A41-D466-8F75-3CF5DA0332A6}"/>
              </a:ext>
            </a:extLst>
          </p:cNvPr>
          <p:cNvSpPr>
            <a:spLocks noGrp="1"/>
          </p:cNvSpPr>
          <p:nvPr>
            <p:ph idx="1"/>
          </p:nvPr>
        </p:nvSpPr>
        <p:spPr>
          <a:xfrm>
            <a:off x="838200" y="1181820"/>
            <a:ext cx="10515600" cy="4963394"/>
          </a:xfrm>
        </p:spPr>
        <p:txBody>
          <a:bodyPr/>
          <a:lstStyle/>
          <a:p>
            <a:pPr algn="just"/>
            <a:r>
              <a:rPr lang="en-IN" sz="1400">
                <a:effectLst/>
                <a:latin typeface="Times New Roman" panose="02020603050405020304" pitchFamily="18" charset="0"/>
                <a:ea typeface="Calibri" panose="020F0502020204030204" pitchFamily="34" charset="0"/>
                <a:cs typeface="Times New Roman" panose="02020603050405020304" pitchFamily="18" charset="0"/>
              </a:rPr>
              <a:t>The dataset for this thesis is available for download from NASA Directly. Here is the link to download the dataset </a:t>
            </a:r>
            <a:r>
              <a:rPr lang="en-IN" sz="1400" u="sng">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https://exoplanetarchive.ipac.caltech.edu/cgi-bin/TblView/nph-tblView?app=ExoTbls&amp;config=koi</a:t>
            </a:r>
            <a:r>
              <a:rPr lang="en-IN" sz="1400">
                <a:effectLst/>
                <a:latin typeface="Times New Roman" panose="02020603050405020304" pitchFamily="18" charset="0"/>
                <a:ea typeface="Calibri" panose="020F0502020204030204" pitchFamily="34" charset="0"/>
                <a:cs typeface="Times New Roman" panose="02020603050405020304" pitchFamily="18" charset="0"/>
              </a:rPr>
              <a:t> . The dataset consists of 49 columns with 9546 rows.</a:t>
            </a:r>
          </a:p>
          <a:p>
            <a:endParaRPr lang="en-IN" dirty="0"/>
          </a:p>
        </p:txBody>
      </p:sp>
      <p:pic>
        <p:nvPicPr>
          <p:cNvPr id="4" name="Picture 3">
            <a:extLst>
              <a:ext uri="{FF2B5EF4-FFF2-40B4-BE49-F238E27FC236}">
                <a16:creationId xmlns:a16="http://schemas.microsoft.com/office/drawing/2014/main" id="{6D9375E0-40F2-1E57-060A-785BC7A9F0F6}"/>
              </a:ext>
            </a:extLst>
          </p:cNvPr>
          <p:cNvPicPr>
            <a:picLocks noChangeAspect="1"/>
          </p:cNvPicPr>
          <p:nvPr/>
        </p:nvPicPr>
        <p:blipFill>
          <a:blip r:embed="rId3"/>
          <a:stretch>
            <a:fillRect/>
          </a:stretch>
        </p:blipFill>
        <p:spPr>
          <a:xfrm>
            <a:off x="1095375" y="2405190"/>
            <a:ext cx="9296400" cy="3033585"/>
          </a:xfrm>
          <a:prstGeom prst="rect">
            <a:avLst/>
          </a:prstGeom>
        </p:spPr>
      </p:pic>
    </p:spTree>
    <p:extLst>
      <p:ext uri="{BB962C8B-B14F-4D97-AF65-F5344CB8AC3E}">
        <p14:creationId xmlns:p14="http://schemas.microsoft.com/office/powerpoint/2010/main" val="142005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0693-90E3-2B05-D099-D20B162C83F1}"/>
              </a:ext>
            </a:extLst>
          </p:cNvPr>
          <p:cNvSpPr>
            <a:spLocks noGrp="1"/>
          </p:cNvSpPr>
          <p:nvPr>
            <p:ph type="title"/>
          </p:nvPr>
        </p:nvSpPr>
        <p:spPr/>
        <p:txBody>
          <a:bodyPr/>
          <a:lstStyle/>
          <a:p>
            <a:r>
              <a:rPr lang="en-IN" dirty="0"/>
              <a:t>Visualization</a:t>
            </a:r>
          </a:p>
        </p:txBody>
      </p:sp>
      <p:pic>
        <p:nvPicPr>
          <p:cNvPr id="4" name="Content Placeholder 3">
            <a:extLst>
              <a:ext uri="{FF2B5EF4-FFF2-40B4-BE49-F238E27FC236}">
                <a16:creationId xmlns:a16="http://schemas.microsoft.com/office/drawing/2014/main" id="{0F686E5A-E05D-44D0-28AA-5B96F8D0F44F}"/>
              </a:ext>
            </a:extLst>
          </p:cNvPr>
          <p:cNvPicPr>
            <a:picLocks noGrp="1" noChangeAspect="1"/>
          </p:cNvPicPr>
          <p:nvPr>
            <p:ph idx="1"/>
          </p:nvPr>
        </p:nvPicPr>
        <p:blipFill>
          <a:blip r:embed="rId2"/>
          <a:stretch>
            <a:fillRect/>
          </a:stretch>
        </p:blipFill>
        <p:spPr>
          <a:xfrm>
            <a:off x="904875" y="1691323"/>
            <a:ext cx="4029075" cy="3623626"/>
          </a:xfrm>
          <a:prstGeom prst="rect">
            <a:avLst/>
          </a:prstGeom>
        </p:spPr>
      </p:pic>
      <p:pic>
        <p:nvPicPr>
          <p:cNvPr id="5" name="Picture 4">
            <a:extLst>
              <a:ext uri="{FF2B5EF4-FFF2-40B4-BE49-F238E27FC236}">
                <a16:creationId xmlns:a16="http://schemas.microsoft.com/office/drawing/2014/main" id="{B481E295-26A4-2392-C444-F76087F15599}"/>
              </a:ext>
            </a:extLst>
          </p:cNvPr>
          <p:cNvPicPr>
            <a:picLocks noChangeAspect="1"/>
          </p:cNvPicPr>
          <p:nvPr/>
        </p:nvPicPr>
        <p:blipFill>
          <a:blip r:embed="rId3"/>
          <a:stretch>
            <a:fillRect/>
          </a:stretch>
        </p:blipFill>
        <p:spPr>
          <a:xfrm>
            <a:off x="5524501" y="1691323"/>
            <a:ext cx="4533900" cy="3623627"/>
          </a:xfrm>
          <a:prstGeom prst="rect">
            <a:avLst/>
          </a:prstGeom>
        </p:spPr>
      </p:pic>
    </p:spTree>
    <p:extLst>
      <p:ext uri="{BB962C8B-B14F-4D97-AF65-F5344CB8AC3E}">
        <p14:creationId xmlns:p14="http://schemas.microsoft.com/office/powerpoint/2010/main" val="415633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A0E76-F112-B0B9-A115-FE3B0AEEF082}"/>
              </a:ext>
            </a:extLst>
          </p:cNvPr>
          <p:cNvSpPr>
            <a:spLocks noGrp="1"/>
          </p:cNvSpPr>
          <p:nvPr>
            <p:ph type="title"/>
          </p:nvPr>
        </p:nvSpPr>
        <p:spPr/>
        <p:txBody>
          <a:bodyPr/>
          <a:lstStyle/>
          <a:p>
            <a:r>
              <a:rPr lang="en-IN" dirty="0"/>
              <a:t>Feature Selection</a:t>
            </a:r>
          </a:p>
        </p:txBody>
      </p:sp>
      <p:pic>
        <p:nvPicPr>
          <p:cNvPr id="4" name="Content Placeholder 3">
            <a:extLst>
              <a:ext uri="{FF2B5EF4-FFF2-40B4-BE49-F238E27FC236}">
                <a16:creationId xmlns:a16="http://schemas.microsoft.com/office/drawing/2014/main" id="{D6F3D99D-CA56-0E7C-9B74-44A2291450C0}"/>
              </a:ext>
            </a:extLst>
          </p:cNvPr>
          <p:cNvPicPr>
            <a:picLocks noGrp="1" noChangeAspect="1"/>
          </p:cNvPicPr>
          <p:nvPr>
            <p:ph idx="1"/>
          </p:nvPr>
        </p:nvPicPr>
        <p:blipFill>
          <a:blip r:embed="rId2"/>
          <a:stretch>
            <a:fillRect/>
          </a:stretch>
        </p:blipFill>
        <p:spPr>
          <a:xfrm>
            <a:off x="3500665" y="2333625"/>
            <a:ext cx="5367110" cy="2914649"/>
          </a:xfrm>
          <a:prstGeom prst="rect">
            <a:avLst/>
          </a:prstGeom>
        </p:spPr>
      </p:pic>
    </p:spTree>
    <p:extLst>
      <p:ext uri="{BB962C8B-B14F-4D97-AF65-F5344CB8AC3E}">
        <p14:creationId xmlns:p14="http://schemas.microsoft.com/office/powerpoint/2010/main" val="308346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438C-0EC7-B2CB-74A9-B8AC12578870}"/>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3F49F6BE-A4E3-EAFB-8641-7FDC8B0809A5}"/>
              </a:ext>
            </a:extLst>
          </p:cNvPr>
          <p:cNvSpPr>
            <a:spLocks noGrp="1"/>
          </p:cNvSpPr>
          <p:nvPr>
            <p:ph idx="1"/>
          </p:nvPr>
        </p:nvSpPr>
        <p:spPr>
          <a:xfrm>
            <a:off x="838200" y="1466491"/>
            <a:ext cx="10515600" cy="4678723"/>
          </a:xfrm>
        </p:spPr>
        <p:txBody>
          <a:bodyPr/>
          <a:lstStyle/>
          <a:p>
            <a:pPr algn="just"/>
            <a:r>
              <a:rPr lang="en-IN" sz="1400" dirty="0">
                <a:effectLst/>
                <a:latin typeface="Times New Roman" panose="02020603050405020304" pitchFamily="18" charset="0"/>
                <a:ea typeface="Arial" panose="020B0604020202020204" pitchFamily="34" charset="0"/>
              </a:rPr>
              <a:t>All models are scored based on test accuracy after training the machine model and deep learning model; training and validation loss vs. epoch; training and validation accuracy vs. epoch; and accuracy in the classification report for each model. The accuracy and F1 score can be </a:t>
            </a:r>
            <a:r>
              <a:rPr lang="en-IN" sz="1400" dirty="0" err="1">
                <a:effectLst/>
                <a:latin typeface="Times New Roman" panose="02020603050405020304" pitchFamily="18" charset="0"/>
                <a:ea typeface="Arial" panose="020B0604020202020204" pitchFamily="34" charset="0"/>
              </a:rPr>
              <a:t>cal.culated</a:t>
            </a:r>
            <a:r>
              <a:rPr lang="en-IN" sz="1400" dirty="0">
                <a:effectLst/>
                <a:latin typeface="Times New Roman" panose="02020603050405020304" pitchFamily="18" charset="0"/>
                <a:ea typeface="Arial" panose="020B0604020202020204" pitchFamily="34" charset="0"/>
              </a:rPr>
              <a:t> using the equations.</a:t>
            </a:r>
          </a:p>
          <a:p>
            <a:pPr algn="just"/>
            <a:endParaRPr lang="en-IN" sz="1400" dirty="0">
              <a:latin typeface="Times New Roman" panose="02020603050405020304" pitchFamily="18" charset="0"/>
            </a:endParaRPr>
          </a:p>
          <a:p>
            <a:pPr algn="just"/>
            <a:endParaRPr lang="en-IN" sz="1400" dirty="0"/>
          </a:p>
        </p:txBody>
      </p:sp>
      <p:pic>
        <p:nvPicPr>
          <p:cNvPr id="5" name="Picture 4">
            <a:extLst>
              <a:ext uri="{FF2B5EF4-FFF2-40B4-BE49-F238E27FC236}">
                <a16:creationId xmlns:a16="http://schemas.microsoft.com/office/drawing/2014/main" id="{529D4D2A-ED0E-5ACA-F4E9-AE6C9525CD59}"/>
              </a:ext>
            </a:extLst>
          </p:cNvPr>
          <p:cNvPicPr>
            <a:picLocks noChangeAspect="1"/>
          </p:cNvPicPr>
          <p:nvPr/>
        </p:nvPicPr>
        <p:blipFill>
          <a:blip r:embed="rId2"/>
          <a:stretch>
            <a:fillRect/>
          </a:stretch>
        </p:blipFill>
        <p:spPr>
          <a:xfrm>
            <a:off x="3209712" y="2764926"/>
            <a:ext cx="4915326" cy="3238781"/>
          </a:xfrm>
          <a:prstGeom prst="rect">
            <a:avLst/>
          </a:prstGeom>
        </p:spPr>
      </p:pic>
    </p:spTree>
    <p:extLst>
      <p:ext uri="{BB962C8B-B14F-4D97-AF65-F5344CB8AC3E}">
        <p14:creationId xmlns:p14="http://schemas.microsoft.com/office/powerpoint/2010/main" val="315716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8" name="Picture 37">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39" name="Rectangle 3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0" name="Rectangle 39">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A026A43E-F2A3-526E-FB0E-175091ADC88A}"/>
              </a:ext>
            </a:extLst>
          </p:cNvPr>
          <p:cNvSpPr>
            <a:spLocks noGrp="1"/>
          </p:cNvSpPr>
          <p:nvPr>
            <p:ph type="title"/>
          </p:nvPr>
        </p:nvSpPr>
        <p:spPr>
          <a:xfrm>
            <a:off x="996275" y="163351"/>
            <a:ext cx="5996619" cy="1979884"/>
          </a:xfrm>
        </p:spPr>
        <p:txBody>
          <a:bodyPr vert="horz" lIns="91440" tIns="45720" rIns="91440" bIns="45720" rtlCol="0" anchor="ctr">
            <a:normAutofit/>
          </a:bodyPr>
          <a:lstStyle/>
          <a:p>
            <a:r>
              <a:rPr lang="en-US">
                <a:solidFill>
                  <a:schemeClr val="tx2"/>
                </a:solidFill>
              </a:rPr>
              <a:t>Result</a:t>
            </a:r>
          </a:p>
        </p:txBody>
      </p:sp>
      <p:sp>
        <p:nvSpPr>
          <p:cNvPr id="41" name="Rectangle 40">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49424"/>
            <a:ext cx="12192000" cy="461772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49805"/>
            <a:ext cx="12191999" cy="461772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4BAB471-4948-DE7C-C82E-9492A451D841}"/>
              </a:ext>
            </a:extLst>
          </p:cNvPr>
          <p:cNvPicPr>
            <a:picLocks noChangeAspect="1"/>
          </p:cNvPicPr>
          <p:nvPr/>
        </p:nvPicPr>
        <p:blipFill>
          <a:blip r:embed="rId4"/>
          <a:stretch>
            <a:fillRect/>
          </a:stretch>
        </p:blipFill>
        <p:spPr>
          <a:xfrm>
            <a:off x="1110433" y="2667000"/>
            <a:ext cx="4577999" cy="3638410"/>
          </a:xfrm>
          <a:prstGeom prst="rect">
            <a:avLst/>
          </a:prstGeom>
        </p:spPr>
      </p:pic>
      <p:pic>
        <p:nvPicPr>
          <p:cNvPr id="4" name="Content Placeholder 3">
            <a:extLst>
              <a:ext uri="{FF2B5EF4-FFF2-40B4-BE49-F238E27FC236}">
                <a16:creationId xmlns:a16="http://schemas.microsoft.com/office/drawing/2014/main" id="{62EC3493-51F6-AB0A-3D17-172555B7955F}"/>
              </a:ext>
            </a:extLst>
          </p:cNvPr>
          <p:cNvPicPr>
            <a:picLocks noGrp="1" noChangeAspect="1"/>
          </p:cNvPicPr>
          <p:nvPr>
            <p:ph idx="1"/>
          </p:nvPr>
        </p:nvPicPr>
        <p:blipFill>
          <a:blip r:embed="rId5"/>
          <a:stretch>
            <a:fillRect/>
          </a:stretch>
        </p:blipFill>
        <p:spPr>
          <a:xfrm>
            <a:off x="6331345" y="2667000"/>
            <a:ext cx="4897860" cy="3638410"/>
          </a:xfrm>
          <a:prstGeom prst="rect">
            <a:avLst/>
          </a:prstGeom>
        </p:spPr>
      </p:pic>
    </p:spTree>
    <p:extLst>
      <p:ext uri="{BB962C8B-B14F-4D97-AF65-F5344CB8AC3E}">
        <p14:creationId xmlns:p14="http://schemas.microsoft.com/office/powerpoint/2010/main" val="3534603348"/>
      </p:ext>
    </p:extLst>
  </p:cSld>
  <p:clrMapOvr>
    <a:masterClrMapping/>
  </p:clrMapOvr>
</p:sld>
</file>

<file path=ppt/theme/theme1.xml><?xml version="1.0" encoding="utf-8"?>
<a:theme xmlns:a="http://schemas.openxmlformats.org/drawingml/2006/main" name="Blockprint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56">
      <a:majorFont>
        <a:latin typeface="Meiryo"/>
        <a:ea typeface=""/>
        <a:cs typeface=""/>
      </a:majorFont>
      <a:minorFont>
        <a:latin typeface="Meiry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41</TotalTime>
  <Words>619</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Meiryo</vt:lpstr>
      <vt:lpstr>Arial</vt:lpstr>
      <vt:lpstr>AvenirNext LT Pro Medium</vt:lpstr>
      <vt:lpstr>Calibri</vt:lpstr>
      <vt:lpstr>Times New Roman</vt:lpstr>
      <vt:lpstr>BlockprintVTI</vt:lpstr>
      <vt:lpstr>Exoplanet Detection using Transit method</vt:lpstr>
      <vt:lpstr>Introduction</vt:lpstr>
      <vt:lpstr>Research Methodology</vt:lpstr>
      <vt:lpstr>Design Specification</vt:lpstr>
      <vt:lpstr>Dataset</vt:lpstr>
      <vt:lpstr>Visualization</vt:lpstr>
      <vt:lpstr>Feature Selection</vt:lpstr>
      <vt:lpstr>Evaluation</vt:lpstr>
      <vt:lpstr>Result</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Exoplanet Detection using Transit method</dc:title>
  <dc:creator>Arnab Hati</dc:creator>
  <cp:lastModifiedBy>Arnab Hati</cp:lastModifiedBy>
  <cp:revision>2</cp:revision>
  <dcterms:created xsi:type="dcterms:W3CDTF">2023-12-14T10:53:26Z</dcterms:created>
  <dcterms:modified xsi:type="dcterms:W3CDTF">2023-12-14T12:39:19Z</dcterms:modified>
</cp:coreProperties>
</file>