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68" r:id="rId3"/>
    <p:sldId id="269" r:id="rId4"/>
    <p:sldId id="270" r:id="rId5"/>
    <p:sldId id="271" r:id="rId6"/>
    <p:sldId id="272" r:id="rId7"/>
    <p:sldId id="273" r:id="rId8"/>
    <p:sldId id="274" r:id="rId9"/>
    <p:sldId id="275" r:id="rId10"/>
    <p:sldId id="277" r:id="rId11"/>
    <p:sldId id="278" r:id="rId12"/>
    <p:sldId id="279" r:id="rId13"/>
    <p:sldId id="280" r:id="rId14"/>
    <p:sldId id="281" r:id="rId15"/>
    <p:sldId id="284" r:id="rId16"/>
    <p:sldId id="285" r:id="rId17"/>
    <p:sldId id="282" r:id="rId18"/>
    <p:sldId id="283" r:id="rId19"/>
    <p:sldId id="267" r:id="rId20"/>
    <p:sldId id="257" r:id="rId21"/>
    <p:sldId id="258" r:id="rId22"/>
    <p:sldId id="259" r:id="rId23"/>
    <p:sldId id="260" r:id="rId24"/>
    <p:sldId id="263" r:id="rId25"/>
    <p:sldId id="264" r:id="rId26"/>
    <p:sldId id="265" r:id="rId27"/>
    <p:sldId id="266" r:id="rId28"/>
    <p:sldId id="262" r:id="rId29"/>
    <p:sldId id="261"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o" initials="v" lastIdx="0" clrIdx="0">
    <p:extLst>
      <p:ext uri="{19B8F6BF-5375-455C-9EA6-DF929625EA0E}">
        <p15:presenceInfo xmlns:p15="http://schemas.microsoft.com/office/powerpoint/2012/main" userId="vai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0512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51" autoAdjust="0"/>
  </p:normalViewPr>
  <p:slideViewPr>
    <p:cSldViewPr snapToGrid="0">
      <p:cViewPr varScale="1">
        <p:scale>
          <a:sx n="67" d="100"/>
          <a:sy n="67"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A52CE-66F6-465E-9E7B-253CB3257D3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7D806E1E-399E-4286-B967-2A8A4716DD00}">
      <dgm:prSet phldrT="[Text]" custT="1"/>
      <dgm:spPr>
        <a:solidFill>
          <a:schemeClr val="accent2"/>
        </a:solidFill>
        <a:ln>
          <a:solidFill>
            <a:schemeClr val="accent2"/>
          </a:solidFill>
        </a:ln>
      </dgm:spPr>
      <dgm:t>
        <a:bodyPr/>
        <a:lstStyle/>
        <a:p>
          <a:r>
            <a:rPr lang="en-US" sz="2800" dirty="0"/>
            <a:t>ALL POINT</a:t>
          </a:r>
        </a:p>
      </dgm:t>
    </dgm:pt>
    <dgm:pt modelId="{510E99AE-FB60-4A55-A67E-200F0E7E9902}" type="parTrans" cxnId="{37B21390-ED15-4DC5-9320-A34F2BE15DC5}">
      <dgm:prSet/>
      <dgm:spPr>
        <a:ln>
          <a:solidFill>
            <a:schemeClr val="bg1">
              <a:lumMod val="85000"/>
              <a:lumOff val="15000"/>
            </a:schemeClr>
          </a:solidFill>
        </a:ln>
      </dgm:spPr>
      <dgm:t>
        <a:bodyPr/>
        <a:lstStyle/>
        <a:p>
          <a:endParaRPr lang="en-US"/>
        </a:p>
      </dgm:t>
    </dgm:pt>
    <dgm:pt modelId="{7208E245-0BC1-4F8E-858C-6CD2664620CB}" type="sibTrans" cxnId="{37B21390-ED15-4DC5-9320-A34F2BE15DC5}">
      <dgm:prSet/>
      <dgm:spPr/>
      <dgm:t>
        <a:bodyPr/>
        <a:lstStyle/>
        <a:p>
          <a:endParaRPr lang="en-US"/>
        </a:p>
      </dgm:t>
    </dgm:pt>
    <dgm:pt modelId="{926F1F99-1DAF-4DEC-8284-E2A6D6DE90EE}">
      <dgm:prSet phldrT="[Text]" custT="1"/>
      <dgm:spPr>
        <a:solidFill>
          <a:schemeClr val="accent1">
            <a:lumMod val="75000"/>
          </a:schemeClr>
        </a:solidFill>
        <a:ln>
          <a:solidFill>
            <a:schemeClr val="accent1">
              <a:lumMod val="75000"/>
            </a:schemeClr>
          </a:solidFill>
        </a:ln>
      </dgm:spPr>
      <dgm:t>
        <a:bodyPr/>
        <a:lstStyle/>
        <a:p>
          <a:r>
            <a:rPr lang="en-US" sz="2800" b="0" dirty="0"/>
            <a:t>MONEYPASS</a:t>
          </a:r>
        </a:p>
      </dgm:t>
    </dgm:pt>
    <dgm:pt modelId="{EF071BF1-C7F5-471A-AE30-E105B15F888D}" type="parTrans" cxnId="{DDAF466B-B35F-4E76-AFF1-590B6707457B}">
      <dgm:prSet/>
      <dgm:spPr>
        <a:ln>
          <a:solidFill>
            <a:schemeClr val="bg1">
              <a:lumMod val="85000"/>
              <a:lumOff val="15000"/>
            </a:schemeClr>
          </a:solidFill>
        </a:ln>
      </dgm:spPr>
      <dgm:t>
        <a:bodyPr/>
        <a:lstStyle/>
        <a:p>
          <a:endParaRPr lang="en-US"/>
        </a:p>
      </dgm:t>
    </dgm:pt>
    <dgm:pt modelId="{69F6569B-3289-4F93-9379-1E1F75B9FA58}" type="sibTrans" cxnId="{DDAF466B-B35F-4E76-AFF1-590B6707457B}">
      <dgm:prSet/>
      <dgm:spPr/>
      <dgm:t>
        <a:bodyPr/>
        <a:lstStyle/>
        <a:p>
          <a:endParaRPr lang="en-US"/>
        </a:p>
      </dgm:t>
    </dgm:pt>
    <dgm:pt modelId="{F6B6728A-72A5-485F-9DD4-6DF47D79D7AD}">
      <dgm:prSet phldrT="[Text]" custT="1"/>
      <dgm:spPr>
        <a:solidFill>
          <a:schemeClr val="accent3"/>
        </a:solidFill>
        <a:ln>
          <a:solidFill>
            <a:schemeClr val="accent3"/>
          </a:solidFill>
        </a:ln>
      </dgm:spPr>
      <dgm:t>
        <a:bodyPr/>
        <a:lstStyle/>
        <a:p>
          <a:r>
            <a:rPr lang="en-US" sz="2800" dirty="0"/>
            <a:t>CO-OP</a:t>
          </a:r>
        </a:p>
      </dgm:t>
    </dgm:pt>
    <dgm:pt modelId="{25EDEBCB-2A8D-4192-8BC9-708FCEA706EC}" type="parTrans" cxnId="{687C69A4-A0B4-476A-95E5-F66C2F033CA7}">
      <dgm:prSet/>
      <dgm:spPr>
        <a:ln>
          <a:solidFill>
            <a:schemeClr val="bg1">
              <a:lumMod val="85000"/>
              <a:lumOff val="15000"/>
            </a:schemeClr>
          </a:solidFill>
        </a:ln>
      </dgm:spPr>
      <dgm:t>
        <a:bodyPr/>
        <a:lstStyle/>
        <a:p>
          <a:endParaRPr lang="en-US"/>
        </a:p>
      </dgm:t>
    </dgm:pt>
    <dgm:pt modelId="{4B197E4A-D341-4FF8-9866-AB0F35B2C383}" type="sibTrans" cxnId="{687C69A4-A0B4-476A-95E5-F66C2F033CA7}">
      <dgm:prSet/>
      <dgm:spPr/>
      <dgm:t>
        <a:bodyPr/>
        <a:lstStyle/>
        <a:p>
          <a:endParaRPr lang="en-US"/>
        </a:p>
      </dgm:t>
    </dgm:pt>
    <dgm:pt modelId="{0E98E3B7-C4E9-4DB1-AB09-C5E2C9A1BBAA}" type="pres">
      <dgm:prSet presAssocID="{40AA52CE-66F6-465E-9E7B-253CB3257D3C}" presName="composite" presStyleCnt="0">
        <dgm:presLayoutVars>
          <dgm:chMax val="5"/>
          <dgm:dir/>
          <dgm:animLvl val="ctr"/>
          <dgm:resizeHandles val="exact"/>
        </dgm:presLayoutVars>
      </dgm:prSet>
      <dgm:spPr/>
    </dgm:pt>
    <dgm:pt modelId="{70C9F2FC-892E-4C10-B01B-71BEE4FDCD45}" type="pres">
      <dgm:prSet presAssocID="{40AA52CE-66F6-465E-9E7B-253CB3257D3C}" presName="cycle" presStyleCnt="0"/>
      <dgm:spPr/>
    </dgm:pt>
    <dgm:pt modelId="{6604B62D-32FE-4B2F-900F-1AEDB0D2472A}" type="pres">
      <dgm:prSet presAssocID="{40AA52CE-66F6-465E-9E7B-253CB3257D3C}" presName="centerShape" presStyleCnt="0"/>
      <dgm:spPr/>
    </dgm:pt>
    <dgm:pt modelId="{A65E6699-5D4A-444E-A855-F7B63C59229D}" type="pres">
      <dgm:prSet presAssocID="{40AA52CE-66F6-465E-9E7B-253CB3257D3C}" presName="connSite" presStyleLbl="node1" presStyleIdx="0" presStyleCnt="4"/>
      <dgm:spPr/>
    </dgm:pt>
    <dgm:pt modelId="{F9A0F0E2-714C-4492-9C72-625685C9B587}" type="pres">
      <dgm:prSet presAssocID="{40AA52CE-66F6-465E-9E7B-253CB3257D3C}"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D539E4E1-A0AD-4D93-89CD-094F02C3A9BA}" type="pres">
      <dgm:prSet presAssocID="{510E99AE-FB60-4A55-A67E-200F0E7E9902}" presName="Name25" presStyleLbl="parChTrans1D1" presStyleIdx="0" presStyleCnt="3"/>
      <dgm:spPr/>
    </dgm:pt>
    <dgm:pt modelId="{2A1B4D9A-E7B5-41C1-9ECB-14C046A0201B}" type="pres">
      <dgm:prSet presAssocID="{7D806E1E-399E-4286-B967-2A8A4716DD00}" presName="node" presStyleCnt="0"/>
      <dgm:spPr/>
    </dgm:pt>
    <dgm:pt modelId="{09D3CC18-ACE2-459A-B7D2-B4217AB36D4D}" type="pres">
      <dgm:prSet presAssocID="{7D806E1E-399E-4286-B967-2A8A4716DD00}" presName="parentNode" presStyleLbl="node1" presStyleIdx="1" presStyleCnt="4" custScaleX="236369" custScaleY="86031" custLinFactNeighborX="81294">
        <dgm:presLayoutVars>
          <dgm:chMax val="1"/>
          <dgm:bulletEnabled val="1"/>
        </dgm:presLayoutVars>
      </dgm:prSet>
      <dgm:spPr>
        <a:prstGeom prst="roundRect">
          <a:avLst/>
        </a:prstGeom>
      </dgm:spPr>
    </dgm:pt>
    <dgm:pt modelId="{FFD54749-D7AB-4016-958D-B59A15051DBA}" type="pres">
      <dgm:prSet presAssocID="{7D806E1E-399E-4286-B967-2A8A4716DD00}" presName="childNode" presStyleLbl="revTx" presStyleIdx="0" presStyleCnt="0">
        <dgm:presLayoutVars>
          <dgm:bulletEnabled val="1"/>
        </dgm:presLayoutVars>
      </dgm:prSet>
      <dgm:spPr/>
    </dgm:pt>
    <dgm:pt modelId="{8D6A088B-CFDC-4C26-8348-9CF5219DA562}" type="pres">
      <dgm:prSet presAssocID="{EF071BF1-C7F5-471A-AE30-E105B15F888D}" presName="Name25" presStyleLbl="parChTrans1D1" presStyleIdx="1" presStyleCnt="3"/>
      <dgm:spPr/>
    </dgm:pt>
    <dgm:pt modelId="{51F894F5-6B03-45F4-A784-4F0CEDBE69AA}" type="pres">
      <dgm:prSet presAssocID="{926F1F99-1DAF-4DEC-8284-E2A6D6DE90EE}" presName="node" presStyleCnt="0"/>
      <dgm:spPr/>
    </dgm:pt>
    <dgm:pt modelId="{B0BEB36E-2119-4596-B655-1B6F52339DB4}" type="pres">
      <dgm:prSet presAssocID="{926F1F99-1DAF-4DEC-8284-E2A6D6DE90EE}" presName="parentNode" presStyleLbl="node1" presStyleIdx="2" presStyleCnt="4" custScaleX="236369" custScaleY="86069" custLinFactX="5122" custLinFactNeighborX="100000" custLinFactNeighborY="878">
        <dgm:presLayoutVars>
          <dgm:chMax val="1"/>
          <dgm:bulletEnabled val="1"/>
        </dgm:presLayoutVars>
      </dgm:prSet>
      <dgm:spPr>
        <a:prstGeom prst="roundRect">
          <a:avLst/>
        </a:prstGeom>
      </dgm:spPr>
    </dgm:pt>
    <dgm:pt modelId="{86B7D40D-6697-44F7-91A4-53B29391EC54}" type="pres">
      <dgm:prSet presAssocID="{926F1F99-1DAF-4DEC-8284-E2A6D6DE90EE}" presName="childNode" presStyleLbl="revTx" presStyleIdx="0" presStyleCnt="0">
        <dgm:presLayoutVars>
          <dgm:bulletEnabled val="1"/>
        </dgm:presLayoutVars>
      </dgm:prSet>
      <dgm:spPr/>
    </dgm:pt>
    <dgm:pt modelId="{516A01EE-9D63-4EDE-94D4-E2E4D2D42D57}" type="pres">
      <dgm:prSet presAssocID="{25EDEBCB-2A8D-4192-8BC9-708FCEA706EC}" presName="Name25" presStyleLbl="parChTrans1D1" presStyleIdx="2" presStyleCnt="3"/>
      <dgm:spPr/>
    </dgm:pt>
    <dgm:pt modelId="{7AC23EF1-0CE0-4C9C-8CC2-43661FED42AF}" type="pres">
      <dgm:prSet presAssocID="{F6B6728A-72A5-485F-9DD4-6DF47D79D7AD}" presName="node" presStyleCnt="0"/>
      <dgm:spPr/>
    </dgm:pt>
    <dgm:pt modelId="{1E066973-5EE5-47D7-A411-F5E189E7FEE5}" type="pres">
      <dgm:prSet presAssocID="{F6B6728A-72A5-485F-9DD4-6DF47D79D7AD}" presName="parentNode" presStyleLbl="node1" presStyleIdx="3" presStyleCnt="4" custScaleX="236369" custScaleY="86031" custLinFactNeighborX="81294" custLinFactNeighborY="1734">
        <dgm:presLayoutVars>
          <dgm:chMax val="1"/>
          <dgm:bulletEnabled val="1"/>
        </dgm:presLayoutVars>
      </dgm:prSet>
      <dgm:spPr>
        <a:prstGeom prst="roundRect">
          <a:avLst/>
        </a:prstGeom>
      </dgm:spPr>
    </dgm:pt>
    <dgm:pt modelId="{84D7D417-BAC6-44E2-AC0F-1F0DDD9304FB}" type="pres">
      <dgm:prSet presAssocID="{F6B6728A-72A5-485F-9DD4-6DF47D79D7AD}" presName="childNode" presStyleLbl="revTx" presStyleIdx="0" presStyleCnt="0">
        <dgm:presLayoutVars>
          <dgm:bulletEnabled val="1"/>
        </dgm:presLayoutVars>
      </dgm:prSet>
      <dgm:spPr/>
    </dgm:pt>
  </dgm:ptLst>
  <dgm:cxnLst>
    <dgm:cxn modelId="{152B753E-BD1F-4E8C-BC20-E80266BD617D}" type="presOf" srcId="{7D806E1E-399E-4286-B967-2A8A4716DD00}" destId="{09D3CC18-ACE2-459A-B7D2-B4217AB36D4D}" srcOrd="0" destOrd="0" presId="urn:microsoft.com/office/officeart/2005/8/layout/radial2"/>
    <dgm:cxn modelId="{DDAF466B-B35F-4E76-AFF1-590B6707457B}" srcId="{40AA52CE-66F6-465E-9E7B-253CB3257D3C}" destId="{926F1F99-1DAF-4DEC-8284-E2A6D6DE90EE}" srcOrd="1" destOrd="0" parTransId="{EF071BF1-C7F5-471A-AE30-E105B15F888D}" sibTransId="{69F6569B-3289-4F93-9379-1E1F75B9FA58}"/>
    <dgm:cxn modelId="{9186DE74-7311-48BF-82F4-359B12F880CC}" type="presOf" srcId="{40AA52CE-66F6-465E-9E7B-253CB3257D3C}" destId="{0E98E3B7-C4E9-4DB1-AB09-C5E2C9A1BBAA}" srcOrd="0" destOrd="0" presId="urn:microsoft.com/office/officeart/2005/8/layout/radial2"/>
    <dgm:cxn modelId="{37B21390-ED15-4DC5-9320-A34F2BE15DC5}" srcId="{40AA52CE-66F6-465E-9E7B-253CB3257D3C}" destId="{7D806E1E-399E-4286-B967-2A8A4716DD00}" srcOrd="0" destOrd="0" parTransId="{510E99AE-FB60-4A55-A67E-200F0E7E9902}" sibTransId="{7208E245-0BC1-4F8E-858C-6CD2664620CB}"/>
    <dgm:cxn modelId="{823F6595-610C-456D-A414-06F2A596BC4D}" type="presOf" srcId="{F6B6728A-72A5-485F-9DD4-6DF47D79D7AD}" destId="{1E066973-5EE5-47D7-A411-F5E189E7FEE5}" srcOrd="0" destOrd="0" presId="urn:microsoft.com/office/officeart/2005/8/layout/radial2"/>
    <dgm:cxn modelId="{687C69A4-A0B4-476A-95E5-F66C2F033CA7}" srcId="{40AA52CE-66F6-465E-9E7B-253CB3257D3C}" destId="{F6B6728A-72A5-485F-9DD4-6DF47D79D7AD}" srcOrd="2" destOrd="0" parTransId="{25EDEBCB-2A8D-4192-8BC9-708FCEA706EC}" sibTransId="{4B197E4A-D341-4FF8-9866-AB0F35B2C383}"/>
    <dgm:cxn modelId="{864BA6BA-29CD-45F8-A6EC-D3B3229EDE0E}" type="presOf" srcId="{926F1F99-1DAF-4DEC-8284-E2A6D6DE90EE}" destId="{B0BEB36E-2119-4596-B655-1B6F52339DB4}" srcOrd="0" destOrd="0" presId="urn:microsoft.com/office/officeart/2005/8/layout/radial2"/>
    <dgm:cxn modelId="{3D19C7C4-7A96-4499-AAA5-63BD49A984E3}" type="presOf" srcId="{25EDEBCB-2A8D-4192-8BC9-708FCEA706EC}" destId="{516A01EE-9D63-4EDE-94D4-E2E4D2D42D57}" srcOrd="0" destOrd="0" presId="urn:microsoft.com/office/officeart/2005/8/layout/radial2"/>
    <dgm:cxn modelId="{0B5D66D6-63D0-4984-BDB9-D55A9AD515E7}" type="presOf" srcId="{510E99AE-FB60-4A55-A67E-200F0E7E9902}" destId="{D539E4E1-A0AD-4D93-89CD-094F02C3A9BA}" srcOrd="0" destOrd="0" presId="urn:microsoft.com/office/officeart/2005/8/layout/radial2"/>
    <dgm:cxn modelId="{49770EE9-F30E-43AB-B24D-120AC9123B85}" type="presOf" srcId="{EF071BF1-C7F5-471A-AE30-E105B15F888D}" destId="{8D6A088B-CFDC-4C26-8348-9CF5219DA562}" srcOrd="0" destOrd="0" presId="urn:microsoft.com/office/officeart/2005/8/layout/radial2"/>
    <dgm:cxn modelId="{CC9D45C4-F48A-495D-AED3-023287F60172}" type="presParOf" srcId="{0E98E3B7-C4E9-4DB1-AB09-C5E2C9A1BBAA}" destId="{70C9F2FC-892E-4C10-B01B-71BEE4FDCD45}" srcOrd="0" destOrd="0" presId="urn:microsoft.com/office/officeart/2005/8/layout/radial2"/>
    <dgm:cxn modelId="{10373406-B250-4D59-B365-E12B14A4A56E}" type="presParOf" srcId="{70C9F2FC-892E-4C10-B01B-71BEE4FDCD45}" destId="{6604B62D-32FE-4B2F-900F-1AEDB0D2472A}" srcOrd="0" destOrd="0" presId="urn:microsoft.com/office/officeart/2005/8/layout/radial2"/>
    <dgm:cxn modelId="{AC6CCF3C-2EE3-4D66-A7DD-A7BC2FF49875}" type="presParOf" srcId="{6604B62D-32FE-4B2F-900F-1AEDB0D2472A}" destId="{A65E6699-5D4A-444E-A855-F7B63C59229D}" srcOrd="0" destOrd="0" presId="urn:microsoft.com/office/officeart/2005/8/layout/radial2"/>
    <dgm:cxn modelId="{BEB3E9E5-600E-42DF-B764-19F4FE59E225}" type="presParOf" srcId="{6604B62D-32FE-4B2F-900F-1AEDB0D2472A}" destId="{F9A0F0E2-714C-4492-9C72-625685C9B587}" srcOrd="1" destOrd="0" presId="urn:microsoft.com/office/officeart/2005/8/layout/radial2"/>
    <dgm:cxn modelId="{20A76DEC-D5EB-4E4B-84F8-D6CD02E4780F}" type="presParOf" srcId="{70C9F2FC-892E-4C10-B01B-71BEE4FDCD45}" destId="{D539E4E1-A0AD-4D93-89CD-094F02C3A9BA}" srcOrd="1" destOrd="0" presId="urn:microsoft.com/office/officeart/2005/8/layout/radial2"/>
    <dgm:cxn modelId="{EA51C448-DF4A-47B7-A8D6-3675639B17C5}" type="presParOf" srcId="{70C9F2FC-892E-4C10-B01B-71BEE4FDCD45}" destId="{2A1B4D9A-E7B5-41C1-9ECB-14C046A0201B}" srcOrd="2" destOrd="0" presId="urn:microsoft.com/office/officeart/2005/8/layout/radial2"/>
    <dgm:cxn modelId="{B81041B4-3222-45F9-B204-4219331865DB}" type="presParOf" srcId="{2A1B4D9A-E7B5-41C1-9ECB-14C046A0201B}" destId="{09D3CC18-ACE2-459A-B7D2-B4217AB36D4D}" srcOrd="0" destOrd="0" presId="urn:microsoft.com/office/officeart/2005/8/layout/radial2"/>
    <dgm:cxn modelId="{4061D55B-C181-4D62-A179-1DCE79695D0A}" type="presParOf" srcId="{2A1B4D9A-E7B5-41C1-9ECB-14C046A0201B}" destId="{FFD54749-D7AB-4016-958D-B59A15051DBA}" srcOrd="1" destOrd="0" presId="urn:microsoft.com/office/officeart/2005/8/layout/radial2"/>
    <dgm:cxn modelId="{96D94CA1-DD6A-4E21-A342-5F68A64EB46F}" type="presParOf" srcId="{70C9F2FC-892E-4C10-B01B-71BEE4FDCD45}" destId="{8D6A088B-CFDC-4C26-8348-9CF5219DA562}" srcOrd="3" destOrd="0" presId="urn:microsoft.com/office/officeart/2005/8/layout/radial2"/>
    <dgm:cxn modelId="{6BEF6BB1-EB9F-41D1-AD1B-4BADF46837C1}" type="presParOf" srcId="{70C9F2FC-892E-4C10-B01B-71BEE4FDCD45}" destId="{51F894F5-6B03-45F4-A784-4F0CEDBE69AA}" srcOrd="4" destOrd="0" presId="urn:microsoft.com/office/officeart/2005/8/layout/radial2"/>
    <dgm:cxn modelId="{BF410627-50DF-4334-BD13-FDB8C44FC7A8}" type="presParOf" srcId="{51F894F5-6B03-45F4-A784-4F0CEDBE69AA}" destId="{B0BEB36E-2119-4596-B655-1B6F52339DB4}" srcOrd="0" destOrd="0" presId="urn:microsoft.com/office/officeart/2005/8/layout/radial2"/>
    <dgm:cxn modelId="{034CE890-0A09-4DA8-AC7B-468B0A49E956}" type="presParOf" srcId="{51F894F5-6B03-45F4-A784-4F0CEDBE69AA}" destId="{86B7D40D-6697-44F7-91A4-53B29391EC54}" srcOrd="1" destOrd="0" presId="urn:microsoft.com/office/officeart/2005/8/layout/radial2"/>
    <dgm:cxn modelId="{7416ADD3-AEB5-45FF-85FC-D419FCCC6D26}" type="presParOf" srcId="{70C9F2FC-892E-4C10-B01B-71BEE4FDCD45}" destId="{516A01EE-9D63-4EDE-94D4-E2E4D2D42D57}" srcOrd="5" destOrd="0" presId="urn:microsoft.com/office/officeart/2005/8/layout/radial2"/>
    <dgm:cxn modelId="{14E6CAEA-5150-483B-A847-D468253D0DBB}" type="presParOf" srcId="{70C9F2FC-892E-4C10-B01B-71BEE4FDCD45}" destId="{7AC23EF1-0CE0-4C9C-8CC2-43661FED42AF}" srcOrd="6" destOrd="0" presId="urn:microsoft.com/office/officeart/2005/8/layout/radial2"/>
    <dgm:cxn modelId="{0AD3755F-111A-4FF6-B3BE-B4CE0F37E646}" type="presParOf" srcId="{7AC23EF1-0CE0-4C9C-8CC2-43661FED42AF}" destId="{1E066973-5EE5-47D7-A411-F5E189E7FEE5}" srcOrd="0" destOrd="0" presId="urn:microsoft.com/office/officeart/2005/8/layout/radial2"/>
    <dgm:cxn modelId="{1F54BDF1-7ECA-4813-8F61-7B0101B68611}" type="presParOf" srcId="{7AC23EF1-0CE0-4C9C-8CC2-43661FED42AF}" destId="{84D7D417-BAC6-44E2-AC0F-1F0DDD9304FB}"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71573B-230C-43D1-BAEA-F35AFA84992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5492F12-4F2C-45EE-BB17-598E15C098E9}">
      <dgm:prSet phldrT="[Text]" custT="1"/>
      <dgm:spPr>
        <a:solidFill>
          <a:srgbClr val="00B050"/>
        </a:solidFill>
        <a:ln>
          <a:noFill/>
        </a:ln>
      </dgm:spPr>
      <dgm:t>
        <a:bodyPr/>
        <a:lstStyle/>
        <a:p>
          <a:r>
            <a:rPr lang="en-US" sz="2700" dirty="0"/>
            <a:t>ATM Surcharge = $2.00 per Transaction.</a:t>
          </a:r>
        </a:p>
      </dgm:t>
    </dgm:pt>
    <dgm:pt modelId="{64C215FD-42F7-441A-8183-690125BCCFE6}" type="parTrans" cxnId="{3E5E1C29-9A5D-4B00-8626-DBA05AE86A42}">
      <dgm:prSet/>
      <dgm:spPr/>
      <dgm:t>
        <a:bodyPr/>
        <a:lstStyle/>
        <a:p>
          <a:endParaRPr lang="en-US"/>
        </a:p>
      </dgm:t>
    </dgm:pt>
    <dgm:pt modelId="{4CE262C8-B4DD-4B67-A653-523C96660F93}" type="sibTrans" cxnId="{3E5E1C29-9A5D-4B00-8626-DBA05AE86A42}">
      <dgm:prSet/>
      <dgm:spPr/>
      <dgm:t>
        <a:bodyPr/>
        <a:lstStyle/>
        <a:p>
          <a:endParaRPr lang="en-US"/>
        </a:p>
      </dgm:t>
    </dgm:pt>
    <dgm:pt modelId="{ED2C1D8A-FAAA-40EA-857D-0A5ECE4C1835}">
      <dgm:prSet phldrT="[Text]" custT="1"/>
      <dgm:spPr>
        <a:solidFill>
          <a:schemeClr val="accent5">
            <a:lumMod val="75000"/>
          </a:schemeClr>
        </a:solidFill>
        <a:ln>
          <a:noFill/>
        </a:ln>
      </dgm:spPr>
      <dgm:t>
        <a:bodyPr/>
        <a:lstStyle/>
        <a:p>
          <a:r>
            <a:rPr lang="en-US" sz="2700" dirty="0"/>
            <a:t>Market share of the three ATM Networks is equal to 10%</a:t>
          </a:r>
          <a:r>
            <a:rPr lang="en-US" sz="2400" dirty="0"/>
            <a:t>.</a:t>
          </a:r>
        </a:p>
      </dgm:t>
    </dgm:pt>
    <dgm:pt modelId="{969AE775-6585-40FE-8393-2B6C388A7694}" type="parTrans" cxnId="{161CC34B-E8A4-4608-98FE-CA291323194E}">
      <dgm:prSet/>
      <dgm:spPr/>
      <dgm:t>
        <a:bodyPr/>
        <a:lstStyle/>
        <a:p>
          <a:endParaRPr lang="en-US"/>
        </a:p>
      </dgm:t>
    </dgm:pt>
    <dgm:pt modelId="{F6F7A2C5-D509-48A8-9447-0669CA06C1BF}" type="sibTrans" cxnId="{161CC34B-E8A4-4608-98FE-CA291323194E}">
      <dgm:prSet/>
      <dgm:spPr/>
      <dgm:t>
        <a:bodyPr/>
        <a:lstStyle/>
        <a:p>
          <a:endParaRPr lang="en-US"/>
        </a:p>
      </dgm:t>
    </dgm:pt>
    <dgm:pt modelId="{6C523699-DDF2-48FE-8548-242B48E1C1E7}">
      <dgm:prSet phldrT="[Text]" custT="1"/>
      <dgm:spPr>
        <a:solidFill>
          <a:schemeClr val="accent2">
            <a:lumMod val="75000"/>
          </a:schemeClr>
        </a:solidFill>
        <a:ln>
          <a:noFill/>
        </a:ln>
      </dgm:spPr>
      <dgm:t>
        <a:bodyPr/>
        <a:lstStyle/>
        <a:p>
          <a:pPr algn="ctr"/>
          <a:r>
            <a:rPr lang="en-US" sz="2700" dirty="0"/>
            <a:t>Market share in a zipcode is distributed proportional to the no.of ATMs of each operator in that zipcode.</a:t>
          </a:r>
        </a:p>
      </dgm:t>
    </dgm:pt>
    <dgm:pt modelId="{7B79C1A7-9834-4F06-AAA3-98881E8C4452}" type="parTrans" cxnId="{29E919E6-084D-4542-8E6B-A165A34D1696}">
      <dgm:prSet/>
      <dgm:spPr/>
      <dgm:t>
        <a:bodyPr/>
        <a:lstStyle/>
        <a:p>
          <a:endParaRPr lang="en-US"/>
        </a:p>
      </dgm:t>
    </dgm:pt>
    <dgm:pt modelId="{E99ED8B9-8538-4131-B807-3075F6DAE538}" type="sibTrans" cxnId="{29E919E6-084D-4542-8E6B-A165A34D1696}">
      <dgm:prSet/>
      <dgm:spPr/>
      <dgm:t>
        <a:bodyPr/>
        <a:lstStyle/>
        <a:p>
          <a:endParaRPr lang="en-US"/>
        </a:p>
      </dgm:t>
    </dgm:pt>
    <dgm:pt modelId="{72F8621C-16D0-4B6A-A174-69BAB69EA496}">
      <dgm:prSet custT="1"/>
      <dgm:spPr>
        <a:solidFill>
          <a:schemeClr val="accent3"/>
        </a:solidFill>
        <a:ln>
          <a:noFill/>
        </a:ln>
      </dgm:spPr>
      <dgm:t>
        <a:bodyPr/>
        <a:lstStyle/>
        <a:p>
          <a:r>
            <a:rPr lang="en-US" sz="2700" dirty="0"/>
            <a:t>ATM Surcharge is same for transactions of any value.</a:t>
          </a:r>
        </a:p>
      </dgm:t>
    </dgm:pt>
    <dgm:pt modelId="{47455869-98E1-4B90-892F-F24EE7E9EE24}" type="parTrans" cxnId="{81AF73C5-2F5C-4389-939B-6521DE4265A8}">
      <dgm:prSet/>
      <dgm:spPr/>
      <dgm:t>
        <a:bodyPr/>
        <a:lstStyle/>
        <a:p>
          <a:endParaRPr lang="en-US"/>
        </a:p>
      </dgm:t>
    </dgm:pt>
    <dgm:pt modelId="{1B642424-6BCB-4DAB-9DFF-D0C2CEC569A9}" type="sibTrans" cxnId="{81AF73C5-2F5C-4389-939B-6521DE4265A8}">
      <dgm:prSet/>
      <dgm:spPr/>
      <dgm:t>
        <a:bodyPr/>
        <a:lstStyle/>
        <a:p>
          <a:endParaRPr lang="en-US"/>
        </a:p>
      </dgm:t>
    </dgm:pt>
    <dgm:pt modelId="{A4DBE5F5-1926-4ACE-943F-0A4CAEF798DF}">
      <dgm:prSet custT="1"/>
      <dgm:spPr>
        <a:solidFill>
          <a:schemeClr val="accent2">
            <a:lumMod val="75000"/>
          </a:schemeClr>
        </a:solidFill>
        <a:ln>
          <a:noFill/>
        </a:ln>
      </dgm:spPr>
      <dgm:t>
        <a:bodyPr/>
        <a:lstStyle/>
        <a:p>
          <a:r>
            <a:rPr lang="en-US" sz="2700" dirty="0"/>
            <a:t>ATM Surcharge is same for each of the three ATM Networks.</a:t>
          </a:r>
        </a:p>
      </dgm:t>
    </dgm:pt>
    <dgm:pt modelId="{41C3DF51-1575-49CD-9F2A-5E76EF8F186A}" type="parTrans" cxnId="{C0DAAECB-9E36-4750-BCD2-B0006CCA9610}">
      <dgm:prSet/>
      <dgm:spPr/>
      <dgm:t>
        <a:bodyPr/>
        <a:lstStyle/>
        <a:p>
          <a:endParaRPr lang="en-US"/>
        </a:p>
      </dgm:t>
    </dgm:pt>
    <dgm:pt modelId="{FAB27C8A-6EAB-4AF5-8306-D35B31809728}" type="sibTrans" cxnId="{C0DAAECB-9E36-4750-BCD2-B0006CCA9610}">
      <dgm:prSet/>
      <dgm:spPr/>
      <dgm:t>
        <a:bodyPr/>
        <a:lstStyle/>
        <a:p>
          <a:endParaRPr lang="en-US"/>
        </a:p>
      </dgm:t>
    </dgm:pt>
    <dgm:pt modelId="{DEBE702A-32E0-40A8-904E-77D3667C42E4}" type="pres">
      <dgm:prSet presAssocID="{4271573B-230C-43D1-BAEA-F35AFA84992A}" presName="Name0" presStyleCnt="0">
        <dgm:presLayoutVars>
          <dgm:chMax val="7"/>
          <dgm:chPref val="7"/>
          <dgm:dir/>
        </dgm:presLayoutVars>
      </dgm:prSet>
      <dgm:spPr/>
    </dgm:pt>
    <dgm:pt modelId="{580009FA-3F02-469A-8620-16CAB296D715}" type="pres">
      <dgm:prSet presAssocID="{4271573B-230C-43D1-BAEA-F35AFA84992A}" presName="Name1" presStyleCnt="0"/>
      <dgm:spPr/>
    </dgm:pt>
    <dgm:pt modelId="{0D2D7DB8-451F-4149-9FE8-56ABF52F27B8}" type="pres">
      <dgm:prSet presAssocID="{4271573B-230C-43D1-BAEA-F35AFA84992A}" presName="cycle" presStyleCnt="0"/>
      <dgm:spPr/>
    </dgm:pt>
    <dgm:pt modelId="{350F2B51-151E-485D-B9E0-664AE786738E}" type="pres">
      <dgm:prSet presAssocID="{4271573B-230C-43D1-BAEA-F35AFA84992A}" presName="srcNode" presStyleLbl="node1" presStyleIdx="0" presStyleCnt="5"/>
      <dgm:spPr/>
    </dgm:pt>
    <dgm:pt modelId="{BBE0387F-059E-43D9-81B6-623867E02552}" type="pres">
      <dgm:prSet presAssocID="{4271573B-230C-43D1-BAEA-F35AFA84992A}" presName="conn" presStyleLbl="parChTrans1D2" presStyleIdx="0" presStyleCnt="1"/>
      <dgm:spPr/>
    </dgm:pt>
    <dgm:pt modelId="{AA4D1D28-88D1-4A31-A7FA-237BB4CE698D}" type="pres">
      <dgm:prSet presAssocID="{4271573B-230C-43D1-BAEA-F35AFA84992A}" presName="extraNode" presStyleLbl="node1" presStyleIdx="0" presStyleCnt="5"/>
      <dgm:spPr/>
    </dgm:pt>
    <dgm:pt modelId="{95E315C8-5860-4239-BDEA-7ABB85883752}" type="pres">
      <dgm:prSet presAssocID="{4271573B-230C-43D1-BAEA-F35AFA84992A}" presName="dstNode" presStyleLbl="node1" presStyleIdx="0" presStyleCnt="5"/>
      <dgm:spPr/>
    </dgm:pt>
    <dgm:pt modelId="{D3C66D6D-8615-41FE-84D9-9DC17BA6EF7A}" type="pres">
      <dgm:prSet presAssocID="{A4DBE5F5-1926-4ACE-943F-0A4CAEF798DF}" presName="text_1" presStyleLbl="node1" presStyleIdx="0" presStyleCnt="5">
        <dgm:presLayoutVars>
          <dgm:bulletEnabled val="1"/>
        </dgm:presLayoutVars>
      </dgm:prSet>
      <dgm:spPr/>
    </dgm:pt>
    <dgm:pt modelId="{94A532B2-F3DE-439A-865B-3C280D1E32EF}" type="pres">
      <dgm:prSet presAssocID="{A4DBE5F5-1926-4ACE-943F-0A4CAEF798DF}" presName="accent_1" presStyleCnt="0"/>
      <dgm:spPr/>
    </dgm:pt>
    <dgm:pt modelId="{4029A432-CAE0-4E51-B71E-5B22F5A18DCE}" type="pres">
      <dgm:prSet presAssocID="{A4DBE5F5-1926-4ACE-943F-0A4CAEF798DF}" presName="accentRepeatNode" presStyleLbl="solidFgAcc1" presStyleIdx="0" presStyleCnt="5"/>
      <dgm:spPr>
        <a:ln>
          <a:noFill/>
        </a:ln>
      </dgm:spPr>
    </dgm:pt>
    <dgm:pt modelId="{CCEF7588-1455-4EF8-8CE7-38FFE4FCB9BE}" type="pres">
      <dgm:prSet presAssocID="{65492F12-4F2C-45EE-BB17-598E15C098E9}" presName="text_2" presStyleLbl="node1" presStyleIdx="1" presStyleCnt="5">
        <dgm:presLayoutVars>
          <dgm:bulletEnabled val="1"/>
        </dgm:presLayoutVars>
      </dgm:prSet>
      <dgm:spPr/>
    </dgm:pt>
    <dgm:pt modelId="{973D38EE-55B5-4B05-8F94-404B5DA47377}" type="pres">
      <dgm:prSet presAssocID="{65492F12-4F2C-45EE-BB17-598E15C098E9}" presName="accent_2" presStyleCnt="0"/>
      <dgm:spPr/>
    </dgm:pt>
    <dgm:pt modelId="{A7E71AB7-018F-4472-9162-3631D617C185}" type="pres">
      <dgm:prSet presAssocID="{65492F12-4F2C-45EE-BB17-598E15C098E9}" presName="accentRepeatNode" presStyleLbl="solidFgAcc1" presStyleIdx="1" presStyleCnt="5"/>
      <dgm:spPr>
        <a:ln>
          <a:noFill/>
        </a:ln>
      </dgm:spPr>
    </dgm:pt>
    <dgm:pt modelId="{2E32AAB4-D996-4877-809D-A6C23E507241}" type="pres">
      <dgm:prSet presAssocID="{72F8621C-16D0-4B6A-A174-69BAB69EA496}" presName="text_3" presStyleLbl="node1" presStyleIdx="2" presStyleCnt="5">
        <dgm:presLayoutVars>
          <dgm:bulletEnabled val="1"/>
        </dgm:presLayoutVars>
      </dgm:prSet>
      <dgm:spPr/>
    </dgm:pt>
    <dgm:pt modelId="{B3B67DD2-0B9A-4D26-88B7-140D4BD77AED}" type="pres">
      <dgm:prSet presAssocID="{72F8621C-16D0-4B6A-A174-69BAB69EA496}" presName="accent_3" presStyleCnt="0"/>
      <dgm:spPr/>
    </dgm:pt>
    <dgm:pt modelId="{9A235A58-4EF7-4BE4-B1C6-658CF8A84858}" type="pres">
      <dgm:prSet presAssocID="{72F8621C-16D0-4B6A-A174-69BAB69EA496}" presName="accentRepeatNode" presStyleLbl="solidFgAcc1" presStyleIdx="2" presStyleCnt="5"/>
      <dgm:spPr>
        <a:ln>
          <a:noFill/>
        </a:ln>
      </dgm:spPr>
    </dgm:pt>
    <dgm:pt modelId="{C5FD8951-EA41-4D34-A83B-1D6671A34455}" type="pres">
      <dgm:prSet presAssocID="{ED2C1D8A-FAAA-40EA-857D-0A5ECE4C1835}" presName="text_4" presStyleLbl="node1" presStyleIdx="3" presStyleCnt="5">
        <dgm:presLayoutVars>
          <dgm:bulletEnabled val="1"/>
        </dgm:presLayoutVars>
      </dgm:prSet>
      <dgm:spPr/>
    </dgm:pt>
    <dgm:pt modelId="{09E6C2D6-84BE-40C9-AF4C-A980FD698053}" type="pres">
      <dgm:prSet presAssocID="{ED2C1D8A-FAAA-40EA-857D-0A5ECE4C1835}" presName="accent_4" presStyleCnt="0"/>
      <dgm:spPr/>
    </dgm:pt>
    <dgm:pt modelId="{EE78F1BC-12D3-4EE4-8C04-9D902FE27029}" type="pres">
      <dgm:prSet presAssocID="{ED2C1D8A-FAAA-40EA-857D-0A5ECE4C1835}" presName="accentRepeatNode" presStyleLbl="solidFgAcc1" presStyleIdx="3" presStyleCnt="5"/>
      <dgm:spPr/>
    </dgm:pt>
    <dgm:pt modelId="{8FD8EDED-E14A-4B5E-837A-9CCB048A4AFE}" type="pres">
      <dgm:prSet presAssocID="{6C523699-DDF2-48FE-8548-242B48E1C1E7}" presName="text_5" presStyleLbl="node1" presStyleIdx="4" presStyleCnt="5">
        <dgm:presLayoutVars>
          <dgm:bulletEnabled val="1"/>
        </dgm:presLayoutVars>
      </dgm:prSet>
      <dgm:spPr/>
    </dgm:pt>
    <dgm:pt modelId="{8670E3C9-D0CD-4140-B1AA-695CAB546FC1}" type="pres">
      <dgm:prSet presAssocID="{6C523699-DDF2-48FE-8548-242B48E1C1E7}" presName="accent_5" presStyleCnt="0"/>
      <dgm:spPr/>
    </dgm:pt>
    <dgm:pt modelId="{DA25D8CB-F0AD-4FBC-87C0-ED745988D3ED}" type="pres">
      <dgm:prSet presAssocID="{6C523699-DDF2-48FE-8548-242B48E1C1E7}" presName="accentRepeatNode" presStyleLbl="solidFgAcc1" presStyleIdx="4" presStyleCnt="5"/>
      <dgm:spPr/>
    </dgm:pt>
  </dgm:ptLst>
  <dgm:cxnLst>
    <dgm:cxn modelId="{3E5E1C29-9A5D-4B00-8626-DBA05AE86A42}" srcId="{4271573B-230C-43D1-BAEA-F35AFA84992A}" destId="{65492F12-4F2C-45EE-BB17-598E15C098E9}" srcOrd="1" destOrd="0" parTransId="{64C215FD-42F7-441A-8183-690125BCCFE6}" sibTransId="{4CE262C8-B4DD-4B67-A653-523C96660F93}"/>
    <dgm:cxn modelId="{EDC9112F-D5B7-42E8-952B-1394A45A75B7}" type="presOf" srcId="{ED2C1D8A-FAAA-40EA-857D-0A5ECE4C1835}" destId="{C5FD8951-EA41-4D34-A83B-1D6671A34455}" srcOrd="0" destOrd="0" presId="urn:microsoft.com/office/officeart/2008/layout/VerticalCurvedList"/>
    <dgm:cxn modelId="{76826239-D794-40C5-BC59-D9F91B8AAC6A}" type="presOf" srcId="{6C523699-DDF2-48FE-8548-242B48E1C1E7}" destId="{8FD8EDED-E14A-4B5E-837A-9CCB048A4AFE}" srcOrd="0" destOrd="0" presId="urn:microsoft.com/office/officeart/2008/layout/VerticalCurvedList"/>
    <dgm:cxn modelId="{161CC34B-E8A4-4608-98FE-CA291323194E}" srcId="{4271573B-230C-43D1-BAEA-F35AFA84992A}" destId="{ED2C1D8A-FAAA-40EA-857D-0A5ECE4C1835}" srcOrd="3" destOrd="0" parTransId="{969AE775-6585-40FE-8393-2B6C388A7694}" sibTransId="{F6F7A2C5-D509-48A8-9447-0669CA06C1BF}"/>
    <dgm:cxn modelId="{348C788F-1030-47C3-9B81-F159313D9C89}" type="presOf" srcId="{A4DBE5F5-1926-4ACE-943F-0A4CAEF798DF}" destId="{D3C66D6D-8615-41FE-84D9-9DC17BA6EF7A}" srcOrd="0" destOrd="0" presId="urn:microsoft.com/office/officeart/2008/layout/VerticalCurvedList"/>
    <dgm:cxn modelId="{5891D99E-005F-48AE-B53C-50D1C034C92C}" type="presOf" srcId="{4271573B-230C-43D1-BAEA-F35AFA84992A}" destId="{DEBE702A-32E0-40A8-904E-77D3667C42E4}" srcOrd="0" destOrd="0" presId="urn:microsoft.com/office/officeart/2008/layout/VerticalCurvedList"/>
    <dgm:cxn modelId="{D9D099BB-AAF3-47B3-9ECF-42B836A156D9}" type="presOf" srcId="{72F8621C-16D0-4B6A-A174-69BAB69EA496}" destId="{2E32AAB4-D996-4877-809D-A6C23E507241}" srcOrd="0" destOrd="0" presId="urn:microsoft.com/office/officeart/2008/layout/VerticalCurvedList"/>
    <dgm:cxn modelId="{81AF73C5-2F5C-4389-939B-6521DE4265A8}" srcId="{4271573B-230C-43D1-BAEA-F35AFA84992A}" destId="{72F8621C-16D0-4B6A-A174-69BAB69EA496}" srcOrd="2" destOrd="0" parTransId="{47455869-98E1-4B90-892F-F24EE7E9EE24}" sibTransId="{1B642424-6BCB-4DAB-9DFF-D0C2CEC569A9}"/>
    <dgm:cxn modelId="{C0DAAECB-9E36-4750-BCD2-B0006CCA9610}" srcId="{4271573B-230C-43D1-BAEA-F35AFA84992A}" destId="{A4DBE5F5-1926-4ACE-943F-0A4CAEF798DF}" srcOrd="0" destOrd="0" parTransId="{41C3DF51-1575-49CD-9F2A-5E76EF8F186A}" sibTransId="{FAB27C8A-6EAB-4AF5-8306-D35B31809728}"/>
    <dgm:cxn modelId="{31B6FED6-656C-4D9D-9297-06DBDCD5B2CC}" type="presOf" srcId="{65492F12-4F2C-45EE-BB17-598E15C098E9}" destId="{CCEF7588-1455-4EF8-8CE7-38FFE4FCB9BE}" srcOrd="0" destOrd="0" presId="urn:microsoft.com/office/officeart/2008/layout/VerticalCurvedList"/>
    <dgm:cxn modelId="{29E919E6-084D-4542-8E6B-A165A34D1696}" srcId="{4271573B-230C-43D1-BAEA-F35AFA84992A}" destId="{6C523699-DDF2-48FE-8548-242B48E1C1E7}" srcOrd="4" destOrd="0" parTransId="{7B79C1A7-9834-4F06-AAA3-98881E8C4452}" sibTransId="{E99ED8B9-8538-4131-B807-3075F6DAE538}"/>
    <dgm:cxn modelId="{13D5F6EA-9939-4DA1-911F-446911909926}" type="presOf" srcId="{FAB27C8A-6EAB-4AF5-8306-D35B31809728}" destId="{BBE0387F-059E-43D9-81B6-623867E02552}" srcOrd="0" destOrd="0" presId="urn:microsoft.com/office/officeart/2008/layout/VerticalCurvedList"/>
    <dgm:cxn modelId="{B544B4F3-C0A0-428B-A49F-026E4E42D7EF}" type="presParOf" srcId="{DEBE702A-32E0-40A8-904E-77D3667C42E4}" destId="{580009FA-3F02-469A-8620-16CAB296D715}" srcOrd="0" destOrd="0" presId="urn:microsoft.com/office/officeart/2008/layout/VerticalCurvedList"/>
    <dgm:cxn modelId="{4E39E35E-AD0C-4DA7-B2BA-E253E606D7A5}" type="presParOf" srcId="{580009FA-3F02-469A-8620-16CAB296D715}" destId="{0D2D7DB8-451F-4149-9FE8-56ABF52F27B8}" srcOrd="0" destOrd="0" presId="urn:microsoft.com/office/officeart/2008/layout/VerticalCurvedList"/>
    <dgm:cxn modelId="{8AB59C47-B4F6-4672-B491-F76D770980D5}" type="presParOf" srcId="{0D2D7DB8-451F-4149-9FE8-56ABF52F27B8}" destId="{350F2B51-151E-485D-B9E0-664AE786738E}" srcOrd="0" destOrd="0" presId="urn:microsoft.com/office/officeart/2008/layout/VerticalCurvedList"/>
    <dgm:cxn modelId="{09992A73-B85D-4AC3-86A9-1DE8D4079304}" type="presParOf" srcId="{0D2D7DB8-451F-4149-9FE8-56ABF52F27B8}" destId="{BBE0387F-059E-43D9-81B6-623867E02552}" srcOrd="1" destOrd="0" presId="urn:microsoft.com/office/officeart/2008/layout/VerticalCurvedList"/>
    <dgm:cxn modelId="{E73C36AC-4A4F-43A5-8434-A6703200F240}" type="presParOf" srcId="{0D2D7DB8-451F-4149-9FE8-56ABF52F27B8}" destId="{AA4D1D28-88D1-4A31-A7FA-237BB4CE698D}" srcOrd="2" destOrd="0" presId="urn:microsoft.com/office/officeart/2008/layout/VerticalCurvedList"/>
    <dgm:cxn modelId="{CD935E2A-531E-4EA3-9A21-3027094D4824}" type="presParOf" srcId="{0D2D7DB8-451F-4149-9FE8-56ABF52F27B8}" destId="{95E315C8-5860-4239-BDEA-7ABB85883752}" srcOrd="3" destOrd="0" presId="urn:microsoft.com/office/officeart/2008/layout/VerticalCurvedList"/>
    <dgm:cxn modelId="{2CBFE0E7-C74A-4DC2-8026-0E3336FA2027}" type="presParOf" srcId="{580009FA-3F02-469A-8620-16CAB296D715}" destId="{D3C66D6D-8615-41FE-84D9-9DC17BA6EF7A}" srcOrd="1" destOrd="0" presId="urn:microsoft.com/office/officeart/2008/layout/VerticalCurvedList"/>
    <dgm:cxn modelId="{540E7734-F637-41CB-8E82-DE7BA78CA54F}" type="presParOf" srcId="{580009FA-3F02-469A-8620-16CAB296D715}" destId="{94A532B2-F3DE-439A-865B-3C280D1E32EF}" srcOrd="2" destOrd="0" presId="urn:microsoft.com/office/officeart/2008/layout/VerticalCurvedList"/>
    <dgm:cxn modelId="{9D89E575-1CC4-4926-A2FF-9FD2A2F3B1D0}" type="presParOf" srcId="{94A532B2-F3DE-439A-865B-3C280D1E32EF}" destId="{4029A432-CAE0-4E51-B71E-5B22F5A18DCE}" srcOrd="0" destOrd="0" presId="urn:microsoft.com/office/officeart/2008/layout/VerticalCurvedList"/>
    <dgm:cxn modelId="{DA636FB1-BA71-48DA-8515-706D198D4BD4}" type="presParOf" srcId="{580009FA-3F02-469A-8620-16CAB296D715}" destId="{CCEF7588-1455-4EF8-8CE7-38FFE4FCB9BE}" srcOrd="3" destOrd="0" presId="urn:microsoft.com/office/officeart/2008/layout/VerticalCurvedList"/>
    <dgm:cxn modelId="{3B45D98C-5DB5-4E7E-8B96-E459680BD1C0}" type="presParOf" srcId="{580009FA-3F02-469A-8620-16CAB296D715}" destId="{973D38EE-55B5-4B05-8F94-404B5DA47377}" srcOrd="4" destOrd="0" presId="urn:microsoft.com/office/officeart/2008/layout/VerticalCurvedList"/>
    <dgm:cxn modelId="{88DE1267-7D75-4D81-A497-6B82987CF058}" type="presParOf" srcId="{973D38EE-55B5-4B05-8F94-404B5DA47377}" destId="{A7E71AB7-018F-4472-9162-3631D617C185}" srcOrd="0" destOrd="0" presId="urn:microsoft.com/office/officeart/2008/layout/VerticalCurvedList"/>
    <dgm:cxn modelId="{97531550-A573-4B5E-B797-0153D3327E00}" type="presParOf" srcId="{580009FA-3F02-469A-8620-16CAB296D715}" destId="{2E32AAB4-D996-4877-809D-A6C23E507241}" srcOrd="5" destOrd="0" presId="urn:microsoft.com/office/officeart/2008/layout/VerticalCurvedList"/>
    <dgm:cxn modelId="{A28673F0-1FAB-473D-9AC6-4A4DB56BB2E6}" type="presParOf" srcId="{580009FA-3F02-469A-8620-16CAB296D715}" destId="{B3B67DD2-0B9A-4D26-88B7-140D4BD77AED}" srcOrd="6" destOrd="0" presId="urn:microsoft.com/office/officeart/2008/layout/VerticalCurvedList"/>
    <dgm:cxn modelId="{E1660159-E94B-4072-A4C7-D7BBD92498FC}" type="presParOf" srcId="{B3B67DD2-0B9A-4D26-88B7-140D4BD77AED}" destId="{9A235A58-4EF7-4BE4-B1C6-658CF8A84858}" srcOrd="0" destOrd="0" presId="urn:microsoft.com/office/officeart/2008/layout/VerticalCurvedList"/>
    <dgm:cxn modelId="{D4B3D318-7C72-4FBA-A7DF-9CE4D94AB99D}" type="presParOf" srcId="{580009FA-3F02-469A-8620-16CAB296D715}" destId="{C5FD8951-EA41-4D34-A83B-1D6671A34455}" srcOrd="7" destOrd="0" presId="urn:microsoft.com/office/officeart/2008/layout/VerticalCurvedList"/>
    <dgm:cxn modelId="{FB7784D6-5008-4D19-9030-7504C1947C25}" type="presParOf" srcId="{580009FA-3F02-469A-8620-16CAB296D715}" destId="{09E6C2D6-84BE-40C9-AF4C-A980FD698053}" srcOrd="8" destOrd="0" presId="urn:microsoft.com/office/officeart/2008/layout/VerticalCurvedList"/>
    <dgm:cxn modelId="{3D52469E-FF7D-4188-8169-0E273FA59169}" type="presParOf" srcId="{09E6C2D6-84BE-40C9-AF4C-A980FD698053}" destId="{EE78F1BC-12D3-4EE4-8C04-9D902FE27029}" srcOrd="0" destOrd="0" presId="urn:microsoft.com/office/officeart/2008/layout/VerticalCurvedList"/>
    <dgm:cxn modelId="{E9274E34-0F3F-40CB-A7E1-F78F078448E2}" type="presParOf" srcId="{580009FA-3F02-469A-8620-16CAB296D715}" destId="{8FD8EDED-E14A-4B5E-837A-9CCB048A4AFE}" srcOrd="9" destOrd="0" presId="urn:microsoft.com/office/officeart/2008/layout/VerticalCurvedList"/>
    <dgm:cxn modelId="{A6860EDB-3EF5-49F0-8C94-B5B74A89E26F}" type="presParOf" srcId="{580009FA-3F02-469A-8620-16CAB296D715}" destId="{8670E3C9-D0CD-4140-B1AA-695CAB546FC1}" srcOrd="10" destOrd="0" presId="urn:microsoft.com/office/officeart/2008/layout/VerticalCurvedList"/>
    <dgm:cxn modelId="{2F7B55F5-CA6C-48C4-B98E-FA959122E9FD}" type="presParOf" srcId="{8670E3C9-D0CD-4140-B1AA-695CAB546FC1}" destId="{DA25D8CB-F0AD-4FBC-87C0-ED745988D3E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F4743A-C840-428B-A2A5-5E1F0AE90C2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225C32E-9725-4B4F-8A3A-1F22D8E32BCE}">
      <dgm:prSet phldrT="[Text]" custT="1"/>
      <dgm:spPr>
        <a:solidFill>
          <a:schemeClr val="accent2">
            <a:lumMod val="75000"/>
          </a:schemeClr>
        </a:solidFill>
        <a:ln>
          <a:noFill/>
        </a:ln>
      </dgm:spPr>
      <dgm:t>
        <a:bodyPr/>
        <a:lstStyle/>
        <a:p>
          <a:pPr algn="ctr"/>
          <a:r>
            <a:rPr lang="en-US" sz="2800" dirty="0"/>
            <a:t>Percentage of total money flow that goes into the ATMs as revenue for each of the three ATM operators is equal.</a:t>
          </a:r>
        </a:p>
      </dgm:t>
    </dgm:pt>
    <dgm:pt modelId="{0D8FCAC6-903E-4767-94BD-930932962718}" type="parTrans" cxnId="{60B6D92A-CD3D-4ACA-A60D-BA820257E6A5}">
      <dgm:prSet/>
      <dgm:spPr/>
      <dgm:t>
        <a:bodyPr/>
        <a:lstStyle/>
        <a:p>
          <a:endParaRPr lang="en-US"/>
        </a:p>
      </dgm:t>
    </dgm:pt>
    <dgm:pt modelId="{CB730A84-5639-4275-A01B-F6D2E30AB5FC}" type="sibTrans" cxnId="{60B6D92A-CD3D-4ACA-A60D-BA820257E6A5}">
      <dgm:prSet/>
      <dgm:spPr/>
      <dgm:t>
        <a:bodyPr/>
        <a:lstStyle/>
        <a:p>
          <a:endParaRPr lang="en-US"/>
        </a:p>
      </dgm:t>
    </dgm:pt>
    <dgm:pt modelId="{301C06B5-2B6F-476E-9BBC-E58F22EDE37F}">
      <dgm:prSet phldrT="[Text]" custT="1"/>
      <dgm:spPr>
        <a:solidFill>
          <a:schemeClr val="accent3">
            <a:lumMod val="75000"/>
          </a:schemeClr>
        </a:solidFill>
        <a:ln>
          <a:noFill/>
        </a:ln>
      </dgm:spPr>
      <dgm:t>
        <a:bodyPr/>
        <a:lstStyle/>
        <a:p>
          <a:pPr algn="ctr"/>
          <a:r>
            <a:rPr lang="en-US" sz="2800" dirty="0"/>
            <a:t>Market share of these three ATM Networks is equal to 10%.</a:t>
          </a:r>
        </a:p>
      </dgm:t>
    </dgm:pt>
    <dgm:pt modelId="{9B73F50E-DF9B-42DF-B61D-89DB79208546}" type="parTrans" cxnId="{4F20627E-5C5E-480A-82D2-8CC3171AF24B}">
      <dgm:prSet/>
      <dgm:spPr/>
      <dgm:t>
        <a:bodyPr/>
        <a:lstStyle/>
        <a:p>
          <a:endParaRPr lang="en-US"/>
        </a:p>
      </dgm:t>
    </dgm:pt>
    <dgm:pt modelId="{E7705204-932E-4913-AA16-EF1F27B26AD6}" type="sibTrans" cxnId="{4F20627E-5C5E-480A-82D2-8CC3171AF24B}">
      <dgm:prSet/>
      <dgm:spPr/>
      <dgm:t>
        <a:bodyPr/>
        <a:lstStyle/>
        <a:p>
          <a:endParaRPr lang="en-US"/>
        </a:p>
      </dgm:t>
    </dgm:pt>
    <dgm:pt modelId="{D0175D3C-EB36-499B-8931-75C3C72CC5E9}">
      <dgm:prSet custT="1"/>
      <dgm:spPr>
        <a:solidFill>
          <a:schemeClr val="accent1">
            <a:lumMod val="75000"/>
          </a:schemeClr>
        </a:solidFill>
        <a:ln>
          <a:noFill/>
        </a:ln>
      </dgm:spPr>
      <dgm:t>
        <a:bodyPr/>
        <a:lstStyle/>
        <a:p>
          <a:pPr algn="ctr"/>
          <a:r>
            <a:rPr lang="en-US" sz="2800" dirty="0"/>
            <a:t>Percentage of the total income that goes into the ATMs is according to the Annual Individual Earning slabs.</a:t>
          </a:r>
        </a:p>
      </dgm:t>
    </dgm:pt>
    <dgm:pt modelId="{6D1C11FF-D964-4695-8F89-F53C9DFFDA50}" type="parTrans" cxnId="{BE8DDCC4-FB39-4EC0-98BA-D2B243863F78}">
      <dgm:prSet/>
      <dgm:spPr/>
      <dgm:t>
        <a:bodyPr/>
        <a:lstStyle/>
        <a:p>
          <a:endParaRPr lang="en-US"/>
        </a:p>
      </dgm:t>
    </dgm:pt>
    <dgm:pt modelId="{94C55B6B-0AAD-432F-950C-B91600487B9C}" type="sibTrans" cxnId="{BE8DDCC4-FB39-4EC0-98BA-D2B243863F78}">
      <dgm:prSet/>
      <dgm:spPr/>
      <dgm:t>
        <a:bodyPr/>
        <a:lstStyle/>
        <a:p>
          <a:endParaRPr lang="en-US"/>
        </a:p>
      </dgm:t>
    </dgm:pt>
    <dgm:pt modelId="{F5F81D94-0B0C-4D9D-A097-31FC1DD4E746}">
      <dgm:prSet custT="1"/>
      <dgm:spPr>
        <a:solidFill>
          <a:schemeClr val="accent5">
            <a:lumMod val="50000"/>
          </a:schemeClr>
        </a:solidFill>
        <a:ln>
          <a:noFill/>
        </a:ln>
      </dgm:spPr>
      <dgm:t>
        <a:bodyPr/>
        <a:lstStyle/>
        <a:p>
          <a:pPr algn="ctr"/>
          <a:r>
            <a:rPr lang="en-US" sz="2800" dirty="0"/>
            <a:t>Market share in a zipcode is distributed proportional to the no.of ATMs of each operator in that zipcode.</a:t>
          </a:r>
        </a:p>
      </dgm:t>
    </dgm:pt>
    <dgm:pt modelId="{95103D34-907A-4363-BB23-A4E0A3EA7A6A}" type="parTrans" cxnId="{13652D2E-320F-4BBE-BD6F-C22740E3F17F}">
      <dgm:prSet/>
      <dgm:spPr/>
      <dgm:t>
        <a:bodyPr/>
        <a:lstStyle/>
        <a:p>
          <a:endParaRPr lang="en-US"/>
        </a:p>
      </dgm:t>
    </dgm:pt>
    <dgm:pt modelId="{76607E74-6DE6-451D-807D-6DEEB8107390}" type="sibTrans" cxnId="{13652D2E-320F-4BBE-BD6F-C22740E3F17F}">
      <dgm:prSet/>
      <dgm:spPr/>
      <dgm:t>
        <a:bodyPr/>
        <a:lstStyle/>
        <a:p>
          <a:endParaRPr lang="en-US"/>
        </a:p>
      </dgm:t>
    </dgm:pt>
    <dgm:pt modelId="{386A544C-E50F-4D9A-AECA-CB7E87A85089}" type="pres">
      <dgm:prSet presAssocID="{3EF4743A-C840-428B-A2A5-5E1F0AE90C29}" presName="Name0" presStyleCnt="0">
        <dgm:presLayoutVars>
          <dgm:chMax val="7"/>
          <dgm:chPref val="7"/>
          <dgm:dir/>
        </dgm:presLayoutVars>
      </dgm:prSet>
      <dgm:spPr/>
    </dgm:pt>
    <dgm:pt modelId="{57F998BA-8D0F-4C15-A601-E2E260E545E5}" type="pres">
      <dgm:prSet presAssocID="{3EF4743A-C840-428B-A2A5-5E1F0AE90C29}" presName="Name1" presStyleCnt="0"/>
      <dgm:spPr/>
    </dgm:pt>
    <dgm:pt modelId="{7A4B0E25-D12D-4DA0-AE00-E1D387788AD7}" type="pres">
      <dgm:prSet presAssocID="{3EF4743A-C840-428B-A2A5-5E1F0AE90C29}" presName="cycle" presStyleCnt="0"/>
      <dgm:spPr/>
    </dgm:pt>
    <dgm:pt modelId="{FDA83419-916F-4D67-BC61-CC80B8064F79}" type="pres">
      <dgm:prSet presAssocID="{3EF4743A-C840-428B-A2A5-5E1F0AE90C29}" presName="srcNode" presStyleLbl="node1" presStyleIdx="0" presStyleCnt="4"/>
      <dgm:spPr/>
    </dgm:pt>
    <dgm:pt modelId="{218888DB-F389-4C41-B6B8-D84A60F3D855}" type="pres">
      <dgm:prSet presAssocID="{3EF4743A-C840-428B-A2A5-5E1F0AE90C29}" presName="conn" presStyleLbl="parChTrans1D2" presStyleIdx="0" presStyleCnt="1"/>
      <dgm:spPr/>
    </dgm:pt>
    <dgm:pt modelId="{14648DC2-75F1-4565-B2A2-C61E55D12754}" type="pres">
      <dgm:prSet presAssocID="{3EF4743A-C840-428B-A2A5-5E1F0AE90C29}" presName="extraNode" presStyleLbl="node1" presStyleIdx="0" presStyleCnt="4"/>
      <dgm:spPr/>
    </dgm:pt>
    <dgm:pt modelId="{298C7FBB-FD3D-447D-A4EC-BB38EB010E8F}" type="pres">
      <dgm:prSet presAssocID="{3EF4743A-C840-428B-A2A5-5E1F0AE90C29}" presName="dstNode" presStyleLbl="node1" presStyleIdx="0" presStyleCnt="4"/>
      <dgm:spPr/>
    </dgm:pt>
    <dgm:pt modelId="{8AFDEC54-B976-4554-8A62-B8F11CE6CCD6}" type="pres">
      <dgm:prSet presAssocID="{2225C32E-9725-4B4F-8A3A-1F22D8E32BCE}" presName="text_1" presStyleLbl="node1" presStyleIdx="0" presStyleCnt="4">
        <dgm:presLayoutVars>
          <dgm:bulletEnabled val="1"/>
        </dgm:presLayoutVars>
      </dgm:prSet>
      <dgm:spPr/>
    </dgm:pt>
    <dgm:pt modelId="{EDABC037-3DF5-4D51-A11D-A1430ECA56C1}" type="pres">
      <dgm:prSet presAssocID="{2225C32E-9725-4B4F-8A3A-1F22D8E32BCE}" presName="accent_1" presStyleCnt="0"/>
      <dgm:spPr/>
    </dgm:pt>
    <dgm:pt modelId="{82D8CCD6-83A5-4439-9D10-63547A8E1E27}" type="pres">
      <dgm:prSet presAssocID="{2225C32E-9725-4B4F-8A3A-1F22D8E32BCE}" presName="accentRepeatNode" presStyleLbl="solidFgAcc1" presStyleIdx="0" presStyleCnt="4"/>
      <dgm:spPr>
        <a:ln>
          <a:noFill/>
        </a:ln>
      </dgm:spPr>
    </dgm:pt>
    <dgm:pt modelId="{5A8F65A6-3F04-4F42-8D2F-DAED6828DB4E}" type="pres">
      <dgm:prSet presAssocID="{D0175D3C-EB36-499B-8931-75C3C72CC5E9}" presName="text_2" presStyleLbl="node1" presStyleIdx="1" presStyleCnt="4">
        <dgm:presLayoutVars>
          <dgm:bulletEnabled val="1"/>
        </dgm:presLayoutVars>
      </dgm:prSet>
      <dgm:spPr/>
    </dgm:pt>
    <dgm:pt modelId="{57B4C68C-1103-4A7E-91F8-F08B04A92EF9}" type="pres">
      <dgm:prSet presAssocID="{D0175D3C-EB36-499B-8931-75C3C72CC5E9}" presName="accent_2" presStyleCnt="0"/>
      <dgm:spPr/>
    </dgm:pt>
    <dgm:pt modelId="{59A71344-FF1F-44E1-A85B-730F2AF4A0CE}" type="pres">
      <dgm:prSet presAssocID="{D0175D3C-EB36-499B-8931-75C3C72CC5E9}" presName="accentRepeatNode" presStyleLbl="solidFgAcc1" presStyleIdx="1" presStyleCnt="4"/>
      <dgm:spPr>
        <a:ln>
          <a:noFill/>
        </a:ln>
      </dgm:spPr>
    </dgm:pt>
    <dgm:pt modelId="{180D379E-EA25-4465-8910-BFFD02DD1CEC}" type="pres">
      <dgm:prSet presAssocID="{301C06B5-2B6F-476E-9BBC-E58F22EDE37F}" presName="text_3" presStyleLbl="node1" presStyleIdx="2" presStyleCnt="4">
        <dgm:presLayoutVars>
          <dgm:bulletEnabled val="1"/>
        </dgm:presLayoutVars>
      </dgm:prSet>
      <dgm:spPr/>
    </dgm:pt>
    <dgm:pt modelId="{55B79B93-D7B3-43E7-B460-BB4B697C5E62}" type="pres">
      <dgm:prSet presAssocID="{301C06B5-2B6F-476E-9BBC-E58F22EDE37F}" presName="accent_3" presStyleCnt="0"/>
      <dgm:spPr/>
    </dgm:pt>
    <dgm:pt modelId="{F4EEEBE0-0DBA-4141-A6A8-CFCC46C1BE32}" type="pres">
      <dgm:prSet presAssocID="{301C06B5-2B6F-476E-9BBC-E58F22EDE37F}" presName="accentRepeatNode" presStyleLbl="solidFgAcc1" presStyleIdx="2" presStyleCnt="4"/>
      <dgm:spPr>
        <a:ln>
          <a:noFill/>
        </a:ln>
      </dgm:spPr>
    </dgm:pt>
    <dgm:pt modelId="{B84CEDA6-7C9C-424C-A768-D955A5403510}" type="pres">
      <dgm:prSet presAssocID="{F5F81D94-0B0C-4D9D-A097-31FC1DD4E746}" presName="text_4" presStyleLbl="node1" presStyleIdx="3" presStyleCnt="4">
        <dgm:presLayoutVars>
          <dgm:bulletEnabled val="1"/>
        </dgm:presLayoutVars>
      </dgm:prSet>
      <dgm:spPr/>
    </dgm:pt>
    <dgm:pt modelId="{63B14420-6446-4CEE-AB91-EDF14E37642A}" type="pres">
      <dgm:prSet presAssocID="{F5F81D94-0B0C-4D9D-A097-31FC1DD4E746}" presName="accent_4" presStyleCnt="0"/>
      <dgm:spPr/>
    </dgm:pt>
    <dgm:pt modelId="{D4FDCD4B-FFE2-42ED-9F16-D8F59B50C3AF}" type="pres">
      <dgm:prSet presAssocID="{F5F81D94-0B0C-4D9D-A097-31FC1DD4E746}" presName="accentRepeatNode" presStyleLbl="solidFgAcc1" presStyleIdx="3" presStyleCnt="4"/>
      <dgm:spPr>
        <a:ln>
          <a:noFill/>
        </a:ln>
      </dgm:spPr>
    </dgm:pt>
  </dgm:ptLst>
  <dgm:cxnLst>
    <dgm:cxn modelId="{60B6D92A-CD3D-4ACA-A60D-BA820257E6A5}" srcId="{3EF4743A-C840-428B-A2A5-5E1F0AE90C29}" destId="{2225C32E-9725-4B4F-8A3A-1F22D8E32BCE}" srcOrd="0" destOrd="0" parTransId="{0D8FCAC6-903E-4767-94BD-930932962718}" sibTransId="{CB730A84-5639-4275-A01B-F6D2E30AB5FC}"/>
    <dgm:cxn modelId="{13652D2E-320F-4BBE-BD6F-C22740E3F17F}" srcId="{3EF4743A-C840-428B-A2A5-5E1F0AE90C29}" destId="{F5F81D94-0B0C-4D9D-A097-31FC1DD4E746}" srcOrd="3" destOrd="0" parTransId="{95103D34-907A-4363-BB23-A4E0A3EA7A6A}" sibTransId="{76607E74-6DE6-451D-807D-6DEEB8107390}"/>
    <dgm:cxn modelId="{CA417775-7449-48E1-989F-53359538B0C9}" type="presOf" srcId="{D0175D3C-EB36-499B-8931-75C3C72CC5E9}" destId="{5A8F65A6-3F04-4F42-8D2F-DAED6828DB4E}" srcOrd="0" destOrd="0" presId="urn:microsoft.com/office/officeart/2008/layout/VerticalCurvedList"/>
    <dgm:cxn modelId="{4F20627E-5C5E-480A-82D2-8CC3171AF24B}" srcId="{3EF4743A-C840-428B-A2A5-5E1F0AE90C29}" destId="{301C06B5-2B6F-476E-9BBC-E58F22EDE37F}" srcOrd="2" destOrd="0" parTransId="{9B73F50E-DF9B-42DF-B61D-89DB79208546}" sibTransId="{E7705204-932E-4913-AA16-EF1F27B26AD6}"/>
    <dgm:cxn modelId="{EDEF9BAE-FFC4-4D30-A289-94014C493AB1}" type="presOf" srcId="{2225C32E-9725-4B4F-8A3A-1F22D8E32BCE}" destId="{8AFDEC54-B976-4554-8A62-B8F11CE6CCD6}" srcOrd="0" destOrd="0" presId="urn:microsoft.com/office/officeart/2008/layout/VerticalCurvedList"/>
    <dgm:cxn modelId="{2D2E6AC0-D19D-40A6-ADC1-DB9933F9D4A9}" type="presOf" srcId="{CB730A84-5639-4275-A01B-F6D2E30AB5FC}" destId="{218888DB-F389-4C41-B6B8-D84A60F3D855}" srcOrd="0" destOrd="0" presId="urn:microsoft.com/office/officeart/2008/layout/VerticalCurvedList"/>
    <dgm:cxn modelId="{BE8DDCC4-FB39-4EC0-98BA-D2B243863F78}" srcId="{3EF4743A-C840-428B-A2A5-5E1F0AE90C29}" destId="{D0175D3C-EB36-499B-8931-75C3C72CC5E9}" srcOrd="1" destOrd="0" parTransId="{6D1C11FF-D964-4695-8F89-F53C9DFFDA50}" sibTransId="{94C55B6B-0AAD-432F-950C-B91600487B9C}"/>
    <dgm:cxn modelId="{437E54CB-9D5C-4877-9B87-A7401ABDD141}" type="presOf" srcId="{301C06B5-2B6F-476E-9BBC-E58F22EDE37F}" destId="{180D379E-EA25-4465-8910-BFFD02DD1CEC}" srcOrd="0" destOrd="0" presId="urn:microsoft.com/office/officeart/2008/layout/VerticalCurvedList"/>
    <dgm:cxn modelId="{9F3C4BD3-A000-43C3-B4B2-6FC176997C96}" type="presOf" srcId="{F5F81D94-0B0C-4D9D-A097-31FC1DD4E746}" destId="{B84CEDA6-7C9C-424C-A768-D955A5403510}" srcOrd="0" destOrd="0" presId="urn:microsoft.com/office/officeart/2008/layout/VerticalCurvedList"/>
    <dgm:cxn modelId="{5B1FEEEE-652A-49BF-9995-A4939BF56478}" type="presOf" srcId="{3EF4743A-C840-428B-A2A5-5E1F0AE90C29}" destId="{386A544C-E50F-4D9A-AECA-CB7E87A85089}" srcOrd="0" destOrd="0" presId="urn:microsoft.com/office/officeart/2008/layout/VerticalCurvedList"/>
    <dgm:cxn modelId="{9B1AE2BC-80F3-4037-85C4-2A90E2959616}" type="presParOf" srcId="{386A544C-E50F-4D9A-AECA-CB7E87A85089}" destId="{57F998BA-8D0F-4C15-A601-E2E260E545E5}" srcOrd="0" destOrd="0" presId="urn:microsoft.com/office/officeart/2008/layout/VerticalCurvedList"/>
    <dgm:cxn modelId="{3B45BA7D-8B17-4E7C-85BA-42A707F47563}" type="presParOf" srcId="{57F998BA-8D0F-4C15-A601-E2E260E545E5}" destId="{7A4B0E25-D12D-4DA0-AE00-E1D387788AD7}" srcOrd="0" destOrd="0" presId="urn:microsoft.com/office/officeart/2008/layout/VerticalCurvedList"/>
    <dgm:cxn modelId="{52BF3665-D423-4170-9E2F-0A40B989154B}" type="presParOf" srcId="{7A4B0E25-D12D-4DA0-AE00-E1D387788AD7}" destId="{FDA83419-916F-4D67-BC61-CC80B8064F79}" srcOrd="0" destOrd="0" presId="urn:microsoft.com/office/officeart/2008/layout/VerticalCurvedList"/>
    <dgm:cxn modelId="{E63295CE-A8AE-4F58-A0B5-9F137596E08F}" type="presParOf" srcId="{7A4B0E25-D12D-4DA0-AE00-E1D387788AD7}" destId="{218888DB-F389-4C41-B6B8-D84A60F3D855}" srcOrd="1" destOrd="0" presId="urn:microsoft.com/office/officeart/2008/layout/VerticalCurvedList"/>
    <dgm:cxn modelId="{7A0CC32B-6693-4E57-89CA-A3AD8E2BB668}" type="presParOf" srcId="{7A4B0E25-D12D-4DA0-AE00-E1D387788AD7}" destId="{14648DC2-75F1-4565-B2A2-C61E55D12754}" srcOrd="2" destOrd="0" presId="urn:microsoft.com/office/officeart/2008/layout/VerticalCurvedList"/>
    <dgm:cxn modelId="{3D7325C0-1ABA-4B35-A913-169B9F0BA729}" type="presParOf" srcId="{7A4B0E25-D12D-4DA0-AE00-E1D387788AD7}" destId="{298C7FBB-FD3D-447D-A4EC-BB38EB010E8F}" srcOrd="3" destOrd="0" presId="urn:microsoft.com/office/officeart/2008/layout/VerticalCurvedList"/>
    <dgm:cxn modelId="{84A87ADE-3B96-4DDE-A030-10FDD13D33F5}" type="presParOf" srcId="{57F998BA-8D0F-4C15-A601-E2E260E545E5}" destId="{8AFDEC54-B976-4554-8A62-B8F11CE6CCD6}" srcOrd="1" destOrd="0" presId="urn:microsoft.com/office/officeart/2008/layout/VerticalCurvedList"/>
    <dgm:cxn modelId="{D8305822-BFA3-4976-A55E-D55545042FED}" type="presParOf" srcId="{57F998BA-8D0F-4C15-A601-E2E260E545E5}" destId="{EDABC037-3DF5-4D51-A11D-A1430ECA56C1}" srcOrd="2" destOrd="0" presId="urn:microsoft.com/office/officeart/2008/layout/VerticalCurvedList"/>
    <dgm:cxn modelId="{DCFA65E9-E529-4CCD-8F4C-ADDC587ED6B5}" type="presParOf" srcId="{EDABC037-3DF5-4D51-A11D-A1430ECA56C1}" destId="{82D8CCD6-83A5-4439-9D10-63547A8E1E27}" srcOrd="0" destOrd="0" presId="urn:microsoft.com/office/officeart/2008/layout/VerticalCurvedList"/>
    <dgm:cxn modelId="{93CE616C-4CDD-4BB7-B897-8B6AB3A80DD9}" type="presParOf" srcId="{57F998BA-8D0F-4C15-A601-E2E260E545E5}" destId="{5A8F65A6-3F04-4F42-8D2F-DAED6828DB4E}" srcOrd="3" destOrd="0" presId="urn:microsoft.com/office/officeart/2008/layout/VerticalCurvedList"/>
    <dgm:cxn modelId="{59BB65B8-B971-49D4-951A-0930EC37F305}" type="presParOf" srcId="{57F998BA-8D0F-4C15-A601-E2E260E545E5}" destId="{57B4C68C-1103-4A7E-91F8-F08B04A92EF9}" srcOrd="4" destOrd="0" presId="urn:microsoft.com/office/officeart/2008/layout/VerticalCurvedList"/>
    <dgm:cxn modelId="{BF9F414C-40C1-49D5-8618-D7AAFFC2C8AC}" type="presParOf" srcId="{57B4C68C-1103-4A7E-91F8-F08B04A92EF9}" destId="{59A71344-FF1F-44E1-A85B-730F2AF4A0CE}" srcOrd="0" destOrd="0" presId="urn:microsoft.com/office/officeart/2008/layout/VerticalCurvedList"/>
    <dgm:cxn modelId="{4341EA6A-3A0E-4D12-9890-056B8F6D6BEA}" type="presParOf" srcId="{57F998BA-8D0F-4C15-A601-E2E260E545E5}" destId="{180D379E-EA25-4465-8910-BFFD02DD1CEC}" srcOrd="5" destOrd="0" presId="urn:microsoft.com/office/officeart/2008/layout/VerticalCurvedList"/>
    <dgm:cxn modelId="{F5CAD551-A31C-425B-98BD-96F5B9DF647A}" type="presParOf" srcId="{57F998BA-8D0F-4C15-A601-E2E260E545E5}" destId="{55B79B93-D7B3-43E7-B460-BB4B697C5E62}" srcOrd="6" destOrd="0" presId="urn:microsoft.com/office/officeart/2008/layout/VerticalCurvedList"/>
    <dgm:cxn modelId="{E7B51A20-9DF7-437C-B491-14778DE22AEB}" type="presParOf" srcId="{55B79B93-D7B3-43E7-B460-BB4B697C5E62}" destId="{F4EEEBE0-0DBA-4141-A6A8-CFCC46C1BE32}" srcOrd="0" destOrd="0" presId="urn:microsoft.com/office/officeart/2008/layout/VerticalCurvedList"/>
    <dgm:cxn modelId="{8E2C61BB-30ED-4798-9D80-71CF8E2A6CE8}" type="presParOf" srcId="{57F998BA-8D0F-4C15-A601-E2E260E545E5}" destId="{B84CEDA6-7C9C-424C-A768-D955A5403510}" srcOrd="7" destOrd="0" presId="urn:microsoft.com/office/officeart/2008/layout/VerticalCurvedList"/>
    <dgm:cxn modelId="{2A61D3D7-1EF5-4636-86C2-D97331348F89}" type="presParOf" srcId="{57F998BA-8D0F-4C15-A601-E2E260E545E5}" destId="{63B14420-6446-4CEE-AB91-EDF14E37642A}" srcOrd="8" destOrd="0" presId="urn:microsoft.com/office/officeart/2008/layout/VerticalCurvedList"/>
    <dgm:cxn modelId="{80DEE1E9-4C31-4CA5-8CED-5362DE98CF5F}" type="presParOf" srcId="{63B14420-6446-4CEE-AB91-EDF14E37642A}" destId="{D4FDCD4B-FFE2-42ED-9F16-D8F59B50C3A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64CFFB-0680-4379-8A7F-245FFC70A27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AC15AD5C-54D0-482C-8F50-7AB24749F682}">
      <dgm:prSet phldrT="[Text]" custT="1"/>
      <dgm:spPr>
        <a:solidFill>
          <a:schemeClr val="bg1">
            <a:lumMod val="85000"/>
            <a:lumOff val="15000"/>
          </a:schemeClr>
        </a:solidFill>
        <a:ln>
          <a:noFill/>
        </a:ln>
        <a:effectLst>
          <a:outerShdw blurRad="50800" dist="38100" dir="16200000" rotWithShape="0">
            <a:prstClr val="black">
              <a:alpha val="40000"/>
            </a:prstClr>
          </a:outerShdw>
        </a:effectLst>
      </dgm:spPr>
      <dgm:t>
        <a:bodyPr/>
        <a:lstStyle/>
        <a:p>
          <a:r>
            <a:rPr lang="en-US" sz="1500" dirty="0"/>
            <a:t>Product offerings</a:t>
          </a:r>
        </a:p>
      </dgm:t>
    </dgm:pt>
    <dgm:pt modelId="{D96BDA2D-563A-41F6-A973-89034711CF3F}" type="parTrans" cxnId="{F593FD90-7F0C-4A1A-8ACD-E0853C875EEC}">
      <dgm:prSet/>
      <dgm:spPr/>
      <dgm:t>
        <a:bodyPr/>
        <a:lstStyle/>
        <a:p>
          <a:endParaRPr lang="en-US"/>
        </a:p>
      </dgm:t>
    </dgm:pt>
    <dgm:pt modelId="{B638DA79-9822-4821-8478-978503ABD857}" type="sibTrans" cxnId="{F593FD90-7F0C-4A1A-8ACD-E0853C875EEC}">
      <dgm:prSet/>
      <dgm:spPr>
        <a:solidFill>
          <a:schemeClr val="accent2">
            <a:lumMod val="75000"/>
          </a:schemeClr>
        </a:solidFill>
        <a:ln>
          <a:noFill/>
        </a:ln>
        <a:effectLst>
          <a:outerShdw blurRad="50800" dist="38100" dir="16200000" rotWithShape="0">
            <a:prstClr val="black">
              <a:alpha val="40000"/>
            </a:prstClr>
          </a:outerShdw>
        </a:effectLst>
      </dgm:spPr>
      <dgm:t>
        <a:bodyPr/>
        <a:lstStyle/>
        <a:p>
          <a:r>
            <a:rPr lang="en-US" dirty="0"/>
            <a:t>Firms cost structure</a:t>
          </a:r>
        </a:p>
      </dgm:t>
    </dgm:pt>
    <dgm:pt modelId="{B2909CCB-A045-46C4-9DAD-967B5B083152}">
      <dgm:prSet phldrT="[Text]" phldr="1"/>
      <dgm:spPr/>
      <dgm:t>
        <a:bodyPr/>
        <a:lstStyle/>
        <a:p>
          <a:endParaRPr lang="en-US"/>
        </a:p>
      </dgm:t>
    </dgm:pt>
    <dgm:pt modelId="{75256399-4307-4147-A223-6070EE6CE8E5}" type="parTrans" cxnId="{9FC4AE8F-7373-4527-98C3-98B991C415A1}">
      <dgm:prSet/>
      <dgm:spPr/>
      <dgm:t>
        <a:bodyPr/>
        <a:lstStyle/>
        <a:p>
          <a:endParaRPr lang="en-US"/>
        </a:p>
      </dgm:t>
    </dgm:pt>
    <dgm:pt modelId="{1CC14855-E4B1-45E0-A53C-5F4B90FE5B08}" type="sibTrans" cxnId="{9FC4AE8F-7373-4527-98C3-98B991C415A1}">
      <dgm:prSet/>
      <dgm:spPr/>
      <dgm:t>
        <a:bodyPr/>
        <a:lstStyle/>
        <a:p>
          <a:endParaRPr lang="en-US"/>
        </a:p>
      </dgm:t>
    </dgm:pt>
    <dgm:pt modelId="{7EB23797-0CAB-466D-B25B-561F97B1BF34}">
      <dgm:prSet phldrT="[Text]" custT="1"/>
      <dgm:spPr>
        <a:solidFill>
          <a:schemeClr val="accent1">
            <a:lumMod val="75000"/>
          </a:schemeClr>
        </a:solidFill>
        <a:ln>
          <a:noFill/>
        </a:ln>
        <a:effectLst>
          <a:outerShdw blurRad="50800" dist="38100" dir="16200000" rotWithShape="0">
            <a:prstClr val="black">
              <a:alpha val="40000"/>
            </a:prstClr>
          </a:outerShdw>
        </a:effectLst>
      </dgm:spPr>
      <dgm:t>
        <a:bodyPr/>
        <a:lstStyle/>
        <a:p>
          <a:r>
            <a:rPr lang="en-US" sz="1300" dirty="0"/>
            <a:t>Network distribution</a:t>
          </a:r>
        </a:p>
      </dgm:t>
    </dgm:pt>
    <dgm:pt modelId="{1CE128DE-C1C2-4EA0-8FA3-12840C156E5F}" type="parTrans" cxnId="{1EE5E987-EF95-4CDA-BFB0-E7E24C8D9AE3}">
      <dgm:prSet/>
      <dgm:spPr/>
      <dgm:t>
        <a:bodyPr/>
        <a:lstStyle/>
        <a:p>
          <a:endParaRPr lang="en-US"/>
        </a:p>
      </dgm:t>
    </dgm:pt>
    <dgm:pt modelId="{DDFFF53A-57C9-46A4-883F-32F482ECC156}" type="sibTrans" cxnId="{1EE5E987-EF95-4CDA-BFB0-E7E24C8D9AE3}">
      <dgm:prSet/>
      <dgm:spPr>
        <a:solidFill>
          <a:schemeClr val="accent5">
            <a:lumMod val="75000"/>
          </a:schemeClr>
        </a:solidFill>
        <a:ln>
          <a:noFill/>
        </a:ln>
        <a:effectLst>
          <a:outerShdw blurRad="50800" dist="38100" dir="16200000" rotWithShape="0">
            <a:prstClr val="black">
              <a:alpha val="40000"/>
            </a:prstClr>
          </a:outerShdw>
        </a:effectLst>
      </dgm:spPr>
      <dgm:t>
        <a:bodyPr/>
        <a:lstStyle/>
        <a:p>
          <a:r>
            <a:rPr lang="en-US" dirty="0"/>
            <a:t>location</a:t>
          </a:r>
        </a:p>
      </dgm:t>
    </dgm:pt>
    <dgm:pt modelId="{2759DC8A-3535-4D00-B252-439C25CE494C}">
      <dgm:prSet phldrT="[Text]" custT="1"/>
      <dgm:spPr>
        <a:solidFill>
          <a:schemeClr val="accent3">
            <a:lumMod val="75000"/>
          </a:schemeClr>
        </a:solidFill>
        <a:ln>
          <a:noFill/>
        </a:ln>
        <a:effectLst>
          <a:outerShdw blurRad="50800" dist="38100" dir="16200000" rotWithShape="0">
            <a:prstClr val="black">
              <a:alpha val="40000"/>
            </a:prstClr>
          </a:outerShdw>
        </a:effectLst>
      </dgm:spPr>
      <dgm:t>
        <a:bodyPr/>
        <a:lstStyle/>
        <a:p>
          <a:r>
            <a:rPr lang="en-US" sz="1500" dirty="0"/>
            <a:t>Customer support</a:t>
          </a:r>
        </a:p>
      </dgm:t>
    </dgm:pt>
    <dgm:pt modelId="{1028B4AC-8D52-46B5-A08F-88DF7AA7CD26}" type="parTrans" cxnId="{07FB961D-0B17-47A4-BD47-EF2FA835DD10}">
      <dgm:prSet/>
      <dgm:spPr/>
      <dgm:t>
        <a:bodyPr/>
        <a:lstStyle/>
        <a:p>
          <a:endParaRPr lang="en-US"/>
        </a:p>
      </dgm:t>
    </dgm:pt>
    <dgm:pt modelId="{C83B75AC-3357-479A-8114-A6EB38BAAC64}" type="sibTrans" cxnId="{07FB961D-0B17-47A4-BD47-EF2FA835DD10}">
      <dgm:prSet/>
      <dgm:spPr>
        <a:solidFill>
          <a:schemeClr val="accent2">
            <a:lumMod val="75000"/>
          </a:schemeClr>
        </a:solidFill>
        <a:ln>
          <a:noFill/>
        </a:ln>
        <a:effectLst>
          <a:outerShdw blurRad="50800" dist="38100" dir="16200000" rotWithShape="0">
            <a:prstClr val="black">
              <a:alpha val="40000"/>
            </a:prstClr>
          </a:outerShdw>
        </a:effectLst>
      </dgm:spPr>
      <dgm:t>
        <a:bodyPr/>
        <a:lstStyle/>
        <a:p>
          <a:r>
            <a:rPr lang="en-US"/>
            <a:t>Many more…</a:t>
          </a:r>
        </a:p>
      </dgm:t>
    </dgm:pt>
    <dgm:pt modelId="{46BD5EE0-D2FA-4586-A702-4936DB436DE2}" type="pres">
      <dgm:prSet presAssocID="{3464CFFB-0680-4379-8A7F-245FFC70A27A}" presName="Name0" presStyleCnt="0">
        <dgm:presLayoutVars>
          <dgm:chMax/>
          <dgm:chPref/>
          <dgm:dir/>
          <dgm:animLvl val="lvl"/>
        </dgm:presLayoutVars>
      </dgm:prSet>
      <dgm:spPr/>
    </dgm:pt>
    <dgm:pt modelId="{47F170A5-CC01-4317-A953-E0A285C5CBCE}" type="pres">
      <dgm:prSet presAssocID="{AC15AD5C-54D0-482C-8F50-7AB24749F682}" presName="composite" presStyleCnt="0"/>
      <dgm:spPr/>
    </dgm:pt>
    <dgm:pt modelId="{8E1BC2D5-7116-4A28-89DB-7179BCA4DA0C}" type="pres">
      <dgm:prSet presAssocID="{AC15AD5C-54D0-482C-8F50-7AB24749F682}" presName="Parent1" presStyleLbl="node1" presStyleIdx="0" presStyleCnt="6">
        <dgm:presLayoutVars>
          <dgm:chMax val="1"/>
          <dgm:chPref val="1"/>
          <dgm:bulletEnabled val="1"/>
        </dgm:presLayoutVars>
      </dgm:prSet>
      <dgm:spPr/>
    </dgm:pt>
    <dgm:pt modelId="{B9B67B11-9B8E-4808-AF1F-0CBD0D5E6FA2}" type="pres">
      <dgm:prSet presAssocID="{AC15AD5C-54D0-482C-8F50-7AB24749F682}" presName="Childtext1" presStyleLbl="revTx" presStyleIdx="0" presStyleCnt="3">
        <dgm:presLayoutVars>
          <dgm:chMax val="0"/>
          <dgm:chPref val="0"/>
          <dgm:bulletEnabled val="1"/>
        </dgm:presLayoutVars>
      </dgm:prSet>
      <dgm:spPr/>
    </dgm:pt>
    <dgm:pt modelId="{20CAFE2D-F09D-4804-BA7D-43EFAB987C77}" type="pres">
      <dgm:prSet presAssocID="{AC15AD5C-54D0-482C-8F50-7AB24749F682}" presName="BalanceSpacing" presStyleCnt="0"/>
      <dgm:spPr/>
    </dgm:pt>
    <dgm:pt modelId="{997A5C8D-6E5B-4E35-8695-3165257C7D06}" type="pres">
      <dgm:prSet presAssocID="{AC15AD5C-54D0-482C-8F50-7AB24749F682}" presName="BalanceSpacing1" presStyleCnt="0"/>
      <dgm:spPr/>
    </dgm:pt>
    <dgm:pt modelId="{1C1B83AC-1E00-4AD4-BD8D-DF2A7CF046D0}" type="pres">
      <dgm:prSet presAssocID="{B638DA79-9822-4821-8478-978503ABD857}" presName="Accent1Text" presStyleLbl="node1" presStyleIdx="1" presStyleCnt="6"/>
      <dgm:spPr/>
    </dgm:pt>
    <dgm:pt modelId="{B0748D61-EB55-4402-A58B-B148A2B233A9}" type="pres">
      <dgm:prSet presAssocID="{B638DA79-9822-4821-8478-978503ABD857}" presName="spaceBetweenRectangles" presStyleCnt="0"/>
      <dgm:spPr/>
    </dgm:pt>
    <dgm:pt modelId="{07E55C44-8A50-472A-96C5-88CCFBD5E860}" type="pres">
      <dgm:prSet presAssocID="{7EB23797-0CAB-466D-B25B-561F97B1BF34}" presName="composite" presStyleCnt="0"/>
      <dgm:spPr/>
    </dgm:pt>
    <dgm:pt modelId="{1B06B5D3-28AE-4721-B1DE-CCBC5C15B45D}" type="pres">
      <dgm:prSet presAssocID="{7EB23797-0CAB-466D-B25B-561F97B1BF34}" presName="Parent1" presStyleLbl="node1" presStyleIdx="2" presStyleCnt="6">
        <dgm:presLayoutVars>
          <dgm:chMax val="1"/>
          <dgm:chPref val="1"/>
          <dgm:bulletEnabled val="1"/>
        </dgm:presLayoutVars>
      </dgm:prSet>
      <dgm:spPr/>
    </dgm:pt>
    <dgm:pt modelId="{EABE24DC-17BB-4C9A-AFD2-670BB43389FB}" type="pres">
      <dgm:prSet presAssocID="{7EB23797-0CAB-466D-B25B-561F97B1BF34}" presName="Childtext1" presStyleLbl="revTx" presStyleIdx="1" presStyleCnt="3">
        <dgm:presLayoutVars>
          <dgm:chMax val="0"/>
          <dgm:chPref val="0"/>
          <dgm:bulletEnabled val="1"/>
        </dgm:presLayoutVars>
      </dgm:prSet>
      <dgm:spPr/>
    </dgm:pt>
    <dgm:pt modelId="{F5BB0ED0-8FC4-46F6-A6CA-4816531A8F22}" type="pres">
      <dgm:prSet presAssocID="{7EB23797-0CAB-466D-B25B-561F97B1BF34}" presName="BalanceSpacing" presStyleCnt="0"/>
      <dgm:spPr/>
    </dgm:pt>
    <dgm:pt modelId="{69FB27D8-402C-45EA-865B-FDB4306CA0E0}" type="pres">
      <dgm:prSet presAssocID="{7EB23797-0CAB-466D-B25B-561F97B1BF34}" presName="BalanceSpacing1" presStyleCnt="0"/>
      <dgm:spPr/>
    </dgm:pt>
    <dgm:pt modelId="{C982D158-FDC4-478E-A6A7-F086DE96B1E4}" type="pres">
      <dgm:prSet presAssocID="{DDFFF53A-57C9-46A4-883F-32F482ECC156}" presName="Accent1Text" presStyleLbl="node1" presStyleIdx="3" presStyleCnt="6"/>
      <dgm:spPr/>
    </dgm:pt>
    <dgm:pt modelId="{CC8466DE-B6BC-4D3C-B387-2EF9761326A3}" type="pres">
      <dgm:prSet presAssocID="{DDFFF53A-57C9-46A4-883F-32F482ECC156}" presName="spaceBetweenRectangles" presStyleCnt="0"/>
      <dgm:spPr/>
    </dgm:pt>
    <dgm:pt modelId="{59A07A7E-DBE0-4A05-A3D6-3D0C7697E72A}" type="pres">
      <dgm:prSet presAssocID="{2759DC8A-3535-4D00-B252-439C25CE494C}" presName="composite" presStyleCnt="0"/>
      <dgm:spPr/>
    </dgm:pt>
    <dgm:pt modelId="{25038A46-5A35-4BCB-8BC6-0F6382630F39}" type="pres">
      <dgm:prSet presAssocID="{2759DC8A-3535-4D00-B252-439C25CE494C}" presName="Parent1" presStyleLbl="node1" presStyleIdx="4" presStyleCnt="6" custLinFactX="8062" custLinFactY="-69958" custLinFactNeighborX="100000" custLinFactNeighborY="-100000">
        <dgm:presLayoutVars>
          <dgm:chMax val="1"/>
          <dgm:chPref val="1"/>
          <dgm:bulletEnabled val="1"/>
        </dgm:presLayoutVars>
      </dgm:prSet>
      <dgm:spPr/>
    </dgm:pt>
    <dgm:pt modelId="{A9AB0A8D-A375-4C3F-B634-28C789A9A808}" type="pres">
      <dgm:prSet presAssocID="{2759DC8A-3535-4D00-B252-439C25CE494C}" presName="Childtext1" presStyleLbl="revTx" presStyleIdx="2" presStyleCnt="3">
        <dgm:presLayoutVars>
          <dgm:chMax val="0"/>
          <dgm:chPref val="0"/>
          <dgm:bulletEnabled val="1"/>
        </dgm:presLayoutVars>
      </dgm:prSet>
      <dgm:spPr/>
    </dgm:pt>
    <dgm:pt modelId="{5620CF1D-22FD-4CFF-BD7D-C38860F99728}" type="pres">
      <dgm:prSet presAssocID="{2759DC8A-3535-4D00-B252-439C25CE494C}" presName="BalanceSpacing" presStyleCnt="0"/>
      <dgm:spPr/>
    </dgm:pt>
    <dgm:pt modelId="{AA7AE00B-1ED3-4D32-9A18-48C122EF61FD}" type="pres">
      <dgm:prSet presAssocID="{2759DC8A-3535-4D00-B252-439C25CE494C}" presName="BalanceSpacing1" presStyleCnt="0"/>
      <dgm:spPr/>
    </dgm:pt>
    <dgm:pt modelId="{47EE4F10-09AD-42DE-AFCF-1BAEFF580C0D}" type="pres">
      <dgm:prSet presAssocID="{C83B75AC-3357-479A-8114-A6EB38BAAC64}" presName="Accent1Text" presStyleLbl="node1" presStyleIdx="5" presStyleCnt="6" custLinFactX="100000" custLinFactNeighborX="168343" custLinFactNeighborY="-83538"/>
      <dgm:spPr/>
    </dgm:pt>
  </dgm:ptLst>
  <dgm:cxnLst>
    <dgm:cxn modelId="{81B3100B-D53E-4F5E-A9B7-0E21CE936AA0}" type="presOf" srcId="{7EB23797-0CAB-466D-B25B-561F97B1BF34}" destId="{1B06B5D3-28AE-4721-B1DE-CCBC5C15B45D}" srcOrd="0" destOrd="0" presId="urn:microsoft.com/office/officeart/2008/layout/AlternatingHexagons"/>
    <dgm:cxn modelId="{07FB961D-0B17-47A4-BD47-EF2FA835DD10}" srcId="{3464CFFB-0680-4379-8A7F-245FFC70A27A}" destId="{2759DC8A-3535-4D00-B252-439C25CE494C}" srcOrd="2" destOrd="0" parTransId="{1028B4AC-8D52-46B5-A08F-88DF7AA7CD26}" sibTransId="{C83B75AC-3357-479A-8114-A6EB38BAAC64}"/>
    <dgm:cxn modelId="{CFB56B39-06B9-4F1E-BF90-B0CF31176529}" type="presOf" srcId="{B638DA79-9822-4821-8478-978503ABD857}" destId="{1C1B83AC-1E00-4AD4-BD8D-DF2A7CF046D0}" srcOrd="0" destOrd="0" presId="urn:microsoft.com/office/officeart/2008/layout/AlternatingHexagons"/>
    <dgm:cxn modelId="{754CD63D-C5CD-4867-B2D4-8777DC6E6DEB}" type="presOf" srcId="{AC15AD5C-54D0-482C-8F50-7AB24749F682}" destId="{8E1BC2D5-7116-4A28-89DB-7179BCA4DA0C}" srcOrd="0" destOrd="0" presId="urn:microsoft.com/office/officeart/2008/layout/AlternatingHexagons"/>
    <dgm:cxn modelId="{CEE4D54F-C2DC-4077-A38F-0F99AB83B37B}" type="presOf" srcId="{2759DC8A-3535-4D00-B252-439C25CE494C}" destId="{25038A46-5A35-4BCB-8BC6-0F6382630F39}" srcOrd="0" destOrd="0" presId="urn:microsoft.com/office/officeart/2008/layout/AlternatingHexagons"/>
    <dgm:cxn modelId="{6005E352-CDF8-4FED-948A-65AB00802CCF}" type="presOf" srcId="{B2909CCB-A045-46C4-9DAD-967B5B083152}" destId="{B9B67B11-9B8E-4808-AF1F-0CBD0D5E6FA2}" srcOrd="0" destOrd="0" presId="urn:microsoft.com/office/officeart/2008/layout/AlternatingHexagons"/>
    <dgm:cxn modelId="{1EE5E987-EF95-4CDA-BFB0-E7E24C8D9AE3}" srcId="{3464CFFB-0680-4379-8A7F-245FFC70A27A}" destId="{7EB23797-0CAB-466D-B25B-561F97B1BF34}" srcOrd="1" destOrd="0" parTransId="{1CE128DE-C1C2-4EA0-8FA3-12840C156E5F}" sibTransId="{DDFFF53A-57C9-46A4-883F-32F482ECC156}"/>
    <dgm:cxn modelId="{9FC4AE8F-7373-4527-98C3-98B991C415A1}" srcId="{AC15AD5C-54D0-482C-8F50-7AB24749F682}" destId="{B2909CCB-A045-46C4-9DAD-967B5B083152}" srcOrd="0" destOrd="0" parTransId="{75256399-4307-4147-A223-6070EE6CE8E5}" sibTransId="{1CC14855-E4B1-45E0-A53C-5F4B90FE5B08}"/>
    <dgm:cxn modelId="{F593FD90-7F0C-4A1A-8ACD-E0853C875EEC}" srcId="{3464CFFB-0680-4379-8A7F-245FFC70A27A}" destId="{AC15AD5C-54D0-482C-8F50-7AB24749F682}" srcOrd="0" destOrd="0" parTransId="{D96BDA2D-563A-41F6-A973-89034711CF3F}" sibTransId="{B638DA79-9822-4821-8478-978503ABD857}"/>
    <dgm:cxn modelId="{F97F19D3-17B7-4048-BFD1-A426577FA354}" type="presOf" srcId="{3464CFFB-0680-4379-8A7F-245FFC70A27A}" destId="{46BD5EE0-D2FA-4586-A702-4936DB436DE2}" srcOrd="0" destOrd="0" presId="urn:microsoft.com/office/officeart/2008/layout/AlternatingHexagons"/>
    <dgm:cxn modelId="{15B63BD6-1F02-4B55-8ED1-DE60AE39BBDD}" type="presOf" srcId="{DDFFF53A-57C9-46A4-883F-32F482ECC156}" destId="{C982D158-FDC4-478E-A6A7-F086DE96B1E4}" srcOrd="0" destOrd="0" presId="urn:microsoft.com/office/officeart/2008/layout/AlternatingHexagons"/>
    <dgm:cxn modelId="{B1A14FF6-FE10-4FF2-8D54-C7895B16C311}" type="presOf" srcId="{C83B75AC-3357-479A-8114-A6EB38BAAC64}" destId="{47EE4F10-09AD-42DE-AFCF-1BAEFF580C0D}" srcOrd="0" destOrd="0" presId="urn:microsoft.com/office/officeart/2008/layout/AlternatingHexagons"/>
    <dgm:cxn modelId="{8102E578-47AC-464A-816C-F13E5DDBFCBE}" type="presParOf" srcId="{46BD5EE0-D2FA-4586-A702-4936DB436DE2}" destId="{47F170A5-CC01-4317-A953-E0A285C5CBCE}" srcOrd="0" destOrd="0" presId="urn:microsoft.com/office/officeart/2008/layout/AlternatingHexagons"/>
    <dgm:cxn modelId="{E677C01D-44F0-435C-826D-7F96D0627985}" type="presParOf" srcId="{47F170A5-CC01-4317-A953-E0A285C5CBCE}" destId="{8E1BC2D5-7116-4A28-89DB-7179BCA4DA0C}" srcOrd="0" destOrd="0" presId="urn:microsoft.com/office/officeart/2008/layout/AlternatingHexagons"/>
    <dgm:cxn modelId="{1A45EB03-F21B-43DF-A0CB-21BB9363E083}" type="presParOf" srcId="{47F170A5-CC01-4317-A953-E0A285C5CBCE}" destId="{B9B67B11-9B8E-4808-AF1F-0CBD0D5E6FA2}" srcOrd="1" destOrd="0" presId="urn:microsoft.com/office/officeart/2008/layout/AlternatingHexagons"/>
    <dgm:cxn modelId="{7F049505-3CB0-4DBC-BEA9-DB50274FFFC1}" type="presParOf" srcId="{47F170A5-CC01-4317-A953-E0A285C5CBCE}" destId="{20CAFE2D-F09D-4804-BA7D-43EFAB987C77}" srcOrd="2" destOrd="0" presId="urn:microsoft.com/office/officeart/2008/layout/AlternatingHexagons"/>
    <dgm:cxn modelId="{86637B36-E2FA-4C7A-9934-1579E8AE5B26}" type="presParOf" srcId="{47F170A5-CC01-4317-A953-E0A285C5CBCE}" destId="{997A5C8D-6E5B-4E35-8695-3165257C7D06}" srcOrd="3" destOrd="0" presId="urn:microsoft.com/office/officeart/2008/layout/AlternatingHexagons"/>
    <dgm:cxn modelId="{BBF89AA4-B69A-48CD-8B1B-8C6731E9D94E}" type="presParOf" srcId="{47F170A5-CC01-4317-A953-E0A285C5CBCE}" destId="{1C1B83AC-1E00-4AD4-BD8D-DF2A7CF046D0}" srcOrd="4" destOrd="0" presId="urn:microsoft.com/office/officeart/2008/layout/AlternatingHexagons"/>
    <dgm:cxn modelId="{C4B48B8E-D021-4213-B114-B98BE9BD9B54}" type="presParOf" srcId="{46BD5EE0-D2FA-4586-A702-4936DB436DE2}" destId="{B0748D61-EB55-4402-A58B-B148A2B233A9}" srcOrd="1" destOrd="0" presId="urn:microsoft.com/office/officeart/2008/layout/AlternatingHexagons"/>
    <dgm:cxn modelId="{5C5E993B-4BD0-441F-9E02-8DA0BA3A9060}" type="presParOf" srcId="{46BD5EE0-D2FA-4586-A702-4936DB436DE2}" destId="{07E55C44-8A50-472A-96C5-88CCFBD5E860}" srcOrd="2" destOrd="0" presId="urn:microsoft.com/office/officeart/2008/layout/AlternatingHexagons"/>
    <dgm:cxn modelId="{1D8552B9-4A94-4250-9256-57F77B9406A2}" type="presParOf" srcId="{07E55C44-8A50-472A-96C5-88CCFBD5E860}" destId="{1B06B5D3-28AE-4721-B1DE-CCBC5C15B45D}" srcOrd="0" destOrd="0" presId="urn:microsoft.com/office/officeart/2008/layout/AlternatingHexagons"/>
    <dgm:cxn modelId="{681439CF-1FE2-46A4-A70A-50A1746CF91C}" type="presParOf" srcId="{07E55C44-8A50-472A-96C5-88CCFBD5E860}" destId="{EABE24DC-17BB-4C9A-AFD2-670BB43389FB}" srcOrd="1" destOrd="0" presId="urn:microsoft.com/office/officeart/2008/layout/AlternatingHexagons"/>
    <dgm:cxn modelId="{923814F3-44FF-4C99-AEDD-8EA6A4B0181D}" type="presParOf" srcId="{07E55C44-8A50-472A-96C5-88CCFBD5E860}" destId="{F5BB0ED0-8FC4-46F6-A6CA-4816531A8F22}" srcOrd="2" destOrd="0" presId="urn:microsoft.com/office/officeart/2008/layout/AlternatingHexagons"/>
    <dgm:cxn modelId="{63B64FD6-536E-4A80-9250-892D1C3651A7}" type="presParOf" srcId="{07E55C44-8A50-472A-96C5-88CCFBD5E860}" destId="{69FB27D8-402C-45EA-865B-FDB4306CA0E0}" srcOrd="3" destOrd="0" presId="urn:microsoft.com/office/officeart/2008/layout/AlternatingHexagons"/>
    <dgm:cxn modelId="{0231A4D6-D898-4789-A5A5-2520208D6C70}" type="presParOf" srcId="{07E55C44-8A50-472A-96C5-88CCFBD5E860}" destId="{C982D158-FDC4-478E-A6A7-F086DE96B1E4}" srcOrd="4" destOrd="0" presId="urn:microsoft.com/office/officeart/2008/layout/AlternatingHexagons"/>
    <dgm:cxn modelId="{E8121EA8-1719-48E7-A29F-E5829B9AFAF1}" type="presParOf" srcId="{46BD5EE0-D2FA-4586-A702-4936DB436DE2}" destId="{CC8466DE-B6BC-4D3C-B387-2EF9761326A3}" srcOrd="3" destOrd="0" presId="urn:microsoft.com/office/officeart/2008/layout/AlternatingHexagons"/>
    <dgm:cxn modelId="{D0B5B91F-B6DD-4547-82A6-4C0D091D8FC6}" type="presParOf" srcId="{46BD5EE0-D2FA-4586-A702-4936DB436DE2}" destId="{59A07A7E-DBE0-4A05-A3D6-3D0C7697E72A}" srcOrd="4" destOrd="0" presId="urn:microsoft.com/office/officeart/2008/layout/AlternatingHexagons"/>
    <dgm:cxn modelId="{6C49E3DC-359C-4840-B135-DBFA1578165D}" type="presParOf" srcId="{59A07A7E-DBE0-4A05-A3D6-3D0C7697E72A}" destId="{25038A46-5A35-4BCB-8BC6-0F6382630F39}" srcOrd="0" destOrd="0" presId="urn:microsoft.com/office/officeart/2008/layout/AlternatingHexagons"/>
    <dgm:cxn modelId="{D520908A-410A-401B-9CBB-1E14B1F9380E}" type="presParOf" srcId="{59A07A7E-DBE0-4A05-A3D6-3D0C7697E72A}" destId="{A9AB0A8D-A375-4C3F-B634-28C789A9A808}" srcOrd="1" destOrd="0" presId="urn:microsoft.com/office/officeart/2008/layout/AlternatingHexagons"/>
    <dgm:cxn modelId="{0C6B0C5B-CD27-491C-9DD8-D253F96285D9}" type="presParOf" srcId="{59A07A7E-DBE0-4A05-A3D6-3D0C7697E72A}" destId="{5620CF1D-22FD-4CFF-BD7D-C38860F99728}" srcOrd="2" destOrd="0" presId="urn:microsoft.com/office/officeart/2008/layout/AlternatingHexagons"/>
    <dgm:cxn modelId="{A2CB4E37-0636-4C86-84FB-B9863380E1C9}" type="presParOf" srcId="{59A07A7E-DBE0-4A05-A3D6-3D0C7697E72A}" destId="{AA7AE00B-1ED3-4D32-9A18-48C122EF61FD}" srcOrd="3" destOrd="0" presId="urn:microsoft.com/office/officeart/2008/layout/AlternatingHexagons"/>
    <dgm:cxn modelId="{ED4B9ED1-6AF3-4B16-8DFA-6B708286A4E4}" type="presParOf" srcId="{59A07A7E-DBE0-4A05-A3D6-3D0C7697E72A}" destId="{47EE4F10-09AD-42DE-AFCF-1BAEFF580C0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A01EE-9D63-4EDE-94D4-E2E4D2D42D57}">
      <dsp:nvSpPr>
        <dsp:cNvPr id="0" name=""/>
        <dsp:cNvSpPr/>
      </dsp:nvSpPr>
      <dsp:spPr>
        <a:xfrm rot="1937702">
          <a:off x="2606881" y="2461128"/>
          <a:ext cx="1003847" cy="38847"/>
        </a:xfrm>
        <a:custGeom>
          <a:avLst/>
          <a:gdLst/>
          <a:ahLst/>
          <a:cxnLst/>
          <a:rect l="0" t="0" r="0" b="0"/>
          <a:pathLst>
            <a:path>
              <a:moveTo>
                <a:pt x="0" y="19423"/>
              </a:moveTo>
              <a:lnTo>
                <a:pt x="1003847" y="19423"/>
              </a:lnTo>
            </a:path>
          </a:pathLst>
        </a:custGeom>
        <a:noFill/>
        <a:ln w="15875" cap="flat" cmpd="sng" algn="ctr">
          <a:solidFill>
            <a:schemeClr val="bg1">
              <a:lumMod val="85000"/>
              <a:lumOff val="15000"/>
            </a:schemeClr>
          </a:solidFill>
          <a:prstDash val="solid"/>
        </a:ln>
        <a:effectLst/>
      </dsp:spPr>
      <dsp:style>
        <a:lnRef idx="2">
          <a:scrgbClr r="0" g="0" b="0"/>
        </a:lnRef>
        <a:fillRef idx="0">
          <a:scrgbClr r="0" g="0" b="0"/>
        </a:fillRef>
        <a:effectRef idx="0">
          <a:scrgbClr r="0" g="0" b="0"/>
        </a:effectRef>
        <a:fontRef idx="minor"/>
      </dsp:style>
    </dsp:sp>
    <dsp:sp modelId="{8D6A088B-CFDC-4C26-8348-9CF5219DA562}">
      <dsp:nvSpPr>
        <dsp:cNvPr id="0" name=""/>
        <dsp:cNvSpPr/>
      </dsp:nvSpPr>
      <dsp:spPr>
        <a:xfrm rot="11844">
          <a:off x="2684522" y="1808538"/>
          <a:ext cx="824220" cy="38847"/>
        </a:xfrm>
        <a:custGeom>
          <a:avLst/>
          <a:gdLst/>
          <a:ahLst/>
          <a:cxnLst/>
          <a:rect l="0" t="0" r="0" b="0"/>
          <a:pathLst>
            <a:path>
              <a:moveTo>
                <a:pt x="0" y="19423"/>
              </a:moveTo>
              <a:lnTo>
                <a:pt x="824220" y="19423"/>
              </a:lnTo>
            </a:path>
          </a:pathLst>
        </a:custGeom>
        <a:noFill/>
        <a:ln w="15875" cap="flat" cmpd="sng" algn="ctr">
          <a:solidFill>
            <a:schemeClr val="bg1">
              <a:lumMod val="85000"/>
              <a:lumOff val="15000"/>
            </a:schemeClr>
          </a:solidFill>
          <a:prstDash val="solid"/>
        </a:ln>
        <a:effectLst/>
      </dsp:spPr>
      <dsp:style>
        <a:lnRef idx="2">
          <a:scrgbClr r="0" g="0" b="0"/>
        </a:lnRef>
        <a:fillRef idx="0">
          <a:scrgbClr r="0" g="0" b="0"/>
        </a:fillRef>
        <a:effectRef idx="0">
          <a:scrgbClr r="0" g="0" b="0"/>
        </a:effectRef>
        <a:fontRef idx="minor"/>
      </dsp:style>
    </dsp:sp>
    <dsp:sp modelId="{D539E4E1-A0AD-4D93-89CD-094F02C3A9BA}">
      <dsp:nvSpPr>
        <dsp:cNvPr id="0" name=""/>
        <dsp:cNvSpPr/>
      </dsp:nvSpPr>
      <dsp:spPr>
        <a:xfrm rot="19683901">
          <a:off x="2609438" y="1160003"/>
          <a:ext cx="992218" cy="38847"/>
        </a:xfrm>
        <a:custGeom>
          <a:avLst/>
          <a:gdLst/>
          <a:ahLst/>
          <a:cxnLst/>
          <a:rect l="0" t="0" r="0" b="0"/>
          <a:pathLst>
            <a:path>
              <a:moveTo>
                <a:pt x="0" y="19423"/>
              </a:moveTo>
              <a:lnTo>
                <a:pt x="992218" y="19423"/>
              </a:lnTo>
            </a:path>
          </a:pathLst>
        </a:custGeom>
        <a:noFill/>
        <a:ln w="15875" cap="flat" cmpd="sng" algn="ctr">
          <a:solidFill>
            <a:schemeClr val="bg1">
              <a:lumMod val="85000"/>
              <a:lumOff val="15000"/>
            </a:schemeClr>
          </a:solidFill>
          <a:prstDash val="solid"/>
        </a:ln>
        <a:effectLst/>
      </dsp:spPr>
      <dsp:style>
        <a:lnRef idx="2">
          <a:scrgbClr r="0" g="0" b="0"/>
        </a:lnRef>
        <a:fillRef idx="0">
          <a:scrgbClr r="0" g="0" b="0"/>
        </a:fillRef>
        <a:effectRef idx="0">
          <a:scrgbClr r="0" g="0" b="0"/>
        </a:effectRef>
        <a:fontRef idx="minor"/>
      </dsp:style>
    </dsp:sp>
    <dsp:sp modelId="{F9A0F0E2-714C-4492-9C72-625685C9B587}">
      <dsp:nvSpPr>
        <dsp:cNvPr id="0" name=""/>
        <dsp:cNvSpPr/>
      </dsp:nvSpPr>
      <dsp:spPr>
        <a:xfrm>
          <a:off x="1193853" y="947562"/>
          <a:ext cx="1753730" cy="17537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3CC18-ACE2-459A-B7D2-B4217AB36D4D}">
      <dsp:nvSpPr>
        <dsp:cNvPr id="0" name=""/>
        <dsp:cNvSpPr/>
      </dsp:nvSpPr>
      <dsp:spPr>
        <a:xfrm>
          <a:off x="2910082" y="73516"/>
          <a:ext cx="2487165" cy="905251"/>
        </a:xfrm>
        <a:prstGeom prst="roundRect">
          <a:avLst/>
        </a:prstGeom>
        <a:solidFill>
          <a:schemeClr val="accent2"/>
        </a:solidFill>
        <a:ln w="1587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ALL POINT</a:t>
          </a:r>
        </a:p>
      </dsp:txBody>
      <dsp:txXfrm>
        <a:off x="2954273" y="117707"/>
        <a:ext cx="2398783" cy="816869"/>
      </dsp:txXfrm>
    </dsp:sp>
    <dsp:sp modelId="{B0BEB36E-2119-4596-B655-1B6F52339DB4}">
      <dsp:nvSpPr>
        <dsp:cNvPr id="0" name=""/>
        <dsp:cNvSpPr/>
      </dsp:nvSpPr>
      <dsp:spPr>
        <a:xfrm>
          <a:off x="3508684" y="1380841"/>
          <a:ext cx="2487165" cy="905651"/>
        </a:xfrm>
        <a:prstGeom prst="roundRect">
          <a:avLst/>
        </a:prstGeom>
        <a:solidFill>
          <a:schemeClr val="accent1">
            <a:lumMod val="75000"/>
          </a:schemeClr>
        </a:solidFill>
        <a:ln w="15875"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0" kern="1200" dirty="0"/>
            <a:t>MONEYPASS</a:t>
          </a:r>
        </a:p>
      </dsp:txBody>
      <dsp:txXfrm>
        <a:off x="3552894" y="1425051"/>
        <a:ext cx="2398745" cy="817231"/>
      </dsp:txXfrm>
    </dsp:sp>
    <dsp:sp modelId="{1E066973-5EE5-47D7-A411-F5E189E7FEE5}">
      <dsp:nvSpPr>
        <dsp:cNvPr id="0" name=""/>
        <dsp:cNvSpPr/>
      </dsp:nvSpPr>
      <dsp:spPr>
        <a:xfrm>
          <a:off x="2910082" y="2688333"/>
          <a:ext cx="2487165" cy="905251"/>
        </a:xfrm>
        <a:prstGeom prst="roundRect">
          <a:avLst/>
        </a:prstGeom>
        <a:solidFill>
          <a:schemeClr val="accent3"/>
        </a:solidFill>
        <a:ln w="158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CO-OP</a:t>
          </a:r>
        </a:p>
      </dsp:txBody>
      <dsp:txXfrm>
        <a:off x="2954273" y="2732524"/>
        <a:ext cx="2398783" cy="816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0387F-059E-43D9-81B6-623867E02552}">
      <dsp:nvSpPr>
        <dsp:cNvPr id="0" name=""/>
        <dsp:cNvSpPr/>
      </dsp:nvSpPr>
      <dsp:spPr>
        <a:xfrm>
          <a:off x="-6083276" y="-930766"/>
          <a:ext cx="7241569" cy="7241569"/>
        </a:xfrm>
        <a:prstGeom prst="blockArc">
          <a:avLst>
            <a:gd name="adj1" fmla="val 18900000"/>
            <a:gd name="adj2" fmla="val 2700000"/>
            <a:gd name="adj3" fmla="val 29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C66D6D-8615-41FE-84D9-9DC17BA6EF7A}">
      <dsp:nvSpPr>
        <dsp:cNvPr id="0" name=""/>
        <dsp:cNvSpPr/>
      </dsp:nvSpPr>
      <dsp:spPr>
        <a:xfrm>
          <a:off x="506148" y="336144"/>
          <a:ext cx="9323879" cy="672719"/>
        </a:xfrm>
        <a:prstGeom prst="rect">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97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ATM Surcharge is same for each of the three ATM Networks.</a:t>
          </a:r>
        </a:p>
      </dsp:txBody>
      <dsp:txXfrm>
        <a:off x="506148" y="336144"/>
        <a:ext cx="9323879" cy="672719"/>
      </dsp:txXfrm>
    </dsp:sp>
    <dsp:sp modelId="{4029A432-CAE0-4E51-B71E-5B22F5A18DCE}">
      <dsp:nvSpPr>
        <dsp:cNvPr id="0" name=""/>
        <dsp:cNvSpPr/>
      </dsp:nvSpPr>
      <dsp:spPr>
        <a:xfrm>
          <a:off x="85698" y="252054"/>
          <a:ext cx="840899" cy="840899"/>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CCEF7588-1455-4EF8-8CE7-38FFE4FCB9BE}">
      <dsp:nvSpPr>
        <dsp:cNvPr id="0" name=""/>
        <dsp:cNvSpPr/>
      </dsp:nvSpPr>
      <dsp:spPr>
        <a:xfrm>
          <a:off x="988199" y="1344901"/>
          <a:ext cx="8841828" cy="672719"/>
        </a:xfrm>
        <a:prstGeom prst="rect">
          <a:avLst/>
        </a:prstGeom>
        <a:solidFill>
          <a:srgbClr val="00B050"/>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97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ATM Surcharge = $2.00 per Transaction.</a:t>
          </a:r>
        </a:p>
      </dsp:txBody>
      <dsp:txXfrm>
        <a:off x="988199" y="1344901"/>
        <a:ext cx="8841828" cy="672719"/>
      </dsp:txXfrm>
    </dsp:sp>
    <dsp:sp modelId="{A7E71AB7-018F-4472-9162-3631D617C185}">
      <dsp:nvSpPr>
        <dsp:cNvPr id="0" name=""/>
        <dsp:cNvSpPr/>
      </dsp:nvSpPr>
      <dsp:spPr>
        <a:xfrm>
          <a:off x="567749" y="1260811"/>
          <a:ext cx="840899" cy="840899"/>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E32AAB4-D996-4877-809D-A6C23E507241}">
      <dsp:nvSpPr>
        <dsp:cNvPr id="0" name=""/>
        <dsp:cNvSpPr/>
      </dsp:nvSpPr>
      <dsp:spPr>
        <a:xfrm>
          <a:off x="1136150" y="2353658"/>
          <a:ext cx="8693877" cy="672719"/>
        </a:xfrm>
        <a:prstGeom prst="rect">
          <a:avLst/>
        </a:prstGeom>
        <a:solidFill>
          <a:schemeClr val="accent3"/>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97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ATM Surcharge is same for transactions of any value.</a:t>
          </a:r>
        </a:p>
      </dsp:txBody>
      <dsp:txXfrm>
        <a:off x="1136150" y="2353658"/>
        <a:ext cx="8693877" cy="672719"/>
      </dsp:txXfrm>
    </dsp:sp>
    <dsp:sp modelId="{9A235A58-4EF7-4BE4-B1C6-658CF8A84858}">
      <dsp:nvSpPr>
        <dsp:cNvPr id="0" name=""/>
        <dsp:cNvSpPr/>
      </dsp:nvSpPr>
      <dsp:spPr>
        <a:xfrm>
          <a:off x="715700" y="2269568"/>
          <a:ext cx="840899" cy="840899"/>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C5FD8951-EA41-4D34-A83B-1D6671A34455}">
      <dsp:nvSpPr>
        <dsp:cNvPr id="0" name=""/>
        <dsp:cNvSpPr/>
      </dsp:nvSpPr>
      <dsp:spPr>
        <a:xfrm>
          <a:off x="988199" y="3362415"/>
          <a:ext cx="8841828" cy="672719"/>
        </a:xfrm>
        <a:prstGeom prst="rect">
          <a:avLst/>
        </a:prstGeom>
        <a:solidFill>
          <a:schemeClr val="accent5">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971"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t>Market share of the three ATM Networks is equal to 10%</a:t>
          </a:r>
          <a:r>
            <a:rPr lang="en-US" sz="2400" kern="1200" dirty="0"/>
            <a:t>.</a:t>
          </a:r>
        </a:p>
      </dsp:txBody>
      <dsp:txXfrm>
        <a:off x="988199" y="3362415"/>
        <a:ext cx="8841828" cy="672719"/>
      </dsp:txXfrm>
    </dsp:sp>
    <dsp:sp modelId="{EE78F1BC-12D3-4EE4-8C04-9D902FE27029}">
      <dsp:nvSpPr>
        <dsp:cNvPr id="0" name=""/>
        <dsp:cNvSpPr/>
      </dsp:nvSpPr>
      <dsp:spPr>
        <a:xfrm>
          <a:off x="567749" y="3278325"/>
          <a:ext cx="840899" cy="84089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D8EDED-E14A-4B5E-837A-9CCB048A4AFE}">
      <dsp:nvSpPr>
        <dsp:cNvPr id="0" name=""/>
        <dsp:cNvSpPr/>
      </dsp:nvSpPr>
      <dsp:spPr>
        <a:xfrm>
          <a:off x="506148" y="4371172"/>
          <a:ext cx="9323879" cy="672719"/>
        </a:xfrm>
        <a:prstGeom prst="rect">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971" tIns="68580" rIns="68580" bIns="68580" numCol="1" spcCol="1270" anchor="ctr" anchorCtr="0">
          <a:noAutofit/>
        </a:bodyPr>
        <a:lstStyle/>
        <a:p>
          <a:pPr marL="0" lvl="0" indent="0" algn="ctr" defTabSz="1200150">
            <a:lnSpc>
              <a:spcPct val="90000"/>
            </a:lnSpc>
            <a:spcBef>
              <a:spcPct val="0"/>
            </a:spcBef>
            <a:spcAft>
              <a:spcPct val="35000"/>
            </a:spcAft>
            <a:buNone/>
          </a:pPr>
          <a:r>
            <a:rPr lang="en-US" sz="2700" kern="1200" dirty="0"/>
            <a:t>Market share in a zipcode is distributed proportional to the no.of ATMs of each operator in that zipcode.</a:t>
          </a:r>
        </a:p>
      </dsp:txBody>
      <dsp:txXfrm>
        <a:off x="506148" y="4371172"/>
        <a:ext cx="9323879" cy="672719"/>
      </dsp:txXfrm>
    </dsp:sp>
    <dsp:sp modelId="{DA25D8CB-F0AD-4FBC-87C0-ED745988D3ED}">
      <dsp:nvSpPr>
        <dsp:cNvPr id="0" name=""/>
        <dsp:cNvSpPr/>
      </dsp:nvSpPr>
      <dsp:spPr>
        <a:xfrm>
          <a:off x="85698" y="4287082"/>
          <a:ext cx="840899" cy="840899"/>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888DB-F389-4C41-B6B8-D84A60F3D855}">
      <dsp:nvSpPr>
        <dsp:cNvPr id="0" name=""/>
        <dsp:cNvSpPr/>
      </dsp:nvSpPr>
      <dsp:spPr>
        <a:xfrm>
          <a:off x="-6253903" y="-956706"/>
          <a:ext cx="7444262" cy="7444262"/>
        </a:xfrm>
        <a:prstGeom prst="blockArc">
          <a:avLst>
            <a:gd name="adj1" fmla="val 18900000"/>
            <a:gd name="adj2" fmla="val 2700000"/>
            <a:gd name="adj3" fmla="val 29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DEC54-B976-4554-8A62-B8F11CE6CCD6}">
      <dsp:nvSpPr>
        <dsp:cNvPr id="0" name=""/>
        <dsp:cNvSpPr/>
      </dsp:nvSpPr>
      <dsp:spPr>
        <a:xfrm>
          <a:off x="622957" y="425211"/>
          <a:ext cx="9204688" cy="850865"/>
        </a:xfrm>
        <a:prstGeom prst="rect">
          <a:avLst/>
        </a:prstGeom>
        <a:solidFill>
          <a:schemeClr val="accent2">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5375"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Percentage of total money flow that goes into the ATMs as revenue for each of the three ATM operators is equal.</a:t>
          </a:r>
        </a:p>
      </dsp:txBody>
      <dsp:txXfrm>
        <a:off x="622957" y="425211"/>
        <a:ext cx="9204688" cy="850865"/>
      </dsp:txXfrm>
    </dsp:sp>
    <dsp:sp modelId="{82D8CCD6-83A5-4439-9D10-63547A8E1E27}">
      <dsp:nvSpPr>
        <dsp:cNvPr id="0" name=""/>
        <dsp:cNvSpPr/>
      </dsp:nvSpPr>
      <dsp:spPr>
        <a:xfrm>
          <a:off x="91166" y="318853"/>
          <a:ext cx="1063582" cy="1063582"/>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5A8F65A6-3F04-4F42-8D2F-DAED6828DB4E}">
      <dsp:nvSpPr>
        <dsp:cNvPr id="0" name=""/>
        <dsp:cNvSpPr/>
      </dsp:nvSpPr>
      <dsp:spPr>
        <a:xfrm>
          <a:off x="1110778" y="1701731"/>
          <a:ext cx="8716867" cy="850865"/>
        </a:xfrm>
        <a:prstGeom prst="rect">
          <a:avLst/>
        </a:prstGeom>
        <a:solidFill>
          <a:schemeClr val="accent1">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5375"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Percentage of the total income that goes into the ATMs is according to the Annual Individual Earning slabs.</a:t>
          </a:r>
        </a:p>
      </dsp:txBody>
      <dsp:txXfrm>
        <a:off x="1110778" y="1701731"/>
        <a:ext cx="8716867" cy="850865"/>
      </dsp:txXfrm>
    </dsp:sp>
    <dsp:sp modelId="{59A71344-FF1F-44E1-A85B-730F2AF4A0CE}">
      <dsp:nvSpPr>
        <dsp:cNvPr id="0" name=""/>
        <dsp:cNvSpPr/>
      </dsp:nvSpPr>
      <dsp:spPr>
        <a:xfrm>
          <a:off x="578987" y="1595373"/>
          <a:ext cx="1063582" cy="1063582"/>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180D379E-EA25-4465-8910-BFFD02DD1CEC}">
      <dsp:nvSpPr>
        <dsp:cNvPr id="0" name=""/>
        <dsp:cNvSpPr/>
      </dsp:nvSpPr>
      <dsp:spPr>
        <a:xfrm>
          <a:off x="1110778" y="2978252"/>
          <a:ext cx="8716867" cy="850865"/>
        </a:xfrm>
        <a:prstGeom prst="rect">
          <a:avLst/>
        </a:prstGeom>
        <a:solidFill>
          <a:schemeClr val="accent3">
            <a:lumMod val="75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5375"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Market share of these three ATM Networks is equal to 10%.</a:t>
          </a:r>
        </a:p>
      </dsp:txBody>
      <dsp:txXfrm>
        <a:off x="1110778" y="2978252"/>
        <a:ext cx="8716867" cy="850865"/>
      </dsp:txXfrm>
    </dsp:sp>
    <dsp:sp modelId="{F4EEEBE0-0DBA-4141-A6A8-CFCC46C1BE32}">
      <dsp:nvSpPr>
        <dsp:cNvPr id="0" name=""/>
        <dsp:cNvSpPr/>
      </dsp:nvSpPr>
      <dsp:spPr>
        <a:xfrm>
          <a:off x="578987" y="2871893"/>
          <a:ext cx="1063582" cy="1063582"/>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B84CEDA6-7C9C-424C-A768-D955A5403510}">
      <dsp:nvSpPr>
        <dsp:cNvPr id="0" name=""/>
        <dsp:cNvSpPr/>
      </dsp:nvSpPr>
      <dsp:spPr>
        <a:xfrm>
          <a:off x="622957" y="4254772"/>
          <a:ext cx="9204688" cy="850865"/>
        </a:xfrm>
        <a:prstGeom prst="rect">
          <a:avLst/>
        </a:prstGeom>
        <a:solidFill>
          <a:schemeClr val="accent5">
            <a:lumMod val="5000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5375"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Market share in a zipcode is distributed proportional to the no.of ATMs of each operator in that zipcode.</a:t>
          </a:r>
        </a:p>
      </dsp:txBody>
      <dsp:txXfrm>
        <a:off x="622957" y="4254772"/>
        <a:ext cx="9204688" cy="850865"/>
      </dsp:txXfrm>
    </dsp:sp>
    <dsp:sp modelId="{D4FDCD4B-FFE2-42ED-9F16-D8F59B50C3AF}">
      <dsp:nvSpPr>
        <dsp:cNvPr id="0" name=""/>
        <dsp:cNvSpPr/>
      </dsp:nvSpPr>
      <dsp:spPr>
        <a:xfrm>
          <a:off x="91166" y="4148414"/>
          <a:ext cx="1063582" cy="1063582"/>
        </a:xfrm>
        <a:prstGeom prst="ellipse">
          <a:avLst/>
        </a:prstGeom>
        <a:solidFill>
          <a:schemeClr val="lt1">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C2D5-7116-4A28-89DB-7179BCA4DA0C}">
      <dsp:nvSpPr>
        <dsp:cNvPr id="0" name=""/>
        <dsp:cNvSpPr/>
      </dsp:nvSpPr>
      <dsp:spPr>
        <a:xfrm rot="5400000">
          <a:off x="4314536" y="90904"/>
          <a:ext cx="1375838" cy="1196979"/>
        </a:xfrm>
        <a:prstGeom prst="hexagon">
          <a:avLst>
            <a:gd name="adj" fmla="val 25000"/>
            <a:gd name="vf" fmla="val 115470"/>
          </a:avLst>
        </a:prstGeom>
        <a:solidFill>
          <a:schemeClr val="bg1">
            <a:lumMod val="85000"/>
            <a:lumOff val="1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Product offerings</a:t>
          </a:r>
        </a:p>
      </dsp:txBody>
      <dsp:txXfrm rot="-5400000">
        <a:off x="4590494" y="215876"/>
        <a:ext cx="823921" cy="947036"/>
      </dsp:txXfrm>
    </dsp:sp>
    <dsp:sp modelId="{B9B67B11-9B8E-4808-AF1F-0CBD0D5E6FA2}">
      <dsp:nvSpPr>
        <dsp:cNvPr id="0" name=""/>
        <dsp:cNvSpPr/>
      </dsp:nvSpPr>
      <dsp:spPr>
        <a:xfrm>
          <a:off x="5637267" y="276642"/>
          <a:ext cx="1535435" cy="825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endParaRPr lang="en-US" sz="3600" kern="1200"/>
        </a:p>
      </dsp:txBody>
      <dsp:txXfrm>
        <a:off x="5637267" y="276642"/>
        <a:ext cx="1535435" cy="825502"/>
      </dsp:txXfrm>
    </dsp:sp>
    <dsp:sp modelId="{1C1B83AC-1E00-4AD4-BD8D-DF2A7CF046D0}">
      <dsp:nvSpPr>
        <dsp:cNvPr id="0" name=""/>
        <dsp:cNvSpPr/>
      </dsp:nvSpPr>
      <dsp:spPr>
        <a:xfrm rot="5400000">
          <a:off x="3021799" y="90904"/>
          <a:ext cx="1375838" cy="1196979"/>
        </a:xfrm>
        <a:prstGeom prst="hexagon">
          <a:avLst>
            <a:gd name="adj" fmla="val 25000"/>
            <a:gd name="vf" fmla="val 115470"/>
          </a:avLst>
        </a:prstGeom>
        <a:solidFill>
          <a:schemeClr val="accent2">
            <a:lumMod val="7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Firms cost structure</a:t>
          </a:r>
        </a:p>
      </dsp:txBody>
      <dsp:txXfrm rot="-5400000">
        <a:off x="3297757" y="215876"/>
        <a:ext cx="823921" cy="947036"/>
      </dsp:txXfrm>
    </dsp:sp>
    <dsp:sp modelId="{1B06B5D3-28AE-4721-B1DE-CCBC5C15B45D}">
      <dsp:nvSpPr>
        <dsp:cNvPr id="0" name=""/>
        <dsp:cNvSpPr/>
      </dsp:nvSpPr>
      <dsp:spPr>
        <a:xfrm rot="5400000">
          <a:off x="3665691" y="1258715"/>
          <a:ext cx="1375838" cy="1196979"/>
        </a:xfrm>
        <a:prstGeom prst="hexagon">
          <a:avLst>
            <a:gd name="adj" fmla="val 25000"/>
            <a:gd name="vf" fmla="val 115470"/>
          </a:avLst>
        </a:prstGeom>
        <a:solidFill>
          <a:schemeClr val="accent1">
            <a:lumMod val="7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Network distribution</a:t>
          </a:r>
        </a:p>
      </dsp:txBody>
      <dsp:txXfrm rot="-5400000">
        <a:off x="3941649" y="1383687"/>
        <a:ext cx="823921" cy="947036"/>
      </dsp:txXfrm>
    </dsp:sp>
    <dsp:sp modelId="{EABE24DC-17BB-4C9A-AFD2-670BB43389FB}">
      <dsp:nvSpPr>
        <dsp:cNvPr id="0" name=""/>
        <dsp:cNvSpPr/>
      </dsp:nvSpPr>
      <dsp:spPr>
        <a:xfrm>
          <a:off x="2219685" y="1444454"/>
          <a:ext cx="1485905" cy="825502"/>
        </a:xfrm>
        <a:prstGeom prst="rect">
          <a:avLst/>
        </a:prstGeom>
        <a:noFill/>
        <a:ln>
          <a:noFill/>
        </a:ln>
        <a:effectLst/>
      </dsp:spPr>
      <dsp:style>
        <a:lnRef idx="0">
          <a:scrgbClr r="0" g="0" b="0"/>
        </a:lnRef>
        <a:fillRef idx="0">
          <a:scrgbClr r="0" g="0" b="0"/>
        </a:fillRef>
        <a:effectRef idx="0">
          <a:scrgbClr r="0" g="0" b="0"/>
        </a:effectRef>
        <a:fontRef idx="minor"/>
      </dsp:style>
    </dsp:sp>
    <dsp:sp modelId="{C982D158-FDC4-478E-A6A7-F086DE96B1E4}">
      <dsp:nvSpPr>
        <dsp:cNvPr id="0" name=""/>
        <dsp:cNvSpPr/>
      </dsp:nvSpPr>
      <dsp:spPr>
        <a:xfrm rot="5400000">
          <a:off x="4958428" y="1258715"/>
          <a:ext cx="1375838" cy="1196979"/>
        </a:xfrm>
        <a:prstGeom prst="hexagon">
          <a:avLst>
            <a:gd name="adj" fmla="val 25000"/>
            <a:gd name="vf" fmla="val 115470"/>
          </a:avLst>
        </a:prstGeom>
        <a:solidFill>
          <a:schemeClr val="accent5">
            <a:lumMod val="7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location</a:t>
          </a:r>
        </a:p>
      </dsp:txBody>
      <dsp:txXfrm rot="-5400000">
        <a:off x="5234386" y="1383687"/>
        <a:ext cx="823921" cy="947036"/>
      </dsp:txXfrm>
    </dsp:sp>
    <dsp:sp modelId="{25038A46-5A35-4BCB-8BC6-0F6382630F39}">
      <dsp:nvSpPr>
        <dsp:cNvPr id="0" name=""/>
        <dsp:cNvSpPr/>
      </dsp:nvSpPr>
      <dsp:spPr>
        <a:xfrm rot="5400000">
          <a:off x="5608016" y="89429"/>
          <a:ext cx="1375838" cy="1196979"/>
        </a:xfrm>
        <a:prstGeom prst="hexagon">
          <a:avLst>
            <a:gd name="adj" fmla="val 25000"/>
            <a:gd name="vf" fmla="val 115470"/>
          </a:avLst>
        </a:prstGeom>
        <a:solidFill>
          <a:schemeClr val="accent3">
            <a:lumMod val="7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Customer support</a:t>
          </a:r>
        </a:p>
      </dsp:txBody>
      <dsp:txXfrm rot="-5400000">
        <a:off x="5883974" y="214401"/>
        <a:ext cx="823921" cy="947036"/>
      </dsp:txXfrm>
    </dsp:sp>
    <dsp:sp modelId="{A9AB0A8D-A375-4C3F-B634-28C789A9A808}">
      <dsp:nvSpPr>
        <dsp:cNvPr id="0" name=""/>
        <dsp:cNvSpPr/>
      </dsp:nvSpPr>
      <dsp:spPr>
        <a:xfrm>
          <a:off x="5637267" y="2612265"/>
          <a:ext cx="1535435" cy="825502"/>
        </a:xfrm>
        <a:prstGeom prst="rect">
          <a:avLst/>
        </a:prstGeom>
        <a:noFill/>
        <a:ln>
          <a:noFill/>
        </a:ln>
        <a:effectLst/>
      </dsp:spPr>
      <dsp:style>
        <a:lnRef idx="0">
          <a:scrgbClr r="0" g="0" b="0"/>
        </a:lnRef>
        <a:fillRef idx="0">
          <a:scrgbClr r="0" g="0" b="0"/>
        </a:fillRef>
        <a:effectRef idx="0">
          <a:scrgbClr r="0" g="0" b="0"/>
        </a:effectRef>
        <a:fontRef idx="minor"/>
      </dsp:style>
    </dsp:sp>
    <dsp:sp modelId="{47EE4F10-09AD-42DE-AFCF-1BAEFF580C0D}">
      <dsp:nvSpPr>
        <dsp:cNvPr id="0" name=""/>
        <dsp:cNvSpPr/>
      </dsp:nvSpPr>
      <dsp:spPr>
        <a:xfrm rot="5400000">
          <a:off x="6233808" y="1277179"/>
          <a:ext cx="1375838" cy="1196979"/>
        </a:xfrm>
        <a:prstGeom prst="hexagon">
          <a:avLst>
            <a:gd name="adj" fmla="val 25000"/>
            <a:gd name="vf" fmla="val 115470"/>
          </a:avLst>
        </a:prstGeom>
        <a:solidFill>
          <a:schemeClr val="accent2">
            <a:lumMod val="75000"/>
          </a:schemeClr>
        </a:solidFill>
        <a:ln w="15875" cap="flat" cmpd="sng" algn="ctr">
          <a:noFill/>
          <a:prstDash val="solid"/>
        </a:ln>
        <a:effectLst>
          <a:outerShdw blurRad="50800" dist="38100" dir="16200000"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Many more…</a:t>
          </a:r>
        </a:p>
      </dsp:txBody>
      <dsp:txXfrm rot="-5400000">
        <a:off x="6509766" y="1402151"/>
        <a:ext cx="823921" cy="947036"/>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F3EF9-C4FE-4120-A3F0-095CA5967B10}" type="datetimeFigureOut">
              <a:rPr lang="en-US" smtClean="0"/>
              <a:t>3/1/2017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8D92C-3569-475D-A515-524265F95541}" type="slidenum">
              <a:rPr lang="en-US" smtClean="0"/>
              <a:t>‹#›</a:t>
            </a:fld>
            <a:endParaRPr lang="en-US"/>
          </a:p>
        </p:txBody>
      </p:sp>
    </p:spTree>
    <p:extLst>
      <p:ext uri="{BB962C8B-B14F-4D97-AF65-F5344CB8AC3E}">
        <p14:creationId xmlns:p14="http://schemas.microsoft.com/office/powerpoint/2010/main" val="198817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estimates the average number of transactions according to Annual Individual Earning slabs based on some research as follows based on some research.</a:t>
            </a:r>
          </a:p>
          <a:p>
            <a:r>
              <a:rPr lang="en-US" dirty="0"/>
              <a:t>We estimate that the most number of ATM transactions are done by upper middle class section of the society. So initially, the number of transactions increase and decrease at the end. This decrease is because the richer sections would be relying more on other modes of transactions.</a:t>
            </a:r>
          </a:p>
        </p:txBody>
      </p:sp>
      <p:sp>
        <p:nvSpPr>
          <p:cNvPr id="4" name="Slide Number Placeholder 3"/>
          <p:cNvSpPr>
            <a:spLocks noGrp="1"/>
          </p:cNvSpPr>
          <p:nvPr>
            <p:ph type="sldNum" sz="quarter" idx="10"/>
          </p:nvPr>
        </p:nvSpPr>
        <p:spPr/>
        <p:txBody>
          <a:bodyPr/>
          <a:lstStyle/>
          <a:p>
            <a:fld id="{B0D8D92C-3569-475D-A515-524265F95541}" type="slidenum">
              <a:rPr lang="en-US" smtClean="0"/>
              <a:t>7</a:t>
            </a:fld>
            <a:endParaRPr lang="en-US"/>
          </a:p>
        </p:txBody>
      </p:sp>
    </p:spTree>
    <p:extLst>
      <p:ext uri="{BB962C8B-B14F-4D97-AF65-F5344CB8AC3E}">
        <p14:creationId xmlns:p14="http://schemas.microsoft.com/office/powerpoint/2010/main" val="195325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1)It is also possible that this percentage need not be same for all zipcodes.</a:t>
            </a:r>
          </a:p>
        </p:txBody>
      </p:sp>
      <p:sp>
        <p:nvSpPr>
          <p:cNvPr id="4" name="Slide Number Placeholder 3"/>
          <p:cNvSpPr>
            <a:spLocks noGrp="1"/>
          </p:cNvSpPr>
          <p:nvPr>
            <p:ph type="sldNum" sz="quarter" idx="10"/>
          </p:nvPr>
        </p:nvSpPr>
        <p:spPr/>
        <p:txBody>
          <a:bodyPr/>
          <a:lstStyle/>
          <a:p>
            <a:fld id="{B0D8D92C-3569-475D-A515-524265F95541}" type="slidenum">
              <a:rPr lang="en-US" smtClean="0"/>
              <a:t>18</a:t>
            </a:fld>
            <a:endParaRPr lang="en-US"/>
          </a:p>
        </p:txBody>
      </p:sp>
    </p:spTree>
    <p:extLst>
      <p:ext uri="{BB962C8B-B14F-4D97-AF65-F5344CB8AC3E}">
        <p14:creationId xmlns:p14="http://schemas.microsoft.com/office/powerpoint/2010/main" val="333089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1.Allows it to</a:t>
            </a:r>
            <a:r>
              <a:rPr lang="en-US" baseline="0" dirty="0"/>
              <a:t> generate greater sales or margins, and retain more customers than its competitor</a:t>
            </a:r>
          </a:p>
          <a:p>
            <a:r>
              <a:rPr lang="en-US" baseline="0" dirty="0"/>
              <a:t>2.Competitive strength is gained by offering customers better and greater value and should </a:t>
            </a:r>
            <a:r>
              <a:rPr lang="en-US" dirty="0"/>
              <a:t>indicate whose ATM’s are preferred by the customers over the others and thus depends on the factors such as……</a:t>
            </a:r>
          </a:p>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20</a:t>
            </a:fld>
            <a:endParaRPr lang="en-US"/>
          </a:p>
        </p:txBody>
      </p:sp>
    </p:spTree>
    <p:extLst>
      <p:ext uri="{BB962C8B-B14F-4D97-AF65-F5344CB8AC3E}">
        <p14:creationId xmlns:p14="http://schemas.microsoft.com/office/powerpoint/2010/main" val="29641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1)According to this if a company is able to put more ATM’s its</a:t>
            </a:r>
            <a:r>
              <a:rPr lang="en-US" baseline="0" dirty="0"/>
              <a:t> competitive strength is higher but it should not be the case because a</a:t>
            </a:r>
            <a:r>
              <a:rPr lang="en-US" dirty="0"/>
              <a:t>s said earlier competitive</a:t>
            </a:r>
            <a:r>
              <a:rPr lang="en-US" baseline="0" dirty="0"/>
              <a:t> strength should indicate whose ATM’s are preferred by the customers over the others which depends on the factors such as….</a:t>
            </a:r>
          </a:p>
          <a:p>
            <a:r>
              <a:rPr lang="en-US" baseline="0" dirty="0"/>
              <a:t>2)Since we don’t have any data of the transactions in the ATM’s  or the cost of the ATM’s or the micro-level data of the distribution of ATM’s in a zip code , we propose the following method</a:t>
            </a:r>
          </a:p>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21</a:t>
            </a:fld>
            <a:endParaRPr lang="en-US"/>
          </a:p>
        </p:txBody>
      </p:sp>
    </p:spTree>
    <p:extLst>
      <p:ext uri="{BB962C8B-B14F-4D97-AF65-F5344CB8AC3E}">
        <p14:creationId xmlns:p14="http://schemas.microsoft.com/office/powerpoint/2010/main" val="283144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1)ATM</a:t>
            </a:r>
            <a:r>
              <a:rPr lang="en-US" baseline="0" dirty="0"/>
              <a:t> density of an area should ideally be indicative of the commercial activity and population of that area. Thus , better placement of ATM’s implies placement in populous and commercial areas. Revenue calculated earlier is an indicative of exactly that.</a:t>
            </a:r>
          </a:p>
          <a:p>
            <a:r>
              <a:rPr lang="en-US" baseline="0" dirty="0"/>
              <a:t>2)Since in a zip code we calculated revenue per ATM by dividing market share of the three ATM operators by total number of ATM’s belong to these three by which if we calculate competitive strength we’ll get equal value for three of them there by we cannot pull out conclusion. So, we calculate revenue per ATM in a county as a measure of competitive strength.</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22</a:t>
            </a:fld>
            <a:endParaRPr lang="en-US"/>
          </a:p>
        </p:txBody>
      </p:sp>
    </p:spTree>
    <p:extLst>
      <p:ext uri="{BB962C8B-B14F-4D97-AF65-F5344CB8AC3E}">
        <p14:creationId xmlns:p14="http://schemas.microsoft.com/office/powerpoint/2010/main" val="190591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23</a:t>
            </a:fld>
            <a:endParaRPr lang="en-US"/>
          </a:p>
        </p:txBody>
      </p:sp>
    </p:spTree>
    <p:extLst>
      <p:ext uri="{BB962C8B-B14F-4D97-AF65-F5344CB8AC3E}">
        <p14:creationId xmlns:p14="http://schemas.microsoft.com/office/powerpoint/2010/main" val="11275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24</a:t>
            </a:fld>
            <a:endParaRPr lang="en-US"/>
          </a:p>
        </p:txBody>
      </p:sp>
    </p:spTree>
    <p:extLst>
      <p:ext uri="{BB962C8B-B14F-4D97-AF65-F5344CB8AC3E}">
        <p14:creationId xmlns:p14="http://schemas.microsoft.com/office/powerpoint/2010/main" val="208777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graph it can be observed that there are few zip code’s where the revenue per ATM is very less ($38).This</a:t>
            </a:r>
            <a:r>
              <a:rPr lang="en-US" baseline="0" dirty="0"/>
              <a:t> is because the population is very low(in this case 6).In some zip codes the revenue per ATM is as high as $368,934.This is either because the area is highly populous(55431) and has really high commercial value.</a:t>
            </a:r>
            <a:endParaRPr lang="en-US" dirty="0"/>
          </a:p>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27</a:t>
            </a:fld>
            <a:endParaRPr lang="en-US"/>
          </a:p>
        </p:txBody>
      </p:sp>
    </p:spTree>
    <p:extLst>
      <p:ext uri="{BB962C8B-B14F-4D97-AF65-F5344CB8AC3E}">
        <p14:creationId xmlns:p14="http://schemas.microsoft.com/office/powerpoint/2010/main" val="2852588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1)In some cases result zip code is around 120 miles away from search zip</a:t>
            </a:r>
            <a:r>
              <a:rPr lang="en-US" baseline="0" dirty="0"/>
              <a:t> code. Thus, we ignored  the search zip code. If we could have had the accurate data of the search zip code, we could have used it to  map with the result zip code, and employed it to give the ATM operator with more such mapping an advantage.</a:t>
            </a:r>
          </a:p>
          <a:p>
            <a:r>
              <a:rPr lang="en-US" baseline="0" dirty="0"/>
              <a:t>2)There are few zip codes where ATM’s are placed by the ATM operator’s, but data of those zip codes are missing in population data sheet. Thus, we ignored those zip code’s in our analysis</a:t>
            </a:r>
          </a:p>
          <a:p>
            <a:r>
              <a:rPr lang="en-US" baseline="0" dirty="0"/>
              <a:t>3)ATMs data sheet contains a column ‘NAME’ of the ATM. There are around 900 places where ATM’s are present. If we could have some more information about specific location of ATM’s, then this could have been an important factor in our analysis.</a:t>
            </a:r>
          </a:p>
          <a:p>
            <a:r>
              <a:rPr lang="en-US" baseline="0" dirty="0"/>
              <a:t>4)If we would have the data of distances between the zip codes, then we could have considered the factor that population in a zip code can access ATM’s in nearby zip code’s.</a:t>
            </a:r>
          </a:p>
          <a:p>
            <a:endParaRPr lang="en-US" dirty="0"/>
          </a:p>
        </p:txBody>
      </p:sp>
      <p:sp>
        <p:nvSpPr>
          <p:cNvPr id="4" name="Slide Number Placeholder 3"/>
          <p:cNvSpPr>
            <a:spLocks noGrp="1"/>
          </p:cNvSpPr>
          <p:nvPr>
            <p:ph type="sldNum" sz="quarter" idx="10"/>
          </p:nvPr>
        </p:nvSpPr>
        <p:spPr/>
        <p:txBody>
          <a:bodyPr/>
          <a:lstStyle/>
          <a:p>
            <a:fld id="{B0D8D92C-3569-475D-A515-524265F95541}" type="slidenum">
              <a:rPr lang="en-US" smtClean="0"/>
              <a:t>28</a:t>
            </a:fld>
            <a:endParaRPr lang="en-US"/>
          </a:p>
        </p:txBody>
      </p:sp>
    </p:spTree>
    <p:extLst>
      <p:ext uri="{BB962C8B-B14F-4D97-AF65-F5344CB8AC3E}">
        <p14:creationId xmlns:p14="http://schemas.microsoft.com/office/powerpoint/2010/main" val="380409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22425"/>
            <a:ext cx="12192000" cy="2387600"/>
          </a:xfrm>
        </p:spPr>
        <p:txBody>
          <a:bodyPr>
            <a:noAutofit/>
          </a:bodyPr>
          <a:lstStyle/>
          <a:p>
            <a:pPr algn="ctr"/>
            <a:r>
              <a:rPr lang="en-US" sz="6000" dirty="0">
                <a:latin typeface="Tohomo"/>
              </a:rPr>
              <a:t>TEAM 5</a:t>
            </a:r>
            <a:endParaRPr lang="en-US" sz="6000" dirty="0"/>
          </a:p>
        </p:txBody>
      </p:sp>
    </p:spTree>
    <p:extLst>
      <p:ext uri="{BB962C8B-B14F-4D97-AF65-F5344CB8AC3E}">
        <p14:creationId xmlns:p14="http://schemas.microsoft.com/office/powerpoint/2010/main" val="28246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results</a:t>
            </a:r>
          </a:p>
        </p:txBody>
      </p:sp>
      <p:sp>
        <p:nvSpPr>
          <p:cNvPr id="3" name="Content Placeholder 2"/>
          <p:cNvSpPr>
            <a:spLocks noGrp="1"/>
          </p:cNvSpPr>
          <p:nvPr>
            <p:ph idx="1"/>
          </p:nvPr>
        </p:nvSpPr>
        <p:spPr>
          <a:xfrm>
            <a:off x="1141412" y="1478570"/>
            <a:ext cx="9905999" cy="5379430"/>
          </a:xfrm>
        </p:spPr>
        <p:txBody>
          <a:bodyPr>
            <a:normAutofit/>
          </a:bodyPr>
          <a:lstStyle/>
          <a:p>
            <a:pPr>
              <a:buSzPct val="100000"/>
              <a:buFont typeface="Wingdings" panose="05000000000000000000" pitchFamily="2" charset="2"/>
              <a:buChar char="Ø"/>
            </a:pPr>
            <a:r>
              <a:rPr lang="en-US" sz="2800" dirty="0"/>
              <a:t>Fairly reasonable and probably close to actual values.</a:t>
            </a:r>
          </a:p>
        </p:txBody>
      </p:sp>
      <p:graphicFrame>
        <p:nvGraphicFramePr>
          <p:cNvPr id="4" name="Table 3"/>
          <p:cNvGraphicFramePr>
            <a:graphicFrameLocks noGrp="1"/>
          </p:cNvGraphicFramePr>
          <p:nvPr>
            <p:extLst>
              <p:ext uri="{D42A27DB-BD31-4B8C-83A1-F6EECF244321}">
                <p14:modId xmlns:p14="http://schemas.microsoft.com/office/powerpoint/2010/main" val="1361696781"/>
              </p:ext>
            </p:extLst>
          </p:nvPr>
        </p:nvGraphicFramePr>
        <p:xfrm>
          <a:off x="2030411" y="2335577"/>
          <a:ext cx="8128000" cy="103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92767923"/>
                    </a:ext>
                  </a:extLst>
                </a:gridCol>
                <a:gridCol w="2032000">
                  <a:extLst>
                    <a:ext uri="{9D8B030D-6E8A-4147-A177-3AD203B41FA5}">
                      <a16:colId xmlns:a16="http://schemas.microsoft.com/office/drawing/2014/main" val="3749908551"/>
                    </a:ext>
                  </a:extLst>
                </a:gridCol>
                <a:gridCol w="2032000">
                  <a:extLst>
                    <a:ext uri="{9D8B030D-6E8A-4147-A177-3AD203B41FA5}">
                      <a16:colId xmlns:a16="http://schemas.microsoft.com/office/drawing/2014/main" val="1499351980"/>
                    </a:ext>
                  </a:extLst>
                </a:gridCol>
                <a:gridCol w="2032000">
                  <a:extLst>
                    <a:ext uri="{9D8B030D-6E8A-4147-A177-3AD203B41FA5}">
                      <a16:colId xmlns:a16="http://schemas.microsoft.com/office/drawing/2014/main" val="445844225"/>
                    </a:ext>
                  </a:extLst>
                </a:gridCol>
              </a:tblGrid>
              <a:tr h="370840">
                <a:tc>
                  <a:txBody>
                    <a:bodyPr/>
                    <a:lstStyle/>
                    <a:p>
                      <a:pPr algn="ctr"/>
                      <a:r>
                        <a:rPr lang="en-US" sz="2800" b="0" dirty="0"/>
                        <a:t>Min</a:t>
                      </a:r>
                    </a:p>
                  </a:txBody>
                  <a:tcPr/>
                </a:tc>
                <a:tc>
                  <a:txBody>
                    <a:bodyPr/>
                    <a:lstStyle/>
                    <a:p>
                      <a:pPr algn="ctr"/>
                      <a:r>
                        <a:rPr lang="en-US" sz="2800" b="0" dirty="0"/>
                        <a:t>Max</a:t>
                      </a:r>
                    </a:p>
                  </a:txBody>
                  <a:tcPr/>
                </a:tc>
                <a:tc>
                  <a:txBody>
                    <a:bodyPr/>
                    <a:lstStyle/>
                    <a:p>
                      <a:pPr algn="ctr"/>
                      <a:r>
                        <a:rPr lang="en-US" sz="2800" b="0" dirty="0"/>
                        <a:t>Mean</a:t>
                      </a:r>
                    </a:p>
                  </a:txBody>
                  <a:tcPr/>
                </a:tc>
                <a:tc>
                  <a:txBody>
                    <a:bodyPr/>
                    <a:lstStyle/>
                    <a:p>
                      <a:pPr algn="ctr"/>
                      <a:r>
                        <a:rPr lang="en-US" sz="2800" b="0" dirty="0"/>
                        <a:t>Median</a:t>
                      </a:r>
                    </a:p>
                  </a:txBody>
                  <a:tcPr/>
                </a:tc>
                <a:extLst>
                  <a:ext uri="{0D108BD9-81ED-4DB2-BD59-A6C34878D82A}">
                    <a16:rowId xmlns:a16="http://schemas.microsoft.com/office/drawing/2014/main" val="985594294"/>
                  </a:ext>
                </a:extLst>
              </a:tr>
              <a:tr h="370840">
                <a:tc>
                  <a:txBody>
                    <a:bodyPr/>
                    <a:lstStyle/>
                    <a:p>
                      <a:pPr algn="ctr"/>
                      <a:r>
                        <a:rPr lang="en-US" sz="2800" dirty="0"/>
                        <a:t>770</a:t>
                      </a:r>
                    </a:p>
                  </a:txBody>
                  <a:tcPr/>
                </a:tc>
                <a:tc>
                  <a:txBody>
                    <a:bodyPr/>
                    <a:lstStyle/>
                    <a:p>
                      <a:pPr algn="ctr"/>
                      <a:r>
                        <a:rPr lang="en-US" sz="2800" dirty="0"/>
                        <a:t>7682970</a:t>
                      </a:r>
                    </a:p>
                  </a:txBody>
                  <a:tcPr/>
                </a:tc>
                <a:tc>
                  <a:txBody>
                    <a:bodyPr/>
                    <a:lstStyle/>
                    <a:p>
                      <a:pPr algn="ctr"/>
                      <a:r>
                        <a:rPr lang="en-US" sz="2800" dirty="0"/>
                        <a:t>2236318</a:t>
                      </a:r>
                    </a:p>
                  </a:txBody>
                  <a:tcPr/>
                </a:tc>
                <a:tc>
                  <a:txBody>
                    <a:bodyPr/>
                    <a:lstStyle/>
                    <a:p>
                      <a:pPr algn="ctr"/>
                      <a:r>
                        <a:rPr lang="en-US" sz="2800" dirty="0"/>
                        <a:t>2125855</a:t>
                      </a:r>
                    </a:p>
                  </a:txBody>
                  <a:tcPr/>
                </a:tc>
                <a:extLst>
                  <a:ext uri="{0D108BD9-81ED-4DB2-BD59-A6C34878D82A}">
                    <a16:rowId xmlns:a16="http://schemas.microsoft.com/office/drawing/2014/main" val="1851072203"/>
                  </a:ext>
                </a:extLst>
              </a:tr>
            </a:tbl>
          </a:graphicData>
        </a:graphic>
      </p:graphicFrame>
      <p:sp>
        <p:nvSpPr>
          <p:cNvPr id="5" name="TextBox 4"/>
          <p:cNvSpPr txBox="1"/>
          <p:nvPr/>
        </p:nvSpPr>
        <p:spPr>
          <a:xfrm>
            <a:off x="3764165" y="3427980"/>
            <a:ext cx="4660491" cy="430887"/>
          </a:xfrm>
          <a:prstGeom prst="rect">
            <a:avLst/>
          </a:prstGeom>
          <a:noFill/>
        </p:spPr>
        <p:txBody>
          <a:bodyPr wrap="square" rtlCol="0">
            <a:spAutoFit/>
          </a:bodyPr>
          <a:lstStyle/>
          <a:p>
            <a:pPr algn="ctr"/>
            <a:r>
              <a:rPr lang="en-US" sz="2200" dirty="0"/>
              <a:t>Summary of Total Revenue per zipcode</a:t>
            </a:r>
          </a:p>
        </p:txBody>
      </p:sp>
      <p:graphicFrame>
        <p:nvGraphicFramePr>
          <p:cNvPr id="6" name="Table 5"/>
          <p:cNvGraphicFramePr>
            <a:graphicFrameLocks noGrp="1"/>
          </p:cNvGraphicFramePr>
          <p:nvPr>
            <p:extLst>
              <p:ext uri="{D42A27DB-BD31-4B8C-83A1-F6EECF244321}">
                <p14:modId xmlns:p14="http://schemas.microsoft.com/office/powerpoint/2010/main" val="2807598694"/>
              </p:ext>
            </p:extLst>
          </p:nvPr>
        </p:nvGraphicFramePr>
        <p:xfrm>
          <a:off x="2030411" y="4744108"/>
          <a:ext cx="8128000" cy="1036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71688864"/>
                    </a:ext>
                  </a:extLst>
                </a:gridCol>
                <a:gridCol w="2032000">
                  <a:extLst>
                    <a:ext uri="{9D8B030D-6E8A-4147-A177-3AD203B41FA5}">
                      <a16:colId xmlns:a16="http://schemas.microsoft.com/office/drawing/2014/main" val="3437918890"/>
                    </a:ext>
                  </a:extLst>
                </a:gridCol>
                <a:gridCol w="2032000">
                  <a:extLst>
                    <a:ext uri="{9D8B030D-6E8A-4147-A177-3AD203B41FA5}">
                      <a16:colId xmlns:a16="http://schemas.microsoft.com/office/drawing/2014/main" val="3761345923"/>
                    </a:ext>
                  </a:extLst>
                </a:gridCol>
                <a:gridCol w="2032000">
                  <a:extLst>
                    <a:ext uri="{9D8B030D-6E8A-4147-A177-3AD203B41FA5}">
                      <a16:colId xmlns:a16="http://schemas.microsoft.com/office/drawing/2014/main" val="753335302"/>
                    </a:ext>
                  </a:extLst>
                </a:gridCol>
              </a:tblGrid>
              <a:tr h="370840">
                <a:tc>
                  <a:txBody>
                    <a:bodyPr/>
                    <a:lstStyle/>
                    <a:p>
                      <a:pPr algn="ctr"/>
                      <a:r>
                        <a:rPr lang="en-US" sz="2800" b="0" dirty="0"/>
                        <a:t>Min</a:t>
                      </a:r>
                    </a:p>
                  </a:txBody>
                  <a:tcPr/>
                </a:tc>
                <a:tc>
                  <a:txBody>
                    <a:bodyPr/>
                    <a:lstStyle/>
                    <a:p>
                      <a:pPr algn="ctr"/>
                      <a:r>
                        <a:rPr lang="en-US" sz="2800" b="0" dirty="0"/>
                        <a:t>Max</a:t>
                      </a:r>
                    </a:p>
                  </a:txBody>
                  <a:tcPr/>
                </a:tc>
                <a:tc>
                  <a:txBody>
                    <a:bodyPr/>
                    <a:lstStyle/>
                    <a:p>
                      <a:pPr algn="ctr"/>
                      <a:r>
                        <a:rPr lang="en-US" sz="2800" b="0" dirty="0"/>
                        <a:t>Mean</a:t>
                      </a:r>
                    </a:p>
                  </a:txBody>
                  <a:tcPr/>
                </a:tc>
                <a:tc>
                  <a:txBody>
                    <a:bodyPr/>
                    <a:lstStyle/>
                    <a:p>
                      <a:pPr algn="ctr"/>
                      <a:r>
                        <a:rPr lang="en-US" sz="2800" b="0" dirty="0"/>
                        <a:t>Median</a:t>
                      </a:r>
                      <a:r>
                        <a:rPr lang="en-US" b="0" dirty="0"/>
                        <a:t>      </a:t>
                      </a:r>
                    </a:p>
                  </a:txBody>
                  <a:tcPr/>
                </a:tc>
                <a:extLst>
                  <a:ext uri="{0D108BD9-81ED-4DB2-BD59-A6C34878D82A}">
                    <a16:rowId xmlns:a16="http://schemas.microsoft.com/office/drawing/2014/main" val="2212137220"/>
                  </a:ext>
                </a:extLst>
              </a:tr>
              <a:tr h="370840">
                <a:tc>
                  <a:txBody>
                    <a:bodyPr/>
                    <a:lstStyle/>
                    <a:p>
                      <a:pPr algn="ctr"/>
                      <a:r>
                        <a:rPr lang="en-US" sz="2800" dirty="0"/>
                        <a:t>38.5</a:t>
                      </a:r>
                    </a:p>
                  </a:txBody>
                  <a:tcPr/>
                </a:tc>
                <a:tc>
                  <a:txBody>
                    <a:bodyPr/>
                    <a:lstStyle/>
                    <a:p>
                      <a:pPr algn="ctr"/>
                      <a:r>
                        <a:rPr lang="en-US" sz="2800" dirty="0"/>
                        <a:t>368934.0</a:t>
                      </a:r>
                    </a:p>
                  </a:txBody>
                  <a:tcPr/>
                </a:tc>
                <a:tc>
                  <a:txBody>
                    <a:bodyPr/>
                    <a:lstStyle/>
                    <a:p>
                      <a:pPr algn="ctr"/>
                      <a:r>
                        <a:rPr lang="en-US" sz="2800" dirty="0"/>
                        <a:t>32855.4</a:t>
                      </a:r>
                    </a:p>
                  </a:txBody>
                  <a:tcPr/>
                </a:tc>
                <a:tc>
                  <a:txBody>
                    <a:bodyPr/>
                    <a:lstStyle/>
                    <a:p>
                      <a:pPr algn="ctr"/>
                      <a:r>
                        <a:rPr lang="en-US" sz="2800" dirty="0"/>
                        <a:t>25665.6</a:t>
                      </a:r>
                    </a:p>
                  </a:txBody>
                  <a:tcPr/>
                </a:tc>
                <a:extLst>
                  <a:ext uri="{0D108BD9-81ED-4DB2-BD59-A6C34878D82A}">
                    <a16:rowId xmlns:a16="http://schemas.microsoft.com/office/drawing/2014/main" val="3487347597"/>
                  </a:ext>
                </a:extLst>
              </a:tr>
            </a:tbl>
          </a:graphicData>
        </a:graphic>
      </p:graphicFrame>
      <p:sp>
        <p:nvSpPr>
          <p:cNvPr id="7" name="TextBox 6"/>
          <p:cNvSpPr txBox="1"/>
          <p:nvPr/>
        </p:nvSpPr>
        <p:spPr>
          <a:xfrm>
            <a:off x="3610970" y="5780428"/>
            <a:ext cx="4966880" cy="430887"/>
          </a:xfrm>
          <a:prstGeom prst="rect">
            <a:avLst/>
          </a:prstGeom>
          <a:noFill/>
        </p:spPr>
        <p:txBody>
          <a:bodyPr wrap="square" rtlCol="0">
            <a:spAutoFit/>
          </a:bodyPr>
          <a:lstStyle/>
          <a:p>
            <a:pPr algn="ctr"/>
            <a:r>
              <a:rPr lang="en-US" sz="2200" dirty="0"/>
              <a:t>Revenue per ATM</a:t>
            </a:r>
          </a:p>
        </p:txBody>
      </p:sp>
    </p:spTree>
    <p:extLst>
      <p:ext uri="{BB962C8B-B14F-4D97-AF65-F5344CB8AC3E}">
        <p14:creationId xmlns:p14="http://schemas.microsoft.com/office/powerpoint/2010/main" val="329319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DRAWBACKS</a:t>
            </a:r>
          </a:p>
        </p:txBody>
      </p:sp>
      <p:sp>
        <p:nvSpPr>
          <p:cNvPr id="3" name="Content Placeholder 2"/>
          <p:cNvSpPr>
            <a:spLocks noGrp="1"/>
          </p:cNvSpPr>
          <p:nvPr>
            <p:ph idx="1"/>
          </p:nvPr>
        </p:nvSpPr>
        <p:spPr>
          <a:xfrm>
            <a:off x="1136790" y="1403192"/>
            <a:ext cx="9905999" cy="5379430"/>
          </a:xfrm>
        </p:spPr>
        <p:txBody>
          <a:bodyPr>
            <a:normAutofit lnSpcReduction="10000"/>
          </a:bodyPr>
          <a:lstStyle/>
          <a:p>
            <a:pPr>
              <a:buSzPct val="100000"/>
              <a:buFont typeface="Wingdings" panose="05000000000000000000" pitchFamily="2" charset="2"/>
              <a:buChar char="Ø"/>
            </a:pPr>
            <a:r>
              <a:rPr lang="en-US" dirty="0"/>
              <a:t> Distribution of market share is taken proportional to the number of ATMs of each operator in every zipcode.</a:t>
            </a:r>
          </a:p>
          <a:p>
            <a:pPr>
              <a:buSzPct val="100000"/>
              <a:buFont typeface="Wingdings" panose="05000000000000000000" pitchFamily="2" charset="2"/>
              <a:buChar char="Ø"/>
            </a:pPr>
            <a:endParaRPr lang="en-US" dirty="0"/>
          </a:p>
          <a:p>
            <a:pPr>
              <a:buSzPct val="100000"/>
              <a:buFont typeface="Wingdings" panose="05000000000000000000" pitchFamily="2" charset="2"/>
              <a:buChar char="Ø"/>
            </a:pPr>
            <a:endParaRPr lang="en-US" dirty="0"/>
          </a:p>
          <a:p>
            <a:pPr>
              <a:buSzPct val="100000"/>
              <a:buFont typeface="Wingdings" panose="05000000000000000000" pitchFamily="2" charset="2"/>
              <a:buChar char="Ø"/>
            </a:pPr>
            <a:endParaRPr lang="en-US" dirty="0"/>
          </a:p>
          <a:p>
            <a:pPr>
              <a:buSzPct val="100000"/>
              <a:buFont typeface="Wingdings" panose="05000000000000000000" pitchFamily="2" charset="2"/>
              <a:buChar char="Ø"/>
            </a:pPr>
            <a:endParaRPr lang="en-US" dirty="0"/>
          </a:p>
          <a:p>
            <a:pPr>
              <a:buSzPct val="100000"/>
              <a:buFont typeface="Wingdings" panose="05000000000000000000" pitchFamily="2" charset="2"/>
              <a:buChar char="Ø"/>
            </a:pPr>
            <a:endParaRPr lang="en-US" dirty="0"/>
          </a:p>
          <a:p>
            <a:pPr>
              <a:buSzPct val="100000"/>
              <a:buFont typeface="Wingdings" panose="05000000000000000000" pitchFamily="2" charset="2"/>
              <a:buChar char="Ø"/>
            </a:pPr>
            <a:r>
              <a:rPr lang="en-US" dirty="0"/>
              <a:t> </a:t>
            </a:r>
            <a:r>
              <a:rPr lang="en-US" sz="3000" dirty="0"/>
              <a:t>ATM surcharge per Transaction is taken INDEPENDENT of:</a:t>
            </a:r>
          </a:p>
          <a:p>
            <a:pPr lvl="1">
              <a:buSzPct val="100000"/>
              <a:buFont typeface="Wingdings" panose="05000000000000000000" pitchFamily="2" charset="2"/>
              <a:buChar char="v"/>
            </a:pPr>
            <a:r>
              <a:rPr lang="en-US" sz="3000" dirty="0"/>
              <a:t>ATM Network.</a:t>
            </a:r>
          </a:p>
          <a:p>
            <a:pPr lvl="1">
              <a:buSzPct val="100000"/>
              <a:buFont typeface="Wingdings" panose="05000000000000000000" pitchFamily="2" charset="2"/>
              <a:buChar char="v"/>
            </a:pPr>
            <a:r>
              <a:rPr lang="en-US" sz="3000" dirty="0"/>
              <a:t>Amount of Transaction.</a:t>
            </a:r>
          </a:p>
        </p:txBody>
      </p:sp>
      <p:grpSp>
        <p:nvGrpSpPr>
          <p:cNvPr id="46" name="Group 45"/>
          <p:cNvGrpSpPr/>
          <p:nvPr/>
        </p:nvGrpSpPr>
        <p:grpSpPr>
          <a:xfrm>
            <a:off x="2427972" y="2300289"/>
            <a:ext cx="7323633" cy="2521514"/>
            <a:chOff x="2606180" y="2286001"/>
            <a:chExt cx="6967217" cy="2521514"/>
          </a:xfrm>
        </p:grpSpPr>
        <p:cxnSp>
          <p:nvCxnSpPr>
            <p:cNvPr id="32" name="Straight Connector 31"/>
            <p:cNvCxnSpPr>
              <a:cxnSpLocks/>
            </p:cNvCxnSpPr>
            <p:nvPr/>
          </p:nvCxnSpPr>
          <p:spPr>
            <a:xfrm flipH="1">
              <a:off x="3518729" y="3683578"/>
              <a:ext cx="2571060"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Rounded Corners 34"/>
            <p:cNvSpPr/>
            <p:nvPr/>
          </p:nvSpPr>
          <p:spPr>
            <a:xfrm>
              <a:off x="4128549" y="2286001"/>
              <a:ext cx="3922476" cy="8421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MARKET SHARE OF THESE THREE ATMS</a:t>
              </a:r>
            </a:p>
          </p:txBody>
        </p:sp>
        <p:sp>
          <p:nvSpPr>
            <p:cNvPr id="36" name="Rectangle: Rounded Corners 35"/>
            <p:cNvSpPr/>
            <p:nvPr/>
          </p:nvSpPr>
          <p:spPr>
            <a:xfrm>
              <a:off x="2606180"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ALL POINT</a:t>
              </a:r>
            </a:p>
          </p:txBody>
        </p:sp>
        <p:sp>
          <p:nvSpPr>
            <p:cNvPr id="37" name="Rectangle: Rounded Corners 36"/>
            <p:cNvSpPr/>
            <p:nvPr/>
          </p:nvSpPr>
          <p:spPr>
            <a:xfrm>
              <a:off x="5177240"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MONEYPASS</a:t>
              </a:r>
            </a:p>
          </p:txBody>
        </p:sp>
        <p:sp>
          <p:nvSpPr>
            <p:cNvPr id="38" name="Rectangle: Rounded Corners 37"/>
            <p:cNvSpPr/>
            <p:nvPr/>
          </p:nvSpPr>
          <p:spPr>
            <a:xfrm>
              <a:off x="7748299"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CO-OP</a:t>
              </a:r>
            </a:p>
          </p:txBody>
        </p:sp>
        <p:cxnSp>
          <p:nvCxnSpPr>
            <p:cNvPr id="39" name="Connector: Elbow 38"/>
            <p:cNvCxnSpPr>
              <a:cxnSpLocks/>
              <a:stCxn id="35" idx="2"/>
              <a:endCxn id="37" idx="0"/>
            </p:cNvCxnSpPr>
            <p:nvPr/>
          </p:nvCxnSpPr>
          <p:spPr>
            <a:xfrm rot="16200000" flipH="1">
              <a:off x="5534392" y="3683577"/>
              <a:ext cx="1110793" cy="1"/>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cxnSpLocks/>
            </p:cNvCxnSpPr>
            <p:nvPr/>
          </p:nvCxnSpPr>
          <p:spPr>
            <a:xfrm>
              <a:off x="6089789" y="3683578"/>
              <a:ext cx="2571060"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8" idx="0"/>
            </p:cNvCxnSpPr>
            <p:nvPr/>
          </p:nvCxnSpPr>
          <p:spPr>
            <a:xfrm>
              <a:off x="8660848" y="3683578"/>
              <a:ext cx="0" cy="555398"/>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6" idx="0"/>
            </p:cNvCxnSpPr>
            <p:nvPr/>
          </p:nvCxnSpPr>
          <p:spPr>
            <a:xfrm>
              <a:off x="3518729" y="3683578"/>
              <a:ext cx="0" cy="555398"/>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01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FRAMEWORK II</a:t>
            </a:r>
          </a:p>
        </p:txBody>
      </p:sp>
      <p:grpSp>
        <p:nvGrpSpPr>
          <p:cNvPr id="42" name="Group 41"/>
          <p:cNvGrpSpPr/>
          <p:nvPr/>
        </p:nvGrpSpPr>
        <p:grpSpPr>
          <a:xfrm>
            <a:off x="303246" y="1986173"/>
            <a:ext cx="11582330" cy="4774249"/>
            <a:chOff x="276295" y="1659785"/>
            <a:chExt cx="11582330" cy="4774249"/>
          </a:xfrm>
        </p:grpSpPr>
        <p:cxnSp>
          <p:nvCxnSpPr>
            <p:cNvPr id="57" name="Connector: Elbow 56"/>
            <p:cNvCxnSpPr>
              <a:stCxn id="7" idx="2"/>
              <a:endCxn id="8" idx="0"/>
            </p:cNvCxnSpPr>
            <p:nvPr/>
          </p:nvCxnSpPr>
          <p:spPr>
            <a:xfrm rot="16200000" flipH="1">
              <a:off x="5792319" y="3007581"/>
              <a:ext cx="728528" cy="2625969"/>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Rounded Corners 3"/>
            <p:cNvSpPr/>
            <p:nvPr/>
          </p:nvSpPr>
          <p:spPr>
            <a:xfrm>
              <a:off x="276295" y="1659785"/>
              <a:ext cx="3437063" cy="893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MEDIAN HOUSEHOLD INCOME</a:t>
              </a:r>
            </a:p>
          </p:txBody>
        </p:sp>
        <p:sp>
          <p:nvSpPr>
            <p:cNvPr id="6" name="Rectangle: Rounded Corners 5"/>
            <p:cNvSpPr/>
            <p:nvPr/>
          </p:nvSpPr>
          <p:spPr>
            <a:xfrm>
              <a:off x="6020179" y="1659785"/>
              <a:ext cx="3355011" cy="8934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NUMBER OF HOUSING UNITS</a:t>
              </a:r>
            </a:p>
          </p:txBody>
        </p:sp>
        <p:sp>
          <p:nvSpPr>
            <p:cNvPr id="7" name="Rectangle: Rounded Corners 6"/>
            <p:cNvSpPr/>
            <p:nvPr/>
          </p:nvSpPr>
          <p:spPr>
            <a:xfrm>
              <a:off x="3166093" y="3281725"/>
              <a:ext cx="3355011" cy="674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PER-CAPITA INCOME</a:t>
              </a:r>
            </a:p>
          </p:txBody>
        </p:sp>
        <p:sp>
          <p:nvSpPr>
            <p:cNvPr id="8" name="Rectangle: Rounded Corners 7"/>
            <p:cNvSpPr/>
            <p:nvPr/>
          </p:nvSpPr>
          <p:spPr>
            <a:xfrm>
              <a:off x="5792062" y="4684830"/>
              <a:ext cx="3355011" cy="674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TOTAL INCOME</a:t>
              </a:r>
            </a:p>
          </p:txBody>
        </p:sp>
        <p:sp>
          <p:nvSpPr>
            <p:cNvPr id="9" name="Rectangle: Rounded Corners 8"/>
            <p:cNvSpPr/>
            <p:nvPr/>
          </p:nvSpPr>
          <p:spPr>
            <a:xfrm>
              <a:off x="5792062" y="5759457"/>
              <a:ext cx="3355011" cy="674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TOTAL MONEYFLOW</a:t>
              </a:r>
            </a:p>
          </p:txBody>
        </p:sp>
        <p:cxnSp>
          <p:nvCxnSpPr>
            <p:cNvPr id="13" name="Straight Arrow Connector 12"/>
            <p:cNvCxnSpPr>
              <a:cxnSpLocks/>
              <a:stCxn id="8" idx="2"/>
              <a:endCxn id="9" idx="0"/>
            </p:cNvCxnSpPr>
            <p:nvPr/>
          </p:nvCxnSpPr>
          <p:spPr>
            <a:xfrm>
              <a:off x="7469568" y="5359407"/>
              <a:ext cx="0" cy="400050"/>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Rounded Corners 49"/>
            <p:cNvSpPr/>
            <p:nvPr/>
          </p:nvSpPr>
          <p:spPr>
            <a:xfrm>
              <a:off x="8455545" y="3281725"/>
              <a:ext cx="3403080" cy="6745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POPULATION</a:t>
              </a:r>
            </a:p>
          </p:txBody>
        </p:sp>
        <p:cxnSp>
          <p:nvCxnSpPr>
            <p:cNvPr id="59" name="Connector: Elbow 58"/>
            <p:cNvCxnSpPr>
              <a:stCxn id="50" idx="2"/>
              <a:endCxn id="8" idx="0"/>
            </p:cNvCxnSpPr>
            <p:nvPr/>
          </p:nvCxnSpPr>
          <p:spPr>
            <a:xfrm rot="5400000">
              <a:off x="8449063" y="2976807"/>
              <a:ext cx="728528" cy="2687518"/>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Connector: Elbow 4"/>
            <p:cNvCxnSpPr>
              <a:stCxn id="4" idx="2"/>
              <a:endCxn id="7" idx="0"/>
            </p:cNvCxnSpPr>
            <p:nvPr/>
          </p:nvCxnSpPr>
          <p:spPr>
            <a:xfrm rot="16200000" flipH="1">
              <a:off x="3054949" y="1493075"/>
              <a:ext cx="728528" cy="2848772"/>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Connector: Elbow 10"/>
            <p:cNvCxnSpPr>
              <a:stCxn id="6" idx="2"/>
              <a:endCxn id="7" idx="0"/>
            </p:cNvCxnSpPr>
            <p:nvPr/>
          </p:nvCxnSpPr>
          <p:spPr>
            <a:xfrm rot="5400000">
              <a:off x="5906378" y="1490418"/>
              <a:ext cx="728528" cy="2854086"/>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5192540" y="1170734"/>
            <a:ext cx="1803743" cy="707886"/>
          </a:xfrm>
          <a:prstGeom prst="rect">
            <a:avLst/>
          </a:prstGeom>
          <a:noFill/>
        </p:spPr>
        <p:txBody>
          <a:bodyPr wrap="square" rtlCol="0">
            <a:spAutoFit/>
          </a:bodyPr>
          <a:lstStyle/>
          <a:p>
            <a:pPr algn="ctr"/>
            <a:r>
              <a:rPr lang="en-US" sz="4000" dirty="0"/>
              <a:t>MODEL</a:t>
            </a:r>
          </a:p>
        </p:txBody>
      </p:sp>
    </p:spTree>
    <p:extLst>
      <p:ext uri="{BB962C8B-B14F-4D97-AF65-F5344CB8AC3E}">
        <p14:creationId xmlns:p14="http://schemas.microsoft.com/office/powerpoint/2010/main" val="14792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FRAMEWORK II</a:t>
            </a:r>
          </a:p>
        </p:txBody>
      </p:sp>
      <p:sp>
        <p:nvSpPr>
          <p:cNvPr id="3" name="Content Placeholder 2"/>
          <p:cNvSpPr>
            <a:spLocks noGrp="1"/>
          </p:cNvSpPr>
          <p:nvPr>
            <p:ph idx="1"/>
          </p:nvPr>
        </p:nvSpPr>
        <p:spPr>
          <a:xfrm>
            <a:off x="1220582" y="1052738"/>
            <a:ext cx="9905999" cy="5840361"/>
          </a:xfrm>
        </p:spPr>
        <p:txBody>
          <a:bodyPr>
            <a:normAutofit/>
          </a:bodyPr>
          <a:lstStyle/>
          <a:p>
            <a:pPr>
              <a:buSzPct val="100000"/>
              <a:buFont typeface="Wingdings" panose="05000000000000000000" pitchFamily="2" charset="2"/>
              <a:buChar char="Ø"/>
            </a:pPr>
            <a:r>
              <a:rPr lang="en-US" sz="2800" dirty="0"/>
              <a:t>Distribution of market share proportional to the number of ATMs of each operator in every zipcode.</a:t>
            </a:r>
          </a:p>
          <a:p>
            <a:pPr marL="0" indent="0">
              <a:buSzPct val="100000"/>
              <a:buNone/>
            </a:pPr>
            <a:endParaRPr lang="en-US" sz="2800" dirty="0"/>
          </a:p>
        </p:txBody>
      </p:sp>
      <p:grpSp>
        <p:nvGrpSpPr>
          <p:cNvPr id="4" name="Group 3"/>
          <p:cNvGrpSpPr/>
          <p:nvPr/>
        </p:nvGrpSpPr>
        <p:grpSpPr>
          <a:xfrm>
            <a:off x="1088816" y="2130184"/>
            <a:ext cx="10011190" cy="4520320"/>
            <a:chOff x="1088816" y="2130184"/>
            <a:chExt cx="10011190" cy="4520320"/>
          </a:xfrm>
        </p:grpSpPr>
        <p:sp>
          <p:nvSpPr>
            <p:cNvPr id="6" name="Rectangle: Rounded Corners 5"/>
            <p:cNvSpPr/>
            <p:nvPr/>
          </p:nvSpPr>
          <p:spPr>
            <a:xfrm>
              <a:off x="8725516" y="5948090"/>
              <a:ext cx="2374490" cy="70241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CO-OP</a:t>
              </a:r>
            </a:p>
          </p:txBody>
        </p:sp>
        <p:sp>
          <p:nvSpPr>
            <p:cNvPr id="8" name="Rectangle: Rounded Corners 7"/>
            <p:cNvSpPr/>
            <p:nvPr/>
          </p:nvSpPr>
          <p:spPr>
            <a:xfrm>
              <a:off x="1088816" y="5932471"/>
              <a:ext cx="2374490" cy="70241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ALLPOINT</a:t>
              </a:r>
            </a:p>
          </p:txBody>
        </p:sp>
        <p:sp>
          <p:nvSpPr>
            <p:cNvPr id="9" name="Rectangle: Rounded Corners 8"/>
            <p:cNvSpPr/>
            <p:nvPr/>
          </p:nvSpPr>
          <p:spPr>
            <a:xfrm>
              <a:off x="4907166" y="5933249"/>
              <a:ext cx="2374490" cy="702414"/>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MONEYPASS</a:t>
              </a:r>
            </a:p>
          </p:txBody>
        </p:sp>
        <p:cxnSp>
          <p:nvCxnSpPr>
            <p:cNvPr id="15" name="Straight Arrow Connector 14"/>
            <p:cNvCxnSpPr/>
            <p:nvPr/>
          </p:nvCxnSpPr>
          <p:spPr>
            <a:xfrm flipH="1">
              <a:off x="9912761" y="5460017"/>
              <a:ext cx="4048" cy="476266"/>
            </a:xfrm>
            <a:prstGeom prst="straightConnector1">
              <a:avLst/>
            </a:prstGeom>
            <a:solidFill>
              <a:schemeClr val="accent5">
                <a:lumMod val="75000"/>
              </a:schemeClr>
            </a:solidFill>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84514" y="5460795"/>
              <a:ext cx="4048" cy="475488"/>
            </a:xfrm>
            <a:prstGeom prst="straightConnector1">
              <a:avLst/>
            </a:prstGeom>
            <a:solidFill>
              <a:schemeClr val="accent5">
                <a:lumMod val="75000"/>
              </a:schemeClr>
            </a:solidFill>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6122063" y="5460017"/>
              <a:ext cx="0" cy="476266"/>
            </a:xfrm>
            <a:prstGeom prst="straightConnector1">
              <a:avLst/>
            </a:prstGeom>
            <a:solidFill>
              <a:schemeClr val="accent5">
                <a:lumMod val="75000"/>
              </a:schemeClr>
            </a:solidFill>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302950" y="5460795"/>
              <a:ext cx="7624917" cy="0"/>
            </a:xfrm>
            <a:prstGeom prst="line">
              <a:avLst/>
            </a:prstGeom>
            <a:solidFill>
              <a:schemeClr val="accent5">
                <a:lumMod val="75000"/>
              </a:schemeClr>
            </a:solidFill>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3" name="Rectangle: Rounded Corners 62"/>
            <p:cNvSpPr/>
            <p:nvPr/>
          </p:nvSpPr>
          <p:spPr>
            <a:xfrm>
              <a:off x="2353469" y="2130184"/>
              <a:ext cx="7481886" cy="24717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t>TOTAL MONEY FLOW</a:t>
              </a:r>
            </a:p>
            <a:p>
              <a:pPr algn="r"/>
              <a:endParaRPr lang="en-US" dirty="0"/>
            </a:p>
            <a:p>
              <a:pPr algn="r"/>
              <a:endParaRPr lang="en-US" dirty="0"/>
            </a:p>
            <a:p>
              <a:pPr algn="r"/>
              <a:endParaRPr lang="en-US" dirty="0"/>
            </a:p>
            <a:p>
              <a:pPr algn="r"/>
              <a:endParaRPr lang="en-US" dirty="0"/>
            </a:p>
            <a:p>
              <a:pPr algn="r"/>
              <a:endParaRPr lang="en-US" dirty="0"/>
            </a:p>
            <a:p>
              <a:pPr algn="r"/>
              <a:endParaRPr lang="en-US" dirty="0"/>
            </a:p>
            <a:p>
              <a:pPr algn="r"/>
              <a:endParaRPr lang="en-US" dirty="0"/>
            </a:p>
          </p:txBody>
        </p:sp>
        <p:sp>
          <p:nvSpPr>
            <p:cNvPr id="64" name="Rectangle: Rounded Corners 63"/>
            <p:cNvSpPr/>
            <p:nvPr/>
          </p:nvSpPr>
          <p:spPr>
            <a:xfrm>
              <a:off x="3156329" y="2693029"/>
              <a:ext cx="5929313" cy="173833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t>REVENUE GENERATED IN ATMS</a:t>
              </a:r>
            </a:p>
            <a:p>
              <a:pPr algn="r"/>
              <a:endParaRPr lang="en-US" dirty="0"/>
            </a:p>
            <a:p>
              <a:pPr algn="r"/>
              <a:endParaRPr lang="en-US" dirty="0"/>
            </a:p>
            <a:p>
              <a:pPr algn="r"/>
              <a:endParaRPr lang="en-US" dirty="0"/>
            </a:p>
            <a:p>
              <a:pPr algn="r"/>
              <a:endParaRPr lang="en-US" dirty="0"/>
            </a:p>
            <a:p>
              <a:pPr algn="r"/>
              <a:endParaRPr lang="en-US" dirty="0"/>
            </a:p>
          </p:txBody>
        </p:sp>
        <p:sp>
          <p:nvSpPr>
            <p:cNvPr id="65" name="Rectangle: Rounded Corners 64"/>
            <p:cNvSpPr/>
            <p:nvPr/>
          </p:nvSpPr>
          <p:spPr>
            <a:xfrm>
              <a:off x="3857494" y="3558048"/>
              <a:ext cx="4529137" cy="738344"/>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MARKET SHARE OF THESE THREE ATMS</a:t>
              </a:r>
            </a:p>
          </p:txBody>
        </p:sp>
        <p:cxnSp>
          <p:nvCxnSpPr>
            <p:cNvPr id="75" name="Straight Arrow Connector 74"/>
            <p:cNvCxnSpPr>
              <a:stCxn id="65" idx="2"/>
            </p:cNvCxnSpPr>
            <p:nvPr/>
          </p:nvCxnSpPr>
          <p:spPr>
            <a:xfrm flipH="1">
              <a:off x="6122062" y="4296392"/>
              <a:ext cx="1" cy="1159479"/>
            </a:xfrm>
            <a:prstGeom prst="straightConnector1">
              <a:avLst/>
            </a:prstGeom>
            <a:ln w="31750">
              <a:solidFill>
                <a:schemeClr val="accent3">
                  <a:lumMod val="75000"/>
                </a:schemeClr>
              </a:solidFill>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908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327354"/>
          </a:xfrm>
        </p:spPr>
        <p:txBody>
          <a:bodyPr>
            <a:normAutofit/>
          </a:bodyPr>
          <a:lstStyle/>
          <a:p>
            <a:pPr algn="ctr"/>
            <a:r>
              <a:rPr lang="en-US" sz="4500" dirty="0"/>
              <a:t>Assumptions and estimates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9795311"/>
              </p:ext>
            </p:extLst>
          </p:nvPr>
        </p:nvGraphicFramePr>
        <p:xfrm>
          <a:off x="1141413" y="1327150"/>
          <a:ext cx="9906000" cy="5530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17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1412" y="800100"/>
                <a:ext cx="9905999" cy="6057900"/>
              </a:xfrm>
            </p:spPr>
            <p:txBody>
              <a:bodyPr>
                <a:normAutofit lnSpcReduction="10000"/>
              </a:bodyPr>
              <a:lstStyle/>
              <a:p>
                <a:pPr marL="0" indent="0">
                  <a:buSzPct val="100000"/>
                  <a:buNone/>
                </a:pPr>
                <a:endParaRPr lang="en-US" sz="2800" dirty="0"/>
              </a:p>
              <a:p>
                <a:pPr marL="0" indent="0">
                  <a:buSzPct val="10000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𝑅𝑒𝑣𝑒𝑛𝑢𝑒</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𝑇𝑃𝑖</m:t>
                          </m:r>
                        </m:e>
                      </m:d>
                      <m:r>
                        <a:rPr lang="en-US" sz="2800" b="0" i="1" smtClean="0">
                          <a:latin typeface="Cambria Math" panose="02040503050406030204" pitchFamily="18" charset="0"/>
                        </a:rPr>
                        <m:t> ×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r>
                            <a:rPr lang="en-US" sz="2800" b="0" i="1" smtClean="0">
                              <a:latin typeface="Cambria Math" panose="02040503050406030204" pitchFamily="18" charset="0"/>
                            </a:rPr>
                            <m:t>(</m:t>
                          </m:r>
                          <m:r>
                            <m:rPr>
                              <m:sty m:val="p"/>
                            </m:rPr>
                            <a:rPr lang="el-GR" sz="2800" b="0" i="1" smtClean="0">
                              <a:latin typeface="Cambria Math" panose="02040503050406030204" pitchFamily="18" charset="0"/>
                            </a:rPr>
                            <m:t>β</m:t>
                          </m:r>
                          <m:r>
                            <a:rPr lang="en-US" sz="2800" b="0" i="1" baseline="-25000" smtClean="0">
                              <a:latin typeface="Cambria Math" panose="02040503050406030204" pitchFamily="18" charset="0"/>
                            </a:rPr>
                            <m:t>𝑗</m:t>
                          </m:r>
                          <m:r>
                            <a:rPr lang="en-US" sz="2800" b="0" i="1" smtClean="0">
                              <a:latin typeface="Cambria Math" panose="02040503050406030204" pitchFamily="18" charset="0"/>
                            </a:rPr>
                            <m:t> ×</m:t>
                          </m:r>
                          <m:r>
                            <a:rPr lang="en-US" sz="2800" b="0" i="1" smtClean="0">
                              <a:latin typeface="Cambria Math" panose="02040503050406030204" pitchFamily="18" charset="0"/>
                            </a:rPr>
                            <m:t>𝑃𝑖𝑗</m:t>
                          </m:r>
                          <m:r>
                            <a:rPr lang="en-US" sz="2800" b="0" i="1" smtClean="0">
                              <a:latin typeface="Cambria Math" panose="02040503050406030204" pitchFamily="18" charset="0"/>
                            </a:rPr>
                            <m:t>)</m:t>
                          </m:r>
                        </m:e>
                      </m:nary>
                    </m:oMath>
                  </m:oMathPara>
                </a14:m>
                <a:endParaRPr lang="en-US" sz="2800" dirty="0"/>
              </a:p>
              <a:p>
                <a:pPr marL="0" indent="0">
                  <a:buSzPct val="100000"/>
                  <a:buNone/>
                </a:pPr>
                <a14:m>
                  <m:oMath xmlns:m="http://schemas.openxmlformats.org/officeDocument/2006/math">
                    <m:r>
                      <a:rPr lang="en-US" sz="2800" i="1">
                        <a:latin typeface="Cambria Math" panose="02040503050406030204" pitchFamily="18" charset="0"/>
                      </a:rPr>
                      <m:t>𝑅𝑒𝑣𝑒𝑛𝑢𝑒</m:t>
                    </m:r>
                    <m:r>
                      <a:rPr lang="en-US" sz="2800" i="1" baseline="-25000">
                        <a:latin typeface="Cambria Math" panose="02040503050406030204" pitchFamily="18" charset="0"/>
                      </a:rPr>
                      <m:t>𝑖</m:t>
                    </m:r>
                  </m:oMath>
                </a14:m>
                <a:r>
                  <a:rPr lang="en-US" sz="2800" dirty="0"/>
                  <a:t> : The total annual revenue generated in zipcode </a:t>
                </a:r>
                <a14:m>
                  <m:oMath xmlns:m="http://schemas.openxmlformats.org/officeDocument/2006/math">
                    <m:r>
                      <a:rPr lang="en-US" sz="3500" i="1">
                        <a:latin typeface="Cambria Math" panose="02040503050406030204" pitchFamily="18" charset="0"/>
                      </a:rPr>
                      <m:t>𝑖</m:t>
                    </m:r>
                  </m:oMath>
                </a14:m>
                <a:r>
                  <a:rPr lang="en-US" sz="2800" dirty="0"/>
                  <a:t>,</a:t>
                </a:r>
              </a:p>
              <a:p>
                <a:pPr marL="0" indent="0">
                  <a:buSzPct val="100000"/>
                  <a:buNone/>
                </a:pPr>
                <a14:m>
                  <m:oMath xmlns:m="http://schemas.openxmlformats.org/officeDocument/2006/math">
                    <m:r>
                      <a:rPr lang="en-US" sz="2800" i="1">
                        <a:latin typeface="Cambria Math" panose="02040503050406030204" pitchFamily="18" charset="0"/>
                      </a:rPr>
                      <m:t>𝑐</m:t>
                    </m:r>
                    <m:r>
                      <a:rPr lang="en-US" sz="2800" i="1" baseline="-25000">
                        <a:latin typeface="Cambria Math" panose="02040503050406030204" pitchFamily="18" charset="0"/>
                      </a:rPr>
                      <m:t>𝑖</m:t>
                    </m:r>
                  </m:oMath>
                </a14:m>
                <a:r>
                  <a:rPr lang="en-US" sz="2800" dirty="0"/>
                  <a:t> : The per capita income of the population of zipcode </a:t>
                </a:r>
                <a14:m>
                  <m:oMath xmlns:m="http://schemas.openxmlformats.org/officeDocument/2006/math">
                    <m:r>
                      <a:rPr lang="en-US" sz="3500" i="1">
                        <a:latin typeface="Cambria Math" panose="02040503050406030204" pitchFamily="18" charset="0"/>
                      </a:rPr>
                      <m:t>𝑖</m:t>
                    </m:r>
                  </m:oMath>
                </a14:m>
                <a:r>
                  <a:rPr lang="en-US" sz="2800" dirty="0"/>
                  <a:t>,</a:t>
                </a:r>
              </a:p>
              <a:p>
                <a:pPr marL="0" indent="0">
                  <a:buSzPct val="100000"/>
                  <a:buNone/>
                </a:pPr>
                <a14:m>
                  <m:oMath xmlns:m="http://schemas.openxmlformats.org/officeDocument/2006/math">
                    <m:r>
                      <a:rPr lang="en-US" sz="2800" i="1">
                        <a:latin typeface="Cambria Math" panose="02040503050406030204" pitchFamily="18" charset="0"/>
                      </a:rPr>
                      <m:t>𝑇𝑃</m:t>
                    </m:r>
                    <m:r>
                      <a:rPr lang="en-US" sz="2800" i="1" baseline="-25000">
                        <a:latin typeface="Cambria Math" panose="02040503050406030204" pitchFamily="18" charset="0"/>
                      </a:rPr>
                      <m:t>𝑖</m:t>
                    </m:r>
                  </m:oMath>
                </a14:m>
                <a:r>
                  <a:rPr lang="en-US" sz="2800" dirty="0"/>
                  <a:t> :</a:t>
                </a:r>
                <a:r>
                  <a:rPr lang="en-US" sz="3500" dirty="0"/>
                  <a:t> </a:t>
                </a:r>
                <a:r>
                  <a:rPr lang="en-US" sz="2800" dirty="0"/>
                  <a:t>The total population of zipcode </a:t>
                </a:r>
                <a14:m>
                  <m:oMath xmlns:m="http://schemas.openxmlformats.org/officeDocument/2006/math">
                    <m:r>
                      <a:rPr lang="en-US" sz="3500" i="1">
                        <a:latin typeface="Cambria Math" panose="02040503050406030204" pitchFamily="18" charset="0"/>
                      </a:rPr>
                      <m:t>𝑖</m:t>
                    </m:r>
                  </m:oMath>
                </a14:m>
                <a:r>
                  <a:rPr lang="en-US" sz="2800" dirty="0"/>
                  <a:t>,</a:t>
                </a:r>
              </a:p>
              <a:p>
                <a:pPr marL="0" indent="0">
                  <a:buSzPct val="100000"/>
                  <a:buNone/>
                </a:pPr>
                <a14:m>
                  <m:oMath xmlns:m="http://schemas.openxmlformats.org/officeDocument/2006/math">
                    <m:r>
                      <m:rPr>
                        <m:sty m:val="p"/>
                      </m:rPr>
                      <a:rPr lang="el-GR" sz="2800" i="1">
                        <a:latin typeface="Cambria Math" panose="02040503050406030204" pitchFamily="18" charset="0"/>
                      </a:rPr>
                      <m:t>β</m:t>
                    </m:r>
                    <m:r>
                      <a:rPr lang="en-US" sz="2800" i="1" baseline="-25000">
                        <a:latin typeface="Cambria Math" panose="02040503050406030204" pitchFamily="18" charset="0"/>
                      </a:rPr>
                      <m:t>𝑗</m:t>
                    </m:r>
                  </m:oMath>
                </a14:m>
                <a:r>
                  <a:rPr lang="en-US" sz="2800" dirty="0"/>
                  <a:t> : The percentage of the total income that goes into the ATMs as revenue of people with income level </a:t>
                </a:r>
                <a14:m>
                  <m:oMath xmlns:m="http://schemas.openxmlformats.org/officeDocument/2006/math">
                    <m:r>
                      <a:rPr lang="en-US" sz="3500" i="1">
                        <a:latin typeface="Cambria Math" panose="02040503050406030204" pitchFamily="18" charset="0"/>
                      </a:rPr>
                      <m:t>𝑗</m:t>
                    </m:r>
                  </m:oMath>
                </a14:m>
                <a:r>
                  <a:rPr lang="en-US" sz="2800" dirty="0"/>
                  <a:t>,</a:t>
                </a:r>
              </a:p>
              <a:p>
                <a:pPr marL="0" indent="0">
                  <a:buSzPct val="100000"/>
                  <a:buNone/>
                </a:pPr>
                <a14:m>
                  <m:oMath xmlns:m="http://schemas.openxmlformats.org/officeDocument/2006/math">
                    <m:r>
                      <a:rPr lang="en-US" sz="2800" i="1">
                        <a:latin typeface="Cambria Math" panose="02040503050406030204" pitchFamily="18" charset="0"/>
                      </a:rPr>
                      <m:t>𝑃</m:t>
                    </m:r>
                    <m:r>
                      <a:rPr lang="en-US" sz="2800" i="1" baseline="-25000">
                        <a:latin typeface="Cambria Math" panose="02040503050406030204" pitchFamily="18" charset="0"/>
                      </a:rPr>
                      <m:t>𝑖𝑗</m:t>
                    </m:r>
                  </m:oMath>
                </a14:m>
                <a:r>
                  <a:rPr lang="en-US" sz="2800" dirty="0"/>
                  <a:t> : The population with income level </a:t>
                </a:r>
                <a14:m>
                  <m:oMath xmlns:m="http://schemas.openxmlformats.org/officeDocument/2006/math">
                    <m:r>
                      <a:rPr lang="en-US" sz="3500" i="1">
                        <a:latin typeface="Cambria Math" panose="02040503050406030204" pitchFamily="18" charset="0"/>
                      </a:rPr>
                      <m:t>𝑗</m:t>
                    </m:r>
                    <m:r>
                      <a:rPr lang="en-US" sz="3500" i="1">
                        <a:latin typeface="Cambria Math" panose="02040503050406030204" pitchFamily="18" charset="0"/>
                      </a:rPr>
                      <m:t> </m:t>
                    </m:r>
                  </m:oMath>
                </a14:m>
                <a:r>
                  <a:rPr lang="en-US" sz="2800" dirty="0"/>
                  <a:t>in zipcode </a:t>
                </a:r>
                <a14:m>
                  <m:oMath xmlns:m="http://schemas.openxmlformats.org/officeDocument/2006/math">
                    <m:r>
                      <a:rPr lang="en-US" sz="3500" i="1">
                        <a:latin typeface="Cambria Math" panose="02040503050406030204" pitchFamily="18" charset="0"/>
                      </a:rPr>
                      <m:t>𝑖</m:t>
                    </m:r>
                  </m:oMath>
                </a14:m>
                <a:r>
                  <a:rPr lang="en-US" sz="2800" dirty="0"/>
                  <a:t>,</a:t>
                </a:r>
              </a:p>
              <a:p>
                <a:pPr marL="0" indent="0">
                  <a:buSzPct val="100000"/>
                  <a:buNone/>
                </a:pPr>
                <a:endParaRPr lang="en-US" sz="2800" dirty="0"/>
              </a:p>
              <a:p>
                <a:pPr marL="0" indent="0">
                  <a:buSzPct val="100000"/>
                  <a:buNone/>
                </a:pPr>
                <a:endParaRPr lang="en-US" sz="35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1412" y="800100"/>
                <a:ext cx="9905999" cy="6057900"/>
              </a:xfrm>
              <a:blipFill>
                <a:blip r:embed="rId2"/>
                <a:stretch>
                  <a:fillRect l="-1231"/>
                </a:stretch>
              </a:blipFill>
            </p:spPr>
            <p:txBody>
              <a:bodyPr/>
              <a:lstStyle/>
              <a:p>
                <a:r>
                  <a:rPr lang="en-US">
                    <a:noFill/>
                  </a:rPr>
                  <a:t> </a:t>
                </a:r>
              </a:p>
            </p:txBody>
          </p:sp>
        </mc:Fallback>
      </mc:AlternateContent>
    </p:spTree>
    <p:extLst>
      <p:ext uri="{BB962C8B-B14F-4D97-AF65-F5344CB8AC3E}">
        <p14:creationId xmlns:p14="http://schemas.microsoft.com/office/powerpoint/2010/main" val="120356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7011" y="1698414"/>
                <a:ext cx="11734800" cy="5379430"/>
              </a:xfrm>
            </p:spPr>
            <p:txBody>
              <a:bodyPr/>
              <a:lstStyle/>
              <a:p>
                <a:pPr marL="0" indent="0">
                  <a:buNone/>
                </a:pPr>
                <a14:m>
                  <m:oMathPara xmlns:m="http://schemas.openxmlformats.org/officeDocument/2006/math">
                    <m:oMathParaPr>
                      <m:jc m:val="center"/>
                    </m:oMathParaPr>
                    <m:oMath xmlns:m="http://schemas.openxmlformats.org/officeDocument/2006/math">
                      <m:r>
                        <a:rPr lang="en-US" sz="3000" b="0" i="1" smtClean="0">
                          <a:latin typeface="Cambria Math" panose="02040503050406030204" pitchFamily="18" charset="0"/>
                        </a:rPr>
                        <m:t>𝑅𝑒𝑣𝑒𝑛𝑢𝑒</m:t>
                      </m:r>
                      <m:r>
                        <a:rPr lang="en-US" sz="3000" b="0" i="1" baseline="-25000" smtClean="0">
                          <a:latin typeface="Cambria Math" panose="02040503050406030204" pitchFamily="18" charset="0"/>
                        </a:rPr>
                        <m:t>𝑘</m:t>
                      </m:r>
                      <m:r>
                        <a:rPr lang="en-US" sz="3000" b="0" i="1" baseline="-15000" smtClean="0">
                          <a:latin typeface="Cambria Math" panose="02040503050406030204" pitchFamily="18" charset="0"/>
                        </a:rPr>
                        <m:t>,</m:t>
                      </m:r>
                      <m:r>
                        <a:rPr lang="en-US" sz="3000" b="0" i="1" baseline="-25000" smtClean="0">
                          <a:latin typeface="Cambria Math" panose="02040503050406030204" pitchFamily="18" charset="0"/>
                        </a:rPr>
                        <m:t>𝑖</m:t>
                      </m:r>
                      <m:r>
                        <a:rPr lang="en-US" sz="3000" b="0" i="1" smtClean="0">
                          <a:latin typeface="Cambria Math" panose="02040503050406030204" pitchFamily="18" charset="0"/>
                        </a:rPr>
                        <m:t>=</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𝑅𝑒𝑣𝑒𝑛𝑢𝑒</m:t>
                          </m:r>
                          <m:r>
                            <a:rPr lang="en-US" sz="3000" b="0" i="1" baseline="-25000" smtClean="0">
                              <a:latin typeface="Cambria Math" panose="02040503050406030204" pitchFamily="18" charset="0"/>
                            </a:rPr>
                            <m:t>𝑖</m:t>
                          </m:r>
                          <m:r>
                            <a:rPr lang="en-US" sz="3000" b="0" i="1" smtClean="0">
                              <a:latin typeface="Cambria Math" panose="02040503050406030204" pitchFamily="18" charset="0"/>
                            </a:rPr>
                            <m:t> ×</m:t>
                          </m:r>
                          <m:r>
                            <a:rPr lang="en-US" sz="3000" b="0" i="1" smtClean="0">
                              <a:latin typeface="Cambria Math" panose="02040503050406030204" pitchFamily="18" charset="0"/>
                            </a:rPr>
                            <m:t>𝛼</m:t>
                          </m:r>
                        </m:e>
                      </m:d>
                      <m:r>
                        <a:rPr lang="en-US" sz="3000" b="0" i="1" smtClean="0">
                          <a:latin typeface="Cambria Math" panose="02040503050406030204" pitchFamily="18" charset="0"/>
                        </a:rPr>
                        <m:t> × </m:t>
                      </m:r>
                      <m:f>
                        <m:fPr>
                          <m:ctrlPr>
                            <a:rPr lang="en-US" sz="3000" i="1" dirty="0" smtClean="0">
                              <a:latin typeface="Cambria Math" panose="02040503050406030204" pitchFamily="18" charset="0"/>
                            </a:rPr>
                          </m:ctrlPr>
                        </m:fPr>
                        <m:num>
                          <m:r>
                            <a:rPr lang="en-US" sz="3000" b="0" i="1" dirty="0" smtClean="0">
                              <a:latin typeface="Cambria Math" panose="02040503050406030204" pitchFamily="18" charset="0"/>
                            </a:rPr>
                            <m:t>𝑛</m:t>
                          </m:r>
                          <m:r>
                            <a:rPr lang="en-US" sz="3000" b="0" i="1" baseline="-25000" dirty="0" smtClean="0">
                              <a:latin typeface="Cambria Math" panose="02040503050406030204" pitchFamily="18" charset="0"/>
                            </a:rPr>
                            <m:t>𝐴𝑙𝑙𝑝𝑜𝑖𝑛𝑡</m:t>
                          </m:r>
                          <m:r>
                            <a:rPr lang="en-US" sz="3000" b="0" i="1" baseline="-25000" dirty="0" smtClean="0">
                              <a:latin typeface="Cambria Math" panose="02040503050406030204" pitchFamily="18" charset="0"/>
                            </a:rPr>
                            <m:t>,</m:t>
                          </m:r>
                          <m:r>
                            <a:rPr lang="en-US" sz="3000" b="0" i="1" baseline="-25000" dirty="0" smtClean="0">
                              <a:latin typeface="Cambria Math" panose="02040503050406030204" pitchFamily="18" charset="0"/>
                            </a:rPr>
                            <m:t>𝑖</m:t>
                          </m:r>
                        </m:num>
                        <m:den>
                          <m:r>
                            <a:rPr lang="en-US" sz="3000" b="0" i="1" dirty="0" smtClean="0">
                              <a:latin typeface="Cambria Math" panose="02040503050406030204" pitchFamily="18" charset="0"/>
                            </a:rPr>
                            <m:t>𝑛</m:t>
                          </m:r>
                          <m:r>
                            <a:rPr lang="en-US" sz="3000" b="0" i="1" baseline="-25000" dirty="0" smtClean="0">
                              <a:latin typeface="Cambria Math" panose="02040503050406030204" pitchFamily="18" charset="0"/>
                            </a:rPr>
                            <m:t>𝐴𝑙𝑙𝑝𝑜𝑖𝑛𝑡</m:t>
                          </m:r>
                          <m:r>
                            <a:rPr lang="en-US" sz="3000" b="0" i="1" baseline="-15000" dirty="0" smtClean="0">
                              <a:latin typeface="Cambria Math" panose="02040503050406030204" pitchFamily="18" charset="0"/>
                            </a:rPr>
                            <m:t>,</m:t>
                          </m:r>
                          <m:r>
                            <a:rPr lang="en-US" sz="3000" b="0" i="1" baseline="-25000" dirty="0" smtClean="0">
                              <a:latin typeface="Cambria Math" panose="02040503050406030204" pitchFamily="18" charset="0"/>
                            </a:rPr>
                            <m:t>𝑖</m:t>
                          </m:r>
                          <m:r>
                            <a:rPr lang="en-US" sz="3000" b="0" i="1" dirty="0" smtClean="0">
                              <a:latin typeface="Cambria Math" panose="02040503050406030204" pitchFamily="18" charset="0"/>
                            </a:rPr>
                            <m:t>+</m:t>
                          </m:r>
                          <m:r>
                            <a:rPr lang="en-US" sz="3000" b="0" i="1" dirty="0" smtClean="0">
                              <a:latin typeface="Cambria Math" panose="02040503050406030204" pitchFamily="18" charset="0"/>
                            </a:rPr>
                            <m:t>𝑛𝑀</m:t>
                          </m:r>
                          <m:r>
                            <a:rPr lang="en-US" sz="3000" b="0" i="1" baseline="-25000" dirty="0" smtClean="0">
                              <a:latin typeface="Cambria Math" panose="02040503050406030204" pitchFamily="18" charset="0"/>
                            </a:rPr>
                            <m:t>𝑜𝑛𝑒𝑦𝑝𝑎𝑠𝑠</m:t>
                          </m:r>
                          <m:r>
                            <a:rPr lang="en-US" sz="3000" b="0" i="1" baseline="-15000" dirty="0" smtClean="0">
                              <a:latin typeface="Cambria Math" panose="02040503050406030204" pitchFamily="18" charset="0"/>
                            </a:rPr>
                            <m:t>,</m:t>
                          </m:r>
                          <m:r>
                            <a:rPr lang="en-US" sz="3000" b="0" i="1" baseline="-25000" dirty="0" smtClean="0">
                              <a:latin typeface="Cambria Math" panose="02040503050406030204" pitchFamily="18" charset="0"/>
                            </a:rPr>
                            <m:t>𝑖</m:t>
                          </m:r>
                          <m:r>
                            <a:rPr lang="en-US" sz="3000" b="0" i="1" dirty="0" smtClean="0">
                              <a:latin typeface="Cambria Math" panose="02040503050406030204" pitchFamily="18" charset="0"/>
                            </a:rPr>
                            <m:t>+</m:t>
                          </m:r>
                          <m:r>
                            <a:rPr lang="en-US" sz="3000" b="0" i="1" dirty="0" smtClean="0">
                              <a:latin typeface="Cambria Math" panose="02040503050406030204" pitchFamily="18" charset="0"/>
                            </a:rPr>
                            <m:t>𝑛𝐶</m:t>
                          </m:r>
                          <m:r>
                            <a:rPr lang="en-US" sz="3000" b="0" i="1" baseline="-25000" dirty="0" smtClean="0">
                              <a:latin typeface="Cambria Math" panose="02040503050406030204" pitchFamily="18" charset="0"/>
                            </a:rPr>
                            <m:t>𝑜𝑂𝑝</m:t>
                          </m:r>
                          <m:r>
                            <a:rPr lang="en-US" sz="3000" b="0" i="1" baseline="-15000" dirty="0" smtClean="0">
                              <a:latin typeface="Cambria Math" panose="02040503050406030204" pitchFamily="18" charset="0"/>
                            </a:rPr>
                            <m:t>,</m:t>
                          </m:r>
                          <m:r>
                            <a:rPr lang="en-US" sz="3000" b="0" i="1" baseline="-15000" dirty="0" smtClean="0">
                              <a:latin typeface="Cambria Math" panose="02040503050406030204" pitchFamily="18" charset="0"/>
                            </a:rPr>
                            <m:t>𝑖</m:t>
                          </m:r>
                        </m:den>
                      </m:f>
                      <m:r>
                        <a:rPr lang="en-US" sz="3000" b="0" i="1" smtClean="0">
                          <a:latin typeface="Cambria Math" panose="02040503050406030204" pitchFamily="18" charset="0"/>
                        </a:rPr>
                        <m:t> </m:t>
                      </m:r>
                    </m:oMath>
                  </m:oMathPara>
                </a14:m>
                <a:endParaRPr lang="en-US" sz="3000" dirty="0"/>
              </a:p>
              <a:p>
                <a:pPr marL="0" indent="0" algn="just">
                  <a:buNone/>
                </a:pPr>
                <a:r>
                  <a:rPr lang="en-US" sz="3000" dirty="0"/>
                  <a:t>     </a:t>
                </a:r>
                <a14:m>
                  <m:oMath xmlns:m="http://schemas.openxmlformats.org/officeDocument/2006/math">
                    <m:r>
                      <a:rPr lang="en-US" sz="2800" i="1">
                        <a:latin typeface="Cambria Math" panose="02040503050406030204" pitchFamily="18" charset="0"/>
                      </a:rPr>
                      <m:t>𝑅𝑒𝑣𝑒𝑛𝑢𝑒</m:t>
                    </m:r>
                    <m:r>
                      <a:rPr lang="en-US" sz="2800" i="1" baseline="-25000">
                        <a:latin typeface="Cambria Math" panose="02040503050406030204" pitchFamily="18" charset="0"/>
                      </a:rPr>
                      <m:t>𝑘</m:t>
                    </m:r>
                    <m:r>
                      <a:rPr lang="en-US" sz="2800" i="1" baseline="-15000">
                        <a:latin typeface="Cambria Math" panose="02040503050406030204" pitchFamily="18" charset="0"/>
                      </a:rPr>
                      <m:t>,</m:t>
                    </m:r>
                    <m:r>
                      <a:rPr lang="en-US" sz="2800" i="1" baseline="-25000">
                        <a:latin typeface="Cambria Math" panose="02040503050406030204" pitchFamily="18" charset="0"/>
                      </a:rPr>
                      <m:t>𝑖</m:t>
                    </m:r>
                  </m:oMath>
                </a14:m>
                <a:r>
                  <a:rPr lang="en-US" sz="2800" dirty="0"/>
                  <a:t> : The annual revenue generated by operator </a:t>
                </a:r>
                <a14:m>
                  <m:oMath xmlns:m="http://schemas.openxmlformats.org/officeDocument/2006/math">
                    <m:r>
                      <a:rPr lang="en-US" sz="3200" i="1">
                        <a:latin typeface="Cambria Math" panose="02040503050406030204" pitchFamily="18" charset="0"/>
                      </a:rPr>
                      <m:t>𝑘</m:t>
                    </m:r>
                  </m:oMath>
                </a14:m>
                <a:r>
                  <a:rPr lang="en-US" sz="3200" dirty="0"/>
                  <a:t> </a:t>
                </a:r>
                <a:r>
                  <a:rPr lang="en-US" sz="2800" dirty="0"/>
                  <a:t>in zipcode </a:t>
                </a:r>
                <a14:m>
                  <m:oMath xmlns:m="http://schemas.openxmlformats.org/officeDocument/2006/math">
                    <m:r>
                      <a:rPr lang="en-US" sz="3200" i="1">
                        <a:latin typeface="Cambria Math" panose="02040503050406030204" pitchFamily="18" charset="0"/>
                      </a:rPr>
                      <m:t>𝑖</m:t>
                    </m:r>
                  </m:oMath>
                </a14:m>
                <a:r>
                  <a:rPr lang="en-US" sz="2800" dirty="0"/>
                  <a:t>,</a:t>
                </a:r>
              </a:p>
              <a:p>
                <a:pPr marL="0" indent="0" algn="just">
                  <a:buNone/>
                </a:pPr>
                <a:r>
                  <a:rPr lang="en-US" sz="2800" dirty="0"/>
                  <a:t>     </a:t>
                </a:r>
                <a14:m>
                  <m:oMath xmlns:m="http://schemas.openxmlformats.org/officeDocument/2006/math">
                    <m:r>
                      <a:rPr lang="en-US" sz="2800" i="1">
                        <a:latin typeface="Cambria Math" panose="02040503050406030204" pitchFamily="18" charset="0"/>
                      </a:rPr>
                      <m:t>𝑅𝑒𝑣𝑒𝑛𝑢𝑒</m:t>
                    </m:r>
                    <m:r>
                      <a:rPr lang="en-US" sz="2800" i="1" baseline="-25000">
                        <a:latin typeface="Cambria Math" panose="02040503050406030204" pitchFamily="18" charset="0"/>
                      </a:rPr>
                      <m:t>𝑖</m:t>
                    </m:r>
                  </m:oMath>
                </a14:m>
                <a:r>
                  <a:rPr lang="en-US" sz="3200" dirty="0"/>
                  <a:t> : </a:t>
                </a:r>
                <a:r>
                  <a:rPr lang="en-US" sz="2800" dirty="0"/>
                  <a:t>The total annual revenue generated in zipcode </a:t>
                </a:r>
                <a14:m>
                  <m:oMath xmlns:m="http://schemas.openxmlformats.org/officeDocument/2006/math">
                    <m:r>
                      <a:rPr lang="en-US" sz="3200" i="1">
                        <a:latin typeface="Cambria Math" panose="02040503050406030204" pitchFamily="18" charset="0"/>
                      </a:rPr>
                      <m:t>𝑖</m:t>
                    </m:r>
                  </m:oMath>
                </a14:m>
                <a:r>
                  <a:rPr lang="en-US" sz="2800" dirty="0"/>
                  <a:t>,</a:t>
                </a:r>
              </a:p>
              <a:p>
                <a:pPr marL="0" indent="0" algn="just">
                  <a:buNone/>
                </a:pPr>
                <a:r>
                  <a:rPr lang="en-US" sz="2800" dirty="0"/>
                  <a:t>     </a:t>
                </a:r>
                <a:r>
                  <a:rPr lang="en-US" sz="2800" dirty="0">
                    <a:latin typeface="Cambria Math" panose="02040503050406030204" pitchFamily="18" charset="0"/>
                    <a:ea typeface="Cambria Math" panose="02040503050406030204" pitchFamily="18" charset="0"/>
                  </a:rPr>
                  <a:t>α : </a:t>
                </a:r>
                <a:r>
                  <a:rPr lang="en-US" sz="2800" dirty="0">
                    <a:ea typeface="Cambria Math" panose="02040503050406030204" pitchFamily="18" charset="0"/>
                  </a:rPr>
                  <a:t>The combined market share of the three ATM operators,</a:t>
                </a:r>
              </a:p>
              <a:p>
                <a:pPr marL="0" indent="0" algn="just">
                  <a:buNone/>
                </a:pPr>
                <a:r>
                  <a:rPr lang="en-US" sz="2800" dirty="0">
                    <a:latin typeface="Cambria Math" panose="02040503050406030204" pitchFamily="18" charset="0"/>
                    <a:ea typeface="Cambria Math" panose="02040503050406030204" pitchFamily="18" charset="0"/>
                  </a:rPr>
                  <a:t> </a:t>
                </a:r>
                <a14:m>
                  <m:oMath xmlns:m="http://schemas.openxmlformats.org/officeDocument/2006/math">
                    <m:r>
                      <a:rPr lang="en-US" sz="2800" b="0" i="0" dirty="0" smtClean="0">
                        <a:latin typeface="Cambria Math" panose="02040503050406030204" pitchFamily="18" charset="0"/>
                      </a:rPr>
                      <m:t>     </m:t>
                    </m:r>
                    <m:r>
                      <a:rPr lang="en-US" sz="2800" b="0" i="1" dirty="0" smtClean="0">
                        <a:latin typeface="Cambria Math" panose="02040503050406030204" pitchFamily="18" charset="0"/>
                      </a:rPr>
                      <m:t> </m:t>
                    </m:r>
                    <m:r>
                      <a:rPr lang="en-US" sz="2800" i="1" dirty="0">
                        <a:latin typeface="Cambria Math" panose="02040503050406030204" pitchFamily="18" charset="0"/>
                      </a:rPr>
                      <m:t>𝑛</m:t>
                    </m:r>
                    <m:r>
                      <a:rPr lang="en-US" sz="2800" i="1" baseline="-25000" dirty="0">
                        <a:latin typeface="Cambria Math" panose="02040503050406030204" pitchFamily="18" charset="0"/>
                      </a:rPr>
                      <m:t>𝑘</m:t>
                    </m:r>
                    <m:r>
                      <a:rPr lang="en-US" sz="2800" i="1" baseline="-15000" dirty="0">
                        <a:latin typeface="Cambria Math" panose="02040503050406030204" pitchFamily="18" charset="0"/>
                      </a:rPr>
                      <m:t>,</m:t>
                    </m:r>
                    <m:r>
                      <a:rPr lang="en-US" sz="2800" i="1" baseline="-25000" dirty="0">
                        <a:latin typeface="Cambria Math" panose="02040503050406030204" pitchFamily="18" charset="0"/>
                      </a:rPr>
                      <m:t>𝑖</m:t>
                    </m:r>
                    <m:r>
                      <a:rPr lang="en-US" sz="2800" b="0" i="0" baseline="-25000" dirty="0" smtClean="0">
                        <a:latin typeface="Cambria Math" panose="02040503050406030204" pitchFamily="18" charset="0"/>
                      </a:rPr>
                      <m:t> </m:t>
                    </m:r>
                  </m:oMath>
                </a14:m>
                <a:r>
                  <a:rPr lang="en-US" sz="2800" dirty="0">
                    <a:latin typeface="Cambria Math" panose="02040503050406030204" pitchFamily="18" charset="0"/>
                    <a:ea typeface="Cambria Math" panose="02040503050406030204" pitchFamily="18" charset="0"/>
                  </a:rPr>
                  <a:t>: </a:t>
                </a:r>
                <a:r>
                  <a:rPr lang="en-US" sz="2800" dirty="0">
                    <a:ea typeface="Cambria Math" panose="02040503050406030204" pitchFamily="18" charset="0"/>
                  </a:rPr>
                  <a:t>The number of ATMs of operator </a:t>
                </a:r>
                <a14:m>
                  <m:oMath xmlns:m="http://schemas.openxmlformats.org/officeDocument/2006/math">
                    <m:r>
                      <a:rPr lang="en-US" sz="3200" i="1">
                        <a:latin typeface="Cambria Math" panose="02040503050406030204" pitchFamily="18" charset="0"/>
                      </a:rPr>
                      <m:t>𝑘</m:t>
                    </m:r>
                  </m:oMath>
                </a14:m>
                <a:r>
                  <a:rPr lang="en-US" sz="2800" dirty="0">
                    <a:ea typeface="Cambria Math" panose="02040503050406030204" pitchFamily="18" charset="0"/>
                  </a:rPr>
                  <a:t> in zipcode </a:t>
                </a:r>
                <a14:m>
                  <m:oMath xmlns:m="http://schemas.openxmlformats.org/officeDocument/2006/math">
                    <m:r>
                      <a:rPr lang="en-US" sz="2800" i="1">
                        <a:latin typeface="Cambria Math" panose="02040503050406030204" pitchFamily="18" charset="0"/>
                      </a:rPr>
                      <m:t>𝑖</m:t>
                    </m:r>
                    <m:r>
                      <a:rPr lang="en-US" sz="2800" b="0" i="0" smtClean="0">
                        <a:latin typeface="Cambria Math" panose="02040503050406030204" pitchFamily="18" charset="0"/>
                      </a:rPr>
                      <m:t>.</m:t>
                    </m:r>
                  </m:oMath>
                </a14:m>
                <a:endParaRPr lang="en-US" sz="2800" baseline="-25000"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7011" y="1698414"/>
                <a:ext cx="11734800" cy="537943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57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results</a:t>
            </a:r>
          </a:p>
        </p:txBody>
      </p:sp>
      <p:sp>
        <p:nvSpPr>
          <p:cNvPr id="3" name="Content Placeholder 2"/>
          <p:cNvSpPr>
            <a:spLocks noGrp="1"/>
          </p:cNvSpPr>
          <p:nvPr>
            <p:ph idx="1"/>
          </p:nvPr>
        </p:nvSpPr>
        <p:spPr>
          <a:xfrm>
            <a:off x="1141412" y="2050026"/>
            <a:ext cx="9905999" cy="3741175"/>
          </a:xfrm>
        </p:spPr>
        <p:txBody>
          <a:bodyPr>
            <a:normAutofit/>
          </a:bodyPr>
          <a:lstStyle/>
          <a:p>
            <a:pPr>
              <a:buSzPct val="100000"/>
              <a:buFont typeface="Wingdings" panose="05000000000000000000" pitchFamily="2" charset="2"/>
              <a:buChar char="Ø"/>
            </a:pPr>
            <a:r>
              <a:rPr lang="en-US" sz="2800" dirty="0"/>
              <a:t>Quite different from those of framework I.</a:t>
            </a:r>
          </a:p>
          <a:p>
            <a:pPr>
              <a:buSzPct val="100000"/>
              <a:buFont typeface="Wingdings" panose="05000000000000000000" pitchFamily="2" charset="2"/>
              <a:buChar char="Ø"/>
            </a:pPr>
            <a:r>
              <a:rPr lang="en-US" sz="2800" dirty="0"/>
              <a:t>Because of the difference in the approaches to calculate the revenues in the two frameworks. </a:t>
            </a:r>
          </a:p>
        </p:txBody>
      </p:sp>
    </p:spTree>
    <p:extLst>
      <p:ext uri="{BB962C8B-B14F-4D97-AF65-F5344CB8AC3E}">
        <p14:creationId xmlns:p14="http://schemas.microsoft.com/office/powerpoint/2010/main" val="355458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DRAWBACKS</a:t>
            </a:r>
          </a:p>
        </p:txBody>
      </p:sp>
      <p:sp>
        <p:nvSpPr>
          <p:cNvPr id="3" name="Content Placeholder 2"/>
          <p:cNvSpPr>
            <a:spLocks noGrp="1"/>
          </p:cNvSpPr>
          <p:nvPr>
            <p:ph idx="1"/>
          </p:nvPr>
        </p:nvSpPr>
        <p:spPr>
          <a:xfrm>
            <a:off x="1141412" y="1343026"/>
            <a:ext cx="9905999" cy="5514974"/>
          </a:xfrm>
        </p:spPr>
        <p:txBody>
          <a:bodyPr>
            <a:normAutofit/>
          </a:bodyPr>
          <a:lstStyle/>
          <a:p>
            <a:pPr>
              <a:buSzPct val="100000"/>
              <a:buFont typeface="Wingdings" panose="05000000000000000000" pitchFamily="2" charset="2"/>
              <a:buChar char="Ø"/>
            </a:pPr>
            <a:r>
              <a:rPr lang="en-US" sz="2800" dirty="0"/>
              <a:t>The percentage of the total income that goes into ATMs as revenue would be the same for all the three ATMs.</a:t>
            </a:r>
          </a:p>
          <a:p>
            <a:pPr>
              <a:buSzPct val="100000"/>
              <a:buFont typeface="Wingdings" panose="05000000000000000000" pitchFamily="2" charset="2"/>
              <a:buChar char="Ø"/>
            </a:pPr>
            <a:r>
              <a:rPr lang="en-US" sz="2800" dirty="0"/>
              <a:t>Distribution of market share is taken proportional to the number of ATMs of each operator in every zipcode.</a:t>
            </a:r>
          </a:p>
          <a:p>
            <a:pPr>
              <a:buSzPct val="100000"/>
              <a:buFont typeface="Wingdings" panose="05000000000000000000" pitchFamily="2" charset="2"/>
              <a:buChar char="Ø"/>
            </a:pPr>
            <a:endParaRPr lang="en-US" sz="2800" dirty="0"/>
          </a:p>
        </p:txBody>
      </p:sp>
      <p:grpSp>
        <p:nvGrpSpPr>
          <p:cNvPr id="4" name="Group 3"/>
          <p:cNvGrpSpPr/>
          <p:nvPr/>
        </p:nvGrpSpPr>
        <p:grpSpPr>
          <a:xfrm>
            <a:off x="2432594" y="3814764"/>
            <a:ext cx="7323633" cy="2521514"/>
            <a:chOff x="2606180" y="2286001"/>
            <a:chExt cx="6967217" cy="2521514"/>
          </a:xfrm>
        </p:grpSpPr>
        <p:cxnSp>
          <p:nvCxnSpPr>
            <p:cNvPr id="5" name="Straight Connector 4"/>
            <p:cNvCxnSpPr>
              <a:cxnSpLocks/>
            </p:cNvCxnSpPr>
            <p:nvPr/>
          </p:nvCxnSpPr>
          <p:spPr>
            <a:xfrm flipH="1">
              <a:off x="3518729" y="3683578"/>
              <a:ext cx="2571060"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Rounded Corners 5"/>
            <p:cNvSpPr/>
            <p:nvPr/>
          </p:nvSpPr>
          <p:spPr>
            <a:xfrm>
              <a:off x="4128549" y="2286001"/>
              <a:ext cx="3922476" cy="8421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MARKET SHARE OF THESE THREE ATMS</a:t>
              </a:r>
            </a:p>
          </p:txBody>
        </p:sp>
        <p:sp>
          <p:nvSpPr>
            <p:cNvPr id="7" name="Rectangle: Rounded Corners 6"/>
            <p:cNvSpPr/>
            <p:nvPr/>
          </p:nvSpPr>
          <p:spPr>
            <a:xfrm>
              <a:off x="2606180"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ALL POINT</a:t>
              </a:r>
            </a:p>
          </p:txBody>
        </p:sp>
        <p:sp>
          <p:nvSpPr>
            <p:cNvPr id="8" name="Rectangle: Rounded Corners 7"/>
            <p:cNvSpPr/>
            <p:nvPr/>
          </p:nvSpPr>
          <p:spPr>
            <a:xfrm>
              <a:off x="5177240"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MONEYPASS</a:t>
              </a:r>
            </a:p>
          </p:txBody>
        </p:sp>
        <p:sp>
          <p:nvSpPr>
            <p:cNvPr id="9" name="Rectangle: Rounded Corners 8"/>
            <p:cNvSpPr/>
            <p:nvPr/>
          </p:nvSpPr>
          <p:spPr>
            <a:xfrm>
              <a:off x="7748299" y="4238976"/>
              <a:ext cx="1825098" cy="56853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CO-OP</a:t>
              </a:r>
            </a:p>
          </p:txBody>
        </p:sp>
        <p:cxnSp>
          <p:nvCxnSpPr>
            <p:cNvPr id="10" name="Connector: Elbow 9"/>
            <p:cNvCxnSpPr>
              <a:cxnSpLocks/>
              <a:stCxn id="6" idx="2"/>
              <a:endCxn id="8" idx="0"/>
            </p:cNvCxnSpPr>
            <p:nvPr/>
          </p:nvCxnSpPr>
          <p:spPr>
            <a:xfrm rot="16200000" flipH="1">
              <a:off x="5534392" y="3683577"/>
              <a:ext cx="1110793" cy="1"/>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089789" y="3683578"/>
              <a:ext cx="2571060"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9" idx="0"/>
            </p:cNvCxnSpPr>
            <p:nvPr/>
          </p:nvCxnSpPr>
          <p:spPr>
            <a:xfrm>
              <a:off x="8660848" y="3683578"/>
              <a:ext cx="0" cy="555398"/>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3518729" y="3683578"/>
              <a:ext cx="0" cy="555398"/>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6411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r>
              <a:rPr lang="en-US" sz="4500" dirty="0"/>
              <a:t>comparing the frameworks I AND II</a:t>
            </a:r>
          </a:p>
        </p:txBody>
      </p:sp>
      <p:sp>
        <p:nvSpPr>
          <p:cNvPr id="3" name="Arrow: Pentagon 2"/>
          <p:cNvSpPr/>
          <p:nvPr/>
        </p:nvSpPr>
        <p:spPr>
          <a:xfrm>
            <a:off x="644524" y="2328863"/>
            <a:ext cx="2700337" cy="814388"/>
          </a:xfrm>
          <a:prstGeom prst="homePlate">
            <a:avLst/>
          </a:prstGeom>
          <a:solidFill>
            <a:schemeClr val="accent5">
              <a:lumMod val="75000"/>
            </a:schemeClr>
          </a:solidFill>
          <a:ln>
            <a:noFill/>
          </a:ln>
          <a:effectLst>
            <a:glow rad="228600">
              <a:schemeClr val="accent1">
                <a:satMod val="175000"/>
                <a:alpha val="65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 I</a:t>
            </a:r>
          </a:p>
        </p:txBody>
      </p:sp>
      <mc:AlternateContent xmlns:mc="http://schemas.openxmlformats.org/markup-compatibility/2006" xmlns:a14="http://schemas.microsoft.com/office/drawing/2010/main">
        <mc:Choice Requires="a14">
          <p:sp>
            <p:nvSpPr>
              <p:cNvPr id="5" name="TextBox 4"/>
              <p:cNvSpPr txBox="1"/>
              <p:nvPr/>
            </p:nvSpPr>
            <p:spPr>
              <a:xfrm>
                <a:off x="3875085" y="1728787"/>
                <a:ext cx="7172325" cy="7417415"/>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The assumptions of FRAMEWORK I :</a:t>
                </a:r>
              </a:p>
              <a:p>
                <a:pPr marL="914400" lvl="1" indent="-457200">
                  <a:buFont typeface="Wingdings" panose="05000000000000000000" pitchFamily="2" charset="2"/>
                  <a:buChar char="v"/>
                </a:pPr>
                <a:r>
                  <a:rPr lang="en-US" sz="2800" dirty="0"/>
                  <a:t>The number of transactions.</a:t>
                </a:r>
              </a:p>
              <a:p>
                <a:pPr marL="914400" lvl="1" indent="-457200">
                  <a:buFont typeface="Wingdings" panose="05000000000000000000" pitchFamily="2" charset="2"/>
                  <a:buChar char="v"/>
                </a:pPr>
                <a:r>
                  <a:rPr lang="en-US" sz="2800" dirty="0"/>
                  <a:t>ATM surcharge per transaction.</a:t>
                </a:r>
              </a:p>
              <a:p>
                <a:endParaRPr lang="en-US" sz="2800" dirty="0"/>
              </a:p>
              <a:p>
                <a:pPr marL="285750" indent="-285750">
                  <a:buFont typeface="Wingdings" panose="05000000000000000000" pitchFamily="2" charset="2"/>
                  <a:buChar char="Ø"/>
                </a:pPr>
                <a:r>
                  <a:rPr lang="en-US" sz="2800" dirty="0"/>
                  <a:t>The reliability of framework I made us train an optimization model to minimize the difference between two values of revenues.</a:t>
                </a:r>
              </a:p>
              <a:p>
                <a:endParaRPr lang="en-US" sz="2800" dirty="0"/>
              </a:p>
              <a:p>
                <a:pPr marL="285750" indent="-285750">
                  <a:buFont typeface="Wingdings" panose="05000000000000000000" pitchFamily="2" charset="2"/>
                  <a:buChar char="Ø"/>
                </a:pPr>
                <a:r>
                  <a:rPr lang="en-US" sz="2800" dirty="0"/>
                  <a:t>Thus optimizing the weights </a:t>
                </a:r>
                <a14:m>
                  <m:oMath xmlns:m="http://schemas.openxmlformats.org/officeDocument/2006/math">
                    <m:r>
                      <m:rPr>
                        <m:sty m:val="p"/>
                      </m:rPr>
                      <a:rPr lang="el-GR" sz="2800" i="1">
                        <a:latin typeface="Cambria Math" panose="02040503050406030204" pitchFamily="18" charset="0"/>
                      </a:rPr>
                      <m:t>β</m:t>
                    </m:r>
                    <m:r>
                      <a:rPr lang="en-US" sz="2800" i="1" baseline="-25000">
                        <a:latin typeface="Cambria Math" panose="02040503050406030204" pitchFamily="18" charset="0"/>
                      </a:rPr>
                      <m:t>𝑗</m:t>
                    </m:r>
                    <m:r>
                      <a:rPr lang="en-US" sz="2800" i="1">
                        <a:latin typeface="Cambria Math" panose="02040503050406030204" pitchFamily="18" charset="0"/>
                      </a:rPr>
                      <m:t> </m:t>
                    </m:r>
                  </m:oMath>
                </a14:m>
                <a:r>
                  <a:rPr lang="en-US" sz="2800" dirty="0"/>
                  <a:t>.</a:t>
                </a:r>
              </a:p>
              <a:p>
                <a:pPr lvl="1"/>
                <a14:m>
                  <m:oMath xmlns:m="http://schemas.openxmlformats.org/officeDocument/2006/math">
                    <m:r>
                      <m:rPr>
                        <m:sty m:val="p"/>
                      </m:rPr>
                      <a:rPr lang="el-GR" sz="2800" i="1">
                        <a:latin typeface="Cambria Math" panose="02040503050406030204" pitchFamily="18" charset="0"/>
                      </a:rPr>
                      <m:t>β</m:t>
                    </m:r>
                    <m:r>
                      <a:rPr lang="en-US" sz="2800" i="1" baseline="-25000">
                        <a:latin typeface="Cambria Math" panose="02040503050406030204" pitchFamily="18" charset="0"/>
                      </a:rPr>
                      <m:t>𝑗</m:t>
                    </m:r>
                  </m:oMath>
                </a14:m>
                <a:r>
                  <a:rPr lang="en-US" sz="2800" dirty="0"/>
                  <a:t> : Percentage of total income that goes into ATMs based on the income levels.</a:t>
                </a:r>
              </a:p>
              <a:p>
                <a:endParaRPr lang="en-US" sz="2800" dirty="0"/>
              </a:p>
              <a:p>
                <a:endParaRPr lang="en-US" sz="2800" dirty="0"/>
              </a:p>
              <a:p>
                <a:r>
                  <a:rPr lang="en-US" sz="2800" dirty="0"/>
                  <a:t>        </a:t>
                </a:r>
              </a:p>
              <a:p>
                <a:endParaRPr lang="en-US" sz="2800" dirty="0"/>
              </a:p>
              <a:p>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875085" y="1728787"/>
                <a:ext cx="7172325" cy="7417415"/>
              </a:xfrm>
              <a:prstGeom prst="rect">
                <a:avLst/>
              </a:prstGeom>
              <a:blipFill>
                <a:blip r:embed="rId2"/>
                <a:stretch>
                  <a:fillRect l="-1531" t="-905" r="-935"/>
                </a:stretch>
              </a:blipFill>
            </p:spPr>
            <p:txBody>
              <a:bodyPr/>
              <a:lstStyle/>
              <a:p>
                <a:r>
                  <a:rPr lang="en-US">
                    <a:noFill/>
                  </a:rPr>
                  <a:t> </a:t>
                </a:r>
              </a:p>
            </p:txBody>
          </p:sp>
        </mc:Fallback>
      </mc:AlternateContent>
      <p:sp>
        <p:nvSpPr>
          <p:cNvPr id="6" name="Arrow: Pentagon 5"/>
          <p:cNvSpPr/>
          <p:nvPr/>
        </p:nvSpPr>
        <p:spPr>
          <a:xfrm>
            <a:off x="644523" y="3586350"/>
            <a:ext cx="2700337" cy="814388"/>
          </a:xfrm>
          <a:prstGeom prst="homePlate">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FRAMEWORK II</a:t>
            </a:r>
          </a:p>
        </p:txBody>
      </p:sp>
    </p:spTree>
    <p:extLst>
      <p:ext uri="{BB962C8B-B14F-4D97-AF65-F5344CB8AC3E}">
        <p14:creationId xmlns:p14="http://schemas.microsoft.com/office/powerpoint/2010/main" val="49868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INTRODUCTION</a:t>
            </a:r>
          </a:p>
        </p:txBody>
      </p:sp>
      <p:sp>
        <p:nvSpPr>
          <p:cNvPr id="3" name="Content Placeholder 2"/>
          <p:cNvSpPr>
            <a:spLocks noGrp="1"/>
          </p:cNvSpPr>
          <p:nvPr>
            <p:ph idx="1"/>
          </p:nvPr>
        </p:nvSpPr>
        <p:spPr>
          <a:xfrm>
            <a:off x="1141412" y="1478570"/>
            <a:ext cx="9905999" cy="5379430"/>
          </a:xfrm>
        </p:spPr>
        <p:txBody>
          <a:bodyPr>
            <a:normAutofit/>
          </a:bodyPr>
          <a:lstStyle/>
          <a:p>
            <a:pPr>
              <a:buSzPct val="100000"/>
              <a:buFont typeface="Wingdings" panose="05000000000000000000" pitchFamily="2" charset="2"/>
              <a:buChar char="Ø"/>
            </a:pPr>
            <a:r>
              <a:rPr lang="en-US" sz="2800" dirty="0"/>
              <a:t>The problem statement is about the competitive analysis of three of the major players of ATM networks in the United States.</a:t>
            </a:r>
          </a:p>
        </p:txBody>
      </p:sp>
      <p:graphicFrame>
        <p:nvGraphicFramePr>
          <p:cNvPr id="13" name="Diagram 12"/>
          <p:cNvGraphicFramePr/>
          <p:nvPr>
            <p:extLst>
              <p:ext uri="{D42A27DB-BD31-4B8C-83A1-F6EECF244321}">
                <p14:modId xmlns:p14="http://schemas.microsoft.com/office/powerpoint/2010/main" val="3794041122"/>
              </p:ext>
            </p:extLst>
          </p:nvPr>
        </p:nvGraphicFramePr>
        <p:xfrm>
          <a:off x="2718038" y="2787445"/>
          <a:ext cx="8125883" cy="3648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44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512" y="0"/>
            <a:ext cx="9905998" cy="1404730"/>
          </a:xfrm>
        </p:spPr>
        <p:txBody>
          <a:bodyPr/>
          <a:lstStyle/>
          <a:p>
            <a:pPr algn="ctr"/>
            <a:r>
              <a:rPr lang="en-US" sz="4500" dirty="0"/>
              <a:t>competitive</a:t>
            </a:r>
            <a:r>
              <a:rPr lang="en-US" dirty="0"/>
              <a:t> </a:t>
            </a:r>
            <a:r>
              <a:rPr lang="en-US" sz="4500" dirty="0"/>
              <a:t>strength</a:t>
            </a:r>
            <a:r>
              <a:rPr lang="en-US" dirty="0"/>
              <a:t> </a:t>
            </a:r>
          </a:p>
        </p:txBody>
      </p:sp>
      <p:sp>
        <p:nvSpPr>
          <p:cNvPr id="3" name="Content Placeholder 2"/>
          <p:cNvSpPr>
            <a:spLocks noGrp="1"/>
          </p:cNvSpPr>
          <p:nvPr>
            <p:ph idx="1"/>
          </p:nvPr>
        </p:nvSpPr>
        <p:spPr>
          <a:xfrm>
            <a:off x="1113183" y="1537252"/>
            <a:ext cx="10124659" cy="5155096"/>
          </a:xfrm>
        </p:spPr>
        <p:txBody>
          <a:bodyPr>
            <a:normAutofit fontScale="92500" lnSpcReduction="10000"/>
          </a:bodyPr>
          <a:lstStyle/>
          <a:p>
            <a:pPr>
              <a:buSzPct val="100000"/>
              <a:buFont typeface="Wingdings" panose="05000000000000000000" pitchFamily="2" charset="2"/>
              <a:buChar char="Ø"/>
            </a:pPr>
            <a:r>
              <a:rPr lang="en-US" sz="3000" dirty="0"/>
              <a:t>Refers to leverage that a company has over its competitors.</a:t>
            </a:r>
          </a:p>
          <a:p>
            <a:pPr lvl="1">
              <a:buSzPct val="100000"/>
              <a:buFont typeface="Wingdings" panose="05000000000000000000" pitchFamily="2" charset="2"/>
              <a:buChar char="v"/>
            </a:pPr>
            <a:r>
              <a:rPr lang="en-US" sz="2600" dirty="0"/>
              <a:t> allows to generate greater sales or margins.</a:t>
            </a:r>
          </a:p>
          <a:p>
            <a:pPr lvl="1">
              <a:buSzPct val="100000"/>
              <a:buFont typeface="Wingdings" panose="05000000000000000000" pitchFamily="2" charset="2"/>
              <a:buChar char="v"/>
            </a:pPr>
            <a:r>
              <a:rPr lang="en-US" sz="2600" dirty="0"/>
              <a:t> allows to retain more customers than its competitors.</a:t>
            </a:r>
          </a:p>
          <a:p>
            <a:pPr>
              <a:buSzPct val="100000"/>
              <a:buFont typeface="Wingdings" panose="05000000000000000000" pitchFamily="2" charset="2"/>
              <a:buChar char="Ø"/>
            </a:pPr>
            <a:r>
              <a:rPr lang="en-US" sz="3000" dirty="0"/>
              <a:t>Gained by offering customers better and greater value.</a:t>
            </a:r>
          </a:p>
          <a:p>
            <a:pPr>
              <a:buSzPct val="100000"/>
              <a:buFont typeface="Wingdings" panose="05000000000000000000" pitchFamily="2" charset="2"/>
              <a:buChar char="Ø"/>
            </a:pPr>
            <a:r>
              <a:rPr lang="en-US" sz="3000" dirty="0"/>
              <a:t>Indicates which ATM network is preferred by the customers.</a:t>
            </a:r>
          </a:p>
          <a:p>
            <a:pPr>
              <a:buSzPct val="100000"/>
              <a:buFont typeface="Wingdings" panose="05000000000000000000" pitchFamily="2" charset="2"/>
              <a:buChar char="Ø"/>
            </a:pPr>
            <a:r>
              <a:rPr lang="en-US" sz="3000" dirty="0"/>
              <a:t>factors</a:t>
            </a:r>
          </a:p>
          <a:p>
            <a:pPr marL="0" indent="0">
              <a:buSzPct val="100000"/>
              <a:buNone/>
            </a:pPr>
            <a:endParaRPr lang="en-US" sz="3000" dirty="0"/>
          </a:p>
          <a:p>
            <a:pPr>
              <a:buFont typeface="Wingdings" panose="05000000000000000000" pitchFamily="2" charset="2"/>
              <a:buChar char="Ø"/>
            </a:pPr>
            <a:endParaRPr lang="en-US" sz="3000" dirty="0"/>
          </a:p>
          <a:p>
            <a:pPr marL="0" indent="0">
              <a:buNone/>
            </a:pPr>
            <a:r>
              <a:rPr lang="en-US" sz="3000" dirty="0"/>
              <a:t>          </a:t>
            </a:r>
          </a:p>
        </p:txBody>
      </p:sp>
      <p:graphicFrame>
        <p:nvGraphicFramePr>
          <p:cNvPr id="7" name="Content Placeholder 3"/>
          <p:cNvGraphicFramePr>
            <a:graphicFrameLocks/>
          </p:cNvGraphicFramePr>
          <p:nvPr>
            <p:extLst>
              <p:ext uri="{D42A27DB-BD31-4B8C-83A1-F6EECF244321}">
                <p14:modId xmlns:p14="http://schemas.microsoft.com/office/powerpoint/2010/main" val="2095385456"/>
              </p:ext>
            </p:extLst>
          </p:nvPr>
        </p:nvGraphicFramePr>
        <p:xfrm>
          <a:off x="1479317" y="4245366"/>
          <a:ext cx="9392388" cy="3714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5507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latin typeface="Tw Cen MT (Headings)"/>
                <a:ea typeface="Tahoma" panose="020B0604030504040204" pitchFamily="34" charset="0"/>
                <a:cs typeface="Tahoma" panose="020B0604030504040204" pitchFamily="34" charset="0"/>
              </a:rPr>
              <a:t>EVALUATION</a:t>
            </a:r>
            <a:endParaRPr lang="en-US" sz="4500" dirty="0">
              <a:latin typeface="tTahoma"/>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1141412" y="1298713"/>
            <a:ext cx="9905999" cy="5559287"/>
          </a:xfrm>
        </p:spPr>
        <p:txBody>
          <a:bodyPr/>
          <a:lstStyle/>
          <a:p>
            <a:pPr>
              <a:buSzPct val="100000"/>
              <a:buFont typeface="Wingdings" panose="05000000000000000000" pitchFamily="2" charset="2"/>
              <a:buChar char="Ø"/>
            </a:pPr>
            <a:r>
              <a:rPr lang="en-US" sz="2800" dirty="0"/>
              <a:t>Need comparison across a common factor.</a:t>
            </a:r>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r>
              <a:rPr lang="en-US" sz="2800" dirty="0"/>
              <a:t>In sufficient data.</a:t>
            </a:r>
          </a:p>
          <a:p>
            <a:pPr marL="0" indent="0">
              <a:buSzPct val="100000"/>
              <a:buNone/>
            </a:pPr>
            <a:r>
              <a:rPr lang="en-US" sz="2800" dirty="0"/>
              <a:t>               </a:t>
            </a:r>
          </a:p>
          <a:p>
            <a:pPr>
              <a:buSzPct val="100000"/>
              <a:buFont typeface="Wingdings" panose="05000000000000000000" pitchFamily="2" charset="2"/>
              <a:buChar char="Ø"/>
            </a:pPr>
            <a:endParaRPr lang="en-US" sz="2800" dirty="0"/>
          </a:p>
          <a:p>
            <a:endParaRPr lang="en-US" dirty="0"/>
          </a:p>
          <a:p>
            <a:endParaRPr lang="en-US" dirty="0"/>
          </a:p>
          <a:p>
            <a:pPr marL="0" indent="0">
              <a:buSzPct val="100000"/>
              <a:buNone/>
            </a:pPr>
            <a:endParaRPr lang="en-US" dirty="0"/>
          </a:p>
        </p:txBody>
      </p:sp>
      <p:sp>
        <p:nvSpPr>
          <p:cNvPr id="4" name="Rectangle: Rounded Corners 3"/>
          <p:cNvSpPr/>
          <p:nvPr/>
        </p:nvSpPr>
        <p:spPr>
          <a:xfrm>
            <a:off x="2734985" y="2254945"/>
            <a:ext cx="6718852" cy="66260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Revenue/number of ATMs in a zip code</a:t>
            </a:r>
          </a:p>
        </p:txBody>
      </p:sp>
      <p:sp>
        <p:nvSpPr>
          <p:cNvPr id="5" name="Rectangle: Rounded Corners 4"/>
          <p:cNvSpPr/>
          <p:nvPr/>
        </p:nvSpPr>
        <p:spPr>
          <a:xfrm>
            <a:off x="1283873" y="3878740"/>
            <a:ext cx="3207025" cy="63562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Transactions</a:t>
            </a:r>
          </a:p>
        </p:txBody>
      </p:sp>
      <p:sp>
        <p:nvSpPr>
          <p:cNvPr id="6" name="Rectangle: Rounded Corners 5"/>
          <p:cNvSpPr/>
          <p:nvPr/>
        </p:nvSpPr>
        <p:spPr>
          <a:xfrm>
            <a:off x="4490898" y="4864143"/>
            <a:ext cx="3207026" cy="635628"/>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Cost of the ATMs</a:t>
            </a:r>
          </a:p>
        </p:txBody>
      </p:sp>
      <p:sp>
        <p:nvSpPr>
          <p:cNvPr id="7" name="Rectangle: Rounded Corners 6"/>
          <p:cNvSpPr/>
          <p:nvPr/>
        </p:nvSpPr>
        <p:spPr>
          <a:xfrm>
            <a:off x="7697924" y="5861072"/>
            <a:ext cx="3207026" cy="635627"/>
          </a:xfrm>
          <a:prstGeom prst="round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Distribution of ATMs</a:t>
            </a:r>
          </a:p>
        </p:txBody>
      </p:sp>
    </p:spTree>
    <p:extLst>
      <p:ext uri="{BB962C8B-B14F-4D97-AF65-F5344CB8AC3E}">
        <p14:creationId xmlns:p14="http://schemas.microsoft.com/office/powerpoint/2010/main" val="3518136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263291"/>
          </a:xfrm>
        </p:spPr>
        <p:txBody>
          <a:bodyPr/>
          <a:lstStyle/>
          <a:p>
            <a:pPr algn="ctr"/>
            <a:r>
              <a:rPr lang="en-US" sz="4500" dirty="0"/>
              <a:t>evaluation</a:t>
            </a:r>
          </a:p>
        </p:txBody>
      </p:sp>
      <p:sp>
        <p:nvSpPr>
          <p:cNvPr id="3" name="Content Placeholder 2"/>
          <p:cNvSpPr>
            <a:spLocks noGrp="1"/>
          </p:cNvSpPr>
          <p:nvPr>
            <p:ph idx="1"/>
          </p:nvPr>
        </p:nvSpPr>
        <p:spPr>
          <a:xfrm>
            <a:off x="1141412" y="1263290"/>
            <a:ext cx="10175945" cy="5594709"/>
          </a:xfrm>
        </p:spPr>
        <p:txBody>
          <a:bodyPr>
            <a:normAutofit/>
          </a:bodyPr>
          <a:lstStyle/>
          <a:p>
            <a:pPr>
              <a:buSzPct val="100000"/>
              <a:buFont typeface="Wingdings" panose="05000000000000000000" pitchFamily="2" charset="2"/>
              <a:buChar char="Ø"/>
            </a:pPr>
            <a:r>
              <a:rPr lang="en-US" sz="2800" dirty="0"/>
              <a:t>Indicates which ATM operator has placed its ATM’s more optimally.</a:t>
            </a:r>
          </a:p>
          <a:p>
            <a:pPr>
              <a:buSzPct val="100000"/>
              <a:buFont typeface="Wingdings" panose="05000000000000000000" pitchFamily="2" charset="2"/>
              <a:buChar char="Ø"/>
            </a:pPr>
            <a:r>
              <a:rPr lang="en-US" sz="2800" dirty="0"/>
              <a:t>Common factor</a:t>
            </a:r>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r>
              <a:rPr lang="en-US" sz="2800" dirty="0"/>
              <a:t>ATM operator with higher revenue per ATM in a county has placed its ATMs in a better way inside that county.</a:t>
            </a:r>
          </a:p>
          <a:p>
            <a:pPr marL="0" indent="0">
              <a:buSzPct val="100000"/>
              <a:buNone/>
            </a:pPr>
            <a:r>
              <a:rPr lang="en-US" sz="2800" dirty="0"/>
              <a:t>       </a:t>
            </a:r>
          </a:p>
        </p:txBody>
      </p:sp>
      <p:sp>
        <p:nvSpPr>
          <p:cNvPr id="4" name="Rectangle: Rounded Corners 3"/>
          <p:cNvSpPr/>
          <p:nvPr/>
        </p:nvSpPr>
        <p:spPr>
          <a:xfrm>
            <a:off x="2734986" y="3066731"/>
            <a:ext cx="6718852" cy="662609"/>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Revenue per ATM county wise</a:t>
            </a:r>
          </a:p>
        </p:txBody>
      </p:sp>
    </p:spTree>
    <p:extLst>
      <p:ext uri="{BB962C8B-B14F-4D97-AF65-F5344CB8AC3E}">
        <p14:creationId xmlns:p14="http://schemas.microsoft.com/office/powerpoint/2010/main" val="2883542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366" y="0"/>
            <a:ext cx="9905998" cy="1478570"/>
          </a:xfrm>
        </p:spPr>
        <p:txBody>
          <a:bodyPr>
            <a:normAutofit/>
          </a:bodyPr>
          <a:lstStyle/>
          <a:p>
            <a:pPr algn="ctr"/>
            <a:r>
              <a:rPr lang="en-US" sz="4500" dirty="0"/>
              <a:t>measure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8626" y="1762790"/>
                <a:ext cx="10535478" cy="4509122"/>
              </a:xfrm>
            </p:spPr>
            <p:txBody>
              <a:bodyPr>
                <a:normAutofit fontScale="92500"/>
              </a:bodyPr>
              <a:lstStyle/>
              <a:p>
                <a:pPr marL="0" indent="0" algn="ctr">
                  <a:buNone/>
                </a:pPr>
                <a:r>
                  <a:rPr lang="en-US" sz="4000" i="1" dirty="0">
                    <a:latin typeface="Cambria Math" panose="02040503050406030204" pitchFamily="18" charset="0"/>
                    <a:ea typeface="Cambria Math" panose="02040503050406030204" pitchFamily="18" charset="0"/>
                  </a:rPr>
                  <a:t>Competitive Strength </a:t>
                </a:r>
                <a:r>
                  <a:rPr lang="en-US" sz="4000" i="1" baseline="-25000" dirty="0">
                    <a:latin typeface="Cambria Math" panose="02040503050406030204" pitchFamily="18" charset="0"/>
                    <a:ea typeface="Cambria Math" panose="02040503050406030204" pitchFamily="18" charset="0"/>
                  </a:rPr>
                  <a:t>k ,x </a:t>
                </a:r>
                <a:r>
                  <a:rPr lang="en-US" sz="4000" i="1" dirty="0"/>
                  <a:t>= </a:t>
                </a:r>
                <a14:m>
                  <m:oMath xmlns:m="http://schemas.openxmlformats.org/officeDocument/2006/math">
                    <m:f>
                      <m:fPr>
                        <m:ctrlPr>
                          <a:rPr lang="en-US" sz="4000" i="1" smtClean="0">
                            <a:latin typeface="Cambria Math" panose="02040503050406030204" pitchFamily="18" charset="0"/>
                          </a:rPr>
                        </m:ctrlPr>
                      </m:fPr>
                      <m:num>
                        <m:nary>
                          <m:naryPr>
                            <m:chr m:val="∑"/>
                            <m:supHide m:val="on"/>
                            <m:ctrlPr>
                              <a:rPr lang="en-US" sz="4000" i="1" smtClean="0">
                                <a:latin typeface="Cambria Math" panose="02040503050406030204" pitchFamily="18" charset="0"/>
                              </a:rPr>
                            </m:ctrlPr>
                          </m:naryPr>
                          <m:sub>
                            <m:r>
                              <m:rPr>
                                <m:brk m:alnAt="7"/>
                              </m:rPr>
                              <a:rPr lang="en-US" sz="4000" i="1" smtClean="0">
                                <a:latin typeface="Cambria Math" panose="02040503050406030204" pitchFamily="18" charset="0"/>
                              </a:rPr>
                              <m:t>∀</m:t>
                            </m:r>
                            <m:r>
                              <a:rPr lang="en-US" sz="4000" b="0" i="1" smtClean="0">
                                <a:latin typeface="Cambria Math" panose="02040503050406030204" pitchFamily="18" charset="0"/>
                              </a:rPr>
                              <m:t> </m:t>
                            </m:r>
                            <m:r>
                              <a:rPr lang="en-US" sz="4000" b="0" i="1" smtClean="0">
                                <a:latin typeface="Cambria Math" panose="02040503050406030204" pitchFamily="18" charset="0"/>
                              </a:rPr>
                              <m:t>𝑖</m:t>
                            </m:r>
                            <m:r>
                              <a:rPr lang="en-US" sz="4000" b="0" i="1" smtClean="0">
                                <a:latin typeface="Cambria Math" panose="02040503050406030204" pitchFamily="18" charset="0"/>
                              </a:rPr>
                              <m:t> </m:t>
                            </m:r>
                            <m:r>
                              <a:rPr lang="en-US" sz="4000" b="0" i="1" smtClean="0">
                                <a:latin typeface="Cambria Math" panose="02040503050406030204" pitchFamily="18" charset="0"/>
                              </a:rPr>
                              <m:t>𝑖𝑛</m:t>
                            </m:r>
                            <m:r>
                              <a:rPr lang="en-US" sz="4000" b="0" i="1" smtClean="0">
                                <a:latin typeface="Cambria Math" panose="02040503050406030204" pitchFamily="18" charset="0"/>
                              </a:rPr>
                              <m:t> </m:t>
                            </m:r>
                            <m:r>
                              <a:rPr lang="en-US" sz="4000" b="0" i="1" smtClean="0">
                                <a:latin typeface="Cambria Math" panose="02040503050406030204" pitchFamily="18" charset="0"/>
                              </a:rPr>
                              <m:t>𝑥</m:t>
                            </m:r>
                          </m:sub>
                          <m:sup/>
                          <m:e>
                            <m:r>
                              <a:rPr lang="en-US" sz="4000" b="0" i="1" smtClean="0">
                                <a:latin typeface="Cambria Math" panose="02040503050406030204" pitchFamily="18" charset="0"/>
                              </a:rPr>
                              <m:t>𝑅𝑒𝑣𝑒𝑛𝑢𝑒</m:t>
                            </m:r>
                            <m:r>
                              <a:rPr lang="en-US" sz="4000" b="0" i="1" smtClean="0">
                                <a:latin typeface="Cambria Math" panose="02040503050406030204" pitchFamily="18" charset="0"/>
                              </a:rPr>
                              <m:t> </m:t>
                            </m:r>
                            <m:r>
                              <a:rPr lang="en-US" sz="4000" b="0" i="1" baseline="-25000" smtClean="0">
                                <a:latin typeface="Cambria Math" panose="02040503050406030204" pitchFamily="18" charset="0"/>
                              </a:rPr>
                              <m:t>𝑘</m:t>
                            </m:r>
                            <m:r>
                              <a:rPr lang="en-US" sz="4000" b="0" i="1" baseline="-15000" smtClean="0">
                                <a:latin typeface="Cambria Math" panose="02040503050406030204" pitchFamily="18" charset="0"/>
                              </a:rPr>
                              <m:t>,</m:t>
                            </m:r>
                            <m:r>
                              <a:rPr lang="en-US" sz="4000" b="0" i="1" baseline="-10000" smtClean="0">
                                <a:latin typeface="Cambria Math" panose="02040503050406030204" pitchFamily="18" charset="0"/>
                              </a:rPr>
                              <m:t> </m:t>
                            </m:r>
                            <m:r>
                              <a:rPr lang="en-US" sz="4000" b="0" i="1" baseline="-25000" smtClean="0">
                                <a:latin typeface="Cambria Math" panose="02040503050406030204" pitchFamily="18" charset="0"/>
                              </a:rPr>
                              <m:t>𝑗</m:t>
                            </m:r>
                          </m:e>
                        </m:nary>
                      </m:num>
                      <m:den>
                        <m:nary>
                          <m:naryPr>
                            <m:chr m:val="∑"/>
                            <m:supHide m:val="on"/>
                            <m:ctrlPr>
                              <a:rPr lang="en-US" sz="4000" i="1" smtClean="0">
                                <a:latin typeface="Cambria Math" panose="02040503050406030204" pitchFamily="18" charset="0"/>
                              </a:rPr>
                            </m:ctrlPr>
                          </m:naryPr>
                          <m:sub>
                            <m:r>
                              <m:rPr>
                                <m:brk m:alnAt="7"/>
                              </m:rPr>
                              <a:rPr lang="en-US" sz="4000" i="1" smtClean="0">
                                <a:latin typeface="Cambria Math" panose="02040503050406030204" pitchFamily="18" charset="0"/>
                              </a:rPr>
                              <m:t>∀</m:t>
                            </m:r>
                            <m:r>
                              <a:rPr lang="en-US" sz="4000" b="0" i="1" smtClean="0">
                                <a:latin typeface="Cambria Math" panose="02040503050406030204" pitchFamily="18" charset="0"/>
                              </a:rPr>
                              <m:t> </m:t>
                            </m:r>
                            <m:r>
                              <a:rPr lang="en-US" sz="4000" b="0" i="1" smtClean="0">
                                <a:latin typeface="Cambria Math" panose="02040503050406030204" pitchFamily="18" charset="0"/>
                              </a:rPr>
                              <m:t>𝑖</m:t>
                            </m:r>
                            <m:r>
                              <a:rPr lang="en-US" sz="4000" b="0" i="1" smtClean="0">
                                <a:latin typeface="Cambria Math" panose="02040503050406030204" pitchFamily="18" charset="0"/>
                              </a:rPr>
                              <m:t> </m:t>
                            </m:r>
                            <m:r>
                              <a:rPr lang="en-US" sz="4000" b="0" i="1" smtClean="0">
                                <a:latin typeface="Cambria Math" panose="02040503050406030204" pitchFamily="18" charset="0"/>
                              </a:rPr>
                              <m:t>𝑖𝑛</m:t>
                            </m:r>
                            <m:r>
                              <a:rPr lang="en-US" sz="4000" b="0" i="1" smtClean="0">
                                <a:latin typeface="Cambria Math" panose="02040503050406030204" pitchFamily="18" charset="0"/>
                              </a:rPr>
                              <m:t> </m:t>
                            </m:r>
                            <m:r>
                              <a:rPr lang="en-US" sz="4000" b="0" i="1" smtClean="0">
                                <a:latin typeface="Cambria Math" panose="02040503050406030204" pitchFamily="18" charset="0"/>
                              </a:rPr>
                              <m:t>𝑥</m:t>
                            </m:r>
                          </m:sub>
                          <m:sup/>
                          <m:e>
                            <m:r>
                              <a:rPr lang="en-US" sz="4000" b="0" i="1" smtClean="0">
                                <a:latin typeface="Cambria Math" panose="02040503050406030204" pitchFamily="18" charset="0"/>
                              </a:rPr>
                              <m:t>𝑛</m:t>
                            </m:r>
                            <m:r>
                              <a:rPr lang="en-US" sz="4000" b="0" i="1" smtClean="0">
                                <a:latin typeface="Cambria Math" panose="02040503050406030204" pitchFamily="18" charset="0"/>
                              </a:rPr>
                              <m:t> </m:t>
                            </m:r>
                            <m:r>
                              <a:rPr lang="en-US" sz="4000" b="0" i="1" baseline="-25000" smtClean="0">
                                <a:latin typeface="Cambria Math" panose="02040503050406030204" pitchFamily="18" charset="0"/>
                              </a:rPr>
                              <m:t>𝑘</m:t>
                            </m:r>
                            <m:r>
                              <a:rPr lang="en-US" sz="4000" b="0" i="1" baseline="-15000" smtClean="0">
                                <a:latin typeface="Cambria Math" panose="02040503050406030204" pitchFamily="18" charset="0"/>
                              </a:rPr>
                              <m:t>,</m:t>
                            </m:r>
                            <m:r>
                              <a:rPr lang="en-US" sz="4000" b="0" i="1" baseline="-25000" smtClean="0">
                                <a:latin typeface="Cambria Math" panose="02040503050406030204" pitchFamily="18" charset="0"/>
                              </a:rPr>
                              <m:t>𝑗</m:t>
                            </m:r>
                          </m:e>
                        </m:nary>
                      </m:den>
                    </m:f>
                  </m:oMath>
                </a14:m>
                <a:endParaRPr lang="en-US" sz="4000" i="1" baseline="-25000" dirty="0"/>
              </a:p>
              <a:p>
                <a:pPr marL="0" indent="0">
                  <a:buNone/>
                </a:pPr>
                <a:endParaRPr lang="en-US" sz="4000" baseline="-25000" dirty="0"/>
              </a:p>
              <a:p>
                <a:pPr marL="0" indent="0">
                  <a:buNone/>
                </a:pPr>
                <a:r>
                  <a:rPr lang="en-US" sz="2500" dirty="0"/>
                  <a:t>   </a:t>
                </a:r>
                <a:r>
                  <a:rPr lang="en-US" sz="2800" i="1" dirty="0">
                    <a:latin typeface="Cambria Math" panose="02040503050406030204" pitchFamily="18" charset="0"/>
                    <a:ea typeface="Cambria Math" panose="02040503050406030204" pitchFamily="18" charset="0"/>
                  </a:rPr>
                  <a:t>Competitive Strength </a:t>
                </a:r>
                <a:r>
                  <a:rPr lang="en-US" sz="2800" i="1" baseline="-25000" dirty="0">
                    <a:latin typeface="Cambria Math" panose="02040503050406030204" pitchFamily="18" charset="0"/>
                    <a:ea typeface="Cambria Math" panose="02040503050406030204" pitchFamily="18" charset="0"/>
                  </a:rPr>
                  <a:t>k ,x</a:t>
                </a:r>
                <a:r>
                  <a:rPr lang="en-US" sz="2800" i="1" baseline="-25000" dirty="0"/>
                  <a:t> </a:t>
                </a:r>
                <a:r>
                  <a:rPr lang="en-US" sz="2500" dirty="0"/>
                  <a:t>: The competitive strength of operator</a:t>
                </a:r>
                <a:r>
                  <a:rPr lang="en-US" sz="2800" baseline="-25000" dirty="0"/>
                  <a:t> </a:t>
                </a:r>
                <a14:m>
                  <m:oMath xmlns:m="http://schemas.openxmlformats.org/officeDocument/2006/math">
                    <m:r>
                      <a:rPr lang="en-US" sz="3200" i="1">
                        <a:latin typeface="Cambria Math" panose="02040503050406030204" pitchFamily="18" charset="0"/>
                      </a:rPr>
                      <m:t>𝑘</m:t>
                    </m:r>
                  </m:oMath>
                </a14:m>
                <a:r>
                  <a:rPr lang="en-US" sz="2500" dirty="0"/>
                  <a:t> </a:t>
                </a:r>
                <a:r>
                  <a:rPr lang="en-US" sz="2500" i="1" dirty="0"/>
                  <a:t> </a:t>
                </a:r>
                <a:r>
                  <a:rPr lang="en-US" sz="2500" dirty="0"/>
                  <a:t>in county </a:t>
                </a:r>
                <a:r>
                  <a:rPr lang="en-US" sz="3200" i="1" dirty="0"/>
                  <a:t>x</a:t>
                </a:r>
                <a:r>
                  <a:rPr lang="en-US" sz="2500" dirty="0"/>
                  <a:t>,</a:t>
                </a:r>
              </a:p>
              <a:p>
                <a:pPr marL="0" indent="0">
                  <a:buNone/>
                </a:pPr>
                <a:r>
                  <a:rPr lang="en-US" sz="2500" dirty="0">
                    <a:latin typeface="Cambria Math" panose="02040503050406030204" pitchFamily="18" charset="0"/>
                    <a:ea typeface="Cambria Math" panose="02040503050406030204" pitchFamily="18" charset="0"/>
                  </a:rPr>
                  <a:t>   </a:t>
                </a:r>
                <a:r>
                  <a:rPr lang="en-US" sz="3000" i="1" dirty="0">
                    <a:latin typeface="Cambria Math" panose="02040503050406030204" pitchFamily="18" charset="0"/>
                    <a:ea typeface="Cambria Math" panose="02040503050406030204" pitchFamily="18" charset="0"/>
                  </a:rPr>
                  <a:t>Revenue </a:t>
                </a:r>
                <a:r>
                  <a:rPr lang="en-US" sz="3000" i="1" baseline="-25000" dirty="0">
                    <a:latin typeface="Cambria Math" panose="02040503050406030204" pitchFamily="18" charset="0"/>
                    <a:ea typeface="Cambria Math" panose="02040503050406030204" pitchFamily="18" charset="0"/>
                  </a:rPr>
                  <a:t>k ,j </a:t>
                </a:r>
                <a:r>
                  <a:rPr lang="en-US" sz="2500" dirty="0"/>
                  <a:t>: The annual revenue generated by operator </a:t>
                </a:r>
                <a14:m>
                  <m:oMath xmlns:m="http://schemas.openxmlformats.org/officeDocument/2006/math">
                    <m:r>
                      <a:rPr lang="en-US" sz="3200" i="1">
                        <a:latin typeface="Cambria Math" panose="02040503050406030204" pitchFamily="18" charset="0"/>
                      </a:rPr>
                      <m:t>𝑘</m:t>
                    </m:r>
                  </m:oMath>
                </a14:m>
                <a:r>
                  <a:rPr lang="en-US" sz="2500" dirty="0"/>
                  <a:t> in zip code </a:t>
                </a:r>
                <a:r>
                  <a:rPr lang="en-US" sz="3200" i="1" dirty="0">
                    <a:latin typeface="Cambria Math" panose="02040503050406030204" pitchFamily="18" charset="0"/>
                    <a:ea typeface="Cambria Math" panose="02040503050406030204" pitchFamily="18" charset="0"/>
                  </a:rPr>
                  <a:t>j</a:t>
                </a:r>
                <a:r>
                  <a:rPr lang="en-US" sz="2500" dirty="0"/>
                  <a:t>,</a:t>
                </a:r>
              </a:p>
              <a:p>
                <a:pPr marL="0" indent="0">
                  <a:buNone/>
                </a:pPr>
                <a:r>
                  <a:rPr lang="en-US" sz="2500" i="1" dirty="0">
                    <a:latin typeface="Cambria Math" panose="02040503050406030204" pitchFamily="18" charset="0"/>
                    <a:ea typeface="Cambria Math" panose="02040503050406030204" pitchFamily="18" charset="0"/>
                  </a:rPr>
                  <a:t>   </a:t>
                </a:r>
                <a:r>
                  <a:rPr lang="en-US" sz="3000" i="1" dirty="0">
                    <a:latin typeface="Cambria Math" panose="02040503050406030204" pitchFamily="18" charset="0"/>
                    <a:ea typeface="Cambria Math" panose="02040503050406030204" pitchFamily="18" charset="0"/>
                  </a:rPr>
                  <a:t>n </a:t>
                </a:r>
                <a:r>
                  <a:rPr lang="en-US" sz="3000" i="1" baseline="-25000" dirty="0">
                    <a:latin typeface="Cambria Math" panose="02040503050406030204" pitchFamily="18" charset="0"/>
                    <a:ea typeface="Cambria Math" panose="02040503050406030204" pitchFamily="18" charset="0"/>
                  </a:rPr>
                  <a:t>k ,j </a:t>
                </a:r>
                <a:r>
                  <a:rPr lang="en-US" sz="2500" dirty="0"/>
                  <a:t>: The number of ATMs of operator </a:t>
                </a:r>
                <a14:m>
                  <m:oMath xmlns:m="http://schemas.openxmlformats.org/officeDocument/2006/math">
                    <m:r>
                      <a:rPr lang="en-US" sz="3200" i="1">
                        <a:latin typeface="Cambria Math" panose="02040503050406030204" pitchFamily="18" charset="0"/>
                      </a:rPr>
                      <m:t>𝑘</m:t>
                    </m:r>
                  </m:oMath>
                </a14:m>
                <a:r>
                  <a:rPr lang="en-US" sz="2500" dirty="0"/>
                  <a:t> in zip code </a:t>
                </a:r>
                <a:r>
                  <a:rPr lang="en-US" sz="3200" i="1" dirty="0">
                    <a:latin typeface="Cambria Math" panose="02040503050406030204" pitchFamily="18" charset="0"/>
                    <a:ea typeface="Cambria Math" panose="02040503050406030204" pitchFamily="18" charset="0"/>
                  </a:rPr>
                  <a:t>j</a:t>
                </a:r>
                <a:r>
                  <a:rPr lang="en-US" sz="2500" dirty="0"/>
                  <a:t>.</a:t>
                </a:r>
              </a:p>
              <a:p>
                <a:pPr marL="0" indent="0">
                  <a:buNone/>
                </a:pPr>
                <a:r>
                  <a:rPr lang="en-US" sz="2500" baseline="-250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8626" y="1762790"/>
                <a:ext cx="10535478" cy="4509122"/>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5417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US" sz="4500" dirty="0"/>
              <a:t>inferences</a:t>
            </a:r>
            <a:r>
              <a:rPr lang="en-US" dirty="0"/>
              <a:t>              </a:t>
            </a:r>
          </a:p>
        </p:txBody>
      </p:sp>
      <p:sp>
        <p:nvSpPr>
          <p:cNvPr id="3" name="Content Placeholder 2"/>
          <p:cNvSpPr>
            <a:spLocks noGrp="1"/>
          </p:cNvSpPr>
          <p:nvPr>
            <p:ph idx="1"/>
          </p:nvPr>
        </p:nvSpPr>
        <p:spPr>
          <a:xfrm>
            <a:off x="1141412" y="1334124"/>
            <a:ext cx="9905999" cy="5411450"/>
          </a:xfrm>
        </p:spPr>
        <p:txBody>
          <a:bodyPr>
            <a:normAutofit/>
          </a:bodyPr>
          <a:lstStyle/>
          <a:p>
            <a:pPr>
              <a:buSzPct val="100000"/>
              <a:buFont typeface="Wingdings" panose="05000000000000000000" pitchFamily="2" charset="2"/>
              <a:buChar char="Ø"/>
            </a:pPr>
            <a:r>
              <a:rPr lang="en-US" sz="2800" dirty="0"/>
              <a:t>ATM operator who has put their ATMs in the areas with higher population and people with higher income will have higher revenue per ATM.</a:t>
            </a:r>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r>
              <a:rPr lang="en-US" sz="2800" dirty="0"/>
              <a:t>Putting up more number of ATMs doesn’t necessarily mean that the competitive strength is higher.</a:t>
            </a:r>
          </a:p>
          <a:p>
            <a:pPr marL="0" indent="0">
              <a:buSzPct val="100000"/>
              <a:buNone/>
            </a:pPr>
            <a:r>
              <a:rPr lang="en-US" sz="2800" dirty="0"/>
              <a:t>                 </a:t>
            </a:r>
          </a:p>
        </p:txBody>
      </p:sp>
      <p:graphicFrame>
        <p:nvGraphicFramePr>
          <p:cNvPr id="4" name="Table 3"/>
          <p:cNvGraphicFramePr>
            <a:graphicFrameLocks noGrp="1"/>
          </p:cNvGraphicFramePr>
          <p:nvPr>
            <p:extLst>
              <p:ext uri="{D42A27DB-BD31-4B8C-83A1-F6EECF244321}">
                <p14:modId xmlns:p14="http://schemas.microsoft.com/office/powerpoint/2010/main" val="57344637"/>
              </p:ext>
            </p:extLst>
          </p:nvPr>
        </p:nvGraphicFramePr>
        <p:xfrm>
          <a:off x="2030411" y="3009145"/>
          <a:ext cx="8128000" cy="914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83661694"/>
                    </a:ext>
                  </a:extLst>
                </a:gridCol>
                <a:gridCol w="2032000">
                  <a:extLst>
                    <a:ext uri="{9D8B030D-6E8A-4147-A177-3AD203B41FA5}">
                      <a16:colId xmlns:a16="http://schemas.microsoft.com/office/drawing/2014/main" val="2069387599"/>
                    </a:ext>
                  </a:extLst>
                </a:gridCol>
                <a:gridCol w="2032000">
                  <a:extLst>
                    <a:ext uri="{9D8B030D-6E8A-4147-A177-3AD203B41FA5}">
                      <a16:colId xmlns:a16="http://schemas.microsoft.com/office/drawing/2014/main" val="3223328702"/>
                    </a:ext>
                  </a:extLst>
                </a:gridCol>
                <a:gridCol w="2032000">
                  <a:extLst>
                    <a:ext uri="{9D8B030D-6E8A-4147-A177-3AD203B41FA5}">
                      <a16:colId xmlns:a16="http://schemas.microsoft.com/office/drawing/2014/main" val="2360900192"/>
                    </a:ext>
                  </a:extLst>
                </a:gridCol>
              </a:tblGrid>
              <a:tr h="370840">
                <a:tc>
                  <a:txBody>
                    <a:bodyPr/>
                    <a:lstStyle/>
                    <a:p>
                      <a:pPr algn="ctr"/>
                      <a:r>
                        <a:rPr lang="en-US" sz="2400" b="0" dirty="0"/>
                        <a:t>Allpoint</a:t>
                      </a:r>
                    </a:p>
                  </a:txBody>
                  <a:tcPr/>
                </a:tc>
                <a:tc>
                  <a:txBody>
                    <a:bodyPr/>
                    <a:lstStyle/>
                    <a:p>
                      <a:pPr algn="ctr"/>
                      <a:r>
                        <a:rPr lang="en-US" sz="2400" b="0" dirty="0"/>
                        <a:t>Co-Op</a:t>
                      </a:r>
                    </a:p>
                  </a:txBody>
                  <a:tcPr/>
                </a:tc>
                <a:tc>
                  <a:txBody>
                    <a:bodyPr/>
                    <a:lstStyle/>
                    <a:p>
                      <a:pPr algn="ctr"/>
                      <a:r>
                        <a:rPr lang="en-US" sz="2400" b="0" dirty="0"/>
                        <a:t>MoneyPass</a:t>
                      </a:r>
                    </a:p>
                  </a:txBody>
                  <a:tcPr/>
                </a:tc>
                <a:tc>
                  <a:txBody>
                    <a:bodyPr/>
                    <a:lstStyle/>
                    <a:p>
                      <a:pPr algn="ctr"/>
                      <a:r>
                        <a:rPr lang="en-US" sz="2400" b="0" dirty="0"/>
                        <a:t>More than 1</a:t>
                      </a:r>
                    </a:p>
                  </a:txBody>
                  <a:tcPr/>
                </a:tc>
                <a:extLst>
                  <a:ext uri="{0D108BD9-81ED-4DB2-BD59-A6C34878D82A}">
                    <a16:rowId xmlns:a16="http://schemas.microsoft.com/office/drawing/2014/main" val="626585277"/>
                  </a:ext>
                </a:extLst>
              </a:tr>
              <a:tr h="370840">
                <a:tc>
                  <a:txBody>
                    <a:bodyPr/>
                    <a:lstStyle/>
                    <a:p>
                      <a:pPr algn="ctr"/>
                      <a:r>
                        <a:rPr lang="en-US" sz="2400" dirty="0"/>
                        <a:t>26</a:t>
                      </a:r>
                    </a:p>
                  </a:txBody>
                  <a:tcPr/>
                </a:tc>
                <a:tc>
                  <a:txBody>
                    <a:bodyPr/>
                    <a:lstStyle/>
                    <a:p>
                      <a:pPr algn="ctr"/>
                      <a:r>
                        <a:rPr lang="en-US" sz="2400" dirty="0"/>
                        <a:t>04</a:t>
                      </a:r>
                    </a:p>
                  </a:txBody>
                  <a:tcPr/>
                </a:tc>
                <a:tc>
                  <a:txBody>
                    <a:bodyPr/>
                    <a:lstStyle/>
                    <a:p>
                      <a:pPr algn="ctr"/>
                      <a:r>
                        <a:rPr lang="en-US" sz="2400" dirty="0"/>
                        <a:t>21</a:t>
                      </a:r>
                    </a:p>
                  </a:txBody>
                  <a:tcPr/>
                </a:tc>
                <a:tc>
                  <a:txBody>
                    <a:bodyPr/>
                    <a:lstStyle/>
                    <a:p>
                      <a:pPr algn="ctr"/>
                      <a:r>
                        <a:rPr lang="en-US" sz="2400" dirty="0"/>
                        <a:t>05</a:t>
                      </a:r>
                    </a:p>
                  </a:txBody>
                  <a:tcPr/>
                </a:tc>
                <a:extLst>
                  <a:ext uri="{0D108BD9-81ED-4DB2-BD59-A6C34878D82A}">
                    <a16:rowId xmlns:a16="http://schemas.microsoft.com/office/drawing/2014/main" val="2267547635"/>
                  </a:ext>
                </a:extLst>
              </a:tr>
            </a:tbl>
          </a:graphicData>
        </a:graphic>
      </p:graphicFrame>
      <p:sp>
        <p:nvSpPr>
          <p:cNvPr id="5" name="TextBox 4"/>
          <p:cNvSpPr txBox="1"/>
          <p:nvPr/>
        </p:nvSpPr>
        <p:spPr>
          <a:xfrm>
            <a:off x="2834731" y="3942075"/>
            <a:ext cx="6519357" cy="369332"/>
          </a:xfrm>
          <a:prstGeom prst="rect">
            <a:avLst/>
          </a:prstGeom>
          <a:noFill/>
        </p:spPr>
        <p:txBody>
          <a:bodyPr wrap="square" rtlCol="0">
            <a:spAutoFit/>
          </a:bodyPr>
          <a:lstStyle/>
          <a:p>
            <a:r>
              <a:rPr lang="en-US" dirty="0"/>
              <a:t>Number of Counties in which operator has higher competitive strength</a:t>
            </a:r>
          </a:p>
        </p:txBody>
      </p:sp>
      <p:graphicFrame>
        <p:nvGraphicFramePr>
          <p:cNvPr id="6" name="Table 5"/>
          <p:cNvGraphicFramePr>
            <a:graphicFrameLocks noGrp="1"/>
          </p:cNvGraphicFramePr>
          <p:nvPr>
            <p:extLst>
              <p:ext uri="{D42A27DB-BD31-4B8C-83A1-F6EECF244321}">
                <p14:modId xmlns:p14="http://schemas.microsoft.com/office/powerpoint/2010/main" val="4131097280"/>
              </p:ext>
            </p:extLst>
          </p:nvPr>
        </p:nvGraphicFramePr>
        <p:xfrm>
          <a:off x="2030411" y="5529713"/>
          <a:ext cx="8128000" cy="914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10491761"/>
                    </a:ext>
                  </a:extLst>
                </a:gridCol>
                <a:gridCol w="2032000">
                  <a:extLst>
                    <a:ext uri="{9D8B030D-6E8A-4147-A177-3AD203B41FA5}">
                      <a16:colId xmlns:a16="http://schemas.microsoft.com/office/drawing/2014/main" val="2008901145"/>
                    </a:ext>
                  </a:extLst>
                </a:gridCol>
                <a:gridCol w="2032000">
                  <a:extLst>
                    <a:ext uri="{9D8B030D-6E8A-4147-A177-3AD203B41FA5}">
                      <a16:colId xmlns:a16="http://schemas.microsoft.com/office/drawing/2014/main" val="691050377"/>
                    </a:ext>
                  </a:extLst>
                </a:gridCol>
                <a:gridCol w="2032000">
                  <a:extLst>
                    <a:ext uri="{9D8B030D-6E8A-4147-A177-3AD203B41FA5}">
                      <a16:colId xmlns:a16="http://schemas.microsoft.com/office/drawing/2014/main" val="2708151799"/>
                    </a:ext>
                  </a:extLst>
                </a:gridCol>
              </a:tblGrid>
              <a:tr h="370840">
                <a:tc>
                  <a:txBody>
                    <a:bodyPr/>
                    <a:lstStyle/>
                    <a:p>
                      <a:pPr algn="ctr"/>
                      <a:r>
                        <a:rPr lang="en-US" sz="2400" b="0" dirty="0"/>
                        <a:t>Allpoint</a:t>
                      </a:r>
                    </a:p>
                  </a:txBody>
                  <a:tcPr/>
                </a:tc>
                <a:tc>
                  <a:txBody>
                    <a:bodyPr/>
                    <a:lstStyle/>
                    <a:p>
                      <a:pPr algn="ctr"/>
                      <a:r>
                        <a:rPr lang="en-US" sz="2400" b="0" dirty="0"/>
                        <a:t>Co-Op</a:t>
                      </a:r>
                    </a:p>
                  </a:txBody>
                  <a:tcPr/>
                </a:tc>
                <a:tc>
                  <a:txBody>
                    <a:bodyPr/>
                    <a:lstStyle/>
                    <a:p>
                      <a:pPr algn="ctr"/>
                      <a:r>
                        <a:rPr lang="en-US" sz="2400" b="0" dirty="0"/>
                        <a:t>MoneyPass</a:t>
                      </a:r>
                    </a:p>
                  </a:txBody>
                  <a:tcPr/>
                </a:tc>
                <a:tc>
                  <a:txBody>
                    <a:bodyPr/>
                    <a:lstStyle/>
                    <a:p>
                      <a:pPr algn="ctr"/>
                      <a:r>
                        <a:rPr lang="en-US" sz="2400" b="0" dirty="0"/>
                        <a:t>More than 1</a:t>
                      </a:r>
                    </a:p>
                  </a:txBody>
                  <a:tcPr/>
                </a:tc>
                <a:extLst>
                  <a:ext uri="{0D108BD9-81ED-4DB2-BD59-A6C34878D82A}">
                    <a16:rowId xmlns:a16="http://schemas.microsoft.com/office/drawing/2014/main" val="1116803272"/>
                  </a:ext>
                </a:extLst>
              </a:tr>
              <a:tr h="370840">
                <a:tc>
                  <a:txBody>
                    <a:bodyPr/>
                    <a:lstStyle/>
                    <a:p>
                      <a:pPr algn="ctr"/>
                      <a:r>
                        <a:rPr lang="en-US" sz="2400" dirty="0"/>
                        <a:t>39 </a:t>
                      </a:r>
                    </a:p>
                  </a:txBody>
                  <a:tcPr/>
                </a:tc>
                <a:tc>
                  <a:txBody>
                    <a:bodyPr/>
                    <a:lstStyle/>
                    <a:p>
                      <a:pPr algn="ctr"/>
                      <a:r>
                        <a:rPr lang="en-US" sz="2400" dirty="0"/>
                        <a:t>09</a:t>
                      </a:r>
                    </a:p>
                  </a:txBody>
                  <a:tcPr/>
                </a:tc>
                <a:tc>
                  <a:txBody>
                    <a:bodyPr/>
                    <a:lstStyle/>
                    <a:p>
                      <a:pPr algn="ctr"/>
                      <a:r>
                        <a:rPr lang="en-US" sz="2400" dirty="0"/>
                        <a:t>06</a:t>
                      </a:r>
                    </a:p>
                  </a:txBody>
                  <a:tcPr/>
                </a:tc>
                <a:tc>
                  <a:txBody>
                    <a:bodyPr/>
                    <a:lstStyle/>
                    <a:p>
                      <a:pPr algn="ctr"/>
                      <a:r>
                        <a:rPr lang="en-US" sz="2400" dirty="0"/>
                        <a:t>02</a:t>
                      </a:r>
                    </a:p>
                  </a:txBody>
                  <a:tcPr/>
                </a:tc>
                <a:extLst>
                  <a:ext uri="{0D108BD9-81ED-4DB2-BD59-A6C34878D82A}">
                    <a16:rowId xmlns:a16="http://schemas.microsoft.com/office/drawing/2014/main" val="772879625"/>
                  </a:ext>
                </a:extLst>
              </a:tr>
            </a:tbl>
          </a:graphicData>
        </a:graphic>
      </p:graphicFrame>
      <p:sp>
        <p:nvSpPr>
          <p:cNvPr id="7" name="TextBox 6"/>
          <p:cNvSpPr txBox="1"/>
          <p:nvPr/>
        </p:nvSpPr>
        <p:spPr>
          <a:xfrm>
            <a:off x="2998828" y="6406533"/>
            <a:ext cx="6191164" cy="369332"/>
          </a:xfrm>
          <a:prstGeom prst="rect">
            <a:avLst/>
          </a:prstGeom>
          <a:noFill/>
        </p:spPr>
        <p:txBody>
          <a:bodyPr wrap="square" rtlCol="0">
            <a:spAutoFit/>
          </a:bodyPr>
          <a:lstStyle/>
          <a:p>
            <a:r>
              <a:rPr lang="en-US" dirty="0"/>
              <a:t>Number of Counties in which operator has higher number of ATMs</a:t>
            </a:r>
          </a:p>
        </p:txBody>
      </p:sp>
    </p:spTree>
    <p:extLst>
      <p:ext uri="{BB962C8B-B14F-4D97-AF65-F5344CB8AC3E}">
        <p14:creationId xmlns:p14="http://schemas.microsoft.com/office/powerpoint/2010/main" val="3142903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US" sz="4500" dirty="0"/>
              <a:t>inferences</a:t>
            </a:r>
            <a:r>
              <a:rPr lang="en-US" dirty="0"/>
              <a:t>       </a:t>
            </a:r>
          </a:p>
        </p:txBody>
      </p:sp>
      <p:pic>
        <p:nvPicPr>
          <p:cNvPr id="5" name="Content Placeholder 4"/>
          <p:cNvPicPr>
            <a:picLocks noGrp="1" noChangeAspect="1"/>
          </p:cNvPicPr>
          <p:nvPr>
            <p:ph idx="1"/>
          </p:nvPr>
        </p:nvPicPr>
        <p:blipFill>
          <a:blip r:embed="rId2"/>
          <a:stretch>
            <a:fillRect/>
          </a:stretch>
        </p:blipFill>
        <p:spPr>
          <a:xfrm>
            <a:off x="1257586" y="2033189"/>
            <a:ext cx="5948936" cy="3618086"/>
          </a:xfrm>
        </p:spPr>
      </p:pic>
      <p:sp>
        <p:nvSpPr>
          <p:cNvPr id="6" name="TextBox 5"/>
          <p:cNvSpPr txBox="1"/>
          <p:nvPr/>
        </p:nvSpPr>
        <p:spPr>
          <a:xfrm>
            <a:off x="7472421" y="2762521"/>
            <a:ext cx="4107305" cy="5262979"/>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SanBernardino County:</a:t>
            </a:r>
          </a:p>
          <a:p>
            <a:pPr lvl="1"/>
            <a:r>
              <a:rPr lang="en-US" sz="2800" dirty="0"/>
              <a:t>Moneypass: Lesser no.of          ATMs.</a:t>
            </a:r>
          </a:p>
          <a:p>
            <a:pPr marL="457200" indent="-457200">
              <a:buFont typeface="Wingdings" panose="05000000000000000000" pitchFamily="2" charset="2"/>
              <a:buChar char="v"/>
            </a:pPr>
            <a:r>
              <a:rPr lang="en-US" sz="2800" dirty="0"/>
              <a:t>Shasta County:</a:t>
            </a:r>
          </a:p>
          <a:p>
            <a:pPr lvl="1"/>
            <a:r>
              <a:rPr lang="en-US" sz="2800" dirty="0"/>
              <a:t>Allpoint: Intermediate no.of ATMs.</a:t>
            </a:r>
          </a:p>
          <a:p>
            <a:pPr marL="457200" indent="-457200">
              <a:buFont typeface="Wingdings" panose="05000000000000000000" pitchFamily="2" charset="2"/>
              <a:buChar char="v"/>
            </a:pPr>
            <a:r>
              <a:rPr lang="en-US" sz="2800" dirty="0"/>
              <a:t>Los Angeles County:</a:t>
            </a:r>
          </a:p>
          <a:p>
            <a:pPr lvl="1"/>
            <a:r>
              <a:rPr lang="en-US" sz="2800" dirty="0"/>
              <a:t>Allpoint: Higher no.of ATMs.</a:t>
            </a:r>
          </a:p>
          <a:p>
            <a:endParaRPr lang="en-US" sz="2800" dirty="0"/>
          </a:p>
          <a:p>
            <a:pPr lvl="1"/>
            <a:endParaRPr lang="en-US" sz="2800" dirty="0"/>
          </a:p>
          <a:p>
            <a:endParaRPr lang="en-US" sz="2800" dirty="0"/>
          </a:p>
        </p:txBody>
      </p:sp>
      <p:sp>
        <p:nvSpPr>
          <p:cNvPr id="7" name="TextBox 6"/>
          <p:cNvSpPr txBox="1"/>
          <p:nvPr/>
        </p:nvSpPr>
        <p:spPr>
          <a:xfrm>
            <a:off x="7629987" y="1895579"/>
            <a:ext cx="3792171" cy="769441"/>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ATM operator with higher competitive strength</a:t>
            </a:r>
          </a:p>
        </p:txBody>
      </p:sp>
      <p:sp>
        <p:nvSpPr>
          <p:cNvPr id="9" name="TextBox 8"/>
          <p:cNvSpPr txBox="1"/>
          <p:nvPr/>
        </p:nvSpPr>
        <p:spPr>
          <a:xfrm>
            <a:off x="1399993" y="5836562"/>
            <a:ext cx="5664122" cy="369332"/>
          </a:xfrm>
          <a:prstGeom prst="rect">
            <a:avLst/>
          </a:prstGeom>
          <a:noFill/>
        </p:spPr>
        <p:txBody>
          <a:bodyPr wrap="square" rtlCol="0">
            <a:spAutoFit/>
          </a:bodyPr>
          <a:lstStyle/>
          <a:p>
            <a:r>
              <a:rPr lang="en-US" dirty="0"/>
              <a:t>Percentage of ATMs of each ATM operator in three Counties</a:t>
            </a:r>
          </a:p>
        </p:txBody>
      </p:sp>
      <p:sp>
        <p:nvSpPr>
          <p:cNvPr id="3" name="TextBox 2"/>
          <p:cNvSpPr txBox="1"/>
          <p:nvPr/>
        </p:nvSpPr>
        <p:spPr>
          <a:xfrm>
            <a:off x="1257586" y="1309604"/>
            <a:ext cx="10164572"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Higher number of ATMs need not imply higher competitive strength.</a:t>
            </a:r>
          </a:p>
        </p:txBody>
      </p:sp>
    </p:spTree>
    <p:extLst>
      <p:ext uri="{BB962C8B-B14F-4D97-AF65-F5344CB8AC3E}">
        <p14:creationId xmlns:p14="http://schemas.microsoft.com/office/powerpoint/2010/main" val="145245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293" y="0"/>
            <a:ext cx="9905998" cy="1484026"/>
          </a:xfrm>
        </p:spPr>
        <p:txBody>
          <a:bodyPr>
            <a:normAutofit/>
          </a:bodyPr>
          <a:lstStyle/>
          <a:p>
            <a:pPr algn="ctr"/>
            <a:r>
              <a:rPr lang="en-US" sz="4500" dirty="0"/>
              <a:t>inferences</a:t>
            </a:r>
          </a:p>
        </p:txBody>
      </p:sp>
      <p:sp>
        <p:nvSpPr>
          <p:cNvPr id="3" name="Content Placeholder 2"/>
          <p:cNvSpPr>
            <a:spLocks noGrp="1"/>
          </p:cNvSpPr>
          <p:nvPr>
            <p:ph idx="1"/>
          </p:nvPr>
        </p:nvSpPr>
        <p:spPr>
          <a:xfrm>
            <a:off x="974361" y="1122399"/>
            <a:ext cx="10568066" cy="5969853"/>
          </a:xfrm>
        </p:spPr>
        <p:txBody>
          <a:bodyPr>
            <a:normAutofit/>
          </a:bodyPr>
          <a:lstStyle/>
          <a:p>
            <a:pPr>
              <a:buSzPct val="100000"/>
              <a:buFont typeface="Wingdings" panose="05000000000000000000" pitchFamily="2" charset="2"/>
              <a:buChar char="Ø"/>
            </a:pPr>
            <a:r>
              <a:rPr lang="en-US" sz="2800" dirty="0"/>
              <a:t>Co-Op has very high number of ATMs all across the state as compared to Moneypass, But Moneypass has higher competitive strength in more number of counties (21) than Co-Op (04).</a:t>
            </a:r>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endParaRPr lang="en-US" sz="2800" dirty="0"/>
          </a:p>
          <a:p>
            <a:pPr>
              <a:buSzPct val="100000"/>
              <a:buFont typeface="Wingdings" panose="05000000000000000000" pitchFamily="2" charset="2"/>
              <a:buChar char="Ø"/>
            </a:pPr>
            <a:r>
              <a:rPr lang="en-US" sz="2800" dirty="0"/>
              <a:t>Probable reasons</a:t>
            </a:r>
          </a:p>
          <a:p>
            <a:pPr lvl="1">
              <a:buSzPct val="100000"/>
              <a:buFont typeface="Wingdings" panose="05000000000000000000" pitchFamily="2" charset="2"/>
              <a:buChar char="v"/>
            </a:pPr>
            <a:r>
              <a:rPr lang="en-US" sz="2400" dirty="0"/>
              <a:t>MoneyPass has placed its ATMs optimally across Counties.</a:t>
            </a:r>
          </a:p>
          <a:p>
            <a:pPr lvl="1">
              <a:buSzPct val="100000"/>
              <a:buFont typeface="Wingdings" panose="05000000000000000000" pitchFamily="2" charset="2"/>
              <a:buChar char="v"/>
            </a:pPr>
            <a:r>
              <a:rPr lang="en-US" sz="2400" dirty="0"/>
              <a:t>Co-Op has higher competitive strength in only a few Counties because:</a:t>
            </a:r>
          </a:p>
          <a:p>
            <a:pPr lvl="2">
              <a:buSzPct val="100000"/>
            </a:pPr>
            <a:r>
              <a:rPr lang="en-US" sz="2200" dirty="0"/>
              <a:t>It has put its ATMs improperly in areas of less population.</a:t>
            </a:r>
          </a:p>
          <a:p>
            <a:pPr lvl="2">
              <a:buSzPct val="100000"/>
            </a:pPr>
            <a:r>
              <a:rPr lang="en-US" sz="2200" dirty="0"/>
              <a:t>It has evenly distributed its ATMs across all Counties.</a:t>
            </a:r>
          </a:p>
          <a:p>
            <a:pPr>
              <a:buSzPct val="100000"/>
            </a:pPr>
            <a:endParaRPr lang="en-US" sz="2800" dirty="0"/>
          </a:p>
          <a:p>
            <a:pPr marL="0" indent="0">
              <a:buSzPct val="100000"/>
              <a:buNone/>
            </a:pPr>
            <a:endParaRPr lang="en-US" sz="2800" dirty="0"/>
          </a:p>
          <a:p>
            <a:pPr>
              <a:buSzPct val="100000"/>
            </a:pP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630684810"/>
              </p:ext>
            </p:extLst>
          </p:nvPr>
        </p:nvGraphicFramePr>
        <p:xfrm>
          <a:off x="2194394" y="2873317"/>
          <a:ext cx="8127999" cy="914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87974973"/>
                    </a:ext>
                  </a:extLst>
                </a:gridCol>
                <a:gridCol w="2709333">
                  <a:extLst>
                    <a:ext uri="{9D8B030D-6E8A-4147-A177-3AD203B41FA5}">
                      <a16:colId xmlns:a16="http://schemas.microsoft.com/office/drawing/2014/main" val="1210642200"/>
                    </a:ext>
                  </a:extLst>
                </a:gridCol>
                <a:gridCol w="2709333">
                  <a:extLst>
                    <a:ext uri="{9D8B030D-6E8A-4147-A177-3AD203B41FA5}">
                      <a16:colId xmlns:a16="http://schemas.microsoft.com/office/drawing/2014/main" val="685478469"/>
                    </a:ext>
                  </a:extLst>
                </a:gridCol>
              </a:tblGrid>
              <a:tr h="370840">
                <a:tc>
                  <a:txBody>
                    <a:bodyPr/>
                    <a:lstStyle/>
                    <a:p>
                      <a:pPr algn="ctr"/>
                      <a:r>
                        <a:rPr lang="en-US" sz="2400" b="0" dirty="0"/>
                        <a:t>Allpoint</a:t>
                      </a:r>
                    </a:p>
                  </a:txBody>
                  <a:tcPr/>
                </a:tc>
                <a:tc>
                  <a:txBody>
                    <a:bodyPr/>
                    <a:lstStyle/>
                    <a:p>
                      <a:pPr algn="ctr"/>
                      <a:r>
                        <a:rPr lang="en-US" sz="2400" b="0" dirty="0"/>
                        <a:t>Co-Op</a:t>
                      </a:r>
                    </a:p>
                  </a:txBody>
                  <a:tcPr/>
                </a:tc>
                <a:tc>
                  <a:txBody>
                    <a:bodyPr/>
                    <a:lstStyle/>
                    <a:p>
                      <a:pPr algn="ctr"/>
                      <a:r>
                        <a:rPr lang="en-US" sz="2400" b="0" dirty="0"/>
                        <a:t>MoneyPass</a:t>
                      </a:r>
                    </a:p>
                  </a:txBody>
                  <a:tcPr/>
                </a:tc>
                <a:extLst>
                  <a:ext uri="{0D108BD9-81ED-4DB2-BD59-A6C34878D82A}">
                    <a16:rowId xmlns:a16="http://schemas.microsoft.com/office/drawing/2014/main" val="2322891316"/>
                  </a:ext>
                </a:extLst>
              </a:tr>
              <a:tr h="370840">
                <a:tc>
                  <a:txBody>
                    <a:bodyPr/>
                    <a:lstStyle/>
                    <a:p>
                      <a:pPr algn="ctr"/>
                      <a:r>
                        <a:rPr lang="en-US" sz="2400" dirty="0"/>
                        <a:t>5002</a:t>
                      </a:r>
                    </a:p>
                  </a:txBody>
                  <a:tcPr/>
                </a:tc>
                <a:tc>
                  <a:txBody>
                    <a:bodyPr/>
                    <a:lstStyle/>
                    <a:p>
                      <a:pPr algn="ctr"/>
                      <a:r>
                        <a:rPr lang="en-US" sz="2400" dirty="0"/>
                        <a:t>4353</a:t>
                      </a:r>
                    </a:p>
                  </a:txBody>
                  <a:tcPr/>
                </a:tc>
                <a:tc>
                  <a:txBody>
                    <a:bodyPr/>
                    <a:lstStyle/>
                    <a:p>
                      <a:pPr algn="ctr"/>
                      <a:r>
                        <a:rPr lang="en-US" sz="2400" dirty="0"/>
                        <a:t>1564</a:t>
                      </a:r>
                    </a:p>
                  </a:txBody>
                  <a:tcPr/>
                </a:tc>
                <a:extLst>
                  <a:ext uri="{0D108BD9-81ED-4DB2-BD59-A6C34878D82A}">
                    <a16:rowId xmlns:a16="http://schemas.microsoft.com/office/drawing/2014/main" val="927929128"/>
                  </a:ext>
                </a:extLst>
              </a:tr>
            </a:tbl>
          </a:graphicData>
        </a:graphic>
      </p:graphicFrame>
      <p:sp>
        <p:nvSpPr>
          <p:cNvPr id="5" name="TextBox 4"/>
          <p:cNvSpPr txBox="1"/>
          <p:nvPr/>
        </p:nvSpPr>
        <p:spPr>
          <a:xfrm>
            <a:off x="4249710" y="3787717"/>
            <a:ext cx="4017365" cy="430887"/>
          </a:xfrm>
          <a:prstGeom prst="rect">
            <a:avLst/>
          </a:prstGeom>
          <a:noFill/>
        </p:spPr>
        <p:txBody>
          <a:bodyPr wrap="square" rtlCol="0">
            <a:spAutoFit/>
          </a:bodyPr>
          <a:lstStyle/>
          <a:p>
            <a:r>
              <a:rPr lang="en-US" sz="2200" dirty="0"/>
              <a:t>Number of ATMs across California</a:t>
            </a:r>
          </a:p>
        </p:txBody>
      </p:sp>
    </p:spTree>
    <p:extLst>
      <p:ext uri="{BB962C8B-B14F-4D97-AF65-F5344CB8AC3E}">
        <p14:creationId xmlns:p14="http://schemas.microsoft.com/office/powerpoint/2010/main" val="162134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INFERENCES</a:t>
            </a:r>
          </a:p>
        </p:txBody>
      </p:sp>
      <p:sp>
        <p:nvSpPr>
          <p:cNvPr id="3" name="Content Placeholder 2"/>
          <p:cNvSpPr>
            <a:spLocks noGrp="1"/>
          </p:cNvSpPr>
          <p:nvPr>
            <p:ph idx="1"/>
          </p:nvPr>
        </p:nvSpPr>
        <p:spPr>
          <a:xfrm>
            <a:off x="1141412" y="1214202"/>
            <a:ext cx="9905999" cy="5643797"/>
          </a:xfrm>
        </p:spPr>
        <p:txBody>
          <a:bodyPr>
            <a:normAutofit/>
          </a:bodyPr>
          <a:lstStyle/>
          <a:p>
            <a:pPr>
              <a:buSzPct val="100000"/>
              <a:buFont typeface="Wingdings" panose="05000000000000000000" pitchFamily="2" charset="2"/>
              <a:buChar char="Ø"/>
            </a:pPr>
            <a:r>
              <a:rPr lang="en-US" sz="2800" dirty="0"/>
              <a:t>Population/Commercial value of an area values implies revenue in that county.</a:t>
            </a:r>
          </a:p>
        </p:txBody>
      </p:sp>
      <p:pic>
        <p:nvPicPr>
          <p:cNvPr id="5" name="Picture 4"/>
          <p:cNvPicPr>
            <a:picLocks noChangeAspect="1"/>
          </p:cNvPicPr>
          <p:nvPr/>
        </p:nvPicPr>
        <p:blipFill>
          <a:blip r:embed="rId3"/>
          <a:stretch>
            <a:fillRect/>
          </a:stretch>
        </p:blipFill>
        <p:spPr>
          <a:xfrm>
            <a:off x="2794530" y="2692772"/>
            <a:ext cx="6599762" cy="3868826"/>
          </a:xfrm>
          <a:prstGeom prst="rect">
            <a:avLst/>
          </a:prstGeom>
        </p:spPr>
      </p:pic>
    </p:spTree>
    <p:extLst>
      <p:ext uri="{BB962C8B-B14F-4D97-AF65-F5344CB8AC3E}">
        <p14:creationId xmlns:p14="http://schemas.microsoft.com/office/powerpoint/2010/main" val="3432885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880"/>
            <a:ext cx="9905998" cy="1478570"/>
          </a:xfrm>
        </p:spPr>
        <p:txBody>
          <a:bodyPr>
            <a:normAutofit/>
          </a:bodyPr>
          <a:lstStyle/>
          <a:p>
            <a:pPr algn="ctr"/>
            <a:r>
              <a:rPr lang="en-US" sz="4500" dirty="0"/>
              <a:t>Issues with data</a:t>
            </a:r>
          </a:p>
        </p:txBody>
      </p:sp>
      <p:sp>
        <p:nvSpPr>
          <p:cNvPr id="3" name="Content Placeholder 2"/>
          <p:cNvSpPr>
            <a:spLocks noGrp="1"/>
          </p:cNvSpPr>
          <p:nvPr>
            <p:ph idx="1"/>
          </p:nvPr>
        </p:nvSpPr>
        <p:spPr>
          <a:xfrm>
            <a:off x="1141412" y="1488450"/>
            <a:ext cx="9905999" cy="4412106"/>
          </a:xfrm>
        </p:spPr>
        <p:txBody>
          <a:bodyPr/>
          <a:lstStyle/>
          <a:p>
            <a:pPr>
              <a:buSzPct val="100000"/>
              <a:buFont typeface="Wingdings" panose="05000000000000000000" pitchFamily="2" charset="2"/>
              <a:buChar char="Ø"/>
            </a:pPr>
            <a:r>
              <a:rPr lang="en-US" sz="2800" dirty="0"/>
              <a:t> </a:t>
            </a:r>
          </a:p>
          <a:p>
            <a:pPr marL="0" indent="0">
              <a:buNone/>
            </a:pPr>
            <a:endParaRPr lang="en-US" dirty="0"/>
          </a:p>
          <a:p>
            <a:pPr>
              <a:buSzPct val="100000"/>
              <a:buFont typeface="Wingdings" panose="05000000000000000000" pitchFamily="2" charset="2"/>
              <a:buChar char="Ø"/>
            </a:pPr>
            <a:r>
              <a:rPr lang="en-US" sz="2800" dirty="0"/>
              <a:t>Zip codes data missing.</a:t>
            </a:r>
          </a:p>
          <a:p>
            <a:pPr>
              <a:buSzPct val="100000"/>
              <a:buFont typeface="Wingdings" panose="05000000000000000000" pitchFamily="2" charset="2"/>
              <a:buChar char="Ø"/>
            </a:pPr>
            <a:r>
              <a:rPr lang="en-US" sz="2800" dirty="0"/>
              <a:t>Specific location of ATMs.</a:t>
            </a:r>
          </a:p>
          <a:p>
            <a:pPr>
              <a:buSzPct val="100000"/>
              <a:buFont typeface="Wingdings" panose="05000000000000000000" pitchFamily="2" charset="2"/>
              <a:buChar char="Ø"/>
            </a:pPr>
            <a:r>
              <a:rPr lang="en-US" sz="2800" dirty="0"/>
              <a:t>Data of distance between zip codes.</a:t>
            </a:r>
          </a:p>
        </p:txBody>
      </p:sp>
      <p:grpSp>
        <p:nvGrpSpPr>
          <p:cNvPr id="6" name="Group 5"/>
          <p:cNvGrpSpPr/>
          <p:nvPr/>
        </p:nvGrpSpPr>
        <p:grpSpPr>
          <a:xfrm>
            <a:off x="1628917" y="1804117"/>
            <a:ext cx="7502238" cy="799934"/>
            <a:chOff x="2668249" y="1688433"/>
            <a:chExt cx="7502238" cy="799934"/>
          </a:xfrm>
        </p:grpSpPr>
        <p:sp>
          <p:nvSpPr>
            <p:cNvPr id="4" name="Rectangle: Rounded Corners 3"/>
            <p:cNvSpPr/>
            <p:nvPr/>
          </p:nvSpPr>
          <p:spPr>
            <a:xfrm>
              <a:off x="2668249" y="1688433"/>
              <a:ext cx="2473377" cy="79993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Search zip code</a:t>
              </a:r>
            </a:p>
          </p:txBody>
        </p:sp>
        <p:sp>
          <p:nvSpPr>
            <p:cNvPr id="5" name="Rectangle: Rounded Corners 4"/>
            <p:cNvSpPr/>
            <p:nvPr/>
          </p:nvSpPr>
          <p:spPr>
            <a:xfrm>
              <a:off x="7697110" y="1688433"/>
              <a:ext cx="2473377" cy="799934"/>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Result zip code</a:t>
              </a:r>
            </a:p>
          </p:txBody>
        </p:sp>
        <p:cxnSp>
          <p:nvCxnSpPr>
            <p:cNvPr id="9" name="Straight Arrow Connector 8"/>
            <p:cNvCxnSpPr>
              <a:stCxn id="4" idx="3"/>
              <a:endCxn id="5" idx="1"/>
            </p:cNvCxnSpPr>
            <p:nvPr/>
          </p:nvCxnSpPr>
          <p:spPr>
            <a:xfrm>
              <a:off x="5141626" y="2088400"/>
              <a:ext cx="2555484" cy="0"/>
            </a:xfrm>
            <a:prstGeom prst="straightConnector1">
              <a:avLst/>
            </a:prstGeom>
            <a:ln w="38100" cap="sq" cmpd="sng">
              <a:solidFill>
                <a:schemeClr val="accent3"/>
              </a:solidFill>
              <a:headEnd type="triangle" w="lg" len="lg"/>
              <a:tailEnd type="triangle" w="lg" len="lg"/>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79687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503" y="0"/>
            <a:ext cx="9905998" cy="1478570"/>
          </a:xfrm>
        </p:spPr>
        <p:txBody>
          <a:bodyPr>
            <a:normAutofit/>
          </a:bodyPr>
          <a:lstStyle/>
          <a:p>
            <a:pPr algn="ctr"/>
            <a:r>
              <a:rPr lang="en-US" sz="4500" dirty="0"/>
              <a:t>conclusions</a:t>
            </a:r>
          </a:p>
        </p:txBody>
      </p:sp>
      <p:sp>
        <p:nvSpPr>
          <p:cNvPr id="3" name="Content Placeholder 2"/>
          <p:cNvSpPr>
            <a:spLocks noGrp="1"/>
          </p:cNvSpPr>
          <p:nvPr>
            <p:ph idx="1"/>
          </p:nvPr>
        </p:nvSpPr>
        <p:spPr>
          <a:xfrm>
            <a:off x="1141412" y="1963711"/>
            <a:ext cx="10146181" cy="4894288"/>
          </a:xfrm>
        </p:spPr>
        <p:txBody>
          <a:bodyPr>
            <a:normAutofit/>
          </a:bodyPr>
          <a:lstStyle/>
          <a:p>
            <a:pPr>
              <a:buSzPct val="100000"/>
              <a:buFont typeface="Wingdings" panose="05000000000000000000" pitchFamily="2" charset="2"/>
              <a:buChar char="Ø"/>
            </a:pPr>
            <a:r>
              <a:rPr lang="en-US" sz="2800" dirty="0"/>
              <a:t>This analysis helps us to understand how to put up and distribute ATMs optimally in the locations as per:</a:t>
            </a:r>
          </a:p>
          <a:p>
            <a:pPr lvl="1">
              <a:buSzPct val="100000"/>
              <a:buFont typeface="Wingdings" panose="05000000000000000000" pitchFamily="2" charset="2"/>
              <a:buChar char="v"/>
            </a:pPr>
            <a:r>
              <a:rPr lang="en-US" sz="2400" dirty="0"/>
              <a:t> Population of the area.</a:t>
            </a:r>
          </a:p>
          <a:p>
            <a:pPr lvl="1">
              <a:buSzPct val="100000"/>
              <a:buFont typeface="Wingdings" panose="05000000000000000000" pitchFamily="2" charset="2"/>
              <a:buChar char="v"/>
            </a:pPr>
            <a:r>
              <a:rPr lang="en-US" sz="2400" dirty="0"/>
              <a:t> Income levels in the area.</a:t>
            </a:r>
          </a:p>
          <a:p>
            <a:pPr>
              <a:buSzPct val="100000"/>
              <a:buFont typeface="Wingdings" panose="05000000000000000000" pitchFamily="2" charset="2"/>
              <a:buChar char="Ø"/>
            </a:pPr>
            <a:r>
              <a:rPr lang="en-US" sz="2800" dirty="0"/>
              <a:t>This analysis can be of immense help to banks and ATM owners:</a:t>
            </a:r>
          </a:p>
          <a:p>
            <a:pPr lvl="1">
              <a:buSzPct val="100000"/>
              <a:buFont typeface="Wingdings" panose="05000000000000000000" pitchFamily="2" charset="2"/>
              <a:buChar char="v"/>
            </a:pPr>
            <a:r>
              <a:rPr lang="en-US" sz="2400" dirty="0"/>
              <a:t> Helps banks to decide which ATM network is better and    collaborate with such ATMs.</a:t>
            </a:r>
          </a:p>
          <a:p>
            <a:pPr lvl="1">
              <a:buSzPct val="100000"/>
              <a:buFont typeface="Wingdings" panose="05000000000000000000" pitchFamily="2" charset="2"/>
              <a:buChar char="v"/>
            </a:pPr>
            <a:r>
              <a:rPr lang="en-US" sz="2400" dirty="0"/>
              <a:t> ATM owners can decide about optimal placement of ATMs.</a:t>
            </a:r>
          </a:p>
          <a:p>
            <a:pPr>
              <a:buSzPct val="100000"/>
              <a:buFont typeface="Wingdings" panose="05000000000000000000" pitchFamily="2" charset="2"/>
              <a:buChar char="Ø"/>
            </a:pPr>
            <a:endParaRPr lang="en-US" sz="2800" dirty="0"/>
          </a:p>
          <a:p>
            <a:pPr>
              <a:buSzPct val="100000"/>
              <a:buFont typeface="Wingdings" panose="05000000000000000000" pitchFamily="2" charset="2"/>
              <a:buChar char="v"/>
            </a:pPr>
            <a:endParaRPr lang="en-US" sz="2800" dirty="0"/>
          </a:p>
        </p:txBody>
      </p:sp>
    </p:spTree>
    <p:extLst>
      <p:ext uri="{BB962C8B-B14F-4D97-AF65-F5344CB8AC3E}">
        <p14:creationId xmlns:p14="http://schemas.microsoft.com/office/powerpoint/2010/main" val="1458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Objectives</a:t>
            </a:r>
          </a:p>
        </p:txBody>
      </p:sp>
      <p:sp>
        <p:nvSpPr>
          <p:cNvPr id="4" name="Arrow: Pentagon 3"/>
          <p:cNvSpPr/>
          <p:nvPr/>
        </p:nvSpPr>
        <p:spPr>
          <a:xfrm>
            <a:off x="1607574" y="2728452"/>
            <a:ext cx="2079523" cy="766916"/>
          </a:xfrm>
          <a:prstGeom prst="homePlat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p>
        </p:txBody>
      </p:sp>
      <p:sp>
        <p:nvSpPr>
          <p:cNvPr id="5" name="Rectangle: Rounded Corners 4"/>
          <p:cNvSpPr/>
          <p:nvPr/>
        </p:nvSpPr>
        <p:spPr>
          <a:xfrm>
            <a:off x="3687098" y="2728452"/>
            <a:ext cx="6563032" cy="76691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Revenue of ATM Networks in each zipcode</a:t>
            </a:r>
          </a:p>
        </p:txBody>
      </p:sp>
      <p:sp>
        <p:nvSpPr>
          <p:cNvPr id="7" name="Arrow: Pentagon 6"/>
          <p:cNvSpPr/>
          <p:nvPr/>
        </p:nvSpPr>
        <p:spPr>
          <a:xfrm>
            <a:off x="1607574" y="4361792"/>
            <a:ext cx="2079523" cy="766916"/>
          </a:xfrm>
          <a:prstGeom prst="homePlat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ESTIMATE</a:t>
            </a:r>
          </a:p>
        </p:txBody>
      </p:sp>
      <p:sp>
        <p:nvSpPr>
          <p:cNvPr id="8" name="Rectangle: Rounded Corners 7"/>
          <p:cNvSpPr/>
          <p:nvPr/>
        </p:nvSpPr>
        <p:spPr>
          <a:xfrm>
            <a:off x="3687098" y="4361792"/>
            <a:ext cx="6563032" cy="76691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Competitive Strength of the three ATM Networks across California State</a:t>
            </a:r>
          </a:p>
        </p:txBody>
      </p:sp>
    </p:spTree>
    <p:extLst>
      <p:ext uri="{BB962C8B-B14F-4D97-AF65-F5344CB8AC3E}">
        <p14:creationId xmlns:p14="http://schemas.microsoft.com/office/powerpoint/2010/main" val="3629982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651" y="2535808"/>
            <a:ext cx="9905998" cy="1478570"/>
          </a:xfrm>
        </p:spPr>
        <p:txBody>
          <a:bodyPr>
            <a:normAutofit/>
          </a:bodyPr>
          <a:lstStyle/>
          <a:p>
            <a:pPr algn="ctr"/>
            <a:r>
              <a:rPr lang="en-US" sz="6000" dirty="0"/>
              <a:t>Thank </a:t>
            </a:r>
            <a:r>
              <a:rPr lang="en-US" sz="6000" dirty="0">
                <a:solidFill>
                  <a:schemeClr val="accent5">
                    <a:lumMod val="75000"/>
                  </a:schemeClr>
                </a:solidFill>
              </a:rPr>
              <a:t>y</a:t>
            </a:r>
            <a:r>
              <a:rPr lang="en-US" sz="6000" dirty="0"/>
              <a:t>ou!</a:t>
            </a:r>
          </a:p>
        </p:txBody>
      </p:sp>
      <p:sp>
        <p:nvSpPr>
          <p:cNvPr id="4" name="TextBox 3"/>
          <p:cNvSpPr txBox="1"/>
          <p:nvPr/>
        </p:nvSpPr>
        <p:spPr>
          <a:xfrm>
            <a:off x="4864814" y="3671418"/>
            <a:ext cx="2665671" cy="477054"/>
          </a:xfrm>
          <a:prstGeom prst="rect">
            <a:avLst/>
          </a:prstGeom>
          <a:noFill/>
        </p:spPr>
        <p:txBody>
          <a:bodyPr wrap="square" rtlCol="0">
            <a:spAutoFit/>
          </a:bodyPr>
          <a:lstStyle/>
          <a:p>
            <a:r>
              <a:rPr lang="en-US" sz="2500" dirty="0"/>
              <a:t>ANY QUESTIONS </a:t>
            </a:r>
            <a:r>
              <a:rPr lang="en-US" sz="2500" dirty="0">
                <a:latin typeface="Tohomo"/>
              </a:rPr>
              <a:t>?</a:t>
            </a:r>
            <a:endParaRPr lang="en-US" sz="2500" dirty="0"/>
          </a:p>
        </p:txBody>
      </p:sp>
    </p:spTree>
    <p:extLst>
      <p:ext uri="{BB962C8B-B14F-4D97-AF65-F5344CB8AC3E}">
        <p14:creationId xmlns:p14="http://schemas.microsoft.com/office/powerpoint/2010/main" val="14608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framework i</a:t>
            </a:r>
          </a:p>
        </p:txBody>
      </p:sp>
      <p:sp>
        <p:nvSpPr>
          <p:cNvPr id="3" name="Content Placeholder 2"/>
          <p:cNvSpPr>
            <a:spLocks noGrp="1"/>
          </p:cNvSpPr>
          <p:nvPr>
            <p:ph idx="1"/>
          </p:nvPr>
        </p:nvSpPr>
        <p:spPr>
          <a:xfrm>
            <a:off x="1141413" y="1150374"/>
            <a:ext cx="9905998" cy="5681861"/>
          </a:xfrm>
        </p:spPr>
        <p:txBody>
          <a:bodyPr>
            <a:normAutofit/>
          </a:bodyPr>
          <a:lstStyle/>
          <a:p>
            <a:pPr marL="0" indent="0" algn="ctr">
              <a:buSzPct val="100000"/>
              <a:buNone/>
            </a:pPr>
            <a:r>
              <a:rPr lang="en-US" sz="4000" dirty="0"/>
              <a:t>MODEL</a:t>
            </a:r>
          </a:p>
        </p:txBody>
      </p:sp>
      <p:grpSp>
        <p:nvGrpSpPr>
          <p:cNvPr id="20" name="Group 19"/>
          <p:cNvGrpSpPr/>
          <p:nvPr/>
        </p:nvGrpSpPr>
        <p:grpSpPr>
          <a:xfrm>
            <a:off x="1641303" y="2075688"/>
            <a:ext cx="8906218" cy="4196009"/>
            <a:chOff x="1641303" y="1810516"/>
            <a:chExt cx="8906218" cy="4196009"/>
          </a:xfrm>
        </p:grpSpPr>
        <p:sp>
          <p:nvSpPr>
            <p:cNvPr id="10" name="Rectangle: Rounded Corners 9"/>
            <p:cNvSpPr/>
            <p:nvPr/>
          </p:nvSpPr>
          <p:spPr>
            <a:xfrm>
              <a:off x="5976124" y="5157788"/>
              <a:ext cx="2374490" cy="8487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REVENUE</a:t>
              </a:r>
            </a:p>
          </p:txBody>
        </p:sp>
        <p:sp>
          <p:nvSpPr>
            <p:cNvPr id="5" name="Rectangle: Rounded Corners 4"/>
            <p:cNvSpPr/>
            <p:nvPr/>
          </p:nvSpPr>
          <p:spPr>
            <a:xfrm>
              <a:off x="1641303" y="1810516"/>
              <a:ext cx="2256503" cy="6489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POPULATION</a:t>
              </a:r>
            </a:p>
          </p:txBody>
        </p:sp>
        <p:sp>
          <p:nvSpPr>
            <p:cNvPr id="6" name="Rectangle: Rounded Corners 5"/>
            <p:cNvSpPr/>
            <p:nvPr/>
          </p:nvSpPr>
          <p:spPr>
            <a:xfrm>
              <a:off x="5916528" y="1812309"/>
              <a:ext cx="2256503" cy="6489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INCOME LEVELS</a:t>
              </a:r>
            </a:p>
          </p:txBody>
        </p:sp>
        <p:sp>
          <p:nvSpPr>
            <p:cNvPr id="7" name="Rectangle: Rounded Corners 6"/>
            <p:cNvSpPr/>
            <p:nvPr/>
          </p:nvSpPr>
          <p:spPr>
            <a:xfrm>
              <a:off x="3779217" y="3461941"/>
              <a:ext cx="2374490" cy="70241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NO.OF TRANSACTIONS</a:t>
              </a:r>
            </a:p>
          </p:txBody>
        </p:sp>
        <p:sp>
          <p:nvSpPr>
            <p:cNvPr id="9" name="Rectangle: Rounded Corners 8"/>
            <p:cNvSpPr/>
            <p:nvPr/>
          </p:nvSpPr>
          <p:spPr>
            <a:xfrm>
              <a:off x="8173031" y="3461941"/>
              <a:ext cx="2374490" cy="70241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ATM</a:t>
              </a:r>
              <a:r>
                <a:rPr lang="en-US" sz="2400" u="sng" dirty="0"/>
                <a:t> </a:t>
              </a:r>
              <a:r>
                <a:rPr lang="en-US" sz="2400" dirty="0"/>
                <a:t>SURCHARGES</a:t>
              </a:r>
            </a:p>
          </p:txBody>
        </p:sp>
        <p:cxnSp>
          <p:nvCxnSpPr>
            <p:cNvPr id="73" name="Connector: Elbow 72"/>
            <p:cNvCxnSpPr>
              <a:cxnSpLocks/>
              <a:stCxn id="7" idx="2"/>
              <a:endCxn id="10" idx="0"/>
            </p:cNvCxnSpPr>
            <p:nvPr/>
          </p:nvCxnSpPr>
          <p:spPr>
            <a:xfrm rot="16200000" flipH="1">
              <a:off x="5568199" y="3562617"/>
              <a:ext cx="993433" cy="2196907"/>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Connector: Elbow 74"/>
            <p:cNvCxnSpPr>
              <a:cxnSpLocks/>
              <a:stCxn id="9" idx="2"/>
              <a:endCxn id="10" idx="0"/>
            </p:cNvCxnSpPr>
            <p:nvPr/>
          </p:nvCxnSpPr>
          <p:spPr>
            <a:xfrm rot="5400000">
              <a:off x="7765107" y="3562618"/>
              <a:ext cx="993433" cy="2196907"/>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Connector: Elbow 7"/>
            <p:cNvCxnSpPr>
              <a:cxnSpLocks/>
              <a:stCxn id="5" idx="2"/>
              <a:endCxn id="7" idx="0"/>
            </p:cNvCxnSpPr>
            <p:nvPr/>
          </p:nvCxnSpPr>
          <p:spPr>
            <a:xfrm rot="16200000" flipH="1">
              <a:off x="3366760" y="1862239"/>
              <a:ext cx="1002496" cy="2196907"/>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Connector: Elbow 11"/>
            <p:cNvCxnSpPr>
              <a:stCxn id="6" idx="2"/>
              <a:endCxn id="7" idx="0"/>
            </p:cNvCxnSpPr>
            <p:nvPr/>
          </p:nvCxnSpPr>
          <p:spPr>
            <a:xfrm rot="5400000">
              <a:off x="5505270" y="1922430"/>
              <a:ext cx="1000703" cy="2078318"/>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697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FRAMEWORK i</a:t>
            </a:r>
          </a:p>
        </p:txBody>
      </p:sp>
      <p:sp>
        <p:nvSpPr>
          <p:cNvPr id="20" name="Content Placeholder 19"/>
          <p:cNvSpPr>
            <a:spLocks noGrp="1"/>
          </p:cNvSpPr>
          <p:nvPr>
            <p:ph idx="1"/>
          </p:nvPr>
        </p:nvSpPr>
        <p:spPr>
          <a:xfrm>
            <a:off x="1141412" y="1478570"/>
            <a:ext cx="9905999" cy="4951727"/>
          </a:xfrm>
        </p:spPr>
        <p:txBody>
          <a:bodyPr>
            <a:normAutofit/>
          </a:bodyPr>
          <a:lstStyle/>
          <a:p>
            <a:pPr>
              <a:buSzPct val="100000"/>
              <a:buFont typeface="Wingdings" panose="05000000000000000000" pitchFamily="2" charset="2"/>
              <a:buChar char="Ø"/>
            </a:pPr>
            <a:r>
              <a:rPr lang="en-US" sz="2800" dirty="0"/>
              <a:t>Distribution of market share proportional to the number of ATMs of each operator in every zipcode.</a:t>
            </a:r>
          </a:p>
        </p:txBody>
      </p:sp>
      <p:grpSp>
        <p:nvGrpSpPr>
          <p:cNvPr id="3" name="Group 2"/>
          <p:cNvGrpSpPr/>
          <p:nvPr/>
        </p:nvGrpSpPr>
        <p:grpSpPr>
          <a:xfrm>
            <a:off x="2141843" y="2635429"/>
            <a:ext cx="7905135" cy="3662133"/>
            <a:chOff x="2141843" y="2635429"/>
            <a:chExt cx="7905135" cy="3662133"/>
          </a:xfrm>
        </p:grpSpPr>
        <p:cxnSp>
          <p:nvCxnSpPr>
            <p:cNvPr id="104" name="Straight Connector 103"/>
            <p:cNvCxnSpPr>
              <a:cxnSpLocks/>
            </p:cNvCxnSpPr>
            <p:nvPr/>
          </p:nvCxnSpPr>
          <p:spPr>
            <a:xfrm flipH="1">
              <a:off x="3414252" y="4956391"/>
              <a:ext cx="2680157"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2141843" y="2635429"/>
              <a:ext cx="7905135" cy="3662133"/>
              <a:chOff x="2141843" y="2605932"/>
              <a:chExt cx="7905135" cy="3662133"/>
            </a:xfrm>
          </p:grpSpPr>
          <p:sp>
            <p:nvSpPr>
              <p:cNvPr id="23" name="Rectangle: Rounded Corners 22"/>
              <p:cNvSpPr/>
              <p:nvPr/>
            </p:nvSpPr>
            <p:spPr>
              <a:xfrm>
                <a:off x="2141843" y="2605932"/>
                <a:ext cx="7905135" cy="193657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REVENUE</a:t>
                </a:r>
              </a:p>
              <a:p>
                <a:pPr algn="r"/>
                <a:endParaRPr lang="en-US" sz="3000" dirty="0"/>
              </a:p>
              <a:p>
                <a:pPr algn="r"/>
                <a:endParaRPr lang="en-US" sz="3000" dirty="0"/>
              </a:p>
              <a:p>
                <a:pPr algn="r"/>
                <a:endParaRPr lang="en-US" sz="3000" dirty="0"/>
              </a:p>
            </p:txBody>
          </p:sp>
          <p:sp>
            <p:nvSpPr>
              <p:cNvPr id="91" name="Rectangle: Rounded Corners 90"/>
              <p:cNvSpPr/>
              <p:nvPr/>
            </p:nvSpPr>
            <p:spPr>
              <a:xfrm>
                <a:off x="4044384" y="3556666"/>
                <a:ext cx="4100051" cy="70748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MARKET SHARE OF THESE THREE ATMS</a:t>
                </a:r>
              </a:p>
            </p:txBody>
          </p:sp>
          <p:sp>
            <p:nvSpPr>
              <p:cNvPr id="92" name="Rectangle: Rounded Corners 91"/>
              <p:cNvSpPr/>
              <p:nvPr/>
            </p:nvSpPr>
            <p:spPr>
              <a:xfrm>
                <a:off x="2462981" y="5589639"/>
                <a:ext cx="1902542" cy="6784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ALL POINT</a:t>
                </a:r>
              </a:p>
            </p:txBody>
          </p:sp>
          <p:sp>
            <p:nvSpPr>
              <p:cNvPr id="93" name="Rectangle: Rounded Corners 92"/>
              <p:cNvSpPr/>
              <p:nvPr/>
            </p:nvSpPr>
            <p:spPr>
              <a:xfrm>
                <a:off x="5143138" y="5589639"/>
                <a:ext cx="1902542" cy="6784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MONEYPASS</a:t>
                </a:r>
              </a:p>
            </p:txBody>
          </p:sp>
          <p:sp>
            <p:nvSpPr>
              <p:cNvPr id="94" name="Rectangle: Rounded Corners 93"/>
              <p:cNvSpPr/>
              <p:nvPr/>
            </p:nvSpPr>
            <p:spPr>
              <a:xfrm>
                <a:off x="7823295" y="5589639"/>
                <a:ext cx="1902542" cy="6784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CO-OP</a:t>
                </a:r>
              </a:p>
            </p:txBody>
          </p:sp>
          <p:cxnSp>
            <p:nvCxnSpPr>
              <p:cNvPr id="96" name="Connector: Elbow 95"/>
              <p:cNvCxnSpPr>
                <a:cxnSpLocks/>
                <a:stCxn id="91" idx="2"/>
                <a:endCxn id="93" idx="0"/>
              </p:cNvCxnSpPr>
              <p:nvPr/>
            </p:nvCxnSpPr>
            <p:spPr>
              <a:xfrm rot="5400000">
                <a:off x="5431665" y="4926894"/>
                <a:ext cx="1325490" cy="1"/>
              </a:xfrm>
              <a:prstGeom prst="bentConnector3">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cxnSpLocks/>
              </p:cNvCxnSpPr>
              <p:nvPr/>
            </p:nvCxnSpPr>
            <p:spPr>
              <a:xfrm>
                <a:off x="6094409" y="4926894"/>
                <a:ext cx="2680157" cy="0"/>
              </a:xfrm>
              <a:prstGeom prst="line">
                <a:avLst/>
              </a:prstGeom>
              <a:ln w="317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endCxn id="94" idx="0"/>
              </p:cNvCxnSpPr>
              <p:nvPr/>
            </p:nvCxnSpPr>
            <p:spPr>
              <a:xfrm>
                <a:off x="8774566" y="4926894"/>
                <a:ext cx="0" cy="662745"/>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endCxn id="92" idx="0"/>
              </p:cNvCxnSpPr>
              <p:nvPr/>
            </p:nvCxnSpPr>
            <p:spPr>
              <a:xfrm>
                <a:off x="3414252" y="4926894"/>
                <a:ext cx="0" cy="662745"/>
              </a:xfrm>
              <a:prstGeom prst="straightConnector1">
                <a:avLst/>
              </a:prstGeom>
              <a:ln w="3175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6914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ASSUMPTIONS AND ESTIMATES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9113049"/>
              </p:ext>
            </p:extLst>
          </p:nvPr>
        </p:nvGraphicFramePr>
        <p:xfrm>
          <a:off x="1141410" y="1109253"/>
          <a:ext cx="9906000" cy="538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7631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pPr algn="ctr"/>
            <a:r>
              <a:rPr lang="en-US" sz="4500" dirty="0"/>
              <a:t>ASSUMPTIONS AND ESTIMATES</a:t>
            </a:r>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2165835896"/>
              </p:ext>
            </p:extLst>
          </p:nvPr>
        </p:nvGraphicFramePr>
        <p:xfrm>
          <a:off x="3184499" y="1653499"/>
          <a:ext cx="5819826" cy="5204501"/>
        </p:xfrm>
        <a:graphic>
          <a:graphicData uri="http://schemas.openxmlformats.org/drawingml/2006/table">
            <a:tbl>
              <a:tblPr firstRow="1" bandRow="1">
                <a:tableStyleId>{5C22544A-7EE6-4342-B048-85BDC9FD1C3A}</a:tableStyleId>
              </a:tblPr>
              <a:tblGrid>
                <a:gridCol w="2545684">
                  <a:extLst>
                    <a:ext uri="{9D8B030D-6E8A-4147-A177-3AD203B41FA5}">
                      <a16:colId xmlns:a16="http://schemas.microsoft.com/office/drawing/2014/main" val="489236342"/>
                    </a:ext>
                  </a:extLst>
                </a:gridCol>
                <a:gridCol w="3274142">
                  <a:extLst>
                    <a:ext uri="{9D8B030D-6E8A-4147-A177-3AD203B41FA5}">
                      <a16:colId xmlns:a16="http://schemas.microsoft.com/office/drawing/2014/main" val="3393269592"/>
                    </a:ext>
                  </a:extLst>
                </a:gridCol>
              </a:tblGrid>
              <a:tr h="531311">
                <a:tc>
                  <a:txBody>
                    <a:bodyPr/>
                    <a:lstStyle/>
                    <a:p>
                      <a:pPr algn="ctr"/>
                      <a:r>
                        <a:rPr lang="en-US" sz="2400" b="0" dirty="0"/>
                        <a:t>INCOME</a:t>
                      </a:r>
                    </a:p>
                  </a:txBody>
                  <a:tcPr/>
                </a:tc>
                <a:tc>
                  <a:txBody>
                    <a:bodyPr/>
                    <a:lstStyle/>
                    <a:p>
                      <a:pPr algn="ctr"/>
                      <a:r>
                        <a:rPr lang="en-US" sz="2400" b="0" dirty="0"/>
                        <a:t>NO.OF TRANSACTIONS</a:t>
                      </a:r>
                    </a:p>
                  </a:txBody>
                  <a:tcPr/>
                </a:tc>
                <a:extLst>
                  <a:ext uri="{0D108BD9-81ED-4DB2-BD59-A6C34878D82A}">
                    <a16:rowId xmlns:a16="http://schemas.microsoft.com/office/drawing/2014/main" val="106852823"/>
                  </a:ext>
                </a:extLst>
              </a:tr>
              <a:tr h="467319">
                <a:tc>
                  <a:txBody>
                    <a:bodyPr/>
                    <a:lstStyle/>
                    <a:p>
                      <a:pPr algn="ctr"/>
                      <a:r>
                        <a:rPr lang="en-US" sz="2400" dirty="0"/>
                        <a:t>No Earnings</a:t>
                      </a:r>
                    </a:p>
                  </a:txBody>
                  <a:tcPr/>
                </a:tc>
                <a:tc>
                  <a:txBody>
                    <a:bodyPr/>
                    <a:lstStyle/>
                    <a:p>
                      <a:pPr algn="ctr"/>
                      <a:r>
                        <a:rPr lang="en-US" sz="2400" dirty="0"/>
                        <a:t>25</a:t>
                      </a:r>
                    </a:p>
                  </a:txBody>
                  <a:tcPr/>
                </a:tc>
                <a:extLst>
                  <a:ext uri="{0D108BD9-81ED-4DB2-BD59-A6C34878D82A}">
                    <a16:rowId xmlns:a16="http://schemas.microsoft.com/office/drawing/2014/main" val="858837571"/>
                  </a:ext>
                </a:extLst>
              </a:tr>
              <a:tr h="467319">
                <a:tc>
                  <a:txBody>
                    <a:bodyPr/>
                    <a:lstStyle/>
                    <a:p>
                      <a:pPr algn="ctr"/>
                      <a:r>
                        <a:rPr lang="en-US" sz="2400" dirty="0"/>
                        <a:t>Less than $10k</a:t>
                      </a:r>
                    </a:p>
                  </a:txBody>
                  <a:tcPr/>
                </a:tc>
                <a:tc>
                  <a:txBody>
                    <a:bodyPr/>
                    <a:lstStyle/>
                    <a:p>
                      <a:pPr algn="ctr"/>
                      <a:r>
                        <a:rPr lang="en-US" sz="2400" dirty="0"/>
                        <a:t>50</a:t>
                      </a:r>
                    </a:p>
                  </a:txBody>
                  <a:tcPr/>
                </a:tc>
                <a:extLst>
                  <a:ext uri="{0D108BD9-81ED-4DB2-BD59-A6C34878D82A}">
                    <a16:rowId xmlns:a16="http://schemas.microsoft.com/office/drawing/2014/main" val="1218146714"/>
                  </a:ext>
                </a:extLst>
              </a:tr>
              <a:tr h="467319">
                <a:tc>
                  <a:txBody>
                    <a:bodyPr/>
                    <a:lstStyle/>
                    <a:p>
                      <a:pPr algn="ctr"/>
                      <a:r>
                        <a:rPr lang="en-US" sz="2400" dirty="0"/>
                        <a:t>$10k - $20k</a:t>
                      </a:r>
                    </a:p>
                  </a:txBody>
                  <a:tcPr/>
                </a:tc>
                <a:tc>
                  <a:txBody>
                    <a:bodyPr/>
                    <a:lstStyle/>
                    <a:p>
                      <a:pPr algn="ctr"/>
                      <a:r>
                        <a:rPr lang="en-US" sz="2400" dirty="0"/>
                        <a:t>55</a:t>
                      </a:r>
                    </a:p>
                  </a:txBody>
                  <a:tcPr/>
                </a:tc>
                <a:extLst>
                  <a:ext uri="{0D108BD9-81ED-4DB2-BD59-A6C34878D82A}">
                    <a16:rowId xmlns:a16="http://schemas.microsoft.com/office/drawing/2014/main" val="3133397791"/>
                  </a:ext>
                </a:extLst>
              </a:tr>
              <a:tr h="467319">
                <a:tc>
                  <a:txBody>
                    <a:bodyPr/>
                    <a:lstStyle/>
                    <a:p>
                      <a:pPr algn="ctr"/>
                      <a:r>
                        <a:rPr lang="en-US" sz="2400" dirty="0"/>
                        <a:t>$20k - $30k</a:t>
                      </a:r>
                    </a:p>
                  </a:txBody>
                  <a:tcPr/>
                </a:tc>
                <a:tc>
                  <a:txBody>
                    <a:bodyPr/>
                    <a:lstStyle/>
                    <a:p>
                      <a:pPr algn="ctr"/>
                      <a:r>
                        <a:rPr lang="en-US" sz="2400" dirty="0"/>
                        <a:t>65</a:t>
                      </a:r>
                    </a:p>
                  </a:txBody>
                  <a:tcPr/>
                </a:tc>
                <a:extLst>
                  <a:ext uri="{0D108BD9-81ED-4DB2-BD59-A6C34878D82A}">
                    <a16:rowId xmlns:a16="http://schemas.microsoft.com/office/drawing/2014/main" val="2247951208"/>
                  </a:ext>
                </a:extLst>
              </a:tr>
              <a:tr h="467319">
                <a:tc>
                  <a:txBody>
                    <a:bodyPr/>
                    <a:lstStyle/>
                    <a:p>
                      <a:pPr algn="ctr"/>
                      <a:r>
                        <a:rPr lang="en-US" sz="2400" dirty="0"/>
                        <a:t>$30k - $40k</a:t>
                      </a:r>
                    </a:p>
                  </a:txBody>
                  <a:tcPr/>
                </a:tc>
                <a:tc>
                  <a:txBody>
                    <a:bodyPr/>
                    <a:lstStyle/>
                    <a:p>
                      <a:pPr algn="ctr"/>
                      <a:r>
                        <a:rPr lang="en-US" sz="2400" dirty="0"/>
                        <a:t>70</a:t>
                      </a:r>
                    </a:p>
                  </a:txBody>
                  <a:tcPr/>
                </a:tc>
                <a:extLst>
                  <a:ext uri="{0D108BD9-81ED-4DB2-BD59-A6C34878D82A}">
                    <a16:rowId xmlns:a16="http://schemas.microsoft.com/office/drawing/2014/main" val="1832633106"/>
                  </a:ext>
                </a:extLst>
              </a:tr>
              <a:tr h="467319">
                <a:tc>
                  <a:txBody>
                    <a:bodyPr/>
                    <a:lstStyle/>
                    <a:p>
                      <a:pPr algn="ctr"/>
                      <a:r>
                        <a:rPr lang="en-US" sz="2400" dirty="0"/>
                        <a:t>$40k - $50k</a:t>
                      </a:r>
                    </a:p>
                  </a:txBody>
                  <a:tcPr/>
                </a:tc>
                <a:tc>
                  <a:txBody>
                    <a:bodyPr/>
                    <a:lstStyle/>
                    <a:p>
                      <a:pPr algn="ctr"/>
                      <a:r>
                        <a:rPr lang="en-US" sz="2400" dirty="0"/>
                        <a:t>75</a:t>
                      </a:r>
                    </a:p>
                  </a:txBody>
                  <a:tcPr/>
                </a:tc>
                <a:extLst>
                  <a:ext uri="{0D108BD9-81ED-4DB2-BD59-A6C34878D82A}">
                    <a16:rowId xmlns:a16="http://schemas.microsoft.com/office/drawing/2014/main" val="418692106"/>
                  </a:ext>
                </a:extLst>
              </a:tr>
              <a:tr h="467319">
                <a:tc>
                  <a:txBody>
                    <a:bodyPr/>
                    <a:lstStyle/>
                    <a:p>
                      <a:pPr algn="ctr"/>
                      <a:r>
                        <a:rPr lang="en-US" sz="2400" dirty="0"/>
                        <a:t>$55k - $65k</a:t>
                      </a:r>
                    </a:p>
                  </a:txBody>
                  <a:tcPr/>
                </a:tc>
                <a:tc>
                  <a:txBody>
                    <a:bodyPr/>
                    <a:lstStyle/>
                    <a:p>
                      <a:pPr algn="ctr"/>
                      <a:r>
                        <a:rPr lang="en-US" sz="2400" dirty="0"/>
                        <a:t>65</a:t>
                      </a:r>
                    </a:p>
                  </a:txBody>
                  <a:tcPr/>
                </a:tc>
                <a:extLst>
                  <a:ext uri="{0D108BD9-81ED-4DB2-BD59-A6C34878D82A}">
                    <a16:rowId xmlns:a16="http://schemas.microsoft.com/office/drawing/2014/main" val="3546933124"/>
                  </a:ext>
                </a:extLst>
              </a:tr>
              <a:tr h="467319">
                <a:tc>
                  <a:txBody>
                    <a:bodyPr/>
                    <a:lstStyle/>
                    <a:p>
                      <a:pPr algn="ctr"/>
                      <a:r>
                        <a:rPr lang="en-US" sz="2400" dirty="0"/>
                        <a:t>$65k - $75k</a:t>
                      </a:r>
                    </a:p>
                  </a:txBody>
                  <a:tcPr/>
                </a:tc>
                <a:tc>
                  <a:txBody>
                    <a:bodyPr/>
                    <a:lstStyle/>
                    <a:p>
                      <a:pPr algn="ctr"/>
                      <a:r>
                        <a:rPr lang="en-US" sz="2400" dirty="0"/>
                        <a:t>60</a:t>
                      </a:r>
                    </a:p>
                  </a:txBody>
                  <a:tcPr/>
                </a:tc>
                <a:extLst>
                  <a:ext uri="{0D108BD9-81ED-4DB2-BD59-A6C34878D82A}">
                    <a16:rowId xmlns:a16="http://schemas.microsoft.com/office/drawing/2014/main" val="2535330328"/>
                  </a:ext>
                </a:extLst>
              </a:tr>
              <a:tr h="467319">
                <a:tc>
                  <a:txBody>
                    <a:bodyPr/>
                    <a:lstStyle/>
                    <a:p>
                      <a:pPr algn="ctr"/>
                      <a:r>
                        <a:rPr lang="en-US" sz="2400" dirty="0"/>
                        <a:t>$75k - $100k</a:t>
                      </a:r>
                    </a:p>
                  </a:txBody>
                  <a:tcPr/>
                </a:tc>
                <a:tc>
                  <a:txBody>
                    <a:bodyPr/>
                    <a:lstStyle/>
                    <a:p>
                      <a:pPr algn="ctr"/>
                      <a:r>
                        <a:rPr lang="en-US" sz="2400" dirty="0"/>
                        <a:t>50</a:t>
                      </a:r>
                    </a:p>
                  </a:txBody>
                  <a:tcPr/>
                </a:tc>
                <a:extLst>
                  <a:ext uri="{0D108BD9-81ED-4DB2-BD59-A6C34878D82A}">
                    <a16:rowId xmlns:a16="http://schemas.microsoft.com/office/drawing/2014/main" val="1527679135"/>
                  </a:ext>
                </a:extLst>
              </a:tr>
              <a:tr h="467319">
                <a:tc>
                  <a:txBody>
                    <a:bodyPr/>
                    <a:lstStyle/>
                    <a:p>
                      <a:pPr algn="ctr"/>
                      <a:r>
                        <a:rPr lang="en-US" sz="2400" dirty="0"/>
                        <a:t>More than $100k</a:t>
                      </a:r>
                    </a:p>
                  </a:txBody>
                  <a:tcPr/>
                </a:tc>
                <a:tc>
                  <a:txBody>
                    <a:bodyPr/>
                    <a:lstStyle/>
                    <a:p>
                      <a:pPr algn="ctr"/>
                      <a:r>
                        <a:rPr lang="en-US" sz="2400" dirty="0"/>
                        <a:t>40</a:t>
                      </a:r>
                    </a:p>
                  </a:txBody>
                  <a:tcPr/>
                </a:tc>
                <a:extLst>
                  <a:ext uri="{0D108BD9-81ED-4DB2-BD59-A6C34878D82A}">
                    <a16:rowId xmlns:a16="http://schemas.microsoft.com/office/drawing/2014/main" val="351133102"/>
                  </a:ext>
                </a:extLst>
              </a:tr>
            </a:tbl>
          </a:graphicData>
        </a:graphic>
      </p:graphicFrame>
      <p:sp>
        <p:nvSpPr>
          <p:cNvPr id="19" name="TextBox 18"/>
          <p:cNvSpPr txBox="1"/>
          <p:nvPr/>
        </p:nvSpPr>
        <p:spPr>
          <a:xfrm>
            <a:off x="1303645" y="1130279"/>
            <a:ext cx="9521671" cy="523220"/>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Average no.of Transactions per year ranges from about 60-70.</a:t>
            </a:r>
          </a:p>
        </p:txBody>
      </p:sp>
    </p:spTree>
    <p:extLst>
      <p:ext uri="{BB962C8B-B14F-4D97-AF65-F5344CB8AC3E}">
        <p14:creationId xmlns:p14="http://schemas.microsoft.com/office/powerpoint/2010/main" val="2433034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08676" y="1478570"/>
                <a:ext cx="10790034" cy="5379429"/>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sz="3500" b="0" i="1" smtClean="0">
                          <a:latin typeface="Cambria Math" panose="02040503050406030204" pitchFamily="18" charset="0"/>
                        </a:rPr>
                        <m:t>𝑅𝑒𝑣𝑒𝑛𝑢𝑒</m:t>
                      </m:r>
                      <m:r>
                        <a:rPr lang="en-US" sz="3500" b="0" i="1" baseline="-25000" smtClean="0">
                          <a:latin typeface="Cambria Math" panose="02040503050406030204" pitchFamily="18" charset="0"/>
                        </a:rPr>
                        <m:t>𝑖</m:t>
                      </m:r>
                      <m:r>
                        <a:rPr lang="en-US" sz="3500" b="0" i="1" smtClean="0">
                          <a:latin typeface="Cambria Math" panose="02040503050406030204" pitchFamily="18" charset="0"/>
                        </a:rPr>
                        <m:t>=</m:t>
                      </m:r>
                      <m:r>
                        <a:rPr lang="en-US" sz="3500" b="0" i="1" smtClean="0">
                          <a:latin typeface="Cambria Math" panose="02040503050406030204" pitchFamily="18" charset="0"/>
                        </a:rPr>
                        <m:t>𝑠𝑡</m:t>
                      </m:r>
                      <m:r>
                        <a:rPr lang="en-US" sz="3500" b="0" i="1" smtClean="0">
                          <a:latin typeface="Cambria Math" panose="02040503050406030204" pitchFamily="18" charset="0"/>
                        </a:rPr>
                        <m:t> × </m:t>
                      </m:r>
                      <m:nary>
                        <m:naryPr>
                          <m:chr m:val="∑"/>
                          <m:supHide m:val="on"/>
                          <m:ctrlPr>
                            <a:rPr lang="en-US" sz="3500" b="0" i="1" smtClean="0">
                              <a:latin typeface="Cambria Math" panose="02040503050406030204" pitchFamily="18" charset="0"/>
                            </a:rPr>
                          </m:ctrlPr>
                        </m:naryPr>
                        <m:sub>
                          <m:r>
                            <m:rPr>
                              <m:brk m:alnAt="7"/>
                            </m:rPr>
                            <a:rPr lang="en-US" sz="3500" b="0" i="1" smtClean="0">
                              <a:latin typeface="Cambria Math" panose="02040503050406030204" pitchFamily="18" charset="0"/>
                            </a:rPr>
                            <m:t>𝑗</m:t>
                          </m:r>
                        </m:sub>
                        <m:sup/>
                        <m:e>
                          <m:r>
                            <a:rPr lang="en-US" sz="3500" b="0" i="1" smtClean="0">
                              <a:latin typeface="Cambria Math" panose="02040503050406030204" pitchFamily="18" charset="0"/>
                            </a:rPr>
                            <m:t> (</m:t>
                          </m:r>
                          <m:r>
                            <a:rPr lang="en-US" sz="3500" b="0" i="1" smtClean="0">
                              <a:latin typeface="Cambria Math" panose="02040503050406030204" pitchFamily="18" charset="0"/>
                            </a:rPr>
                            <m:t>𝑡𝑗</m:t>
                          </m:r>
                          <m:r>
                            <a:rPr lang="en-US" sz="3500" b="0" i="1" smtClean="0">
                              <a:latin typeface="Cambria Math" panose="02040503050406030204" pitchFamily="18" charset="0"/>
                            </a:rPr>
                            <m:t> ×</m:t>
                          </m:r>
                          <m:r>
                            <a:rPr lang="en-US" sz="3500" b="0" i="1" smtClean="0">
                              <a:latin typeface="Cambria Math" panose="02040503050406030204" pitchFamily="18" charset="0"/>
                            </a:rPr>
                            <m:t>𝑃</m:t>
                          </m:r>
                          <m:r>
                            <a:rPr lang="en-US" sz="3500" b="0" i="1" smtClean="0">
                              <a:latin typeface="Cambria Math" panose="02040503050406030204" pitchFamily="18" charset="0"/>
                            </a:rPr>
                            <m:t> </m:t>
                          </m:r>
                          <m:r>
                            <a:rPr lang="en-US" sz="3500" b="0" i="1" baseline="-25000" smtClean="0">
                              <a:latin typeface="Cambria Math" panose="02040503050406030204" pitchFamily="18" charset="0"/>
                            </a:rPr>
                            <m:t>𝑖𝑗</m:t>
                          </m:r>
                          <m:r>
                            <a:rPr lang="en-US" sz="3500" b="0" i="1" smtClean="0">
                              <a:latin typeface="Cambria Math" panose="02040503050406030204" pitchFamily="18" charset="0"/>
                            </a:rPr>
                            <m:t>)</m:t>
                          </m:r>
                        </m:e>
                      </m:nary>
                    </m:oMath>
                  </m:oMathPara>
                </a14:m>
                <a:endParaRPr lang="en-US" sz="3500" dirty="0"/>
              </a:p>
              <a:p>
                <a:pPr marL="0" indent="0">
                  <a:buNone/>
                </a:pPr>
                <a14:m>
                  <m:oMath xmlns:m="http://schemas.openxmlformats.org/officeDocument/2006/math">
                    <m:r>
                      <a:rPr lang="en-US" sz="2800" i="1">
                        <a:latin typeface="Cambria Math" panose="02040503050406030204" pitchFamily="18" charset="0"/>
                      </a:rPr>
                      <m:t>𝑅𝑒𝑣𝑒𝑛𝑢𝑒</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 :</m:t>
                    </m:r>
                  </m:oMath>
                </a14:m>
                <a:r>
                  <a:rPr lang="en-US" sz="2800" dirty="0"/>
                  <a:t> The total annual revenue generated in zipcode </a:t>
                </a:r>
                <a14:m>
                  <m:oMath xmlns:m="http://schemas.openxmlformats.org/officeDocument/2006/math">
                    <m:r>
                      <a:rPr lang="en-US" sz="3500" i="1">
                        <a:latin typeface="Cambria Math" panose="02040503050406030204" pitchFamily="18" charset="0"/>
                      </a:rPr>
                      <m:t>𝑖</m:t>
                    </m:r>
                  </m:oMath>
                </a14:m>
                <a:r>
                  <a:rPr lang="en-US" sz="2800" dirty="0"/>
                  <a:t>,</a:t>
                </a:r>
                <a:endParaRPr lang="en-US" sz="3500" dirty="0"/>
              </a:p>
              <a:p>
                <a:pPr marL="0" indent="0">
                  <a:buNone/>
                </a:pPr>
                <a14:m>
                  <m:oMath xmlns:m="http://schemas.openxmlformats.org/officeDocument/2006/math">
                    <m:r>
                      <a:rPr lang="en-US" sz="2800" i="1">
                        <a:latin typeface="Cambria Math" panose="02040503050406030204" pitchFamily="18" charset="0"/>
                      </a:rPr>
                      <m:t>𝑠</m:t>
                    </m:r>
                    <m:r>
                      <a:rPr lang="en-US" sz="2800" i="1" baseline="-25000">
                        <a:latin typeface="Cambria Math" panose="02040503050406030204" pitchFamily="18" charset="0"/>
                      </a:rPr>
                      <m:t>𝑡</m:t>
                    </m:r>
                  </m:oMath>
                </a14:m>
                <a:r>
                  <a:rPr lang="en-US" sz="2800" dirty="0"/>
                  <a:t> : The ATM Surcharge per Transaction,</a:t>
                </a:r>
              </a:p>
              <a:p>
                <a:pPr marL="0" indent="0">
                  <a:buNone/>
                </a:pPr>
                <a14:m>
                  <m:oMath xmlns:m="http://schemas.openxmlformats.org/officeDocument/2006/math">
                    <m:r>
                      <a:rPr lang="en-US" sz="2800" i="1">
                        <a:latin typeface="Cambria Math" panose="02040503050406030204" pitchFamily="18" charset="0"/>
                      </a:rPr>
                      <m:t>𝑡</m:t>
                    </m:r>
                    <m:r>
                      <a:rPr lang="en-US" sz="2800" i="1" baseline="-25000">
                        <a:latin typeface="Cambria Math" panose="02040503050406030204" pitchFamily="18" charset="0"/>
                      </a:rPr>
                      <m:t>𝑗</m:t>
                    </m:r>
                  </m:oMath>
                </a14:m>
                <a:r>
                  <a:rPr lang="en-US" sz="2800" dirty="0"/>
                  <a:t> : The average no.of transactions per year of people with income level </a:t>
                </a:r>
                <a14:m>
                  <m:oMath xmlns:m="http://schemas.openxmlformats.org/officeDocument/2006/math">
                    <m:r>
                      <a:rPr lang="en-US" sz="3500" i="1">
                        <a:latin typeface="Cambria Math" panose="02040503050406030204" pitchFamily="18" charset="0"/>
                      </a:rPr>
                      <m:t>𝑗</m:t>
                    </m:r>
                  </m:oMath>
                </a14:m>
                <a:r>
                  <a:rPr lang="en-US" sz="2600" dirty="0"/>
                  <a:t>,</a:t>
                </a:r>
              </a:p>
              <a:p>
                <a:pPr marL="0" indent="0">
                  <a:buNone/>
                </a:pPr>
                <a14:m>
                  <m:oMath xmlns:m="http://schemas.openxmlformats.org/officeDocument/2006/math">
                    <m:r>
                      <a:rPr lang="en-US" sz="3500" i="1">
                        <a:latin typeface="Cambria Math" panose="02040503050406030204" pitchFamily="18" charset="0"/>
                      </a:rPr>
                      <m:t>𝑃</m:t>
                    </m:r>
                    <m:r>
                      <a:rPr lang="en-US" sz="3500" i="1">
                        <a:latin typeface="Cambria Math" panose="02040503050406030204" pitchFamily="18" charset="0"/>
                      </a:rPr>
                      <m:t> </m:t>
                    </m:r>
                    <m:r>
                      <a:rPr lang="en-US" sz="3500" i="1" baseline="-25000">
                        <a:latin typeface="Cambria Math" panose="02040503050406030204" pitchFamily="18" charset="0"/>
                      </a:rPr>
                      <m:t>𝑖𝑗</m:t>
                    </m:r>
                  </m:oMath>
                </a14:m>
                <a:r>
                  <a:rPr lang="en-US" sz="3500" dirty="0"/>
                  <a:t> </a:t>
                </a:r>
                <a:r>
                  <a:rPr lang="en-US" sz="2800" dirty="0"/>
                  <a:t>: The population with income level </a:t>
                </a:r>
                <a14:m>
                  <m:oMath xmlns:m="http://schemas.openxmlformats.org/officeDocument/2006/math">
                    <m:r>
                      <a:rPr lang="en-US" sz="3500" i="1">
                        <a:latin typeface="Cambria Math" panose="02040503050406030204" pitchFamily="18" charset="0"/>
                      </a:rPr>
                      <m:t>𝑗</m:t>
                    </m:r>
                  </m:oMath>
                </a14:m>
                <a:r>
                  <a:rPr lang="en-US" sz="2800" dirty="0"/>
                  <a:t> in zipcode </a:t>
                </a:r>
                <a14:m>
                  <m:oMath xmlns:m="http://schemas.openxmlformats.org/officeDocument/2006/math">
                    <m:r>
                      <a:rPr lang="en-US" sz="3500" i="1">
                        <a:latin typeface="Cambria Math" panose="02040503050406030204" pitchFamily="18" charset="0"/>
                      </a:rPr>
                      <m:t>𝑖</m:t>
                    </m:r>
                  </m:oMath>
                </a14:m>
                <a:r>
                  <a:rPr lang="en-US" sz="2800" dirty="0"/>
                  <a:t>.</a:t>
                </a:r>
              </a:p>
              <a:p>
                <a:pPr marL="0" indent="0">
                  <a:buNone/>
                </a:pPr>
                <a:endParaRPr lang="en-US" sz="2800" dirty="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08676" y="1478570"/>
                <a:ext cx="10790034" cy="5379429"/>
              </a:xfrm>
              <a:blipFill>
                <a:blip r:embed="rId2"/>
                <a:stretch>
                  <a:fillRect r="-395"/>
                </a:stretch>
              </a:blipFill>
            </p:spPr>
            <p:txBody>
              <a:bodyPr/>
              <a:lstStyle/>
              <a:p>
                <a:r>
                  <a:rPr lang="en-US">
                    <a:noFill/>
                  </a:rPr>
                  <a:t> </a:t>
                </a:r>
              </a:p>
            </p:txBody>
          </p:sp>
        </mc:Fallback>
      </mc:AlternateContent>
    </p:spTree>
    <p:extLst>
      <p:ext uri="{BB962C8B-B14F-4D97-AF65-F5344CB8AC3E}">
        <p14:creationId xmlns:p14="http://schemas.microsoft.com/office/powerpoint/2010/main" val="137271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normAutofit/>
          </a:bodyPr>
          <a:lstStyle/>
          <a:p>
            <a:pPr algn="ctr"/>
            <a:r>
              <a:rPr lang="en-US" sz="4500" dirty="0"/>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655551"/>
                <a:ext cx="12192000" cy="5379430"/>
              </a:xfrm>
            </p:spPr>
            <p:txBody>
              <a:bodyPr/>
              <a:lstStyle/>
              <a:p>
                <a:pPr marL="0" indent="0">
                  <a:buNone/>
                </a:pPr>
                <a14:m>
                  <m:oMathPara xmlns:m="http://schemas.openxmlformats.org/officeDocument/2006/math">
                    <m:oMathParaPr>
                      <m:jc m:val="center"/>
                    </m:oMathParaPr>
                    <m:oMath xmlns:m="http://schemas.openxmlformats.org/officeDocument/2006/math">
                      <m:r>
                        <a:rPr lang="en-US" sz="3000" b="0" i="1" smtClean="0">
                          <a:latin typeface="Cambria Math" panose="02040503050406030204" pitchFamily="18" charset="0"/>
                        </a:rPr>
                        <m:t>𝑅𝑒𝑣𝑒𝑛𝑢𝑒</m:t>
                      </m:r>
                      <m:r>
                        <a:rPr lang="en-US" sz="3000" b="0" i="1" baseline="-25000" smtClean="0">
                          <a:latin typeface="Cambria Math" panose="02040503050406030204" pitchFamily="18" charset="0"/>
                        </a:rPr>
                        <m:t>𝑘</m:t>
                      </m:r>
                      <m:r>
                        <a:rPr lang="en-US" sz="3000" b="0" i="1" baseline="-25000" smtClean="0">
                          <a:latin typeface="Cambria Math" panose="02040503050406030204" pitchFamily="18" charset="0"/>
                        </a:rPr>
                        <m:t>,</m:t>
                      </m:r>
                      <m:r>
                        <a:rPr lang="en-US" sz="3000" b="0" i="1" baseline="-25000" smtClean="0">
                          <a:latin typeface="Cambria Math" panose="02040503050406030204" pitchFamily="18" charset="0"/>
                        </a:rPr>
                        <m:t>𝑖</m:t>
                      </m:r>
                      <m:r>
                        <a:rPr lang="en-US" sz="3000" b="0" i="1" smtClean="0">
                          <a:latin typeface="Cambria Math" panose="02040503050406030204" pitchFamily="18" charset="0"/>
                        </a:rPr>
                        <m:t>=</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𝑅𝑒𝑣𝑒𝑛𝑢𝑒</m:t>
                          </m:r>
                          <m:r>
                            <a:rPr lang="en-US" sz="3000" b="0" i="1" baseline="-25000" smtClean="0">
                              <a:latin typeface="Cambria Math" panose="02040503050406030204" pitchFamily="18" charset="0"/>
                            </a:rPr>
                            <m:t>𝑖</m:t>
                          </m:r>
                          <m:r>
                            <a:rPr lang="en-US" sz="3000" b="0" i="1" smtClean="0">
                              <a:latin typeface="Cambria Math" panose="02040503050406030204" pitchFamily="18" charset="0"/>
                            </a:rPr>
                            <m:t> ×</m:t>
                          </m:r>
                          <m:r>
                            <a:rPr lang="en-US" sz="3000" b="0" i="1" smtClean="0">
                              <a:latin typeface="Cambria Math" panose="02040503050406030204" pitchFamily="18" charset="0"/>
                            </a:rPr>
                            <m:t>𝛼</m:t>
                          </m:r>
                        </m:e>
                      </m:d>
                      <m:r>
                        <a:rPr lang="en-US" sz="3000" b="0" i="1" smtClean="0">
                          <a:latin typeface="Cambria Math" panose="02040503050406030204" pitchFamily="18" charset="0"/>
                        </a:rPr>
                        <m:t> × </m:t>
                      </m:r>
                      <m:f>
                        <m:fPr>
                          <m:ctrlPr>
                            <a:rPr lang="en-US" sz="3000" i="1" dirty="0" smtClean="0">
                              <a:latin typeface="Cambria Math" panose="02040503050406030204" pitchFamily="18" charset="0"/>
                            </a:rPr>
                          </m:ctrlPr>
                        </m:fPr>
                        <m:num>
                          <m:r>
                            <a:rPr lang="en-US" sz="3000" b="0" i="1" dirty="0" smtClean="0">
                              <a:latin typeface="Cambria Math" panose="02040503050406030204" pitchFamily="18" charset="0"/>
                            </a:rPr>
                            <m:t>𝑛</m:t>
                          </m:r>
                          <m:r>
                            <a:rPr lang="en-US" sz="3000" b="0" i="1" baseline="-25000" dirty="0" smtClean="0">
                              <a:latin typeface="Cambria Math" panose="02040503050406030204" pitchFamily="18" charset="0"/>
                            </a:rPr>
                            <m:t>𝐴𝑙𝑙𝑝𝑜𝑖𝑛𝑡</m:t>
                          </m:r>
                          <m:r>
                            <a:rPr lang="en-US" sz="3000" b="0" i="1" baseline="-25000" dirty="0" smtClean="0">
                              <a:latin typeface="Cambria Math" panose="02040503050406030204" pitchFamily="18" charset="0"/>
                            </a:rPr>
                            <m:t>,</m:t>
                          </m:r>
                          <m:r>
                            <a:rPr lang="en-US" sz="3000" b="0" i="1" baseline="-25000" dirty="0" smtClean="0">
                              <a:latin typeface="Cambria Math" panose="02040503050406030204" pitchFamily="18" charset="0"/>
                            </a:rPr>
                            <m:t>𝑖</m:t>
                          </m:r>
                        </m:num>
                        <m:den>
                          <m:r>
                            <a:rPr lang="en-US" sz="3000" b="0" i="1" dirty="0" smtClean="0">
                              <a:latin typeface="Cambria Math" panose="02040503050406030204" pitchFamily="18" charset="0"/>
                            </a:rPr>
                            <m:t>𝑛</m:t>
                          </m:r>
                          <m:r>
                            <a:rPr lang="en-US" sz="3000" b="0" i="1" baseline="-25000" dirty="0" smtClean="0">
                              <a:latin typeface="Cambria Math" panose="02040503050406030204" pitchFamily="18" charset="0"/>
                            </a:rPr>
                            <m:t>𝐴𝑙𝑙𝑝𝑜𝑖𝑛𝑡</m:t>
                          </m:r>
                          <m:r>
                            <a:rPr lang="en-US" sz="3000" b="0" i="1" baseline="-15000" dirty="0" smtClean="0">
                              <a:latin typeface="Cambria Math" panose="02040503050406030204" pitchFamily="18" charset="0"/>
                            </a:rPr>
                            <m:t>,</m:t>
                          </m:r>
                          <m:r>
                            <a:rPr lang="en-US" sz="3000" b="0" i="1" baseline="-25000" dirty="0" smtClean="0">
                              <a:latin typeface="Cambria Math" panose="02040503050406030204" pitchFamily="18" charset="0"/>
                            </a:rPr>
                            <m:t>𝑖</m:t>
                          </m:r>
                          <m:r>
                            <a:rPr lang="en-US" sz="3000" b="0" i="1" dirty="0" smtClean="0">
                              <a:latin typeface="Cambria Math" panose="02040503050406030204" pitchFamily="18" charset="0"/>
                            </a:rPr>
                            <m:t>+</m:t>
                          </m:r>
                          <m:r>
                            <a:rPr lang="en-US" sz="3000" b="0" i="1" dirty="0" smtClean="0">
                              <a:latin typeface="Cambria Math" panose="02040503050406030204" pitchFamily="18" charset="0"/>
                            </a:rPr>
                            <m:t>𝑛𝑀</m:t>
                          </m:r>
                          <m:r>
                            <a:rPr lang="en-US" sz="3000" b="0" i="1" baseline="-25000" dirty="0" smtClean="0">
                              <a:latin typeface="Cambria Math" panose="02040503050406030204" pitchFamily="18" charset="0"/>
                            </a:rPr>
                            <m:t>𝑜𝑛𝑒𝑦𝑝𝑎𝑠𝑠</m:t>
                          </m:r>
                          <m:r>
                            <a:rPr lang="en-US" sz="3000" b="0" i="1" baseline="-15000" dirty="0" smtClean="0">
                              <a:latin typeface="Cambria Math" panose="02040503050406030204" pitchFamily="18" charset="0"/>
                            </a:rPr>
                            <m:t>,</m:t>
                          </m:r>
                          <m:r>
                            <a:rPr lang="en-US" sz="3000" b="0" i="1" baseline="-25000" dirty="0" smtClean="0">
                              <a:latin typeface="Cambria Math" panose="02040503050406030204" pitchFamily="18" charset="0"/>
                            </a:rPr>
                            <m:t>𝑖</m:t>
                          </m:r>
                          <m:r>
                            <a:rPr lang="en-US" sz="3000" b="0" i="1" dirty="0" smtClean="0">
                              <a:latin typeface="Cambria Math" panose="02040503050406030204" pitchFamily="18" charset="0"/>
                            </a:rPr>
                            <m:t>+</m:t>
                          </m:r>
                          <m:r>
                            <a:rPr lang="en-US" sz="3000" b="0" i="1" dirty="0" smtClean="0">
                              <a:latin typeface="Cambria Math" panose="02040503050406030204" pitchFamily="18" charset="0"/>
                            </a:rPr>
                            <m:t>𝑛𝐶</m:t>
                          </m:r>
                          <m:r>
                            <a:rPr lang="en-US" sz="3000" b="0" i="1" baseline="-25000" dirty="0" smtClean="0">
                              <a:latin typeface="Cambria Math" panose="02040503050406030204" pitchFamily="18" charset="0"/>
                            </a:rPr>
                            <m:t>𝑜𝑂𝑝</m:t>
                          </m:r>
                          <m:r>
                            <a:rPr lang="en-US" sz="3000" b="0" i="1" baseline="-15000" dirty="0" smtClean="0">
                              <a:latin typeface="Cambria Math" panose="02040503050406030204" pitchFamily="18" charset="0"/>
                            </a:rPr>
                            <m:t>,</m:t>
                          </m:r>
                          <m:r>
                            <a:rPr lang="en-US" sz="3000" b="0" i="1" baseline="-15000" dirty="0" smtClean="0">
                              <a:latin typeface="Cambria Math" panose="02040503050406030204" pitchFamily="18" charset="0"/>
                            </a:rPr>
                            <m:t>𝑖</m:t>
                          </m:r>
                        </m:den>
                      </m:f>
                      <m:r>
                        <a:rPr lang="en-US" sz="3000" b="0" i="1" smtClean="0">
                          <a:latin typeface="Cambria Math" panose="02040503050406030204" pitchFamily="18" charset="0"/>
                        </a:rPr>
                        <m:t> </m:t>
                      </m:r>
                    </m:oMath>
                  </m:oMathPara>
                </a14:m>
                <a:endParaRPr lang="en-US" sz="3000" dirty="0"/>
              </a:p>
              <a:p>
                <a:pPr marL="0" indent="0" algn="just">
                  <a:buNone/>
                </a:pPr>
                <a:r>
                  <a:rPr lang="en-US" sz="3000" dirty="0"/>
                  <a:t>     </a:t>
                </a:r>
                <a14:m>
                  <m:oMath xmlns:m="http://schemas.openxmlformats.org/officeDocument/2006/math">
                    <m:r>
                      <a:rPr lang="en-US" sz="2800" i="1">
                        <a:latin typeface="Cambria Math" panose="02040503050406030204" pitchFamily="18" charset="0"/>
                      </a:rPr>
                      <m:t>𝑅𝑒𝑣𝑒𝑛𝑢𝑒</m:t>
                    </m:r>
                    <m:r>
                      <a:rPr lang="en-US" sz="2800" i="1" baseline="-25000">
                        <a:latin typeface="Cambria Math" panose="02040503050406030204" pitchFamily="18" charset="0"/>
                      </a:rPr>
                      <m:t>𝑘</m:t>
                    </m:r>
                    <m:r>
                      <a:rPr lang="en-US" sz="2800" i="1" baseline="-25000">
                        <a:latin typeface="Cambria Math" panose="02040503050406030204" pitchFamily="18" charset="0"/>
                      </a:rPr>
                      <m:t>,</m:t>
                    </m:r>
                    <m:r>
                      <a:rPr lang="en-US" sz="2800" i="1" baseline="-25000">
                        <a:latin typeface="Cambria Math" panose="02040503050406030204" pitchFamily="18" charset="0"/>
                      </a:rPr>
                      <m:t>𝑖</m:t>
                    </m:r>
                  </m:oMath>
                </a14:m>
                <a:r>
                  <a:rPr lang="en-US" sz="2800" dirty="0"/>
                  <a:t> : The annual revenue generated by operator </a:t>
                </a:r>
                <a14:m>
                  <m:oMath xmlns:m="http://schemas.openxmlformats.org/officeDocument/2006/math">
                    <m:r>
                      <a:rPr lang="en-US" sz="3200" i="1">
                        <a:latin typeface="Cambria Math" panose="02040503050406030204" pitchFamily="18" charset="0"/>
                      </a:rPr>
                      <m:t>𝑘</m:t>
                    </m:r>
                  </m:oMath>
                </a14:m>
                <a:r>
                  <a:rPr lang="en-US" sz="3200" dirty="0"/>
                  <a:t> in zipcode </a:t>
                </a:r>
                <a14:m>
                  <m:oMath xmlns:m="http://schemas.openxmlformats.org/officeDocument/2006/math">
                    <m:r>
                      <a:rPr lang="en-US" sz="3200" i="1">
                        <a:latin typeface="Cambria Math" panose="02040503050406030204" pitchFamily="18" charset="0"/>
                      </a:rPr>
                      <m:t>𝑖</m:t>
                    </m:r>
                  </m:oMath>
                </a14:m>
                <a:r>
                  <a:rPr lang="en-US" sz="2800" dirty="0"/>
                  <a:t>,</a:t>
                </a:r>
              </a:p>
              <a:p>
                <a:pPr marL="0" indent="0" algn="just">
                  <a:buNone/>
                </a:pPr>
                <a:r>
                  <a:rPr lang="en-US" sz="2800" dirty="0"/>
                  <a:t>     </a:t>
                </a:r>
                <a14:m>
                  <m:oMath xmlns:m="http://schemas.openxmlformats.org/officeDocument/2006/math">
                    <m:r>
                      <a:rPr lang="en-US" sz="2800" i="1">
                        <a:latin typeface="Cambria Math" panose="02040503050406030204" pitchFamily="18" charset="0"/>
                      </a:rPr>
                      <m:t>𝑅𝑒𝑣𝑒𝑛𝑢𝑒</m:t>
                    </m:r>
                    <m:r>
                      <a:rPr lang="en-US" sz="2800" i="1" baseline="-25000">
                        <a:latin typeface="Cambria Math" panose="02040503050406030204" pitchFamily="18" charset="0"/>
                      </a:rPr>
                      <m:t>𝑖</m:t>
                    </m:r>
                  </m:oMath>
                </a14:m>
                <a:r>
                  <a:rPr lang="en-US" sz="3200" dirty="0"/>
                  <a:t> : The total annual revenue generated in zipcode </a:t>
                </a:r>
                <a14:m>
                  <m:oMath xmlns:m="http://schemas.openxmlformats.org/officeDocument/2006/math">
                    <m:r>
                      <a:rPr lang="en-US" sz="3200" i="1">
                        <a:latin typeface="Cambria Math" panose="02040503050406030204" pitchFamily="18" charset="0"/>
                      </a:rPr>
                      <m:t>𝑖</m:t>
                    </m:r>
                  </m:oMath>
                </a14:m>
                <a:r>
                  <a:rPr lang="en-US" sz="2800" dirty="0"/>
                  <a:t>,</a:t>
                </a:r>
              </a:p>
              <a:p>
                <a:pPr marL="0" indent="0" algn="just">
                  <a:buNone/>
                </a:pPr>
                <a:r>
                  <a:rPr lang="en-US" sz="2800" dirty="0"/>
                  <a:t>     </a:t>
                </a:r>
                <a:r>
                  <a:rPr lang="en-US" sz="2800" dirty="0">
                    <a:latin typeface="Cambria Math" panose="02040503050406030204" pitchFamily="18" charset="0"/>
                    <a:ea typeface="Cambria Math" panose="02040503050406030204" pitchFamily="18" charset="0"/>
                  </a:rPr>
                  <a:t>α : </a:t>
                </a:r>
                <a:r>
                  <a:rPr lang="en-US" sz="2800" dirty="0">
                    <a:ea typeface="Cambria Math" panose="02040503050406030204" pitchFamily="18" charset="0"/>
                  </a:rPr>
                  <a:t>The combined market share of the three ATM operators,</a:t>
                </a:r>
              </a:p>
              <a:p>
                <a:pPr marL="0" indent="0" algn="just">
                  <a:buNone/>
                </a:pPr>
                <a:r>
                  <a:rPr lang="en-US" sz="2800" dirty="0">
                    <a:latin typeface="Cambria Math" panose="02040503050406030204" pitchFamily="18" charset="0"/>
                    <a:ea typeface="Cambria Math" panose="02040503050406030204" pitchFamily="18" charset="0"/>
                  </a:rPr>
                  <a:t> </a:t>
                </a:r>
                <a14:m>
                  <m:oMath xmlns:m="http://schemas.openxmlformats.org/officeDocument/2006/math">
                    <m:r>
                      <a:rPr lang="en-US" sz="2800" b="0" i="0" dirty="0" smtClean="0">
                        <a:latin typeface="Cambria Math" panose="02040503050406030204" pitchFamily="18" charset="0"/>
                      </a:rPr>
                      <m:t>     </m:t>
                    </m:r>
                    <m:r>
                      <a:rPr lang="en-US" sz="2800" b="0" i="1" dirty="0" smtClean="0">
                        <a:latin typeface="Cambria Math" panose="02040503050406030204" pitchFamily="18" charset="0"/>
                      </a:rPr>
                      <m:t> </m:t>
                    </m:r>
                    <m:r>
                      <a:rPr lang="en-US" sz="2800" i="1" dirty="0">
                        <a:latin typeface="Cambria Math" panose="02040503050406030204" pitchFamily="18" charset="0"/>
                      </a:rPr>
                      <m:t>𝑛</m:t>
                    </m:r>
                    <m:r>
                      <a:rPr lang="en-US" sz="2800" i="1" baseline="-25000" dirty="0">
                        <a:latin typeface="Cambria Math" panose="02040503050406030204" pitchFamily="18" charset="0"/>
                      </a:rPr>
                      <m:t>𝑘</m:t>
                    </m:r>
                    <m:r>
                      <a:rPr lang="en-US" sz="2800" i="1" baseline="-15000" dirty="0">
                        <a:latin typeface="Cambria Math" panose="02040503050406030204" pitchFamily="18" charset="0"/>
                      </a:rPr>
                      <m:t>,</m:t>
                    </m:r>
                    <m:r>
                      <a:rPr lang="en-US" sz="2800" i="1" baseline="-25000" dirty="0">
                        <a:latin typeface="Cambria Math" panose="02040503050406030204" pitchFamily="18" charset="0"/>
                      </a:rPr>
                      <m:t>𝑖</m:t>
                    </m:r>
                    <m:r>
                      <a:rPr lang="en-US" sz="2800" b="0" i="0" baseline="-25000" dirty="0" smtClean="0">
                        <a:latin typeface="Cambria Math" panose="02040503050406030204" pitchFamily="18" charset="0"/>
                      </a:rPr>
                      <m:t> </m:t>
                    </m:r>
                  </m:oMath>
                </a14:m>
                <a:r>
                  <a:rPr lang="en-US" sz="2800" dirty="0">
                    <a:latin typeface="Cambria Math" panose="02040503050406030204" pitchFamily="18" charset="0"/>
                    <a:ea typeface="Cambria Math" panose="02040503050406030204" pitchFamily="18" charset="0"/>
                  </a:rPr>
                  <a:t>: </a:t>
                </a:r>
                <a:r>
                  <a:rPr lang="en-US" sz="2800" dirty="0">
                    <a:ea typeface="Cambria Math" panose="02040503050406030204" pitchFamily="18" charset="0"/>
                  </a:rPr>
                  <a:t>The number of ATMs of operator </a:t>
                </a:r>
                <a14:m>
                  <m:oMath xmlns:m="http://schemas.openxmlformats.org/officeDocument/2006/math">
                    <m:r>
                      <a:rPr lang="en-US" sz="3200" i="1">
                        <a:latin typeface="Cambria Math" panose="02040503050406030204" pitchFamily="18" charset="0"/>
                      </a:rPr>
                      <m:t>𝑘</m:t>
                    </m:r>
                  </m:oMath>
                </a14:m>
                <a:r>
                  <a:rPr lang="en-US" sz="2800" dirty="0">
                    <a:ea typeface="Cambria Math" panose="02040503050406030204" pitchFamily="18" charset="0"/>
                  </a:rPr>
                  <a:t> in zipcode </a:t>
                </a:r>
                <a14:m>
                  <m:oMath xmlns:m="http://schemas.openxmlformats.org/officeDocument/2006/math">
                    <m:r>
                      <a:rPr lang="en-US" sz="2800" i="1">
                        <a:latin typeface="Cambria Math" panose="02040503050406030204" pitchFamily="18" charset="0"/>
                      </a:rPr>
                      <m:t>𝑖</m:t>
                    </m:r>
                    <m:r>
                      <a:rPr lang="en-US" sz="2800" b="0" i="0" smtClean="0">
                        <a:latin typeface="Cambria Math" panose="02040503050406030204" pitchFamily="18" charset="0"/>
                      </a:rPr>
                      <m:t>.</m:t>
                    </m:r>
                  </m:oMath>
                </a14:m>
                <a:endParaRPr lang="en-US" sz="2800" baseline="-25000" dirty="0">
                  <a:ea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655551"/>
                <a:ext cx="12192000" cy="537943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166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1344</TotalTime>
  <Words>2039</Words>
  <Application>Microsoft Office PowerPoint</Application>
  <PresentationFormat>Widescreen</PresentationFormat>
  <Paragraphs>308</Paragraphs>
  <Slides>30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Cambria Math</vt:lpstr>
      <vt:lpstr>Tahoma</vt:lpstr>
      <vt:lpstr>Tohomo</vt:lpstr>
      <vt:lpstr>Trebuchet MS</vt:lpstr>
      <vt:lpstr>tTahoma</vt:lpstr>
      <vt:lpstr>Tw Cen MT</vt:lpstr>
      <vt:lpstr>Tw Cen MT (Headings)</vt:lpstr>
      <vt:lpstr>Wingdings</vt:lpstr>
      <vt:lpstr>Circuit</vt:lpstr>
      <vt:lpstr>TEAM 5</vt:lpstr>
      <vt:lpstr>INTRODUCTION</vt:lpstr>
      <vt:lpstr>Objectives</vt:lpstr>
      <vt:lpstr>framework i</vt:lpstr>
      <vt:lpstr>FRAMEWORK i</vt:lpstr>
      <vt:lpstr>ASSUMPTIONS AND ESTIMATES</vt:lpstr>
      <vt:lpstr>ASSUMPTIONS AND ESTIMATES</vt:lpstr>
      <vt:lpstr>FORMULA</vt:lpstr>
      <vt:lpstr>FORMULA</vt:lpstr>
      <vt:lpstr>results</vt:lpstr>
      <vt:lpstr>DRAWBACKS</vt:lpstr>
      <vt:lpstr>FRAMEWORK II</vt:lpstr>
      <vt:lpstr>FRAMEWORK II</vt:lpstr>
      <vt:lpstr>Assumptions and estimates</vt:lpstr>
      <vt:lpstr>formula</vt:lpstr>
      <vt:lpstr>FORMULA</vt:lpstr>
      <vt:lpstr>results</vt:lpstr>
      <vt:lpstr>DRAWBACKS</vt:lpstr>
      <vt:lpstr>comparing the frameworks I AND II</vt:lpstr>
      <vt:lpstr>competitive strength </vt:lpstr>
      <vt:lpstr>EVALUATION</vt:lpstr>
      <vt:lpstr>evaluation</vt:lpstr>
      <vt:lpstr>measure</vt:lpstr>
      <vt:lpstr>inferences              </vt:lpstr>
      <vt:lpstr>inferences       </vt:lpstr>
      <vt:lpstr>inferences</vt:lpstr>
      <vt:lpstr>INFERENCES</vt:lpstr>
      <vt:lpstr>Issues with data</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dc:title>
  <dc:creator>vaio</dc:creator>
  <cp:lastModifiedBy>vaio</cp:lastModifiedBy>
  <cp:revision>131</cp:revision>
  <dcterms:created xsi:type="dcterms:W3CDTF">2017-02-26T11:57:46Z</dcterms:created>
  <dcterms:modified xsi:type="dcterms:W3CDTF">2017-03-01T16:02:10Z</dcterms:modified>
</cp:coreProperties>
</file>