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20" r:id="rId6"/>
    <p:sldMasterId id="2147483732" r:id="rId7"/>
  </p:sldMasterIdLst>
  <p:notesMasterIdLst>
    <p:notesMasterId r:id="rId30"/>
  </p:notesMasterIdLst>
  <p:sldIdLst>
    <p:sldId id="277" r:id="rId8"/>
    <p:sldId id="275"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660066"/>
    <a:srgbClr val="EE6D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9" autoAdjust="0"/>
    <p:restoredTop sz="94673" autoAdjust="0"/>
  </p:normalViewPr>
  <p:slideViewPr>
    <p:cSldViewPr>
      <p:cViewPr varScale="1">
        <p:scale>
          <a:sx n="83" d="100"/>
          <a:sy n="83" d="100"/>
        </p:scale>
        <p:origin x="-134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C980B9-0E84-4F2E-84B9-175886FF0632}" type="datetimeFigureOut">
              <a:rPr lang="en-US" smtClean="0"/>
              <a:pPr/>
              <a:t>11/21/2021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A13A2-65C0-4179-8EF9-4CCC7A1C1730}" type="slidenum">
              <a:rPr lang="en-US" smtClean="0"/>
              <a:pPr/>
              <a:t>‹#›</a:t>
            </a:fld>
            <a:endParaRPr lang="en-US"/>
          </a:p>
        </p:txBody>
      </p:sp>
    </p:spTree>
    <p:extLst>
      <p:ext uri="{BB962C8B-B14F-4D97-AF65-F5344CB8AC3E}">
        <p14:creationId xmlns:p14="http://schemas.microsoft.com/office/powerpoint/2010/main" val="1560244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CA13A2-65C0-4179-8EF9-4CCC7A1C1730}"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2DE2819-F41D-4DA9-9A3F-E58D52805163}" type="datetimeFigureOut">
              <a:rPr lang="en-US" smtClean="0"/>
              <a:pPr/>
              <a:t>11/21/2021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advClick="0" advTm="400">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527C49-3156-4D07-80D3-656D28D9922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advClick="0" advTm="400">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527C49-3156-4D07-80D3-656D28D9922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advClick="0" advTm="400">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0527C49-3156-4D07-80D3-656D28D9922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2DE2819-F41D-4DA9-9A3F-E58D52805163}" type="datetimeFigureOut">
              <a:rPr lang="en-US" smtClean="0"/>
              <a:pPr/>
              <a:t>11/21/2021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0527C49-3156-4D07-80D3-656D28D99225}"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2DE2819-F41D-4DA9-9A3F-E58D52805163}" type="datetimeFigureOut">
              <a:rPr lang="en-US" smtClean="0"/>
              <a:pPr/>
              <a:t>11/21/2021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0527C49-3156-4D07-80D3-656D28D99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0527C49-3156-4D07-80D3-656D28D99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0527C49-3156-4D07-80D3-656D28D99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2DE2819-F41D-4DA9-9A3F-E58D52805163}" type="datetimeFigureOut">
              <a:rPr lang="en-US" smtClean="0"/>
              <a:pPr/>
              <a:t>11/21/2021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0527C49-3156-4D07-80D3-656D28D992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advClick="0" advTm="400">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2DE2819-F41D-4DA9-9A3F-E58D52805163}" type="datetimeFigureOut">
              <a:rPr lang="en-US" smtClean="0"/>
              <a:pPr/>
              <a:t>11/21/2021</a:t>
            </a:fld>
            <a:endParaRPr lang="en-US"/>
          </a:p>
        </p:txBody>
      </p:sp>
      <p:sp>
        <p:nvSpPr>
          <p:cNvPr id="9" name="Slide Number Placeholder 8"/>
          <p:cNvSpPr>
            <a:spLocks noGrp="1"/>
          </p:cNvSpPr>
          <p:nvPr>
            <p:ph type="sldNum" sz="quarter" idx="15"/>
          </p:nvPr>
        </p:nvSpPr>
        <p:spPr/>
        <p:txBody>
          <a:bodyPr rtlCol="0"/>
          <a:lstStyle/>
          <a:p>
            <a:fld id="{F0527C49-3156-4D07-80D3-656D28D9922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advClick="0" advTm="400">
    <p:wipe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0527C49-3156-4D07-80D3-656D28D99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advClick="0" advTm="400">
    <p:wipe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7C49-3156-4D07-80D3-656D28D9922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advClick="0" advTm="400">
    <p:wipe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2DE2819-F41D-4DA9-9A3F-E58D52805163}" type="datetimeFigureOut">
              <a:rPr lang="en-US" smtClean="0"/>
              <a:pPr/>
              <a:t>11/21/2021</a:t>
            </a:fld>
            <a:endParaRPr lang="en-US"/>
          </a:p>
        </p:txBody>
      </p:sp>
      <p:sp>
        <p:nvSpPr>
          <p:cNvPr id="7" name="Slide Number Placeholder 6"/>
          <p:cNvSpPr>
            <a:spLocks noGrp="1"/>
          </p:cNvSpPr>
          <p:nvPr>
            <p:ph type="sldNum" sz="quarter" idx="11"/>
          </p:nvPr>
        </p:nvSpPr>
        <p:spPr/>
        <p:txBody>
          <a:bodyPr rtlCol="0"/>
          <a:lstStyle/>
          <a:p>
            <a:fld id="{F0527C49-3156-4D07-80D3-656D28D9922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advClick="0" advTm="400">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2DE2819-F41D-4DA9-9A3F-E58D52805163}" type="datetimeFigureOut">
              <a:rPr lang="en-US" smtClean="0"/>
              <a:pPr/>
              <a:t>11/21/2021</a:t>
            </a:fld>
            <a:endParaRPr lang="en-US"/>
          </a:p>
        </p:txBody>
      </p:sp>
      <p:sp>
        <p:nvSpPr>
          <p:cNvPr id="22" name="Slide Number Placeholder 21"/>
          <p:cNvSpPr>
            <a:spLocks noGrp="1"/>
          </p:cNvSpPr>
          <p:nvPr>
            <p:ph type="sldNum" sz="quarter" idx="15"/>
          </p:nvPr>
        </p:nvSpPr>
        <p:spPr/>
        <p:txBody>
          <a:bodyPr rtlCol="0"/>
          <a:lstStyle/>
          <a:p>
            <a:fld id="{F0527C49-3156-4D07-80D3-656D28D9922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advClick="0" advTm="400">
    <p:wipe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2DE2819-F41D-4DA9-9A3F-E58D52805163}" type="datetimeFigureOut">
              <a:rPr lang="en-US" smtClean="0"/>
              <a:pPr/>
              <a:t>11/21/2021</a:t>
            </a:fld>
            <a:endParaRPr lang="en-US"/>
          </a:p>
        </p:txBody>
      </p:sp>
      <p:sp>
        <p:nvSpPr>
          <p:cNvPr id="18" name="Slide Number Placeholder 17"/>
          <p:cNvSpPr>
            <a:spLocks noGrp="1"/>
          </p:cNvSpPr>
          <p:nvPr>
            <p:ph type="sldNum" sz="quarter" idx="11"/>
          </p:nvPr>
        </p:nvSpPr>
        <p:spPr/>
        <p:txBody>
          <a:bodyPr rtlCol="0"/>
          <a:lstStyle/>
          <a:p>
            <a:fld id="{F0527C49-3156-4D07-80D3-656D28D9922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advClick="0" advTm="400">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527C49-3156-4D07-80D3-656D28D99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8" name="Slide Number Placeholder 7"/>
          <p:cNvSpPr>
            <a:spLocks noGrp="1"/>
          </p:cNvSpPr>
          <p:nvPr>
            <p:ph type="sldNum" sz="quarter" idx="11"/>
          </p:nvPr>
        </p:nvSpPr>
        <p:spPr/>
        <p:txBody>
          <a:bodyPr/>
          <a:lstStyle/>
          <a:p>
            <a:fld id="{F0527C49-3156-4D07-80D3-656D28D9922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advClick="0" advTm="400">
    <p:wipe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2DE2819-F41D-4DA9-9A3F-E58D52805163}" type="datetimeFigureOut">
              <a:rPr lang="en-US" smtClean="0"/>
              <a:pPr/>
              <a:t>11/21/2021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2DE2819-F41D-4DA9-9A3F-E58D52805163}" type="datetimeFigureOut">
              <a:rPr lang="en-US" smtClean="0"/>
              <a:pPr/>
              <a:t>11/21/2021</a:t>
            </a:fld>
            <a:endParaRPr lang="en-US"/>
          </a:p>
        </p:txBody>
      </p:sp>
      <p:sp>
        <p:nvSpPr>
          <p:cNvPr id="27" name="Slide Number Placeholder 26"/>
          <p:cNvSpPr>
            <a:spLocks noGrp="1"/>
          </p:cNvSpPr>
          <p:nvPr>
            <p:ph type="sldNum" sz="quarter" idx="11"/>
          </p:nvPr>
        </p:nvSpPr>
        <p:spPr/>
        <p:txBody>
          <a:bodyPr rtlCol="0"/>
          <a:lstStyle/>
          <a:p>
            <a:fld id="{F0527C49-3156-4D07-80D3-656D28D9922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advClick="0" advTm="400">
    <p:wipe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2DE2819-F41D-4DA9-9A3F-E58D52805163}" type="datetimeFigureOut">
              <a:rPr lang="en-US" smtClean="0"/>
              <a:pPr/>
              <a:t>11/21/2021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82DE2819-F41D-4DA9-9A3F-E58D52805163}" type="datetimeFigureOut">
              <a:rPr lang="en-US" smtClean="0"/>
              <a:pPr/>
              <a:t>11/21/2021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527C49-3156-4D07-80D3-656D28D99225}"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transition advClick="0" advTm="400">
    <p:wipe di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82DE2819-F41D-4DA9-9A3F-E58D52805163}" type="datetimeFigureOut">
              <a:rPr lang="en-US" smtClean="0"/>
              <a:pPr/>
              <a:t>11/21/2021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527C49-3156-4D07-80D3-656D28D99225}"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0527C49-3156-4D07-80D3-656D28D99225}"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advClick="0" advTm="400">
    <p:wipe dir="d"/>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527C49-3156-4D07-80D3-656D28D99225}"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advClick="0" advTm="400">
    <p:wipe dir="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82DE2819-F41D-4DA9-9A3F-E58D52805163}" type="datetimeFigureOut">
              <a:rPr lang="en-US" smtClean="0"/>
              <a:pPr/>
              <a:t>11/21/2021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527C49-3156-4D07-80D3-656D28D99225}"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ransition advClick="0" advTm="400">
    <p:wipe dir="d"/>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82DE2819-F41D-4DA9-9A3F-E58D52805163}" type="datetimeFigureOut">
              <a:rPr lang="en-US" smtClean="0"/>
              <a:pPr/>
              <a:t>11/21/2021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527C49-3156-4D07-80D3-656D28D99225}"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transition advClick="0" advTm="400">
    <p:wipe dir="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E2819-F41D-4DA9-9A3F-E58D52805163}" type="datetimeFigureOut">
              <a:rPr lang="en-US" smtClean="0"/>
              <a:pPr/>
              <a:t>11/21/2021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E2819-F41D-4DA9-9A3F-E58D52805163}"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7C49-3156-4D07-80D3-656D28D99225}" type="slidenum">
              <a:rPr lang="en-US" smtClean="0"/>
              <a:pPr/>
              <a:t>‹#›</a:t>
            </a:fld>
            <a:endParaRPr lang="en-US"/>
          </a:p>
        </p:txBody>
      </p:sp>
    </p:spTree>
  </p:cSld>
  <p:clrMapOvr>
    <a:masterClrMapping/>
  </p:clrMapOvr>
  <p:transition advClick="0" advTm="400">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bright="70000" contrast="-70000"/>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E2819-F41D-4DA9-9A3F-E58D52805163}" type="datetimeFigureOut">
              <a:rPr lang="en-US" smtClean="0"/>
              <a:pPr/>
              <a:t>11/21/2021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27C49-3156-4D07-80D3-656D28D992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400">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2DE2819-F41D-4DA9-9A3F-E58D52805163}" type="datetimeFigureOut">
              <a:rPr lang="en-US" smtClean="0"/>
              <a:pPr/>
              <a:t>11/21/2021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527C49-3156-4D07-80D3-656D28D992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advTm="400">
    <p:wipe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2DE2819-F41D-4DA9-9A3F-E58D52805163}" type="datetimeFigureOut">
              <a:rPr lang="en-US" smtClean="0"/>
              <a:pPr/>
              <a:t>11/21/2021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0527C49-3156-4D07-80D3-656D28D9922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advTm="400">
    <p:wipe dir="d"/>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2DE2819-F41D-4DA9-9A3F-E58D52805163}" type="datetimeFigureOut">
              <a:rPr lang="en-US" smtClean="0"/>
              <a:pPr/>
              <a:t>11/21/2021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0527C49-3156-4D07-80D3-656D28D992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advClick="0" advTm="400">
    <p:wipe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2DE2819-F41D-4DA9-9A3F-E58D52805163}" type="datetimeFigureOut">
              <a:rPr lang="en-US" smtClean="0"/>
              <a:pPr/>
              <a:t>11/21/2021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0527C49-3156-4D07-80D3-656D28D9922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advTm="400">
    <p:wipe dir="d"/>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2DE2819-F41D-4DA9-9A3F-E58D52805163}" type="datetimeFigureOut">
              <a:rPr lang="en-US" smtClean="0"/>
              <a:pPr/>
              <a:t>11/21/2021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0527C49-3156-4D07-80D3-656D28D992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advClick="0" advTm="400">
    <p:wipe dir="d"/>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2DE2819-F41D-4DA9-9A3F-E58D52805163}" type="datetimeFigureOut">
              <a:rPr lang="en-US" smtClean="0"/>
              <a:pPr/>
              <a:t>11/21/2021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527C49-3156-4D07-80D3-656D28D99225}"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advClick="0" advTm="400">
    <p:wipe dir="d"/>
  </p:transition>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11.jpeg"/><Relationship Id="rId12"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hologram-tech-consumers.jpg"/>
          <p:cNvPicPr>
            <a:picLocks noChangeAspect="1"/>
          </p:cNvPicPr>
          <p:nvPr/>
        </p:nvPicPr>
        <p:blipFill>
          <a:blip r:embed="rId2" cstate="print">
            <a:extLst>
              <a:ext uri="{BEBA8EAE-BF5A-486C-A8C5-ECC9F3942E4B}">
                <a14:imgProps xmlns:a14="http://schemas.microsoft.com/office/drawing/2010/main">
                  <a14:imgLayer r:embed="rId3">
                    <a14:imgEffect>
                      <a14:brightnessContrast bright="-32000" contrast="-4000"/>
                    </a14:imgEffect>
                  </a14:imgLayer>
                </a14:imgProps>
              </a:ext>
            </a:extLst>
          </a:blip>
          <a:stretch>
            <a:fillRect/>
          </a:stretch>
        </p:blipFill>
        <p:spPr>
          <a:xfrm>
            <a:off x="2298918" y="1"/>
            <a:ext cx="4630536" cy="1928802"/>
          </a:xfrm>
          <a:prstGeom prst="rect">
            <a:avLst/>
          </a:prstGeom>
          <a:ln>
            <a:noFill/>
          </a:ln>
          <a:effectLst>
            <a:softEdge rad="112500"/>
          </a:effectLst>
        </p:spPr>
      </p:pic>
      <p:pic>
        <p:nvPicPr>
          <p:cNvPr id="2060" name="Picture 57" descr="apps-icons-floating-from-smartphone-EB584X.jpg"/>
          <p:cNvPicPr>
            <a:picLocks noChangeAspect="1" noChangeArrowheads="1"/>
          </p:cNvPicPr>
          <p:nvPr/>
        </p:nvPicPr>
        <p:blipFill>
          <a:blip r:embed="rId4" cstate="print"/>
          <a:srcRect l="6627" t="4765" r="7523" b="16121"/>
          <a:stretch>
            <a:fillRect/>
          </a:stretch>
        </p:blipFill>
        <p:spPr bwMode="auto">
          <a:xfrm>
            <a:off x="285720" y="1714488"/>
            <a:ext cx="1928826" cy="1485766"/>
          </a:xfrm>
          <a:prstGeom prst="rect">
            <a:avLst/>
          </a:prstGeom>
          <a:noFill/>
        </p:spPr>
      </p:pic>
      <p:pic>
        <p:nvPicPr>
          <p:cNvPr id="2059" name="Picture 53" descr="4--2494669-Application icons floating above smartphone.jpg"/>
          <p:cNvPicPr>
            <a:picLocks noChangeAspect="1" noChangeArrowheads="1"/>
          </p:cNvPicPr>
          <p:nvPr/>
        </p:nvPicPr>
        <p:blipFill>
          <a:blip r:embed="rId5" cstate="print"/>
          <a:srcRect/>
          <a:stretch>
            <a:fillRect/>
          </a:stretch>
        </p:blipFill>
        <p:spPr bwMode="auto">
          <a:xfrm>
            <a:off x="6694697" y="1857364"/>
            <a:ext cx="2449303" cy="1500198"/>
          </a:xfrm>
          <a:prstGeom prst="rect">
            <a:avLst/>
          </a:prstGeom>
          <a:noFill/>
        </p:spPr>
      </p:pic>
      <p:sp>
        <p:nvSpPr>
          <p:cNvPr id="2062" name="Rectangle 14"/>
          <p:cNvSpPr>
            <a:spLocks noChangeArrowheads="1"/>
          </p:cNvSpPr>
          <p:nvPr/>
        </p:nvSpPr>
        <p:spPr bwMode="auto">
          <a:xfrm>
            <a:off x="2411760" y="571480"/>
            <a:ext cx="4318682" cy="571504"/>
          </a:xfrm>
          <a:prstGeom prst="rect">
            <a:avLst/>
          </a:prstGeom>
          <a:solidFill>
            <a:srgbClr val="0070C0">
              <a:alpha val="21001"/>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00"/>
                </a:solidFill>
                <a:effectLst/>
                <a:latin typeface="Algerian" pitchFamily="82" charset="0"/>
                <a:ea typeface="Calibri" pitchFamily="34" charset="0"/>
                <a:cs typeface="Times New Roman" pitchFamily="18" charset="0"/>
              </a:rPr>
              <a:t>Computer  </a:t>
            </a:r>
            <a:r>
              <a:rPr kumimoji="0" lang="en-US" sz="2400" b="1" i="0" u="none" strike="noStrike" cap="none" normalizeH="0" baseline="0" dirty="0" smtClean="0">
                <a:ln>
                  <a:noFill/>
                </a:ln>
                <a:solidFill>
                  <a:srgbClr val="FFFF00"/>
                </a:solidFill>
                <a:effectLst/>
                <a:latin typeface="Algerian" pitchFamily="82" charset="0"/>
                <a:ea typeface="Calibri" pitchFamily="34" charset="0"/>
                <a:cs typeface="Times New Roman" pitchFamily="18" charset="0"/>
              </a:rPr>
              <a:t>PROJECT </a:t>
            </a:r>
            <a:r>
              <a:rPr kumimoji="0" lang="en-US" sz="2400" b="1" i="0" u="none" strike="noStrike" cap="none" normalizeH="0" baseline="0" dirty="0" smtClean="0">
                <a:ln>
                  <a:noFill/>
                </a:ln>
                <a:solidFill>
                  <a:srgbClr val="FFFF00"/>
                </a:solidFill>
                <a:effectLst/>
                <a:latin typeface="Algerian" pitchFamily="82" charset="0"/>
                <a:ea typeface="Calibri" pitchFamily="34" charset="0"/>
                <a:cs typeface="Times New Roman" pitchFamily="18" charset="0"/>
              </a:rPr>
              <a:t> WORK</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descr="images"/>
          <p:cNvSpPr>
            <a:spLocks noChangeArrowheads="1"/>
          </p:cNvSpPr>
          <p:nvPr/>
        </p:nvSpPr>
        <p:spPr bwMode="auto">
          <a:xfrm>
            <a:off x="6500826" y="4857760"/>
            <a:ext cx="2643174" cy="1787525"/>
          </a:xfrm>
          <a:prstGeom prst="rect">
            <a:avLst/>
          </a:prstGeom>
          <a:blipFill dpi="0" rotWithShape="1">
            <a:blip r:embed="rId6"/>
            <a:srcRect/>
            <a:stretch>
              <a:fillRect/>
            </a:stretch>
          </a:blip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051" name="Group 3"/>
          <p:cNvGrpSpPr>
            <a:grpSpLocks/>
          </p:cNvGrpSpPr>
          <p:nvPr/>
        </p:nvGrpSpPr>
        <p:grpSpPr bwMode="auto">
          <a:xfrm>
            <a:off x="1857356" y="3214686"/>
            <a:ext cx="5286412" cy="928694"/>
            <a:chOff x="575" y="7510"/>
            <a:chExt cx="11146" cy="2459"/>
          </a:xfrm>
        </p:grpSpPr>
        <p:sp>
          <p:nvSpPr>
            <p:cNvPr id="2058" name="Rectangle 10" descr="10wmt-articleLarge-v4"/>
            <p:cNvSpPr>
              <a:spLocks noChangeArrowheads="1"/>
            </p:cNvSpPr>
            <p:nvPr/>
          </p:nvSpPr>
          <p:spPr bwMode="auto">
            <a:xfrm>
              <a:off x="575" y="8308"/>
              <a:ext cx="931" cy="797"/>
            </a:xfrm>
            <a:prstGeom prst="rect">
              <a:avLst/>
            </a:prstGeom>
            <a:blipFill dpi="0" rotWithShape="1">
              <a:blip r:embed="rId7" cstate="print"/>
              <a:srcRect/>
              <a:stretch>
                <a:fillRect/>
              </a:stretch>
            </a:blip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7" name="Rectangle 9" descr="Facebook_icon_2013"/>
            <p:cNvSpPr>
              <a:spLocks noChangeArrowheads="1"/>
            </p:cNvSpPr>
            <p:nvPr/>
          </p:nvSpPr>
          <p:spPr bwMode="auto">
            <a:xfrm>
              <a:off x="4741" y="7510"/>
              <a:ext cx="2814" cy="2459"/>
            </a:xfrm>
            <a:prstGeom prst="rect">
              <a:avLst/>
            </a:prstGeom>
            <a:blipFill dpi="0" rotWithShape="1">
              <a:blip r:embed="rId8"/>
              <a:srcRect/>
              <a:stretch>
                <a:fillRect/>
              </a:stretch>
            </a:blip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6" name="AutoShape 8" descr="images (2)"/>
            <p:cNvSpPr>
              <a:spLocks noChangeArrowheads="1"/>
            </p:cNvSpPr>
            <p:nvPr/>
          </p:nvSpPr>
          <p:spPr bwMode="auto">
            <a:xfrm>
              <a:off x="3079" y="7909"/>
              <a:ext cx="1662" cy="1617"/>
            </a:xfrm>
            <a:prstGeom prst="roundRect">
              <a:avLst>
                <a:gd name="adj" fmla="val 16667"/>
              </a:avLst>
            </a:prstGeom>
            <a:blipFill dpi="0" rotWithShape="1">
              <a:blip r:embed="rId9"/>
              <a:srcRect/>
              <a:stretch>
                <a:fillRect/>
              </a:stretch>
            </a:bli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AutoShape 7" descr="new_instagram_logo-1024x1024"/>
            <p:cNvSpPr>
              <a:spLocks noChangeArrowheads="1"/>
            </p:cNvSpPr>
            <p:nvPr/>
          </p:nvSpPr>
          <p:spPr bwMode="auto">
            <a:xfrm>
              <a:off x="7555" y="7909"/>
              <a:ext cx="1662" cy="1617"/>
            </a:xfrm>
            <a:prstGeom prst="roundRect">
              <a:avLst>
                <a:gd name="adj" fmla="val 16667"/>
              </a:avLst>
            </a:prstGeom>
            <a:blipFill dpi="0" rotWithShape="1">
              <a:blip r:embed="rId10" cstate="print"/>
              <a:srcRect/>
              <a:stretch>
                <a:fillRect/>
              </a:stretch>
            </a:bli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4" name="Oval 6" descr="images (1)"/>
            <p:cNvSpPr>
              <a:spLocks noChangeArrowheads="1"/>
            </p:cNvSpPr>
            <p:nvPr/>
          </p:nvSpPr>
          <p:spPr bwMode="auto">
            <a:xfrm>
              <a:off x="1506" y="8086"/>
              <a:ext cx="1573" cy="1241"/>
            </a:xfrm>
            <a:prstGeom prst="ellipse">
              <a:avLst/>
            </a:prstGeom>
            <a:blipFill dpi="0" rotWithShape="1">
              <a:blip r:embed="rId11"/>
              <a:srcRect/>
              <a:stretch>
                <a:fillRect/>
              </a:stretch>
            </a:bli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3" name="Oval 5" descr="download (2)"/>
            <p:cNvSpPr>
              <a:spLocks noChangeArrowheads="1"/>
            </p:cNvSpPr>
            <p:nvPr/>
          </p:nvSpPr>
          <p:spPr bwMode="auto">
            <a:xfrm>
              <a:off x="9217" y="8086"/>
              <a:ext cx="1573" cy="1241"/>
            </a:xfrm>
            <a:prstGeom prst="ellipse">
              <a:avLst/>
            </a:prstGeom>
            <a:blipFill dpi="0" rotWithShape="1">
              <a:blip r:embed="rId12"/>
              <a:srcRect/>
              <a:stretch>
                <a:fillRect/>
              </a:stretch>
            </a:bli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2" name="Rectangle 4" descr="10wmt-articleLarge-v4"/>
            <p:cNvSpPr>
              <a:spLocks noChangeArrowheads="1"/>
            </p:cNvSpPr>
            <p:nvPr/>
          </p:nvSpPr>
          <p:spPr bwMode="auto">
            <a:xfrm flipH="1">
              <a:off x="10790" y="8308"/>
              <a:ext cx="931" cy="797"/>
            </a:xfrm>
            <a:prstGeom prst="rect">
              <a:avLst/>
            </a:prstGeom>
            <a:blipFill dpi="0" rotWithShape="1">
              <a:blip r:embed="rId7" cstate="print"/>
              <a:srcRect/>
              <a:stretch>
                <a:fillRect/>
              </a:stretch>
            </a:blip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49" name="Oval 1" descr="WhatsApp_Logo_1"/>
          <p:cNvSpPr>
            <a:spLocks noChangeArrowheads="1"/>
          </p:cNvSpPr>
          <p:nvPr/>
        </p:nvSpPr>
        <p:spPr bwMode="auto">
          <a:xfrm>
            <a:off x="0" y="6181725"/>
            <a:ext cx="858838" cy="533423"/>
          </a:xfrm>
          <a:prstGeom prst="ellipse">
            <a:avLst/>
          </a:prstGeom>
          <a:blipFill dpi="0" rotWithShape="1">
            <a:blip r:embed="rId13" cstate="print"/>
            <a:srcRect/>
            <a:stretch>
              <a:fillRect/>
            </a:stretch>
          </a:bli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3"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5" name="Rectangle 17"/>
          <p:cNvSpPr>
            <a:spLocks noChangeArrowheads="1"/>
          </p:cNvSpPr>
          <p:nvPr/>
        </p:nvSpPr>
        <p:spPr bwMode="auto">
          <a:xfrm>
            <a:off x="-40005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0" y="378619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400050" y="60277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8" name="Rectangle 20"/>
          <p:cNvSpPr>
            <a:spLocks noChangeArrowheads="1"/>
          </p:cNvSpPr>
          <p:nvPr/>
        </p:nvSpPr>
        <p:spPr bwMode="auto">
          <a:xfrm>
            <a:off x="-400050" y="7894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429419" y="4509120"/>
            <a:ext cx="5899759" cy="1200329"/>
          </a:xfrm>
          <a:prstGeom prst="rect">
            <a:avLst/>
          </a:prstGeom>
          <a:noFill/>
        </p:spPr>
        <p:txBody>
          <a:bodyPr wrap="square" rtlCol="0">
            <a:spAutoFit/>
          </a:bodyPr>
          <a:lstStyle/>
          <a:p>
            <a:r>
              <a:rPr lang="en-US" dirty="0" smtClean="0">
                <a:solidFill>
                  <a:srgbClr val="7030A0"/>
                </a:solidFill>
              </a:rPr>
              <a:t>NAME</a:t>
            </a:r>
            <a:r>
              <a:rPr lang="en-US" dirty="0" smtClean="0"/>
              <a:t> :- </a:t>
            </a:r>
            <a:r>
              <a:rPr lang="en-US" dirty="0" smtClean="0">
                <a:solidFill>
                  <a:srgbClr val="00B050"/>
                </a:solidFill>
              </a:rPr>
              <a:t>ARNAB CHATTERJEE</a:t>
            </a:r>
          </a:p>
          <a:p>
            <a:r>
              <a:rPr lang="en-US" dirty="0">
                <a:solidFill>
                  <a:srgbClr val="7030A0"/>
                </a:solidFill>
              </a:rPr>
              <a:t>CLASS</a:t>
            </a:r>
            <a:r>
              <a:rPr lang="en-US" dirty="0" smtClean="0"/>
              <a:t> :- </a:t>
            </a:r>
            <a:r>
              <a:rPr lang="en-US" dirty="0" smtClean="0">
                <a:solidFill>
                  <a:srgbClr val="00B050"/>
                </a:solidFill>
              </a:rPr>
              <a:t>XII-</a:t>
            </a:r>
            <a:r>
              <a:rPr lang="en-US" dirty="0" err="1" smtClean="0">
                <a:solidFill>
                  <a:srgbClr val="00B050"/>
                </a:solidFill>
              </a:rPr>
              <a:t>Sc</a:t>
            </a:r>
            <a:endParaRPr lang="en-US" dirty="0" smtClean="0">
              <a:solidFill>
                <a:srgbClr val="00B050"/>
              </a:solidFill>
            </a:endParaRPr>
          </a:p>
          <a:p>
            <a:r>
              <a:rPr lang="en-US" dirty="0">
                <a:solidFill>
                  <a:srgbClr val="7030A0"/>
                </a:solidFill>
              </a:rPr>
              <a:t>R</a:t>
            </a:r>
            <a:r>
              <a:rPr lang="en-US" dirty="0" smtClean="0"/>
              <a:t>O</a:t>
            </a:r>
            <a:r>
              <a:rPr lang="en-US" dirty="0" smtClean="0">
                <a:solidFill>
                  <a:srgbClr val="7030A0"/>
                </a:solidFill>
              </a:rPr>
              <a:t>LL</a:t>
            </a:r>
            <a:r>
              <a:rPr lang="en-US" dirty="0" smtClean="0"/>
              <a:t> :-</a:t>
            </a:r>
          </a:p>
          <a:p>
            <a:r>
              <a:rPr lang="en-US" dirty="0" smtClean="0">
                <a:solidFill>
                  <a:srgbClr val="7030A0"/>
                </a:solidFill>
              </a:rPr>
              <a:t>PROJECT NAME</a:t>
            </a:r>
            <a:r>
              <a:rPr lang="en-US" dirty="0" smtClean="0"/>
              <a:t> :- </a:t>
            </a:r>
            <a:r>
              <a:rPr lang="en-US" b="1" u="sng" dirty="0" err="1" smtClean="0">
                <a:solidFill>
                  <a:srgbClr val="FF0000"/>
                </a:solidFill>
              </a:rPr>
              <a:t>DoCu_iT</a:t>
            </a:r>
            <a:endParaRPr lang="en-IN" b="1" u="sng"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advClick="0" advTm="2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7158" y="245914"/>
            <a:ext cx="3857652" cy="928694"/>
            <a:chOff x="357158" y="214290"/>
            <a:chExt cx="3857652" cy="928694"/>
          </a:xfrm>
        </p:grpSpPr>
        <p:sp>
          <p:nvSpPr>
            <p:cNvPr id="3" name="TextBox 2"/>
            <p:cNvSpPr txBox="1"/>
            <p:nvPr/>
          </p:nvSpPr>
          <p:spPr>
            <a:xfrm>
              <a:off x="785786" y="428604"/>
              <a:ext cx="3429024" cy="461665"/>
            </a:xfrm>
            <a:prstGeom prst="rect">
              <a:avLst/>
            </a:prstGeom>
            <a:noFill/>
          </p:spPr>
          <p:txBody>
            <a:bodyPr wrap="square" rtlCol="0">
              <a:spAutoFit/>
            </a:bodyPr>
            <a:lstStyle/>
            <a:p>
              <a:r>
                <a:rPr lang="en-IN" sz="2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r>
                <a:rPr lang="en-IN" sz="2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 graphics</a:t>
              </a:r>
              <a:endParaRPr lang="en-US" sz="2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Left Bracket 3"/>
            <p:cNvSpPr/>
            <p:nvPr/>
          </p:nvSpPr>
          <p:spPr>
            <a:xfrm>
              <a:off x="357158" y="214290"/>
              <a:ext cx="428628" cy="92869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ket 4"/>
            <p:cNvSpPr/>
            <p:nvPr/>
          </p:nvSpPr>
          <p:spPr>
            <a:xfrm rot="10800000" flipV="1">
              <a:off x="2786050" y="214290"/>
              <a:ext cx="428628" cy="92869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 name="TextBox 6"/>
          <p:cNvSpPr txBox="1"/>
          <p:nvPr/>
        </p:nvSpPr>
        <p:spPr>
          <a:xfrm>
            <a:off x="285720" y="1388922"/>
            <a:ext cx="8215370" cy="1200329"/>
          </a:xfrm>
          <a:prstGeom prst="rect">
            <a:avLst/>
          </a:prstGeom>
          <a:noFill/>
        </p:spPr>
        <p:txBody>
          <a:bodyPr wrap="square" rtlCol="0">
            <a:spAutoFit/>
          </a:bodyPr>
          <a:lstStyle/>
          <a:p>
            <a:r>
              <a:rPr lang="en-US" dirty="0" smtClean="0"/>
              <a:t>3D graphics, compared to 2D graphics, are graphics that use a three dimensional representation of geometric data. For the purpose of performance, this is stored in the computer. This includes images that may be for later display or for real-time viewing. </a:t>
            </a:r>
            <a:endParaRPr lang="en-US" dirty="0"/>
          </a:p>
        </p:txBody>
      </p:sp>
      <p:sp>
        <p:nvSpPr>
          <p:cNvPr id="8" name="TextBox 7"/>
          <p:cNvSpPr txBox="1"/>
          <p:nvPr/>
        </p:nvSpPr>
        <p:spPr>
          <a:xfrm>
            <a:off x="285720" y="2889120"/>
            <a:ext cx="8215370" cy="1754326"/>
          </a:xfrm>
          <a:prstGeom prst="rect">
            <a:avLst/>
          </a:prstGeom>
          <a:noFill/>
        </p:spPr>
        <p:txBody>
          <a:bodyPr wrap="square" rtlCol="0">
            <a:spAutoFit/>
          </a:bodyPr>
          <a:lstStyle/>
          <a:p>
            <a:r>
              <a:rPr lang="en-US" dirty="0" smtClean="0"/>
              <a:t>Despite these differences, 3D computer graphics rely on similar </a:t>
            </a:r>
            <a:r>
              <a:rPr lang="en-US" dirty="0" err="1" smtClean="0"/>
              <a:t>alogorithms</a:t>
            </a:r>
            <a:r>
              <a:rPr lang="en-US" dirty="0" smtClean="0"/>
              <a:t> as 2D computer graphics do in the frame and raster graphics (like in 2D) in the final rendered display. In computer graphics software, the distinction between 2D and 3D is occasionally blurred; 2D applications may use 3D techniques to achieve effects such as lighting, and primarily 3D may use 2D rendering techniques. </a:t>
            </a:r>
            <a:endParaRPr lang="en-US" dirty="0"/>
          </a:p>
        </p:txBody>
      </p:sp>
      <p:sp>
        <p:nvSpPr>
          <p:cNvPr id="9" name="TextBox 8"/>
          <p:cNvSpPr txBox="1"/>
          <p:nvPr/>
        </p:nvSpPr>
        <p:spPr>
          <a:xfrm>
            <a:off x="357158" y="4857760"/>
            <a:ext cx="8215370" cy="369332"/>
          </a:xfrm>
          <a:prstGeom prst="rect">
            <a:avLst/>
          </a:prstGeom>
          <a:noFill/>
        </p:spPr>
        <p:txBody>
          <a:bodyPr wrap="square" rtlCol="0">
            <a:spAutoFit/>
          </a:bodyPr>
          <a:lstStyle/>
          <a:p>
            <a:r>
              <a:rPr lang="en-US" dirty="0" smtClean="0"/>
              <a:t>3D computer graphics are the same as 3D models.</a:t>
            </a:r>
            <a:endParaRPr lang="en-US" dirty="0"/>
          </a:p>
        </p:txBody>
      </p:sp>
    </p:spTree>
  </p:cSld>
  <p:clrMapOvr>
    <a:masterClrMapping/>
  </p:clrMapOvr>
  <p:transition advClick="0" advTm="20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par>
                          <p:cTn id="11" fill="hold">
                            <p:stCondLst>
                              <p:cond delay="500"/>
                            </p:stCondLst>
                            <p:childTnLst>
                              <p:par>
                                <p:cTn id="12" presetID="34"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from="(-#ppt_w/2)" to="(#ppt_x)" calcmode="lin" valueType="num">
                                      <p:cBhvr>
                                        <p:cTn id="14" dur="600" fill="hold">
                                          <p:stCondLst>
                                            <p:cond delay="0"/>
                                          </p:stCondLst>
                                        </p:cTn>
                                        <p:tgtEl>
                                          <p:spTgt spid="7"/>
                                        </p:tgtEl>
                                        <p:attrNameLst>
                                          <p:attrName>ppt_x</p:attrName>
                                        </p:attrNameLst>
                                      </p:cBhvr>
                                    </p:anim>
                                    <p:anim from="0" to="-1.0" calcmode="lin" valueType="num">
                                      <p:cBhvr>
                                        <p:cTn id="15" dur="200" decel="50000" autoRev="1" fill="hold">
                                          <p:stCondLst>
                                            <p:cond delay="600"/>
                                          </p:stCondLst>
                                        </p:cTn>
                                        <p:tgtEl>
                                          <p:spTgt spid="7"/>
                                        </p:tgtEl>
                                        <p:attrNameLst>
                                          <p:attrName>xshear</p:attrName>
                                        </p:attrNameLst>
                                      </p:cBhvr>
                                    </p:anim>
                                    <p:animScale>
                                      <p:cBhvr>
                                        <p:cTn id="16" dur="200" decel="100000" autoRev="1" fill="hold">
                                          <p:stCondLst>
                                            <p:cond delay="600"/>
                                          </p:stCondLst>
                                        </p:cTn>
                                        <p:tgtEl>
                                          <p:spTgt spid="7"/>
                                        </p:tgtEl>
                                      </p:cBhvr>
                                      <p:from x="100000" y="100000"/>
                                      <p:to x="80000" y="100000"/>
                                    </p:animScale>
                                    <p:anim by="(#ppt_h/3+#ppt_w*0.1)" calcmode="lin" valueType="num">
                                      <p:cBhvr additive="sum">
                                        <p:cTn id="17" dur="200" decel="100000" autoRev="1" fill="hold">
                                          <p:stCondLst>
                                            <p:cond delay="600"/>
                                          </p:stCondLst>
                                        </p:cTn>
                                        <p:tgtEl>
                                          <p:spTgt spid="7"/>
                                        </p:tgtEl>
                                        <p:attrNameLst>
                                          <p:attrName>ppt_x</p:attrName>
                                        </p:attrNameLst>
                                      </p:cBhvr>
                                    </p:anim>
                                  </p:childTnLst>
                                </p:cTn>
                              </p:par>
                            </p:childTnLst>
                          </p:cTn>
                        </p:par>
                        <p:par>
                          <p:cTn id="18" fill="hold">
                            <p:stCondLst>
                              <p:cond delay="1500"/>
                            </p:stCondLst>
                            <p:childTnLst>
                              <p:par>
                                <p:cTn id="19" presetID="34" presetClass="entr" presetSubtype="0" fill="hold" grpId="0" nodeType="afterEffect">
                                  <p:stCondLst>
                                    <p:cond delay="1000"/>
                                  </p:stCondLst>
                                  <p:childTnLst>
                                    <p:set>
                                      <p:cBhvr>
                                        <p:cTn id="20" dur="1" fill="hold">
                                          <p:stCondLst>
                                            <p:cond delay="0"/>
                                          </p:stCondLst>
                                        </p:cTn>
                                        <p:tgtEl>
                                          <p:spTgt spid="8"/>
                                        </p:tgtEl>
                                        <p:attrNameLst>
                                          <p:attrName>style.visibility</p:attrName>
                                        </p:attrNameLst>
                                      </p:cBhvr>
                                      <p:to>
                                        <p:strVal val="visible"/>
                                      </p:to>
                                    </p:set>
                                    <p:anim from="(-#ppt_w/2)" to="(#ppt_x)" calcmode="lin" valueType="num">
                                      <p:cBhvr>
                                        <p:cTn id="21" dur="600" fill="hold">
                                          <p:stCondLst>
                                            <p:cond delay="0"/>
                                          </p:stCondLst>
                                        </p:cTn>
                                        <p:tgtEl>
                                          <p:spTgt spid="8"/>
                                        </p:tgtEl>
                                        <p:attrNameLst>
                                          <p:attrName>ppt_x</p:attrName>
                                        </p:attrNameLst>
                                      </p:cBhvr>
                                    </p:anim>
                                    <p:anim from="0" to="-1.0" calcmode="lin" valueType="num">
                                      <p:cBhvr>
                                        <p:cTn id="22" dur="200" decel="50000" autoRev="1" fill="hold">
                                          <p:stCondLst>
                                            <p:cond delay="600"/>
                                          </p:stCondLst>
                                        </p:cTn>
                                        <p:tgtEl>
                                          <p:spTgt spid="8"/>
                                        </p:tgtEl>
                                        <p:attrNameLst>
                                          <p:attrName>xshear</p:attrName>
                                        </p:attrNameLst>
                                      </p:cBhvr>
                                    </p:anim>
                                    <p:animScale>
                                      <p:cBhvr>
                                        <p:cTn id="23" dur="200" decel="100000" autoRev="1" fill="hold">
                                          <p:stCondLst>
                                            <p:cond delay="600"/>
                                          </p:stCondLst>
                                        </p:cTn>
                                        <p:tgtEl>
                                          <p:spTgt spid="8"/>
                                        </p:tgtEl>
                                      </p:cBhvr>
                                      <p:from x="100000" y="100000"/>
                                      <p:to x="80000" y="100000"/>
                                    </p:animScale>
                                    <p:anim by="(#ppt_h/3+#ppt_w*0.1)" calcmode="lin" valueType="num">
                                      <p:cBhvr additive="sum">
                                        <p:cTn id="24" dur="200" decel="100000" autoRev="1" fill="hold">
                                          <p:stCondLst>
                                            <p:cond delay="600"/>
                                          </p:stCondLst>
                                        </p:cTn>
                                        <p:tgtEl>
                                          <p:spTgt spid="8"/>
                                        </p:tgtEl>
                                        <p:attrNameLst>
                                          <p:attrName>ppt_x</p:attrName>
                                        </p:attrNameLst>
                                      </p:cBhvr>
                                    </p:anim>
                                  </p:childTnLst>
                                </p:cTn>
                              </p:par>
                            </p:childTnLst>
                          </p:cTn>
                        </p:par>
                        <p:par>
                          <p:cTn id="25" fill="hold">
                            <p:stCondLst>
                              <p:cond delay="3500"/>
                            </p:stCondLst>
                            <p:childTnLst>
                              <p:par>
                                <p:cTn id="26" presetID="34"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from="(-#ppt_w/2)" to="(#ppt_x)" calcmode="lin" valueType="num">
                                      <p:cBhvr>
                                        <p:cTn id="28" dur="600" fill="hold">
                                          <p:stCondLst>
                                            <p:cond delay="0"/>
                                          </p:stCondLst>
                                        </p:cTn>
                                        <p:tgtEl>
                                          <p:spTgt spid="9"/>
                                        </p:tgtEl>
                                        <p:attrNameLst>
                                          <p:attrName>ppt_x</p:attrName>
                                        </p:attrNameLst>
                                      </p:cBhvr>
                                    </p:anim>
                                    <p:anim from="0" to="-1.0" calcmode="lin" valueType="num">
                                      <p:cBhvr>
                                        <p:cTn id="29" dur="200" decel="50000" autoRev="1" fill="hold">
                                          <p:stCondLst>
                                            <p:cond delay="600"/>
                                          </p:stCondLst>
                                        </p:cTn>
                                        <p:tgtEl>
                                          <p:spTgt spid="9"/>
                                        </p:tgtEl>
                                        <p:attrNameLst>
                                          <p:attrName>xshear</p:attrName>
                                        </p:attrNameLst>
                                      </p:cBhvr>
                                    </p:anim>
                                    <p:animScale>
                                      <p:cBhvr>
                                        <p:cTn id="30" dur="200" decel="100000" autoRev="1" fill="hold">
                                          <p:stCondLst>
                                            <p:cond delay="600"/>
                                          </p:stCondLst>
                                        </p:cTn>
                                        <p:tgtEl>
                                          <p:spTgt spid="9"/>
                                        </p:tgtEl>
                                      </p:cBhvr>
                                      <p:from x="100000" y="100000"/>
                                      <p:to x="80000" y="100000"/>
                                    </p:animScale>
                                    <p:anim by="(#ppt_h/3+#ppt_w*0.1)" calcmode="lin" valueType="num">
                                      <p:cBhvr additive="sum">
                                        <p:cTn id="31" dur="200" decel="100000" autoRev="1" fill="hold">
                                          <p:stCondLst>
                                            <p:cond delay="600"/>
                                          </p:stCondLst>
                                        </p:cTn>
                                        <p:tgtEl>
                                          <p:spTgt spid="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ex1.jpg"/>
          <p:cNvPicPr>
            <a:picLocks noChangeAspect="1"/>
          </p:cNvPicPr>
          <p:nvPr/>
        </p:nvPicPr>
        <p:blipFill>
          <a:blip r:embed="rId2"/>
          <a:stretch>
            <a:fillRect/>
          </a:stretch>
        </p:blipFill>
        <p:spPr>
          <a:xfrm>
            <a:off x="1428728" y="4572008"/>
            <a:ext cx="3357586" cy="2166184"/>
          </a:xfrm>
          <a:prstGeom prst="rect">
            <a:avLst/>
          </a:prstGeom>
        </p:spPr>
      </p:pic>
      <p:pic>
        <p:nvPicPr>
          <p:cNvPr id="3" name="Picture 2" descr="bltl_wales_maths_sess1_fig6.png"/>
          <p:cNvPicPr>
            <a:picLocks noChangeAspect="1"/>
          </p:cNvPicPr>
          <p:nvPr/>
        </p:nvPicPr>
        <p:blipFill>
          <a:blip r:embed="rId3"/>
          <a:stretch>
            <a:fillRect/>
          </a:stretch>
        </p:blipFill>
        <p:spPr>
          <a:xfrm>
            <a:off x="1500166" y="1643050"/>
            <a:ext cx="3429024" cy="1514241"/>
          </a:xfrm>
          <a:prstGeom prst="rect">
            <a:avLst/>
          </a:prstGeom>
        </p:spPr>
      </p:pic>
      <p:sp>
        <p:nvSpPr>
          <p:cNvPr id="4" name="TextBox 3"/>
          <p:cNvSpPr txBox="1"/>
          <p:nvPr/>
        </p:nvSpPr>
        <p:spPr>
          <a:xfrm>
            <a:off x="285720" y="987966"/>
            <a:ext cx="7786742" cy="400110"/>
          </a:xfrm>
          <a:prstGeom prst="rect">
            <a:avLst/>
          </a:prstGeom>
          <a:noFill/>
        </p:spPr>
        <p:txBody>
          <a:bodyPr wrap="square" rtlCol="0">
            <a:spAutoFit/>
          </a:bodyPr>
          <a:lstStyle/>
          <a:p>
            <a:r>
              <a:rPr lang="en-US" sz="2000" b="1" dirty="0" smtClean="0">
                <a:solidFill>
                  <a:srgbClr val="7030A0"/>
                </a:solidFill>
              </a:rPr>
              <a:t>Let’s differentiate  between 2D and 3D in a pictorial way.</a:t>
            </a:r>
            <a:endParaRPr lang="en-US" sz="2000" b="1" dirty="0">
              <a:solidFill>
                <a:srgbClr val="7030A0"/>
              </a:solidFill>
            </a:endParaRPr>
          </a:p>
        </p:txBody>
      </p:sp>
      <p:sp>
        <p:nvSpPr>
          <p:cNvPr id="6" name="TextBox 5"/>
          <p:cNvSpPr txBox="1"/>
          <p:nvPr/>
        </p:nvSpPr>
        <p:spPr>
          <a:xfrm>
            <a:off x="928662" y="3434364"/>
            <a:ext cx="7286676" cy="923330"/>
          </a:xfrm>
          <a:prstGeom prst="rect">
            <a:avLst/>
          </a:prstGeom>
          <a:noFill/>
        </p:spPr>
        <p:txBody>
          <a:bodyPr wrap="square" rtlCol="0">
            <a:spAutoFit/>
          </a:bodyPr>
          <a:lstStyle/>
          <a:p>
            <a:r>
              <a:rPr lang="en-US" dirty="0" smtClean="0">
                <a:solidFill>
                  <a:srgbClr val="0070C0"/>
                </a:solidFill>
                <a:latin typeface="Arial Rounded MT Bold" pitchFamily="34" charset="0"/>
              </a:rPr>
              <a:t>A </a:t>
            </a:r>
            <a:r>
              <a:rPr lang="en-US" b="1" dirty="0" smtClean="0">
                <a:solidFill>
                  <a:srgbClr val="0070C0"/>
                </a:solidFill>
                <a:latin typeface="Arial Rounded MT Bold" pitchFamily="34" charset="0"/>
              </a:rPr>
              <a:t>2D shape is</a:t>
            </a:r>
            <a:r>
              <a:rPr lang="en-US" dirty="0" smtClean="0">
                <a:solidFill>
                  <a:srgbClr val="0070C0"/>
                </a:solidFill>
                <a:latin typeface="Arial Rounded MT Bold" pitchFamily="34" charset="0"/>
              </a:rPr>
              <a:t> a </a:t>
            </a:r>
            <a:r>
              <a:rPr lang="en-US" b="1" dirty="0" smtClean="0">
                <a:solidFill>
                  <a:srgbClr val="0070C0"/>
                </a:solidFill>
                <a:latin typeface="Arial Rounded MT Bold" pitchFamily="34" charset="0"/>
              </a:rPr>
              <a:t>shape</a:t>
            </a:r>
            <a:r>
              <a:rPr lang="en-US" dirty="0" smtClean="0">
                <a:solidFill>
                  <a:srgbClr val="0070C0"/>
                </a:solidFill>
                <a:latin typeface="Arial Rounded MT Bold" pitchFamily="34" charset="0"/>
              </a:rPr>
              <a:t> with two dimensions, such as width and height; a </a:t>
            </a:r>
            <a:r>
              <a:rPr lang="en-US" b="1" dirty="0" smtClean="0">
                <a:solidFill>
                  <a:srgbClr val="0070C0"/>
                </a:solidFill>
                <a:latin typeface="Arial Rounded MT Bold" pitchFamily="34" charset="0"/>
              </a:rPr>
              <a:t>3D shape is</a:t>
            </a:r>
            <a:r>
              <a:rPr lang="en-US" dirty="0" smtClean="0">
                <a:solidFill>
                  <a:srgbClr val="0070C0"/>
                </a:solidFill>
                <a:latin typeface="Arial Rounded MT Bold" pitchFamily="34" charset="0"/>
              </a:rPr>
              <a:t> a </a:t>
            </a:r>
            <a:r>
              <a:rPr lang="en-US" b="1" dirty="0" smtClean="0">
                <a:solidFill>
                  <a:srgbClr val="0070C0"/>
                </a:solidFill>
                <a:latin typeface="Arial Rounded MT Bold" pitchFamily="34" charset="0"/>
              </a:rPr>
              <a:t>shape</a:t>
            </a:r>
            <a:r>
              <a:rPr lang="en-US" dirty="0" smtClean="0">
                <a:solidFill>
                  <a:srgbClr val="0070C0"/>
                </a:solidFill>
                <a:latin typeface="Arial Rounded MT Bold" pitchFamily="34" charset="0"/>
              </a:rPr>
              <a:t> with three dimensions, such as width, height and depth</a:t>
            </a:r>
            <a:endParaRPr lang="en-US" dirty="0">
              <a:solidFill>
                <a:srgbClr val="0070C0"/>
              </a:solidFill>
              <a:latin typeface="Arial Rounded MT Bold" pitchFamily="34" charset="0"/>
            </a:endParaRPr>
          </a:p>
        </p:txBody>
      </p:sp>
      <p:sp>
        <p:nvSpPr>
          <p:cNvPr id="8" name="Rectangle 7"/>
          <p:cNvSpPr/>
          <p:nvPr/>
        </p:nvSpPr>
        <p:spPr>
          <a:xfrm>
            <a:off x="142844" y="0"/>
            <a:ext cx="3161443" cy="830997"/>
          </a:xfrm>
          <a:prstGeom prst="rect">
            <a:avLst/>
          </a:prstGeom>
          <a:noFill/>
        </p:spPr>
        <p:txBody>
          <a:bodyPr wrap="none" lIns="91440" tIns="45720" rIns="91440" bIns="45720">
            <a:spAutoFit/>
          </a:bodyPr>
          <a:lstStyle/>
          <a:p>
            <a:pPr algn="ctr"/>
            <a:r>
              <a:rPr lang="en-US" sz="40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Difference</a:t>
            </a:r>
            <a:r>
              <a:rPr lang="en-US"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48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5-Point Star 8"/>
          <p:cNvSpPr/>
          <p:nvPr/>
        </p:nvSpPr>
        <p:spPr>
          <a:xfrm>
            <a:off x="142844" y="3500438"/>
            <a:ext cx="714380" cy="642942"/>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cSld>
  <p:clrMapOvr>
    <a:masterClrMapping/>
  </p:clrMapOvr>
  <p:transition advClick="0" advTm="4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par>
                                <p:cTn id="8" presetID="26" presetClass="emph" presetSubtype="0" fill="hold" grpId="1" nodeType="withEffect">
                                  <p:stCondLst>
                                    <p:cond delay="0"/>
                                  </p:stCondLst>
                                  <p:iterate type="lt">
                                    <p:tmPct val="0"/>
                                  </p:iterate>
                                  <p:childTnLst>
                                    <p:animEffect transition="out" filter="fade">
                                      <p:cBhvr>
                                        <p:cTn id="9" dur="1000" tmFilter="0, 0; .2, .5; .8, .5; 1, 0"/>
                                        <p:tgtEl>
                                          <p:spTgt spid="8"/>
                                        </p:tgtEl>
                                      </p:cBhvr>
                                    </p:animEffect>
                                    <p:animScale>
                                      <p:cBhvr>
                                        <p:cTn id="10" dur="500" autoRev="1" fill="hold"/>
                                        <p:tgtEl>
                                          <p:spTgt spid="8"/>
                                        </p:tgtEl>
                                      </p:cBhvr>
                                      <p:by x="105000" y="105000"/>
                                    </p:animScale>
                                  </p:childTnLst>
                                </p:cTn>
                              </p:par>
                              <p:par>
                                <p:cTn id="11" presetID="24" presetClass="emph" presetSubtype="0" fill="hold" grpId="2" nodeType="withEffect">
                                  <p:stCondLst>
                                    <p:cond delay="0"/>
                                  </p:stCondLst>
                                  <p:iterate type="lt">
                                    <p:tmPct val="0"/>
                                  </p:iterate>
                                  <p:childTnLst>
                                    <p:animClr clrSpc="hsl" dir="cw">
                                      <p:cBhvr override="childStyle">
                                        <p:cTn id="12" dur="1000" fill="hold"/>
                                        <p:tgtEl>
                                          <p:spTgt spid="8"/>
                                        </p:tgtEl>
                                        <p:attrNameLst>
                                          <p:attrName>style.color</p:attrName>
                                        </p:attrNameLst>
                                      </p:cBhvr>
                                      <p:by>
                                        <p:hsl h="0" s="-12549" l="-25098"/>
                                      </p:by>
                                    </p:animClr>
                                    <p:animClr clrSpc="hsl" dir="cw">
                                      <p:cBhvr>
                                        <p:cTn id="13" dur="1000" fill="hold"/>
                                        <p:tgtEl>
                                          <p:spTgt spid="8"/>
                                        </p:tgtEl>
                                        <p:attrNameLst>
                                          <p:attrName>fillcolor</p:attrName>
                                        </p:attrNameLst>
                                      </p:cBhvr>
                                      <p:by>
                                        <p:hsl h="0" s="-12549" l="-25098"/>
                                      </p:by>
                                    </p:animClr>
                                    <p:animClr clrSpc="hsl" dir="cw">
                                      <p:cBhvr>
                                        <p:cTn id="14" dur="1000" fill="hold"/>
                                        <p:tgtEl>
                                          <p:spTgt spid="8"/>
                                        </p:tgtEl>
                                        <p:attrNameLst>
                                          <p:attrName>stroke.color</p:attrName>
                                        </p:attrNameLst>
                                      </p:cBhvr>
                                      <p:by>
                                        <p:hsl h="0" s="-12549" l="-25098"/>
                                      </p:by>
                                    </p:animClr>
                                    <p:set>
                                      <p:cBhvr>
                                        <p:cTn id="15" dur="1000" fill="hold"/>
                                        <p:tgtEl>
                                          <p:spTgt spid="8"/>
                                        </p:tgtEl>
                                        <p:attrNameLst>
                                          <p:attrName>fill.type</p:attrName>
                                        </p:attrNameLst>
                                      </p:cBhvr>
                                      <p:to>
                                        <p:strVal val="solid"/>
                                      </p:to>
                                    </p:se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par>
                          <p:cTn id="20" fill="hold">
                            <p:stCondLst>
                              <p:cond delay="2000"/>
                            </p:stCondLst>
                            <p:childTnLst>
                              <p:par>
                                <p:cTn id="21" presetID="21"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4)">
                                      <p:cBhvr>
                                        <p:cTn id="23" dur="2000"/>
                                        <p:tgtEl>
                                          <p:spTgt spid="3"/>
                                        </p:tgtEl>
                                      </p:cBhvr>
                                    </p:animEffect>
                                  </p:childTnLst>
                                </p:cTn>
                              </p:par>
                              <p:par>
                                <p:cTn id="24" presetID="21" presetClass="entr" presetSubtype="4"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heel(4)">
                                      <p:cBhvr>
                                        <p:cTn id="26" dur="2000"/>
                                        <p:tgtEl>
                                          <p:spTgt spid="2"/>
                                        </p:tgtEl>
                                      </p:cBhvr>
                                    </p:animEffect>
                                  </p:childTnLst>
                                </p:cTn>
                              </p:par>
                            </p:childTnLst>
                          </p:cTn>
                        </p:par>
                        <p:par>
                          <p:cTn id="27" fill="hold">
                            <p:stCondLst>
                              <p:cond delay="4000"/>
                            </p:stCondLst>
                            <p:childTnLst>
                              <p:par>
                                <p:cTn id="28" presetID="13" presetClass="entr" presetSubtype="16" fill="hold" grpId="0" nodeType="afterEffect">
                                  <p:stCondLst>
                                    <p:cond delay="0"/>
                                  </p:stCondLst>
                                  <p:iterate type="lt">
                                    <p:tmPct val="0"/>
                                  </p:iterate>
                                  <p:childTnLst>
                                    <p:set>
                                      <p:cBhvr>
                                        <p:cTn id="29" dur="1" fill="hold">
                                          <p:stCondLst>
                                            <p:cond delay="0"/>
                                          </p:stCondLst>
                                        </p:cTn>
                                        <p:tgtEl>
                                          <p:spTgt spid="6"/>
                                        </p:tgtEl>
                                        <p:attrNameLst>
                                          <p:attrName>style.visibility</p:attrName>
                                        </p:attrNameLst>
                                      </p:cBhvr>
                                      <p:to>
                                        <p:strVal val="visible"/>
                                      </p:to>
                                    </p:set>
                                    <p:animEffect transition="in" filter="plus(in)">
                                      <p:cBhvr>
                                        <p:cTn id="30" dur="1000"/>
                                        <p:tgtEl>
                                          <p:spTgt spid="6"/>
                                        </p:tgtEl>
                                      </p:cBhvr>
                                    </p:animEffect>
                                  </p:childTnLst>
                                </p:cTn>
                              </p:par>
                              <p:par>
                                <p:cTn id="31" presetID="18" presetClass="emph" presetSubtype="0" fill="hold" grpId="1" nodeType="withEffect">
                                  <p:stCondLst>
                                    <p:cond delay="0"/>
                                  </p:stCondLst>
                                  <p:iterate type="lt">
                                    <p:tmPct val="4000"/>
                                  </p:iterate>
                                  <p:childTnLst>
                                    <p:set>
                                      <p:cBhvr override="childStyle">
                                        <p:cTn id="32" dur="10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8" grpId="0"/>
      <p:bldP spid="8" grpId="1"/>
      <p:bldP spid="8" grpId="2"/>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l="-25000" r="-25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319824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Pixel Art</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0" y="1142984"/>
            <a:ext cx="7643834" cy="923330"/>
          </a:xfrm>
          <a:prstGeom prst="rect">
            <a:avLst/>
          </a:prstGeom>
          <a:noFill/>
        </p:spPr>
        <p:txBody>
          <a:bodyPr wrap="square" rtlCol="0">
            <a:spAutoFit/>
          </a:bodyPr>
          <a:lstStyle/>
          <a:p>
            <a:r>
              <a:rPr lang="en-US" b="1" dirty="0" smtClean="0">
                <a:solidFill>
                  <a:schemeClr val="bg1"/>
                </a:solidFill>
              </a:rPr>
              <a:t>A large form of digital art, pixel art is created through the use of raster graphics software, where images are edited on the pixel level.</a:t>
            </a:r>
            <a:endParaRPr lang="en-US" b="1" dirty="0">
              <a:solidFill>
                <a:schemeClr val="bg1"/>
              </a:solidFill>
            </a:endParaRPr>
          </a:p>
        </p:txBody>
      </p:sp>
      <p:sp>
        <p:nvSpPr>
          <p:cNvPr id="4" name="TextBox 3"/>
          <p:cNvSpPr txBox="1"/>
          <p:nvPr/>
        </p:nvSpPr>
        <p:spPr>
          <a:xfrm>
            <a:off x="0" y="2214554"/>
            <a:ext cx="7643834" cy="923330"/>
          </a:xfrm>
          <a:prstGeom prst="rect">
            <a:avLst/>
          </a:prstGeom>
          <a:noFill/>
        </p:spPr>
        <p:txBody>
          <a:bodyPr wrap="square" rtlCol="0">
            <a:spAutoFit/>
          </a:bodyPr>
          <a:lstStyle/>
          <a:p>
            <a:r>
              <a:rPr lang="en-US" b="1" dirty="0" smtClean="0">
                <a:solidFill>
                  <a:schemeClr val="bg1"/>
                </a:solidFill>
              </a:rPr>
              <a:t>Graphics in most old (or relatively limited) computer and video games, graphing calculator games, and many mobile phone games are mostly pixel art.</a:t>
            </a:r>
            <a:endParaRPr lang="en-US" b="1" dirty="0">
              <a:solidFill>
                <a:schemeClr val="bg1"/>
              </a:solidFill>
            </a:endParaRPr>
          </a:p>
        </p:txBody>
      </p:sp>
      <p:sp>
        <p:nvSpPr>
          <p:cNvPr id="5" name="TextBox 4"/>
          <p:cNvSpPr txBox="1"/>
          <p:nvPr/>
        </p:nvSpPr>
        <p:spPr>
          <a:xfrm>
            <a:off x="0" y="4857760"/>
            <a:ext cx="7643834" cy="369332"/>
          </a:xfrm>
          <a:prstGeom prst="rect">
            <a:avLst/>
          </a:prstGeom>
          <a:noFill/>
        </p:spPr>
        <p:txBody>
          <a:bodyPr wrap="square" rtlCol="0">
            <a:spAutoFit/>
          </a:bodyPr>
          <a:lstStyle/>
          <a:p>
            <a:r>
              <a:rPr lang="en-US" b="1" dirty="0" smtClean="0">
                <a:solidFill>
                  <a:schemeClr val="bg1"/>
                </a:solidFill>
              </a:rPr>
              <a:t>A great example of pixel art are the arcade style retro games.</a:t>
            </a:r>
            <a:endParaRPr lang="en-US" b="1" dirty="0">
              <a:solidFill>
                <a:schemeClr val="bg1"/>
              </a:solidFill>
            </a:endParaRPr>
          </a:p>
        </p:txBody>
      </p:sp>
      <p:pic>
        <p:nvPicPr>
          <p:cNvPr id="6" name="Picture 5" descr="pi2x.png"/>
          <p:cNvPicPr>
            <a:picLocks noChangeAspect="1"/>
          </p:cNvPicPr>
          <p:nvPr/>
        </p:nvPicPr>
        <p:blipFill>
          <a:blip r:embed="rId3"/>
          <a:srcRect b="9507"/>
          <a:stretch>
            <a:fillRect/>
          </a:stretch>
        </p:blipFill>
        <p:spPr>
          <a:xfrm>
            <a:off x="2643174" y="2928934"/>
            <a:ext cx="1478280" cy="17859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advClick="0" advTm="4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000"/>
                            </p:stCondLst>
                            <p:childTnLst>
                              <p:par>
                                <p:cTn id="15" presetID="39" presetClass="entr" presetSubtype="0" accel="100000" fill="hold" nodeType="afterEffect">
                                  <p:stCondLst>
                                    <p:cond delay="10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35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l="-26000" r="-26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5173211" cy="923330"/>
          </a:xfrm>
          <a:prstGeom prst="rect">
            <a:avLst/>
          </a:prstGeom>
          <a:solidFill>
            <a:schemeClr val="accent3"/>
          </a:solidFill>
        </p:spPr>
        <p:txBody>
          <a:bodyPr wrap="none" lIns="91440" tIns="45720" rIns="91440" bIns="45720">
            <a:spAutoFit/>
          </a:bodyPr>
          <a:lstStyle/>
          <a:p>
            <a:pPr algn="ctr"/>
            <a:r>
              <a:rPr lang="en-US" sz="5400" u="sng" dirty="0" smtClean="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rPr>
              <a:t>Sprite Graphics</a:t>
            </a: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5400"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0" y="1176867"/>
            <a:ext cx="7858148" cy="707886"/>
          </a:xfrm>
          <a:prstGeom prst="rect">
            <a:avLst/>
          </a:prstGeom>
          <a:noFill/>
        </p:spPr>
        <p:txBody>
          <a:bodyPr wrap="square" rtlCol="0">
            <a:spAutoFit/>
          </a:bodyPr>
          <a:lstStyle/>
          <a:p>
            <a:r>
              <a:rPr lang="en-US" sz="2000" b="1" dirty="0" smtClean="0">
                <a:solidFill>
                  <a:srgbClr val="FF0000"/>
                </a:solidFill>
                <a:latin typeface="Bahnschrift SemiLight" pitchFamily="34" charset="0"/>
              </a:rPr>
              <a:t>A sprite is a two-dimensional image or animation that is integrated into a larger scene.</a:t>
            </a:r>
            <a:endParaRPr lang="en-US" sz="2000" b="1" dirty="0">
              <a:solidFill>
                <a:srgbClr val="FF0000"/>
              </a:solidFill>
              <a:latin typeface="Bahnschrift SemiLight" pitchFamily="34" charset="0"/>
            </a:endParaRPr>
          </a:p>
        </p:txBody>
      </p:sp>
      <p:sp>
        <p:nvSpPr>
          <p:cNvPr id="6" name="TextBox 5"/>
          <p:cNvSpPr txBox="1"/>
          <p:nvPr/>
        </p:nvSpPr>
        <p:spPr>
          <a:xfrm>
            <a:off x="0" y="2161468"/>
            <a:ext cx="7858148" cy="1015663"/>
          </a:xfrm>
          <a:prstGeom prst="rect">
            <a:avLst/>
          </a:prstGeom>
          <a:noFill/>
        </p:spPr>
        <p:txBody>
          <a:bodyPr wrap="square" rtlCol="0">
            <a:spAutoFit/>
          </a:bodyPr>
          <a:lstStyle/>
          <a:p>
            <a:r>
              <a:rPr lang="en-US" sz="2000" b="1" dirty="0" smtClean="0">
                <a:solidFill>
                  <a:srgbClr val="FF0000"/>
                </a:solidFill>
                <a:latin typeface="Bahnschrift SemiLight" pitchFamily="34" charset="0"/>
              </a:rPr>
              <a:t>Initially including just graphical objects handled separately from the memory bitmap of a video display, this now includes various manners of graphical overlays.</a:t>
            </a:r>
            <a:endParaRPr lang="en-US" sz="2000" b="1" dirty="0">
              <a:solidFill>
                <a:srgbClr val="FF0000"/>
              </a:solidFill>
              <a:latin typeface="Bahnschrift SemiLight" pitchFamily="34" charset="0"/>
            </a:endParaRPr>
          </a:p>
        </p:txBody>
      </p:sp>
      <p:sp>
        <p:nvSpPr>
          <p:cNvPr id="7" name="TextBox 6"/>
          <p:cNvSpPr txBox="1"/>
          <p:nvPr/>
        </p:nvSpPr>
        <p:spPr>
          <a:xfrm>
            <a:off x="0" y="3534321"/>
            <a:ext cx="7858148" cy="1323439"/>
          </a:xfrm>
          <a:prstGeom prst="rect">
            <a:avLst/>
          </a:prstGeom>
          <a:noFill/>
        </p:spPr>
        <p:txBody>
          <a:bodyPr wrap="square" rtlCol="0">
            <a:spAutoFit/>
          </a:bodyPr>
          <a:lstStyle/>
          <a:p>
            <a:r>
              <a:rPr lang="en-US" sz="2000" b="1" dirty="0" smtClean="0">
                <a:solidFill>
                  <a:srgbClr val="FF0000"/>
                </a:solidFill>
                <a:latin typeface="Bahnschrift SemiLight" pitchFamily="34" charset="0"/>
              </a:rPr>
              <a:t>Originally, sprites were a method of integrating unrelated bitmaps so that they appeared to be part of the normal bitmap on a screen, such as creating an animated character that can be moved on a screen without altering the data defining the overall screen.</a:t>
            </a:r>
            <a:endParaRPr lang="en-US" sz="2000" b="1" dirty="0">
              <a:solidFill>
                <a:srgbClr val="FF0000"/>
              </a:solidFill>
              <a:latin typeface="Bahnschrift SemiLight" pitchFamily="34" charset="0"/>
            </a:endParaRPr>
          </a:p>
        </p:txBody>
      </p:sp>
      <p:pic>
        <p:nvPicPr>
          <p:cNvPr id="9" name="Picture 8" descr="sprite 1.png"/>
          <p:cNvPicPr>
            <a:picLocks noChangeAspect="1"/>
          </p:cNvPicPr>
          <p:nvPr/>
        </p:nvPicPr>
        <p:blipFill>
          <a:blip r:embed="rId3"/>
          <a:stretch>
            <a:fillRect/>
          </a:stretch>
        </p:blipFill>
        <p:spPr>
          <a:xfrm>
            <a:off x="1000100" y="4929198"/>
            <a:ext cx="5643602" cy="1708788"/>
          </a:xfrm>
          <a:prstGeom prst="rect">
            <a:avLst/>
          </a:prstGeom>
          <a:ln>
            <a:noFill/>
          </a:ln>
          <a:effectLst>
            <a:softEdge rad="112500"/>
          </a:effectLst>
        </p:spPr>
      </p:pic>
    </p:spTree>
  </p:cSld>
  <p:clrMapOvr>
    <a:masterClrMapping/>
  </p:clrMapOvr>
  <p:transition advClick="0" advTm="3000">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par>
                          <p:cTn id="10" fill="hold">
                            <p:stCondLst>
                              <p:cond delay="640"/>
                            </p:stCondLst>
                            <p:childTnLst>
                              <p:par>
                                <p:cTn id="11" presetID="1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Top)">
                                      <p:cBhvr>
                                        <p:cTn id="13" dur="500"/>
                                        <p:tgtEl>
                                          <p:spTgt spid="5"/>
                                        </p:tgtEl>
                                      </p:cBhvr>
                                    </p:animEffect>
                                  </p:childTnLst>
                                </p:cTn>
                              </p:par>
                            </p:childTnLst>
                          </p:cTn>
                        </p:par>
                        <p:par>
                          <p:cTn id="14" fill="hold">
                            <p:stCondLst>
                              <p:cond delay="1140"/>
                            </p:stCondLst>
                            <p:childTnLst>
                              <p:par>
                                <p:cTn id="15" presetID="12" presetClass="entr" presetSubtype="8" fill="hold" grpId="0" nodeType="afterEffect">
                                  <p:stCondLst>
                                    <p:cond delay="1000"/>
                                  </p:stCondLst>
                                  <p:childTnLst>
                                    <p:set>
                                      <p:cBhvr>
                                        <p:cTn id="16" dur="1" fill="hold">
                                          <p:stCondLst>
                                            <p:cond delay="0"/>
                                          </p:stCondLst>
                                        </p:cTn>
                                        <p:tgtEl>
                                          <p:spTgt spid="6"/>
                                        </p:tgtEl>
                                        <p:attrNameLst>
                                          <p:attrName>style.visibility</p:attrName>
                                        </p:attrNameLst>
                                      </p:cBhvr>
                                      <p:to>
                                        <p:strVal val="visible"/>
                                      </p:to>
                                    </p:set>
                                    <p:animEffect transition="in" filter="slide(fromLeft)">
                                      <p:cBhvr>
                                        <p:cTn id="17" dur="500"/>
                                        <p:tgtEl>
                                          <p:spTgt spid="6"/>
                                        </p:tgtEl>
                                      </p:cBhvr>
                                    </p:animEffect>
                                  </p:childTnLst>
                                </p:cTn>
                              </p:par>
                            </p:childTnLst>
                          </p:cTn>
                        </p:par>
                        <p:par>
                          <p:cTn id="18" fill="hold">
                            <p:stCondLst>
                              <p:cond delay="2640"/>
                            </p:stCondLst>
                            <p:childTnLst>
                              <p:par>
                                <p:cTn id="19" presetID="12" presetClass="entr" presetSubtype="2" fill="hold" grpId="0" nodeType="afterEffect">
                                  <p:stCondLst>
                                    <p:cond delay="1000"/>
                                  </p:stCondLst>
                                  <p:childTnLst>
                                    <p:set>
                                      <p:cBhvr>
                                        <p:cTn id="20" dur="1" fill="hold">
                                          <p:stCondLst>
                                            <p:cond delay="0"/>
                                          </p:stCondLst>
                                        </p:cTn>
                                        <p:tgtEl>
                                          <p:spTgt spid="7"/>
                                        </p:tgtEl>
                                        <p:attrNameLst>
                                          <p:attrName>style.visibility</p:attrName>
                                        </p:attrNameLst>
                                      </p:cBhvr>
                                      <p:to>
                                        <p:strVal val="visible"/>
                                      </p:to>
                                    </p:set>
                                    <p:animEffect transition="in" filter="slide(fromRight)">
                                      <p:cBhvr>
                                        <p:cTn id="21" dur="500"/>
                                        <p:tgtEl>
                                          <p:spTgt spid="7"/>
                                        </p:tgtEl>
                                      </p:cBhvr>
                                    </p:animEffect>
                                  </p:childTnLst>
                                </p:cTn>
                              </p:par>
                            </p:childTnLst>
                          </p:cTn>
                        </p:par>
                        <p:par>
                          <p:cTn id="22" fill="hold">
                            <p:stCondLst>
                              <p:cond delay="4140"/>
                            </p:stCondLst>
                            <p:childTnLst>
                              <p:par>
                                <p:cTn id="23" presetID="1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l="-25000" r="-25000"/>
          </a:stretch>
        </a:blipFill>
        <a:effectLst/>
      </p:bgPr>
    </p:bg>
    <p:spTree>
      <p:nvGrpSpPr>
        <p:cNvPr id="1" name=""/>
        <p:cNvGrpSpPr/>
        <p:nvPr/>
      </p:nvGrpSpPr>
      <p:grpSpPr>
        <a:xfrm>
          <a:off x="0" y="0"/>
          <a:ext cx="0" cy="0"/>
          <a:chOff x="0" y="0"/>
          <a:chExt cx="0" cy="0"/>
        </a:xfrm>
      </p:grpSpPr>
      <p:sp>
        <p:nvSpPr>
          <p:cNvPr id="2" name="Rectangle 1"/>
          <p:cNvSpPr/>
          <p:nvPr/>
        </p:nvSpPr>
        <p:spPr>
          <a:xfrm>
            <a:off x="0" y="500042"/>
            <a:ext cx="4661854" cy="584775"/>
          </a:xfrm>
          <a:prstGeom prst="rect">
            <a:avLst/>
          </a:prstGeom>
          <a:noFill/>
        </p:spPr>
        <p:txBody>
          <a:bodyPr wrap="none" lIns="91440" tIns="45720" rIns="91440" bIns="45720">
            <a:spAutoFit/>
          </a:bodyPr>
          <a:lstStyle/>
          <a:p>
            <a:pPr algn="ctr"/>
            <a:r>
              <a:rPr lang="en-US" sz="3200" b="1" u="sng"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Vector graphics</a:t>
            </a: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TextBox 2"/>
          <p:cNvSpPr txBox="1"/>
          <p:nvPr/>
        </p:nvSpPr>
        <p:spPr>
          <a:xfrm>
            <a:off x="0" y="1148348"/>
            <a:ext cx="9144000" cy="646331"/>
          </a:xfrm>
          <a:prstGeom prst="rect">
            <a:avLst/>
          </a:prstGeom>
          <a:noFill/>
        </p:spPr>
        <p:txBody>
          <a:bodyPr wrap="square" rtlCol="0">
            <a:spAutoFit/>
          </a:bodyPr>
          <a:lstStyle/>
          <a:p>
            <a:r>
              <a:rPr lang="en-US" dirty="0" smtClean="0"/>
              <a:t>Vector graphics consists in encoding information about shapes and colors that comprise the image, which can allow for more flexibility in rendering. </a:t>
            </a:r>
            <a:endParaRPr lang="en-US" dirty="0"/>
          </a:p>
        </p:txBody>
      </p:sp>
      <p:sp>
        <p:nvSpPr>
          <p:cNvPr id="4" name="TextBox 3"/>
          <p:cNvSpPr txBox="1"/>
          <p:nvPr/>
        </p:nvSpPr>
        <p:spPr>
          <a:xfrm>
            <a:off x="0" y="2077042"/>
            <a:ext cx="9144000" cy="923330"/>
          </a:xfrm>
          <a:prstGeom prst="rect">
            <a:avLst/>
          </a:prstGeom>
          <a:noFill/>
        </p:spPr>
        <p:txBody>
          <a:bodyPr wrap="square" rtlCol="0">
            <a:spAutoFit/>
          </a:bodyPr>
          <a:lstStyle/>
          <a:p>
            <a:r>
              <a:rPr lang="en-US" dirty="0" smtClean="0"/>
              <a:t>Vector graphics formats are complementary to raster graphics. Raster graphics is the representation of images as an array of pixels and is typically used for the representation of photographic images.</a:t>
            </a:r>
            <a:endParaRPr lang="en-US" dirty="0"/>
          </a:p>
        </p:txBody>
      </p:sp>
      <p:sp>
        <p:nvSpPr>
          <p:cNvPr id="5" name="TextBox 4"/>
          <p:cNvSpPr txBox="1"/>
          <p:nvPr/>
        </p:nvSpPr>
        <p:spPr>
          <a:xfrm>
            <a:off x="0" y="3291488"/>
            <a:ext cx="9144000" cy="923330"/>
          </a:xfrm>
          <a:prstGeom prst="rect">
            <a:avLst/>
          </a:prstGeom>
          <a:noFill/>
        </p:spPr>
        <p:txBody>
          <a:bodyPr wrap="square" rtlCol="0">
            <a:spAutoFit/>
          </a:bodyPr>
          <a:lstStyle/>
          <a:p>
            <a:r>
              <a:rPr lang="en-US" dirty="0" smtClean="0"/>
              <a:t>There are instances when working with vector tools and formats is best practice, and instances when working with raster tools and formats is best practice. There are times when both formats come together.</a:t>
            </a:r>
            <a:endParaRPr lang="en-US" dirty="0"/>
          </a:p>
        </p:txBody>
      </p:sp>
      <p:pic>
        <p:nvPicPr>
          <p:cNvPr id="7" name="Picture 6" descr="vec.png"/>
          <p:cNvPicPr>
            <a:picLocks noChangeAspect="1"/>
          </p:cNvPicPr>
          <p:nvPr/>
        </p:nvPicPr>
        <p:blipFill>
          <a:blip r:embed="rId3"/>
          <a:stretch>
            <a:fillRect/>
          </a:stretch>
        </p:blipFill>
        <p:spPr>
          <a:xfrm>
            <a:off x="1428728" y="4214818"/>
            <a:ext cx="6391308" cy="2643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advClick="0" advTm="20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2" presetClass="entr" presetSubtype="0" fill="hold" grpId="0" nodeType="afterEffect">
                                  <p:stCondLst>
                                    <p:cond delay="0"/>
                                  </p:stCondLst>
                                  <p:iterate type="lt">
                                    <p:tmPct val="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2500"/>
                            </p:stCondLst>
                            <p:childTnLst>
                              <p:par>
                                <p:cTn id="23" presetID="42" presetClass="entr" presetSubtype="0" fill="hold" grpId="0" nodeType="afterEffect">
                                  <p:stCondLst>
                                    <p:cond delay="10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42" presetClass="entr" presetSubtype="0" fill="hold" grpId="0" nodeType="after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500306"/>
            <a:ext cx="8458662" cy="923330"/>
          </a:xfrm>
          <a:prstGeom prst="rect">
            <a:avLst/>
          </a:prstGeom>
          <a:noFill/>
        </p:spPr>
        <p:txBody>
          <a:bodyPr wrap="none" lIns="91440" tIns="45720" rIns="91440" bIns="45720">
            <a:spAutoFit/>
          </a:bodyPr>
          <a:lstStyle/>
          <a:p>
            <a:pPr algn="ctr"/>
            <a:r>
              <a:rPr lang="en-US" sz="4000" b="1" u="sng"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Concepts and Principles</a:t>
            </a: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5400" b="1" u="sng"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ransition advClick="0" advTm="4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40" y="142852"/>
            <a:ext cx="5143536" cy="1754326"/>
          </a:xfrm>
          <a:prstGeom prst="rect">
            <a:avLst/>
          </a:prstGeom>
          <a:noFill/>
        </p:spPr>
        <p:txBody>
          <a:bodyPr wrap="square" lIns="91440" tIns="45720" rIns="91440" bIns="45720">
            <a:spAutoFit/>
          </a:bodyPr>
          <a:lstStyle/>
          <a:p>
            <a:pPr algn="ctr"/>
            <a:r>
              <a:rPr lang="en-US" sz="5400" b="1" u="sng"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Pixel</a:t>
            </a: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pPr algn="ctr"/>
            <a:endParaRPr lang="en-US" sz="5400" b="1" u="sng"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Picture 3" descr="pixel.png"/>
          <p:cNvPicPr>
            <a:picLocks noChangeAspect="1"/>
          </p:cNvPicPr>
          <p:nvPr/>
        </p:nvPicPr>
        <p:blipFill>
          <a:blip r:embed="rId3"/>
          <a:stretch>
            <a:fillRect/>
          </a:stretch>
        </p:blipFill>
        <p:spPr>
          <a:xfrm>
            <a:off x="2285984" y="1285860"/>
            <a:ext cx="4000528" cy="1657459"/>
          </a:xfrm>
          <a:prstGeom prst="rect">
            <a:avLst/>
          </a:prstGeom>
        </p:spPr>
      </p:pic>
      <p:sp>
        <p:nvSpPr>
          <p:cNvPr id="5" name="TextBox 4"/>
          <p:cNvSpPr txBox="1"/>
          <p:nvPr/>
        </p:nvSpPr>
        <p:spPr>
          <a:xfrm>
            <a:off x="214282" y="3143248"/>
            <a:ext cx="8715436" cy="707886"/>
          </a:xfrm>
          <a:prstGeom prst="rect">
            <a:avLst/>
          </a:prstGeom>
          <a:noFill/>
        </p:spPr>
        <p:txBody>
          <a:bodyPr wrap="square" rtlCol="0">
            <a:spAutoFit/>
          </a:bodyPr>
          <a:lstStyle/>
          <a:p>
            <a:r>
              <a:rPr lang="en-US" sz="2000" dirty="0" smtClean="0"/>
              <a:t>In digital imaging, a pixel (or picture element) is a single point in a raster image.</a:t>
            </a:r>
            <a:endParaRPr lang="en-US" sz="2000" dirty="0"/>
          </a:p>
        </p:txBody>
      </p:sp>
      <p:sp>
        <p:nvSpPr>
          <p:cNvPr id="6" name="TextBox 5"/>
          <p:cNvSpPr txBox="1"/>
          <p:nvPr/>
        </p:nvSpPr>
        <p:spPr>
          <a:xfrm>
            <a:off x="214282" y="4071942"/>
            <a:ext cx="8715436" cy="1323439"/>
          </a:xfrm>
          <a:prstGeom prst="rect">
            <a:avLst/>
          </a:prstGeom>
          <a:noFill/>
        </p:spPr>
        <p:txBody>
          <a:bodyPr wrap="square" rtlCol="0">
            <a:spAutoFit/>
          </a:bodyPr>
          <a:lstStyle/>
          <a:p>
            <a:r>
              <a:rPr lang="en-US" sz="2000" dirty="0" smtClean="0"/>
              <a:t>Pixels are placed on a regular 2-dimensional grid, and are often represented using dots or squares. Each pixel is a sample of an original image, where more samples typically provide a more accurate representation of the original.</a:t>
            </a:r>
            <a:endParaRPr lang="en-US" sz="2000" dirty="0"/>
          </a:p>
        </p:txBody>
      </p:sp>
      <p:sp>
        <p:nvSpPr>
          <p:cNvPr id="7" name="TextBox 6"/>
          <p:cNvSpPr txBox="1"/>
          <p:nvPr/>
        </p:nvSpPr>
        <p:spPr>
          <a:xfrm>
            <a:off x="214282" y="5715016"/>
            <a:ext cx="8715436" cy="707886"/>
          </a:xfrm>
          <a:prstGeom prst="rect">
            <a:avLst/>
          </a:prstGeom>
          <a:noFill/>
        </p:spPr>
        <p:txBody>
          <a:bodyPr wrap="square" rtlCol="0">
            <a:spAutoFit/>
          </a:bodyPr>
          <a:lstStyle/>
          <a:p>
            <a:r>
              <a:rPr lang="en-US" sz="2000" dirty="0" smtClean="0"/>
              <a:t>The intensity of each pixel is variable; in color systems, each pixel has typically three components such as red, green, and blue.</a:t>
            </a:r>
            <a:endParaRPr lang="en-US" sz="2000" dirty="0"/>
          </a:p>
        </p:txBody>
      </p:sp>
    </p:spTree>
  </p:cSld>
  <p:clrMapOvr>
    <a:masterClrMapping/>
  </p:clrMapOvr>
  <p:transition advClick="0" advTm="4000">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lide(fromTop)">
                                      <p:cBhvr>
                                        <p:cTn id="10" dur="500"/>
                                        <p:tgtEl>
                                          <p:spTgt spid="4"/>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7" presetClass="entr" presetSubtype="0" fill="hold" grpId="0" nodeType="after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3500"/>
                            </p:stCondLst>
                            <p:childTnLst>
                              <p:par>
                                <p:cTn id="24" presetID="47" presetClass="entr" presetSubtype="0" fill="hold" grpId="0" nodeType="afterEffect">
                                  <p:stCondLst>
                                    <p:cond delay="10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42852"/>
            <a:ext cx="3559372" cy="923330"/>
          </a:xfrm>
          <a:prstGeom prst="rect">
            <a:avLst/>
          </a:prstGeom>
          <a:noFill/>
        </p:spPr>
        <p:txBody>
          <a:bodyPr wrap="none" lIns="91440" tIns="45720" rIns="91440" bIns="45720">
            <a:spAutoFit/>
          </a:bodyPr>
          <a:lstStyle/>
          <a:p>
            <a:pPr algn="ctr"/>
            <a:r>
              <a:rPr lang="en-IN" sz="5400" b="0" u="sng"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Primitives</a:t>
            </a:r>
            <a:r>
              <a:rPr lang="en-IN" sz="54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en-US" sz="54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 name="TextBox 2"/>
          <p:cNvSpPr txBox="1"/>
          <p:nvPr/>
        </p:nvSpPr>
        <p:spPr>
          <a:xfrm>
            <a:off x="285720" y="1285860"/>
            <a:ext cx="8572560" cy="830997"/>
          </a:xfrm>
          <a:prstGeom prst="rect">
            <a:avLst/>
          </a:prstGeom>
          <a:noFill/>
        </p:spPr>
        <p:txBody>
          <a:bodyPr wrap="square" rtlCol="0">
            <a:spAutoFit/>
          </a:bodyPr>
          <a:lstStyle/>
          <a:p>
            <a:r>
              <a:rPr lang="en-US" sz="2400" dirty="0" smtClean="0">
                <a:solidFill>
                  <a:schemeClr val="accent4">
                    <a:lumMod val="40000"/>
                    <a:lumOff val="60000"/>
                  </a:schemeClr>
                </a:solidFill>
              </a:rPr>
              <a:t>Primitives are basic units which a graphics  system may combine to create more complex images or models.</a:t>
            </a:r>
            <a:endParaRPr lang="en-US" sz="2400" dirty="0">
              <a:solidFill>
                <a:schemeClr val="accent4">
                  <a:lumMod val="40000"/>
                  <a:lumOff val="60000"/>
                </a:schemeClr>
              </a:solidFill>
            </a:endParaRPr>
          </a:p>
        </p:txBody>
      </p:sp>
      <p:sp>
        <p:nvSpPr>
          <p:cNvPr id="4" name="TextBox 3"/>
          <p:cNvSpPr txBox="1"/>
          <p:nvPr/>
        </p:nvSpPr>
        <p:spPr>
          <a:xfrm>
            <a:off x="285720" y="2357430"/>
            <a:ext cx="8572560" cy="1569660"/>
          </a:xfrm>
          <a:prstGeom prst="rect">
            <a:avLst/>
          </a:prstGeom>
          <a:noFill/>
        </p:spPr>
        <p:txBody>
          <a:bodyPr wrap="square" rtlCol="0">
            <a:spAutoFit/>
          </a:bodyPr>
          <a:lstStyle/>
          <a:p>
            <a:r>
              <a:rPr lang="en-US" sz="2400" dirty="0" smtClean="0">
                <a:solidFill>
                  <a:schemeClr val="accent4">
                    <a:lumMod val="40000"/>
                    <a:lumOff val="60000"/>
                  </a:schemeClr>
                </a:solidFill>
              </a:rPr>
              <a:t>Examples would be:- </a:t>
            </a:r>
          </a:p>
          <a:p>
            <a:pPr>
              <a:buFont typeface="Arial" pitchFamily="34" charset="0"/>
              <a:buChar char="•"/>
            </a:pPr>
            <a:r>
              <a:rPr lang="en-US" sz="2400" dirty="0" smtClean="0"/>
              <a:t>sprites and character maps in 2D video games</a:t>
            </a:r>
            <a:r>
              <a:rPr lang="en-US" sz="2400" dirty="0" smtClean="0">
                <a:solidFill>
                  <a:schemeClr val="accent4">
                    <a:lumMod val="40000"/>
                    <a:lumOff val="60000"/>
                  </a:schemeClr>
                </a:solidFill>
              </a:rPr>
              <a:t> </a:t>
            </a:r>
          </a:p>
          <a:p>
            <a:pPr>
              <a:buFont typeface="Arial" pitchFamily="34" charset="0"/>
              <a:buChar char="•"/>
            </a:pPr>
            <a:r>
              <a:rPr lang="en-US" sz="2400" dirty="0" smtClean="0">
                <a:solidFill>
                  <a:schemeClr val="tx1">
                    <a:lumMod val="75000"/>
                  </a:schemeClr>
                </a:solidFill>
              </a:rPr>
              <a:t>geometric primitives in CAD </a:t>
            </a:r>
          </a:p>
          <a:p>
            <a:pPr>
              <a:buFont typeface="Arial" pitchFamily="34" charset="0"/>
              <a:buChar char="•"/>
            </a:pPr>
            <a:r>
              <a:rPr lang="en-US" sz="2400" dirty="0" smtClean="0">
                <a:solidFill>
                  <a:schemeClr val="accent3">
                    <a:lumMod val="40000"/>
                    <a:lumOff val="60000"/>
                  </a:schemeClr>
                </a:solidFill>
              </a:rPr>
              <a:t>polygons or triangles in 3D rendering.</a:t>
            </a:r>
            <a:endParaRPr lang="en-US" sz="2400" dirty="0">
              <a:solidFill>
                <a:schemeClr val="accent3">
                  <a:lumMod val="40000"/>
                  <a:lumOff val="60000"/>
                </a:schemeClr>
              </a:solidFill>
            </a:endParaRPr>
          </a:p>
        </p:txBody>
      </p:sp>
      <p:sp>
        <p:nvSpPr>
          <p:cNvPr id="5" name="TextBox 4"/>
          <p:cNvSpPr txBox="1"/>
          <p:nvPr/>
        </p:nvSpPr>
        <p:spPr>
          <a:xfrm>
            <a:off x="285720" y="4214818"/>
            <a:ext cx="8572560" cy="1200329"/>
          </a:xfrm>
          <a:prstGeom prst="rect">
            <a:avLst/>
          </a:prstGeom>
          <a:noFill/>
        </p:spPr>
        <p:txBody>
          <a:bodyPr wrap="square" rtlCol="0">
            <a:spAutoFit/>
          </a:bodyPr>
          <a:lstStyle/>
          <a:p>
            <a:r>
              <a:rPr lang="en-US" sz="2400" dirty="0" smtClean="0">
                <a:solidFill>
                  <a:schemeClr val="accent4">
                    <a:lumMod val="40000"/>
                    <a:lumOff val="60000"/>
                  </a:schemeClr>
                </a:solidFill>
              </a:rPr>
              <a:t>Primitives may be supported in hardware for efficient rendering, or the building blocks provided by a graphics application.</a:t>
            </a:r>
            <a:endParaRPr lang="en-US" sz="2400" dirty="0">
              <a:solidFill>
                <a:schemeClr val="accent4">
                  <a:lumMod val="40000"/>
                  <a:lumOff val="60000"/>
                </a:schemeClr>
              </a:solidFill>
            </a:endParaRPr>
          </a:p>
        </p:txBody>
      </p:sp>
    </p:spTree>
  </p:cSld>
  <p:clrMapOvr>
    <a:masterClrMapping/>
  </p:clrMapOvr>
  <p:transition advClick="0" advTm="4000">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5"/>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 calcmode="lin" valueType="num">
                                      <p:cBhvr>
                                        <p:cTn id="9" dur="500" fill="hold"/>
                                        <p:tgtEl>
                                          <p:spTgt spid="3"/>
                                        </p:tgtEl>
                                        <p:attrNameLst>
                                          <p:attrName>ppt_x</p:attrName>
                                        </p:attrNameLst>
                                      </p:cBhvr>
                                      <p:tavLst>
                                        <p:tav tm="0">
                                          <p:val>
                                            <p:strVal val="#ppt_x-.2"/>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animEffect transition="in" filter="fade">
                                      <p:cBhvr>
                                        <p:cTn id="11" dur="500"/>
                                        <p:tgtEl>
                                          <p:spTgt spid="3"/>
                                        </p:tgtEl>
                                      </p:cBhvr>
                                    </p:animEffect>
                                  </p:childTnLst>
                                </p:cTn>
                              </p:par>
                            </p:childTnLst>
                          </p:cTn>
                        </p:par>
                        <p:par>
                          <p:cTn id="12" fill="hold">
                            <p:stCondLst>
                              <p:cond delay="1500"/>
                            </p:stCondLst>
                            <p:childTnLst>
                              <p:par>
                                <p:cTn id="13" presetID="40" presetClass="entr" presetSubtype="0" fill="hold" nodeType="afterEffect">
                                  <p:stCondLst>
                                    <p:cond delay="1000"/>
                                  </p:stCondLst>
                                  <p:iterate type="lt">
                                    <p:tmPct val="10000"/>
                                  </p:iterate>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1"/>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5100"/>
                            </p:stCondLst>
                            <p:childTnLst>
                              <p:par>
                                <p:cTn id="19" presetID="34" presetClass="entr" presetSubtype="0" fill="hold"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from="(-#ppt_w/2)" to="(#ppt_x)" calcmode="lin" valueType="num">
                                      <p:cBhvr>
                                        <p:cTn id="21" dur="600" fill="hold">
                                          <p:stCondLst>
                                            <p:cond delay="0"/>
                                          </p:stCondLst>
                                        </p:cTn>
                                        <p:tgtEl>
                                          <p:spTgt spid="4">
                                            <p:txEl>
                                              <p:pRg st="1" end="1"/>
                                            </p:txEl>
                                          </p:spTgt>
                                        </p:tgtEl>
                                        <p:attrNameLst>
                                          <p:attrName>ppt_x</p:attrName>
                                        </p:attrNameLst>
                                      </p:cBhvr>
                                    </p:anim>
                                    <p:anim from="0" to="-1.0" calcmode="lin" valueType="num">
                                      <p:cBhvr>
                                        <p:cTn id="22" dur="200" decel="50000" autoRev="1" fill="hold">
                                          <p:stCondLst>
                                            <p:cond delay="600"/>
                                          </p:stCondLst>
                                        </p:cTn>
                                        <p:tgtEl>
                                          <p:spTgt spid="4">
                                            <p:txEl>
                                              <p:pRg st="1" end="1"/>
                                            </p:txEl>
                                          </p:spTgt>
                                        </p:tgtEl>
                                        <p:attrNameLst>
                                          <p:attrName>xshear</p:attrName>
                                        </p:attrNameLst>
                                      </p:cBhvr>
                                    </p:anim>
                                    <p:animScale>
                                      <p:cBhvr>
                                        <p:cTn id="23" dur="200" decel="100000" autoRev="1" fill="hold">
                                          <p:stCondLst>
                                            <p:cond delay="600"/>
                                          </p:stCondLst>
                                        </p:cTn>
                                        <p:tgtEl>
                                          <p:spTgt spid="4">
                                            <p:txEl>
                                              <p:pRg st="1" end="1"/>
                                            </p:txEl>
                                          </p:spTgt>
                                        </p:tgtEl>
                                      </p:cBhvr>
                                      <p:from x="100000" y="100000"/>
                                      <p:to x="80000" y="100000"/>
                                    </p:animScale>
                                    <p:anim by="(#ppt_h/3+#ppt_w*0.1)" calcmode="lin" valueType="num">
                                      <p:cBhvr additive="sum">
                                        <p:cTn id="24" dur="200" decel="100000" autoRev="1" fill="hold">
                                          <p:stCondLst>
                                            <p:cond delay="600"/>
                                          </p:stCondLst>
                                        </p:cTn>
                                        <p:tgtEl>
                                          <p:spTgt spid="4">
                                            <p:txEl>
                                              <p:pRg st="1" end="1"/>
                                            </p:txEl>
                                          </p:spTgt>
                                        </p:tgtEl>
                                        <p:attrNameLst>
                                          <p:attrName>ppt_x</p:attrName>
                                        </p:attrNameLst>
                                      </p:cBhvr>
                                    </p:anim>
                                  </p:childTnLst>
                                </p:cTn>
                              </p:par>
                            </p:childTnLst>
                          </p:cTn>
                        </p:par>
                        <p:par>
                          <p:cTn id="25" fill="hold">
                            <p:stCondLst>
                              <p:cond delay="6100"/>
                            </p:stCondLst>
                            <p:childTnLst>
                              <p:par>
                                <p:cTn id="26" presetID="34" presetClass="entr" presetSubtype="0" fill="hold" nodeType="afterEffect">
                                  <p:stCondLst>
                                    <p:cond delay="1000"/>
                                  </p:stCondLst>
                                  <p:childTnLst>
                                    <p:set>
                                      <p:cBhvr>
                                        <p:cTn id="27" dur="1" fill="hold">
                                          <p:stCondLst>
                                            <p:cond delay="0"/>
                                          </p:stCondLst>
                                        </p:cTn>
                                        <p:tgtEl>
                                          <p:spTgt spid="4">
                                            <p:txEl>
                                              <p:pRg st="2" end="2"/>
                                            </p:txEl>
                                          </p:spTgt>
                                        </p:tgtEl>
                                        <p:attrNameLst>
                                          <p:attrName>style.visibility</p:attrName>
                                        </p:attrNameLst>
                                      </p:cBhvr>
                                      <p:to>
                                        <p:strVal val="visible"/>
                                      </p:to>
                                    </p:set>
                                    <p:anim from="(-#ppt_w/2)" to="(#ppt_x)" calcmode="lin" valueType="num">
                                      <p:cBhvr>
                                        <p:cTn id="28" dur="600" fill="hold">
                                          <p:stCondLst>
                                            <p:cond delay="0"/>
                                          </p:stCondLst>
                                        </p:cTn>
                                        <p:tgtEl>
                                          <p:spTgt spid="4">
                                            <p:txEl>
                                              <p:pRg st="2" end="2"/>
                                            </p:txEl>
                                          </p:spTgt>
                                        </p:tgtEl>
                                        <p:attrNameLst>
                                          <p:attrName>ppt_x</p:attrName>
                                        </p:attrNameLst>
                                      </p:cBhvr>
                                    </p:anim>
                                    <p:anim from="0" to="-1.0" calcmode="lin" valueType="num">
                                      <p:cBhvr>
                                        <p:cTn id="29" dur="200" decel="50000" autoRev="1" fill="hold">
                                          <p:stCondLst>
                                            <p:cond delay="600"/>
                                          </p:stCondLst>
                                        </p:cTn>
                                        <p:tgtEl>
                                          <p:spTgt spid="4">
                                            <p:txEl>
                                              <p:pRg st="2" end="2"/>
                                            </p:txEl>
                                          </p:spTgt>
                                        </p:tgtEl>
                                        <p:attrNameLst>
                                          <p:attrName>xshear</p:attrName>
                                        </p:attrNameLst>
                                      </p:cBhvr>
                                    </p:anim>
                                    <p:animScale>
                                      <p:cBhvr>
                                        <p:cTn id="30" dur="200" decel="100000" autoRev="1" fill="hold">
                                          <p:stCondLst>
                                            <p:cond delay="600"/>
                                          </p:stCondLst>
                                        </p:cTn>
                                        <p:tgtEl>
                                          <p:spTgt spid="4">
                                            <p:txEl>
                                              <p:pRg st="2" end="2"/>
                                            </p:txEl>
                                          </p:spTgt>
                                        </p:tgtEl>
                                      </p:cBhvr>
                                      <p:from x="100000" y="100000"/>
                                      <p:to x="80000" y="100000"/>
                                    </p:animScale>
                                    <p:anim by="(#ppt_h/3+#ppt_w*0.1)" calcmode="lin" valueType="num">
                                      <p:cBhvr additive="sum">
                                        <p:cTn id="31" dur="200" decel="100000" autoRev="1" fill="hold">
                                          <p:stCondLst>
                                            <p:cond delay="600"/>
                                          </p:stCondLst>
                                        </p:cTn>
                                        <p:tgtEl>
                                          <p:spTgt spid="4">
                                            <p:txEl>
                                              <p:pRg st="2" end="2"/>
                                            </p:txEl>
                                          </p:spTgt>
                                        </p:tgtEl>
                                        <p:attrNameLst>
                                          <p:attrName>ppt_x</p:attrName>
                                        </p:attrNameLst>
                                      </p:cBhvr>
                                    </p:anim>
                                  </p:childTnLst>
                                </p:cTn>
                              </p:par>
                            </p:childTnLst>
                          </p:cTn>
                        </p:par>
                        <p:par>
                          <p:cTn id="32" fill="hold">
                            <p:stCondLst>
                              <p:cond delay="8100"/>
                            </p:stCondLst>
                            <p:childTnLst>
                              <p:par>
                                <p:cTn id="33" presetID="34" presetClass="entr" presetSubtype="0" fill="hold" nodeType="afterEffect">
                                  <p:stCondLst>
                                    <p:cond delay="1000"/>
                                  </p:stCondLst>
                                  <p:childTnLst>
                                    <p:set>
                                      <p:cBhvr>
                                        <p:cTn id="34" dur="1" fill="hold">
                                          <p:stCondLst>
                                            <p:cond delay="0"/>
                                          </p:stCondLst>
                                        </p:cTn>
                                        <p:tgtEl>
                                          <p:spTgt spid="4">
                                            <p:txEl>
                                              <p:pRg st="3" end="3"/>
                                            </p:txEl>
                                          </p:spTgt>
                                        </p:tgtEl>
                                        <p:attrNameLst>
                                          <p:attrName>style.visibility</p:attrName>
                                        </p:attrNameLst>
                                      </p:cBhvr>
                                      <p:to>
                                        <p:strVal val="visible"/>
                                      </p:to>
                                    </p:set>
                                    <p:anim from="(-#ppt_w/2)" to="(#ppt_x)" calcmode="lin" valueType="num">
                                      <p:cBhvr>
                                        <p:cTn id="35" dur="600" fill="hold">
                                          <p:stCondLst>
                                            <p:cond delay="0"/>
                                          </p:stCondLst>
                                        </p:cTn>
                                        <p:tgtEl>
                                          <p:spTgt spid="4">
                                            <p:txEl>
                                              <p:pRg st="3" end="3"/>
                                            </p:txEl>
                                          </p:spTgt>
                                        </p:tgtEl>
                                        <p:attrNameLst>
                                          <p:attrName>ppt_x</p:attrName>
                                        </p:attrNameLst>
                                      </p:cBhvr>
                                    </p:anim>
                                    <p:anim from="0" to="-1.0" calcmode="lin" valueType="num">
                                      <p:cBhvr>
                                        <p:cTn id="36" dur="200" decel="50000" autoRev="1" fill="hold">
                                          <p:stCondLst>
                                            <p:cond delay="600"/>
                                          </p:stCondLst>
                                        </p:cTn>
                                        <p:tgtEl>
                                          <p:spTgt spid="4">
                                            <p:txEl>
                                              <p:pRg st="3" end="3"/>
                                            </p:txEl>
                                          </p:spTgt>
                                        </p:tgtEl>
                                        <p:attrNameLst>
                                          <p:attrName>xshear</p:attrName>
                                        </p:attrNameLst>
                                      </p:cBhvr>
                                    </p:anim>
                                    <p:animScale>
                                      <p:cBhvr>
                                        <p:cTn id="37" dur="200" decel="100000" autoRev="1" fill="hold">
                                          <p:stCondLst>
                                            <p:cond delay="600"/>
                                          </p:stCondLst>
                                        </p:cTn>
                                        <p:tgtEl>
                                          <p:spTgt spid="4">
                                            <p:txEl>
                                              <p:pRg st="3" end="3"/>
                                            </p:txEl>
                                          </p:spTgt>
                                        </p:tgtEl>
                                      </p:cBhvr>
                                      <p:from x="100000" y="100000"/>
                                      <p:to x="80000" y="100000"/>
                                    </p:animScale>
                                    <p:anim by="(#ppt_h/3+#ppt_w*0.1)" calcmode="lin" valueType="num">
                                      <p:cBhvr additive="sum">
                                        <p:cTn id="38" dur="200" decel="100000" autoRev="1" fill="hold">
                                          <p:stCondLst>
                                            <p:cond delay="600"/>
                                          </p:stCondLst>
                                        </p:cTn>
                                        <p:tgtEl>
                                          <p:spTgt spid="4">
                                            <p:txEl>
                                              <p:pRg st="3" end="3"/>
                                            </p:txEl>
                                          </p:spTgt>
                                        </p:tgtEl>
                                        <p:attrNameLst>
                                          <p:attrName>ppt_x</p:attrName>
                                        </p:attrNameLst>
                                      </p:cBhvr>
                                    </p:anim>
                                  </p:childTnLst>
                                </p:cTn>
                              </p:par>
                            </p:childTnLst>
                          </p:cTn>
                        </p:par>
                        <p:par>
                          <p:cTn id="39" fill="hold">
                            <p:stCondLst>
                              <p:cond delay="10100"/>
                            </p:stCondLst>
                            <p:childTnLst>
                              <p:par>
                                <p:cTn id="40" presetID="54" presetClass="entr" presetSubtype="0" accel="100000" fill="hold" grpId="0" nodeType="afterEffect">
                                  <p:stCondLst>
                                    <p:cond delay="100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strVal val="#ppt_w*0.05"/>
                                          </p:val>
                                        </p:tav>
                                        <p:tav tm="100000">
                                          <p:val>
                                            <p:strVal val="#ppt_w"/>
                                          </p:val>
                                        </p:tav>
                                      </p:tavLst>
                                    </p:anim>
                                    <p:anim calcmode="lin" valueType="num">
                                      <p:cBhvr>
                                        <p:cTn id="43" dur="500" fill="hold"/>
                                        <p:tgtEl>
                                          <p:spTgt spid="5"/>
                                        </p:tgtEl>
                                        <p:attrNameLst>
                                          <p:attrName>ppt_h</p:attrName>
                                        </p:attrNameLst>
                                      </p:cBhvr>
                                      <p:tavLst>
                                        <p:tav tm="0">
                                          <p:val>
                                            <p:strVal val="#ppt_h"/>
                                          </p:val>
                                        </p:tav>
                                        <p:tav tm="100000">
                                          <p:val>
                                            <p:strVal val="#ppt_h"/>
                                          </p:val>
                                        </p:tav>
                                      </p:tavLst>
                                    </p:anim>
                                    <p:anim calcmode="lin" valueType="num">
                                      <p:cBhvr>
                                        <p:cTn id="44" dur="500" fill="hold"/>
                                        <p:tgtEl>
                                          <p:spTgt spid="5"/>
                                        </p:tgtEl>
                                        <p:attrNameLst>
                                          <p:attrName>ppt_x</p:attrName>
                                        </p:attrNameLst>
                                      </p:cBhvr>
                                      <p:tavLst>
                                        <p:tav tm="0">
                                          <p:val>
                                            <p:strVal val="#ppt_x-.2"/>
                                          </p:val>
                                        </p:tav>
                                        <p:tav tm="100000">
                                          <p:val>
                                            <p:strVal val="#ppt_x"/>
                                          </p:val>
                                        </p:tav>
                                      </p:tavLst>
                                    </p:anim>
                                    <p:anim calcmode="lin" valueType="num">
                                      <p:cBhvr>
                                        <p:cTn id="45" dur="500" fill="hold"/>
                                        <p:tgtEl>
                                          <p:spTgt spid="5"/>
                                        </p:tgtEl>
                                        <p:attrNameLst>
                                          <p:attrName>ppt_y</p:attrName>
                                        </p:attrNameLst>
                                      </p:cBhvr>
                                      <p:tavLst>
                                        <p:tav tm="0">
                                          <p:val>
                                            <p:strVal val="#ppt_y"/>
                                          </p:val>
                                        </p:tav>
                                        <p:tav tm="100000">
                                          <p:val>
                                            <p:strVal val="#ppt_y"/>
                                          </p:val>
                                        </p:tav>
                                      </p:tavLst>
                                    </p:anim>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3877985" cy="707886"/>
          </a:xfrm>
          <a:prstGeom prst="rect">
            <a:avLst/>
          </a:prstGeom>
          <a:noFill/>
        </p:spPr>
        <p:txBody>
          <a:bodyPr wrap="none" lIns="91440" tIns="45720" rIns="91440" bIns="45720">
            <a:spAutoFit/>
          </a:bodyPr>
          <a:lstStyle/>
          <a:p>
            <a:pPr algn="ctr"/>
            <a:r>
              <a:rPr lang="en-IN" sz="40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3D Projection</a:t>
            </a:r>
            <a:r>
              <a:rPr lang="en-IN"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t>
            </a:r>
            <a:endParaRPr 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3" name="Picture 2" descr="3d.jpg"/>
          <p:cNvPicPr>
            <a:picLocks noChangeAspect="1"/>
          </p:cNvPicPr>
          <p:nvPr/>
        </p:nvPicPr>
        <p:blipFill>
          <a:blip r:embed="rId2"/>
          <a:stretch>
            <a:fillRect/>
          </a:stretch>
        </p:blipFill>
        <p:spPr>
          <a:xfrm>
            <a:off x="2000232" y="1000108"/>
            <a:ext cx="3143272" cy="1856881"/>
          </a:xfrm>
          <a:prstGeom prst="rect">
            <a:avLst/>
          </a:prstGeom>
          <a:ln>
            <a:noFill/>
          </a:ln>
          <a:effectLst>
            <a:glow rad="101600">
              <a:schemeClr val="accent5">
                <a:satMod val="175000"/>
                <a:alpha val="40000"/>
              </a:schemeClr>
            </a:glow>
            <a:outerShdw blurRad="149987" dist="250190" dir="8460000" algn="ctr">
              <a:srgbClr val="000000">
                <a:alpha val="28000"/>
              </a:srgbClr>
            </a:outerShdw>
            <a:softEdge rad="635000"/>
          </a:effectLst>
          <a:scene3d>
            <a:camera prst="perspectiveAbove"/>
            <a:lightRig rig="contrasting" dir="t">
              <a:rot lat="0" lon="0" rev="1500000"/>
            </a:lightRig>
          </a:scene3d>
          <a:sp3d prstMaterial="metal">
            <a:bevelT w="88900" h="88900"/>
          </a:sp3d>
        </p:spPr>
      </p:pic>
      <p:sp>
        <p:nvSpPr>
          <p:cNvPr id="4" name="TextBox 3"/>
          <p:cNvSpPr txBox="1"/>
          <p:nvPr/>
        </p:nvSpPr>
        <p:spPr>
          <a:xfrm>
            <a:off x="285720" y="3143248"/>
            <a:ext cx="8572560" cy="707886"/>
          </a:xfrm>
          <a:prstGeom prst="rect">
            <a:avLst/>
          </a:prstGeom>
          <a:noFill/>
        </p:spPr>
        <p:txBody>
          <a:bodyPr wrap="square" rtlCol="0">
            <a:spAutoFit/>
          </a:bodyPr>
          <a:lstStyle/>
          <a:p>
            <a:r>
              <a:rPr lang="en-US" sz="2000" b="1" dirty="0" smtClean="0">
                <a:solidFill>
                  <a:schemeClr val="accent3">
                    <a:lumMod val="20000"/>
                    <a:lumOff val="80000"/>
                  </a:schemeClr>
                </a:solidFill>
              </a:rPr>
              <a:t>3D projection is a method of mapping three dimensional points to a two dimensional plane. </a:t>
            </a:r>
            <a:endParaRPr lang="en-US" sz="2000" b="1" dirty="0">
              <a:solidFill>
                <a:schemeClr val="accent3">
                  <a:lumMod val="20000"/>
                  <a:lumOff val="80000"/>
                </a:schemeClr>
              </a:solidFill>
            </a:endParaRPr>
          </a:p>
        </p:txBody>
      </p:sp>
      <p:sp>
        <p:nvSpPr>
          <p:cNvPr id="5" name="TextBox 4"/>
          <p:cNvSpPr txBox="1"/>
          <p:nvPr/>
        </p:nvSpPr>
        <p:spPr>
          <a:xfrm>
            <a:off x="285720" y="4000504"/>
            <a:ext cx="8572560" cy="1015663"/>
          </a:xfrm>
          <a:prstGeom prst="rect">
            <a:avLst/>
          </a:prstGeom>
          <a:noFill/>
        </p:spPr>
        <p:txBody>
          <a:bodyPr wrap="square" rtlCol="0">
            <a:spAutoFit/>
          </a:bodyPr>
          <a:lstStyle/>
          <a:p>
            <a:r>
              <a:rPr lang="en-US" sz="2000" b="1" dirty="0" smtClean="0">
                <a:solidFill>
                  <a:schemeClr val="accent3">
                    <a:lumMod val="20000"/>
                    <a:lumOff val="80000"/>
                  </a:schemeClr>
                </a:solidFill>
              </a:rPr>
              <a:t>As most current methods for displaying graphical data are based on planar two dimensional media, the use of this type of projection is widespread.</a:t>
            </a:r>
          </a:p>
        </p:txBody>
      </p:sp>
      <p:sp>
        <p:nvSpPr>
          <p:cNvPr id="6" name="TextBox 5"/>
          <p:cNvSpPr txBox="1"/>
          <p:nvPr/>
        </p:nvSpPr>
        <p:spPr>
          <a:xfrm>
            <a:off x="285720" y="5214950"/>
            <a:ext cx="8572560" cy="707886"/>
          </a:xfrm>
          <a:prstGeom prst="rect">
            <a:avLst/>
          </a:prstGeom>
          <a:noFill/>
        </p:spPr>
        <p:txBody>
          <a:bodyPr wrap="square" rtlCol="0">
            <a:spAutoFit/>
          </a:bodyPr>
          <a:lstStyle/>
          <a:p>
            <a:r>
              <a:rPr lang="en-US" sz="2000" b="1" dirty="0" smtClean="0">
                <a:solidFill>
                  <a:schemeClr val="accent3">
                    <a:lumMod val="20000"/>
                    <a:lumOff val="80000"/>
                  </a:schemeClr>
                </a:solidFill>
              </a:rPr>
              <a:t>This method is used in most real-time 3D applications and typically uses </a:t>
            </a:r>
            <a:r>
              <a:rPr lang="en-US" sz="2000" b="1" dirty="0" err="1" smtClean="0">
                <a:solidFill>
                  <a:schemeClr val="accent3">
                    <a:lumMod val="20000"/>
                    <a:lumOff val="80000"/>
                  </a:schemeClr>
                </a:solidFill>
              </a:rPr>
              <a:t>rasterization</a:t>
            </a:r>
            <a:r>
              <a:rPr lang="en-US" sz="2000" b="1" dirty="0" smtClean="0">
                <a:solidFill>
                  <a:schemeClr val="accent3">
                    <a:lumMod val="20000"/>
                    <a:lumOff val="80000"/>
                  </a:schemeClr>
                </a:solidFill>
              </a:rPr>
              <a:t> to produce the final image.</a:t>
            </a:r>
          </a:p>
        </p:txBody>
      </p:sp>
    </p:spTree>
  </p:cSld>
  <p:clrMapOvr>
    <a:masterClrMapping/>
  </p:clrMapOvr>
  <p:transition advClick="0" advTm="40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25"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gtEl>
                                      </p:cBhvr>
                                    </p:animEffect>
                                  </p:childTnLst>
                                </p:cTn>
                              </p:par>
                            </p:childTnLst>
                          </p:cTn>
                        </p:par>
                        <p:par>
                          <p:cTn id="21" fill="hold">
                            <p:stCondLst>
                              <p:cond delay="2000"/>
                            </p:stCondLst>
                            <p:childTnLst>
                              <p:par>
                                <p:cTn id="22" presetID="4" presetClass="entr" presetSubtype="16" fill="hold" grpId="0" nodeType="afterEffect">
                                  <p:stCondLst>
                                    <p:cond delay="200"/>
                                  </p:stCondLst>
                                  <p:childTnLst>
                                    <p:set>
                                      <p:cBhvr>
                                        <p:cTn id="23" dur="1" fill="hold">
                                          <p:stCondLst>
                                            <p:cond delay="0"/>
                                          </p:stCondLst>
                                        </p:cTn>
                                        <p:tgtEl>
                                          <p:spTgt spid="4"/>
                                        </p:tgtEl>
                                        <p:attrNameLst>
                                          <p:attrName>style.visibility</p:attrName>
                                        </p:attrNameLst>
                                      </p:cBhvr>
                                      <p:to>
                                        <p:strVal val="visible"/>
                                      </p:to>
                                    </p:set>
                                    <p:animEffect transition="in" filter="box(in)">
                                      <p:cBhvr>
                                        <p:cTn id="24" dur="500"/>
                                        <p:tgtEl>
                                          <p:spTgt spid="4"/>
                                        </p:tgtEl>
                                      </p:cBhvr>
                                    </p:animEffect>
                                  </p:childTnLst>
                                </p:cTn>
                              </p:par>
                            </p:childTnLst>
                          </p:cTn>
                        </p:par>
                        <p:par>
                          <p:cTn id="25" fill="hold">
                            <p:stCondLst>
                              <p:cond delay="2700"/>
                            </p:stCondLst>
                            <p:childTnLst>
                              <p:par>
                                <p:cTn id="26" presetID="4" presetClass="entr" presetSubtype="16" fill="hold" grpId="0" nodeType="afterEffect">
                                  <p:stCondLst>
                                    <p:cond delay="1000"/>
                                  </p:stCondLst>
                                  <p:childTnLst>
                                    <p:set>
                                      <p:cBhvr>
                                        <p:cTn id="27" dur="1" fill="hold">
                                          <p:stCondLst>
                                            <p:cond delay="0"/>
                                          </p:stCondLst>
                                        </p:cTn>
                                        <p:tgtEl>
                                          <p:spTgt spid="5"/>
                                        </p:tgtEl>
                                        <p:attrNameLst>
                                          <p:attrName>style.visibility</p:attrName>
                                        </p:attrNameLst>
                                      </p:cBhvr>
                                      <p:to>
                                        <p:strVal val="visible"/>
                                      </p:to>
                                    </p:set>
                                    <p:animEffect transition="in" filter="box(in)">
                                      <p:cBhvr>
                                        <p:cTn id="28" dur="500"/>
                                        <p:tgtEl>
                                          <p:spTgt spid="5"/>
                                        </p:tgtEl>
                                      </p:cBhvr>
                                    </p:animEffect>
                                  </p:childTnLst>
                                </p:cTn>
                              </p:par>
                            </p:childTnLst>
                          </p:cTn>
                        </p:par>
                        <p:par>
                          <p:cTn id="29" fill="hold">
                            <p:stCondLst>
                              <p:cond delay="4200"/>
                            </p:stCondLst>
                            <p:childTnLst>
                              <p:par>
                                <p:cTn id="30" presetID="4" presetClass="entr" presetSubtype="16" fill="hold" grpId="0" nodeType="afterEffect">
                                  <p:stCondLst>
                                    <p:cond delay="100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20000" b="-20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3978974" cy="769441"/>
          </a:xfrm>
          <a:prstGeom prst="rect">
            <a:avLst/>
          </a:prstGeom>
          <a:noFill/>
        </p:spPr>
        <p:txBody>
          <a:bodyPr wrap="none" lIns="91440" tIns="45720" rIns="91440" bIns="45720">
            <a:spAutoFit/>
          </a:bodyPr>
          <a:lstStyle/>
          <a:p>
            <a:pPr algn="ctr"/>
            <a:r>
              <a:rPr lang="en-IN" sz="4400" b="1" u="sng" dirty="0" smtClean="0">
                <a:ln w="10541" cmpd="sng">
                  <a:solidFill>
                    <a:srgbClr val="7D7D7D">
                      <a:tint val="100000"/>
                      <a:shade val="100000"/>
                      <a:satMod val="110000"/>
                    </a:srgbClr>
                  </a:solidFill>
                  <a:prstDash val="solid"/>
                </a:ln>
                <a:solidFill>
                  <a:schemeClr val="accent1">
                    <a:lumMod val="40000"/>
                    <a:lumOff val="60000"/>
                  </a:schemeClr>
                </a:solidFill>
                <a:effectLst>
                  <a:glow rad="101600">
                    <a:srgbClr val="002060">
                      <a:alpha val="60000"/>
                    </a:srgbClr>
                  </a:glow>
                </a:effectLst>
              </a:rPr>
              <a:t>3D Modelling</a:t>
            </a:r>
            <a:r>
              <a:rPr lang="en-IN" sz="4400" b="1" dirty="0" smtClean="0">
                <a:ln w="10541" cmpd="sng">
                  <a:solidFill>
                    <a:srgbClr val="7D7D7D">
                      <a:tint val="100000"/>
                      <a:shade val="100000"/>
                      <a:satMod val="110000"/>
                    </a:srgbClr>
                  </a:solidFill>
                  <a:prstDash val="solid"/>
                </a:ln>
                <a:solidFill>
                  <a:schemeClr val="accent1">
                    <a:lumMod val="40000"/>
                    <a:lumOff val="60000"/>
                  </a:schemeClr>
                </a:solidFill>
                <a:effectLst>
                  <a:glow rad="101600">
                    <a:srgbClr val="002060">
                      <a:alpha val="60000"/>
                    </a:srgbClr>
                  </a:glow>
                </a:effectLst>
              </a:rPr>
              <a:t> :</a:t>
            </a:r>
            <a:endParaRPr lang="en-US" sz="4400" b="1" dirty="0">
              <a:ln w="10541" cmpd="sng">
                <a:solidFill>
                  <a:srgbClr val="7D7D7D">
                    <a:tint val="100000"/>
                    <a:shade val="100000"/>
                    <a:satMod val="110000"/>
                  </a:srgbClr>
                </a:solidFill>
                <a:prstDash val="solid"/>
              </a:ln>
              <a:solidFill>
                <a:schemeClr val="accent1">
                  <a:lumMod val="40000"/>
                  <a:lumOff val="60000"/>
                </a:schemeClr>
              </a:solidFill>
              <a:effectLst>
                <a:glow rad="101600">
                  <a:srgbClr val="002060">
                    <a:alpha val="60000"/>
                  </a:srgbClr>
                </a:glow>
              </a:effectLst>
            </a:endParaRPr>
          </a:p>
        </p:txBody>
      </p:sp>
      <p:sp>
        <p:nvSpPr>
          <p:cNvPr id="4" name="TextBox 3"/>
          <p:cNvSpPr txBox="1"/>
          <p:nvPr/>
        </p:nvSpPr>
        <p:spPr>
          <a:xfrm>
            <a:off x="0" y="1357298"/>
            <a:ext cx="9144000" cy="1477328"/>
          </a:xfrm>
          <a:prstGeom prst="rect">
            <a:avLst/>
          </a:prstGeom>
          <a:noFill/>
        </p:spPr>
        <p:txBody>
          <a:bodyPr wrap="square" rtlCol="0">
            <a:spAutoFit/>
          </a:bodyPr>
          <a:lstStyle/>
          <a:p>
            <a:r>
              <a:rPr lang="en-US" b="1" dirty="0" smtClean="0">
                <a:solidFill>
                  <a:srgbClr val="7030A0"/>
                </a:solidFill>
              </a:rPr>
              <a:t>3D modeling is the process of developing a mathematical, wireframe representation of any three-dimensional object, called a "3D model", via specialized software. Models may be created automatically or manually; the manual modeling process of preparing geometric data for 3D computer graphics is similar to plastic arts such as sculpting.</a:t>
            </a:r>
            <a:endParaRPr lang="en-US" b="1" dirty="0">
              <a:solidFill>
                <a:srgbClr val="7030A0"/>
              </a:solidFill>
            </a:endParaRPr>
          </a:p>
        </p:txBody>
      </p:sp>
      <p:sp>
        <p:nvSpPr>
          <p:cNvPr id="5" name="TextBox 4"/>
          <p:cNvSpPr txBox="1"/>
          <p:nvPr/>
        </p:nvSpPr>
        <p:spPr>
          <a:xfrm>
            <a:off x="0" y="3643314"/>
            <a:ext cx="9144000" cy="923330"/>
          </a:xfrm>
          <a:prstGeom prst="rect">
            <a:avLst/>
          </a:prstGeom>
          <a:noFill/>
        </p:spPr>
        <p:txBody>
          <a:bodyPr wrap="square" rtlCol="0">
            <a:spAutoFit/>
          </a:bodyPr>
          <a:lstStyle/>
          <a:p>
            <a:r>
              <a:rPr lang="en-US" b="1" dirty="0" smtClean="0">
                <a:solidFill>
                  <a:schemeClr val="tx1">
                    <a:lumMod val="95000"/>
                    <a:lumOff val="5000"/>
                  </a:schemeClr>
                </a:solidFill>
              </a:rPr>
              <a:t>3D models may be created using multiple approaches: use of NURBs to generate accurate and smooth surface patches, polygonal mesh modeling or polygonal mesh subdivision. </a:t>
            </a:r>
            <a:endParaRPr lang="en-US" b="1" dirty="0">
              <a:solidFill>
                <a:schemeClr val="tx1">
                  <a:lumMod val="95000"/>
                  <a:lumOff val="5000"/>
                </a:schemeClr>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25000" b="-25000"/>
          </a:stretch>
        </a:blipFill>
        <a:effectLst/>
      </p:bgPr>
    </p:bg>
    <p:spTree>
      <p:nvGrpSpPr>
        <p:cNvPr id="1" name=""/>
        <p:cNvGrpSpPr/>
        <p:nvPr/>
      </p:nvGrpSpPr>
      <p:grpSpPr>
        <a:xfrm>
          <a:off x="0" y="0"/>
          <a:ext cx="0" cy="0"/>
          <a:chOff x="0" y="0"/>
          <a:chExt cx="0" cy="0"/>
        </a:xfrm>
      </p:grpSpPr>
      <p:sp>
        <p:nvSpPr>
          <p:cNvPr id="2" name="Rectangle 1"/>
          <p:cNvSpPr/>
          <p:nvPr/>
        </p:nvSpPr>
        <p:spPr>
          <a:xfrm>
            <a:off x="0" y="428604"/>
            <a:ext cx="9144000" cy="830997"/>
          </a:xfrm>
          <a:prstGeom prst="rect">
            <a:avLst/>
          </a:prstGeom>
          <a:noFill/>
        </p:spPr>
        <p:txBody>
          <a:bodyPr wrap="square" lIns="91440" tIns="45720" rIns="91440" bIns="45720">
            <a:spAutoFit/>
          </a:bodyPr>
          <a:lstStyle/>
          <a:p>
            <a:pPr algn="ctr"/>
            <a:r>
              <a:rPr lang="en-IN" sz="2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Lets start with a picture. </a:t>
            </a:r>
          </a:p>
          <a:p>
            <a:pPr algn="ctr"/>
            <a:r>
              <a:rPr lang="en-IN" sz="2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It is a picture of 3D modelling. </a:t>
            </a:r>
          </a:p>
        </p:txBody>
      </p:sp>
      <p:pic>
        <p:nvPicPr>
          <p:cNvPr id="3" name="Picture 2" descr="maxresdefault.jpg"/>
          <p:cNvPicPr>
            <a:picLocks noChangeAspect="1"/>
          </p:cNvPicPr>
          <p:nvPr/>
        </p:nvPicPr>
        <p:blipFill>
          <a:blip r:embed="rId3"/>
          <a:srcRect b="6944"/>
          <a:stretch>
            <a:fillRect/>
          </a:stretch>
        </p:blipFill>
        <p:spPr>
          <a:xfrm>
            <a:off x="1643042" y="1428736"/>
            <a:ext cx="5929354" cy="3103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0" y="5000636"/>
            <a:ext cx="9144000" cy="1323439"/>
          </a:xfrm>
          <a:prstGeom prst="rect">
            <a:avLst/>
          </a:prstGeom>
          <a:noFill/>
        </p:spPr>
        <p:txBody>
          <a:bodyPr wrap="square" rtlCol="0">
            <a:spAutoFit/>
          </a:bodyPr>
          <a:lstStyle/>
          <a:p>
            <a:pPr algn="ctr"/>
            <a:r>
              <a:rPr lang="en-IN"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It is a field of Computer graphics. </a:t>
            </a:r>
          </a:p>
          <a:p>
            <a:pPr algn="ctr"/>
            <a:r>
              <a:rPr lang="en-IN"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In this project we will discuss about it</a:t>
            </a:r>
          </a:p>
          <a:p>
            <a:pPr algn="ctr"/>
            <a:r>
              <a:rPr lang="en-IN"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and different filed of it and its application in </a:t>
            </a:r>
            <a:r>
              <a:rPr lang="en-IN" sz="2000"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differnet</a:t>
            </a:r>
            <a:r>
              <a:rPr lang="en-IN"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IN" sz="2000"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fileds</a:t>
            </a:r>
            <a:r>
              <a:rPr lang="en-IN"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endParaRPr lang="en-US" sz="2000" dirty="0"/>
          </a:p>
        </p:txBody>
      </p:sp>
    </p:spTree>
  </p:cSld>
  <p:clrMapOvr>
    <a:masterClrMapping/>
  </p:clrMapOvr>
  <p:transition advClick="0" advTm="4000">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par>
                          <p:cTn id="11" fill="hold">
                            <p:stCondLst>
                              <p:cond delay="500"/>
                            </p:stCondLst>
                            <p:childTnLst>
                              <p:par>
                                <p:cTn id="12" presetID="13" presetClass="entr" presetSubtype="16" fill="hold"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plus(in)">
                                      <p:cBhvr>
                                        <p:cTn id="14" dur="2000"/>
                                        <p:tgtEl>
                                          <p:spTgt spid="2">
                                            <p:txEl>
                                              <p:pRg st="1" end="1"/>
                                            </p:txEl>
                                          </p:spTgt>
                                        </p:tgtEl>
                                      </p:cBhvr>
                                    </p:animEffect>
                                  </p:childTnLst>
                                </p:cTn>
                              </p:par>
                            </p:childTnLst>
                          </p:cTn>
                        </p:par>
                        <p:par>
                          <p:cTn id="15" fill="hold">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050" y="0"/>
            <a:ext cx="3371437"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IN" sz="5400" b="1" u="sng" cap="none" spc="150" dirty="0" smtClean="0">
                <a:ln w="11430"/>
                <a:solidFill>
                  <a:srgbClr val="92D050"/>
                </a:solidFill>
                <a:effectLst>
                  <a:glow rad="101600">
                    <a:schemeClr val="tx1">
                      <a:lumMod val="95000"/>
                      <a:lumOff val="5000"/>
                      <a:alpha val="60000"/>
                    </a:schemeClr>
                  </a:glow>
                  <a:outerShdw blurRad="25400" algn="tl" rotWithShape="0">
                    <a:srgbClr val="000000">
                      <a:alpha val="43000"/>
                    </a:srgbClr>
                  </a:outerShdw>
                </a:effectLst>
              </a:rPr>
              <a:t>Pioneers</a:t>
            </a:r>
            <a:r>
              <a:rPr lang="en-IN" sz="5400" b="1" cap="none" spc="150" dirty="0" smtClean="0">
                <a:ln w="11430"/>
                <a:solidFill>
                  <a:srgbClr val="92D050"/>
                </a:solidFill>
                <a:effectLst>
                  <a:outerShdw blurRad="25400" algn="tl" rotWithShape="0">
                    <a:srgbClr val="000000">
                      <a:alpha val="43000"/>
                    </a:srgbClr>
                  </a:outerShdw>
                </a:effectLst>
              </a:rPr>
              <a:t>:</a:t>
            </a:r>
            <a:endParaRPr lang="en-US" sz="5400" b="1" cap="none" spc="150" dirty="0">
              <a:ln w="11430"/>
              <a:solidFill>
                <a:srgbClr val="92D050"/>
              </a:solidFill>
              <a:effectLst>
                <a:outerShdw blurRad="25400" algn="tl" rotWithShape="0">
                  <a:srgbClr val="000000">
                    <a:alpha val="43000"/>
                  </a:srgbClr>
                </a:outerShdw>
              </a:effectLst>
            </a:endParaRPr>
          </a:p>
        </p:txBody>
      </p:sp>
      <p:sp>
        <p:nvSpPr>
          <p:cNvPr id="4" name="Rectangle 3"/>
          <p:cNvSpPr/>
          <p:nvPr/>
        </p:nvSpPr>
        <p:spPr>
          <a:xfrm>
            <a:off x="0" y="1357298"/>
            <a:ext cx="4588115" cy="923330"/>
          </a:xfrm>
          <a:prstGeom prst="rect">
            <a:avLst/>
          </a:prstGeom>
          <a:noFill/>
        </p:spPr>
        <p:txBody>
          <a:bodyPr wrap="none" lIns="91440" tIns="45720" rIns="91440" bIns="45720">
            <a:spAutoFit/>
          </a:bodyPr>
          <a:lstStyle/>
          <a:p>
            <a:pPr algn="ctr"/>
            <a:r>
              <a:rPr lang="en-US" sz="5400" b="1" u="sng" dirty="0" smtClean="0">
                <a:ln w="18000">
                  <a:solidFill>
                    <a:schemeClr val="accent2">
                      <a:satMod val="140000"/>
                    </a:schemeClr>
                  </a:solidFill>
                  <a:prstDash val="solid"/>
                  <a:miter lim="800000"/>
                </a:ln>
                <a:effectLst>
                  <a:outerShdw blurRad="25500" dist="23000" dir="7020000" algn="tl">
                    <a:srgbClr val="000000">
                      <a:alpha val="50000"/>
                    </a:srgbClr>
                  </a:outerShdw>
                </a:effectLst>
              </a:rPr>
              <a:t>Charles </a:t>
            </a:r>
            <a:r>
              <a:rPr lang="en-US" sz="5400" b="1" u="sng" dirty="0" err="1" smtClean="0">
                <a:ln w="18000">
                  <a:solidFill>
                    <a:schemeClr val="accent2">
                      <a:satMod val="140000"/>
                    </a:schemeClr>
                  </a:solidFill>
                  <a:prstDash val="solid"/>
                  <a:miter lim="800000"/>
                </a:ln>
                <a:effectLst>
                  <a:outerShdw blurRad="25500" dist="23000" dir="7020000" algn="tl">
                    <a:srgbClr val="000000">
                      <a:alpha val="50000"/>
                    </a:srgbClr>
                  </a:outerShdw>
                </a:effectLst>
              </a:rPr>
              <a:t>Csuri</a:t>
            </a:r>
            <a:endParaRPr lang="en-US" sz="5400" b="1" u="sng"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Picture 4" descr="charles.jpg"/>
          <p:cNvPicPr>
            <a:picLocks noChangeAspect="1"/>
          </p:cNvPicPr>
          <p:nvPr/>
        </p:nvPicPr>
        <p:blipFill>
          <a:blip r:embed="rId2"/>
          <a:stretch>
            <a:fillRect/>
          </a:stretch>
        </p:blipFill>
        <p:spPr>
          <a:xfrm>
            <a:off x="4857752" y="1142984"/>
            <a:ext cx="2857520" cy="18369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214282" y="3286124"/>
            <a:ext cx="8715436" cy="1477328"/>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Charles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Csuri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is a pioneer in computer animation and digital fine art and created the first computer art in 1964. </a:t>
            </a:r>
          </a:p>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Csuri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was recognized by </a:t>
            </a:r>
            <a:r>
              <a:rPr lang="en-US"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Smithsonian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as the father of digital art and computer animation, and as a pioneer of computer animation by the Museum of Modern Art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MoMA</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Association for Computing Machinery-SIGGRAPH.</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Click="0" advTm="4000">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iterate type="lt">
                                    <p:tmPct val="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lide(fromLeft)">
                                      <p:cBhvr>
                                        <p:cTn id="19" dur="500"/>
                                        <p:tgtEl>
                                          <p:spTgt spid="6"/>
                                        </p:tgtEl>
                                      </p:cBhvr>
                                    </p:animEffect>
                                  </p:childTnLst>
                                </p:cTn>
                              </p:par>
                            </p:childTnLst>
                          </p:cTn>
                        </p:par>
                        <p:par>
                          <p:cTn id="20" fill="hold">
                            <p:stCondLst>
                              <p:cond delay="2500"/>
                            </p:stCondLst>
                            <p:childTnLst>
                              <p:par>
                                <p:cTn id="21" presetID="12" presetClass="entr" presetSubtype="2" fill="hold"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slide(fromRigh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959086" cy="923330"/>
          </a:xfrm>
          <a:prstGeom prst="rect">
            <a:avLst/>
          </a:prstGeom>
          <a:noFill/>
        </p:spPr>
        <p:txBody>
          <a:bodyPr wrap="none" lIns="91440" tIns="45720" rIns="91440" bIns="45720">
            <a:spAutoFit/>
          </a:bodyPr>
          <a:lstStyle/>
          <a:p>
            <a:pPr algn="ctr"/>
            <a:r>
              <a:rPr lang="en-US" sz="5400" b="1" u="sng" spc="50" dirty="0" smtClean="0">
                <a:ln w="12700" cmpd="sng">
                  <a:solidFill>
                    <a:schemeClr val="accent6">
                      <a:satMod val="120000"/>
                      <a:shade val="80000"/>
                    </a:schemeClr>
                  </a:solidFill>
                  <a:prstDash val="solid"/>
                </a:ln>
                <a:solidFill>
                  <a:schemeClr val="accent1">
                    <a:lumMod val="60000"/>
                    <a:lumOff val="40000"/>
                  </a:schemeClr>
                </a:solidFill>
                <a:effectLst>
                  <a:glow rad="53100">
                    <a:schemeClr val="accent6">
                      <a:satMod val="180000"/>
                      <a:alpha val="30000"/>
                    </a:schemeClr>
                  </a:glow>
                </a:effectLst>
              </a:rPr>
              <a:t>Donald P. Greenberg</a:t>
            </a:r>
            <a:endParaRPr lang="en-US" sz="5400" b="1" u="sng" spc="50" dirty="0">
              <a:ln w="12700" cmpd="sng">
                <a:solidFill>
                  <a:schemeClr val="accent6">
                    <a:satMod val="120000"/>
                    <a:shade val="80000"/>
                  </a:schemeClr>
                </a:solidFill>
                <a:prstDash val="solid"/>
              </a:ln>
              <a:solidFill>
                <a:schemeClr val="accent1">
                  <a:lumMod val="60000"/>
                  <a:lumOff val="40000"/>
                </a:schemeClr>
              </a:solidFill>
              <a:effectLst>
                <a:glow rad="53100">
                  <a:schemeClr val="accent6">
                    <a:satMod val="180000"/>
                    <a:alpha val="30000"/>
                  </a:schemeClr>
                </a:glow>
              </a:effectLst>
            </a:endParaRPr>
          </a:p>
        </p:txBody>
      </p:sp>
      <p:pic>
        <p:nvPicPr>
          <p:cNvPr id="3" name="Picture 2" descr="don.jpg"/>
          <p:cNvPicPr>
            <a:picLocks noChangeAspect="1"/>
          </p:cNvPicPr>
          <p:nvPr/>
        </p:nvPicPr>
        <p:blipFill>
          <a:blip r:embed="rId2"/>
          <a:stretch>
            <a:fillRect/>
          </a:stretch>
        </p:blipFill>
        <p:spPr>
          <a:xfrm>
            <a:off x="2285984" y="1071546"/>
            <a:ext cx="3448064" cy="2571768"/>
          </a:xfrm>
          <a:prstGeom prst="rect">
            <a:avLst/>
          </a:prstGeom>
          <a:ln w="88900" cap="sq" cmpd="thickThin">
            <a:solidFill>
              <a:srgbClr val="000000"/>
            </a:solidFill>
            <a:prstDash val="solid"/>
            <a:miter lim="800000"/>
          </a:ln>
          <a:effectLst>
            <a:innerShdw blurRad="76200">
              <a:srgbClr val="000000"/>
            </a:innerShdw>
          </a:effectLst>
        </p:spPr>
      </p:pic>
      <p:sp>
        <p:nvSpPr>
          <p:cNvPr id="4" name="TextBox 3"/>
          <p:cNvSpPr txBox="1"/>
          <p:nvPr/>
        </p:nvSpPr>
        <p:spPr>
          <a:xfrm>
            <a:off x="0" y="4071942"/>
            <a:ext cx="9144000" cy="2031325"/>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Donald P. Greenberg is a leading innovator in computer graphics. Greenberg has authored hundreds of articles and served as a teacher and mentor to many prominent computer graphic artists, animators, and researchers such as Robert L. Cook, Marc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Levoy</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Brian A.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Barsky</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Wayne Lytle. Many of his former students have won Academy Awards for technical achievements and several have won the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SIGGRAPHAchievement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Award. Greenberg was the founding director of the NSF Center for Computer Graphics and Scientific Visualization.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Click="0" advTm="4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285720" y="2000240"/>
            <a:ext cx="8501090" cy="923330"/>
          </a:xfrm>
          <a:prstGeom prst="rect">
            <a:avLst/>
          </a:prstGeom>
          <a:noFill/>
        </p:spPr>
        <p:txBody>
          <a:bodyPr wrap="squar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Rectangle 2"/>
          <p:cNvSpPr/>
          <p:nvPr/>
        </p:nvSpPr>
        <p:spPr>
          <a:xfrm>
            <a:off x="642910" y="3071810"/>
            <a:ext cx="7770012" cy="341632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project is prepared</a:t>
            </a:r>
          </a:p>
          <a:p>
            <a:pPr algn="ctr"/>
            <a:r>
              <a:rPr lang="en-US" sz="5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Arnab</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Chatterjee</a:t>
            </a:r>
            <a:endPar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XI Sc.</a:t>
            </a:r>
          </a:p>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Of DAV </a:t>
            </a:r>
            <a:r>
              <a:rPr lang="en-US" sz="5400"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Pandaveswar</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Click="0" advTm="1000">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222" y="357166"/>
            <a:ext cx="3214710" cy="923330"/>
          </a:xfrm>
          <a:prstGeom prst="rect">
            <a:avLst/>
          </a:prstGeom>
          <a:noFill/>
        </p:spPr>
        <p:txBody>
          <a:bodyPr wrap="square" lIns="91440" tIns="45720" rIns="91440" bIns="45720">
            <a:spAutoFit/>
          </a:bodyPr>
          <a:lstStyle/>
          <a:p>
            <a:pPr algn="ctr"/>
            <a:r>
              <a:rPr lang="en-US" sz="5400" b="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About</a:t>
            </a: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grpSp>
        <p:nvGrpSpPr>
          <p:cNvPr id="10" name="Group 9"/>
          <p:cNvGrpSpPr/>
          <p:nvPr/>
        </p:nvGrpSpPr>
        <p:grpSpPr>
          <a:xfrm>
            <a:off x="0" y="1500174"/>
            <a:ext cx="8929718" cy="646331"/>
            <a:chOff x="0" y="1071546"/>
            <a:chExt cx="8929718" cy="646331"/>
          </a:xfrm>
        </p:grpSpPr>
        <p:sp>
          <p:nvSpPr>
            <p:cNvPr id="6" name="Right Arrow 5"/>
            <p:cNvSpPr/>
            <p:nvPr/>
          </p:nvSpPr>
          <p:spPr>
            <a:xfrm>
              <a:off x="0" y="1214422"/>
              <a:ext cx="500066"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642910" y="1071546"/>
              <a:ext cx="8286808" cy="646331"/>
            </a:xfrm>
            <a:prstGeom prst="rect">
              <a:avLst/>
            </a:prstGeom>
            <a:noFill/>
          </p:spPr>
          <p:txBody>
            <a:bodyPr wrap="square" rtlCol="0">
              <a:spAutoFit/>
            </a:bodyPr>
            <a:lstStyle/>
            <a:p>
              <a:r>
                <a:rPr lang="en-US" b="1" dirty="0">
                  <a:solidFill>
                    <a:srgbClr val="7030A0"/>
                  </a:solidFill>
                  <a:latin typeface="Arial Rounded MT Bold" pitchFamily="34" charset="0"/>
                </a:rPr>
                <a:t>Computer graphics</a:t>
              </a:r>
              <a:r>
                <a:rPr lang="en-US" dirty="0">
                  <a:solidFill>
                    <a:srgbClr val="7030A0"/>
                  </a:solidFill>
                  <a:latin typeface="Arial Rounded MT Bold" pitchFamily="34" charset="0"/>
                </a:rPr>
                <a:t> is a sub-field of </a:t>
              </a:r>
              <a:r>
                <a:rPr lang="en-US" dirty="0" smtClean="0">
                  <a:solidFill>
                    <a:srgbClr val="7030A0"/>
                  </a:solidFill>
                  <a:latin typeface="Arial Rounded MT Bold" pitchFamily="34" charset="0"/>
                </a:rPr>
                <a:t>computer-science</a:t>
              </a:r>
              <a:r>
                <a:rPr lang="en-US" dirty="0">
                  <a:solidFill>
                    <a:srgbClr val="7030A0"/>
                  </a:solidFill>
                  <a:latin typeface="Arial Rounded MT Bold" pitchFamily="34" charset="0"/>
                </a:rPr>
                <a:t> which studies methods for digitally synthesizing and manipulating visual content.</a:t>
              </a:r>
            </a:p>
          </p:txBody>
        </p:sp>
      </p:grpSp>
      <p:grpSp>
        <p:nvGrpSpPr>
          <p:cNvPr id="11" name="Group 10"/>
          <p:cNvGrpSpPr/>
          <p:nvPr/>
        </p:nvGrpSpPr>
        <p:grpSpPr>
          <a:xfrm>
            <a:off x="0" y="2571744"/>
            <a:ext cx="8929718" cy="400110"/>
            <a:chOff x="0" y="1142984"/>
            <a:chExt cx="8929718" cy="400110"/>
          </a:xfrm>
        </p:grpSpPr>
        <p:sp>
          <p:nvSpPr>
            <p:cNvPr id="12" name="Right Arrow 11"/>
            <p:cNvSpPr/>
            <p:nvPr/>
          </p:nvSpPr>
          <p:spPr>
            <a:xfrm>
              <a:off x="0" y="1214422"/>
              <a:ext cx="500066" cy="285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TextBox 12"/>
            <p:cNvSpPr txBox="1"/>
            <p:nvPr/>
          </p:nvSpPr>
          <p:spPr>
            <a:xfrm>
              <a:off x="642910" y="1142984"/>
              <a:ext cx="8286808" cy="400110"/>
            </a:xfrm>
            <a:prstGeom prst="rect">
              <a:avLst/>
            </a:prstGeom>
            <a:noFill/>
          </p:spPr>
          <p:txBody>
            <a:bodyPr wrap="square" rtlCol="0">
              <a:spAutoFit/>
            </a:bodyPr>
            <a:lstStyle/>
            <a:p>
              <a:r>
                <a:rPr lang="en-US" sz="2000" dirty="0" smtClean="0">
                  <a:solidFill>
                    <a:schemeClr val="accent6">
                      <a:lumMod val="50000"/>
                    </a:schemeClr>
                  </a:solidFill>
                  <a:latin typeface="Arial Rounded MT Bold" pitchFamily="34" charset="0"/>
                </a:rPr>
                <a:t>It </a:t>
              </a:r>
              <a:r>
                <a:rPr lang="en-US" sz="2000" dirty="0">
                  <a:solidFill>
                    <a:schemeClr val="accent6">
                      <a:lumMod val="50000"/>
                    </a:schemeClr>
                  </a:solidFill>
                  <a:latin typeface="Arial Rounded MT Bold" pitchFamily="34" charset="0"/>
                </a:rPr>
                <a:t>also encompasses </a:t>
              </a:r>
              <a:r>
                <a:rPr lang="en-US" sz="2000" dirty="0" smtClean="0">
                  <a:solidFill>
                    <a:schemeClr val="accent6">
                      <a:lumMod val="50000"/>
                    </a:schemeClr>
                  </a:solidFill>
                  <a:latin typeface="Arial Rounded MT Bold" pitchFamily="34" charset="0"/>
                </a:rPr>
                <a:t>2D graphics</a:t>
              </a:r>
              <a:r>
                <a:rPr lang="en-US" sz="2000" dirty="0">
                  <a:solidFill>
                    <a:schemeClr val="accent6">
                      <a:lumMod val="50000"/>
                    </a:schemeClr>
                  </a:solidFill>
                  <a:latin typeface="Arial Rounded MT Bold" pitchFamily="34" charset="0"/>
                </a:rPr>
                <a:t> and </a:t>
              </a:r>
              <a:r>
                <a:rPr lang="en-US" sz="2000" dirty="0" smtClean="0">
                  <a:solidFill>
                    <a:schemeClr val="accent6">
                      <a:lumMod val="50000"/>
                    </a:schemeClr>
                  </a:solidFill>
                  <a:latin typeface="Arial Rounded MT Bold" pitchFamily="34" charset="0"/>
                </a:rPr>
                <a:t>image processing</a:t>
              </a:r>
              <a:endParaRPr lang="en-US" sz="2000" dirty="0">
                <a:solidFill>
                  <a:schemeClr val="accent6">
                    <a:lumMod val="50000"/>
                  </a:schemeClr>
                </a:solidFill>
                <a:latin typeface="Arial Rounded MT Bold" pitchFamily="34" charset="0"/>
              </a:endParaRPr>
            </a:p>
          </p:txBody>
        </p:sp>
      </p:grpSp>
    </p:spTree>
  </p:cSld>
  <p:clrMapOvr>
    <a:masterClrMapping/>
  </p:clrMapOvr>
  <p:transition advClick="0" advTm="100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8"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amond(in)">
                                      <p:cBhvr>
                                        <p:cTn id="13" dur="2000"/>
                                        <p:tgtEl>
                                          <p:spTgt spid="10"/>
                                        </p:tgtEl>
                                      </p:cBhvr>
                                    </p:animEffect>
                                  </p:childTnLst>
                                </p:cTn>
                              </p:par>
                            </p:childTnLst>
                          </p:cTn>
                        </p:par>
                        <p:par>
                          <p:cTn id="14" fill="hold">
                            <p:stCondLst>
                              <p:cond delay="2500"/>
                            </p:stCondLst>
                            <p:childTnLst>
                              <p:par>
                                <p:cTn id="15" presetID="32" presetClass="emph" presetSubtype="0" fill="hold" nodeType="afterEffect">
                                  <p:stCondLst>
                                    <p:cond delay="0"/>
                                  </p:stCondLst>
                                  <p:childTnLst>
                                    <p:animClr clrSpc="rgb" dir="cw">
                                      <p:cBhvr override="childStyle">
                                        <p:cTn id="16" dur="100" fill="hold"/>
                                        <p:tgtEl>
                                          <p:spTgt spid="10"/>
                                        </p:tgtEl>
                                        <p:attrNameLst>
                                          <p:attrName>style.color</p:attrName>
                                        </p:attrNameLst>
                                      </p:cBhvr>
                                      <p:to>
                                        <a:schemeClr val="accent2"/>
                                      </p:to>
                                    </p:animClr>
                                    <p:animClr clrSpc="rgb" dir="cw">
                                      <p:cBhvr>
                                        <p:cTn id="17" dur="100" fill="hold"/>
                                        <p:tgtEl>
                                          <p:spTgt spid="10"/>
                                        </p:tgtEl>
                                        <p:attrNameLst>
                                          <p:attrName>fillcolor</p:attrName>
                                        </p:attrNameLst>
                                      </p:cBhvr>
                                      <p:to>
                                        <a:schemeClr val="accent2"/>
                                      </p:to>
                                    </p:animClr>
                                    <p:set>
                                      <p:cBhvr>
                                        <p:cTn id="18" dur="100" fill="hold"/>
                                        <p:tgtEl>
                                          <p:spTgt spid="10"/>
                                        </p:tgtEl>
                                        <p:attrNameLst>
                                          <p:attrName>fill.type</p:attrName>
                                        </p:attrNameLst>
                                      </p:cBhvr>
                                      <p:to>
                                        <p:strVal val="solid"/>
                                      </p:to>
                                    </p:set>
                                    <p:set>
                                      <p:cBhvr>
                                        <p:cTn id="19" dur="100" fill="hold"/>
                                        <p:tgtEl>
                                          <p:spTgt spid="10"/>
                                        </p:tgtEl>
                                        <p:attrNameLst>
                                          <p:attrName>fill.on</p:attrName>
                                        </p:attrNameLst>
                                      </p:cBhvr>
                                      <p:to>
                                        <p:strVal val="true"/>
                                      </p:to>
                                    </p:set>
                                    <p:animRot by="120000">
                                      <p:cBhvr>
                                        <p:cTn id="20" dur="100" fill="hold">
                                          <p:stCondLst>
                                            <p:cond delay="0"/>
                                          </p:stCondLst>
                                        </p:cTn>
                                        <p:tgtEl>
                                          <p:spTgt spid="10"/>
                                        </p:tgtEl>
                                        <p:attrNameLst>
                                          <p:attrName>r</p:attrName>
                                        </p:attrNameLst>
                                      </p:cBhvr>
                                    </p:animRot>
                                    <p:animRot by="-240000">
                                      <p:cBhvr>
                                        <p:cTn id="21" dur="200" fill="hold">
                                          <p:stCondLst>
                                            <p:cond delay="200"/>
                                          </p:stCondLst>
                                        </p:cTn>
                                        <p:tgtEl>
                                          <p:spTgt spid="10"/>
                                        </p:tgtEl>
                                        <p:attrNameLst>
                                          <p:attrName>r</p:attrName>
                                        </p:attrNameLst>
                                      </p:cBhvr>
                                    </p:animRot>
                                    <p:animRot by="240000">
                                      <p:cBhvr>
                                        <p:cTn id="22" dur="200" fill="hold">
                                          <p:stCondLst>
                                            <p:cond delay="400"/>
                                          </p:stCondLst>
                                        </p:cTn>
                                        <p:tgtEl>
                                          <p:spTgt spid="10"/>
                                        </p:tgtEl>
                                        <p:attrNameLst>
                                          <p:attrName>r</p:attrName>
                                        </p:attrNameLst>
                                      </p:cBhvr>
                                    </p:animRot>
                                    <p:animRot by="-240000">
                                      <p:cBhvr>
                                        <p:cTn id="23" dur="200" fill="hold">
                                          <p:stCondLst>
                                            <p:cond delay="600"/>
                                          </p:stCondLst>
                                        </p:cTn>
                                        <p:tgtEl>
                                          <p:spTgt spid="10"/>
                                        </p:tgtEl>
                                        <p:attrNameLst>
                                          <p:attrName>r</p:attrName>
                                        </p:attrNameLst>
                                      </p:cBhvr>
                                    </p:animRot>
                                    <p:animRot by="120000">
                                      <p:cBhvr>
                                        <p:cTn id="24" dur="200" fill="hold">
                                          <p:stCondLst>
                                            <p:cond delay="800"/>
                                          </p:stCondLst>
                                        </p:cTn>
                                        <p:tgtEl>
                                          <p:spTgt spid="10"/>
                                        </p:tgtEl>
                                        <p:attrNameLst>
                                          <p:attrName>r</p:attrName>
                                        </p:attrNameLst>
                                      </p:cBhvr>
                                    </p:animRot>
                                  </p:childTnLst>
                                </p:cTn>
                              </p:par>
                            </p:childTnLst>
                          </p:cTn>
                        </p:par>
                        <p:par>
                          <p:cTn id="25" fill="hold">
                            <p:stCondLst>
                              <p:cond delay="3500"/>
                            </p:stCondLst>
                            <p:childTnLst>
                              <p:par>
                                <p:cTn id="26" presetID="8" presetClass="entr" presetSubtype="16"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amond(in)">
                                      <p:cBhvr>
                                        <p:cTn id="28" dur="2000"/>
                                        <p:tgtEl>
                                          <p:spTgt spid="11"/>
                                        </p:tgtEl>
                                      </p:cBhvr>
                                    </p:animEffect>
                                  </p:childTnLst>
                                </p:cTn>
                              </p:par>
                            </p:childTnLst>
                          </p:cTn>
                        </p:par>
                        <p:par>
                          <p:cTn id="29" fill="hold">
                            <p:stCondLst>
                              <p:cond delay="5500"/>
                            </p:stCondLst>
                            <p:childTnLst>
                              <p:par>
                                <p:cTn id="30" presetID="32" presetClass="emph" presetSubtype="0" fill="hold" nodeType="afterEffect">
                                  <p:stCondLst>
                                    <p:cond delay="0"/>
                                  </p:stCondLst>
                                  <p:childTnLst>
                                    <p:animClr clrSpc="rgb" dir="cw">
                                      <p:cBhvr override="childStyle">
                                        <p:cTn id="31" dur="100" fill="hold"/>
                                        <p:tgtEl>
                                          <p:spTgt spid="11"/>
                                        </p:tgtEl>
                                        <p:attrNameLst>
                                          <p:attrName>style.color</p:attrName>
                                        </p:attrNameLst>
                                      </p:cBhvr>
                                      <p:to>
                                        <a:schemeClr val="accent2"/>
                                      </p:to>
                                    </p:animClr>
                                    <p:animClr clrSpc="rgb" dir="cw">
                                      <p:cBhvr>
                                        <p:cTn id="32" dur="100" fill="hold"/>
                                        <p:tgtEl>
                                          <p:spTgt spid="11"/>
                                        </p:tgtEl>
                                        <p:attrNameLst>
                                          <p:attrName>fillcolor</p:attrName>
                                        </p:attrNameLst>
                                      </p:cBhvr>
                                      <p:to>
                                        <a:schemeClr val="accent2"/>
                                      </p:to>
                                    </p:animClr>
                                    <p:set>
                                      <p:cBhvr>
                                        <p:cTn id="33" dur="100" fill="hold"/>
                                        <p:tgtEl>
                                          <p:spTgt spid="11"/>
                                        </p:tgtEl>
                                        <p:attrNameLst>
                                          <p:attrName>fill.type</p:attrName>
                                        </p:attrNameLst>
                                      </p:cBhvr>
                                      <p:to>
                                        <p:strVal val="solid"/>
                                      </p:to>
                                    </p:set>
                                    <p:set>
                                      <p:cBhvr>
                                        <p:cTn id="34" dur="100" fill="hold"/>
                                        <p:tgtEl>
                                          <p:spTgt spid="11"/>
                                        </p:tgtEl>
                                        <p:attrNameLst>
                                          <p:attrName>fill.on</p:attrName>
                                        </p:attrNameLst>
                                      </p:cBhvr>
                                      <p:to>
                                        <p:strVal val="true"/>
                                      </p:to>
                                    </p:set>
                                    <p:animRot by="120000">
                                      <p:cBhvr>
                                        <p:cTn id="35" dur="100" fill="hold">
                                          <p:stCondLst>
                                            <p:cond delay="0"/>
                                          </p:stCondLst>
                                        </p:cTn>
                                        <p:tgtEl>
                                          <p:spTgt spid="11"/>
                                        </p:tgtEl>
                                        <p:attrNameLst>
                                          <p:attrName>r</p:attrName>
                                        </p:attrNameLst>
                                      </p:cBhvr>
                                    </p:animRot>
                                    <p:animRot by="-240000">
                                      <p:cBhvr>
                                        <p:cTn id="36" dur="200" fill="hold">
                                          <p:stCondLst>
                                            <p:cond delay="200"/>
                                          </p:stCondLst>
                                        </p:cTn>
                                        <p:tgtEl>
                                          <p:spTgt spid="11"/>
                                        </p:tgtEl>
                                        <p:attrNameLst>
                                          <p:attrName>r</p:attrName>
                                        </p:attrNameLst>
                                      </p:cBhvr>
                                    </p:animRot>
                                    <p:animRot by="240000">
                                      <p:cBhvr>
                                        <p:cTn id="37" dur="200" fill="hold">
                                          <p:stCondLst>
                                            <p:cond delay="400"/>
                                          </p:stCondLst>
                                        </p:cTn>
                                        <p:tgtEl>
                                          <p:spTgt spid="11"/>
                                        </p:tgtEl>
                                        <p:attrNameLst>
                                          <p:attrName>r</p:attrName>
                                        </p:attrNameLst>
                                      </p:cBhvr>
                                    </p:animRot>
                                    <p:animRot by="-240000">
                                      <p:cBhvr>
                                        <p:cTn id="38" dur="200" fill="hold">
                                          <p:stCondLst>
                                            <p:cond delay="600"/>
                                          </p:stCondLst>
                                        </p:cTn>
                                        <p:tgtEl>
                                          <p:spTgt spid="11"/>
                                        </p:tgtEl>
                                        <p:attrNameLst>
                                          <p:attrName>r</p:attrName>
                                        </p:attrNameLst>
                                      </p:cBhvr>
                                    </p:animRot>
                                    <p:animRot by="120000">
                                      <p:cBhvr>
                                        <p:cTn id="39"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2795958" cy="923330"/>
          </a:xfrm>
          <a:prstGeom prst="rect">
            <a:avLst/>
          </a:prstGeom>
          <a:solidFill>
            <a:schemeClr val="bg2">
              <a:lumMod val="50000"/>
            </a:schemeClr>
          </a:solidFill>
        </p:spPr>
        <p:txBody>
          <a:bodyPr wrap="none" lIns="91440" tIns="45720" rIns="91440" bIns="45720">
            <a:spAutoFit/>
          </a:bodyPr>
          <a:lstStyle/>
          <a:p>
            <a:pPr algn="ctr"/>
            <a:r>
              <a:rPr lang="en-US" sz="5400" b="1" u="sng"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History</a:t>
            </a: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5400" b="1" u="sng"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 name="TextBox 3"/>
          <p:cNvSpPr txBox="1"/>
          <p:nvPr/>
        </p:nvSpPr>
        <p:spPr>
          <a:xfrm>
            <a:off x="0" y="1071546"/>
            <a:ext cx="8715404" cy="707886"/>
          </a:xfrm>
          <a:prstGeom prst="rect">
            <a:avLst/>
          </a:prstGeom>
          <a:noFill/>
        </p:spPr>
        <p:txBody>
          <a:bodyPr wrap="square" rtlCol="0">
            <a:spAutoFit/>
          </a:bodyPr>
          <a:lstStyle/>
          <a:p>
            <a:r>
              <a:rPr lang="en-US" sz="2000" dirty="0">
                <a:solidFill>
                  <a:srgbClr val="FF0000"/>
                </a:solidFill>
                <a:latin typeface="Bell MT" pitchFamily="18" charset="0"/>
              </a:rPr>
              <a:t>There are several international conferences and journals where the most significant results in computer graphics are published.</a:t>
            </a:r>
          </a:p>
        </p:txBody>
      </p:sp>
      <p:sp>
        <p:nvSpPr>
          <p:cNvPr id="6" name="TextBox 5"/>
          <p:cNvSpPr txBox="1"/>
          <p:nvPr/>
        </p:nvSpPr>
        <p:spPr>
          <a:xfrm>
            <a:off x="0" y="2270461"/>
            <a:ext cx="8715404" cy="1015663"/>
          </a:xfrm>
          <a:prstGeom prst="rect">
            <a:avLst/>
          </a:prstGeom>
          <a:noFill/>
        </p:spPr>
        <p:txBody>
          <a:bodyPr wrap="square" rtlCol="0">
            <a:spAutoFit/>
          </a:bodyPr>
          <a:lstStyle/>
          <a:p>
            <a:r>
              <a:rPr lang="en-US" sz="2000" dirty="0">
                <a:solidFill>
                  <a:schemeClr val="accent2">
                    <a:lumMod val="75000"/>
                  </a:schemeClr>
                </a:solidFill>
                <a:latin typeface="Bell MT" pitchFamily="18" charset="0"/>
              </a:rPr>
              <a:t>Among them are the </a:t>
            </a:r>
            <a:r>
              <a:rPr lang="en-US" sz="2000" b="1" u="sng" dirty="0" smtClean="0">
                <a:solidFill>
                  <a:schemeClr val="accent2">
                    <a:lumMod val="75000"/>
                  </a:schemeClr>
                </a:solidFill>
                <a:latin typeface="Bell MT" pitchFamily="18" charset="0"/>
              </a:rPr>
              <a:t>SIGGRAPH</a:t>
            </a:r>
            <a:r>
              <a:rPr lang="en-US" sz="2000" dirty="0">
                <a:solidFill>
                  <a:schemeClr val="accent2">
                    <a:lumMod val="75000"/>
                  </a:schemeClr>
                </a:solidFill>
                <a:latin typeface="Bell MT" pitchFamily="18" charset="0"/>
              </a:rPr>
              <a:t> and </a:t>
            </a:r>
            <a:r>
              <a:rPr lang="en-US" sz="2000" b="1" u="sng" dirty="0" err="1" smtClean="0">
                <a:solidFill>
                  <a:schemeClr val="accent2">
                    <a:lumMod val="75000"/>
                  </a:schemeClr>
                </a:solidFill>
                <a:latin typeface="Bell MT" pitchFamily="18" charset="0"/>
              </a:rPr>
              <a:t>Eurographics</a:t>
            </a:r>
            <a:r>
              <a:rPr lang="en-US" sz="2000" dirty="0">
                <a:solidFill>
                  <a:schemeClr val="accent2">
                    <a:lumMod val="75000"/>
                  </a:schemeClr>
                </a:solidFill>
                <a:latin typeface="Bell MT" pitchFamily="18" charset="0"/>
              </a:rPr>
              <a:t> conferences and the </a:t>
            </a:r>
            <a:r>
              <a:rPr lang="en-US" sz="2000" b="1" u="sng" dirty="0" smtClean="0">
                <a:solidFill>
                  <a:schemeClr val="accent2">
                    <a:lumMod val="75000"/>
                  </a:schemeClr>
                </a:solidFill>
                <a:latin typeface="Bell MT" pitchFamily="18" charset="0"/>
              </a:rPr>
              <a:t>Association of Computing Machinery</a:t>
            </a:r>
            <a:r>
              <a:rPr lang="en-US" sz="2000" dirty="0">
                <a:solidFill>
                  <a:schemeClr val="accent2">
                    <a:lumMod val="75000"/>
                  </a:schemeClr>
                </a:solidFill>
                <a:latin typeface="Bell MT" pitchFamily="18" charset="0"/>
              </a:rPr>
              <a:t> </a:t>
            </a:r>
            <a:r>
              <a:rPr lang="en-US" sz="2000" dirty="0" smtClean="0">
                <a:solidFill>
                  <a:schemeClr val="accent2">
                    <a:lumMod val="75000"/>
                  </a:schemeClr>
                </a:solidFill>
                <a:latin typeface="Bell MT" pitchFamily="18" charset="0"/>
              </a:rPr>
              <a:t> (</a:t>
            </a:r>
            <a:r>
              <a:rPr lang="en-US" sz="2000" dirty="0">
                <a:solidFill>
                  <a:schemeClr val="accent2">
                    <a:lumMod val="75000"/>
                  </a:schemeClr>
                </a:solidFill>
                <a:latin typeface="Bell MT" pitchFamily="18" charset="0"/>
              </a:rPr>
              <a:t>ACM) Transactions on Graphics journal.</a:t>
            </a:r>
          </a:p>
        </p:txBody>
      </p:sp>
      <p:sp>
        <p:nvSpPr>
          <p:cNvPr id="8" name="TextBox 7"/>
          <p:cNvSpPr txBox="1"/>
          <p:nvPr/>
        </p:nvSpPr>
        <p:spPr>
          <a:xfrm>
            <a:off x="0" y="3820073"/>
            <a:ext cx="8715404" cy="1323439"/>
          </a:xfrm>
          <a:prstGeom prst="rect">
            <a:avLst/>
          </a:prstGeom>
          <a:noFill/>
        </p:spPr>
        <p:txBody>
          <a:bodyPr wrap="square" rtlCol="0">
            <a:spAutoFit/>
          </a:bodyPr>
          <a:lstStyle/>
          <a:p>
            <a:r>
              <a:rPr lang="en-US" sz="2000" dirty="0">
                <a:solidFill>
                  <a:srgbClr val="EE6D0C"/>
                </a:solidFill>
                <a:latin typeface="Bell MT" pitchFamily="18" charset="0"/>
              </a:rPr>
              <a:t>The joint </a:t>
            </a:r>
            <a:r>
              <a:rPr lang="en-US" sz="2000" dirty="0" err="1">
                <a:solidFill>
                  <a:srgbClr val="EE6D0C"/>
                </a:solidFill>
                <a:latin typeface="Bell MT" pitchFamily="18" charset="0"/>
              </a:rPr>
              <a:t>Eurographics</a:t>
            </a:r>
            <a:r>
              <a:rPr lang="en-US" sz="2000" dirty="0">
                <a:solidFill>
                  <a:srgbClr val="EE6D0C"/>
                </a:solidFill>
                <a:latin typeface="Bell MT" pitchFamily="18" charset="0"/>
              </a:rPr>
              <a:t> and </a:t>
            </a:r>
            <a:r>
              <a:rPr lang="en-US" sz="2000" b="1" u="sng" dirty="0" smtClean="0">
                <a:solidFill>
                  <a:srgbClr val="EE6D0C"/>
                </a:solidFill>
                <a:latin typeface="Bell MT" pitchFamily="18" charset="0"/>
              </a:rPr>
              <a:t>ACM SIGGRAPH</a:t>
            </a:r>
            <a:r>
              <a:rPr lang="en-US" sz="2000" dirty="0">
                <a:solidFill>
                  <a:srgbClr val="EE6D0C"/>
                </a:solidFill>
                <a:latin typeface="Bell MT" pitchFamily="18" charset="0"/>
              </a:rPr>
              <a:t> symposium series features the major venues for the more specialized sub-fields: Symposium on Geometry Processing</a:t>
            </a:r>
            <a:r>
              <a:rPr lang="en-US" sz="2000" dirty="0" smtClean="0">
                <a:solidFill>
                  <a:srgbClr val="EE6D0C"/>
                </a:solidFill>
                <a:latin typeface="Bell MT" pitchFamily="18" charset="0"/>
              </a:rPr>
              <a:t>,</a:t>
            </a:r>
            <a:r>
              <a:rPr lang="en-US" sz="2000" baseline="30000" dirty="0" smtClean="0">
                <a:solidFill>
                  <a:srgbClr val="EE6D0C"/>
                </a:solidFill>
                <a:latin typeface="Bell MT" pitchFamily="18" charset="0"/>
              </a:rPr>
              <a:t> </a:t>
            </a:r>
            <a:r>
              <a:rPr lang="en-US" sz="2000" dirty="0">
                <a:solidFill>
                  <a:srgbClr val="EE6D0C"/>
                </a:solidFill>
                <a:latin typeface="Bell MT" pitchFamily="18" charset="0"/>
              </a:rPr>
              <a:t> Symposium on Rendering, Symposium on Computer Animation</a:t>
            </a:r>
            <a:r>
              <a:rPr lang="en-US" sz="2000" dirty="0" smtClean="0">
                <a:solidFill>
                  <a:srgbClr val="EE6D0C"/>
                </a:solidFill>
                <a:latin typeface="Bell MT" pitchFamily="18" charset="0"/>
              </a:rPr>
              <a:t>,</a:t>
            </a:r>
            <a:r>
              <a:rPr lang="en-US" sz="2000" baseline="30000" dirty="0" smtClean="0">
                <a:solidFill>
                  <a:srgbClr val="EE6D0C"/>
                </a:solidFill>
                <a:latin typeface="Bell MT" pitchFamily="18" charset="0"/>
              </a:rPr>
              <a:t> </a:t>
            </a:r>
            <a:r>
              <a:rPr lang="en-US" sz="2000" dirty="0" smtClean="0">
                <a:solidFill>
                  <a:srgbClr val="EE6D0C"/>
                </a:solidFill>
                <a:latin typeface="Bell MT" pitchFamily="18" charset="0"/>
              </a:rPr>
              <a:t>and </a:t>
            </a:r>
            <a:r>
              <a:rPr lang="en-US" sz="2000" dirty="0">
                <a:solidFill>
                  <a:srgbClr val="EE6D0C"/>
                </a:solidFill>
                <a:latin typeface="Bell MT" pitchFamily="18" charset="0"/>
              </a:rPr>
              <a:t>High Performance Graphics.</a:t>
            </a:r>
          </a:p>
        </p:txBody>
      </p:sp>
    </p:spTree>
  </p:cSld>
  <p:clrMapOvr>
    <a:masterClrMapping/>
  </p:clrMapOvr>
  <p:transition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10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grpId="0" nodeType="afterEffect">
                                  <p:stCondLst>
                                    <p:cond delay="1000"/>
                                  </p:stCondLst>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32" presetClass="emph" presetSubtype="0" fill="hold" nodeType="afterEffect">
                                  <p:stCondLst>
                                    <p:cond delay="0"/>
                                  </p:stCondLst>
                                  <p:childTnLst>
                                    <p:animClr clrSpc="rgb" dir="cw">
                                      <p:cBhvr override="childStyle">
                                        <p:cTn id="26" dur="100" fill="hold"/>
                                        <p:tgtEl>
                                          <p:spTgt spid="8">
                                            <p:txEl>
                                              <p:pRg st="0" end="0"/>
                                            </p:txEl>
                                          </p:spTgt>
                                        </p:tgtEl>
                                        <p:attrNameLst>
                                          <p:attrName>style.color</p:attrName>
                                        </p:attrNameLst>
                                      </p:cBhvr>
                                      <p:to>
                                        <a:schemeClr val="accent2"/>
                                      </p:to>
                                    </p:animClr>
                                    <p:animClr clrSpc="rgb" dir="cw">
                                      <p:cBhvr>
                                        <p:cTn id="27" dur="100" fill="hold"/>
                                        <p:tgtEl>
                                          <p:spTgt spid="8">
                                            <p:txEl>
                                              <p:pRg st="0" end="0"/>
                                            </p:txEl>
                                          </p:spTgt>
                                        </p:tgtEl>
                                        <p:attrNameLst>
                                          <p:attrName>fillcolor</p:attrName>
                                        </p:attrNameLst>
                                      </p:cBhvr>
                                      <p:to>
                                        <a:schemeClr val="accent2"/>
                                      </p:to>
                                    </p:animClr>
                                    <p:set>
                                      <p:cBhvr>
                                        <p:cTn id="28" dur="100" fill="hold"/>
                                        <p:tgtEl>
                                          <p:spTgt spid="8">
                                            <p:txEl>
                                              <p:pRg st="0" end="0"/>
                                            </p:txEl>
                                          </p:spTgt>
                                        </p:tgtEl>
                                        <p:attrNameLst>
                                          <p:attrName>fill.type</p:attrName>
                                        </p:attrNameLst>
                                      </p:cBhvr>
                                      <p:to>
                                        <p:strVal val="solid"/>
                                      </p:to>
                                    </p:set>
                                    <p:set>
                                      <p:cBhvr>
                                        <p:cTn id="29" dur="100" fill="hold"/>
                                        <p:tgtEl>
                                          <p:spTgt spid="8">
                                            <p:txEl>
                                              <p:pRg st="0" end="0"/>
                                            </p:txEl>
                                          </p:spTgt>
                                        </p:tgtEl>
                                        <p:attrNameLst>
                                          <p:attrName>fill.on</p:attrName>
                                        </p:attrNameLst>
                                      </p:cBhvr>
                                      <p:to>
                                        <p:strVal val="true"/>
                                      </p:to>
                                    </p:set>
                                    <p:animRot by="120000">
                                      <p:cBhvr>
                                        <p:cTn id="30" dur="100" fill="hold">
                                          <p:stCondLst>
                                            <p:cond delay="0"/>
                                          </p:stCondLst>
                                        </p:cTn>
                                        <p:tgtEl>
                                          <p:spTgt spid="8">
                                            <p:txEl>
                                              <p:pRg st="0" end="0"/>
                                            </p:txEl>
                                          </p:spTgt>
                                        </p:tgtEl>
                                        <p:attrNameLst>
                                          <p:attrName>r</p:attrName>
                                        </p:attrNameLst>
                                      </p:cBhvr>
                                    </p:animRot>
                                    <p:animRot by="-240000">
                                      <p:cBhvr>
                                        <p:cTn id="31" dur="200" fill="hold">
                                          <p:stCondLst>
                                            <p:cond delay="200"/>
                                          </p:stCondLst>
                                        </p:cTn>
                                        <p:tgtEl>
                                          <p:spTgt spid="8">
                                            <p:txEl>
                                              <p:pRg st="0" end="0"/>
                                            </p:txEl>
                                          </p:spTgt>
                                        </p:tgtEl>
                                        <p:attrNameLst>
                                          <p:attrName>r</p:attrName>
                                        </p:attrNameLst>
                                      </p:cBhvr>
                                    </p:animRot>
                                    <p:animRot by="240000">
                                      <p:cBhvr>
                                        <p:cTn id="32" dur="200" fill="hold">
                                          <p:stCondLst>
                                            <p:cond delay="400"/>
                                          </p:stCondLst>
                                        </p:cTn>
                                        <p:tgtEl>
                                          <p:spTgt spid="8">
                                            <p:txEl>
                                              <p:pRg st="0" end="0"/>
                                            </p:txEl>
                                          </p:spTgt>
                                        </p:tgtEl>
                                        <p:attrNameLst>
                                          <p:attrName>r</p:attrName>
                                        </p:attrNameLst>
                                      </p:cBhvr>
                                    </p:animRot>
                                    <p:animRot by="-240000">
                                      <p:cBhvr>
                                        <p:cTn id="33" dur="200" fill="hold">
                                          <p:stCondLst>
                                            <p:cond delay="600"/>
                                          </p:stCondLst>
                                        </p:cTn>
                                        <p:tgtEl>
                                          <p:spTgt spid="8">
                                            <p:txEl>
                                              <p:pRg st="0" end="0"/>
                                            </p:txEl>
                                          </p:spTgt>
                                        </p:tgtEl>
                                        <p:attrNameLst>
                                          <p:attrName>r</p:attrName>
                                        </p:attrNameLst>
                                      </p:cBhvr>
                                    </p:animRot>
                                    <p:animRot by="120000">
                                      <p:cBhvr>
                                        <p:cTn id="34" dur="200" fill="hold">
                                          <p:stCondLst>
                                            <p:cond delay="80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P spid="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344185" cy="923330"/>
          </a:xfrm>
          <a:prstGeom prst="rect">
            <a:avLst/>
          </a:prstGeom>
          <a:noFill/>
        </p:spPr>
        <p:txBody>
          <a:bodyPr wrap="none" lIns="91440" tIns="45720" rIns="91440" bIns="45720">
            <a:spAutoFit/>
          </a:bodyPr>
          <a:lstStyle/>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Subfields</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endParaRPr lang="en-US" sz="5400"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extBox 3"/>
          <p:cNvSpPr txBox="1"/>
          <p:nvPr/>
        </p:nvSpPr>
        <p:spPr>
          <a:xfrm>
            <a:off x="214282" y="1071546"/>
            <a:ext cx="814393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chemeClr val="bg2"/>
                </a:solidFill>
              </a:rPr>
              <a:t>A broad classification of major subfields in computer graphics might be:</a:t>
            </a:r>
          </a:p>
        </p:txBody>
      </p:sp>
      <p:grpSp>
        <p:nvGrpSpPr>
          <p:cNvPr id="19" name="Group 18"/>
          <p:cNvGrpSpPr/>
          <p:nvPr/>
        </p:nvGrpSpPr>
        <p:grpSpPr>
          <a:xfrm>
            <a:off x="571472" y="1643050"/>
            <a:ext cx="7572428" cy="1500198"/>
            <a:chOff x="571472" y="1785926"/>
            <a:chExt cx="7572428" cy="1500198"/>
          </a:xfrm>
        </p:grpSpPr>
        <p:sp>
          <p:nvSpPr>
            <p:cNvPr id="6" name="Rounded Rectangle 5"/>
            <p:cNvSpPr/>
            <p:nvPr/>
          </p:nvSpPr>
          <p:spPr>
            <a:xfrm>
              <a:off x="571472" y="1785926"/>
              <a:ext cx="2571768" cy="15001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solidFill>
                    <a:schemeClr val="accent1">
                      <a:lumMod val="75000"/>
                    </a:schemeClr>
                  </a:solidFill>
                  <a:latin typeface="Bauhaus 93" pitchFamily="82" charset="0"/>
                </a:rPr>
                <a:t>Geometry</a:t>
              </a:r>
              <a:endParaRPr lang="en-US" sz="3200" dirty="0">
                <a:solidFill>
                  <a:schemeClr val="accent1">
                    <a:lumMod val="75000"/>
                  </a:schemeClr>
                </a:solidFill>
                <a:latin typeface="Bauhaus 93" pitchFamily="82" charset="0"/>
              </a:endParaRPr>
            </a:p>
          </p:txBody>
        </p:sp>
        <p:sp>
          <p:nvSpPr>
            <p:cNvPr id="7" name="Right Arrow 6"/>
            <p:cNvSpPr/>
            <p:nvPr/>
          </p:nvSpPr>
          <p:spPr>
            <a:xfrm>
              <a:off x="3143240" y="1785926"/>
              <a:ext cx="5000660" cy="150019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ways to represent and process surfaces</a:t>
              </a:r>
            </a:p>
          </p:txBody>
        </p:sp>
      </p:grpSp>
      <p:grpSp>
        <p:nvGrpSpPr>
          <p:cNvPr id="18" name="Group 17"/>
          <p:cNvGrpSpPr/>
          <p:nvPr/>
        </p:nvGrpSpPr>
        <p:grpSpPr>
          <a:xfrm>
            <a:off x="642910" y="3357562"/>
            <a:ext cx="7572428" cy="1500198"/>
            <a:chOff x="571472" y="3857628"/>
            <a:chExt cx="7572428" cy="1500198"/>
          </a:xfrm>
        </p:grpSpPr>
        <p:sp>
          <p:nvSpPr>
            <p:cNvPr id="10" name="Rounded Rectangle 9"/>
            <p:cNvSpPr/>
            <p:nvPr/>
          </p:nvSpPr>
          <p:spPr>
            <a:xfrm>
              <a:off x="571472" y="3857628"/>
              <a:ext cx="2571768"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Bauhaus 93" pitchFamily="82" charset="0"/>
                </a:rPr>
                <a:t>Animation</a:t>
              </a:r>
              <a:endParaRPr lang="en-US" sz="3200" dirty="0">
                <a:latin typeface="Bauhaus 93" pitchFamily="82" charset="0"/>
              </a:endParaRPr>
            </a:p>
          </p:txBody>
        </p:sp>
        <p:sp>
          <p:nvSpPr>
            <p:cNvPr id="11" name="Right Arrow 10"/>
            <p:cNvSpPr/>
            <p:nvPr/>
          </p:nvSpPr>
          <p:spPr>
            <a:xfrm>
              <a:off x="3143240" y="3857628"/>
              <a:ext cx="5000660" cy="1500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ways to represent and manipulate motion</a:t>
              </a:r>
            </a:p>
          </p:txBody>
        </p:sp>
      </p:grpSp>
      <p:grpSp>
        <p:nvGrpSpPr>
          <p:cNvPr id="20" name="Group 19"/>
          <p:cNvGrpSpPr/>
          <p:nvPr/>
        </p:nvGrpSpPr>
        <p:grpSpPr>
          <a:xfrm>
            <a:off x="571472" y="5143512"/>
            <a:ext cx="7572428" cy="1500198"/>
            <a:chOff x="571472" y="5643578"/>
            <a:chExt cx="7572428" cy="1500198"/>
          </a:xfrm>
        </p:grpSpPr>
        <p:sp>
          <p:nvSpPr>
            <p:cNvPr id="13" name="Rounded Rectangle 12"/>
            <p:cNvSpPr/>
            <p:nvPr/>
          </p:nvSpPr>
          <p:spPr>
            <a:xfrm>
              <a:off x="571472" y="5643578"/>
              <a:ext cx="2571768" cy="15001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solidFill>
                    <a:schemeClr val="accent2">
                      <a:lumMod val="20000"/>
                      <a:lumOff val="80000"/>
                    </a:schemeClr>
                  </a:solidFill>
                  <a:latin typeface="Bauhaus 93" pitchFamily="82" charset="0"/>
                </a:rPr>
                <a:t>Rendering</a:t>
              </a:r>
              <a:endParaRPr lang="en-US" sz="3200" dirty="0">
                <a:solidFill>
                  <a:schemeClr val="accent2">
                    <a:lumMod val="20000"/>
                    <a:lumOff val="80000"/>
                  </a:schemeClr>
                </a:solidFill>
                <a:latin typeface="Bauhaus 93" pitchFamily="82" charset="0"/>
              </a:endParaRPr>
            </a:p>
          </p:txBody>
        </p:sp>
        <p:sp>
          <p:nvSpPr>
            <p:cNvPr id="14" name="Right Arrow 13"/>
            <p:cNvSpPr/>
            <p:nvPr/>
          </p:nvSpPr>
          <p:spPr>
            <a:xfrm>
              <a:off x="3143240" y="5643578"/>
              <a:ext cx="5000660" cy="15001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Algorithms </a:t>
              </a:r>
              <a:r>
                <a:rPr lang="en-US" dirty="0"/>
                <a:t>to reproduce light transport</a:t>
              </a:r>
            </a:p>
          </p:txBody>
        </p:sp>
      </p:grpSp>
      <p:sp>
        <p:nvSpPr>
          <p:cNvPr id="22" name="TextBox 21"/>
          <p:cNvSpPr txBox="1"/>
          <p:nvPr/>
        </p:nvSpPr>
        <p:spPr>
          <a:xfrm>
            <a:off x="1285852" y="3071810"/>
            <a:ext cx="10072758" cy="461665"/>
          </a:xfrm>
          <a:prstGeom prst="rect">
            <a:avLst/>
          </a:prstGeom>
          <a:noFill/>
        </p:spPr>
        <p:txBody>
          <a:bodyPr wrap="square" rtlCol="0">
            <a:spAutoFit/>
          </a:bodyPr>
          <a:lstStyle/>
          <a:p>
            <a:r>
              <a:rPr lang="en-IN" sz="2400" dirty="0" smtClean="0"/>
              <a:t>Lets discuss the topics in a detailed manner</a:t>
            </a:r>
            <a:endParaRPr lang="en-US" sz="2400" dirty="0"/>
          </a:p>
        </p:txBody>
      </p:sp>
    </p:spTree>
  </p:cSld>
  <p:clrMapOvr>
    <a:masterClrMapping/>
  </p:clrMapOvr>
  <p:transition advClick="0" advTm="7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10" presetClass="exit" presetSubtype="0" fill="hold" grpId="1" nodeType="afterEffect">
                                  <p:stCondLst>
                                    <p:cond delay="1000"/>
                                  </p:stCondLst>
                                  <p:iterate type="lt">
                                    <p:tmPct val="0"/>
                                  </p:iterate>
                                  <p:childTnLst>
                                    <p:animEffect transition="out" filter="fade">
                                      <p:cBhvr>
                                        <p:cTn id="36" dur="1000"/>
                                        <p:tgtEl>
                                          <p:spTgt spid="2"/>
                                        </p:tgtEl>
                                      </p:cBhvr>
                                    </p:animEffect>
                                    <p:set>
                                      <p:cBhvr>
                                        <p:cTn id="37" dur="1" fill="hold">
                                          <p:stCondLst>
                                            <p:cond delay="999"/>
                                          </p:stCondLst>
                                        </p:cTn>
                                        <p:tgtEl>
                                          <p:spTgt spid="2"/>
                                        </p:tgtEl>
                                        <p:attrNameLst>
                                          <p:attrName>style.visibility</p:attrName>
                                        </p:attrNameLst>
                                      </p:cBhvr>
                                      <p:to>
                                        <p:strVal val="hidden"/>
                                      </p:to>
                                    </p:set>
                                  </p:childTnLst>
                                </p:cTn>
                              </p:par>
                              <p:par>
                                <p:cTn id="38" presetID="10" presetClass="exit" presetSubtype="0" fill="hold" nodeType="withEffect">
                                  <p:stCondLst>
                                    <p:cond delay="1000"/>
                                  </p:stCondLst>
                                  <p:childTnLst>
                                    <p:animEffect transition="out" filter="fade">
                                      <p:cBhvr>
                                        <p:cTn id="39" dur="1000"/>
                                        <p:tgtEl>
                                          <p:spTgt spid="19"/>
                                        </p:tgtEl>
                                      </p:cBhvr>
                                    </p:animEffect>
                                    <p:set>
                                      <p:cBhvr>
                                        <p:cTn id="40" dur="1" fill="hold">
                                          <p:stCondLst>
                                            <p:cond delay="999"/>
                                          </p:stCondLst>
                                        </p:cTn>
                                        <p:tgtEl>
                                          <p:spTgt spid="19"/>
                                        </p:tgtEl>
                                        <p:attrNameLst>
                                          <p:attrName>style.visibility</p:attrName>
                                        </p:attrNameLst>
                                      </p:cBhvr>
                                      <p:to>
                                        <p:strVal val="hidden"/>
                                      </p:to>
                                    </p:set>
                                  </p:childTnLst>
                                </p:cTn>
                              </p:par>
                              <p:par>
                                <p:cTn id="41" presetID="10" presetClass="exit" presetSubtype="0" fill="hold" nodeType="withEffect">
                                  <p:stCondLst>
                                    <p:cond delay="1000"/>
                                  </p:stCondLst>
                                  <p:childTnLst>
                                    <p:animEffect transition="out" filter="fade">
                                      <p:cBhvr>
                                        <p:cTn id="42" dur="1000"/>
                                        <p:tgtEl>
                                          <p:spTgt spid="18"/>
                                        </p:tgtEl>
                                      </p:cBhvr>
                                    </p:animEffect>
                                    <p:set>
                                      <p:cBhvr>
                                        <p:cTn id="43" dur="1" fill="hold">
                                          <p:stCondLst>
                                            <p:cond delay="999"/>
                                          </p:stCondLst>
                                        </p:cTn>
                                        <p:tgtEl>
                                          <p:spTgt spid="18"/>
                                        </p:tgtEl>
                                        <p:attrNameLst>
                                          <p:attrName>style.visibility</p:attrName>
                                        </p:attrNameLst>
                                      </p:cBhvr>
                                      <p:to>
                                        <p:strVal val="hidden"/>
                                      </p:to>
                                    </p:set>
                                  </p:childTnLst>
                                </p:cTn>
                              </p:par>
                              <p:par>
                                <p:cTn id="44" presetID="10" presetClass="exit" presetSubtype="0" fill="hold" nodeType="withEffect">
                                  <p:stCondLst>
                                    <p:cond delay="1000"/>
                                  </p:stCondLst>
                                  <p:childTnLst>
                                    <p:animEffect transition="out" filter="fade">
                                      <p:cBhvr>
                                        <p:cTn id="45" dur="1000"/>
                                        <p:tgtEl>
                                          <p:spTgt spid="20"/>
                                        </p:tgtEl>
                                      </p:cBhvr>
                                    </p:animEffect>
                                    <p:set>
                                      <p:cBhvr>
                                        <p:cTn id="46" dur="1" fill="hold">
                                          <p:stCondLst>
                                            <p:cond delay="999"/>
                                          </p:stCondLst>
                                        </p:cTn>
                                        <p:tgtEl>
                                          <p:spTgt spid="20"/>
                                        </p:tgtEl>
                                        <p:attrNameLst>
                                          <p:attrName>style.visibility</p:attrName>
                                        </p:attrNameLst>
                                      </p:cBhvr>
                                      <p:to>
                                        <p:strVal val="hidden"/>
                                      </p:to>
                                    </p:set>
                                  </p:childTnLst>
                                </p:cTn>
                              </p:par>
                              <p:par>
                                <p:cTn id="47" presetID="10" presetClass="exit" presetSubtype="0" fill="hold" grpId="1" nodeType="withEffect">
                                  <p:stCondLst>
                                    <p:cond delay="1000"/>
                                  </p:stCondLst>
                                  <p:childTnLst>
                                    <p:animEffect transition="out" filter="fade">
                                      <p:cBhvr>
                                        <p:cTn id="48" dur="1000"/>
                                        <p:tgtEl>
                                          <p:spTgt spid="4"/>
                                        </p:tgtEl>
                                      </p:cBhvr>
                                    </p:animEffect>
                                    <p:set>
                                      <p:cBhvr>
                                        <p:cTn id="49" dur="1" fill="hold">
                                          <p:stCondLst>
                                            <p:cond delay="999"/>
                                          </p:stCondLst>
                                        </p:cTn>
                                        <p:tgtEl>
                                          <p:spTgt spid="4"/>
                                        </p:tgtEl>
                                        <p:attrNameLst>
                                          <p:attrName>style.visibility</p:attrName>
                                        </p:attrNameLst>
                                      </p:cBhvr>
                                      <p:to>
                                        <p:strVal val="hidden"/>
                                      </p:to>
                                    </p:set>
                                  </p:childTnLst>
                                </p:cTn>
                              </p:par>
                            </p:childTnLst>
                          </p:cTn>
                        </p:par>
                        <p:par>
                          <p:cTn id="50" fill="hold">
                            <p:stCondLst>
                              <p:cond delay="2500"/>
                            </p:stCondLst>
                            <p:childTnLst>
                              <p:par>
                                <p:cTn id="51" presetID="39" presetClass="entr" presetSubtype="0" accel="100000" fill="hold" grpId="0" nodeType="afterEffect">
                                  <p:stCondLst>
                                    <p:cond delay="0"/>
                                  </p:stCondLst>
                                  <p:iterate type="lt">
                                    <p:tmPct val="0"/>
                                  </p:iterate>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ppt_h</p:attrName>
                                        </p:attrNameLst>
                                      </p:cBhvr>
                                      <p:tavLst>
                                        <p:tav tm="0">
                                          <p:val>
                                            <p:strVal val="#ppt_h/20"/>
                                          </p:val>
                                        </p:tav>
                                        <p:tav tm="50000">
                                          <p:val>
                                            <p:strVal val="#ppt_h/20"/>
                                          </p:val>
                                        </p:tav>
                                        <p:tav tm="100000">
                                          <p:val>
                                            <p:strVal val="#ppt_h"/>
                                          </p:val>
                                        </p:tav>
                                      </p:tavLst>
                                    </p:anim>
                                    <p:anim calcmode="lin" valueType="num">
                                      <p:cBhvr>
                                        <p:cTn id="54" dur="500" fill="hold"/>
                                        <p:tgtEl>
                                          <p:spTgt spid="22"/>
                                        </p:tgtEl>
                                        <p:attrNameLst>
                                          <p:attrName>ppt_w</p:attrName>
                                        </p:attrNameLst>
                                      </p:cBhvr>
                                      <p:tavLst>
                                        <p:tav tm="0">
                                          <p:val>
                                            <p:strVal val="#ppt_w+.3"/>
                                          </p:val>
                                        </p:tav>
                                        <p:tav tm="50000">
                                          <p:val>
                                            <p:strVal val="#ppt_w+.3"/>
                                          </p:val>
                                        </p:tav>
                                        <p:tav tm="100000">
                                          <p:val>
                                            <p:strVal val="#ppt_w"/>
                                          </p:val>
                                        </p:tav>
                                      </p:tavLst>
                                    </p:anim>
                                    <p:anim calcmode="lin" valueType="num">
                                      <p:cBhvr>
                                        <p:cTn id="55" dur="500" fill="hold"/>
                                        <p:tgtEl>
                                          <p:spTgt spid="22"/>
                                        </p:tgtEl>
                                        <p:attrNameLst>
                                          <p:attrName>ppt_x</p:attrName>
                                        </p:attrNameLst>
                                      </p:cBhvr>
                                      <p:tavLst>
                                        <p:tav tm="0">
                                          <p:val>
                                            <p:strVal val="#ppt_x-.3"/>
                                          </p:val>
                                        </p:tav>
                                        <p:tav tm="5000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33" presetClass="emph" presetSubtype="0" fill="remove" grpId="1" nodeType="withEffect">
                                  <p:stCondLst>
                                    <p:cond delay="0"/>
                                  </p:stCondLst>
                                  <p:iterate type="lt">
                                    <p:tmPct val="0"/>
                                  </p:iterate>
                                  <p:childTnLst>
                                    <p:animClr clrSpc="rgb" dir="cw">
                                      <p:cBhvr override="childStyle">
                                        <p:cTn id="58" dur="1500" accel="50000" autoRev="1" fill="hold" tmFilter="0, 0; .33333, 1; 1, 1">
                                          <p:stCondLst>
                                            <p:cond delay="0"/>
                                          </p:stCondLst>
                                        </p:cTn>
                                        <p:tgtEl>
                                          <p:spTgt spid="22"/>
                                        </p:tgtEl>
                                        <p:attrNameLst>
                                          <p:attrName>style.color</p:attrName>
                                        </p:attrNameLst>
                                      </p:cBhvr>
                                      <p:to>
                                        <a:schemeClr val="tx1"/>
                                      </p:to>
                                    </p:animClr>
                                    <p:animClr clrSpc="rgb" dir="cw">
                                      <p:cBhvr>
                                        <p:cTn id="59" dur="1500" accel="50000" autoRev="1" fill="hold" tmFilter="0, 0; .33333, 1; 1, 1">
                                          <p:stCondLst>
                                            <p:cond delay="0"/>
                                          </p:stCondLst>
                                        </p:cTn>
                                        <p:tgtEl>
                                          <p:spTgt spid="22"/>
                                        </p:tgtEl>
                                        <p:attrNameLst>
                                          <p:attrName>fillcolor</p:attrName>
                                        </p:attrNameLst>
                                      </p:cBhvr>
                                      <p:to>
                                        <a:schemeClr val="tx1"/>
                                      </p:to>
                                    </p:animClr>
                                    <p:set>
                                      <p:cBhvr>
                                        <p:cTn id="60" dur="3000" fill="hold"/>
                                        <p:tgtEl>
                                          <p:spTgt spid="22"/>
                                        </p:tgtEl>
                                        <p:attrNameLst>
                                          <p:attrName>fill.type</p:attrName>
                                        </p:attrNameLst>
                                      </p:cBhvr>
                                      <p:to>
                                        <p:strVal val="solid"/>
                                      </p:to>
                                    </p:set>
                                    <p:set>
                                      <p:cBhvr>
                                        <p:cTn id="61" dur="3000" fill="hold"/>
                                        <p:tgtEl>
                                          <p:spTgt spid="22"/>
                                        </p:tgtEl>
                                        <p:attrNameLst>
                                          <p:attrName>fill.on</p:attrName>
                                        </p:attrNameLst>
                                      </p:cBhvr>
                                      <p:to>
                                        <p:strVal val="true"/>
                                      </p:to>
                                    </p:set>
                                    <p:animScale>
                                      <p:cBhvr>
                                        <p:cTn id="62" dur="1500" accel="50000" autoRev="1" fill="hold" tmFilter="0, 0; .33333, 1; 1, 1">
                                          <p:stCondLst>
                                            <p:cond delay="0"/>
                                          </p:stCondLst>
                                        </p:cTn>
                                        <p:tgtEl>
                                          <p:spTgt spid="22"/>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22" grpId="0"/>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25000" b="-25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3106940" cy="769441"/>
          </a:xfrm>
          <a:prstGeom prst="rect">
            <a:avLst/>
          </a:prstGeom>
          <a:noFill/>
        </p:spPr>
        <p:txBody>
          <a:bodyPr wrap="none" lIns="91440" tIns="45720" rIns="91440" bIns="45720">
            <a:spAutoFit/>
          </a:bodyPr>
          <a:lstStyle/>
          <a:p>
            <a:pPr algn="ctr"/>
            <a:r>
              <a:rPr lang="en-IN" sz="4400" b="1" u="sng"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Geometry</a:t>
            </a:r>
            <a:r>
              <a:rPr lang="en-IN" sz="4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4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0" y="785794"/>
            <a:ext cx="9144000" cy="923330"/>
          </a:xfrm>
          <a:prstGeom prst="rect">
            <a:avLst/>
          </a:prstGeom>
          <a:noFill/>
        </p:spPr>
        <p:txBody>
          <a:bodyPr wrap="square" rtlCol="0">
            <a:spAutoFit/>
          </a:bodyPr>
          <a:lstStyle/>
          <a:p>
            <a:r>
              <a:rPr lang="en-US" b="1" dirty="0">
                <a:solidFill>
                  <a:srgbClr val="FF0000"/>
                </a:solidFill>
              </a:rPr>
              <a:t>The subfield of geometry studies the representation of three-dimensional objects in a discrete digital setting. Because the appearance of an object depends largely on its exterior, </a:t>
            </a:r>
            <a:r>
              <a:rPr lang="en-US" b="1" dirty="0" smtClean="0">
                <a:solidFill>
                  <a:srgbClr val="FF0000"/>
                </a:solidFill>
              </a:rPr>
              <a:t>boundary representations</a:t>
            </a:r>
            <a:r>
              <a:rPr lang="en-US" b="1" dirty="0">
                <a:solidFill>
                  <a:srgbClr val="FF0000"/>
                </a:solidFill>
              </a:rPr>
              <a:t> are most commonly used. </a:t>
            </a:r>
          </a:p>
        </p:txBody>
      </p:sp>
      <p:sp>
        <p:nvSpPr>
          <p:cNvPr id="5" name="TextBox 4"/>
          <p:cNvSpPr txBox="1"/>
          <p:nvPr/>
        </p:nvSpPr>
        <p:spPr>
          <a:xfrm>
            <a:off x="0" y="1857364"/>
            <a:ext cx="9144000" cy="923330"/>
          </a:xfrm>
          <a:prstGeom prst="rect">
            <a:avLst/>
          </a:prstGeom>
          <a:noFill/>
        </p:spPr>
        <p:txBody>
          <a:bodyPr wrap="square" rtlCol="0">
            <a:spAutoFit/>
          </a:bodyPr>
          <a:lstStyle/>
          <a:p>
            <a:r>
              <a:rPr lang="en-US" b="1" dirty="0">
                <a:solidFill>
                  <a:srgbClr val="0070C0"/>
                </a:solidFill>
              </a:rPr>
              <a:t>Two dimensional </a:t>
            </a:r>
            <a:r>
              <a:rPr lang="en-US" b="1" dirty="0" smtClean="0">
                <a:solidFill>
                  <a:srgbClr val="0070C0"/>
                </a:solidFill>
              </a:rPr>
              <a:t>surfaces</a:t>
            </a:r>
            <a:r>
              <a:rPr lang="en-US" b="1" dirty="0">
                <a:solidFill>
                  <a:srgbClr val="0070C0"/>
                </a:solidFill>
              </a:rPr>
              <a:t> are a good representation for most objects, though they may be </a:t>
            </a:r>
            <a:r>
              <a:rPr lang="en-US" b="1" dirty="0" smtClean="0">
                <a:solidFill>
                  <a:srgbClr val="0070C0"/>
                </a:solidFill>
              </a:rPr>
              <a:t>non-manifold. </a:t>
            </a:r>
            <a:r>
              <a:rPr lang="en-US" b="1" dirty="0">
                <a:solidFill>
                  <a:srgbClr val="0070C0"/>
                </a:solidFill>
              </a:rPr>
              <a:t>Since surfaces are not finite, discrete digital approximations are used</a:t>
            </a:r>
            <a:r>
              <a:rPr lang="en-US" b="1" dirty="0" smtClean="0">
                <a:solidFill>
                  <a:srgbClr val="0070C0"/>
                </a:solidFill>
              </a:rPr>
              <a:t>.</a:t>
            </a:r>
            <a:endParaRPr lang="en-US" b="1" dirty="0">
              <a:solidFill>
                <a:srgbClr val="0070C0"/>
              </a:solidFill>
            </a:endParaRPr>
          </a:p>
        </p:txBody>
      </p:sp>
      <p:sp>
        <p:nvSpPr>
          <p:cNvPr id="8" name="TextBox 7"/>
          <p:cNvSpPr txBox="1"/>
          <p:nvPr/>
        </p:nvSpPr>
        <p:spPr>
          <a:xfrm>
            <a:off x="0" y="3000372"/>
            <a:ext cx="9144000" cy="646331"/>
          </a:xfrm>
          <a:prstGeom prst="rect">
            <a:avLst/>
          </a:prstGeom>
          <a:noFill/>
        </p:spPr>
        <p:txBody>
          <a:bodyPr wrap="square" rtlCol="0">
            <a:spAutoFit/>
          </a:bodyPr>
          <a:lstStyle/>
          <a:p>
            <a:r>
              <a:rPr lang="en-US" b="1" dirty="0">
                <a:solidFill>
                  <a:srgbClr val="002060"/>
                </a:solidFill>
              </a:rPr>
              <a:t> </a:t>
            </a:r>
            <a:r>
              <a:rPr lang="en-US" b="1" dirty="0" smtClean="0">
                <a:solidFill>
                  <a:srgbClr val="002060"/>
                </a:solidFill>
              </a:rPr>
              <a:t>Polygonal meshes are </a:t>
            </a:r>
            <a:r>
              <a:rPr lang="en-US" b="1" dirty="0">
                <a:solidFill>
                  <a:srgbClr val="002060"/>
                </a:solidFill>
              </a:rPr>
              <a:t>by far the most common representation, although point-based representations have become more popular </a:t>
            </a:r>
            <a:r>
              <a:rPr lang="en-US" b="1" dirty="0" smtClean="0">
                <a:solidFill>
                  <a:srgbClr val="002060"/>
                </a:solidFill>
              </a:rPr>
              <a:t>recently.</a:t>
            </a:r>
            <a:endParaRPr lang="en-US" b="1" dirty="0">
              <a:solidFill>
                <a:srgbClr val="002060"/>
              </a:solidFill>
            </a:endParaRPr>
          </a:p>
        </p:txBody>
      </p:sp>
      <p:sp>
        <p:nvSpPr>
          <p:cNvPr id="9" name="TextBox 8"/>
          <p:cNvSpPr txBox="1"/>
          <p:nvPr/>
        </p:nvSpPr>
        <p:spPr>
          <a:xfrm>
            <a:off x="0" y="3929066"/>
            <a:ext cx="9144000" cy="1200329"/>
          </a:xfrm>
          <a:prstGeom prst="rect">
            <a:avLst/>
          </a:prstGeom>
          <a:noFill/>
        </p:spPr>
        <p:txBody>
          <a:bodyPr wrap="square" rtlCol="0">
            <a:spAutoFit/>
          </a:bodyPr>
          <a:lstStyle/>
          <a:p>
            <a:r>
              <a:rPr lang="en-US" b="1" dirty="0">
                <a:solidFill>
                  <a:srgbClr val="C00000"/>
                </a:solidFill>
              </a:rPr>
              <a:t>These representations are </a:t>
            </a:r>
            <a:r>
              <a:rPr lang="en-US" b="1" i="1" dirty="0" err="1">
                <a:solidFill>
                  <a:srgbClr val="C00000"/>
                </a:solidFill>
              </a:rPr>
              <a:t>Lagrangian</a:t>
            </a:r>
            <a:r>
              <a:rPr lang="en-US" b="1" i="1" dirty="0">
                <a:solidFill>
                  <a:srgbClr val="C00000"/>
                </a:solidFill>
              </a:rPr>
              <a:t>,</a:t>
            </a:r>
            <a:r>
              <a:rPr lang="en-US" b="1" dirty="0">
                <a:solidFill>
                  <a:srgbClr val="C00000"/>
                </a:solidFill>
              </a:rPr>
              <a:t> meaning the spatial locations of the samples are independent. Recently, </a:t>
            </a:r>
            <a:r>
              <a:rPr lang="en-US" b="1" i="1" dirty="0" err="1">
                <a:solidFill>
                  <a:srgbClr val="C00000"/>
                </a:solidFill>
              </a:rPr>
              <a:t>Eulerian</a:t>
            </a:r>
            <a:r>
              <a:rPr lang="en-US" b="1" dirty="0">
                <a:solidFill>
                  <a:srgbClr val="C00000"/>
                </a:solidFill>
              </a:rPr>
              <a:t> surface descriptions </a:t>
            </a:r>
            <a:r>
              <a:rPr lang="en-US" b="1" dirty="0" smtClean="0">
                <a:solidFill>
                  <a:srgbClr val="C00000"/>
                </a:solidFill>
              </a:rPr>
              <a:t>such </a:t>
            </a:r>
            <a:r>
              <a:rPr lang="en-US" b="1" dirty="0">
                <a:solidFill>
                  <a:srgbClr val="C00000"/>
                </a:solidFill>
              </a:rPr>
              <a:t>as </a:t>
            </a:r>
            <a:r>
              <a:rPr lang="en-US" b="1" dirty="0" err="1" smtClean="0">
                <a:solidFill>
                  <a:srgbClr val="C00000"/>
                </a:solidFill>
              </a:rPr>
              <a:t>llevel</a:t>
            </a:r>
            <a:r>
              <a:rPr lang="en-US" b="1" dirty="0" smtClean="0">
                <a:solidFill>
                  <a:srgbClr val="C00000"/>
                </a:solidFill>
              </a:rPr>
              <a:t> sets</a:t>
            </a:r>
            <a:r>
              <a:rPr lang="en-US" b="1" dirty="0">
                <a:solidFill>
                  <a:srgbClr val="C00000"/>
                </a:solidFill>
              </a:rPr>
              <a:t> have been developed into a useful representation for deforming surfaces which undergo many </a:t>
            </a:r>
            <a:r>
              <a:rPr lang="en-US" b="1" dirty="0" smtClean="0">
                <a:solidFill>
                  <a:srgbClr val="C00000"/>
                </a:solidFill>
              </a:rPr>
              <a:t>topological.</a:t>
            </a:r>
            <a:endParaRPr lang="en-US" b="1" dirty="0">
              <a:solidFill>
                <a:srgbClr val="C00000"/>
              </a:solidFill>
            </a:endParaRPr>
          </a:p>
        </p:txBody>
      </p:sp>
      <p:pic>
        <p:nvPicPr>
          <p:cNvPr id="10" name="Picture 9" descr="geo.jpg"/>
          <p:cNvPicPr>
            <a:picLocks noChangeAspect="1"/>
          </p:cNvPicPr>
          <p:nvPr/>
        </p:nvPicPr>
        <p:blipFill>
          <a:blip r:embed="rId3"/>
          <a:stretch>
            <a:fillRect/>
          </a:stretch>
        </p:blipFill>
        <p:spPr>
          <a:xfrm>
            <a:off x="4355382" y="4831452"/>
            <a:ext cx="4429156" cy="1613536"/>
          </a:xfrm>
          <a:prstGeom prst="rect">
            <a:avLst/>
          </a:prstGeom>
          <a:ln>
            <a:noFill/>
          </a:ln>
          <a:effectLst>
            <a:outerShdw blurRad="190500" algn="tl" rotWithShape="0">
              <a:srgbClr val="000000">
                <a:alpha val="70000"/>
              </a:srgbClr>
            </a:outerShdw>
          </a:effectLst>
        </p:spPr>
      </p:pic>
    </p:spTree>
  </p:cSld>
  <p:clrMapOvr>
    <a:masterClrMapping/>
  </p:clrMapOvr>
  <p:transition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33" presetClass="emph" presetSubtype="0" fill="remove" nodeType="withEffect">
                                  <p:stCondLst>
                                    <p:cond delay="0"/>
                                  </p:stCondLst>
                                  <p:childTnLst>
                                    <p:animClr clrSpc="rgb" dir="cw">
                                      <p:cBhvr override="childStyle">
                                        <p:cTn id="11" dur="1500" accel="50000" autoRev="1" fill="hold" tmFilter="0, 0; .33333, 1; 1, 1">
                                          <p:stCondLst>
                                            <p:cond delay="0"/>
                                          </p:stCondLst>
                                        </p:cTn>
                                        <p:tgtEl>
                                          <p:spTgt spid="10"/>
                                        </p:tgtEl>
                                        <p:attrNameLst>
                                          <p:attrName>style.color</p:attrName>
                                        </p:attrNameLst>
                                      </p:cBhvr>
                                      <p:to>
                                        <a:schemeClr val="accent2"/>
                                      </p:to>
                                    </p:animClr>
                                    <p:animClr clrSpc="rgb" dir="cw">
                                      <p:cBhvr>
                                        <p:cTn id="12" dur="1500" accel="50000" autoRev="1" fill="hold" tmFilter="0, 0; .33333, 1; 1, 1">
                                          <p:stCondLst>
                                            <p:cond delay="0"/>
                                          </p:stCondLst>
                                        </p:cTn>
                                        <p:tgtEl>
                                          <p:spTgt spid="10"/>
                                        </p:tgtEl>
                                        <p:attrNameLst>
                                          <p:attrName>fillcolor</p:attrName>
                                        </p:attrNameLst>
                                      </p:cBhvr>
                                      <p:to>
                                        <a:schemeClr val="accent2"/>
                                      </p:to>
                                    </p:animClr>
                                    <p:set>
                                      <p:cBhvr>
                                        <p:cTn id="13" dur="3000" fill="hold"/>
                                        <p:tgtEl>
                                          <p:spTgt spid="10"/>
                                        </p:tgtEl>
                                        <p:attrNameLst>
                                          <p:attrName>fill.type</p:attrName>
                                        </p:attrNameLst>
                                      </p:cBhvr>
                                      <p:to>
                                        <p:strVal val="solid"/>
                                      </p:to>
                                    </p:set>
                                    <p:set>
                                      <p:cBhvr>
                                        <p:cTn id="14" dur="3000" fill="hold"/>
                                        <p:tgtEl>
                                          <p:spTgt spid="10"/>
                                        </p:tgtEl>
                                        <p:attrNameLst>
                                          <p:attrName>fill.on</p:attrName>
                                        </p:attrNameLst>
                                      </p:cBhvr>
                                      <p:to>
                                        <p:strVal val="true"/>
                                      </p:to>
                                    </p:set>
                                    <p:animScale>
                                      <p:cBhvr>
                                        <p:cTn id="15" dur="1500" accel="50000" autoRev="1" fill="hold" tmFilter="0, 0; .33333, 1; 1, 1">
                                          <p:stCondLst>
                                            <p:cond delay="0"/>
                                          </p:stCondLst>
                                        </p:cTn>
                                        <p:tgtEl>
                                          <p:spTgt spid="10"/>
                                        </p:tgtEl>
                                      </p:cBhvr>
                                      <p:from x="100000" y="100000"/>
                                      <p:to x="100000" y="140000"/>
                                    </p:animScale>
                                  </p:childTnLst>
                                </p:cTn>
                              </p:par>
                            </p:childTnLst>
                          </p:cTn>
                        </p:par>
                        <p:par>
                          <p:cTn id="16" fill="hold">
                            <p:stCondLst>
                              <p:cond delay="3000"/>
                            </p:stCondLst>
                            <p:childTnLst>
                              <p:par>
                                <p:cTn id="17" presetID="18" presetClass="entr" presetSubtype="1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Left)">
                                      <p:cBhvr>
                                        <p:cTn id="19" dur="500"/>
                                        <p:tgtEl>
                                          <p:spTgt spid="3"/>
                                        </p:tgtEl>
                                      </p:cBhvr>
                                    </p:animEffect>
                                  </p:childTnLst>
                                </p:cTn>
                              </p:par>
                            </p:childTnLst>
                          </p:cTn>
                        </p:par>
                        <p:par>
                          <p:cTn id="20" fill="hold">
                            <p:stCondLst>
                              <p:cond delay="3500"/>
                            </p:stCondLst>
                            <p:childTnLst>
                              <p:par>
                                <p:cTn id="21" presetID="18" presetClass="entr" presetSubtype="12" fill="hold" grpId="0"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strips(downLeft)">
                                      <p:cBhvr>
                                        <p:cTn id="23" dur="500"/>
                                        <p:tgtEl>
                                          <p:spTgt spid="5"/>
                                        </p:tgtEl>
                                      </p:cBhvr>
                                    </p:animEffect>
                                  </p:childTnLst>
                                </p:cTn>
                              </p:par>
                            </p:childTnLst>
                          </p:cTn>
                        </p:par>
                        <p:par>
                          <p:cTn id="24" fill="hold">
                            <p:stCondLst>
                              <p:cond delay="5000"/>
                            </p:stCondLst>
                            <p:childTnLst>
                              <p:par>
                                <p:cTn id="25" presetID="18" presetClass="entr" presetSubtype="12" fill="hold" grpId="0" nodeType="after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strips(downLeft)">
                                      <p:cBhvr>
                                        <p:cTn id="27" dur="500"/>
                                        <p:tgtEl>
                                          <p:spTgt spid="8"/>
                                        </p:tgtEl>
                                      </p:cBhvr>
                                    </p:animEffect>
                                  </p:childTnLst>
                                </p:cTn>
                              </p:par>
                            </p:childTnLst>
                          </p:cTn>
                        </p:par>
                        <p:par>
                          <p:cTn id="28" fill="hold">
                            <p:stCondLst>
                              <p:cond delay="6500"/>
                            </p:stCondLst>
                            <p:childTnLst>
                              <p:par>
                                <p:cTn id="29" presetID="18" presetClass="entr" presetSubtype="12" fill="hold" grpId="0" nodeType="after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t="-2000" b="-2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4314001"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Animation:</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TextBox 2"/>
          <p:cNvSpPr txBox="1"/>
          <p:nvPr/>
        </p:nvSpPr>
        <p:spPr>
          <a:xfrm>
            <a:off x="0" y="1071546"/>
            <a:ext cx="9144000" cy="707886"/>
          </a:xfrm>
          <a:prstGeom prst="rect">
            <a:avLst/>
          </a:prstGeom>
          <a:noFill/>
        </p:spPr>
        <p:txBody>
          <a:bodyPr wrap="square" rtlCol="0">
            <a:spAutoFit/>
          </a:bodyPr>
          <a:lstStyle/>
          <a:p>
            <a:r>
              <a:rPr lang="en-US" sz="2000" b="1" dirty="0">
                <a:solidFill>
                  <a:srgbClr val="660066"/>
                </a:solidFill>
              </a:rPr>
              <a:t>The subfield of animation studies descriptions for surfaces (and other phenomena) that move or deform over time.</a:t>
            </a:r>
          </a:p>
        </p:txBody>
      </p:sp>
      <p:sp>
        <p:nvSpPr>
          <p:cNvPr id="5" name="TextBox 4"/>
          <p:cNvSpPr txBox="1"/>
          <p:nvPr/>
        </p:nvSpPr>
        <p:spPr>
          <a:xfrm>
            <a:off x="0" y="2214554"/>
            <a:ext cx="9144000" cy="707886"/>
          </a:xfrm>
          <a:prstGeom prst="rect">
            <a:avLst/>
          </a:prstGeom>
          <a:noFill/>
        </p:spPr>
        <p:txBody>
          <a:bodyPr wrap="square" rtlCol="0">
            <a:spAutoFit/>
          </a:bodyPr>
          <a:lstStyle/>
          <a:p>
            <a:r>
              <a:rPr lang="en-US" sz="2000" b="1" dirty="0">
                <a:solidFill>
                  <a:schemeClr val="accent5"/>
                </a:solidFill>
              </a:rPr>
              <a:t>Historically, most work in this field has focused on parametric and data-driven </a:t>
            </a:r>
            <a:r>
              <a:rPr lang="en-US" sz="2000" b="1" dirty="0" smtClean="0">
                <a:solidFill>
                  <a:schemeClr val="accent5"/>
                </a:solidFill>
              </a:rPr>
              <a:t>models.</a:t>
            </a:r>
            <a:endParaRPr lang="en-US" sz="2000" b="1" dirty="0">
              <a:solidFill>
                <a:schemeClr val="accent5"/>
              </a:solidFill>
            </a:endParaRPr>
          </a:p>
        </p:txBody>
      </p:sp>
      <p:sp>
        <p:nvSpPr>
          <p:cNvPr id="6" name="TextBox 5"/>
          <p:cNvSpPr txBox="1"/>
          <p:nvPr/>
        </p:nvSpPr>
        <p:spPr>
          <a:xfrm>
            <a:off x="0" y="3435494"/>
            <a:ext cx="9144000" cy="707886"/>
          </a:xfrm>
          <a:prstGeom prst="rect">
            <a:avLst/>
          </a:prstGeom>
          <a:noFill/>
        </p:spPr>
        <p:txBody>
          <a:bodyPr wrap="square" rtlCol="0">
            <a:spAutoFit/>
          </a:bodyPr>
          <a:lstStyle/>
          <a:p>
            <a:r>
              <a:rPr lang="en-US" sz="2000" b="1" dirty="0" smtClean="0">
                <a:solidFill>
                  <a:srgbClr val="009999"/>
                </a:solidFill>
              </a:rPr>
              <a:t>But </a:t>
            </a:r>
            <a:r>
              <a:rPr lang="en-US" sz="2000" b="1" dirty="0">
                <a:solidFill>
                  <a:srgbClr val="009999"/>
                </a:solidFill>
              </a:rPr>
              <a:t>recently </a:t>
            </a:r>
            <a:r>
              <a:rPr lang="en-US" sz="2000" b="1" dirty="0" smtClean="0">
                <a:solidFill>
                  <a:srgbClr val="009999"/>
                </a:solidFill>
              </a:rPr>
              <a:t>physical simulation</a:t>
            </a:r>
            <a:r>
              <a:rPr lang="en-US" sz="2000" b="1" dirty="0">
                <a:solidFill>
                  <a:srgbClr val="009999"/>
                </a:solidFill>
              </a:rPr>
              <a:t> has become more popular as computers have become more powerful computationally.</a:t>
            </a:r>
          </a:p>
        </p:txBody>
      </p:sp>
      <p:pic>
        <p:nvPicPr>
          <p:cNvPr id="7" name="Picture 6" descr="anim.jpg"/>
          <p:cNvPicPr>
            <a:picLocks noChangeAspect="1"/>
          </p:cNvPicPr>
          <p:nvPr/>
        </p:nvPicPr>
        <p:blipFill>
          <a:blip r:embed="rId3"/>
          <a:stretch>
            <a:fillRect/>
          </a:stretch>
        </p:blipFill>
        <p:spPr>
          <a:xfrm>
            <a:off x="285720" y="4214818"/>
            <a:ext cx="8358246" cy="2143116"/>
          </a:xfrm>
          <a:prstGeom prst="rect">
            <a:avLst/>
          </a:prstGeom>
        </p:spPr>
      </p:pic>
    </p:spTree>
  </p:cSld>
  <p:clrMapOvr>
    <a:masterClrMapping/>
  </p:clrMapOvr>
  <p:transition advClick="0" advTm="3000">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par>
                          <p:cTn id="11" fill="hold">
                            <p:stCondLst>
                              <p:cond delay="2000"/>
                            </p:stCondLst>
                            <p:childTnLst>
                              <p:par>
                                <p:cTn id="12" presetID="14"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par>
                          <p:cTn id="15" fill="hold">
                            <p:stCondLst>
                              <p:cond delay="25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3000"/>
                            </p:stCondLst>
                            <p:childTnLst>
                              <p:par>
                                <p:cTn id="20" presetID="14" presetClass="entr" presetSubtype="1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l="-33000" r="-3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419057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5400" b="1" u="sng"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2">
                      <a:satMod val="175000"/>
                      <a:alpha val="40000"/>
                    </a:schemeClr>
                  </a:glow>
                  <a:outerShdw blurRad="80000" dist="40000" dir="5040000" algn="tl">
                    <a:srgbClr val="000000">
                      <a:alpha val="30000"/>
                    </a:srgbClr>
                  </a:outerShdw>
                </a:effectLst>
              </a:rPr>
              <a:t>RENDERING</a:t>
            </a:r>
            <a:r>
              <a:rPr lang="en-IN"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2">
                      <a:satMod val="175000"/>
                      <a:alpha val="40000"/>
                    </a:schemeClr>
                  </a:glow>
                  <a:outerShdw blurRad="80000" dist="40000" dir="5040000" algn="tl">
                    <a:srgbClr val="000000">
                      <a:alpha val="30000"/>
                    </a:srgbClr>
                  </a:outerShdw>
                </a:effectLst>
              </a:rPr>
              <a:t>:</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2">
                    <a:satMod val="175000"/>
                    <a:alpha val="40000"/>
                  </a:schemeClr>
                </a:glow>
                <a:outerShdw blurRad="80000" dist="40000" dir="5040000" algn="tl">
                  <a:srgbClr val="000000">
                    <a:alpha val="30000"/>
                  </a:srgbClr>
                </a:outerShdw>
              </a:effectLst>
            </a:endParaRPr>
          </a:p>
        </p:txBody>
      </p:sp>
      <p:sp>
        <p:nvSpPr>
          <p:cNvPr id="4" name="TextBox 3"/>
          <p:cNvSpPr txBox="1"/>
          <p:nvPr/>
        </p:nvSpPr>
        <p:spPr>
          <a:xfrm>
            <a:off x="785786" y="1214422"/>
            <a:ext cx="914400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Rendering generates images from a model.</a:t>
            </a:r>
          </a:p>
        </p:txBody>
      </p:sp>
      <p:sp>
        <p:nvSpPr>
          <p:cNvPr id="5" name="TextBox 4"/>
          <p:cNvSpPr txBox="1"/>
          <p:nvPr/>
        </p:nvSpPr>
        <p:spPr>
          <a:xfrm>
            <a:off x="0" y="1714488"/>
            <a:ext cx="9144000" cy="646331"/>
          </a:xfrm>
          <a:prstGeom prst="rect">
            <a:avLst/>
          </a:prstGeom>
          <a:noFill/>
        </p:spPr>
        <p:txBody>
          <a:bodyPr wrap="square" rtlCol="0">
            <a:spAutoFit/>
          </a:bodyPr>
          <a:lstStyle/>
          <a:p>
            <a:r>
              <a:rPr lang="en-US" b="1" dirty="0">
                <a:solidFill>
                  <a:schemeClr val="bg1"/>
                </a:solidFill>
              </a:rPr>
              <a:t>Rendering may simulate </a:t>
            </a:r>
            <a:r>
              <a:rPr lang="en-US" b="1" dirty="0" smtClean="0">
                <a:solidFill>
                  <a:schemeClr val="bg1"/>
                </a:solidFill>
              </a:rPr>
              <a:t>light transport</a:t>
            </a:r>
            <a:r>
              <a:rPr lang="en-US" b="1" dirty="0">
                <a:solidFill>
                  <a:schemeClr val="bg1"/>
                </a:solidFill>
              </a:rPr>
              <a:t> to create realistic images or it may create images that have a particular artistic style in </a:t>
            </a:r>
            <a:r>
              <a:rPr lang="en-US" b="1" dirty="0" smtClean="0">
                <a:solidFill>
                  <a:schemeClr val="bg1"/>
                </a:solidFill>
              </a:rPr>
              <a:t>non-photo realistic rendering.</a:t>
            </a:r>
            <a:r>
              <a:rPr lang="en-US" b="1" dirty="0">
                <a:solidFill>
                  <a:schemeClr val="bg1"/>
                </a:solidFill>
              </a:rPr>
              <a:t> </a:t>
            </a:r>
          </a:p>
        </p:txBody>
      </p:sp>
      <p:sp>
        <p:nvSpPr>
          <p:cNvPr id="6" name="TextBox 5"/>
          <p:cNvSpPr txBox="1"/>
          <p:nvPr/>
        </p:nvSpPr>
        <p:spPr>
          <a:xfrm>
            <a:off x="0" y="4929198"/>
            <a:ext cx="9144000" cy="1200329"/>
          </a:xfrm>
          <a:prstGeom prst="rect">
            <a:avLst/>
          </a:prstGeom>
          <a:noFill/>
        </p:spPr>
        <p:txBody>
          <a:bodyPr wrap="square" rtlCol="0">
            <a:spAutoFit/>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The two basic operations in realistic rendering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are: </a:t>
            </a:r>
          </a:p>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transport </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(how much light passes from one place to another) </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and</a:t>
            </a:r>
          </a:p>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scattering (how surfaces interact with light).</a:t>
            </a:r>
          </a:p>
        </p:txBody>
      </p:sp>
      <p:pic>
        <p:nvPicPr>
          <p:cNvPr id="8" name="Picture 7" descr="render2.jpg"/>
          <p:cNvPicPr>
            <a:picLocks noChangeAspect="1"/>
          </p:cNvPicPr>
          <p:nvPr/>
        </p:nvPicPr>
        <p:blipFill>
          <a:blip r:embed="rId3"/>
          <a:stretch>
            <a:fillRect/>
          </a:stretch>
        </p:blipFill>
        <p:spPr>
          <a:xfrm>
            <a:off x="1285852" y="2428868"/>
            <a:ext cx="45720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advClick="0" advTm="4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6" presetClass="emph" presetSubtype="0" fill="hold" grpId="1" nodeType="withEffect">
                                  <p:stCondLst>
                                    <p:cond delay="0"/>
                                  </p:stCondLst>
                                  <p:childTnLst>
                                    <p:animScale>
                                      <p:cBhvr>
                                        <p:cTn id="15" dur="500" fill="hold"/>
                                        <p:tgtEl>
                                          <p:spTgt spid="4"/>
                                        </p:tgtEl>
                                      </p:cBhvr>
                                      <p:by x="100000" y="150000"/>
                                    </p:animScale>
                                  </p:childTnLst>
                                </p:cTn>
                              </p:par>
                            </p:childTnLst>
                          </p:cTn>
                        </p:par>
                        <p:par>
                          <p:cTn id="16" fill="hold">
                            <p:stCondLst>
                              <p:cond delay="1000"/>
                            </p:stCondLst>
                            <p:childTnLst>
                              <p:par>
                                <p:cTn id="17" presetID="1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plus(in)">
                                      <p:cBhvr>
                                        <p:cTn id="19" dur="1000"/>
                                        <p:tgtEl>
                                          <p:spTgt spid="5"/>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par>
                          <p:cTn id="24" fill="hold">
                            <p:stCondLst>
                              <p:cond delay="2500"/>
                            </p:stCondLst>
                            <p:childTnLst>
                              <p:par>
                                <p:cTn id="25" presetID="53"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3000"/>
                            </p:stCondLst>
                            <p:childTnLst>
                              <p:par>
                                <p:cTn id="31" presetID="6" presetClass="emph" presetSubtype="0" fill="hold" grpId="1" nodeType="afterEffect">
                                  <p:stCondLst>
                                    <p:cond delay="0"/>
                                  </p:stCondLst>
                                  <p:childTnLst>
                                    <p:animScale>
                                      <p:cBhvr>
                                        <p:cTn id="32" dur="2000" fill="hold"/>
                                        <p:tgtEl>
                                          <p:spTgt spid="6"/>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5" grpId="0"/>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717959" cy="830997"/>
          </a:xfrm>
          <a:prstGeom prst="rect">
            <a:avLst/>
          </a:prstGeom>
          <a:noFill/>
        </p:spPr>
        <p:txBody>
          <a:bodyPr wrap="square" lIns="91440" tIns="45720" rIns="91440" bIns="45720">
            <a:spAutoFit/>
          </a:bodyPr>
          <a:lstStyle/>
          <a:p>
            <a:pPr algn="ctr"/>
            <a:r>
              <a:rPr lang="en-IN" sz="4800" b="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Image types</a:t>
            </a:r>
            <a:r>
              <a:rPr lang="en-IN"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357158" y="2005604"/>
            <a:ext cx="8215370" cy="923330"/>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2D computer graphics are the computer-based generation of digital images from models, such as digital image, and by techniques specific to them.</a:t>
            </a:r>
            <a:endParaRPr lang="en-US" b="1" dirty="0">
              <a:ln/>
              <a:solidFill>
                <a:schemeClr val="accent3"/>
              </a:solidFill>
            </a:endParaRPr>
          </a:p>
        </p:txBody>
      </p:sp>
      <p:sp>
        <p:nvSpPr>
          <p:cNvPr id="4" name="TextBox 3"/>
          <p:cNvSpPr txBox="1"/>
          <p:nvPr/>
        </p:nvSpPr>
        <p:spPr>
          <a:xfrm>
            <a:off x="357158" y="2000240"/>
            <a:ext cx="7715304" cy="369332"/>
          </a:xfrm>
          <a:prstGeom prst="rect">
            <a:avLst/>
          </a:prstGeom>
          <a:noFill/>
        </p:spPr>
        <p:txBody>
          <a:bodyPr wrap="square" rtlCol="0">
            <a:spAutoFit/>
          </a:bodyPr>
          <a:lstStyle/>
          <a:p>
            <a:endParaRPr lang="en-US" dirty="0"/>
          </a:p>
        </p:txBody>
      </p:sp>
      <p:sp>
        <p:nvSpPr>
          <p:cNvPr id="5" name="TextBox 4"/>
          <p:cNvSpPr txBox="1"/>
          <p:nvPr/>
        </p:nvSpPr>
        <p:spPr>
          <a:xfrm>
            <a:off x="357158" y="3220050"/>
            <a:ext cx="8215370" cy="92333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2D computer graphics are mainly used in applications that were originally developed upon traditional printing and drawing technologies such as typography.</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285720" y="4406824"/>
            <a:ext cx="8215370" cy="2308324"/>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smtClean="0">
                <a:ln/>
                <a:solidFill>
                  <a:schemeClr val="accent1"/>
                </a:solidFill>
                <a:effectLst>
                  <a:outerShdw blurRad="19685" dist="12700" dir="5400000" algn="tl" rotWithShape="0">
                    <a:schemeClr val="accent1">
                      <a:satMod val="130000"/>
                      <a:alpha val="60000"/>
                    </a:schemeClr>
                  </a:outerShdw>
                </a:effectLst>
              </a:rPr>
              <a:t>In those applications, the two-dimensional image is not just a representation of a real-world object, but an independent artifact with added semantic value; two-dimensional models are therefore preferred because they give more direct control of the image than 3D computer graphics, whose approach is more akin to photography than to typography. </a:t>
            </a:r>
            <a:endParaRPr lang="en-US" b="1" cap="all" dirty="0">
              <a:ln/>
              <a:solidFill>
                <a:schemeClr val="accent1"/>
              </a:solidFill>
              <a:effectLst>
                <a:outerShdw blurRad="19685" dist="12700" dir="5400000" algn="tl" rotWithShape="0">
                  <a:schemeClr val="accent1">
                    <a:satMod val="130000"/>
                    <a:alpha val="60000"/>
                  </a:schemeClr>
                </a:outerShdw>
              </a:effectLst>
            </a:endParaRPr>
          </a:p>
        </p:txBody>
      </p:sp>
      <p:grpSp>
        <p:nvGrpSpPr>
          <p:cNvPr id="16" name="Group 15"/>
          <p:cNvGrpSpPr/>
          <p:nvPr/>
        </p:nvGrpSpPr>
        <p:grpSpPr>
          <a:xfrm>
            <a:off x="857224" y="928670"/>
            <a:ext cx="3857652" cy="928694"/>
            <a:chOff x="857224" y="857232"/>
            <a:chExt cx="3857652" cy="928694"/>
          </a:xfrm>
        </p:grpSpPr>
        <p:sp>
          <p:nvSpPr>
            <p:cNvPr id="10" name="TextBox 9"/>
            <p:cNvSpPr txBox="1"/>
            <p:nvPr/>
          </p:nvSpPr>
          <p:spPr>
            <a:xfrm>
              <a:off x="1285852" y="1071546"/>
              <a:ext cx="3429024" cy="461665"/>
            </a:xfrm>
            <a:prstGeom prst="rect">
              <a:avLst/>
            </a:prstGeom>
            <a:noFill/>
          </p:spPr>
          <p:txBody>
            <a:bodyPr wrap="square" rtlCol="0">
              <a:spAutoFit/>
            </a:bodyPr>
            <a:lstStyle/>
            <a:p>
              <a:r>
                <a:rPr lang="en-IN" sz="2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2D graphics</a:t>
              </a:r>
              <a:endParaRPr lang="en-US" sz="2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Left Bracket 12"/>
            <p:cNvSpPr/>
            <p:nvPr/>
          </p:nvSpPr>
          <p:spPr>
            <a:xfrm>
              <a:off x="857224" y="857232"/>
              <a:ext cx="428628" cy="92869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p:cNvSpPr/>
            <p:nvPr/>
          </p:nvSpPr>
          <p:spPr>
            <a:xfrm rot="10800000" flipV="1">
              <a:off x="3286116" y="857232"/>
              <a:ext cx="428628" cy="92869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advClick="0" advTm="400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par>
                                <p:cTn id="8" presetID="32" presetClass="emph" presetSubtype="0" fill="hold" nodeType="withEffect">
                                  <p:stCondLst>
                                    <p:cond delay="0"/>
                                  </p:stCondLst>
                                  <p:childTnLst>
                                    <p:animClr clrSpc="rgb" dir="cw">
                                      <p:cBhvr override="childStyle">
                                        <p:cTn id="9" dur="100" fill="hold"/>
                                        <p:tgtEl>
                                          <p:spTgt spid="16"/>
                                        </p:tgtEl>
                                        <p:attrNameLst>
                                          <p:attrName>style.color</p:attrName>
                                        </p:attrNameLst>
                                      </p:cBhvr>
                                      <p:to>
                                        <a:schemeClr val="accent2"/>
                                      </p:to>
                                    </p:animClr>
                                    <p:animClr clrSpc="rgb" dir="cw">
                                      <p:cBhvr>
                                        <p:cTn id="10" dur="100" fill="hold"/>
                                        <p:tgtEl>
                                          <p:spTgt spid="16"/>
                                        </p:tgtEl>
                                        <p:attrNameLst>
                                          <p:attrName>fillcolor</p:attrName>
                                        </p:attrNameLst>
                                      </p:cBhvr>
                                      <p:to>
                                        <a:schemeClr val="accent2"/>
                                      </p:to>
                                    </p:animClr>
                                    <p:set>
                                      <p:cBhvr>
                                        <p:cTn id="11" dur="100" fill="hold"/>
                                        <p:tgtEl>
                                          <p:spTgt spid="16"/>
                                        </p:tgtEl>
                                        <p:attrNameLst>
                                          <p:attrName>fill.type</p:attrName>
                                        </p:attrNameLst>
                                      </p:cBhvr>
                                      <p:to>
                                        <p:strVal val="solid"/>
                                      </p:to>
                                    </p:set>
                                    <p:set>
                                      <p:cBhvr>
                                        <p:cTn id="12" dur="100" fill="hold"/>
                                        <p:tgtEl>
                                          <p:spTgt spid="16"/>
                                        </p:tgtEl>
                                        <p:attrNameLst>
                                          <p:attrName>fill.on</p:attrName>
                                        </p:attrNameLst>
                                      </p:cBhvr>
                                      <p:to>
                                        <p:strVal val="true"/>
                                      </p:to>
                                    </p:set>
                                    <p:animRot by="120000">
                                      <p:cBhvr>
                                        <p:cTn id="13" dur="100" fill="hold">
                                          <p:stCondLst>
                                            <p:cond delay="0"/>
                                          </p:stCondLst>
                                        </p:cTn>
                                        <p:tgtEl>
                                          <p:spTgt spid="16"/>
                                        </p:tgtEl>
                                        <p:attrNameLst>
                                          <p:attrName>r</p:attrName>
                                        </p:attrNameLst>
                                      </p:cBhvr>
                                    </p:animRot>
                                    <p:animRot by="-240000">
                                      <p:cBhvr>
                                        <p:cTn id="14" dur="200" fill="hold">
                                          <p:stCondLst>
                                            <p:cond delay="200"/>
                                          </p:stCondLst>
                                        </p:cTn>
                                        <p:tgtEl>
                                          <p:spTgt spid="16"/>
                                        </p:tgtEl>
                                        <p:attrNameLst>
                                          <p:attrName>r</p:attrName>
                                        </p:attrNameLst>
                                      </p:cBhvr>
                                    </p:animRot>
                                    <p:animRot by="240000">
                                      <p:cBhvr>
                                        <p:cTn id="15" dur="200" fill="hold">
                                          <p:stCondLst>
                                            <p:cond delay="400"/>
                                          </p:stCondLst>
                                        </p:cTn>
                                        <p:tgtEl>
                                          <p:spTgt spid="16"/>
                                        </p:tgtEl>
                                        <p:attrNameLst>
                                          <p:attrName>r</p:attrName>
                                        </p:attrNameLst>
                                      </p:cBhvr>
                                    </p:animRot>
                                    <p:animRot by="-240000">
                                      <p:cBhvr>
                                        <p:cTn id="16" dur="200" fill="hold">
                                          <p:stCondLst>
                                            <p:cond delay="600"/>
                                          </p:stCondLst>
                                        </p:cTn>
                                        <p:tgtEl>
                                          <p:spTgt spid="16"/>
                                        </p:tgtEl>
                                        <p:attrNameLst>
                                          <p:attrName>r</p:attrName>
                                        </p:attrNameLst>
                                      </p:cBhvr>
                                    </p:animRot>
                                    <p:animRot by="120000">
                                      <p:cBhvr>
                                        <p:cTn id="17" dur="200" fill="hold">
                                          <p:stCondLst>
                                            <p:cond delay="800"/>
                                          </p:stCondLst>
                                        </p:cTn>
                                        <p:tgtEl>
                                          <p:spTgt spid="16"/>
                                        </p:tgtEl>
                                        <p:attrNameLst>
                                          <p:attrName>r</p:attrName>
                                        </p:attrNameLst>
                                      </p:cBhvr>
                                    </p:animRot>
                                  </p:childTnLst>
                                </p:cTn>
                              </p:par>
                            </p:childTnLst>
                          </p:cTn>
                        </p:par>
                        <p:par>
                          <p:cTn id="18" fill="hold">
                            <p:stCondLst>
                              <p:cond delay="2000"/>
                            </p:stCondLst>
                            <p:childTnLst>
                              <p:par>
                                <p:cTn id="19" presetID="34"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from="(-#ppt_w/2)" to="(#ppt_x)" calcmode="lin" valueType="num">
                                      <p:cBhvr>
                                        <p:cTn id="21" dur="600" fill="hold">
                                          <p:stCondLst>
                                            <p:cond delay="0"/>
                                          </p:stCondLst>
                                        </p:cTn>
                                        <p:tgtEl>
                                          <p:spTgt spid="3"/>
                                        </p:tgtEl>
                                        <p:attrNameLst>
                                          <p:attrName>ppt_x</p:attrName>
                                        </p:attrNameLst>
                                      </p:cBhvr>
                                    </p:anim>
                                    <p:anim from="0" to="-1.0" calcmode="lin" valueType="num">
                                      <p:cBhvr>
                                        <p:cTn id="22" dur="200" decel="50000" autoRev="1" fill="hold">
                                          <p:stCondLst>
                                            <p:cond delay="600"/>
                                          </p:stCondLst>
                                        </p:cTn>
                                        <p:tgtEl>
                                          <p:spTgt spid="3"/>
                                        </p:tgtEl>
                                        <p:attrNameLst>
                                          <p:attrName>xshear</p:attrName>
                                        </p:attrNameLst>
                                      </p:cBhvr>
                                    </p:anim>
                                    <p:animScale>
                                      <p:cBhvr>
                                        <p:cTn id="23" dur="200" decel="100000" autoRev="1" fill="hold">
                                          <p:stCondLst>
                                            <p:cond delay="600"/>
                                          </p:stCondLst>
                                        </p:cTn>
                                        <p:tgtEl>
                                          <p:spTgt spid="3"/>
                                        </p:tgtEl>
                                      </p:cBhvr>
                                      <p:from x="100000" y="100000"/>
                                      <p:to x="80000" y="100000"/>
                                    </p:animScale>
                                    <p:anim by="(#ppt_h/3+#ppt_w*0.1)" calcmode="lin" valueType="num">
                                      <p:cBhvr additive="sum">
                                        <p:cTn id="24" dur="200" decel="100000" autoRev="1" fill="hold">
                                          <p:stCondLst>
                                            <p:cond delay="600"/>
                                          </p:stCondLst>
                                        </p:cTn>
                                        <p:tgtEl>
                                          <p:spTgt spid="3"/>
                                        </p:tgtEl>
                                        <p:attrNameLst>
                                          <p:attrName>ppt_x</p:attrName>
                                        </p:attrNameLst>
                                      </p:cBhvr>
                                    </p:anim>
                                  </p:childTnLst>
                                </p:cTn>
                              </p:par>
                            </p:childTnLst>
                          </p:cTn>
                        </p:par>
                        <p:par>
                          <p:cTn id="25" fill="hold">
                            <p:stCondLst>
                              <p:cond delay="3000"/>
                            </p:stCondLst>
                            <p:childTnLst>
                              <p:par>
                                <p:cTn id="26" presetID="34" presetClass="entr" presetSubtype="0" fill="hold" grpId="0" nodeType="afterEffect">
                                  <p:stCondLst>
                                    <p:cond delay="1000"/>
                                  </p:stCondLst>
                                  <p:childTnLst>
                                    <p:set>
                                      <p:cBhvr>
                                        <p:cTn id="27" dur="1" fill="hold">
                                          <p:stCondLst>
                                            <p:cond delay="0"/>
                                          </p:stCondLst>
                                        </p:cTn>
                                        <p:tgtEl>
                                          <p:spTgt spid="5"/>
                                        </p:tgtEl>
                                        <p:attrNameLst>
                                          <p:attrName>style.visibility</p:attrName>
                                        </p:attrNameLst>
                                      </p:cBhvr>
                                      <p:to>
                                        <p:strVal val="visible"/>
                                      </p:to>
                                    </p:set>
                                    <p:anim from="(-#ppt_w/2)" to="(#ppt_x)" calcmode="lin" valueType="num">
                                      <p:cBhvr>
                                        <p:cTn id="28" dur="600" fill="hold">
                                          <p:stCondLst>
                                            <p:cond delay="0"/>
                                          </p:stCondLst>
                                        </p:cTn>
                                        <p:tgtEl>
                                          <p:spTgt spid="5"/>
                                        </p:tgtEl>
                                        <p:attrNameLst>
                                          <p:attrName>ppt_x</p:attrName>
                                        </p:attrNameLst>
                                      </p:cBhvr>
                                    </p:anim>
                                    <p:anim from="0" to="-1.0" calcmode="lin" valueType="num">
                                      <p:cBhvr>
                                        <p:cTn id="29" dur="200" decel="50000" autoRev="1" fill="hold">
                                          <p:stCondLst>
                                            <p:cond delay="600"/>
                                          </p:stCondLst>
                                        </p:cTn>
                                        <p:tgtEl>
                                          <p:spTgt spid="5"/>
                                        </p:tgtEl>
                                        <p:attrNameLst>
                                          <p:attrName>xshear</p:attrName>
                                        </p:attrNameLst>
                                      </p:cBhvr>
                                    </p:anim>
                                    <p:animScale>
                                      <p:cBhvr>
                                        <p:cTn id="30" dur="200" decel="100000" autoRev="1" fill="hold">
                                          <p:stCondLst>
                                            <p:cond delay="600"/>
                                          </p:stCondLst>
                                        </p:cTn>
                                        <p:tgtEl>
                                          <p:spTgt spid="5"/>
                                        </p:tgtEl>
                                      </p:cBhvr>
                                      <p:from x="100000" y="100000"/>
                                      <p:to x="80000" y="100000"/>
                                    </p:animScale>
                                    <p:anim by="(#ppt_h/3+#ppt_w*0.1)" calcmode="lin" valueType="num">
                                      <p:cBhvr additive="sum">
                                        <p:cTn id="31" dur="200" decel="100000" autoRev="1" fill="hold">
                                          <p:stCondLst>
                                            <p:cond delay="600"/>
                                          </p:stCondLst>
                                        </p:cTn>
                                        <p:tgtEl>
                                          <p:spTgt spid="5"/>
                                        </p:tgtEl>
                                        <p:attrNameLst>
                                          <p:attrName>ppt_x</p:attrName>
                                        </p:attrNameLst>
                                      </p:cBhvr>
                                    </p:anim>
                                  </p:childTnLst>
                                </p:cTn>
                              </p:par>
                            </p:childTnLst>
                          </p:cTn>
                        </p:par>
                        <p:par>
                          <p:cTn id="32" fill="hold">
                            <p:stCondLst>
                              <p:cond delay="5000"/>
                            </p:stCondLst>
                            <p:childTnLst>
                              <p:par>
                                <p:cTn id="33" presetID="34" presetClass="entr" presetSubtype="0" fill="hold" grpId="0" nodeType="afterEffect">
                                  <p:stCondLst>
                                    <p:cond delay="1000"/>
                                  </p:stCondLst>
                                  <p:childTnLst>
                                    <p:set>
                                      <p:cBhvr>
                                        <p:cTn id="34" dur="1" fill="hold">
                                          <p:stCondLst>
                                            <p:cond delay="0"/>
                                          </p:stCondLst>
                                        </p:cTn>
                                        <p:tgtEl>
                                          <p:spTgt spid="6"/>
                                        </p:tgtEl>
                                        <p:attrNameLst>
                                          <p:attrName>style.visibility</p:attrName>
                                        </p:attrNameLst>
                                      </p:cBhvr>
                                      <p:to>
                                        <p:strVal val="visible"/>
                                      </p:to>
                                    </p:set>
                                    <p:anim from="(-#ppt_w/2)" to="(#ppt_x)" calcmode="lin" valueType="num">
                                      <p:cBhvr>
                                        <p:cTn id="35" dur="600" fill="hold">
                                          <p:stCondLst>
                                            <p:cond delay="0"/>
                                          </p:stCondLst>
                                        </p:cTn>
                                        <p:tgtEl>
                                          <p:spTgt spid="6"/>
                                        </p:tgtEl>
                                        <p:attrNameLst>
                                          <p:attrName>ppt_x</p:attrName>
                                        </p:attrNameLst>
                                      </p:cBhvr>
                                    </p:anim>
                                    <p:anim from="0" to="-1.0" calcmode="lin" valueType="num">
                                      <p:cBhvr>
                                        <p:cTn id="36" dur="200" decel="50000" autoRev="1" fill="hold">
                                          <p:stCondLst>
                                            <p:cond delay="600"/>
                                          </p:stCondLst>
                                        </p:cTn>
                                        <p:tgtEl>
                                          <p:spTgt spid="6"/>
                                        </p:tgtEl>
                                        <p:attrNameLst>
                                          <p:attrName>xshear</p:attrName>
                                        </p:attrNameLst>
                                      </p:cBhvr>
                                    </p:anim>
                                    <p:animScale>
                                      <p:cBhvr>
                                        <p:cTn id="37" dur="200" decel="100000" autoRev="1" fill="hold">
                                          <p:stCondLst>
                                            <p:cond delay="600"/>
                                          </p:stCondLst>
                                        </p:cTn>
                                        <p:tgtEl>
                                          <p:spTgt spid="6"/>
                                        </p:tgtEl>
                                      </p:cBhvr>
                                      <p:from x="100000" y="100000"/>
                                      <p:to x="80000" y="100000"/>
                                    </p:animScale>
                                    <p:anim by="(#ppt_h/3+#ppt_w*0.1)" calcmode="lin" valueType="num">
                                      <p:cBhvr additive="sum">
                                        <p:cTn id="38" dur="200" decel="100000" autoRev="1" fill="hold">
                                          <p:stCondLst>
                                            <p:cond delay="600"/>
                                          </p:stCondLst>
                                        </p:cTn>
                                        <p:tgtEl>
                                          <p:spTgt spid="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_rels/theme7.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676A55"/>
      </a:dk2>
      <a:lt2>
        <a:srgbClr val="EAEBDE"/>
      </a:lt2>
      <a:accent1>
        <a:srgbClr val="FF0000"/>
      </a:accent1>
      <a:accent2>
        <a:srgbClr val="FFFFFF"/>
      </a:accent2>
      <a:accent3>
        <a:srgbClr val="00B0F0"/>
      </a:accent3>
      <a:accent4>
        <a:srgbClr val="FFC000"/>
      </a:accent4>
      <a:accent5>
        <a:srgbClr val="CEC597"/>
      </a:accent5>
      <a:accent6>
        <a:srgbClr val="7030A0"/>
      </a:accent6>
      <a:hlink>
        <a:srgbClr val="DB5353"/>
      </a:hlink>
      <a:folHlink>
        <a:srgbClr val="90363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6.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7.xml><?xml version="1.0" encoding="utf-8"?>
<a:theme xmlns:a="http://schemas.openxmlformats.org/drawingml/2006/main" name="Foundry">
  <a:themeElements>
    <a:clrScheme name="Custom 1">
      <a:dk1>
        <a:sysClr val="windowText" lastClr="000000"/>
      </a:dk1>
      <a:lt1>
        <a:sysClr val="window" lastClr="FFFFFF"/>
      </a:lt1>
      <a:dk2>
        <a:srgbClr val="676A55"/>
      </a:dk2>
      <a:lt2>
        <a:srgbClr val="EAEBDE"/>
      </a:lt2>
      <a:accent1>
        <a:srgbClr val="FF0000"/>
      </a:accent1>
      <a:accent2>
        <a:srgbClr val="FFFFFF"/>
      </a:accent2>
      <a:accent3>
        <a:srgbClr val="00B0F0"/>
      </a:accent3>
      <a:accent4>
        <a:srgbClr val="FFC000"/>
      </a:accent4>
      <a:accent5>
        <a:srgbClr val="CEC597"/>
      </a:accent5>
      <a:accent6>
        <a:srgbClr val="7030A0"/>
      </a:accent6>
      <a:hlink>
        <a:srgbClr val="DB5353"/>
      </a:hlink>
      <a:folHlink>
        <a:srgbClr val="903638"/>
      </a:folHlink>
    </a:clrScheme>
    <a:fontScheme name="Custom 1">
      <a:majorFont>
        <a:latin typeface="Comic Sans MS"/>
        <a:ea typeface=""/>
        <a:cs typeface=""/>
      </a:majorFont>
      <a:minorFont>
        <a:latin typeface="Rockwell"/>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TotalTime>
  <Words>857</Words>
  <Application>Microsoft Office PowerPoint</Application>
  <PresentationFormat>On-screen Show (4:3)</PresentationFormat>
  <Paragraphs>102</Paragraphs>
  <Slides>22</Slides>
  <Notes>1</Notes>
  <HiddenSlides>0</HiddenSlides>
  <MMClips>0</MMClips>
  <ScaleCrop>false</ScaleCrop>
  <HeadingPairs>
    <vt:vector size="4" baseType="variant">
      <vt:variant>
        <vt:lpstr>Theme</vt:lpstr>
      </vt:variant>
      <vt:variant>
        <vt:i4>7</vt:i4>
      </vt:variant>
      <vt:variant>
        <vt:lpstr>Slide Titles</vt:lpstr>
      </vt:variant>
      <vt:variant>
        <vt:i4>22</vt:i4>
      </vt:variant>
    </vt:vector>
  </HeadingPairs>
  <TitlesOfParts>
    <vt:vector size="29" baseType="lpstr">
      <vt:lpstr>Office Theme</vt:lpstr>
      <vt:lpstr>Concourse</vt:lpstr>
      <vt:lpstr>Verve</vt:lpstr>
      <vt:lpstr>Oriel</vt:lpstr>
      <vt:lpstr>Technic</vt:lpstr>
      <vt:lpstr>Urban</vt:lpstr>
      <vt:lpstr>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Arnab chatterjee</dc:creator>
  <cp:lastModifiedBy>Arnab</cp:lastModifiedBy>
  <cp:revision>84</cp:revision>
  <dcterms:created xsi:type="dcterms:W3CDTF">2021-01-01T15:12:29Z</dcterms:created>
  <dcterms:modified xsi:type="dcterms:W3CDTF">2021-11-21T05:02:57Z</dcterms:modified>
</cp:coreProperties>
</file>