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0" r:id="rId2"/>
    <p:sldId id="261" r:id="rId3"/>
    <p:sldId id="262" r:id="rId4"/>
    <p:sldId id="268" r:id="rId5"/>
    <p:sldId id="263" r:id="rId6"/>
    <p:sldId id="267" r:id="rId7"/>
    <p:sldId id="264" r:id="rId8"/>
    <p:sldId id="266" r:id="rId9"/>
    <p:sldId id="269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9900"/>
    <a:srgbClr val="9999FF"/>
    <a:srgbClr val="66FF99"/>
    <a:srgbClr val="FFFF66"/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307" autoAdjust="0"/>
    <p:restoredTop sz="99274" autoAdjust="0"/>
  </p:normalViewPr>
  <p:slideViewPr>
    <p:cSldViewPr>
      <p:cViewPr varScale="1">
        <p:scale>
          <a:sx n="88" d="100"/>
          <a:sy n="88" d="100"/>
        </p:scale>
        <p:origin x="-1618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5B0B9-8717-4793-8E01-E0FA2514EE6C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2C3EC-C4B1-4B39-8E53-5E426F375C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B9E6-28D7-4FCD-8448-53DCE2238D66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D8889-8AB9-4C45-9DB4-73090CB948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B9E6-28D7-4FCD-8448-53DCE2238D66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D8889-8AB9-4C45-9DB4-73090CB948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B9E6-28D7-4FCD-8448-53DCE2238D66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D8889-8AB9-4C45-9DB4-73090CB948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B9E6-28D7-4FCD-8448-53DCE2238D66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D8889-8AB9-4C45-9DB4-73090CB948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B9E6-28D7-4FCD-8448-53DCE2238D66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D8889-8AB9-4C45-9DB4-73090CB948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B9E6-28D7-4FCD-8448-53DCE2238D66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D8889-8AB9-4C45-9DB4-73090CB948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B9E6-28D7-4FCD-8448-53DCE2238D66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D8889-8AB9-4C45-9DB4-73090CB948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B9E6-28D7-4FCD-8448-53DCE2238D66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D8889-8AB9-4C45-9DB4-73090CB948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B9E6-28D7-4FCD-8448-53DCE2238D66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D8889-8AB9-4C45-9DB4-73090CB948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B9E6-28D7-4FCD-8448-53DCE2238D66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D8889-8AB9-4C45-9DB4-73090CB948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B9E6-28D7-4FCD-8448-53DCE2238D66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D8889-8AB9-4C45-9DB4-73090CB948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CB9E6-28D7-4FCD-8448-53DCE2238D66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D8889-8AB9-4C45-9DB4-73090CB948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 dir="in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8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wmf"/><Relationship Id="rId5" Type="http://schemas.openxmlformats.org/officeDocument/2006/relationships/image" Target="../media/image10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3.pn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5.png"/><Relationship Id="rId7" Type="http://schemas.openxmlformats.org/officeDocument/2006/relationships/image" Target="../media/image1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838200" y="1447800"/>
            <a:ext cx="6913562" cy="4310062"/>
          </a:xfrm>
          <a:prstGeom prst="rect">
            <a:avLst/>
          </a:prstGeom>
          <a:solidFill>
            <a:srgbClr val="000000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137160" tIns="91440" rIns="137160" bIns="9144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1" u="sng" strike="noStrike" cap="none" normalizeH="0" baseline="0" dirty="0" smtClean="0">
                <a:ln>
                  <a:noFill/>
                </a:ln>
                <a:solidFill>
                  <a:srgbClr val="FF3300"/>
                </a:solidFill>
                <a:effectLst/>
                <a:latin typeface="Comic Sans MS" pitchFamily="66" charset="0"/>
                <a:cs typeface="Arial" pitchFamily="34" charset="0"/>
              </a:rPr>
              <a:t>Math</a:t>
            </a:r>
            <a:r>
              <a:rPr kumimoji="0" lang="en-US" sz="2200" b="1" i="1" u="sng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mic Sans MS" pitchFamily="66" charset="0"/>
                <a:cs typeface="Arial" pitchFamily="34" charset="0"/>
              </a:rPr>
              <a:t> </a:t>
            </a:r>
            <a:r>
              <a:rPr kumimoji="0" lang="en-US" sz="2200" b="1" i="1" u="sng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  <a:latin typeface="Comic Sans MS" pitchFamily="66" charset="0"/>
                <a:cs typeface="Arial" pitchFamily="34" charset="0"/>
              </a:rPr>
              <a:t>Project</a:t>
            </a:r>
            <a:r>
              <a:rPr kumimoji="0" lang="en-US" sz="2200" b="1" i="1" u="sng" strike="noStrike" cap="none" normalizeH="0" baseline="0" dirty="0" smtClean="0">
                <a:ln>
                  <a:noFill/>
                </a:ln>
                <a:solidFill>
                  <a:srgbClr val="FF66CC"/>
                </a:solidFill>
                <a:effectLst/>
                <a:latin typeface="Comic Sans MS" pitchFamily="66" charset="0"/>
                <a:cs typeface="Arial" pitchFamily="34" charset="0"/>
              </a:rPr>
              <a:t> Work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1" i="1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1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cs typeface="Arial" pitchFamily="34" charset="0"/>
              </a:rPr>
              <a:t>Name</a:t>
            </a:r>
            <a:r>
              <a:rPr kumimoji="0" lang="en-US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Arial" pitchFamily="34" charset="0"/>
              </a:rPr>
              <a:t>:-  </a:t>
            </a:r>
            <a:r>
              <a:rPr kumimoji="0" lang="en-US" sz="2200" b="1" i="1" u="none" strike="noStrike" cap="none" normalizeH="0" baseline="0" dirty="0" err="1" smtClean="0">
                <a:ln>
                  <a:noFill/>
                </a:ln>
                <a:solidFill>
                  <a:srgbClr val="FF66CC"/>
                </a:solidFill>
                <a:effectLst/>
                <a:latin typeface="Comic Sans MS" pitchFamily="66" charset="0"/>
                <a:cs typeface="Arial" pitchFamily="34" charset="0"/>
              </a:rPr>
              <a:t>Arnab</a:t>
            </a:r>
            <a:r>
              <a:rPr kumimoji="0" lang="en-US" sz="2200" b="1" i="1" u="none" strike="noStrike" cap="none" normalizeH="0" baseline="0" dirty="0" smtClean="0">
                <a:ln>
                  <a:noFill/>
                </a:ln>
                <a:solidFill>
                  <a:srgbClr val="FF66CC"/>
                </a:solidFill>
                <a:effectLst/>
                <a:latin typeface="Comic Sans MS" pitchFamily="66" charset="0"/>
                <a:cs typeface="Arial" pitchFamily="34" charset="0"/>
              </a:rPr>
              <a:t> </a:t>
            </a:r>
            <a:r>
              <a:rPr kumimoji="0" lang="en-US" sz="2200" b="1" i="1" u="none" strike="noStrike" cap="none" normalizeH="0" baseline="0" dirty="0" err="1" smtClean="0">
                <a:ln>
                  <a:noFill/>
                </a:ln>
                <a:solidFill>
                  <a:srgbClr val="FF66CC"/>
                </a:solidFill>
                <a:effectLst/>
                <a:latin typeface="Comic Sans MS" pitchFamily="66" charset="0"/>
                <a:cs typeface="Arial" pitchFamily="34" charset="0"/>
              </a:rPr>
              <a:t>Chatterjee</a:t>
            </a:r>
            <a:endParaRPr kumimoji="0" lang="en-US" sz="2200" b="1" i="1" u="none" strike="noStrike" cap="none" normalizeH="0" baseline="0" dirty="0" smtClean="0">
              <a:ln>
                <a:noFill/>
              </a:ln>
              <a:solidFill>
                <a:srgbClr val="FF66CC"/>
              </a:solidFill>
              <a:effectLst/>
              <a:latin typeface="Comic Sans MS" pitchFamily="66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mic Sans MS" pitchFamily="66" charset="0"/>
                <a:cs typeface="Arial" pitchFamily="34" charset="0"/>
              </a:rPr>
              <a:t>Class</a:t>
            </a:r>
            <a:r>
              <a:rPr kumimoji="0" lang="en-US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Arial" pitchFamily="34" charset="0"/>
              </a:rPr>
              <a:t> :- </a:t>
            </a:r>
            <a:r>
              <a:rPr kumimoji="0" lang="en-US" sz="2200" b="1" i="1" u="none" strike="noStrike" cap="none" normalizeH="0" baseline="0" dirty="0" smtClean="0">
                <a:ln>
                  <a:noFill/>
                </a:ln>
                <a:solidFill>
                  <a:srgbClr val="FF7C80"/>
                </a:solidFill>
                <a:effectLst/>
                <a:latin typeface="Comic Sans MS" pitchFamily="66" charset="0"/>
                <a:cs typeface="Arial" pitchFamily="34" charset="0"/>
              </a:rPr>
              <a:t>XI-Sc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mic Sans MS" pitchFamily="66" charset="0"/>
                <a:cs typeface="Arial" pitchFamily="34" charset="0"/>
              </a:rPr>
              <a:t>Sub</a:t>
            </a:r>
            <a:r>
              <a:rPr kumimoji="0" lang="en-US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Arial" pitchFamily="34" charset="0"/>
              </a:rPr>
              <a:t>:- </a:t>
            </a:r>
            <a:r>
              <a:rPr kumimoji="0" lang="en-US" sz="2200" b="1" i="1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mic Sans MS" pitchFamily="66" charset="0"/>
                <a:cs typeface="Arial" pitchFamily="34" charset="0"/>
              </a:rPr>
              <a:t>Math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mic Sans MS" pitchFamily="66" charset="0"/>
                <a:cs typeface="Arial" pitchFamily="34" charset="0"/>
              </a:rPr>
              <a:t>Topic</a:t>
            </a:r>
            <a:r>
              <a:rPr kumimoji="0" lang="en-US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Arial" pitchFamily="34" charset="0"/>
              </a:rPr>
              <a:t>:- </a:t>
            </a:r>
            <a:r>
              <a:rPr kumimoji="0" lang="en-US" sz="2200" b="1" i="1" u="none" strike="noStrike" cap="none" normalizeH="0" baseline="0" dirty="0" smtClean="0">
                <a:ln>
                  <a:noFill/>
                </a:ln>
                <a:solidFill>
                  <a:srgbClr val="6666FF"/>
                </a:solidFill>
                <a:effectLst/>
                <a:latin typeface="Comic Sans MS" pitchFamily="66" charset="0"/>
                <a:cs typeface="Arial" pitchFamily="34" charset="0"/>
              </a:rPr>
              <a:t>Trigonometry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1027536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24400" y="2971800"/>
            <a:ext cx="2362200" cy="2714729"/>
          </a:xfrm>
          <a:prstGeom prst="rect">
            <a:avLst/>
          </a:prstGeom>
        </p:spPr>
      </p:pic>
    </p:spTree>
  </p:cSld>
  <p:clrMapOvr>
    <a:masterClrMapping/>
  </p:clrMapOvr>
  <p:transition advClick="0" advTm="2000">
    <p:newsfla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28800" y="1295400"/>
            <a:ext cx="5562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Thank You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7400" y="2895600"/>
            <a:ext cx="5201489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Prepared By:-</a:t>
            </a:r>
          </a:p>
          <a:p>
            <a:pPr algn="ctr"/>
            <a:r>
              <a:rPr lang="en-US" sz="54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Arnab</a:t>
            </a:r>
            <a:r>
              <a:rPr lang="en-US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en-US" sz="54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Chatterjee</a:t>
            </a:r>
            <a:endParaRPr lang="en-US" sz="54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Class-XI-SC</a:t>
            </a:r>
          </a:p>
        </p:txBody>
      </p:sp>
    </p:spTree>
  </p:cSld>
  <p:clrMapOvr>
    <a:masterClrMapping/>
  </p:clrMapOvr>
  <p:transition advClick="0" advTm="4000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66">
            <a:alpha val="9882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6096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" y="0"/>
            <a:ext cx="1981200" cy="838200"/>
          </a:xfrm>
          <a:prstGeom prst="ellipse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38400" y="152400"/>
            <a:ext cx="4267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Trigonometry</a:t>
            </a:r>
            <a:endParaRPr lang="en-US" sz="5400" b="1" cap="none" spc="0" dirty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1447800"/>
            <a:ext cx="7924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abic Typesetting" pitchFamily="66" charset="-78"/>
                <a:cs typeface="Arabic Typesetting" pitchFamily="66" charset="-78"/>
              </a:rPr>
              <a:t>Trigonometry is a branch of mathematics that studies relationships   between  side,  lengths  and   angle of a triangle.</a:t>
            </a:r>
          </a:p>
          <a:p>
            <a:endParaRPr lang="en-US" sz="2400" b="1" dirty="0" smtClean="0">
              <a:solidFill>
                <a:schemeClr val="bg1"/>
              </a:solidFill>
              <a:latin typeface="Arabic Typesetting" pitchFamily="66" charset="-78"/>
              <a:cs typeface="Arabic Typesetting" pitchFamily="66" charset="-78"/>
            </a:endParaRPr>
          </a:p>
          <a:p>
            <a:pPr algn="just"/>
            <a:r>
              <a:rPr lang="en-US" sz="2400" b="1" dirty="0" smtClean="0">
                <a:solidFill>
                  <a:schemeClr val="bg1"/>
                </a:solidFill>
                <a:latin typeface="Arabic Typesetting" pitchFamily="66" charset="-78"/>
                <a:cs typeface="Arabic Typesetting" pitchFamily="66" charset="-78"/>
              </a:rPr>
              <a:t>The field emerged in the Hellenistic world during the 3rd century BC from applications of geometry to astronomical studies.</a:t>
            </a:r>
          </a:p>
          <a:p>
            <a:pPr algn="just"/>
            <a:endParaRPr lang="en-US" sz="2400" dirty="0" smtClean="0">
              <a:solidFill>
                <a:schemeClr val="bg1"/>
              </a:solidFill>
              <a:latin typeface="Arabic Typesetting" pitchFamily="66" charset="-78"/>
              <a:cs typeface="Arabic Typesetting" pitchFamily="66" charset="-78"/>
            </a:endParaRPr>
          </a:p>
          <a:p>
            <a:pPr algn="just"/>
            <a:r>
              <a:rPr lang="en-US" sz="2400" b="1" dirty="0" smtClean="0">
                <a:solidFill>
                  <a:schemeClr val="bg1"/>
                </a:solidFill>
                <a:latin typeface="Arabic Typesetting" pitchFamily="66" charset="-78"/>
                <a:cs typeface="Arabic Typesetting" pitchFamily="66" charset="-78"/>
              </a:rPr>
              <a:t>The Greeks focused on the calculation of chords, while mathematicians in India created the earliest-known tables of values for trigonometric ratios (also called trigonometric functions) such as sine.</a:t>
            </a:r>
          </a:p>
          <a:p>
            <a:endParaRPr lang="en-US" b="1" dirty="0" smtClean="0">
              <a:latin typeface="Arabic Typesetting" pitchFamily="66" charset="-78"/>
              <a:cs typeface="Arabic Typesetting" pitchFamily="66" charset="-78"/>
            </a:endParaRPr>
          </a:p>
          <a:p>
            <a:endParaRPr lang="en-US" dirty="0"/>
          </a:p>
        </p:txBody>
      </p:sp>
      <p:pic>
        <p:nvPicPr>
          <p:cNvPr id="14" name="Picture 13" descr="7-73564_situation-analysis-symbol-hd-png-downloa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" y="4724400"/>
            <a:ext cx="509128" cy="533400"/>
          </a:xfrm>
          <a:prstGeom prst="rect">
            <a:avLst/>
          </a:prstGeom>
        </p:spPr>
      </p:pic>
      <p:pic>
        <p:nvPicPr>
          <p:cNvPr id="15" name="Picture 14" descr="app-symbo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124200"/>
            <a:ext cx="609600" cy="685800"/>
          </a:xfrm>
          <a:prstGeom prst="rect">
            <a:avLst/>
          </a:prstGeom>
        </p:spPr>
      </p:pic>
      <p:pic>
        <p:nvPicPr>
          <p:cNvPr id="16" name="Picture 15" descr="58afde14829958a978a4a6a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2400" y="1371600"/>
            <a:ext cx="914400" cy="1066800"/>
          </a:xfrm>
          <a:prstGeom prst="rect">
            <a:avLst/>
          </a:prstGeom>
        </p:spPr>
      </p:pic>
      <p:pic>
        <p:nvPicPr>
          <p:cNvPr id="19" name="Picture 18" descr="500_F_210451268_5Xyj0OyqMuaHkUIwCAEggB58NYugQW7M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200" y="228600"/>
            <a:ext cx="533400" cy="381000"/>
          </a:xfrm>
          <a:prstGeom prst="rect">
            <a:avLst/>
          </a:prstGeom>
        </p:spPr>
      </p:pic>
      <p:pic>
        <p:nvPicPr>
          <p:cNvPr id="11" name="Picture 10" descr="inde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" y="6019800"/>
            <a:ext cx="476250" cy="476250"/>
          </a:xfrm>
          <a:prstGeom prst="rect">
            <a:avLst/>
          </a:prstGeom>
        </p:spPr>
      </p:pic>
    </p:spTree>
  </p:cSld>
  <p:clrMapOvr>
    <a:masterClrMapping/>
  </p:clrMapOvr>
  <p:transition advClick="0" advTm="6000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609600" cy="6858000"/>
            <a:chOff x="0" y="0"/>
            <a:chExt cx="6096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609600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7-73564_situation-analysis-symbol-hd-png-download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" y="4724400"/>
              <a:ext cx="509128" cy="533400"/>
            </a:xfrm>
            <a:prstGeom prst="rect">
              <a:avLst/>
            </a:prstGeom>
          </p:spPr>
        </p:pic>
        <p:pic>
          <p:nvPicPr>
            <p:cNvPr id="5" name="Picture 4" descr="app-symbol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124200"/>
              <a:ext cx="609600" cy="685800"/>
            </a:xfrm>
            <a:prstGeom prst="rect">
              <a:avLst/>
            </a:prstGeom>
          </p:spPr>
        </p:pic>
      </p:grpSp>
      <p:sp>
        <p:nvSpPr>
          <p:cNvPr id="7" name="Oval 6"/>
          <p:cNvSpPr/>
          <p:nvPr/>
        </p:nvSpPr>
        <p:spPr>
          <a:xfrm>
            <a:off x="152400" y="1600200"/>
            <a:ext cx="1981200" cy="838200"/>
          </a:xfrm>
          <a:prstGeom prst="ellipse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9" name="Picture 8" descr="58afde14829958a978a4a6a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47800"/>
            <a:ext cx="1219200" cy="1066800"/>
          </a:xfrm>
          <a:prstGeom prst="rect">
            <a:avLst/>
          </a:prstGeom>
        </p:spPr>
      </p:pic>
      <p:pic>
        <p:nvPicPr>
          <p:cNvPr id="10" name="Picture 9" descr="500_F_210451268_5Xyj0OyqMuaHkUIwCAEggB58NYugQW7M.jpg"/>
          <p:cNvPicPr>
            <a:picLocks noChangeAspect="1"/>
          </p:cNvPicPr>
          <p:nvPr/>
        </p:nvPicPr>
        <p:blipFill>
          <a:blip r:embed="rId5" cstate="print"/>
          <a:srcRect b="14286"/>
          <a:stretch>
            <a:fillRect/>
          </a:stretch>
        </p:blipFill>
        <p:spPr>
          <a:xfrm>
            <a:off x="0" y="457200"/>
            <a:ext cx="609600" cy="457200"/>
          </a:xfrm>
          <a:prstGeom prst="rect">
            <a:avLst/>
          </a:prstGeom>
        </p:spPr>
      </p:pic>
      <p:pic>
        <p:nvPicPr>
          <p:cNvPr id="11" name="Picture 10" descr="tri.jpg"/>
          <p:cNvPicPr>
            <a:picLocks noChangeAspect="1"/>
          </p:cNvPicPr>
          <p:nvPr/>
        </p:nvPicPr>
        <p:blipFill>
          <a:blip r:embed="rId6" cstate="print">
            <a:lum/>
          </a:blip>
          <a:srcRect l="45555" t="5556" r="5556" b="54444"/>
          <a:stretch>
            <a:fillRect/>
          </a:stretch>
        </p:blipFill>
        <p:spPr>
          <a:xfrm rot="16200000">
            <a:off x="6286500" y="1562100"/>
            <a:ext cx="2514600" cy="27432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590800" y="152400"/>
            <a:ext cx="449078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4000" u="sng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Trigonometric Ratios</a:t>
            </a:r>
            <a:endParaRPr lang="en-US" sz="4000" u="sng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66800" y="2667000"/>
            <a:ext cx="510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So, here a right angled triangle drawn in a page.</a:t>
            </a:r>
          </a:p>
          <a:p>
            <a:r>
              <a:rPr lang="en-US" sz="2000" b="1" dirty="0" smtClean="0"/>
              <a:t>Let’s simplify the figure. </a:t>
            </a:r>
            <a:endParaRPr lang="en-US" sz="2000" b="1" dirty="0"/>
          </a:p>
        </p:txBody>
      </p:sp>
      <p:pic>
        <p:nvPicPr>
          <p:cNvPr id="12" name="Picture 11" descr="inde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" y="6019800"/>
            <a:ext cx="476250" cy="476250"/>
          </a:xfrm>
          <a:prstGeom prst="rect">
            <a:avLst/>
          </a:prstGeom>
        </p:spPr>
      </p:pic>
    </p:spTree>
  </p:cSld>
  <p:clrMapOvr>
    <a:masterClrMapping/>
  </p:clrMapOvr>
  <p:transition advClick="0" advTm="3000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609600" cy="6858000"/>
            <a:chOff x="0" y="0"/>
            <a:chExt cx="6096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609600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7-73564_situation-analysis-symbol-hd-png-download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" y="4724400"/>
              <a:ext cx="509128" cy="533400"/>
            </a:xfrm>
            <a:prstGeom prst="rect">
              <a:avLst/>
            </a:prstGeom>
          </p:spPr>
        </p:pic>
        <p:pic>
          <p:nvPicPr>
            <p:cNvPr id="5" name="Picture 4" descr="app-symbol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124200"/>
              <a:ext cx="609600" cy="685800"/>
            </a:xfrm>
            <a:prstGeom prst="rect">
              <a:avLst/>
            </a:prstGeom>
          </p:spPr>
        </p:pic>
      </p:grpSp>
      <p:sp>
        <p:nvSpPr>
          <p:cNvPr id="7" name="Oval 6"/>
          <p:cNvSpPr/>
          <p:nvPr/>
        </p:nvSpPr>
        <p:spPr>
          <a:xfrm>
            <a:off x="152400" y="1600200"/>
            <a:ext cx="1981200" cy="838200"/>
          </a:xfrm>
          <a:prstGeom prst="ellipse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9" name="Picture 8" descr="58afde14829958a978a4a6a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47800"/>
            <a:ext cx="1219200" cy="1066800"/>
          </a:xfrm>
          <a:prstGeom prst="rect">
            <a:avLst/>
          </a:prstGeom>
        </p:spPr>
      </p:pic>
      <p:pic>
        <p:nvPicPr>
          <p:cNvPr id="10" name="Picture 9" descr="500_F_210451268_5Xyj0OyqMuaHkUIwCAEggB58NYugQW7M.jpg"/>
          <p:cNvPicPr>
            <a:picLocks noChangeAspect="1"/>
          </p:cNvPicPr>
          <p:nvPr/>
        </p:nvPicPr>
        <p:blipFill>
          <a:blip r:embed="rId5" cstate="print"/>
          <a:srcRect b="14286"/>
          <a:stretch>
            <a:fillRect/>
          </a:stretch>
        </p:blipFill>
        <p:spPr>
          <a:xfrm>
            <a:off x="0" y="457200"/>
            <a:ext cx="609600" cy="4572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905000" y="76200"/>
            <a:ext cx="449078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u="sng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Trigonometric Ratios</a:t>
            </a:r>
            <a:endParaRPr lang="en-US" sz="4000" u="sng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3" name="Right Triangle 22"/>
          <p:cNvSpPr/>
          <p:nvPr/>
        </p:nvSpPr>
        <p:spPr>
          <a:xfrm rot="16200000">
            <a:off x="5448300" y="1638300"/>
            <a:ext cx="2971800" cy="2438400"/>
          </a:xfrm>
          <a:prstGeom prst="rtTriangle">
            <a:avLst/>
          </a:prstGeom>
          <a:ln>
            <a:solidFill>
              <a:srgbClr val="FF99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 rot="18619330">
            <a:off x="6147163" y="251509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Hypotenuse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58000" y="4343400"/>
            <a:ext cx="63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5400000">
            <a:off x="7576066" y="2895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Perpendicular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24000" y="1066800"/>
            <a:ext cx="510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So, here the simplified figure with labeling and with base angle O.</a:t>
            </a:r>
            <a:endParaRPr lang="en-US" sz="2000" b="1" dirty="0"/>
          </a:p>
        </p:txBody>
      </p:sp>
      <p:sp>
        <p:nvSpPr>
          <p:cNvPr id="28" name="Arc 27"/>
          <p:cNvSpPr/>
          <p:nvPr/>
        </p:nvSpPr>
        <p:spPr>
          <a:xfrm rot="597558">
            <a:off x="5647802" y="3732679"/>
            <a:ext cx="961376" cy="1069041"/>
          </a:xfrm>
          <a:prstGeom prst="arc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172200" y="3886200"/>
            <a:ext cx="304800" cy="304800"/>
          </a:xfrm>
          <a:prstGeom prst="ellipse">
            <a:avLst/>
          </a:prstGeom>
          <a:solidFill>
            <a:srgbClr val="FF99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371600" y="2133600"/>
            <a:ext cx="510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The trigonometric ratios are:- </a:t>
            </a:r>
            <a:endParaRPr lang="en-US" sz="2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371600" y="2895600"/>
            <a:ext cx="510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sin o = Perpendicular/Hypotenuse</a:t>
            </a:r>
            <a:endParaRPr lang="en-US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371600" y="3505200"/>
            <a:ext cx="510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cos o = Base/Hypotenuse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371600" y="4114800"/>
            <a:ext cx="510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tan o = Perpendicular/Base</a:t>
            </a:r>
            <a:endParaRPr lang="en-US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219200" y="4961626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cosec o = 1/sin o </a:t>
            </a:r>
            <a:endParaRPr lang="en-US" sz="2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219200" y="5486400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sec o = 1/cos o </a:t>
            </a:r>
            <a:endParaRPr lang="en-US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219200" y="6019800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cot o = 1/tan o</a:t>
            </a:r>
            <a:endParaRPr lang="en-US" sz="2000" b="1" dirty="0"/>
          </a:p>
        </p:txBody>
      </p:sp>
      <p:pic>
        <p:nvPicPr>
          <p:cNvPr id="27" name="Picture 26" descr="inde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" y="6019800"/>
            <a:ext cx="476250" cy="476250"/>
          </a:xfrm>
          <a:prstGeom prst="rect">
            <a:avLst/>
          </a:prstGeom>
        </p:spPr>
      </p:pic>
    </p:spTree>
  </p:cSld>
  <p:clrMapOvr>
    <a:masterClrMapping/>
  </p:clrMapOvr>
  <p:transition advClick="0" advTm="200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6" presetClass="emph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6" presetClass="emph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6" presetClass="emph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4" grpId="1"/>
      <p:bldP spid="25" grpId="0"/>
      <p:bldP spid="26" grpId="0"/>
      <p:bldP spid="26" grpId="1"/>
      <p:bldP spid="17" grpId="0"/>
      <p:bldP spid="30" grpId="0"/>
      <p:bldP spid="31" grpId="0"/>
      <p:bldP spid="31" grpId="1"/>
      <p:bldP spid="32" grpId="0"/>
      <p:bldP spid="32" grpId="1"/>
      <p:bldP spid="33" grpId="0"/>
      <p:bldP spid="3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2400" y="0"/>
            <a:ext cx="914400" cy="6858000"/>
            <a:chOff x="-152400" y="0"/>
            <a:chExt cx="9144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609600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7-73564_situation-analysis-symbol-hd-png-download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" y="4724400"/>
              <a:ext cx="509128" cy="533400"/>
            </a:xfrm>
            <a:prstGeom prst="rect">
              <a:avLst/>
            </a:prstGeom>
          </p:spPr>
        </p:pic>
        <p:pic>
          <p:nvPicPr>
            <p:cNvPr id="6" name="Picture 5" descr="58afde14829958a978a4a6a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52400" y="1371600"/>
              <a:ext cx="914400" cy="1066800"/>
            </a:xfrm>
            <a:prstGeom prst="rect">
              <a:avLst/>
            </a:prstGeom>
          </p:spPr>
        </p:pic>
      </p:grpSp>
      <p:pic>
        <p:nvPicPr>
          <p:cNvPr id="7" name="Picture 6" descr="500_F_210451268_5Xyj0OyqMuaHkUIwCAEggB58NYugQW7M.jpg"/>
          <p:cNvPicPr>
            <a:picLocks noChangeAspect="1"/>
          </p:cNvPicPr>
          <p:nvPr/>
        </p:nvPicPr>
        <p:blipFill>
          <a:blip r:embed="rId4" cstate="print"/>
          <a:srcRect b="14286"/>
          <a:stretch>
            <a:fillRect/>
          </a:stretch>
        </p:blipFill>
        <p:spPr>
          <a:xfrm>
            <a:off x="0" y="457200"/>
            <a:ext cx="609600" cy="45720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228600" y="2971800"/>
            <a:ext cx="1981200" cy="914400"/>
          </a:xfrm>
          <a:prstGeom prst="ellips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1" name="Picture 10" descr="app-symbo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1000" y="3200400"/>
            <a:ext cx="711200" cy="53340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667000" y="381000"/>
            <a:ext cx="4623803" cy="2590800"/>
            <a:chOff x="123736" y="381000"/>
            <a:chExt cx="8510003" cy="3581400"/>
          </a:xfrm>
        </p:grpSpPr>
        <p:pic>
          <p:nvPicPr>
            <p:cNvPr id="15" name="Picture 14" descr="download1.jpg"/>
            <p:cNvPicPr>
              <a:picLocks noChangeAspect="1"/>
            </p:cNvPicPr>
            <p:nvPr/>
          </p:nvPicPr>
          <p:blipFill>
            <a:blip r:embed="rId6"/>
            <a:srcRect b="6796"/>
            <a:stretch>
              <a:fillRect/>
            </a:stretch>
          </p:blipFill>
          <p:spPr>
            <a:xfrm>
              <a:off x="123736" y="381000"/>
              <a:ext cx="8510003" cy="358140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245691" y="1539688"/>
              <a:ext cx="3574366" cy="1021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Eras Bold ITC" pitchFamily="34" charset="0"/>
                </a:rPr>
                <a:t>But  what  can  be  the  practical utility  of  trigonometry?</a:t>
              </a:r>
              <a:endParaRPr lang="en-US" sz="1400" dirty="0">
                <a:latin typeface="Eras Bold ITC" pitchFamily="34" charset="0"/>
              </a:endParaRPr>
            </a:p>
          </p:txBody>
        </p:sp>
      </p:grpSp>
      <p:pic>
        <p:nvPicPr>
          <p:cNvPr id="17" name="Picture 16" descr="cartoon-glowing-yellow-light-bulb-vector-18016094.jpg"/>
          <p:cNvPicPr>
            <a:picLocks noChangeAspect="1"/>
          </p:cNvPicPr>
          <p:nvPr/>
        </p:nvPicPr>
        <p:blipFill>
          <a:blip r:embed="rId7" cstate="print"/>
          <a:srcRect b="10000"/>
          <a:stretch>
            <a:fillRect/>
          </a:stretch>
        </p:blipFill>
        <p:spPr>
          <a:xfrm>
            <a:off x="3276600" y="3200400"/>
            <a:ext cx="2762956" cy="2743200"/>
          </a:xfrm>
          <a:prstGeom prst="rect">
            <a:avLst/>
          </a:prstGeom>
        </p:spPr>
      </p:pic>
      <p:pic>
        <p:nvPicPr>
          <p:cNvPr id="13" name="Picture 12" descr="inde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" y="6019800"/>
            <a:ext cx="476250" cy="476250"/>
          </a:xfrm>
          <a:prstGeom prst="rect">
            <a:avLst/>
          </a:prstGeom>
        </p:spPr>
      </p:pic>
    </p:spTree>
  </p:cSld>
  <p:clrMapOvr>
    <a:masterClrMapping/>
  </p:clrMapOvr>
  <p:transition advClick="0" advTm="2000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2400" y="0"/>
            <a:ext cx="914400" cy="6858000"/>
            <a:chOff x="-152400" y="0"/>
            <a:chExt cx="9144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609600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7-73564_situation-analysis-symbol-hd-png-download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" y="4724400"/>
              <a:ext cx="509128" cy="533400"/>
            </a:xfrm>
            <a:prstGeom prst="rect">
              <a:avLst/>
            </a:prstGeom>
          </p:spPr>
        </p:pic>
        <p:pic>
          <p:nvPicPr>
            <p:cNvPr id="6" name="Picture 5" descr="58afde14829958a978a4a6a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52400" y="1371600"/>
              <a:ext cx="914400" cy="1066800"/>
            </a:xfrm>
            <a:prstGeom prst="rect">
              <a:avLst/>
            </a:prstGeom>
          </p:spPr>
        </p:pic>
      </p:grpSp>
      <p:pic>
        <p:nvPicPr>
          <p:cNvPr id="7" name="Picture 6" descr="500_F_210451268_5Xyj0OyqMuaHkUIwCAEggB58NYugQW7M.jpg"/>
          <p:cNvPicPr>
            <a:picLocks noChangeAspect="1"/>
          </p:cNvPicPr>
          <p:nvPr/>
        </p:nvPicPr>
        <p:blipFill>
          <a:blip r:embed="rId4" cstate="print"/>
          <a:srcRect b="14286"/>
          <a:stretch>
            <a:fillRect/>
          </a:stretch>
        </p:blipFill>
        <p:spPr>
          <a:xfrm>
            <a:off x="0" y="457200"/>
            <a:ext cx="609600" cy="45720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228600" y="2971800"/>
            <a:ext cx="1981200" cy="914400"/>
          </a:xfrm>
          <a:prstGeom prst="ellips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1" name="Picture 10" descr="app-symbo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1000" y="3200400"/>
            <a:ext cx="711200" cy="5334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47800" y="1143000"/>
            <a:ext cx="75438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Berlin Sans FB" pitchFamily="34" charset="0"/>
              </a:rPr>
              <a:t>Now consider a situation : If a boy standing in front of a tree and he knows the distance the tree and him and also the angle of sight. He wants to find the height of the tree.</a:t>
            </a:r>
          </a:p>
          <a:p>
            <a:r>
              <a:rPr lang="en-US" sz="3200" dirty="0" smtClean="0">
                <a:solidFill>
                  <a:srgbClr val="FF0000"/>
                </a:solidFill>
                <a:latin typeface="Berlin Sans FB" pitchFamily="34" charset="0"/>
              </a:rPr>
              <a:t>Here , trigonometry plays a big role. </a:t>
            </a:r>
          </a:p>
          <a:p>
            <a:endParaRPr lang="en-US" sz="3200" dirty="0" smtClean="0">
              <a:solidFill>
                <a:srgbClr val="FF0000"/>
              </a:solidFill>
              <a:latin typeface="Berlin Sans FB" pitchFamily="34" charset="0"/>
            </a:endParaRPr>
          </a:p>
          <a:p>
            <a:endParaRPr lang="en-US" dirty="0"/>
          </a:p>
        </p:txBody>
      </p:sp>
      <p:pic>
        <p:nvPicPr>
          <p:cNvPr id="13" name="Picture 2" descr="C:\Program Files\Microsoft Office\MEDIA\CAGCAT10\j0205582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33800" y="381000"/>
            <a:ext cx="913287" cy="838200"/>
          </a:xfrm>
          <a:prstGeom prst="rect">
            <a:avLst/>
          </a:prstGeom>
          <a:noFill/>
        </p:spPr>
      </p:pic>
      <p:pic>
        <p:nvPicPr>
          <p:cNvPr id="14" name="Picture 13" descr="inde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" y="6019800"/>
            <a:ext cx="476250" cy="476250"/>
          </a:xfrm>
          <a:prstGeom prst="rect">
            <a:avLst/>
          </a:prstGeom>
        </p:spPr>
      </p:pic>
    </p:spTree>
  </p:cSld>
  <p:clrMapOvr>
    <a:masterClrMapping/>
  </p:clrMapOvr>
  <p:transition advClick="0" advTm="200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2400" y="0"/>
            <a:ext cx="914400" cy="6858000"/>
            <a:chOff x="-152400" y="0"/>
            <a:chExt cx="9144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609600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pp-symbol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124200"/>
              <a:ext cx="609600" cy="685800"/>
            </a:xfrm>
            <a:prstGeom prst="rect">
              <a:avLst/>
            </a:prstGeom>
          </p:spPr>
        </p:pic>
        <p:pic>
          <p:nvPicPr>
            <p:cNvPr id="6" name="Picture 5" descr="58afde14829958a978a4a6a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52400" y="1371600"/>
              <a:ext cx="914400" cy="1066800"/>
            </a:xfrm>
            <a:prstGeom prst="rect">
              <a:avLst/>
            </a:prstGeom>
          </p:spPr>
        </p:pic>
      </p:grpSp>
      <p:pic>
        <p:nvPicPr>
          <p:cNvPr id="7" name="Picture 6" descr="500_F_210451268_5Xyj0OyqMuaHkUIwCAEggB58NYugQW7M.jpg"/>
          <p:cNvPicPr>
            <a:picLocks noChangeAspect="1"/>
          </p:cNvPicPr>
          <p:nvPr/>
        </p:nvPicPr>
        <p:blipFill>
          <a:blip r:embed="rId4" cstate="print"/>
          <a:srcRect b="14286"/>
          <a:stretch>
            <a:fillRect/>
          </a:stretch>
        </p:blipFill>
        <p:spPr>
          <a:xfrm>
            <a:off x="0" y="457200"/>
            <a:ext cx="609600" cy="4572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28600" y="4267200"/>
            <a:ext cx="1981200" cy="1143000"/>
          </a:xfrm>
          <a:prstGeom prst="ellipse">
            <a:avLst/>
          </a:prstGeom>
          <a:solidFill>
            <a:srgbClr val="9999FF"/>
          </a:solidFill>
          <a:ln>
            <a:solidFill>
              <a:srgbClr val="99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9" name="Picture 8" descr="7-73564_situation-analysis-symbol-hd-png-downloa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200" y="4572000"/>
            <a:ext cx="509128" cy="533400"/>
          </a:xfrm>
          <a:prstGeom prst="rect">
            <a:avLst/>
          </a:prstGeom>
        </p:spPr>
      </p:pic>
      <p:pic>
        <p:nvPicPr>
          <p:cNvPr id="10" name="Content Placeholder 9" descr="1609174159920_IMG20201228214444.jpg"/>
          <p:cNvPicPr>
            <a:picLocks noChangeAspect="1"/>
          </p:cNvPicPr>
          <p:nvPr/>
        </p:nvPicPr>
        <p:blipFill>
          <a:blip r:embed="rId6" cstate="print">
            <a:lum bright="-20000"/>
          </a:blip>
          <a:srcRect t="10833" b="3333"/>
          <a:stretch>
            <a:fillRect/>
          </a:stretch>
        </p:blipFill>
        <p:spPr>
          <a:xfrm rot="16200000">
            <a:off x="3009900" y="-1562100"/>
            <a:ext cx="3505200" cy="66294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752600" y="4191000"/>
            <a:ext cx="6477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erlin Sans FB" pitchFamily="34" charset="0"/>
              </a:rPr>
              <a:t>Here a boy is watching a tree.</a:t>
            </a:r>
          </a:p>
          <a:p>
            <a:r>
              <a:rPr lang="en-US" sz="2800" dirty="0" smtClean="0">
                <a:latin typeface="Berlin Sans FB" pitchFamily="34" charset="0"/>
              </a:rPr>
              <a:t>If we simply the figure it will be much more clear. Lets , see the line diagram. </a:t>
            </a:r>
          </a:p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429000" y="0"/>
            <a:ext cx="3733800" cy="1740932"/>
            <a:chOff x="3429000" y="0"/>
            <a:chExt cx="3733800" cy="1740932"/>
          </a:xfrm>
        </p:grpSpPr>
        <p:sp>
          <p:nvSpPr>
            <p:cNvPr id="21" name="TextBox 20"/>
            <p:cNvSpPr txBox="1"/>
            <p:nvPr/>
          </p:nvSpPr>
          <p:spPr>
            <a:xfrm>
              <a:off x="3505200" y="13716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A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48400" y="12954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B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96000" y="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C</a:t>
              </a:r>
              <a:endParaRPr lang="en-US" dirty="0"/>
            </a:p>
          </p:txBody>
        </p:sp>
        <p:sp>
          <p:nvSpPr>
            <p:cNvPr id="17" name="Right Triangle 16"/>
            <p:cNvSpPr/>
            <p:nvPr/>
          </p:nvSpPr>
          <p:spPr>
            <a:xfrm flipH="1">
              <a:off x="3429000" y="304800"/>
              <a:ext cx="2819400" cy="914400"/>
            </a:xfrm>
            <a:prstGeom prst="rtTriangle">
              <a:avLst/>
            </a:prstGeom>
            <a:ln>
              <a:solidFill>
                <a:srgbClr val="FF99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inde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" y="6019800"/>
            <a:ext cx="476250" cy="476250"/>
          </a:xfrm>
          <a:prstGeom prst="rect">
            <a:avLst/>
          </a:prstGeom>
        </p:spPr>
      </p:pic>
    </p:spTree>
  </p:cSld>
  <p:clrMapOvr>
    <a:masterClrMapping/>
  </p:clrMapOvr>
  <p:transition advClick="0" advTm="4000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2400" y="0"/>
            <a:ext cx="914400" cy="6858000"/>
            <a:chOff x="-152400" y="0"/>
            <a:chExt cx="9144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609600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pp-symbol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124200"/>
              <a:ext cx="609600" cy="685800"/>
            </a:xfrm>
            <a:prstGeom prst="rect">
              <a:avLst/>
            </a:prstGeom>
          </p:spPr>
        </p:pic>
        <p:pic>
          <p:nvPicPr>
            <p:cNvPr id="6" name="Picture 5" descr="58afde14829958a978a4a6a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52400" y="1371600"/>
              <a:ext cx="914400" cy="1066800"/>
            </a:xfrm>
            <a:prstGeom prst="rect">
              <a:avLst/>
            </a:prstGeom>
          </p:spPr>
        </p:pic>
      </p:grpSp>
      <p:pic>
        <p:nvPicPr>
          <p:cNvPr id="7" name="Picture 6" descr="500_F_210451268_5Xyj0OyqMuaHkUIwCAEggB58NYugQW7M.jpg"/>
          <p:cNvPicPr>
            <a:picLocks noChangeAspect="1"/>
          </p:cNvPicPr>
          <p:nvPr/>
        </p:nvPicPr>
        <p:blipFill>
          <a:blip r:embed="rId4" cstate="print"/>
          <a:srcRect b="14286"/>
          <a:stretch>
            <a:fillRect/>
          </a:stretch>
        </p:blipFill>
        <p:spPr>
          <a:xfrm>
            <a:off x="0" y="457200"/>
            <a:ext cx="609600" cy="4572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28600" y="4267200"/>
            <a:ext cx="1981200" cy="1143000"/>
          </a:xfrm>
          <a:prstGeom prst="ellipse">
            <a:avLst/>
          </a:prstGeom>
          <a:solidFill>
            <a:srgbClr val="9999FF"/>
          </a:solidFill>
          <a:ln>
            <a:solidFill>
              <a:srgbClr val="99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9" name="Picture 8" descr="7-73564_situation-analysis-symbol-hd-png-downloa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200" y="4572000"/>
            <a:ext cx="509128" cy="5334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048000" y="1371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67400" y="1295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19800" y="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47800" y="2743200"/>
            <a:ext cx="6477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AB is the distance between the tree and the boy and the angle of sight be O</a:t>
            </a:r>
          </a:p>
          <a:p>
            <a:endParaRPr lang="en-US" b="1" dirty="0" smtClean="0"/>
          </a:p>
          <a:p>
            <a:r>
              <a:rPr lang="en-US" b="1" dirty="0" smtClean="0">
                <a:solidFill>
                  <a:schemeClr val="bg1"/>
                </a:solidFill>
              </a:rPr>
              <a:t>BC is the height of the tree .</a:t>
            </a:r>
          </a:p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Now, tan o = BC/AB</a:t>
            </a:r>
          </a:p>
          <a:p>
            <a:r>
              <a:rPr lang="en-US" b="1" dirty="0" smtClean="0"/>
              <a:t>          </a:t>
            </a:r>
          </a:p>
          <a:p>
            <a:r>
              <a:rPr lang="en-US" b="1" dirty="0" smtClean="0"/>
              <a:t>         </a:t>
            </a:r>
            <a:r>
              <a:rPr lang="en-US" b="1" u="sng" dirty="0" smtClean="0"/>
              <a:t>BC= AB x tan o</a:t>
            </a:r>
          </a:p>
          <a:p>
            <a:endParaRPr lang="en-US" b="1" u="sng" dirty="0" smtClean="0"/>
          </a:p>
          <a:p>
            <a:r>
              <a:rPr lang="en-IN" sz="2000" b="1" u="sng" dirty="0" smtClean="0">
                <a:solidFill>
                  <a:srgbClr val="66FF99"/>
                </a:solidFill>
              </a:rPr>
              <a:t>Hence, height of tree is (AB x </a:t>
            </a:r>
            <a:r>
              <a:rPr lang="en-IN" sz="2000" b="1" u="sng" dirty="0" err="1" smtClean="0">
                <a:solidFill>
                  <a:srgbClr val="66FF99"/>
                </a:solidFill>
              </a:rPr>
              <a:t>tanO</a:t>
            </a:r>
            <a:r>
              <a:rPr lang="en-IN" sz="2000" b="1" u="sng" dirty="0" smtClean="0">
                <a:solidFill>
                  <a:srgbClr val="66FF99"/>
                </a:solidFill>
              </a:rPr>
              <a:t>)</a:t>
            </a:r>
            <a:endParaRPr lang="en-US" sz="2000" b="1" u="sng" dirty="0" smtClean="0">
              <a:solidFill>
                <a:srgbClr val="66FF99"/>
              </a:solidFill>
            </a:endParaRPr>
          </a:p>
          <a:p>
            <a:endParaRPr lang="en-US" dirty="0"/>
          </a:p>
        </p:txBody>
      </p:sp>
      <p:sp>
        <p:nvSpPr>
          <p:cNvPr id="24" name="Right Triangle 23"/>
          <p:cNvSpPr/>
          <p:nvPr/>
        </p:nvSpPr>
        <p:spPr>
          <a:xfrm flipH="1">
            <a:off x="3276600" y="0"/>
            <a:ext cx="2667000" cy="1295400"/>
          </a:xfrm>
          <a:prstGeom prst="rtTriangle">
            <a:avLst/>
          </a:prstGeom>
          <a:solidFill>
            <a:schemeClr val="accent6"/>
          </a:solidFill>
          <a:ln>
            <a:solidFill>
              <a:srgbClr val="99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/>
          <p:nvPr/>
        </p:nvSpPr>
        <p:spPr>
          <a:xfrm>
            <a:off x="4114800" y="838200"/>
            <a:ext cx="304800" cy="91440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4038600" y="990600"/>
            <a:ext cx="228600" cy="228600"/>
          </a:xfrm>
          <a:prstGeom prst="flowChartConnector">
            <a:avLst/>
          </a:pr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inde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" y="6019800"/>
            <a:ext cx="476250" cy="476250"/>
          </a:xfrm>
          <a:prstGeom prst="rect">
            <a:avLst/>
          </a:prstGeom>
        </p:spPr>
      </p:pic>
    </p:spTree>
  </p:cSld>
  <p:clrMapOvr>
    <a:masterClrMapping/>
  </p:clrMapOvr>
  <p:transition advClick="0" advTm="400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0" grpId="0"/>
      <p:bldP spid="24" grpId="0" animBg="1"/>
      <p:bldP spid="25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2400" y="0"/>
            <a:ext cx="914400" cy="6858000"/>
            <a:chOff x="-152400" y="0"/>
            <a:chExt cx="9144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609600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app-symbol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124200"/>
              <a:ext cx="609600" cy="685800"/>
            </a:xfrm>
            <a:prstGeom prst="rect">
              <a:avLst/>
            </a:prstGeom>
          </p:spPr>
        </p:pic>
        <p:pic>
          <p:nvPicPr>
            <p:cNvPr id="5" name="Picture 4" descr="58afde14829958a978a4a6a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52400" y="1371600"/>
              <a:ext cx="914400" cy="1066800"/>
            </a:xfrm>
            <a:prstGeom prst="rect">
              <a:avLst/>
            </a:prstGeom>
          </p:spPr>
        </p:pic>
      </p:grpSp>
      <p:pic>
        <p:nvPicPr>
          <p:cNvPr id="7" name="Picture 6" descr="500_F_210451268_5Xyj0OyqMuaHkUIwCAEggB58NYugQW7M.jpg"/>
          <p:cNvPicPr>
            <a:picLocks noChangeAspect="1"/>
          </p:cNvPicPr>
          <p:nvPr/>
        </p:nvPicPr>
        <p:blipFill>
          <a:blip r:embed="rId4" cstate="print"/>
          <a:srcRect b="14286"/>
          <a:stretch>
            <a:fillRect/>
          </a:stretch>
        </p:blipFill>
        <p:spPr>
          <a:xfrm>
            <a:off x="0" y="457200"/>
            <a:ext cx="609600" cy="457200"/>
          </a:xfrm>
          <a:prstGeom prst="rect">
            <a:avLst/>
          </a:prstGeom>
        </p:spPr>
      </p:pic>
      <p:pic>
        <p:nvPicPr>
          <p:cNvPr id="8" name="Picture 7" descr="7-73564_situation-analysis-symbol-hd-png-downloa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00" y="4572000"/>
            <a:ext cx="509128" cy="53340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52400" y="5410200"/>
            <a:ext cx="1981200" cy="1143000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1" name="Picture 10" descr="inde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5715000"/>
            <a:ext cx="476250" cy="4762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590800" y="152400"/>
            <a:ext cx="410721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4400" b="0" u="sng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Link With </a:t>
            </a:r>
            <a:r>
              <a:rPr lang="en-IN" sz="4400" b="0" u="sng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Ladakh</a:t>
            </a:r>
            <a:endParaRPr lang="en-US" sz="4400" b="0" u="sng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3" name="Picture 12" descr="640_chinese-mountains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2600" y="1447800"/>
            <a:ext cx="2895600" cy="1931908"/>
          </a:xfrm>
          <a:prstGeom prst="rect">
            <a:avLst/>
          </a:prstGeom>
        </p:spPr>
      </p:pic>
      <p:pic>
        <p:nvPicPr>
          <p:cNvPr id="14" name="Picture 13" descr="Ladakh-Zanskar-Indus-River-1024x680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48200" y="1447800"/>
            <a:ext cx="2892552" cy="192083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24000" y="3962400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Left side we have </a:t>
            </a:r>
            <a:r>
              <a:rPr lang="en-IN" dirty="0" err="1" smtClean="0"/>
              <a:t>Buldozes</a:t>
            </a:r>
            <a:r>
              <a:rPr lang="en-IN" dirty="0" smtClean="0"/>
              <a:t> Mountain of China.</a:t>
            </a:r>
          </a:p>
          <a:p>
            <a:r>
              <a:rPr lang="en-IN" dirty="0" smtClean="0"/>
              <a:t>Right side we have </a:t>
            </a:r>
            <a:r>
              <a:rPr lang="en-IN" dirty="0" err="1" smtClean="0"/>
              <a:t>Ladakh</a:t>
            </a:r>
            <a:r>
              <a:rPr lang="en-IN" dirty="0" smtClean="0"/>
              <a:t> Mountains.</a:t>
            </a:r>
          </a:p>
          <a:p>
            <a:r>
              <a:rPr lang="en-IN" dirty="0" smtClean="0"/>
              <a:t>We can find the height of the mountains by </a:t>
            </a:r>
            <a:r>
              <a:rPr lang="en-IN" u="sng" dirty="0" smtClean="0"/>
              <a:t>trigonometry</a:t>
            </a:r>
            <a:r>
              <a:rPr lang="en-IN" dirty="0" smtClean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24000" y="5105400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Let, angle of sight from base of </a:t>
            </a:r>
            <a:r>
              <a:rPr lang="en-IN" dirty="0" err="1" smtClean="0"/>
              <a:t>Buldozes</a:t>
            </a:r>
            <a:r>
              <a:rPr lang="en-IN" dirty="0" smtClean="0"/>
              <a:t> to </a:t>
            </a:r>
            <a:r>
              <a:rPr lang="en-IN" dirty="0" err="1" smtClean="0"/>
              <a:t>Ladakh</a:t>
            </a:r>
            <a:r>
              <a:rPr lang="en-IN" dirty="0" smtClean="0"/>
              <a:t> be a.</a:t>
            </a:r>
          </a:p>
          <a:p>
            <a:r>
              <a:rPr lang="en-IN" dirty="0" smtClean="0"/>
              <a:t>Hence, Height of </a:t>
            </a:r>
            <a:r>
              <a:rPr lang="en-IN" dirty="0" err="1" smtClean="0"/>
              <a:t>Ladakh</a:t>
            </a:r>
            <a:r>
              <a:rPr lang="en-IN" dirty="0" smtClean="0"/>
              <a:t> Mountain= tan a x Distance between them.</a:t>
            </a:r>
            <a:endParaRPr lang="en-US" dirty="0"/>
          </a:p>
        </p:txBody>
      </p:sp>
    </p:spTree>
  </p:cSld>
  <p:clrMapOvr>
    <a:masterClrMapping/>
  </p:clrMapOvr>
  <p:transition advClick="0" advTm="3000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278</Words>
  <Application>Microsoft Office PowerPoint</Application>
  <PresentationFormat>On-screen Show (4:3)</PresentationFormat>
  <Paragraphs>59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Trigonom</dc:title>
  <dc:creator>Pcs</dc:creator>
  <cp:lastModifiedBy>Arnab chatterjee</cp:lastModifiedBy>
  <cp:revision>62</cp:revision>
  <dcterms:created xsi:type="dcterms:W3CDTF">2020-12-27T11:22:10Z</dcterms:created>
  <dcterms:modified xsi:type="dcterms:W3CDTF">2021-01-20T17:05:27Z</dcterms:modified>
</cp:coreProperties>
</file>