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0"/>
  </p:notesMasterIdLst>
  <p:sldIdLst>
    <p:sldId id="256" r:id="rId2"/>
    <p:sldId id="257" r:id="rId3"/>
    <p:sldId id="258" r:id="rId4"/>
    <p:sldId id="260" r:id="rId5"/>
    <p:sldId id="263"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33A20-2708-436B-A3A5-03F1788BD682}" type="datetimeFigureOut">
              <a:rPr lang="en-US" smtClean="0"/>
              <a:pPr/>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BABF-C17F-491E-96B3-29BC88956AC5}" type="slidenum">
              <a:rPr lang="en-US" smtClean="0"/>
              <a:pPr/>
              <a:t>‹#›</a:t>
            </a:fld>
            <a:endParaRPr lang="en-US"/>
          </a:p>
        </p:txBody>
      </p:sp>
    </p:spTree>
    <p:extLst>
      <p:ext uri="{BB962C8B-B14F-4D97-AF65-F5344CB8AC3E}">
        <p14:creationId xmlns:p14="http://schemas.microsoft.com/office/powerpoint/2010/main" val="215063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C2BABF-C17F-491E-96B3-29BC88956AC5}" type="slidenum">
              <a:rPr lang="en-US" smtClean="0"/>
              <a:pPr/>
              <a:t>1</a:t>
            </a:fld>
            <a:endParaRPr lang="en-US"/>
          </a:p>
        </p:txBody>
      </p:sp>
    </p:spTree>
    <p:extLst>
      <p:ext uri="{BB962C8B-B14F-4D97-AF65-F5344CB8AC3E}">
        <p14:creationId xmlns:p14="http://schemas.microsoft.com/office/powerpoint/2010/main" val="197706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7</a:t>
            </a:fld>
            <a:endParaRPr lang="en-US"/>
          </a:p>
        </p:txBody>
      </p:sp>
    </p:spTree>
    <p:extLst>
      <p:ext uri="{BB962C8B-B14F-4D97-AF65-F5344CB8AC3E}">
        <p14:creationId xmlns:p14="http://schemas.microsoft.com/office/powerpoint/2010/main" val="71161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EFBEF0-138E-4ECE-93FE-79117E30437B}" type="datetime1">
              <a:rPr lang="en-US" smtClean="0"/>
              <a:t>9/19/2019</a:t>
            </a:fld>
            <a:endParaRPr lang="en-US"/>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061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F9765-CBF0-4231-A764-B775AA17B912}" type="datetime1">
              <a:rPr lang="en-US" smtClean="0"/>
              <a:t>9/19/2019</a:t>
            </a:fld>
            <a:endParaRPr lang="en-US"/>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392313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C7AB9-2B0F-4BB2-BC62-314DB2C245D5}" type="datetime1">
              <a:rPr lang="en-US" smtClean="0"/>
              <a:t>9/19/2019</a:t>
            </a:fld>
            <a:endParaRPr lang="en-US"/>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27989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95F5D6-9DE1-4CCE-9AB9-B3CE74965857}" type="datetime1">
              <a:rPr lang="en-US" smtClean="0"/>
              <a:t>9/19/2019</a:t>
            </a:fld>
            <a:endParaRPr lang="en-US"/>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392692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84BA6-8F68-4A88-9B85-D305DD6A2720}" type="datetime1">
              <a:rPr lang="en-US" smtClean="0"/>
              <a:t>9/19/2019</a:t>
            </a:fld>
            <a:endParaRPr lang="en-US"/>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0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D0D650-6BB8-4DC9-BBC4-9ABD742B94E2}" type="datetime1">
              <a:rPr lang="en-US" smtClean="0"/>
              <a:t>9/19/2019</a:t>
            </a:fld>
            <a:endParaRPr lang="en-US"/>
          </a:p>
        </p:txBody>
      </p:sp>
      <p:sp>
        <p:nvSpPr>
          <p:cNvPr id="6" name="Footer Placeholder 5"/>
          <p:cNvSpPr>
            <a:spLocks noGrp="1"/>
          </p:cNvSpPr>
          <p:nvPr>
            <p:ph type="ftr" sz="quarter" idx="11"/>
          </p:nvPr>
        </p:nvSpPr>
        <p:spPr/>
        <p:txBody>
          <a:bodyPr/>
          <a:lstStyle/>
          <a:p>
            <a:r>
              <a:rPr lang="en-US" smtClean="0"/>
              <a:t>Bengalathon 2018 - 19: An IT &amp; E Department Initiative</a:t>
            </a:r>
            <a:endParaRPr lang="en-US"/>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287265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D98FAC-4080-4EFD-8250-538A5B04452C}" type="datetime1">
              <a:rPr lang="en-US" smtClean="0"/>
              <a:t>9/19/2019</a:t>
            </a:fld>
            <a:endParaRPr lang="en-US"/>
          </a:p>
        </p:txBody>
      </p:sp>
      <p:sp>
        <p:nvSpPr>
          <p:cNvPr id="8" name="Footer Placeholder 7"/>
          <p:cNvSpPr>
            <a:spLocks noGrp="1"/>
          </p:cNvSpPr>
          <p:nvPr>
            <p:ph type="ftr" sz="quarter" idx="11"/>
          </p:nvPr>
        </p:nvSpPr>
        <p:spPr/>
        <p:txBody>
          <a:bodyPr/>
          <a:lstStyle/>
          <a:p>
            <a:r>
              <a:rPr lang="en-US" smtClean="0"/>
              <a:t>Bengalathon 2018 - 19: An IT &amp; E Department Initiative</a:t>
            </a:r>
            <a:endParaRPr lang="en-US"/>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84283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58AD76-4B32-43C6-96F5-9431AD428682}" type="datetime1">
              <a:rPr lang="en-US" smtClean="0"/>
              <a:t>9/19/2019</a:t>
            </a:fld>
            <a:endParaRPr lang="en-US"/>
          </a:p>
        </p:txBody>
      </p:sp>
      <p:sp>
        <p:nvSpPr>
          <p:cNvPr id="4" name="Footer Placeholder 3"/>
          <p:cNvSpPr>
            <a:spLocks noGrp="1"/>
          </p:cNvSpPr>
          <p:nvPr>
            <p:ph type="ftr" sz="quarter" idx="11"/>
          </p:nvPr>
        </p:nvSpPr>
        <p:spPr/>
        <p:txBody>
          <a:bodyPr/>
          <a:lstStyle/>
          <a:p>
            <a:r>
              <a:rPr lang="en-US" smtClean="0"/>
              <a:t>Bengalathon 2018 - 19: An IT &amp; E Department Initiative</a:t>
            </a:r>
            <a:endParaRPr lang="en-US"/>
          </a:p>
        </p:txBody>
      </p:sp>
      <p:sp>
        <p:nvSpPr>
          <p:cNvPr id="5" name="Slide Number Placeholder 4"/>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75683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E6218B-F93A-4142-86AC-1AE53D5EB4E8}" type="datetime1">
              <a:rPr lang="en-US" smtClean="0"/>
              <a:t>9/19/2019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Bengalathon 2018 - 19: An IT &amp; E Department Initiative</a:t>
            </a:r>
            <a:endParaRPr lang="en-US"/>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14693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D5D63-5B25-44DA-8F65-4E344C0D7348}" type="datetime1">
              <a:rPr lang="en-US" smtClean="0"/>
              <a:t>9/19/2019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Bengalathon 2018 - 19: An IT &amp; E Department Initiative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7D5BEC-95F8-47B9-9E8F-BBA8E530B6C3}" type="slidenum">
              <a:rPr lang="en-US" smtClean="0"/>
              <a:pPr/>
              <a:t>‹#›</a:t>
            </a:fld>
            <a:endParaRPr lang="en-US"/>
          </a:p>
        </p:txBody>
      </p:sp>
    </p:spTree>
    <p:extLst>
      <p:ext uri="{BB962C8B-B14F-4D97-AF65-F5344CB8AC3E}">
        <p14:creationId xmlns:p14="http://schemas.microsoft.com/office/powerpoint/2010/main" val="339926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4F7F-A459-45C4-94B1-654FD887BABD}" type="datetime1">
              <a:rPr lang="en-US" smtClean="0"/>
              <a:t>9/19/2019</a:t>
            </a:fld>
            <a:endParaRPr lang="en-US"/>
          </a:p>
        </p:txBody>
      </p:sp>
      <p:sp>
        <p:nvSpPr>
          <p:cNvPr id="6" name="Footer Placeholder 5"/>
          <p:cNvSpPr>
            <a:spLocks noGrp="1"/>
          </p:cNvSpPr>
          <p:nvPr>
            <p:ph type="ftr" sz="quarter" idx="11"/>
          </p:nvPr>
        </p:nvSpPr>
        <p:spPr/>
        <p:txBody>
          <a:bodyPr/>
          <a:lstStyle/>
          <a:p>
            <a:r>
              <a:rPr lang="en-US" smtClean="0"/>
              <a:t>Bengalathon 2018 - 19: An IT &amp; E Department Initiative</a:t>
            </a:r>
            <a:endParaRPr lang="en-US"/>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141394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73043-7781-41B6-A96D-7B0FADE0666D}" type="datetime1">
              <a:rPr lang="en-US" smtClean="0"/>
              <a:t>9/19/2019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Bengalathon 2018 - 19: An IT &amp; E Department Initiative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7D5BEC-95F8-47B9-9E8F-BBA8E530B6C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348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6400" dirty="0" smtClean="0">
                <a:latin typeface="Cambria" panose="02040503050406030204" pitchFamily="18" charset="0"/>
              </a:rPr>
              <a:t>Presentation </a:t>
            </a:r>
            <a:r>
              <a:rPr lang="en-US" sz="6400" dirty="0" smtClean="0">
                <a:latin typeface="Cambria" panose="02040503050406030204" pitchFamily="18" charset="0"/>
              </a:rPr>
              <a:t>on </a:t>
            </a:r>
            <a:r>
              <a:rPr lang="en-US" sz="6600" dirty="0"/>
              <a:t>Citizen Feedback System</a:t>
            </a:r>
            <a:endParaRPr lang="en-US" sz="6400" dirty="0">
              <a:latin typeface="Cambria" panose="02040503050406030204" pitchFamily="18" charset="0"/>
            </a:endParaRPr>
          </a:p>
        </p:txBody>
      </p:sp>
      <p:sp>
        <p:nvSpPr>
          <p:cNvPr id="3" name="Subtitle 2"/>
          <p:cNvSpPr>
            <a:spLocks noGrp="1"/>
          </p:cNvSpPr>
          <p:nvPr>
            <p:ph type="subTitle" idx="1"/>
          </p:nvPr>
        </p:nvSpPr>
        <p:spPr>
          <a:xfrm>
            <a:off x="1100051" y="4496565"/>
            <a:ext cx="10058400" cy="1143000"/>
          </a:xfrm>
        </p:spPr>
        <p:txBody>
          <a:bodyPr>
            <a:normAutofit/>
          </a:bodyPr>
          <a:lstStyle/>
          <a:p>
            <a:r>
              <a:rPr lang="en-US" sz="2200" i="1" cap="none" dirty="0" smtClean="0">
                <a:solidFill>
                  <a:schemeClr val="tx2">
                    <a:lumMod val="75000"/>
                  </a:schemeClr>
                </a:solidFill>
                <a:latin typeface="Cambria" panose="02040503050406030204" pitchFamily="18" charset="0"/>
              </a:rPr>
              <a:t>Presented By: </a:t>
            </a:r>
            <a:r>
              <a:rPr lang="en-US" sz="2200" i="1" cap="none" dirty="0" smtClean="0">
                <a:solidFill>
                  <a:schemeClr val="tx2">
                    <a:lumMod val="75000"/>
                  </a:schemeClr>
                </a:solidFill>
                <a:latin typeface="Cambria" panose="02040503050406030204" pitchFamily="18" charset="0"/>
              </a:rPr>
              <a:t>Arnab Das, Team: Solution Giants</a:t>
            </a:r>
            <a:endParaRPr lang="en-US" sz="2200" i="1" cap="none" dirty="0">
              <a:solidFill>
                <a:schemeClr val="tx2">
                  <a:lumMod val="75000"/>
                </a:schemeClr>
              </a:solidFill>
              <a:latin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Tree>
    <p:extLst>
      <p:ext uri="{BB962C8B-B14F-4D97-AF65-F5344CB8AC3E}">
        <p14:creationId xmlns:p14="http://schemas.microsoft.com/office/powerpoint/2010/main" val="2408415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6163"/>
            <a:ext cx="10058400" cy="877551"/>
          </a:xfrm>
          <a:ln>
            <a:noFill/>
          </a:ln>
        </p:spPr>
        <p:txBody>
          <a:bodyPr anchor="ctr"/>
          <a:lstStyle/>
          <a:p>
            <a:r>
              <a:rPr lang="en-US" b="1" i="1" dirty="0" smtClean="0">
                <a:latin typeface="Cambria" panose="02040503050406030204" pitchFamily="18" charset="0"/>
              </a:rPr>
              <a:t>Our understanding of the challenge</a:t>
            </a:r>
            <a:endParaRPr lang="en-US" b="1" i="1"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buNone/>
            </a:pPr>
            <a:r>
              <a:rPr lang="en-US" dirty="0"/>
              <a:t>Due to a lack of proper feedback system, Government departments are not able to measure the success of </a:t>
            </a:r>
            <a:r>
              <a:rPr lang="en-US" dirty="0" smtClean="0"/>
              <a:t>public </a:t>
            </a:r>
            <a:r>
              <a:rPr lang="en-US" dirty="0"/>
              <a:t>service schemes. </a:t>
            </a:r>
            <a:r>
              <a:rPr lang="en-US" dirty="0" smtClean="0"/>
              <a:t>A </a:t>
            </a:r>
            <a:r>
              <a:rPr lang="en-US" dirty="0"/>
              <a:t>technology enabled </a:t>
            </a:r>
            <a:r>
              <a:rPr lang="en-US" dirty="0" smtClean="0"/>
              <a:t>solution which </a:t>
            </a:r>
            <a:r>
              <a:rPr lang="en-US" dirty="0"/>
              <a:t>can make the Government aware of citizen feedback on public </a:t>
            </a:r>
            <a:r>
              <a:rPr lang="en-US" dirty="0" smtClean="0"/>
              <a:t>services. People will send feedback on both the success and failures of government services. In case of issues faced, the government will assign representatives from the concerned department who will keep a track until the issue is solved.</a:t>
            </a:r>
            <a:endParaRPr lang="en-US"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1BD11D2-2087-435E-A0DE-D2A97AA43210}" type="datetime1">
              <a:rPr lang="en-US" smtClean="0"/>
              <a:t>9/19/2019</a:t>
            </a:fld>
            <a:endParaRPr lang="en-US"/>
          </a:p>
        </p:txBody>
      </p:sp>
      <p:sp>
        <p:nvSpPr>
          <p:cNvPr id="8" name="Footer Placeholder 7"/>
          <p:cNvSpPr>
            <a:spLocks noGrp="1"/>
          </p:cNvSpPr>
          <p:nvPr>
            <p:ph type="ftr" sz="quarter" idx="11"/>
          </p:nvPr>
        </p:nvSpPr>
        <p:spPr/>
        <p:txBody>
          <a:bodyPr/>
          <a:lstStyle/>
          <a:p>
            <a:r>
              <a:rPr lang="en-US" smtClean="0"/>
              <a:t>Bengalathon 2018 - 19: An IT &amp; E Department Initiative</a:t>
            </a:r>
            <a:endParaRPr lang="en-US"/>
          </a:p>
        </p:txBody>
      </p:sp>
      <p:sp>
        <p:nvSpPr>
          <p:cNvPr id="9" name="Slide Number Placeholder 8"/>
          <p:cNvSpPr>
            <a:spLocks noGrp="1"/>
          </p:cNvSpPr>
          <p:nvPr>
            <p:ph type="sldNum" sz="quarter" idx="12"/>
          </p:nvPr>
        </p:nvSpPr>
        <p:spPr/>
        <p:txBody>
          <a:bodyPr/>
          <a:lstStyle/>
          <a:p>
            <a:fld id="{2B7D5BEC-95F8-47B9-9E8F-BBA8E530B6C3}" type="slidenum">
              <a:rPr lang="en-US" smtClean="0"/>
              <a:pPr/>
              <a:t>2</a:t>
            </a:fld>
            <a:endParaRPr lang="en-US"/>
          </a:p>
        </p:txBody>
      </p:sp>
    </p:spTree>
    <p:extLst>
      <p:ext uri="{BB962C8B-B14F-4D97-AF65-F5344CB8AC3E}">
        <p14:creationId xmlns:p14="http://schemas.microsoft.com/office/powerpoint/2010/main" val="3523041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68991"/>
            <a:ext cx="10058400" cy="768369"/>
          </a:xfrm>
        </p:spPr>
        <p:txBody>
          <a:bodyPr/>
          <a:lstStyle/>
          <a:p>
            <a:r>
              <a:rPr lang="en-US" b="1" i="1" dirty="0" smtClean="0">
                <a:latin typeface="Cambria" panose="02040503050406030204" pitchFamily="18" charset="0"/>
              </a:rPr>
              <a:t>Proposed Solution</a:t>
            </a:r>
            <a:endParaRPr lang="en-US" b="1" i="1"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Cambria" panose="02040503050406030204" pitchFamily="18" charset="0"/>
              </a:rPr>
              <a:t>We will be providing a online service desk which will provide a platform for the common people to raise queries under different government services. The issues will be assigned to the respective teams and will be followed on till solution is reached. This will also help the government to keep a track on the success of providing service. Additional features like </a:t>
            </a:r>
            <a:r>
              <a:rPr lang="en-US" dirty="0" err="1" smtClean="0">
                <a:latin typeface="Cambria" panose="02040503050406030204" pitchFamily="18" charset="0"/>
              </a:rPr>
              <a:t>chatbot</a:t>
            </a:r>
            <a:r>
              <a:rPr lang="en-US" dirty="0" smtClean="0">
                <a:latin typeface="Cambria" panose="02040503050406030204" pitchFamily="18" charset="0"/>
              </a:rPr>
              <a:t> and providing phone numbers for emergency contact will help the people using it.</a:t>
            </a:r>
            <a:endParaRPr lang="en-US" dirty="0" smtClean="0">
              <a:latin typeface="Cambria" panose="02040503050406030204" pitchFamily="18" charset="0"/>
            </a:endParaRPr>
          </a:p>
          <a:p>
            <a:pPr marL="457200" indent="-457200">
              <a:buAutoNum type="arabicPeriod"/>
            </a:pPr>
            <a:endParaRPr lang="en-US" dirty="0" smtClean="0">
              <a:latin typeface="Cambria" panose="02040503050406030204" pitchFamily="18" charset="0"/>
            </a:endParaRPr>
          </a:p>
          <a:p>
            <a:pPr marL="457200" indent="-457200">
              <a:buAutoNum type="arabicPeriod"/>
            </a:pPr>
            <a:endParaRPr lang="en-US" dirty="0" smtClean="0">
              <a:latin typeface="Cambria" panose="02040503050406030204" pitchFamily="18" charset="0"/>
            </a:endParaRPr>
          </a:p>
          <a:p>
            <a:pPr marL="457200" indent="-457200">
              <a:buAutoNum type="arabicPeriod"/>
            </a:pPr>
            <a:endParaRPr lang="en-US" dirty="0" smtClean="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8D23918D-B4E3-4C58-9BF5-FCBB6909E4BD}" type="datetime1">
              <a:rPr lang="en-US" smtClean="0"/>
              <a:t>9/19/2019</a:t>
            </a:fld>
            <a:endParaRPr lang="en-US"/>
          </a:p>
        </p:txBody>
      </p:sp>
      <p:sp>
        <p:nvSpPr>
          <p:cNvPr id="8" name="Footer Placeholder 7"/>
          <p:cNvSpPr>
            <a:spLocks noGrp="1"/>
          </p:cNvSpPr>
          <p:nvPr>
            <p:ph type="ftr" sz="quarter" idx="11"/>
          </p:nvPr>
        </p:nvSpPr>
        <p:spPr/>
        <p:txBody>
          <a:bodyPr/>
          <a:lstStyle/>
          <a:p>
            <a:r>
              <a:rPr lang="en-US" smtClean="0"/>
              <a:t>Bengalathon 2018 - 19: An IT &amp; E Department Initiative</a:t>
            </a:r>
            <a:endParaRPr lang="en-US"/>
          </a:p>
        </p:txBody>
      </p:sp>
      <p:sp>
        <p:nvSpPr>
          <p:cNvPr id="9" name="Slide Number Placeholder 8"/>
          <p:cNvSpPr>
            <a:spLocks noGrp="1"/>
          </p:cNvSpPr>
          <p:nvPr>
            <p:ph type="sldNum" sz="quarter" idx="12"/>
          </p:nvPr>
        </p:nvSpPr>
        <p:spPr/>
        <p:txBody>
          <a:bodyPr/>
          <a:lstStyle/>
          <a:p>
            <a:fld id="{2B7D5BEC-95F8-47B9-9E8F-BBA8E530B6C3}" type="slidenum">
              <a:rPr lang="en-US" smtClean="0"/>
              <a:pPr/>
              <a:t>3</a:t>
            </a:fld>
            <a:endParaRPr lang="en-US"/>
          </a:p>
        </p:txBody>
      </p:sp>
    </p:spTree>
    <p:extLst>
      <p:ext uri="{BB962C8B-B14F-4D97-AF65-F5344CB8AC3E}">
        <p14:creationId xmlns:p14="http://schemas.microsoft.com/office/powerpoint/2010/main" val="2178985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smtClean="0">
                <a:latin typeface="Cambria" panose="02040503050406030204" pitchFamily="18" charset="0"/>
              </a:rPr>
              <a:t>How does it work ?</a:t>
            </a:r>
            <a:endParaRPr lang="en-US" b="1" i="1"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latin typeface="Cambria" panose="02040503050406030204" pitchFamily="18" charset="0"/>
              </a:rPr>
              <a:t>One needs to signup using his/her AADHAR or PAN number. Once registered, they can sign in to their account, search for the department for which the issue has been faced, describe the problem, provide contact details and submit. A ticket will be raised and the concerned department will be notified. The concerned team will contact the person who faced the issue and try solving it. If required, the problem can be escalated using the system and the system will then notify the new team. Once solved, the department will update the status of the problem as Solved and the user needs to close the ticket and provide a rating for the resolution received. This will keep a track on the government services. In case of emergencies, a list of contact numbers and a </a:t>
            </a:r>
            <a:r>
              <a:rPr lang="en-US" dirty="0" err="1" smtClean="0">
                <a:latin typeface="Cambria" panose="02040503050406030204" pitchFamily="18" charset="0"/>
              </a:rPr>
              <a:t>chatbot</a:t>
            </a:r>
            <a:r>
              <a:rPr lang="en-US" dirty="0" smtClean="0">
                <a:latin typeface="Cambria" panose="02040503050406030204" pitchFamily="18" charset="0"/>
              </a:rPr>
              <a:t> will be available too.</a:t>
            </a:r>
            <a:endParaRPr lang="en-US" dirty="0" smtClean="0">
              <a:latin typeface="Cambria" panose="02040503050406030204" pitchFamily="18" charset="0"/>
            </a:endParaRPr>
          </a:p>
          <a:p>
            <a:pPr marL="457200" indent="-457200">
              <a:buFont typeface="Calibri" panose="020F0502020204030204" pitchFamily="34" charset="0"/>
              <a:buAutoNum type="arabicPeriod"/>
            </a:pPr>
            <a:endParaRPr lang="en-US" dirty="0" smtClean="0">
              <a:latin typeface="Cambria" panose="02040503050406030204" pitchFamily="18" charset="0"/>
            </a:endParaRPr>
          </a:p>
          <a:p>
            <a:pPr marL="457200" indent="-457200">
              <a:buFont typeface="Calibri" panose="020F0502020204030204" pitchFamily="34" charset="0"/>
              <a:buAutoNum type="arabicPeriod"/>
            </a:pPr>
            <a:endParaRPr lang="en-US" dirty="0" smtClean="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9/19/2019</a:t>
            </a:fld>
            <a:endParaRPr lang="en-US"/>
          </a:p>
        </p:txBody>
      </p:sp>
      <p:sp>
        <p:nvSpPr>
          <p:cNvPr id="9" name="Footer Placeholder 8"/>
          <p:cNvSpPr>
            <a:spLocks noGrp="1"/>
          </p:cNvSpPr>
          <p:nvPr>
            <p:ph type="ftr" sz="quarter" idx="11"/>
          </p:nvPr>
        </p:nvSpPr>
        <p:spPr/>
        <p:txBody>
          <a:bodyPr/>
          <a:lstStyle/>
          <a:p>
            <a:r>
              <a:rPr lang="en-US" smtClean="0"/>
              <a:t>Bengalathon 2018 - 19: An IT &amp; E Department Initiative</a:t>
            </a:r>
            <a:endParaRPr lang="en-US"/>
          </a:p>
        </p:txBody>
      </p:sp>
      <p:sp>
        <p:nvSpPr>
          <p:cNvPr id="11" name="Slide Number Placeholder 10"/>
          <p:cNvSpPr>
            <a:spLocks noGrp="1"/>
          </p:cNvSpPr>
          <p:nvPr>
            <p:ph type="sldNum" sz="quarter" idx="12"/>
          </p:nvPr>
        </p:nvSpPr>
        <p:spPr/>
        <p:txBody>
          <a:bodyPr/>
          <a:lstStyle/>
          <a:p>
            <a:fld id="{2B7D5BEC-95F8-47B9-9E8F-BBA8E530B6C3}" type="slidenum">
              <a:rPr lang="en-US" smtClean="0"/>
              <a:pPr/>
              <a:t>4</a:t>
            </a:fld>
            <a:endParaRPr lang="en-US"/>
          </a:p>
        </p:txBody>
      </p:sp>
    </p:spTree>
    <p:extLst>
      <p:ext uri="{BB962C8B-B14F-4D97-AF65-F5344CB8AC3E}">
        <p14:creationId xmlns:p14="http://schemas.microsoft.com/office/powerpoint/2010/main" val="726292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smtClean="0">
                <a:latin typeface="Cambria" panose="02040503050406030204" pitchFamily="18" charset="0"/>
              </a:rPr>
              <a:t>What is the USP?</a:t>
            </a:r>
            <a:endParaRPr lang="en-US" b="1" i="1"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Calibri" panose="020F0502020204030204" pitchFamily="34" charset="0"/>
              <a:buAutoNum type="arabicPeriod"/>
            </a:pPr>
            <a:r>
              <a:rPr lang="en-US" dirty="0">
                <a:latin typeface="Cambria" panose="02040503050406030204" pitchFamily="18" charset="0"/>
              </a:rPr>
              <a:t>This system will help the citizen to get service on time </a:t>
            </a:r>
            <a:r>
              <a:rPr lang="en-US" dirty="0" smtClean="0">
                <a:latin typeface="Cambria" panose="02040503050406030204" pitchFamily="18" charset="0"/>
              </a:rPr>
              <a:t>properly</a:t>
            </a:r>
          </a:p>
          <a:p>
            <a:pPr marL="457200" indent="-457200">
              <a:buFont typeface="Calibri" panose="020F0502020204030204" pitchFamily="34" charset="0"/>
              <a:buAutoNum type="arabicPeriod"/>
            </a:pPr>
            <a:r>
              <a:rPr lang="en-US" dirty="0">
                <a:latin typeface="Cambria" panose="02040503050406030204" pitchFamily="18" charset="0"/>
              </a:rPr>
              <a:t>Unnecessary delay will be avoided</a:t>
            </a:r>
            <a:r>
              <a:rPr lang="en-US" dirty="0" smtClean="0">
                <a:latin typeface="Cambria" panose="02040503050406030204" pitchFamily="18" charset="0"/>
              </a:rPr>
              <a:t>.</a:t>
            </a:r>
          </a:p>
          <a:p>
            <a:pPr marL="457200" indent="-457200">
              <a:buFont typeface="Calibri" panose="020F0502020204030204" pitchFamily="34" charset="0"/>
              <a:buAutoNum type="arabicPeriod"/>
            </a:pPr>
            <a:r>
              <a:rPr lang="en-US" dirty="0" smtClean="0">
                <a:latin typeface="Cambria" panose="02040503050406030204" pitchFamily="18" charset="0"/>
              </a:rPr>
              <a:t>Government </a:t>
            </a:r>
            <a:r>
              <a:rPr lang="en-US" dirty="0">
                <a:latin typeface="Cambria" panose="02040503050406030204" pitchFamily="18" charset="0"/>
              </a:rPr>
              <a:t>can keep a track on the quality and time of providing service.</a:t>
            </a:r>
          </a:p>
          <a:p>
            <a:pPr marL="457200" indent="-457200">
              <a:buFont typeface="Calibri" panose="020F0502020204030204" pitchFamily="34" charset="0"/>
              <a:buAutoNum type="arabicPeriod"/>
            </a:pPr>
            <a:endParaRPr lang="en-US" dirty="0" smtClean="0">
              <a:latin typeface="Cambria" panose="02040503050406030204" pitchFamily="18" charset="0"/>
            </a:endParaRPr>
          </a:p>
        </p:txBody>
      </p:sp>
      <p:sp>
        <p:nvSpPr>
          <p:cNvPr id="7" name="Date Placeholder 6"/>
          <p:cNvSpPr>
            <a:spLocks noGrp="1"/>
          </p:cNvSpPr>
          <p:nvPr>
            <p:ph type="dt" sz="half" idx="10"/>
          </p:nvPr>
        </p:nvSpPr>
        <p:spPr/>
        <p:txBody>
          <a:bodyPr/>
          <a:lstStyle/>
          <a:p>
            <a:fld id="{3C80694C-D52D-4008-B212-93B363AE702F}" type="datetime1">
              <a:rPr lang="en-US" smtClean="0"/>
              <a:t>9/19/2019</a:t>
            </a:fld>
            <a:endParaRPr lang="en-US"/>
          </a:p>
        </p:txBody>
      </p:sp>
      <p:sp>
        <p:nvSpPr>
          <p:cNvPr id="9" name="Footer Placeholder 8"/>
          <p:cNvSpPr>
            <a:spLocks noGrp="1"/>
          </p:cNvSpPr>
          <p:nvPr>
            <p:ph type="ftr" sz="quarter" idx="11"/>
          </p:nvPr>
        </p:nvSpPr>
        <p:spPr/>
        <p:txBody>
          <a:bodyPr/>
          <a:lstStyle/>
          <a:p>
            <a:r>
              <a:rPr lang="en-US" smtClean="0"/>
              <a:t>Bengalathon 2018 - 19: An IT &amp; E Department Initiative</a:t>
            </a:r>
            <a:endParaRPr lang="en-US"/>
          </a:p>
        </p:txBody>
      </p:sp>
      <p:sp>
        <p:nvSpPr>
          <p:cNvPr id="10" name="Slide Number Placeholder 9"/>
          <p:cNvSpPr>
            <a:spLocks noGrp="1"/>
          </p:cNvSpPr>
          <p:nvPr>
            <p:ph type="sldNum" sz="quarter" idx="12"/>
          </p:nvPr>
        </p:nvSpPr>
        <p:spPr/>
        <p:txBody>
          <a:bodyPr/>
          <a:lstStyle/>
          <a:p>
            <a:fld id="{2B7D5BEC-95F8-47B9-9E8F-BBA8E530B6C3}" type="slidenum">
              <a:rPr lang="en-US" smtClean="0"/>
              <a:pPr/>
              <a:t>5</a:t>
            </a:fld>
            <a:endParaRPr lang="en-US"/>
          </a:p>
        </p:txBody>
      </p:sp>
    </p:spTree>
    <p:extLst>
      <p:ext uri="{BB962C8B-B14F-4D97-AF65-F5344CB8AC3E}">
        <p14:creationId xmlns:p14="http://schemas.microsoft.com/office/powerpoint/2010/main" val="755887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3582"/>
            <a:ext cx="10058400" cy="713778"/>
          </a:xfrm>
        </p:spPr>
        <p:txBody>
          <a:bodyPr/>
          <a:lstStyle/>
          <a:p>
            <a:r>
              <a:rPr lang="en-US" b="1" i="1" dirty="0" smtClean="0">
                <a:latin typeface="Cambria" panose="02040503050406030204" pitchFamily="18" charset="0"/>
              </a:rPr>
              <a:t>Solution Architecture</a:t>
            </a:r>
            <a:endParaRPr lang="en-US" b="1" i="1"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smtClean="0">
                <a:latin typeface="Cambria" panose="02040503050406030204" pitchFamily="18" charset="0"/>
              </a:rPr>
              <a:t>Explain the technical architecture? Please explain in the form of a picture. Do not include texts. </a:t>
            </a:r>
          </a:p>
          <a:p>
            <a:pPr marL="457200" indent="-457200">
              <a:buFont typeface="Calibri" panose="020F0502020204030204" pitchFamily="34" charset="0"/>
              <a:buAutoNum type="arabicPeriod"/>
            </a:pPr>
            <a:endParaRPr lang="en-US" dirty="0" smtClean="0">
              <a:latin typeface="Cambria" panose="02040503050406030204" pitchFamily="18" charset="0"/>
            </a:endParaRPr>
          </a:p>
          <a:p>
            <a:pPr marL="457200" indent="-457200">
              <a:buFont typeface="Calibri" panose="020F0502020204030204" pitchFamily="34" charset="0"/>
              <a:buAutoNum type="arabicPeriod"/>
            </a:pPr>
            <a:endParaRPr lang="en-US" dirty="0" smtClean="0">
              <a:latin typeface="Cambria" panose="02040503050406030204" pitchFamily="18" charset="0"/>
            </a:endParaRPr>
          </a:p>
        </p:txBody>
      </p:sp>
      <p:sp>
        <p:nvSpPr>
          <p:cNvPr id="7" name="Date Placeholder 6"/>
          <p:cNvSpPr>
            <a:spLocks noGrp="1"/>
          </p:cNvSpPr>
          <p:nvPr>
            <p:ph type="dt" sz="half" idx="10"/>
          </p:nvPr>
        </p:nvSpPr>
        <p:spPr/>
        <p:txBody>
          <a:bodyPr/>
          <a:lstStyle/>
          <a:p>
            <a:fld id="{3F03AD4C-2BBE-4F9B-A081-1D1E83E50DEC}" type="datetime1">
              <a:rPr lang="en-US" smtClean="0"/>
              <a:t>9/19/2019</a:t>
            </a:fld>
            <a:endParaRPr lang="en-US"/>
          </a:p>
        </p:txBody>
      </p:sp>
      <p:sp>
        <p:nvSpPr>
          <p:cNvPr id="10" name="Footer Placeholder 9"/>
          <p:cNvSpPr>
            <a:spLocks noGrp="1"/>
          </p:cNvSpPr>
          <p:nvPr>
            <p:ph type="ftr" sz="quarter" idx="11"/>
          </p:nvPr>
        </p:nvSpPr>
        <p:spPr/>
        <p:txBody>
          <a:bodyPr/>
          <a:lstStyle/>
          <a:p>
            <a:r>
              <a:rPr lang="en-US" smtClean="0"/>
              <a:t>Bengalathon 2018 - 19: An IT &amp; E Department Initiative</a:t>
            </a:r>
            <a:endParaRPr lang="en-US"/>
          </a:p>
        </p:txBody>
      </p:sp>
      <p:sp>
        <p:nvSpPr>
          <p:cNvPr id="11" name="Slide Number Placeholder 10"/>
          <p:cNvSpPr>
            <a:spLocks noGrp="1"/>
          </p:cNvSpPr>
          <p:nvPr>
            <p:ph type="sldNum" sz="quarter" idx="12"/>
          </p:nvPr>
        </p:nvSpPr>
        <p:spPr/>
        <p:txBody>
          <a:bodyPr/>
          <a:lstStyle/>
          <a:p>
            <a:fld id="{2B7D5BEC-95F8-47B9-9E8F-BBA8E530B6C3}" type="slidenum">
              <a:rPr lang="en-US" smtClean="0"/>
              <a:pPr/>
              <a:t>6</a:t>
            </a:fld>
            <a:endParaRPr lang="en-US"/>
          </a:p>
        </p:txBody>
      </p:sp>
    </p:spTree>
    <p:extLst>
      <p:ext uri="{BB962C8B-B14F-4D97-AF65-F5344CB8AC3E}">
        <p14:creationId xmlns:p14="http://schemas.microsoft.com/office/powerpoint/2010/main" val="500993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43" y="889173"/>
            <a:ext cx="10058400" cy="782017"/>
          </a:xfrm>
        </p:spPr>
        <p:txBody>
          <a:bodyPr/>
          <a:lstStyle/>
          <a:p>
            <a:r>
              <a:rPr lang="en-US" b="1" i="1" dirty="0" smtClean="0">
                <a:latin typeface="Cambria" panose="02040503050406030204" pitchFamily="18" charset="0"/>
              </a:rPr>
              <a:t>Risk, Issues and Mitigation plan</a:t>
            </a:r>
            <a:endParaRPr lang="en-US" b="1" i="1"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latin typeface="Cambria" panose="02040503050406030204" pitchFamily="18" charset="0"/>
              </a:rPr>
              <a:t>Introduction of new departments, change or addition of policies and services needs to kept up-to-date, else the solution will not be meeting the needs of the citizen. Continuous updates are required to provide proper service.</a:t>
            </a:r>
            <a:endParaRPr lang="en-US" dirty="0" smtClean="0">
              <a:latin typeface="Cambria" panose="02040503050406030204" pitchFamily="18" charset="0"/>
            </a:endParaRPr>
          </a:p>
          <a:p>
            <a:pPr marL="457200" indent="-457200">
              <a:buFont typeface="Calibri" panose="020F0502020204030204" pitchFamily="34" charset="0"/>
              <a:buAutoNum type="arabicPeriod"/>
            </a:pPr>
            <a:endParaRPr lang="en-US" dirty="0" smtClean="0">
              <a:latin typeface="Cambria" panose="02040503050406030204" pitchFamily="18" charset="0"/>
            </a:endParaRPr>
          </a:p>
          <a:p>
            <a:pPr marL="457200" indent="-457200">
              <a:buFont typeface="Calibri" panose="020F0502020204030204" pitchFamily="34" charset="0"/>
              <a:buAutoNum type="arabicPeriod"/>
            </a:pPr>
            <a:endParaRPr lang="en-US" dirty="0" smtClean="0">
              <a:latin typeface="Cambria" panose="02040503050406030204" pitchFamily="18" charset="0"/>
            </a:endParaRPr>
          </a:p>
        </p:txBody>
      </p:sp>
      <p:sp>
        <p:nvSpPr>
          <p:cNvPr id="9" name="Date Placeholder 8"/>
          <p:cNvSpPr>
            <a:spLocks noGrp="1"/>
          </p:cNvSpPr>
          <p:nvPr>
            <p:ph type="dt" sz="half" idx="10"/>
          </p:nvPr>
        </p:nvSpPr>
        <p:spPr/>
        <p:txBody>
          <a:bodyPr/>
          <a:lstStyle/>
          <a:p>
            <a:fld id="{B2EB2F9D-B3E9-4C9A-B9B9-112347A2411E}" type="datetime1">
              <a:rPr lang="en-US" smtClean="0"/>
              <a:t>9/19/2019</a:t>
            </a:fld>
            <a:endParaRPr lang="en-US"/>
          </a:p>
        </p:txBody>
      </p:sp>
      <p:sp>
        <p:nvSpPr>
          <p:cNvPr id="10" name="Footer Placeholder 9"/>
          <p:cNvSpPr>
            <a:spLocks noGrp="1"/>
          </p:cNvSpPr>
          <p:nvPr>
            <p:ph type="ftr" sz="quarter" idx="11"/>
          </p:nvPr>
        </p:nvSpPr>
        <p:spPr/>
        <p:txBody>
          <a:bodyPr/>
          <a:lstStyle/>
          <a:p>
            <a:r>
              <a:rPr lang="en-US" smtClean="0"/>
              <a:t>Bengalathon 2018 - 19: An IT &amp; E Department Initiative</a:t>
            </a:r>
            <a:endParaRPr lang="en-US"/>
          </a:p>
        </p:txBody>
      </p:sp>
      <p:sp>
        <p:nvSpPr>
          <p:cNvPr id="11" name="Slide Number Placeholder 10"/>
          <p:cNvSpPr>
            <a:spLocks noGrp="1"/>
          </p:cNvSpPr>
          <p:nvPr>
            <p:ph type="sldNum" sz="quarter" idx="12"/>
          </p:nvPr>
        </p:nvSpPr>
        <p:spPr/>
        <p:txBody>
          <a:bodyPr/>
          <a:lstStyle/>
          <a:p>
            <a:fld id="{2B7D5BEC-95F8-47B9-9E8F-BBA8E530B6C3}" type="slidenum">
              <a:rPr lang="en-US" smtClean="0"/>
              <a:pPr/>
              <a:t>7</a:t>
            </a:fld>
            <a:endParaRPr lang="en-US"/>
          </a:p>
        </p:txBody>
      </p:sp>
    </p:spTree>
    <p:extLst>
      <p:ext uri="{BB962C8B-B14F-4D97-AF65-F5344CB8AC3E}">
        <p14:creationId xmlns:p14="http://schemas.microsoft.com/office/powerpoint/2010/main" val="333563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7135"/>
            <a:ext cx="10515600" cy="1325563"/>
          </a:xfrm>
        </p:spPr>
        <p:txBody>
          <a:bodyPr>
            <a:normAutofit/>
          </a:bodyPr>
          <a:lstStyle/>
          <a:p>
            <a:pPr algn="ctr"/>
            <a:r>
              <a:rPr lang="en-US" sz="7200" b="1" dirty="0" smtClean="0">
                <a:latin typeface="Cambria" panose="02040503050406030204" pitchFamily="18" charset="0"/>
              </a:rPr>
              <a:t>Thank You</a:t>
            </a:r>
            <a:endParaRPr lang="en-US" sz="7200" b="1" dirty="0">
              <a:latin typeface="Cambria" panose="020405030504060302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3" name="Date Placeholder 2"/>
          <p:cNvSpPr>
            <a:spLocks noGrp="1"/>
          </p:cNvSpPr>
          <p:nvPr>
            <p:ph type="dt" sz="half" idx="10"/>
          </p:nvPr>
        </p:nvSpPr>
        <p:spPr/>
        <p:txBody>
          <a:bodyPr/>
          <a:lstStyle/>
          <a:p>
            <a:fld id="{E91F11F2-6738-4F77-AADF-D361C2B3C305}" type="datetime1">
              <a:rPr lang="en-US" smtClean="0"/>
              <a:t>9/19/2019</a:t>
            </a:fld>
            <a:endParaRPr lang="en-US"/>
          </a:p>
        </p:txBody>
      </p:sp>
      <p:sp>
        <p:nvSpPr>
          <p:cNvPr id="4" name="Footer Placeholder 3"/>
          <p:cNvSpPr>
            <a:spLocks noGrp="1"/>
          </p:cNvSpPr>
          <p:nvPr>
            <p:ph type="ftr" sz="quarter" idx="11"/>
          </p:nvPr>
        </p:nvSpPr>
        <p:spPr/>
        <p:txBody>
          <a:bodyPr/>
          <a:lstStyle/>
          <a:p>
            <a:r>
              <a:rPr lang="en-US" smtClean="0"/>
              <a:t>Bengalathon 2018 - 19: An IT &amp; E Department Initiative</a:t>
            </a:r>
            <a:endParaRPr lang="en-US"/>
          </a:p>
        </p:txBody>
      </p:sp>
      <p:sp>
        <p:nvSpPr>
          <p:cNvPr id="8" name="Slide Number Placeholder 7"/>
          <p:cNvSpPr>
            <a:spLocks noGrp="1"/>
          </p:cNvSpPr>
          <p:nvPr>
            <p:ph type="sldNum" sz="quarter" idx="12"/>
          </p:nvPr>
        </p:nvSpPr>
        <p:spPr/>
        <p:txBody>
          <a:bodyPr/>
          <a:lstStyle/>
          <a:p>
            <a:fld id="{2B7D5BEC-95F8-47B9-9E8F-BBA8E530B6C3}" type="slidenum">
              <a:rPr lang="en-US" smtClean="0"/>
              <a:pPr/>
              <a:t>8</a:t>
            </a:fld>
            <a:endParaRPr lang="en-US"/>
          </a:p>
        </p:txBody>
      </p:sp>
    </p:spTree>
    <p:extLst>
      <p:ext uri="{BB962C8B-B14F-4D97-AF65-F5344CB8AC3E}">
        <p14:creationId xmlns:p14="http://schemas.microsoft.com/office/powerpoint/2010/main" val="1757910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979</TotalTime>
  <Words>540</Words>
  <Application>Microsoft Office PowerPoint</Application>
  <PresentationFormat>Widescreen</PresentationFormat>
  <Paragraphs>44</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Cambria</vt:lpstr>
      <vt:lpstr>Retrospect</vt:lpstr>
      <vt:lpstr>Presentation on Citizen Feedback System</vt:lpstr>
      <vt:lpstr>Our understanding of the challenge</vt:lpstr>
      <vt:lpstr>Proposed Solution</vt:lpstr>
      <vt:lpstr>How does it work ?</vt:lpstr>
      <vt:lpstr>What is the USP?</vt:lpstr>
      <vt:lpstr>Solution Architecture</vt:lpstr>
      <vt:lpstr>Risk, Issues and Mitigation plan</vt:lpstr>
      <vt:lpstr>Thank You</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&lt;Solution Name&gt;</dc:title>
  <dc:creator>Rajesh Swain</dc:creator>
  <cp:lastModifiedBy>Das, Arnab (Cognizant)</cp:lastModifiedBy>
  <cp:revision>55</cp:revision>
  <dcterms:created xsi:type="dcterms:W3CDTF">2017-06-27T05:47:36Z</dcterms:created>
  <dcterms:modified xsi:type="dcterms:W3CDTF">2019-09-19T11:33:30Z</dcterms:modified>
</cp:coreProperties>
</file>