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sldIdLst>
    <p:sldId id="270" r:id="rId3"/>
    <p:sldId id="271" r:id="rId4"/>
    <p:sldId id="269" r:id="rId5"/>
    <p:sldId id="266" r:id="rId6"/>
    <p:sldId id="262" r:id="rId7"/>
    <p:sldId id="265" r:id="rId8"/>
    <p:sldId id="267" r:id="rId9"/>
    <p:sldId id="268" r:id="rId10"/>
    <p:sldId id="272" r:id="rId11"/>
    <p:sldId id="258" r:id="rId12"/>
  </p:sldIdLst>
  <p:sldSz cx="155448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6"/>
    <a:srgbClr val="038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BEF7F-C561-489C-927F-415194DF023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8F0FE4-D4C0-480A-8058-999A106AE809}">
      <dgm:prSet/>
      <dgm:spPr/>
      <dgm:t>
        <a:bodyPr/>
        <a:lstStyle/>
        <a:p>
          <a:r>
            <a:rPr lang="en-US"/>
            <a:t>Sector-wise investment a</a:t>
          </a:r>
        </a:p>
      </dgm:t>
    </dgm:pt>
    <dgm:pt modelId="{4A0FECD2-E561-40E2-B773-44E720B858F9}" type="parTrans" cxnId="{D34904DF-0B43-4554-82D6-5183505135F4}">
      <dgm:prSet/>
      <dgm:spPr/>
      <dgm:t>
        <a:bodyPr/>
        <a:lstStyle/>
        <a:p>
          <a:endParaRPr lang="en-US"/>
        </a:p>
      </dgm:t>
    </dgm:pt>
    <dgm:pt modelId="{FE390CD2-6044-43C9-A357-650E3ADE0DC2}" type="sibTrans" cxnId="{D34904DF-0B43-4554-82D6-5183505135F4}">
      <dgm:prSet/>
      <dgm:spPr/>
      <dgm:t>
        <a:bodyPr/>
        <a:lstStyle/>
        <a:p>
          <a:endParaRPr lang="en-US"/>
        </a:p>
      </dgm:t>
    </dgm:pt>
    <dgm:pt modelId="{CC07D706-01C4-4F2C-9883-0F8347C96284}">
      <dgm:prSet/>
      <dgm:spPr/>
      <dgm:t>
        <a:bodyPr/>
        <a:lstStyle/>
        <a:p>
          <a:r>
            <a:rPr lang="en-US"/>
            <a:t>Year-wise investment</a:t>
          </a:r>
        </a:p>
      </dgm:t>
    </dgm:pt>
    <dgm:pt modelId="{FA402ABF-2C7E-42AF-B450-C411CCCDB2B9}" type="parTrans" cxnId="{62D56469-A82A-45F9-970C-23792872D83D}">
      <dgm:prSet/>
      <dgm:spPr/>
      <dgm:t>
        <a:bodyPr/>
        <a:lstStyle/>
        <a:p>
          <a:endParaRPr lang="en-US"/>
        </a:p>
      </dgm:t>
    </dgm:pt>
    <dgm:pt modelId="{124253DC-EA85-47FC-B900-209BD5C1EA5F}" type="sibTrans" cxnId="{62D56469-A82A-45F9-970C-23792872D83D}">
      <dgm:prSet/>
      <dgm:spPr/>
      <dgm:t>
        <a:bodyPr/>
        <a:lstStyle/>
        <a:p>
          <a:endParaRPr lang="en-US"/>
        </a:p>
      </dgm:t>
    </dgm:pt>
    <dgm:pt modelId="{85FDB8D8-6AB9-4605-A93B-4E6DD7A95861}" type="pres">
      <dgm:prSet presAssocID="{440BEF7F-C561-489C-927F-415194DF02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DB448A-51E2-452A-B239-329E0D74A7DE}" type="pres">
      <dgm:prSet presAssocID="{EF8F0FE4-D4C0-480A-8058-999A106AE809}" presName="hierRoot1" presStyleCnt="0"/>
      <dgm:spPr/>
    </dgm:pt>
    <dgm:pt modelId="{DB018B32-DE07-4C9C-B926-99A3AC1035DC}" type="pres">
      <dgm:prSet presAssocID="{EF8F0FE4-D4C0-480A-8058-999A106AE809}" presName="composite" presStyleCnt="0"/>
      <dgm:spPr/>
    </dgm:pt>
    <dgm:pt modelId="{1523177C-552E-412E-A064-EC37ACE3A8F0}" type="pres">
      <dgm:prSet presAssocID="{EF8F0FE4-D4C0-480A-8058-999A106AE809}" presName="background" presStyleLbl="node0" presStyleIdx="0" presStyleCnt="2"/>
      <dgm:spPr/>
    </dgm:pt>
    <dgm:pt modelId="{3153D000-940C-4298-860A-5A79596773CE}" type="pres">
      <dgm:prSet presAssocID="{EF8F0FE4-D4C0-480A-8058-999A106AE809}" presName="text" presStyleLbl="fgAcc0" presStyleIdx="0" presStyleCnt="2">
        <dgm:presLayoutVars>
          <dgm:chPref val="3"/>
        </dgm:presLayoutVars>
      </dgm:prSet>
      <dgm:spPr/>
    </dgm:pt>
    <dgm:pt modelId="{7696A2F4-4FB4-4144-A3A4-B1AE168DF1DB}" type="pres">
      <dgm:prSet presAssocID="{EF8F0FE4-D4C0-480A-8058-999A106AE809}" presName="hierChild2" presStyleCnt="0"/>
      <dgm:spPr/>
    </dgm:pt>
    <dgm:pt modelId="{2DDAB12D-DFD1-425E-BAB5-FA2F7CF49F95}" type="pres">
      <dgm:prSet presAssocID="{CC07D706-01C4-4F2C-9883-0F8347C96284}" presName="hierRoot1" presStyleCnt="0"/>
      <dgm:spPr/>
    </dgm:pt>
    <dgm:pt modelId="{33EB82F7-EF26-4A5E-960C-5B9E34088E05}" type="pres">
      <dgm:prSet presAssocID="{CC07D706-01C4-4F2C-9883-0F8347C96284}" presName="composite" presStyleCnt="0"/>
      <dgm:spPr/>
    </dgm:pt>
    <dgm:pt modelId="{59C203E2-CC80-4DE2-80F0-FBECEF6F9B8E}" type="pres">
      <dgm:prSet presAssocID="{CC07D706-01C4-4F2C-9883-0F8347C96284}" presName="background" presStyleLbl="node0" presStyleIdx="1" presStyleCnt="2"/>
      <dgm:spPr/>
    </dgm:pt>
    <dgm:pt modelId="{57C33FA7-9080-41B1-A09D-9C9D7C47C094}" type="pres">
      <dgm:prSet presAssocID="{CC07D706-01C4-4F2C-9883-0F8347C96284}" presName="text" presStyleLbl="fgAcc0" presStyleIdx="1" presStyleCnt="2">
        <dgm:presLayoutVars>
          <dgm:chPref val="3"/>
        </dgm:presLayoutVars>
      </dgm:prSet>
      <dgm:spPr/>
    </dgm:pt>
    <dgm:pt modelId="{17615160-09C4-4A64-A213-F77BBA615B73}" type="pres">
      <dgm:prSet presAssocID="{CC07D706-01C4-4F2C-9883-0F8347C96284}" presName="hierChild2" presStyleCnt="0"/>
      <dgm:spPr/>
    </dgm:pt>
  </dgm:ptLst>
  <dgm:cxnLst>
    <dgm:cxn modelId="{DDE8CB1B-45AE-4860-9FD2-EFA3E3672D35}" type="presOf" srcId="{EF8F0FE4-D4C0-480A-8058-999A106AE809}" destId="{3153D000-940C-4298-860A-5A79596773CE}" srcOrd="0" destOrd="0" presId="urn:microsoft.com/office/officeart/2005/8/layout/hierarchy1"/>
    <dgm:cxn modelId="{D7593E40-5E21-4CCE-85DA-357F1562AAFB}" type="presOf" srcId="{440BEF7F-C561-489C-927F-415194DF0236}" destId="{85FDB8D8-6AB9-4605-A93B-4E6DD7A95861}" srcOrd="0" destOrd="0" presId="urn:microsoft.com/office/officeart/2005/8/layout/hierarchy1"/>
    <dgm:cxn modelId="{62D56469-A82A-45F9-970C-23792872D83D}" srcId="{440BEF7F-C561-489C-927F-415194DF0236}" destId="{CC07D706-01C4-4F2C-9883-0F8347C96284}" srcOrd="1" destOrd="0" parTransId="{FA402ABF-2C7E-42AF-B450-C411CCCDB2B9}" sibTransId="{124253DC-EA85-47FC-B900-209BD5C1EA5F}"/>
    <dgm:cxn modelId="{53A52F7A-D111-47A8-A90A-5C6D5A4AC6DB}" type="presOf" srcId="{CC07D706-01C4-4F2C-9883-0F8347C96284}" destId="{57C33FA7-9080-41B1-A09D-9C9D7C47C094}" srcOrd="0" destOrd="0" presId="urn:microsoft.com/office/officeart/2005/8/layout/hierarchy1"/>
    <dgm:cxn modelId="{D34904DF-0B43-4554-82D6-5183505135F4}" srcId="{440BEF7F-C561-489C-927F-415194DF0236}" destId="{EF8F0FE4-D4C0-480A-8058-999A106AE809}" srcOrd="0" destOrd="0" parTransId="{4A0FECD2-E561-40E2-B773-44E720B858F9}" sibTransId="{FE390CD2-6044-43C9-A357-650E3ADE0DC2}"/>
    <dgm:cxn modelId="{C79970FC-4863-4002-9607-A42C3ACF892F}" type="presParOf" srcId="{85FDB8D8-6AB9-4605-A93B-4E6DD7A95861}" destId="{2EDB448A-51E2-452A-B239-329E0D74A7DE}" srcOrd="0" destOrd="0" presId="urn:microsoft.com/office/officeart/2005/8/layout/hierarchy1"/>
    <dgm:cxn modelId="{F247E292-77CB-454F-B521-DC05AB9463E5}" type="presParOf" srcId="{2EDB448A-51E2-452A-B239-329E0D74A7DE}" destId="{DB018B32-DE07-4C9C-B926-99A3AC1035DC}" srcOrd="0" destOrd="0" presId="urn:microsoft.com/office/officeart/2005/8/layout/hierarchy1"/>
    <dgm:cxn modelId="{F037D3D9-B7F4-427F-8793-66E146763243}" type="presParOf" srcId="{DB018B32-DE07-4C9C-B926-99A3AC1035DC}" destId="{1523177C-552E-412E-A064-EC37ACE3A8F0}" srcOrd="0" destOrd="0" presId="urn:microsoft.com/office/officeart/2005/8/layout/hierarchy1"/>
    <dgm:cxn modelId="{6A1E05A7-DE7A-4319-BA18-773188EE17FC}" type="presParOf" srcId="{DB018B32-DE07-4C9C-B926-99A3AC1035DC}" destId="{3153D000-940C-4298-860A-5A79596773CE}" srcOrd="1" destOrd="0" presId="urn:microsoft.com/office/officeart/2005/8/layout/hierarchy1"/>
    <dgm:cxn modelId="{E2CAAEA7-1787-42A3-969F-5F95B9D8F08D}" type="presParOf" srcId="{2EDB448A-51E2-452A-B239-329E0D74A7DE}" destId="{7696A2F4-4FB4-4144-A3A4-B1AE168DF1DB}" srcOrd="1" destOrd="0" presId="urn:microsoft.com/office/officeart/2005/8/layout/hierarchy1"/>
    <dgm:cxn modelId="{C76536FA-24F4-42BF-89D5-1FADFAF38C22}" type="presParOf" srcId="{85FDB8D8-6AB9-4605-A93B-4E6DD7A95861}" destId="{2DDAB12D-DFD1-425E-BAB5-FA2F7CF49F95}" srcOrd="1" destOrd="0" presId="urn:microsoft.com/office/officeart/2005/8/layout/hierarchy1"/>
    <dgm:cxn modelId="{F8B9D456-32A4-4F16-BB66-E8C2504F5B60}" type="presParOf" srcId="{2DDAB12D-DFD1-425E-BAB5-FA2F7CF49F95}" destId="{33EB82F7-EF26-4A5E-960C-5B9E34088E05}" srcOrd="0" destOrd="0" presId="urn:microsoft.com/office/officeart/2005/8/layout/hierarchy1"/>
    <dgm:cxn modelId="{C205F85A-B1F1-44C5-B925-EF0E8F1EE42B}" type="presParOf" srcId="{33EB82F7-EF26-4A5E-960C-5B9E34088E05}" destId="{59C203E2-CC80-4DE2-80F0-FBECEF6F9B8E}" srcOrd="0" destOrd="0" presId="urn:microsoft.com/office/officeart/2005/8/layout/hierarchy1"/>
    <dgm:cxn modelId="{9793DC53-9320-437C-8B1A-D7AF23E44E91}" type="presParOf" srcId="{33EB82F7-EF26-4A5E-960C-5B9E34088E05}" destId="{57C33FA7-9080-41B1-A09D-9C9D7C47C094}" srcOrd="1" destOrd="0" presId="urn:microsoft.com/office/officeart/2005/8/layout/hierarchy1"/>
    <dgm:cxn modelId="{34F08F28-9F06-4A3B-AB82-A13676DDCFAF}" type="presParOf" srcId="{2DDAB12D-DFD1-425E-BAB5-FA2F7CF49F95}" destId="{17615160-09C4-4A64-A213-F77BBA615B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46DB2-88A4-405F-AC2F-271AB05069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DC00BD-99EF-4F9B-9843-585151A795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Total</a:t>
          </a:r>
          <a:r>
            <a:rPr lang="en-US" sz="1800" dirty="0"/>
            <a:t> Investment was higher for </a:t>
          </a:r>
          <a:r>
            <a:rPr lang="en-US" sz="1800" b="1" dirty="0"/>
            <a:t>SERVICES SECTOR (59476.49</a:t>
          </a:r>
          <a:r>
            <a:rPr lang="en-US" sz="1800" dirty="0"/>
            <a:t>) than COMPUTER SOFTWARE &amp; HARDWARE (24669.49).</a:t>
          </a:r>
        </a:p>
      </dgm:t>
    </dgm:pt>
    <dgm:pt modelId="{59790A45-74C2-42FC-B79E-15EF6C7A6C80}" type="parTrans" cxnId="{F847FD55-BED9-4E1F-AC54-3BD2B9D009A0}">
      <dgm:prSet/>
      <dgm:spPr/>
      <dgm:t>
        <a:bodyPr/>
        <a:lstStyle/>
        <a:p>
          <a:endParaRPr lang="en-US"/>
        </a:p>
      </dgm:t>
    </dgm:pt>
    <dgm:pt modelId="{02B30144-3529-4D68-834A-502D40A73D18}" type="sibTrans" cxnId="{F847FD55-BED9-4E1F-AC54-3BD2B9D009A0}">
      <dgm:prSet/>
      <dgm:spPr/>
      <dgm:t>
        <a:bodyPr/>
        <a:lstStyle/>
        <a:p>
          <a:endParaRPr lang="en-US"/>
        </a:p>
      </dgm:t>
    </dgm:pt>
    <dgm:pt modelId="{EAC6A07B-D474-48D6-B7F0-14399BF680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2016-17 in Sector SERVICES SECTOR made up </a:t>
          </a:r>
          <a:r>
            <a:rPr lang="en-US" sz="1800" b="1" dirty="0"/>
            <a:t>10.32%</a:t>
          </a:r>
          <a:r>
            <a:rPr lang="en-US" sz="1800" dirty="0"/>
            <a:t> of Total Investment.</a:t>
          </a:r>
        </a:p>
      </dgm:t>
    </dgm:pt>
    <dgm:pt modelId="{64A1CBD5-6381-463F-AB5B-452056E9F2E6}" type="parTrans" cxnId="{228CA7AE-7F2D-45B1-A100-9C42CD3011F2}">
      <dgm:prSet/>
      <dgm:spPr/>
      <dgm:t>
        <a:bodyPr/>
        <a:lstStyle/>
        <a:p>
          <a:endParaRPr lang="en-US"/>
        </a:p>
      </dgm:t>
    </dgm:pt>
    <dgm:pt modelId="{D831BDB2-5625-4536-9CAF-B792B083A829}" type="sibTrans" cxnId="{228CA7AE-7F2D-45B1-A100-9C42CD3011F2}">
      <dgm:prSet/>
      <dgm:spPr/>
      <dgm:t>
        <a:bodyPr/>
        <a:lstStyle/>
        <a:p>
          <a:endParaRPr lang="en-US"/>
        </a:p>
      </dgm:t>
    </dgm:pt>
    <dgm:pt modelId="{028C1204-D775-4EE3-9013-D0C526E63F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Average</a:t>
          </a:r>
          <a:r>
            <a:rPr lang="en-US" sz="1800" dirty="0"/>
            <a:t> Invest was higher for </a:t>
          </a:r>
          <a:r>
            <a:rPr lang="en-US" sz="1800" b="1" dirty="0"/>
            <a:t>SERVICES SECTOR (3498.62) </a:t>
          </a:r>
          <a:r>
            <a:rPr lang="en-US" sz="1800" dirty="0"/>
            <a:t>than COMPUTER SOFTWARE &amp; HARDWARE (1451.15).</a:t>
          </a:r>
        </a:p>
      </dgm:t>
    </dgm:pt>
    <dgm:pt modelId="{031E5852-7DFB-446A-A87F-94A23FCE788E}" type="parTrans" cxnId="{A21A2EE4-DC69-4C56-8605-E4150D7E7DAD}">
      <dgm:prSet/>
      <dgm:spPr/>
      <dgm:t>
        <a:bodyPr/>
        <a:lstStyle/>
        <a:p>
          <a:endParaRPr lang="en-US"/>
        </a:p>
      </dgm:t>
    </dgm:pt>
    <dgm:pt modelId="{24247DC6-09DF-4E3E-9223-E14B246CAC5C}" type="sibTrans" cxnId="{A21A2EE4-DC69-4C56-8605-E4150D7E7DAD}">
      <dgm:prSet/>
      <dgm:spPr/>
      <dgm:t>
        <a:bodyPr/>
        <a:lstStyle/>
        <a:p>
          <a:endParaRPr lang="en-US"/>
        </a:p>
      </dgm:t>
    </dgm:pt>
    <dgm:pt modelId="{710C20C1-FFEA-4FDB-96CE-781AD61D32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Total Invest for SERVICES SECTOR and COMPUTER SOFTWARE &amp; HARDWARE diverged the most when the </a:t>
          </a:r>
          <a:r>
            <a:rPr lang="en-US" sz="1800" b="1" dirty="0"/>
            <a:t>Date was 2007-08</a:t>
          </a:r>
          <a:r>
            <a:rPr lang="en-US" sz="1800" dirty="0"/>
            <a:t>, when SERVICES SECTOR were 5603.92 higher than COMPUTER SOFTWARE &amp; HARDWARE.</a:t>
          </a:r>
        </a:p>
      </dgm:t>
    </dgm:pt>
    <dgm:pt modelId="{DB297F92-FF36-4DE4-BC6D-8BA61E190991}" type="parTrans" cxnId="{CEC027BC-60C2-4E2B-B297-46AF45DAAB7E}">
      <dgm:prSet/>
      <dgm:spPr/>
      <dgm:t>
        <a:bodyPr/>
        <a:lstStyle/>
        <a:p>
          <a:endParaRPr lang="en-US"/>
        </a:p>
      </dgm:t>
    </dgm:pt>
    <dgm:pt modelId="{956BAA06-81CA-47FF-8A9D-5A19AA720895}" type="sibTrans" cxnId="{CEC027BC-60C2-4E2B-B297-46AF45DAAB7E}">
      <dgm:prSet/>
      <dgm:spPr/>
      <dgm:t>
        <a:bodyPr/>
        <a:lstStyle/>
        <a:p>
          <a:endParaRPr lang="en-US"/>
        </a:p>
      </dgm:t>
    </dgm:pt>
    <dgm:pt modelId="{95DD4F8A-3BC6-4807-8CE2-2F48F8977767}" type="pres">
      <dgm:prSet presAssocID="{3E246DB2-88A4-405F-AC2F-271AB05069F8}" presName="root" presStyleCnt="0">
        <dgm:presLayoutVars>
          <dgm:dir/>
          <dgm:resizeHandles val="exact"/>
        </dgm:presLayoutVars>
      </dgm:prSet>
      <dgm:spPr/>
    </dgm:pt>
    <dgm:pt modelId="{2266F95F-C71C-4226-836C-AC0C2BFDB979}" type="pres">
      <dgm:prSet presAssocID="{5ADC00BD-99EF-4F9B-9843-585151A795E8}" presName="compNode" presStyleCnt="0"/>
      <dgm:spPr/>
    </dgm:pt>
    <dgm:pt modelId="{9E9AAFB2-7095-488D-BE71-9949E3CC43FB}" type="pres">
      <dgm:prSet presAssocID="{5ADC00BD-99EF-4F9B-9843-585151A795E8}" presName="bgRect" presStyleLbl="bgShp" presStyleIdx="0" presStyleCnt="4"/>
      <dgm:spPr/>
    </dgm:pt>
    <dgm:pt modelId="{8A04DD23-C4FB-4575-874B-3B3122801FC4}" type="pres">
      <dgm:prSet presAssocID="{5ADC00BD-99EF-4F9B-9843-585151A795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26965A1-D261-41FB-B23D-F164538566C7}" type="pres">
      <dgm:prSet presAssocID="{5ADC00BD-99EF-4F9B-9843-585151A795E8}" presName="spaceRect" presStyleCnt="0"/>
      <dgm:spPr/>
    </dgm:pt>
    <dgm:pt modelId="{5AAE0690-4ACB-4DC5-AB3F-717A90D91DD4}" type="pres">
      <dgm:prSet presAssocID="{5ADC00BD-99EF-4F9B-9843-585151A795E8}" presName="parTx" presStyleLbl="revTx" presStyleIdx="0" presStyleCnt="4">
        <dgm:presLayoutVars>
          <dgm:chMax val="0"/>
          <dgm:chPref val="0"/>
        </dgm:presLayoutVars>
      </dgm:prSet>
      <dgm:spPr/>
    </dgm:pt>
    <dgm:pt modelId="{3DB6FEEA-922F-43F1-BA80-C5176B7DE7E2}" type="pres">
      <dgm:prSet presAssocID="{02B30144-3529-4D68-834A-502D40A73D18}" presName="sibTrans" presStyleCnt="0"/>
      <dgm:spPr/>
    </dgm:pt>
    <dgm:pt modelId="{47993492-1C85-47B0-8AE8-CE291A447CF3}" type="pres">
      <dgm:prSet presAssocID="{EAC6A07B-D474-48D6-B7F0-14399BF680D2}" presName="compNode" presStyleCnt="0"/>
      <dgm:spPr/>
    </dgm:pt>
    <dgm:pt modelId="{2990549B-1F0A-4F45-BFC3-AEE3CE59CB91}" type="pres">
      <dgm:prSet presAssocID="{EAC6A07B-D474-48D6-B7F0-14399BF680D2}" presName="bgRect" presStyleLbl="bgShp" presStyleIdx="1" presStyleCnt="4"/>
      <dgm:spPr/>
    </dgm:pt>
    <dgm:pt modelId="{72B1A470-E0D2-4346-9251-BF8FED55CF9C}" type="pres">
      <dgm:prSet presAssocID="{EAC6A07B-D474-48D6-B7F0-14399BF680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5E1AF9FD-D5EE-4110-84AF-DEE24924E72F}" type="pres">
      <dgm:prSet presAssocID="{EAC6A07B-D474-48D6-B7F0-14399BF680D2}" presName="spaceRect" presStyleCnt="0"/>
      <dgm:spPr/>
    </dgm:pt>
    <dgm:pt modelId="{7622F278-970C-4BA1-BF36-A5E9AA5703EF}" type="pres">
      <dgm:prSet presAssocID="{EAC6A07B-D474-48D6-B7F0-14399BF680D2}" presName="parTx" presStyleLbl="revTx" presStyleIdx="1" presStyleCnt="4">
        <dgm:presLayoutVars>
          <dgm:chMax val="0"/>
          <dgm:chPref val="0"/>
        </dgm:presLayoutVars>
      </dgm:prSet>
      <dgm:spPr/>
    </dgm:pt>
    <dgm:pt modelId="{74029D87-55B8-4864-8B8F-79BCF379887D}" type="pres">
      <dgm:prSet presAssocID="{D831BDB2-5625-4536-9CAF-B792B083A829}" presName="sibTrans" presStyleCnt="0"/>
      <dgm:spPr/>
    </dgm:pt>
    <dgm:pt modelId="{CB1DD689-8022-4BD6-AFC1-4781016AE2AE}" type="pres">
      <dgm:prSet presAssocID="{028C1204-D775-4EE3-9013-D0C526E63FF3}" presName="compNode" presStyleCnt="0"/>
      <dgm:spPr/>
    </dgm:pt>
    <dgm:pt modelId="{60923B44-7178-4B4C-B6A8-7F61CB2CFC4C}" type="pres">
      <dgm:prSet presAssocID="{028C1204-D775-4EE3-9013-D0C526E63FF3}" presName="bgRect" presStyleLbl="bgShp" presStyleIdx="2" presStyleCnt="4"/>
      <dgm:spPr/>
    </dgm:pt>
    <dgm:pt modelId="{E6DDC8D8-B97F-4A10-9BD3-5FC1B55E15A8}" type="pres">
      <dgm:prSet presAssocID="{028C1204-D775-4EE3-9013-D0C526E63F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EFBA17A-2EF1-464E-ADEC-124695BB1C07}" type="pres">
      <dgm:prSet presAssocID="{028C1204-D775-4EE3-9013-D0C526E63FF3}" presName="spaceRect" presStyleCnt="0"/>
      <dgm:spPr/>
    </dgm:pt>
    <dgm:pt modelId="{A9589D52-A8BF-473C-B79E-B09A4D5CD600}" type="pres">
      <dgm:prSet presAssocID="{028C1204-D775-4EE3-9013-D0C526E63FF3}" presName="parTx" presStyleLbl="revTx" presStyleIdx="2" presStyleCnt="4">
        <dgm:presLayoutVars>
          <dgm:chMax val="0"/>
          <dgm:chPref val="0"/>
        </dgm:presLayoutVars>
      </dgm:prSet>
      <dgm:spPr/>
    </dgm:pt>
    <dgm:pt modelId="{CB6D9ACE-93CD-424F-B214-94099D524F56}" type="pres">
      <dgm:prSet presAssocID="{24247DC6-09DF-4E3E-9223-E14B246CAC5C}" presName="sibTrans" presStyleCnt="0"/>
      <dgm:spPr/>
    </dgm:pt>
    <dgm:pt modelId="{DA16A9B2-BAC5-4A70-8D46-21CD06726293}" type="pres">
      <dgm:prSet presAssocID="{710C20C1-FFEA-4FDB-96CE-781AD61D32E8}" presName="compNode" presStyleCnt="0"/>
      <dgm:spPr/>
    </dgm:pt>
    <dgm:pt modelId="{F25E4060-EB86-4821-BAB3-4CAEECC0CB43}" type="pres">
      <dgm:prSet presAssocID="{710C20C1-FFEA-4FDB-96CE-781AD61D32E8}" presName="bgRect" presStyleLbl="bgShp" presStyleIdx="3" presStyleCnt="4"/>
      <dgm:spPr/>
    </dgm:pt>
    <dgm:pt modelId="{2BD4085F-0591-42F6-9327-425568EBF8B3}" type="pres">
      <dgm:prSet presAssocID="{710C20C1-FFEA-4FDB-96CE-781AD61D32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6019C3C-CC81-4508-8D09-3A960166902C}" type="pres">
      <dgm:prSet presAssocID="{710C20C1-FFEA-4FDB-96CE-781AD61D32E8}" presName="spaceRect" presStyleCnt="0"/>
      <dgm:spPr/>
    </dgm:pt>
    <dgm:pt modelId="{5C8C0166-3E33-4172-9F37-C7CC2A3E598D}" type="pres">
      <dgm:prSet presAssocID="{710C20C1-FFEA-4FDB-96CE-781AD61D32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7EF742-DD2A-4F80-823D-0FB70CF92BE4}" type="presOf" srcId="{710C20C1-FFEA-4FDB-96CE-781AD61D32E8}" destId="{5C8C0166-3E33-4172-9F37-C7CC2A3E598D}" srcOrd="0" destOrd="0" presId="urn:microsoft.com/office/officeart/2018/2/layout/IconVerticalSolidList"/>
    <dgm:cxn modelId="{F847FD55-BED9-4E1F-AC54-3BD2B9D009A0}" srcId="{3E246DB2-88A4-405F-AC2F-271AB05069F8}" destId="{5ADC00BD-99EF-4F9B-9843-585151A795E8}" srcOrd="0" destOrd="0" parTransId="{59790A45-74C2-42FC-B79E-15EF6C7A6C80}" sibTransId="{02B30144-3529-4D68-834A-502D40A73D18}"/>
    <dgm:cxn modelId="{8623F676-5C62-41F3-974A-711D40E71C77}" type="presOf" srcId="{028C1204-D775-4EE3-9013-D0C526E63FF3}" destId="{A9589D52-A8BF-473C-B79E-B09A4D5CD600}" srcOrd="0" destOrd="0" presId="urn:microsoft.com/office/officeart/2018/2/layout/IconVerticalSolidList"/>
    <dgm:cxn modelId="{DC71237E-09F7-4D8F-8545-50734DA47D47}" type="presOf" srcId="{5ADC00BD-99EF-4F9B-9843-585151A795E8}" destId="{5AAE0690-4ACB-4DC5-AB3F-717A90D91DD4}" srcOrd="0" destOrd="0" presId="urn:microsoft.com/office/officeart/2018/2/layout/IconVerticalSolidList"/>
    <dgm:cxn modelId="{7527207F-7080-4B86-AE7C-0CEDBB1C4F50}" type="presOf" srcId="{3E246DB2-88A4-405F-AC2F-271AB05069F8}" destId="{95DD4F8A-3BC6-4807-8CE2-2F48F8977767}" srcOrd="0" destOrd="0" presId="urn:microsoft.com/office/officeart/2018/2/layout/IconVerticalSolidList"/>
    <dgm:cxn modelId="{228CA7AE-7F2D-45B1-A100-9C42CD3011F2}" srcId="{3E246DB2-88A4-405F-AC2F-271AB05069F8}" destId="{EAC6A07B-D474-48D6-B7F0-14399BF680D2}" srcOrd="1" destOrd="0" parTransId="{64A1CBD5-6381-463F-AB5B-452056E9F2E6}" sibTransId="{D831BDB2-5625-4536-9CAF-B792B083A829}"/>
    <dgm:cxn modelId="{CEC027BC-60C2-4E2B-B297-46AF45DAAB7E}" srcId="{3E246DB2-88A4-405F-AC2F-271AB05069F8}" destId="{710C20C1-FFEA-4FDB-96CE-781AD61D32E8}" srcOrd="3" destOrd="0" parTransId="{DB297F92-FF36-4DE4-BC6D-8BA61E190991}" sibTransId="{956BAA06-81CA-47FF-8A9D-5A19AA720895}"/>
    <dgm:cxn modelId="{E0C7ADD4-5403-485E-BD27-81590BC0A83C}" type="presOf" srcId="{EAC6A07B-D474-48D6-B7F0-14399BF680D2}" destId="{7622F278-970C-4BA1-BF36-A5E9AA5703EF}" srcOrd="0" destOrd="0" presId="urn:microsoft.com/office/officeart/2018/2/layout/IconVerticalSolidList"/>
    <dgm:cxn modelId="{A21A2EE4-DC69-4C56-8605-E4150D7E7DAD}" srcId="{3E246DB2-88A4-405F-AC2F-271AB05069F8}" destId="{028C1204-D775-4EE3-9013-D0C526E63FF3}" srcOrd="2" destOrd="0" parTransId="{031E5852-7DFB-446A-A87F-94A23FCE788E}" sibTransId="{24247DC6-09DF-4E3E-9223-E14B246CAC5C}"/>
    <dgm:cxn modelId="{90CCEA96-35CD-4D68-B435-E7D525694437}" type="presParOf" srcId="{95DD4F8A-3BC6-4807-8CE2-2F48F8977767}" destId="{2266F95F-C71C-4226-836C-AC0C2BFDB979}" srcOrd="0" destOrd="0" presId="urn:microsoft.com/office/officeart/2018/2/layout/IconVerticalSolidList"/>
    <dgm:cxn modelId="{509EBC06-4D97-4D53-B701-B1223317927D}" type="presParOf" srcId="{2266F95F-C71C-4226-836C-AC0C2BFDB979}" destId="{9E9AAFB2-7095-488D-BE71-9949E3CC43FB}" srcOrd="0" destOrd="0" presId="urn:microsoft.com/office/officeart/2018/2/layout/IconVerticalSolidList"/>
    <dgm:cxn modelId="{FF20964F-3B9C-480F-A3E7-9C4484B4FB45}" type="presParOf" srcId="{2266F95F-C71C-4226-836C-AC0C2BFDB979}" destId="{8A04DD23-C4FB-4575-874B-3B3122801FC4}" srcOrd="1" destOrd="0" presId="urn:microsoft.com/office/officeart/2018/2/layout/IconVerticalSolidList"/>
    <dgm:cxn modelId="{F2E80BD7-585D-4A9D-AC99-C6DD3029BFC7}" type="presParOf" srcId="{2266F95F-C71C-4226-836C-AC0C2BFDB979}" destId="{926965A1-D261-41FB-B23D-F164538566C7}" srcOrd="2" destOrd="0" presId="urn:microsoft.com/office/officeart/2018/2/layout/IconVerticalSolidList"/>
    <dgm:cxn modelId="{4302128A-11A1-40D7-917D-EB0036C9C4B5}" type="presParOf" srcId="{2266F95F-C71C-4226-836C-AC0C2BFDB979}" destId="{5AAE0690-4ACB-4DC5-AB3F-717A90D91DD4}" srcOrd="3" destOrd="0" presId="urn:microsoft.com/office/officeart/2018/2/layout/IconVerticalSolidList"/>
    <dgm:cxn modelId="{8884CA84-39BE-4DA1-BEC3-253B918535AA}" type="presParOf" srcId="{95DD4F8A-3BC6-4807-8CE2-2F48F8977767}" destId="{3DB6FEEA-922F-43F1-BA80-C5176B7DE7E2}" srcOrd="1" destOrd="0" presId="urn:microsoft.com/office/officeart/2018/2/layout/IconVerticalSolidList"/>
    <dgm:cxn modelId="{D5496695-6EFF-4836-B29A-1D97A27BE7C2}" type="presParOf" srcId="{95DD4F8A-3BC6-4807-8CE2-2F48F8977767}" destId="{47993492-1C85-47B0-8AE8-CE291A447CF3}" srcOrd="2" destOrd="0" presId="urn:microsoft.com/office/officeart/2018/2/layout/IconVerticalSolidList"/>
    <dgm:cxn modelId="{BFC6B0D4-1AD2-42F4-B358-5FD4B45F3CA6}" type="presParOf" srcId="{47993492-1C85-47B0-8AE8-CE291A447CF3}" destId="{2990549B-1F0A-4F45-BFC3-AEE3CE59CB91}" srcOrd="0" destOrd="0" presId="urn:microsoft.com/office/officeart/2018/2/layout/IconVerticalSolidList"/>
    <dgm:cxn modelId="{2C8E0F84-F20B-4DFF-A3D4-C4C66D40F067}" type="presParOf" srcId="{47993492-1C85-47B0-8AE8-CE291A447CF3}" destId="{72B1A470-E0D2-4346-9251-BF8FED55CF9C}" srcOrd="1" destOrd="0" presId="urn:microsoft.com/office/officeart/2018/2/layout/IconVerticalSolidList"/>
    <dgm:cxn modelId="{B72F542F-F580-4BEF-B6C0-0C0F572EB6A2}" type="presParOf" srcId="{47993492-1C85-47B0-8AE8-CE291A447CF3}" destId="{5E1AF9FD-D5EE-4110-84AF-DEE24924E72F}" srcOrd="2" destOrd="0" presId="urn:microsoft.com/office/officeart/2018/2/layout/IconVerticalSolidList"/>
    <dgm:cxn modelId="{136E8E6A-6961-426B-8B06-400C9626CAA1}" type="presParOf" srcId="{47993492-1C85-47B0-8AE8-CE291A447CF3}" destId="{7622F278-970C-4BA1-BF36-A5E9AA5703EF}" srcOrd="3" destOrd="0" presId="urn:microsoft.com/office/officeart/2018/2/layout/IconVerticalSolidList"/>
    <dgm:cxn modelId="{F29345D0-7B9A-44B3-8239-1FB9D8E52275}" type="presParOf" srcId="{95DD4F8A-3BC6-4807-8CE2-2F48F8977767}" destId="{74029D87-55B8-4864-8B8F-79BCF379887D}" srcOrd="3" destOrd="0" presId="urn:microsoft.com/office/officeart/2018/2/layout/IconVerticalSolidList"/>
    <dgm:cxn modelId="{295735C1-DF94-440D-809E-833FF238DA38}" type="presParOf" srcId="{95DD4F8A-3BC6-4807-8CE2-2F48F8977767}" destId="{CB1DD689-8022-4BD6-AFC1-4781016AE2AE}" srcOrd="4" destOrd="0" presId="urn:microsoft.com/office/officeart/2018/2/layout/IconVerticalSolidList"/>
    <dgm:cxn modelId="{957ACE2F-E671-4666-BD10-115936871C42}" type="presParOf" srcId="{CB1DD689-8022-4BD6-AFC1-4781016AE2AE}" destId="{60923B44-7178-4B4C-B6A8-7F61CB2CFC4C}" srcOrd="0" destOrd="0" presId="urn:microsoft.com/office/officeart/2018/2/layout/IconVerticalSolidList"/>
    <dgm:cxn modelId="{6F58CF5B-8748-466F-9131-139F819C34C3}" type="presParOf" srcId="{CB1DD689-8022-4BD6-AFC1-4781016AE2AE}" destId="{E6DDC8D8-B97F-4A10-9BD3-5FC1B55E15A8}" srcOrd="1" destOrd="0" presId="urn:microsoft.com/office/officeart/2018/2/layout/IconVerticalSolidList"/>
    <dgm:cxn modelId="{3101DC4F-0259-4A62-89A4-0B123C95DC30}" type="presParOf" srcId="{CB1DD689-8022-4BD6-AFC1-4781016AE2AE}" destId="{8EFBA17A-2EF1-464E-ADEC-124695BB1C07}" srcOrd="2" destOrd="0" presId="urn:microsoft.com/office/officeart/2018/2/layout/IconVerticalSolidList"/>
    <dgm:cxn modelId="{6C454932-EA94-4FE3-BFEB-AC747D9E243E}" type="presParOf" srcId="{CB1DD689-8022-4BD6-AFC1-4781016AE2AE}" destId="{A9589D52-A8BF-473C-B79E-B09A4D5CD600}" srcOrd="3" destOrd="0" presId="urn:microsoft.com/office/officeart/2018/2/layout/IconVerticalSolidList"/>
    <dgm:cxn modelId="{9C451857-97F0-4B41-96A5-77EAEFD098C5}" type="presParOf" srcId="{95DD4F8A-3BC6-4807-8CE2-2F48F8977767}" destId="{CB6D9ACE-93CD-424F-B214-94099D524F56}" srcOrd="5" destOrd="0" presId="urn:microsoft.com/office/officeart/2018/2/layout/IconVerticalSolidList"/>
    <dgm:cxn modelId="{F4236694-DB8C-48FB-96B5-4981C85E5468}" type="presParOf" srcId="{95DD4F8A-3BC6-4807-8CE2-2F48F8977767}" destId="{DA16A9B2-BAC5-4A70-8D46-21CD06726293}" srcOrd="6" destOrd="0" presId="urn:microsoft.com/office/officeart/2018/2/layout/IconVerticalSolidList"/>
    <dgm:cxn modelId="{2E172005-03B3-4147-B1EF-605BA4D06678}" type="presParOf" srcId="{DA16A9B2-BAC5-4A70-8D46-21CD06726293}" destId="{F25E4060-EB86-4821-BAB3-4CAEECC0CB43}" srcOrd="0" destOrd="0" presId="urn:microsoft.com/office/officeart/2018/2/layout/IconVerticalSolidList"/>
    <dgm:cxn modelId="{018489C5-4BFF-439A-8D0E-04CB9C9FF4B0}" type="presParOf" srcId="{DA16A9B2-BAC5-4A70-8D46-21CD06726293}" destId="{2BD4085F-0591-42F6-9327-425568EBF8B3}" srcOrd="1" destOrd="0" presId="urn:microsoft.com/office/officeart/2018/2/layout/IconVerticalSolidList"/>
    <dgm:cxn modelId="{892752A0-40D5-4411-8AC7-2CCCD4C13B96}" type="presParOf" srcId="{DA16A9B2-BAC5-4A70-8D46-21CD06726293}" destId="{06019C3C-CC81-4508-8D09-3A960166902C}" srcOrd="2" destOrd="0" presId="urn:microsoft.com/office/officeart/2018/2/layout/IconVerticalSolidList"/>
    <dgm:cxn modelId="{C770C274-4825-4C28-9FEE-5F5BB87A044F}" type="presParOf" srcId="{DA16A9B2-BAC5-4A70-8D46-21CD06726293}" destId="{5C8C0166-3E33-4172-9F37-C7CC2A3E5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C875D-01D0-4262-B197-DD175326A1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5DA7687-56F6-4227-8641-0E73C2474342}">
      <dgm:prSet/>
      <dgm:spPr/>
      <dgm:t>
        <a:bodyPr/>
        <a:lstStyle/>
        <a:p>
          <a:r>
            <a:rPr lang="en-US" dirty="0"/>
            <a:t>Total Investment was </a:t>
          </a:r>
          <a:r>
            <a:rPr lang="en-US" b="1" dirty="0"/>
            <a:t>higher for COMPUTER SOFTWARE &amp; HARDWARE (24669.49) </a:t>
          </a:r>
          <a:r>
            <a:rPr lang="en-US" dirty="0"/>
            <a:t>than CONSTRUCTION DEVELOPMENT (24293.09).</a:t>
          </a:r>
        </a:p>
      </dgm:t>
    </dgm:pt>
    <dgm:pt modelId="{DF45AA3C-C198-491D-9678-8288115EBBD5}" type="parTrans" cxnId="{ACF7ED6D-4309-43A4-AB08-78DC7D1FA8D5}">
      <dgm:prSet/>
      <dgm:spPr/>
      <dgm:t>
        <a:bodyPr/>
        <a:lstStyle/>
        <a:p>
          <a:endParaRPr lang="en-US"/>
        </a:p>
      </dgm:t>
    </dgm:pt>
    <dgm:pt modelId="{65229D4B-C6BF-4762-AF20-9AF29FDA9CEC}" type="sibTrans" cxnId="{ACF7ED6D-4309-43A4-AB08-78DC7D1FA8D5}">
      <dgm:prSet/>
      <dgm:spPr/>
      <dgm:t>
        <a:bodyPr/>
        <a:lstStyle/>
        <a:p>
          <a:endParaRPr lang="en-US"/>
        </a:p>
      </dgm:t>
    </dgm:pt>
    <dgm:pt modelId="{47B42703-33CC-4BDC-80E0-4128BF2DDF35}">
      <dgm:prSet/>
      <dgm:spPr/>
      <dgm:t>
        <a:bodyPr/>
        <a:lstStyle/>
        <a:p>
          <a:r>
            <a:rPr lang="en-US" dirty="0"/>
            <a:t>2015-16 in Sector COMPUTER SOFTWARE &amp; HARDWARE made up</a:t>
          </a:r>
          <a:r>
            <a:rPr lang="en-US" b="1" dirty="0"/>
            <a:t> 12.06% </a:t>
          </a:r>
          <a:r>
            <a:rPr lang="en-US" dirty="0"/>
            <a:t>of Sum of Investment.</a:t>
          </a:r>
        </a:p>
      </dgm:t>
    </dgm:pt>
    <dgm:pt modelId="{ECAA212C-B408-4427-9341-C0D41058EC02}" type="parTrans" cxnId="{BDA83437-95AF-48AD-BD2C-B27C232C3D1A}">
      <dgm:prSet/>
      <dgm:spPr/>
      <dgm:t>
        <a:bodyPr/>
        <a:lstStyle/>
        <a:p>
          <a:endParaRPr lang="en-US"/>
        </a:p>
      </dgm:t>
    </dgm:pt>
    <dgm:pt modelId="{1C15FE40-A344-4FA7-9445-D59693F168EF}" type="sibTrans" cxnId="{BDA83437-95AF-48AD-BD2C-B27C232C3D1A}">
      <dgm:prSet/>
      <dgm:spPr/>
      <dgm:t>
        <a:bodyPr/>
        <a:lstStyle/>
        <a:p>
          <a:endParaRPr lang="en-US"/>
        </a:p>
      </dgm:t>
    </dgm:pt>
    <dgm:pt modelId="{3A45B113-6FC4-4429-987F-0BCE67D0534A}">
      <dgm:prSet/>
      <dgm:spPr/>
      <dgm:t>
        <a:bodyPr/>
        <a:lstStyle/>
        <a:p>
          <a:r>
            <a:rPr lang="en-US" dirty="0"/>
            <a:t>Average Invest was </a:t>
          </a:r>
          <a:r>
            <a:rPr lang="en-US" b="1" dirty="0"/>
            <a:t>higher for COMPUTER SOFTWARE &amp; HARDWARE (1451.15</a:t>
          </a:r>
          <a:r>
            <a:rPr lang="en-US" dirty="0"/>
            <a:t>) than CONSTRUCTION DEVELOPMENT (1429.01).</a:t>
          </a:r>
        </a:p>
      </dgm:t>
    </dgm:pt>
    <dgm:pt modelId="{A2A78EB1-0477-4606-95ED-DE3D6BB80895}" type="parTrans" cxnId="{359ABE72-9DB3-49B3-A098-4ADEF6609591}">
      <dgm:prSet/>
      <dgm:spPr/>
      <dgm:t>
        <a:bodyPr/>
        <a:lstStyle/>
        <a:p>
          <a:endParaRPr lang="en-US"/>
        </a:p>
      </dgm:t>
    </dgm:pt>
    <dgm:pt modelId="{2D7DF0F9-5009-4B2B-BEDD-A69FE24019AE}" type="sibTrans" cxnId="{359ABE72-9DB3-49B3-A098-4ADEF6609591}">
      <dgm:prSet/>
      <dgm:spPr/>
      <dgm:t>
        <a:bodyPr/>
        <a:lstStyle/>
        <a:p>
          <a:endParaRPr lang="en-US"/>
        </a:p>
      </dgm:t>
    </dgm:pt>
    <dgm:pt modelId="{7CA1913D-9CEA-4272-904F-25826648F8B1}">
      <dgm:prSet/>
      <dgm:spPr/>
      <dgm:t>
        <a:bodyPr/>
        <a:lstStyle/>
        <a:p>
          <a:r>
            <a:rPr lang="en-US" dirty="0"/>
            <a:t>Total Invest for COMPUTER SOFTWARE &amp; HARDWARE and CONSTRUCTION DEVELOPMENT </a:t>
          </a:r>
          <a:r>
            <a:rPr lang="en-US" b="1" dirty="0"/>
            <a:t>diverged the most when the Date was 2015-16</a:t>
          </a:r>
          <a:r>
            <a:rPr lang="en-US" dirty="0"/>
            <a:t>, when COMPUTER SOFTWARE &amp; HARDWARE were 5791.81 higher than CONSTRUCTION DEVELOPMENT.</a:t>
          </a:r>
        </a:p>
      </dgm:t>
    </dgm:pt>
    <dgm:pt modelId="{9878048C-26E3-46FB-B896-9179894051CA}" type="parTrans" cxnId="{DD6F248D-1EB1-4EC6-BAB8-4834BC286B35}">
      <dgm:prSet/>
      <dgm:spPr/>
      <dgm:t>
        <a:bodyPr/>
        <a:lstStyle/>
        <a:p>
          <a:endParaRPr lang="en-US"/>
        </a:p>
      </dgm:t>
    </dgm:pt>
    <dgm:pt modelId="{33330ADC-17E4-48DF-9F29-39B3E17D4B85}" type="sibTrans" cxnId="{DD6F248D-1EB1-4EC6-BAB8-4834BC286B35}">
      <dgm:prSet/>
      <dgm:spPr/>
      <dgm:t>
        <a:bodyPr/>
        <a:lstStyle/>
        <a:p>
          <a:endParaRPr lang="en-US"/>
        </a:p>
      </dgm:t>
    </dgm:pt>
    <dgm:pt modelId="{F3AC98F2-622E-47E5-81EB-231DE64CA12A}" type="pres">
      <dgm:prSet presAssocID="{6F6C875D-01D0-4262-B197-DD175326A10E}" presName="root" presStyleCnt="0">
        <dgm:presLayoutVars>
          <dgm:dir/>
          <dgm:resizeHandles val="exact"/>
        </dgm:presLayoutVars>
      </dgm:prSet>
      <dgm:spPr/>
    </dgm:pt>
    <dgm:pt modelId="{7809963B-32D2-4D0E-BC9C-B025E5FCF7F8}" type="pres">
      <dgm:prSet presAssocID="{45DA7687-56F6-4227-8641-0E73C2474342}" presName="compNode" presStyleCnt="0"/>
      <dgm:spPr/>
    </dgm:pt>
    <dgm:pt modelId="{B75BC5B3-E291-4B51-83FC-8F81AE889837}" type="pres">
      <dgm:prSet presAssocID="{45DA7687-56F6-4227-8641-0E73C2474342}" presName="bgRect" presStyleLbl="bgShp" presStyleIdx="0" presStyleCnt="4" custLinFactNeighborX="1218"/>
      <dgm:spPr/>
    </dgm:pt>
    <dgm:pt modelId="{5315E800-41BA-4183-ABD1-1A94CDBC78DB}" type="pres">
      <dgm:prSet presAssocID="{45DA7687-56F6-4227-8641-0E73C2474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362C54-7B6F-41DE-8520-79117061BF90}" type="pres">
      <dgm:prSet presAssocID="{45DA7687-56F6-4227-8641-0E73C2474342}" presName="spaceRect" presStyleCnt="0"/>
      <dgm:spPr/>
    </dgm:pt>
    <dgm:pt modelId="{47683538-9A6B-42BD-94B2-F8B1BFCE7A5E}" type="pres">
      <dgm:prSet presAssocID="{45DA7687-56F6-4227-8641-0E73C2474342}" presName="parTx" presStyleLbl="revTx" presStyleIdx="0" presStyleCnt="4">
        <dgm:presLayoutVars>
          <dgm:chMax val="0"/>
          <dgm:chPref val="0"/>
        </dgm:presLayoutVars>
      </dgm:prSet>
      <dgm:spPr/>
    </dgm:pt>
    <dgm:pt modelId="{CF53704C-54C2-4618-AD10-8AFB1CDEE9B7}" type="pres">
      <dgm:prSet presAssocID="{65229D4B-C6BF-4762-AF20-9AF29FDA9CEC}" presName="sibTrans" presStyleCnt="0"/>
      <dgm:spPr/>
    </dgm:pt>
    <dgm:pt modelId="{D8D2D5A0-DFE0-45F5-836E-DC847BC89785}" type="pres">
      <dgm:prSet presAssocID="{47B42703-33CC-4BDC-80E0-4128BF2DDF35}" presName="compNode" presStyleCnt="0"/>
      <dgm:spPr/>
    </dgm:pt>
    <dgm:pt modelId="{2F089970-A135-456A-A8A8-ED74B087F7C7}" type="pres">
      <dgm:prSet presAssocID="{47B42703-33CC-4BDC-80E0-4128BF2DDF35}" presName="bgRect" presStyleLbl="bgShp" presStyleIdx="1" presStyleCnt="4"/>
      <dgm:spPr/>
    </dgm:pt>
    <dgm:pt modelId="{DE2C038A-652E-42B6-9CD9-074A01CDFB9A}" type="pres">
      <dgm:prSet presAssocID="{47B42703-33CC-4BDC-80E0-4128BF2DDF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2FEBBE1-0464-4088-8275-2DC1FF6B4919}" type="pres">
      <dgm:prSet presAssocID="{47B42703-33CC-4BDC-80E0-4128BF2DDF35}" presName="spaceRect" presStyleCnt="0"/>
      <dgm:spPr/>
    </dgm:pt>
    <dgm:pt modelId="{FA0AFEDC-A812-4109-B4BD-ADC00C8F15B6}" type="pres">
      <dgm:prSet presAssocID="{47B42703-33CC-4BDC-80E0-4128BF2DDF35}" presName="parTx" presStyleLbl="revTx" presStyleIdx="1" presStyleCnt="4">
        <dgm:presLayoutVars>
          <dgm:chMax val="0"/>
          <dgm:chPref val="0"/>
        </dgm:presLayoutVars>
      </dgm:prSet>
      <dgm:spPr/>
    </dgm:pt>
    <dgm:pt modelId="{1758B3DE-9A79-4E5D-83A2-888A0ACCCADC}" type="pres">
      <dgm:prSet presAssocID="{1C15FE40-A344-4FA7-9445-D59693F168EF}" presName="sibTrans" presStyleCnt="0"/>
      <dgm:spPr/>
    </dgm:pt>
    <dgm:pt modelId="{8AD1F70C-FE41-452D-B4DE-26FA78FF0706}" type="pres">
      <dgm:prSet presAssocID="{3A45B113-6FC4-4429-987F-0BCE67D0534A}" presName="compNode" presStyleCnt="0"/>
      <dgm:spPr/>
    </dgm:pt>
    <dgm:pt modelId="{2E36D4F9-B593-4A5F-8EDA-31E6588FBCB1}" type="pres">
      <dgm:prSet presAssocID="{3A45B113-6FC4-4429-987F-0BCE67D0534A}" presName="bgRect" presStyleLbl="bgShp" presStyleIdx="2" presStyleCnt="4"/>
      <dgm:spPr/>
    </dgm:pt>
    <dgm:pt modelId="{B3A7E1C0-D240-401C-AFFD-8CEC7EBC09CC}" type="pres">
      <dgm:prSet presAssocID="{3A45B113-6FC4-4429-987F-0BCE67D053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E58179E-FDAD-4C30-BCE8-0973CF04DF14}" type="pres">
      <dgm:prSet presAssocID="{3A45B113-6FC4-4429-987F-0BCE67D0534A}" presName="spaceRect" presStyleCnt="0"/>
      <dgm:spPr/>
    </dgm:pt>
    <dgm:pt modelId="{22222A44-BC88-4D03-A6F0-8BF2DD6348A6}" type="pres">
      <dgm:prSet presAssocID="{3A45B113-6FC4-4429-987F-0BCE67D0534A}" presName="parTx" presStyleLbl="revTx" presStyleIdx="2" presStyleCnt="4">
        <dgm:presLayoutVars>
          <dgm:chMax val="0"/>
          <dgm:chPref val="0"/>
        </dgm:presLayoutVars>
      </dgm:prSet>
      <dgm:spPr/>
    </dgm:pt>
    <dgm:pt modelId="{09CF8C0C-5CCB-4134-ACAE-43C0960FB1A3}" type="pres">
      <dgm:prSet presAssocID="{2D7DF0F9-5009-4B2B-BEDD-A69FE24019AE}" presName="sibTrans" presStyleCnt="0"/>
      <dgm:spPr/>
    </dgm:pt>
    <dgm:pt modelId="{666F0DC6-F2D3-4BD6-B424-727CD2EB5B62}" type="pres">
      <dgm:prSet presAssocID="{7CA1913D-9CEA-4272-904F-25826648F8B1}" presName="compNode" presStyleCnt="0"/>
      <dgm:spPr/>
    </dgm:pt>
    <dgm:pt modelId="{A6F9F394-9B77-4CA3-BEDA-3176FB0D84DD}" type="pres">
      <dgm:prSet presAssocID="{7CA1913D-9CEA-4272-904F-25826648F8B1}" presName="bgRect" presStyleLbl="bgShp" presStyleIdx="3" presStyleCnt="4"/>
      <dgm:spPr/>
    </dgm:pt>
    <dgm:pt modelId="{67733E72-B92F-409E-BAA7-F6E1C07CA842}" type="pres">
      <dgm:prSet presAssocID="{7CA1913D-9CEA-4272-904F-25826648F8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CD451E3-43ED-4CEC-B9BF-D6F2441EB330}" type="pres">
      <dgm:prSet presAssocID="{7CA1913D-9CEA-4272-904F-25826648F8B1}" presName="spaceRect" presStyleCnt="0"/>
      <dgm:spPr/>
    </dgm:pt>
    <dgm:pt modelId="{D34E333D-B766-4AF9-A16B-0845ACF852BB}" type="pres">
      <dgm:prSet presAssocID="{7CA1913D-9CEA-4272-904F-25826648F8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A83437-95AF-48AD-BD2C-B27C232C3D1A}" srcId="{6F6C875D-01D0-4262-B197-DD175326A10E}" destId="{47B42703-33CC-4BDC-80E0-4128BF2DDF35}" srcOrd="1" destOrd="0" parTransId="{ECAA212C-B408-4427-9341-C0D41058EC02}" sibTransId="{1C15FE40-A344-4FA7-9445-D59693F168EF}"/>
    <dgm:cxn modelId="{9DE0D95C-9102-4D4B-A5A0-4B82FEAAE4F0}" type="presOf" srcId="{45DA7687-56F6-4227-8641-0E73C2474342}" destId="{47683538-9A6B-42BD-94B2-F8B1BFCE7A5E}" srcOrd="0" destOrd="0" presId="urn:microsoft.com/office/officeart/2018/2/layout/IconVerticalSolidList"/>
    <dgm:cxn modelId="{ACF7ED6D-4309-43A4-AB08-78DC7D1FA8D5}" srcId="{6F6C875D-01D0-4262-B197-DD175326A10E}" destId="{45DA7687-56F6-4227-8641-0E73C2474342}" srcOrd="0" destOrd="0" parTransId="{DF45AA3C-C198-491D-9678-8288115EBBD5}" sibTransId="{65229D4B-C6BF-4762-AF20-9AF29FDA9CEC}"/>
    <dgm:cxn modelId="{75E0FD6D-6222-4A65-81B5-BB257231FE7D}" type="presOf" srcId="{3A45B113-6FC4-4429-987F-0BCE67D0534A}" destId="{22222A44-BC88-4D03-A6F0-8BF2DD6348A6}" srcOrd="0" destOrd="0" presId="urn:microsoft.com/office/officeart/2018/2/layout/IconVerticalSolidList"/>
    <dgm:cxn modelId="{359ABE72-9DB3-49B3-A098-4ADEF6609591}" srcId="{6F6C875D-01D0-4262-B197-DD175326A10E}" destId="{3A45B113-6FC4-4429-987F-0BCE67D0534A}" srcOrd="2" destOrd="0" parTransId="{A2A78EB1-0477-4606-95ED-DE3D6BB80895}" sibTransId="{2D7DF0F9-5009-4B2B-BEDD-A69FE24019AE}"/>
    <dgm:cxn modelId="{DD6F248D-1EB1-4EC6-BAB8-4834BC286B35}" srcId="{6F6C875D-01D0-4262-B197-DD175326A10E}" destId="{7CA1913D-9CEA-4272-904F-25826648F8B1}" srcOrd="3" destOrd="0" parTransId="{9878048C-26E3-46FB-B896-9179894051CA}" sibTransId="{33330ADC-17E4-48DF-9F29-39B3E17D4B85}"/>
    <dgm:cxn modelId="{2DCB2694-60BD-4008-A186-3CE5C99C5B25}" type="presOf" srcId="{47B42703-33CC-4BDC-80E0-4128BF2DDF35}" destId="{FA0AFEDC-A812-4109-B4BD-ADC00C8F15B6}" srcOrd="0" destOrd="0" presId="urn:microsoft.com/office/officeart/2018/2/layout/IconVerticalSolidList"/>
    <dgm:cxn modelId="{BFA71D9A-4C80-4640-8D68-D53F3681FC9D}" type="presOf" srcId="{6F6C875D-01D0-4262-B197-DD175326A10E}" destId="{F3AC98F2-622E-47E5-81EB-231DE64CA12A}" srcOrd="0" destOrd="0" presId="urn:microsoft.com/office/officeart/2018/2/layout/IconVerticalSolidList"/>
    <dgm:cxn modelId="{4DF5ACF3-4D4D-45FC-BB95-4A95F322BE3D}" type="presOf" srcId="{7CA1913D-9CEA-4272-904F-25826648F8B1}" destId="{D34E333D-B766-4AF9-A16B-0845ACF852BB}" srcOrd="0" destOrd="0" presId="urn:microsoft.com/office/officeart/2018/2/layout/IconVerticalSolidList"/>
    <dgm:cxn modelId="{E5BCCCEB-CE72-475A-9E7A-A35C51D9A362}" type="presParOf" srcId="{F3AC98F2-622E-47E5-81EB-231DE64CA12A}" destId="{7809963B-32D2-4D0E-BC9C-B025E5FCF7F8}" srcOrd="0" destOrd="0" presId="urn:microsoft.com/office/officeart/2018/2/layout/IconVerticalSolidList"/>
    <dgm:cxn modelId="{264E6E31-E5F1-4E9A-8134-55A1717DB57A}" type="presParOf" srcId="{7809963B-32D2-4D0E-BC9C-B025E5FCF7F8}" destId="{B75BC5B3-E291-4B51-83FC-8F81AE889837}" srcOrd="0" destOrd="0" presId="urn:microsoft.com/office/officeart/2018/2/layout/IconVerticalSolidList"/>
    <dgm:cxn modelId="{563C5D3B-39F3-4F03-A50D-B3C4C420568D}" type="presParOf" srcId="{7809963B-32D2-4D0E-BC9C-B025E5FCF7F8}" destId="{5315E800-41BA-4183-ABD1-1A94CDBC78DB}" srcOrd="1" destOrd="0" presId="urn:microsoft.com/office/officeart/2018/2/layout/IconVerticalSolidList"/>
    <dgm:cxn modelId="{AEA2D6F4-6094-414B-8F80-71919E26B460}" type="presParOf" srcId="{7809963B-32D2-4D0E-BC9C-B025E5FCF7F8}" destId="{9C362C54-7B6F-41DE-8520-79117061BF90}" srcOrd="2" destOrd="0" presId="urn:microsoft.com/office/officeart/2018/2/layout/IconVerticalSolidList"/>
    <dgm:cxn modelId="{576A48F2-AA8F-4637-80CB-DB2B3D94662E}" type="presParOf" srcId="{7809963B-32D2-4D0E-BC9C-B025E5FCF7F8}" destId="{47683538-9A6B-42BD-94B2-F8B1BFCE7A5E}" srcOrd="3" destOrd="0" presId="urn:microsoft.com/office/officeart/2018/2/layout/IconVerticalSolidList"/>
    <dgm:cxn modelId="{8106B761-74CC-413B-A803-6AFD2BC44421}" type="presParOf" srcId="{F3AC98F2-622E-47E5-81EB-231DE64CA12A}" destId="{CF53704C-54C2-4618-AD10-8AFB1CDEE9B7}" srcOrd="1" destOrd="0" presId="urn:microsoft.com/office/officeart/2018/2/layout/IconVerticalSolidList"/>
    <dgm:cxn modelId="{681C568E-14E8-4475-9E29-895D48F1B9E3}" type="presParOf" srcId="{F3AC98F2-622E-47E5-81EB-231DE64CA12A}" destId="{D8D2D5A0-DFE0-45F5-836E-DC847BC89785}" srcOrd="2" destOrd="0" presId="urn:microsoft.com/office/officeart/2018/2/layout/IconVerticalSolidList"/>
    <dgm:cxn modelId="{5AE2A715-E54A-4719-87E1-8E2A6EA08EC7}" type="presParOf" srcId="{D8D2D5A0-DFE0-45F5-836E-DC847BC89785}" destId="{2F089970-A135-456A-A8A8-ED74B087F7C7}" srcOrd="0" destOrd="0" presId="urn:microsoft.com/office/officeart/2018/2/layout/IconVerticalSolidList"/>
    <dgm:cxn modelId="{7E11D957-04FD-4A5F-882E-EF468058AD3A}" type="presParOf" srcId="{D8D2D5A0-DFE0-45F5-836E-DC847BC89785}" destId="{DE2C038A-652E-42B6-9CD9-074A01CDFB9A}" srcOrd="1" destOrd="0" presId="urn:microsoft.com/office/officeart/2018/2/layout/IconVerticalSolidList"/>
    <dgm:cxn modelId="{733F8F28-05AF-4020-A8CD-901DF57D69AA}" type="presParOf" srcId="{D8D2D5A0-DFE0-45F5-836E-DC847BC89785}" destId="{F2FEBBE1-0464-4088-8275-2DC1FF6B4919}" srcOrd="2" destOrd="0" presId="urn:microsoft.com/office/officeart/2018/2/layout/IconVerticalSolidList"/>
    <dgm:cxn modelId="{7A195310-8416-446C-B87E-0AB1AC943DC7}" type="presParOf" srcId="{D8D2D5A0-DFE0-45F5-836E-DC847BC89785}" destId="{FA0AFEDC-A812-4109-B4BD-ADC00C8F15B6}" srcOrd="3" destOrd="0" presId="urn:microsoft.com/office/officeart/2018/2/layout/IconVerticalSolidList"/>
    <dgm:cxn modelId="{2F6BABEA-C899-47FF-B4FA-EBD8669D3FCB}" type="presParOf" srcId="{F3AC98F2-622E-47E5-81EB-231DE64CA12A}" destId="{1758B3DE-9A79-4E5D-83A2-888A0ACCCADC}" srcOrd="3" destOrd="0" presId="urn:microsoft.com/office/officeart/2018/2/layout/IconVerticalSolidList"/>
    <dgm:cxn modelId="{CA043B55-BC94-48CC-9F30-AD834D576521}" type="presParOf" srcId="{F3AC98F2-622E-47E5-81EB-231DE64CA12A}" destId="{8AD1F70C-FE41-452D-B4DE-26FA78FF0706}" srcOrd="4" destOrd="0" presId="urn:microsoft.com/office/officeart/2018/2/layout/IconVerticalSolidList"/>
    <dgm:cxn modelId="{04E6EFB8-8446-4DCD-B8ED-19DEB6C5C703}" type="presParOf" srcId="{8AD1F70C-FE41-452D-B4DE-26FA78FF0706}" destId="{2E36D4F9-B593-4A5F-8EDA-31E6588FBCB1}" srcOrd="0" destOrd="0" presId="urn:microsoft.com/office/officeart/2018/2/layout/IconVerticalSolidList"/>
    <dgm:cxn modelId="{CF13DB4E-CB80-4921-BBCA-1F68B04EE72F}" type="presParOf" srcId="{8AD1F70C-FE41-452D-B4DE-26FA78FF0706}" destId="{B3A7E1C0-D240-401C-AFFD-8CEC7EBC09CC}" srcOrd="1" destOrd="0" presId="urn:microsoft.com/office/officeart/2018/2/layout/IconVerticalSolidList"/>
    <dgm:cxn modelId="{DC72E075-A4DD-4C18-B8BD-CFCDBD033DFA}" type="presParOf" srcId="{8AD1F70C-FE41-452D-B4DE-26FA78FF0706}" destId="{2E58179E-FDAD-4C30-BCE8-0973CF04DF14}" srcOrd="2" destOrd="0" presId="urn:microsoft.com/office/officeart/2018/2/layout/IconVerticalSolidList"/>
    <dgm:cxn modelId="{D958A0E9-9FCE-4D2D-B809-4452CDD3D322}" type="presParOf" srcId="{8AD1F70C-FE41-452D-B4DE-26FA78FF0706}" destId="{22222A44-BC88-4D03-A6F0-8BF2DD6348A6}" srcOrd="3" destOrd="0" presId="urn:microsoft.com/office/officeart/2018/2/layout/IconVerticalSolidList"/>
    <dgm:cxn modelId="{15AEC5BE-9F27-4E41-8535-8D97BF98F1E3}" type="presParOf" srcId="{F3AC98F2-622E-47E5-81EB-231DE64CA12A}" destId="{09CF8C0C-5CCB-4134-ACAE-43C0960FB1A3}" srcOrd="5" destOrd="0" presId="urn:microsoft.com/office/officeart/2018/2/layout/IconVerticalSolidList"/>
    <dgm:cxn modelId="{46B8AEF1-D3B0-43CA-8297-332BD69E3DBA}" type="presParOf" srcId="{F3AC98F2-622E-47E5-81EB-231DE64CA12A}" destId="{666F0DC6-F2D3-4BD6-B424-727CD2EB5B62}" srcOrd="6" destOrd="0" presId="urn:microsoft.com/office/officeart/2018/2/layout/IconVerticalSolidList"/>
    <dgm:cxn modelId="{F0DBD2A3-8BE5-4333-A2CB-D24342750CA7}" type="presParOf" srcId="{666F0DC6-F2D3-4BD6-B424-727CD2EB5B62}" destId="{A6F9F394-9B77-4CA3-BEDA-3176FB0D84DD}" srcOrd="0" destOrd="0" presId="urn:microsoft.com/office/officeart/2018/2/layout/IconVerticalSolidList"/>
    <dgm:cxn modelId="{17483DFE-2CF6-44F3-AC45-A912F6850830}" type="presParOf" srcId="{666F0DC6-F2D3-4BD6-B424-727CD2EB5B62}" destId="{67733E72-B92F-409E-BAA7-F6E1C07CA842}" srcOrd="1" destOrd="0" presId="urn:microsoft.com/office/officeart/2018/2/layout/IconVerticalSolidList"/>
    <dgm:cxn modelId="{9C9ECCAF-81B2-482E-B4AA-E2E12A8111DC}" type="presParOf" srcId="{666F0DC6-F2D3-4BD6-B424-727CD2EB5B62}" destId="{3CD451E3-43ED-4CEC-B9BF-D6F2441EB330}" srcOrd="2" destOrd="0" presId="urn:microsoft.com/office/officeart/2018/2/layout/IconVerticalSolidList"/>
    <dgm:cxn modelId="{6DE9BBCF-83BA-457A-A4C3-D662C825C625}" type="presParOf" srcId="{666F0DC6-F2D3-4BD6-B424-727CD2EB5B62}" destId="{D34E333D-B766-4AF9-A16B-0845ACF852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0080D4-760C-42FE-84BD-0E26C9CBE92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8E286-6924-4209-B028-74786F25E5DC}">
      <dgm:prSet/>
      <dgm:spPr/>
      <dgm:t>
        <a:bodyPr/>
        <a:lstStyle/>
        <a:p>
          <a:r>
            <a:rPr lang="en-US"/>
            <a:t>Total Investment was higher for </a:t>
          </a:r>
          <a:r>
            <a:rPr lang="en-US" b="1"/>
            <a:t>TELECOMMUNICATIONS (23946.01) </a:t>
          </a:r>
          <a:r>
            <a:rPr lang="en-US"/>
            <a:t>than AUTOMOBILE INDUSTRY (16673.92).</a:t>
          </a:r>
        </a:p>
      </dgm:t>
    </dgm:pt>
    <dgm:pt modelId="{32EB5C99-572E-45FB-B56C-16C2864A31F8}" type="parTrans" cxnId="{468194CB-98FD-4898-963E-7BAE53B5AA23}">
      <dgm:prSet/>
      <dgm:spPr/>
      <dgm:t>
        <a:bodyPr/>
        <a:lstStyle/>
        <a:p>
          <a:endParaRPr lang="en-US"/>
        </a:p>
      </dgm:t>
    </dgm:pt>
    <dgm:pt modelId="{CF0878B4-90C7-4A73-9D0E-9AC8D8EAC50E}" type="sibTrans" cxnId="{468194CB-98FD-4898-963E-7BAE53B5AA23}">
      <dgm:prSet/>
      <dgm:spPr/>
      <dgm:t>
        <a:bodyPr/>
        <a:lstStyle/>
        <a:p>
          <a:endParaRPr lang="en-US"/>
        </a:p>
      </dgm:t>
    </dgm:pt>
    <dgm:pt modelId="{DB87DAF5-7753-4910-80FC-360A05530A75}">
      <dgm:prSet/>
      <dgm:spPr/>
      <dgm:t>
        <a:bodyPr/>
        <a:lstStyle/>
        <a:p>
          <a:r>
            <a:rPr lang="en-US" dirty="0"/>
            <a:t>2016-17 in Sector TELECOMMUNICATIONS made up </a:t>
          </a:r>
          <a:r>
            <a:rPr lang="en-US" b="1" dirty="0"/>
            <a:t>13.70% </a:t>
          </a:r>
          <a:r>
            <a:rPr lang="en-US" dirty="0"/>
            <a:t>of Sum of Invest.</a:t>
          </a:r>
        </a:p>
      </dgm:t>
    </dgm:pt>
    <dgm:pt modelId="{00821236-2D2A-4A48-8402-60BC1750CB1B}" type="parTrans" cxnId="{A11C8CA9-66B7-4297-AAF0-FA9FCFE3062D}">
      <dgm:prSet/>
      <dgm:spPr/>
      <dgm:t>
        <a:bodyPr/>
        <a:lstStyle/>
        <a:p>
          <a:endParaRPr lang="en-US"/>
        </a:p>
      </dgm:t>
    </dgm:pt>
    <dgm:pt modelId="{BCDD3A8E-FFB9-40D3-8648-952625FDEDD4}" type="sibTrans" cxnId="{A11C8CA9-66B7-4297-AAF0-FA9FCFE3062D}">
      <dgm:prSet/>
      <dgm:spPr/>
      <dgm:t>
        <a:bodyPr/>
        <a:lstStyle/>
        <a:p>
          <a:endParaRPr lang="en-US"/>
        </a:p>
      </dgm:t>
    </dgm:pt>
    <dgm:pt modelId="{D59C4D7F-C23A-46A0-BBCB-588F971ED33E}">
      <dgm:prSet/>
      <dgm:spPr/>
      <dgm:t>
        <a:bodyPr/>
        <a:lstStyle/>
        <a:p>
          <a:r>
            <a:rPr lang="en-US" dirty="0"/>
            <a:t>Average Invest was higher for TELECOMMUNICATIONS (1408.59) than AUTOMOBILE INDUSTRY (980.82).</a:t>
          </a:r>
        </a:p>
      </dgm:t>
    </dgm:pt>
    <dgm:pt modelId="{3A3AFB2C-ED56-40C2-968E-8939A16B8341}" type="parTrans" cxnId="{DF626AD8-C871-41FA-88B9-BEE19EAD28B1}">
      <dgm:prSet/>
      <dgm:spPr/>
      <dgm:t>
        <a:bodyPr/>
        <a:lstStyle/>
        <a:p>
          <a:endParaRPr lang="en-US"/>
        </a:p>
      </dgm:t>
    </dgm:pt>
    <dgm:pt modelId="{D926FF7A-C8F4-474E-AE8C-ED41AB6F2843}" type="sibTrans" cxnId="{DF626AD8-C871-41FA-88B9-BEE19EAD28B1}">
      <dgm:prSet/>
      <dgm:spPr/>
      <dgm:t>
        <a:bodyPr/>
        <a:lstStyle/>
        <a:p>
          <a:endParaRPr lang="en-US"/>
        </a:p>
      </dgm:t>
    </dgm:pt>
    <dgm:pt modelId="{143B652F-BB23-40CF-846E-BF9B45C7E517}">
      <dgm:prSet/>
      <dgm:spPr/>
      <dgm:t>
        <a:bodyPr/>
        <a:lstStyle/>
        <a:p>
          <a:r>
            <a:rPr lang="en-US" dirty="0"/>
            <a:t>Total Invest for TELECOMMUNICATIONS and AUTOMOBILE INDUSTRY diverged the most when the Date was 2016-17, when TELECOMMUNICATIONS were 3954.37 higher than AUTOMOBILE INDUSTRY.</a:t>
          </a:r>
        </a:p>
      </dgm:t>
    </dgm:pt>
    <dgm:pt modelId="{251E5C5C-78BB-4D6F-9FB1-27E090D23A6D}" type="parTrans" cxnId="{06CB2668-D7DE-4CFC-A9B5-06ADE30A63B3}">
      <dgm:prSet/>
      <dgm:spPr/>
      <dgm:t>
        <a:bodyPr/>
        <a:lstStyle/>
        <a:p>
          <a:endParaRPr lang="en-US"/>
        </a:p>
      </dgm:t>
    </dgm:pt>
    <dgm:pt modelId="{0B3F3070-41CA-48F0-A2A7-D98E441B368D}" type="sibTrans" cxnId="{06CB2668-D7DE-4CFC-A9B5-06ADE30A63B3}">
      <dgm:prSet/>
      <dgm:spPr/>
      <dgm:t>
        <a:bodyPr/>
        <a:lstStyle/>
        <a:p>
          <a:endParaRPr lang="en-US"/>
        </a:p>
      </dgm:t>
    </dgm:pt>
    <dgm:pt modelId="{589008C4-26E0-4D07-8EAA-BDF9A5784C64}" type="pres">
      <dgm:prSet presAssocID="{B90080D4-760C-42FE-84BD-0E26C9CBE92E}" presName="outerComposite" presStyleCnt="0">
        <dgm:presLayoutVars>
          <dgm:chMax val="5"/>
          <dgm:dir/>
          <dgm:resizeHandles val="exact"/>
        </dgm:presLayoutVars>
      </dgm:prSet>
      <dgm:spPr/>
    </dgm:pt>
    <dgm:pt modelId="{A196855F-C98C-41C5-9EF4-1061EDA1E5C6}" type="pres">
      <dgm:prSet presAssocID="{B90080D4-760C-42FE-84BD-0E26C9CBE92E}" presName="dummyMaxCanvas" presStyleCnt="0">
        <dgm:presLayoutVars/>
      </dgm:prSet>
      <dgm:spPr/>
    </dgm:pt>
    <dgm:pt modelId="{712ADDCF-E4A1-45D6-B63B-A866173038B5}" type="pres">
      <dgm:prSet presAssocID="{B90080D4-760C-42FE-84BD-0E26C9CBE92E}" presName="FourNodes_1" presStyleLbl="node1" presStyleIdx="0" presStyleCnt="4">
        <dgm:presLayoutVars>
          <dgm:bulletEnabled val="1"/>
        </dgm:presLayoutVars>
      </dgm:prSet>
      <dgm:spPr/>
    </dgm:pt>
    <dgm:pt modelId="{0BAE5A11-9DF8-415A-93CF-D402A9FBEF7C}" type="pres">
      <dgm:prSet presAssocID="{B90080D4-760C-42FE-84BD-0E26C9CBE92E}" presName="FourNodes_2" presStyleLbl="node1" presStyleIdx="1" presStyleCnt="4">
        <dgm:presLayoutVars>
          <dgm:bulletEnabled val="1"/>
        </dgm:presLayoutVars>
      </dgm:prSet>
      <dgm:spPr/>
    </dgm:pt>
    <dgm:pt modelId="{2F4DF697-221A-4988-B8F1-7E53640600F6}" type="pres">
      <dgm:prSet presAssocID="{B90080D4-760C-42FE-84BD-0E26C9CBE92E}" presName="FourNodes_3" presStyleLbl="node1" presStyleIdx="2" presStyleCnt="4">
        <dgm:presLayoutVars>
          <dgm:bulletEnabled val="1"/>
        </dgm:presLayoutVars>
      </dgm:prSet>
      <dgm:spPr/>
    </dgm:pt>
    <dgm:pt modelId="{288A94E1-136B-4D47-B237-A43703956689}" type="pres">
      <dgm:prSet presAssocID="{B90080D4-760C-42FE-84BD-0E26C9CBE92E}" presName="FourNodes_4" presStyleLbl="node1" presStyleIdx="3" presStyleCnt="4">
        <dgm:presLayoutVars>
          <dgm:bulletEnabled val="1"/>
        </dgm:presLayoutVars>
      </dgm:prSet>
      <dgm:spPr/>
    </dgm:pt>
    <dgm:pt modelId="{74E3C602-F9D0-4E6B-A186-287A628F900F}" type="pres">
      <dgm:prSet presAssocID="{B90080D4-760C-42FE-84BD-0E26C9CBE92E}" presName="FourConn_1-2" presStyleLbl="fgAccFollowNode1" presStyleIdx="0" presStyleCnt="3">
        <dgm:presLayoutVars>
          <dgm:bulletEnabled val="1"/>
        </dgm:presLayoutVars>
      </dgm:prSet>
      <dgm:spPr/>
    </dgm:pt>
    <dgm:pt modelId="{D1511CBB-02F3-4E8B-ABD3-CE653FE9873A}" type="pres">
      <dgm:prSet presAssocID="{B90080D4-760C-42FE-84BD-0E26C9CBE92E}" presName="FourConn_2-3" presStyleLbl="fgAccFollowNode1" presStyleIdx="1" presStyleCnt="3">
        <dgm:presLayoutVars>
          <dgm:bulletEnabled val="1"/>
        </dgm:presLayoutVars>
      </dgm:prSet>
      <dgm:spPr/>
    </dgm:pt>
    <dgm:pt modelId="{AAACF0CC-88D5-43AC-BCD2-42A35A39A719}" type="pres">
      <dgm:prSet presAssocID="{B90080D4-760C-42FE-84BD-0E26C9CBE92E}" presName="FourConn_3-4" presStyleLbl="fgAccFollowNode1" presStyleIdx="2" presStyleCnt="3">
        <dgm:presLayoutVars>
          <dgm:bulletEnabled val="1"/>
        </dgm:presLayoutVars>
      </dgm:prSet>
      <dgm:spPr/>
    </dgm:pt>
    <dgm:pt modelId="{F8FECCF7-B3C9-4844-9ED9-F1B5436AC798}" type="pres">
      <dgm:prSet presAssocID="{B90080D4-760C-42FE-84BD-0E26C9CBE92E}" presName="FourNodes_1_text" presStyleLbl="node1" presStyleIdx="3" presStyleCnt="4">
        <dgm:presLayoutVars>
          <dgm:bulletEnabled val="1"/>
        </dgm:presLayoutVars>
      </dgm:prSet>
      <dgm:spPr/>
    </dgm:pt>
    <dgm:pt modelId="{4D5F773A-EE44-4257-8D17-4AD14DB79199}" type="pres">
      <dgm:prSet presAssocID="{B90080D4-760C-42FE-84BD-0E26C9CBE92E}" presName="FourNodes_2_text" presStyleLbl="node1" presStyleIdx="3" presStyleCnt="4">
        <dgm:presLayoutVars>
          <dgm:bulletEnabled val="1"/>
        </dgm:presLayoutVars>
      </dgm:prSet>
      <dgm:spPr/>
    </dgm:pt>
    <dgm:pt modelId="{76B16D50-EB0B-44A8-B1A5-9EFC33D90F01}" type="pres">
      <dgm:prSet presAssocID="{B90080D4-760C-42FE-84BD-0E26C9CBE92E}" presName="FourNodes_3_text" presStyleLbl="node1" presStyleIdx="3" presStyleCnt="4">
        <dgm:presLayoutVars>
          <dgm:bulletEnabled val="1"/>
        </dgm:presLayoutVars>
      </dgm:prSet>
      <dgm:spPr/>
    </dgm:pt>
    <dgm:pt modelId="{F7DDFC6A-4A88-458E-95FD-CA3C0166C7A6}" type="pres">
      <dgm:prSet presAssocID="{B90080D4-760C-42FE-84BD-0E26C9CBE92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80F2321-A254-4570-8289-284ABD335B2C}" type="presOf" srcId="{BCDD3A8E-FFB9-40D3-8648-952625FDEDD4}" destId="{D1511CBB-02F3-4E8B-ABD3-CE653FE9873A}" srcOrd="0" destOrd="0" presId="urn:microsoft.com/office/officeart/2005/8/layout/vProcess5"/>
    <dgm:cxn modelId="{2B153A23-8699-4E62-A108-408895330A08}" type="presOf" srcId="{DB87DAF5-7753-4910-80FC-360A05530A75}" destId="{0BAE5A11-9DF8-415A-93CF-D402A9FBEF7C}" srcOrd="0" destOrd="0" presId="urn:microsoft.com/office/officeart/2005/8/layout/vProcess5"/>
    <dgm:cxn modelId="{B9178B23-6129-4AAB-895F-59BB3C9FCF9F}" type="presOf" srcId="{D59C4D7F-C23A-46A0-BBCB-588F971ED33E}" destId="{2F4DF697-221A-4988-B8F1-7E53640600F6}" srcOrd="0" destOrd="0" presId="urn:microsoft.com/office/officeart/2005/8/layout/vProcess5"/>
    <dgm:cxn modelId="{06CB2668-D7DE-4CFC-A9B5-06ADE30A63B3}" srcId="{B90080D4-760C-42FE-84BD-0E26C9CBE92E}" destId="{143B652F-BB23-40CF-846E-BF9B45C7E517}" srcOrd="3" destOrd="0" parTransId="{251E5C5C-78BB-4D6F-9FB1-27E090D23A6D}" sibTransId="{0B3F3070-41CA-48F0-A2A7-D98E441B368D}"/>
    <dgm:cxn modelId="{748BB570-A4F3-4165-BE44-142EBBB680FF}" type="presOf" srcId="{CF0878B4-90C7-4A73-9D0E-9AC8D8EAC50E}" destId="{74E3C602-F9D0-4E6B-A186-287A628F900F}" srcOrd="0" destOrd="0" presId="urn:microsoft.com/office/officeart/2005/8/layout/vProcess5"/>
    <dgm:cxn modelId="{C66D247A-55A3-4EDD-B436-1B4E2BC399E8}" type="presOf" srcId="{D926FF7A-C8F4-474E-AE8C-ED41AB6F2843}" destId="{AAACF0CC-88D5-43AC-BCD2-42A35A39A719}" srcOrd="0" destOrd="0" presId="urn:microsoft.com/office/officeart/2005/8/layout/vProcess5"/>
    <dgm:cxn modelId="{48073489-2E31-46FD-8365-1685F9CCDE4F}" type="presOf" srcId="{B90080D4-760C-42FE-84BD-0E26C9CBE92E}" destId="{589008C4-26E0-4D07-8EAA-BDF9A5784C64}" srcOrd="0" destOrd="0" presId="urn:microsoft.com/office/officeart/2005/8/layout/vProcess5"/>
    <dgm:cxn modelId="{70F04199-F718-41C5-A748-7F79E4E64665}" type="presOf" srcId="{D59C4D7F-C23A-46A0-BBCB-588F971ED33E}" destId="{76B16D50-EB0B-44A8-B1A5-9EFC33D90F01}" srcOrd="1" destOrd="0" presId="urn:microsoft.com/office/officeart/2005/8/layout/vProcess5"/>
    <dgm:cxn modelId="{B0F7379F-9253-4923-862E-210DF2012E1B}" type="presOf" srcId="{09A8E286-6924-4209-B028-74786F25E5DC}" destId="{F8FECCF7-B3C9-4844-9ED9-F1B5436AC798}" srcOrd="1" destOrd="0" presId="urn:microsoft.com/office/officeart/2005/8/layout/vProcess5"/>
    <dgm:cxn modelId="{A11C8CA9-66B7-4297-AAF0-FA9FCFE3062D}" srcId="{B90080D4-760C-42FE-84BD-0E26C9CBE92E}" destId="{DB87DAF5-7753-4910-80FC-360A05530A75}" srcOrd="1" destOrd="0" parTransId="{00821236-2D2A-4A48-8402-60BC1750CB1B}" sibTransId="{BCDD3A8E-FFB9-40D3-8648-952625FDEDD4}"/>
    <dgm:cxn modelId="{59D150AC-EAC3-46F7-AD81-F4EBA6C0A988}" type="presOf" srcId="{143B652F-BB23-40CF-846E-BF9B45C7E517}" destId="{F7DDFC6A-4A88-458E-95FD-CA3C0166C7A6}" srcOrd="1" destOrd="0" presId="urn:microsoft.com/office/officeart/2005/8/layout/vProcess5"/>
    <dgm:cxn modelId="{96A547BB-19B1-48AD-966F-7D0A7B52B869}" type="presOf" srcId="{143B652F-BB23-40CF-846E-BF9B45C7E517}" destId="{288A94E1-136B-4D47-B237-A43703956689}" srcOrd="0" destOrd="0" presId="urn:microsoft.com/office/officeart/2005/8/layout/vProcess5"/>
    <dgm:cxn modelId="{468194CB-98FD-4898-963E-7BAE53B5AA23}" srcId="{B90080D4-760C-42FE-84BD-0E26C9CBE92E}" destId="{09A8E286-6924-4209-B028-74786F25E5DC}" srcOrd="0" destOrd="0" parTransId="{32EB5C99-572E-45FB-B56C-16C2864A31F8}" sibTransId="{CF0878B4-90C7-4A73-9D0E-9AC8D8EAC50E}"/>
    <dgm:cxn modelId="{0D269DCB-8CA5-45B3-B534-8AD2751D5514}" type="presOf" srcId="{09A8E286-6924-4209-B028-74786F25E5DC}" destId="{712ADDCF-E4A1-45D6-B63B-A866173038B5}" srcOrd="0" destOrd="0" presId="urn:microsoft.com/office/officeart/2005/8/layout/vProcess5"/>
    <dgm:cxn modelId="{DF626AD8-C871-41FA-88B9-BEE19EAD28B1}" srcId="{B90080D4-760C-42FE-84BD-0E26C9CBE92E}" destId="{D59C4D7F-C23A-46A0-BBCB-588F971ED33E}" srcOrd="2" destOrd="0" parTransId="{3A3AFB2C-ED56-40C2-968E-8939A16B8341}" sibTransId="{D926FF7A-C8F4-474E-AE8C-ED41AB6F2843}"/>
    <dgm:cxn modelId="{DF683BEA-2CE0-4C00-A5E5-51B184F555F5}" type="presOf" srcId="{DB87DAF5-7753-4910-80FC-360A05530A75}" destId="{4D5F773A-EE44-4257-8D17-4AD14DB79199}" srcOrd="1" destOrd="0" presId="urn:microsoft.com/office/officeart/2005/8/layout/vProcess5"/>
    <dgm:cxn modelId="{71EA2DEE-4D4C-4269-AD3F-6584CBC5AF36}" type="presParOf" srcId="{589008C4-26E0-4D07-8EAA-BDF9A5784C64}" destId="{A196855F-C98C-41C5-9EF4-1061EDA1E5C6}" srcOrd="0" destOrd="0" presId="urn:microsoft.com/office/officeart/2005/8/layout/vProcess5"/>
    <dgm:cxn modelId="{537A57E4-022C-4A3A-B2BF-4BDB82FFF20A}" type="presParOf" srcId="{589008C4-26E0-4D07-8EAA-BDF9A5784C64}" destId="{712ADDCF-E4A1-45D6-B63B-A866173038B5}" srcOrd="1" destOrd="0" presId="urn:microsoft.com/office/officeart/2005/8/layout/vProcess5"/>
    <dgm:cxn modelId="{6E8F95BE-3060-46D2-946C-04308F36538A}" type="presParOf" srcId="{589008C4-26E0-4D07-8EAA-BDF9A5784C64}" destId="{0BAE5A11-9DF8-415A-93CF-D402A9FBEF7C}" srcOrd="2" destOrd="0" presId="urn:microsoft.com/office/officeart/2005/8/layout/vProcess5"/>
    <dgm:cxn modelId="{F7D13033-177D-4DEF-A3DB-E43FCF823C36}" type="presParOf" srcId="{589008C4-26E0-4D07-8EAA-BDF9A5784C64}" destId="{2F4DF697-221A-4988-B8F1-7E53640600F6}" srcOrd="3" destOrd="0" presId="urn:microsoft.com/office/officeart/2005/8/layout/vProcess5"/>
    <dgm:cxn modelId="{754AA926-035B-4883-8D90-439EA67FFD46}" type="presParOf" srcId="{589008C4-26E0-4D07-8EAA-BDF9A5784C64}" destId="{288A94E1-136B-4D47-B237-A43703956689}" srcOrd="4" destOrd="0" presId="urn:microsoft.com/office/officeart/2005/8/layout/vProcess5"/>
    <dgm:cxn modelId="{2CE77658-8D3D-497E-B44A-37969C900085}" type="presParOf" srcId="{589008C4-26E0-4D07-8EAA-BDF9A5784C64}" destId="{74E3C602-F9D0-4E6B-A186-287A628F900F}" srcOrd="5" destOrd="0" presId="urn:microsoft.com/office/officeart/2005/8/layout/vProcess5"/>
    <dgm:cxn modelId="{60E5AC1A-6880-49FD-A805-8755CD1DF56A}" type="presParOf" srcId="{589008C4-26E0-4D07-8EAA-BDF9A5784C64}" destId="{D1511CBB-02F3-4E8B-ABD3-CE653FE9873A}" srcOrd="6" destOrd="0" presId="urn:microsoft.com/office/officeart/2005/8/layout/vProcess5"/>
    <dgm:cxn modelId="{5AEC52CE-5EF9-45B8-B64C-A8EFBA3B489B}" type="presParOf" srcId="{589008C4-26E0-4D07-8EAA-BDF9A5784C64}" destId="{AAACF0CC-88D5-43AC-BCD2-42A35A39A719}" srcOrd="7" destOrd="0" presId="urn:microsoft.com/office/officeart/2005/8/layout/vProcess5"/>
    <dgm:cxn modelId="{1551D44E-1E0F-4710-B7D5-92A031EBECF8}" type="presParOf" srcId="{589008C4-26E0-4D07-8EAA-BDF9A5784C64}" destId="{F8FECCF7-B3C9-4844-9ED9-F1B5436AC798}" srcOrd="8" destOrd="0" presId="urn:microsoft.com/office/officeart/2005/8/layout/vProcess5"/>
    <dgm:cxn modelId="{91F1741E-E3CA-4727-93AE-291C7F9201D9}" type="presParOf" srcId="{589008C4-26E0-4D07-8EAA-BDF9A5784C64}" destId="{4D5F773A-EE44-4257-8D17-4AD14DB79199}" srcOrd="9" destOrd="0" presId="urn:microsoft.com/office/officeart/2005/8/layout/vProcess5"/>
    <dgm:cxn modelId="{07DF4778-C7B0-401D-BCFA-FFCB97905738}" type="presParOf" srcId="{589008C4-26E0-4D07-8EAA-BDF9A5784C64}" destId="{76B16D50-EB0B-44A8-B1A5-9EFC33D90F01}" srcOrd="10" destOrd="0" presId="urn:microsoft.com/office/officeart/2005/8/layout/vProcess5"/>
    <dgm:cxn modelId="{657B2FC3-C364-4872-BD13-FC828513479B}" type="presParOf" srcId="{589008C4-26E0-4D07-8EAA-BDF9A5784C64}" destId="{F7DDFC6A-4A88-458E-95FD-CA3C0166C7A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43C13F-0D5B-4C77-B519-30C5CE9970F6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0350DC-AE32-4619-AFD1-12CDC598061D}">
      <dgm:prSet/>
      <dgm:spPr/>
      <dgm:t>
        <a:bodyPr/>
        <a:lstStyle/>
        <a:p>
          <a:r>
            <a:rPr lang="en-US" b="1" dirty="0"/>
            <a:t>SEA TRANSPORT </a:t>
          </a:r>
          <a:r>
            <a:rPr lang="en-US" dirty="0"/>
            <a:t>had the </a:t>
          </a:r>
          <a:r>
            <a:rPr lang="en-US" b="1" dirty="0"/>
            <a:t>highest Investment  </a:t>
          </a:r>
          <a:r>
            <a:rPr lang="en-US" dirty="0"/>
            <a:t>at 2712.57, followed by RUBBER GOODS at 2347.02 and RAILWAY RELATED COMPONENTS at 798.55.</a:t>
          </a:r>
        </a:p>
      </dgm:t>
    </dgm:pt>
    <dgm:pt modelId="{41D10EB5-430E-43DB-BEA5-DCAD9977EB53}" type="parTrans" cxnId="{A9063CF5-8F0D-4F7E-AFB0-7C7DBBE8E3C5}">
      <dgm:prSet/>
      <dgm:spPr/>
      <dgm:t>
        <a:bodyPr/>
        <a:lstStyle/>
        <a:p>
          <a:endParaRPr lang="en-US"/>
        </a:p>
      </dgm:t>
    </dgm:pt>
    <dgm:pt modelId="{DB156E84-756E-45B2-BF8D-8CE78CF0E74E}" type="sibTrans" cxnId="{A9063CF5-8F0D-4F7E-AFB0-7C7DBBE8E3C5}">
      <dgm:prSet/>
      <dgm:spPr/>
      <dgm:t>
        <a:bodyPr/>
        <a:lstStyle/>
        <a:p>
          <a:endParaRPr lang="en-US"/>
        </a:p>
      </dgm:t>
    </dgm:pt>
    <dgm:pt modelId="{6B67E15D-A136-4418-BE7C-77089FB30997}">
      <dgm:prSet/>
      <dgm:spPr/>
      <dgm:t>
        <a:bodyPr/>
        <a:lstStyle/>
        <a:p>
          <a:r>
            <a:rPr lang="en-US" dirty="0"/>
            <a:t>2016-17 in Sector </a:t>
          </a:r>
          <a:r>
            <a:rPr lang="en-US" b="1" dirty="0"/>
            <a:t>SEA TRANSPORT </a:t>
          </a:r>
          <a:r>
            <a:rPr lang="en-US" dirty="0"/>
            <a:t>made up </a:t>
          </a:r>
          <a:r>
            <a:rPr lang="en-US" b="1" dirty="0"/>
            <a:t>12.55% </a:t>
          </a:r>
          <a:r>
            <a:rPr lang="en-US" dirty="0"/>
            <a:t>of Sum of Invest.</a:t>
          </a:r>
        </a:p>
      </dgm:t>
    </dgm:pt>
    <dgm:pt modelId="{79B35244-43C4-41F0-8A67-A1654968087C}" type="parTrans" cxnId="{F7681BFA-7347-4B79-B091-6308480E6CC2}">
      <dgm:prSet/>
      <dgm:spPr/>
      <dgm:t>
        <a:bodyPr/>
        <a:lstStyle/>
        <a:p>
          <a:endParaRPr lang="en-US"/>
        </a:p>
      </dgm:t>
    </dgm:pt>
    <dgm:pt modelId="{9F55623A-6E68-449D-A2EE-295A838A4E5A}" type="sibTrans" cxnId="{F7681BFA-7347-4B79-B091-6308480E6CC2}">
      <dgm:prSet/>
      <dgm:spPr/>
      <dgm:t>
        <a:bodyPr/>
        <a:lstStyle/>
        <a:p>
          <a:endParaRPr lang="en-US"/>
        </a:p>
      </dgm:t>
    </dgm:pt>
    <dgm:pt modelId="{F7DC9AB8-8823-4073-8FC5-18F936903626}">
      <dgm:prSet/>
      <dgm:spPr/>
      <dgm:t>
        <a:bodyPr/>
        <a:lstStyle/>
        <a:p>
          <a:r>
            <a:rPr lang="en-US" b="1" dirty="0"/>
            <a:t>SEA TRANSPORT </a:t>
          </a:r>
          <a:r>
            <a:rPr lang="en-US" dirty="0"/>
            <a:t>had the </a:t>
          </a:r>
          <a:r>
            <a:rPr lang="en-US" b="1" dirty="0"/>
            <a:t>highest average Investment </a:t>
          </a:r>
          <a:r>
            <a:rPr lang="en-US" dirty="0"/>
            <a:t>at 159.56, followed by RUBBER GOODS at 138.06 and RAILWAY RELATED COMPONENTS at 46.97.</a:t>
          </a:r>
        </a:p>
      </dgm:t>
    </dgm:pt>
    <dgm:pt modelId="{DD630996-B71F-47D0-B5EA-C623ABB1EB0F}" type="parTrans" cxnId="{09B867A4-05D3-462E-A9FE-65CCB859877D}">
      <dgm:prSet/>
      <dgm:spPr/>
      <dgm:t>
        <a:bodyPr/>
        <a:lstStyle/>
        <a:p>
          <a:endParaRPr lang="en-US"/>
        </a:p>
      </dgm:t>
    </dgm:pt>
    <dgm:pt modelId="{AA00C8C8-325A-44AD-A5DB-BA5354284B65}" type="sibTrans" cxnId="{09B867A4-05D3-462E-A9FE-65CCB859877D}">
      <dgm:prSet/>
      <dgm:spPr/>
      <dgm:t>
        <a:bodyPr/>
        <a:lstStyle/>
        <a:p>
          <a:endParaRPr lang="en-US"/>
        </a:p>
      </dgm:t>
    </dgm:pt>
    <dgm:pt modelId="{BC77069F-FE1C-4210-A480-28C3F7BA647B}" type="pres">
      <dgm:prSet presAssocID="{5543C13F-0D5B-4C77-B519-30C5CE9970F6}" presName="vert0" presStyleCnt="0">
        <dgm:presLayoutVars>
          <dgm:dir/>
          <dgm:animOne val="branch"/>
          <dgm:animLvl val="lvl"/>
        </dgm:presLayoutVars>
      </dgm:prSet>
      <dgm:spPr/>
    </dgm:pt>
    <dgm:pt modelId="{F45E2338-CAF5-4088-836C-79012F5C57D9}" type="pres">
      <dgm:prSet presAssocID="{3C0350DC-AE32-4619-AFD1-12CDC598061D}" presName="thickLine" presStyleLbl="alignNode1" presStyleIdx="0" presStyleCnt="3"/>
      <dgm:spPr/>
    </dgm:pt>
    <dgm:pt modelId="{BC1892C4-0A66-4167-8BB4-879EB27EAF23}" type="pres">
      <dgm:prSet presAssocID="{3C0350DC-AE32-4619-AFD1-12CDC598061D}" presName="horz1" presStyleCnt="0"/>
      <dgm:spPr/>
    </dgm:pt>
    <dgm:pt modelId="{E99A2ACA-2A29-4838-A575-809CCA5FF865}" type="pres">
      <dgm:prSet presAssocID="{3C0350DC-AE32-4619-AFD1-12CDC598061D}" presName="tx1" presStyleLbl="revTx" presStyleIdx="0" presStyleCnt="3"/>
      <dgm:spPr/>
    </dgm:pt>
    <dgm:pt modelId="{B8B0A5A4-30A7-471B-A0C0-A3FA7337311C}" type="pres">
      <dgm:prSet presAssocID="{3C0350DC-AE32-4619-AFD1-12CDC598061D}" presName="vert1" presStyleCnt="0"/>
      <dgm:spPr/>
    </dgm:pt>
    <dgm:pt modelId="{AB11998E-C9A0-45E4-AA8D-5969F9BFF3A2}" type="pres">
      <dgm:prSet presAssocID="{6B67E15D-A136-4418-BE7C-77089FB30997}" presName="thickLine" presStyleLbl="alignNode1" presStyleIdx="1" presStyleCnt="3"/>
      <dgm:spPr/>
    </dgm:pt>
    <dgm:pt modelId="{D644BB0E-2CB7-4B90-9291-407BCC6E7A8D}" type="pres">
      <dgm:prSet presAssocID="{6B67E15D-A136-4418-BE7C-77089FB30997}" presName="horz1" presStyleCnt="0"/>
      <dgm:spPr/>
    </dgm:pt>
    <dgm:pt modelId="{A6462D27-409E-438B-A2B3-B81F8CAEC6DE}" type="pres">
      <dgm:prSet presAssocID="{6B67E15D-A136-4418-BE7C-77089FB30997}" presName="tx1" presStyleLbl="revTx" presStyleIdx="1" presStyleCnt="3"/>
      <dgm:spPr/>
    </dgm:pt>
    <dgm:pt modelId="{688C84D1-4897-4CA5-BAA1-550E14948D25}" type="pres">
      <dgm:prSet presAssocID="{6B67E15D-A136-4418-BE7C-77089FB30997}" presName="vert1" presStyleCnt="0"/>
      <dgm:spPr/>
    </dgm:pt>
    <dgm:pt modelId="{8C9EE3AD-3E9D-4DF2-AEAD-73F7FDC52C32}" type="pres">
      <dgm:prSet presAssocID="{F7DC9AB8-8823-4073-8FC5-18F936903626}" presName="thickLine" presStyleLbl="alignNode1" presStyleIdx="2" presStyleCnt="3"/>
      <dgm:spPr/>
    </dgm:pt>
    <dgm:pt modelId="{3CD9DD9C-A709-4030-9D7D-C8154701BC7A}" type="pres">
      <dgm:prSet presAssocID="{F7DC9AB8-8823-4073-8FC5-18F936903626}" presName="horz1" presStyleCnt="0"/>
      <dgm:spPr/>
    </dgm:pt>
    <dgm:pt modelId="{F34CB563-91C2-4ECD-9031-34A6A9F2DAAC}" type="pres">
      <dgm:prSet presAssocID="{F7DC9AB8-8823-4073-8FC5-18F936903626}" presName="tx1" presStyleLbl="revTx" presStyleIdx="2" presStyleCnt="3"/>
      <dgm:spPr/>
    </dgm:pt>
    <dgm:pt modelId="{44414890-9F45-4599-8515-BA2949B71DFC}" type="pres">
      <dgm:prSet presAssocID="{F7DC9AB8-8823-4073-8FC5-18F936903626}" presName="vert1" presStyleCnt="0"/>
      <dgm:spPr/>
    </dgm:pt>
  </dgm:ptLst>
  <dgm:cxnLst>
    <dgm:cxn modelId="{CF06C201-8950-4EA5-935B-FA3C3699D22D}" type="presOf" srcId="{3C0350DC-AE32-4619-AFD1-12CDC598061D}" destId="{E99A2ACA-2A29-4838-A575-809CCA5FF865}" srcOrd="0" destOrd="0" presId="urn:microsoft.com/office/officeart/2008/layout/LinedList"/>
    <dgm:cxn modelId="{F28C0544-11C4-4FED-996F-07F0B8B61B10}" type="presOf" srcId="{F7DC9AB8-8823-4073-8FC5-18F936903626}" destId="{F34CB563-91C2-4ECD-9031-34A6A9F2DAAC}" srcOrd="0" destOrd="0" presId="urn:microsoft.com/office/officeart/2008/layout/LinedList"/>
    <dgm:cxn modelId="{8A39146A-C357-4AB3-8383-E3274F53DDD0}" type="presOf" srcId="{6B67E15D-A136-4418-BE7C-77089FB30997}" destId="{A6462D27-409E-438B-A2B3-B81F8CAEC6DE}" srcOrd="0" destOrd="0" presId="urn:microsoft.com/office/officeart/2008/layout/LinedList"/>
    <dgm:cxn modelId="{09B867A4-05D3-462E-A9FE-65CCB859877D}" srcId="{5543C13F-0D5B-4C77-B519-30C5CE9970F6}" destId="{F7DC9AB8-8823-4073-8FC5-18F936903626}" srcOrd="2" destOrd="0" parTransId="{DD630996-B71F-47D0-B5EA-C623ABB1EB0F}" sibTransId="{AA00C8C8-325A-44AD-A5DB-BA5354284B65}"/>
    <dgm:cxn modelId="{3A9844BF-1FF5-4D0D-B97E-6A84A2C6A5D9}" type="presOf" srcId="{5543C13F-0D5B-4C77-B519-30C5CE9970F6}" destId="{BC77069F-FE1C-4210-A480-28C3F7BA647B}" srcOrd="0" destOrd="0" presId="urn:microsoft.com/office/officeart/2008/layout/LinedList"/>
    <dgm:cxn modelId="{A9063CF5-8F0D-4F7E-AFB0-7C7DBBE8E3C5}" srcId="{5543C13F-0D5B-4C77-B519-30C5CE9970F6}" destId="{3C0350DC-AE32-4619-AFD1-12CDC598061D}" srcOrd="0" destOrd="0" parTransId="{41D10EB5-430E-43DB-BEA5-DCAD9977EB53}" sibTransId="{DB156E84-756E-45B2-BF8D-8CE78CF0E74E}"/>
    <dgm:cxn modelId="{F7681BFA-7347-4B79-B091-6308480E6CC2}" srcId="{5543C13F-0D5B-4C77-B519-30C5CE9970F6}" destId="{6B67E15D-A136-4418-BE7C-77089FB30997}" srcOrd="1" destOrd="0" parTransId="{79B35244-43C4-41F0-8A67-A1654968087C}" sibTransId="{9F55623A-6E68-449D-A2EE-295A838A4E5A}"/>
    <dgm:cxn modelId="{67AC61A7-0FA9-42FD-93BD-691D871000BA}" type="presParOf" srcId="{BC77069F-FE1C-4210-A480-28C3F7BA647B}" destId="{F45E2338-CAF5-4088-836C-79012F5C57D9}" srcOrd="0" destOrd="0" presId="urn:microsoft.com/office/officeart/2008/layout/LinedList"/>
    <dgm:cxn modelId="{AC79104A-B21A-4722-8E2F-384C5945BEEB}" type="presParOf" srcId="{BC77069F-FE1C-4210-A480-28C3F7BA647B}" destId="{BC1892C4-0A66-4167-8BB4-879EB27EAF23}" srcOrd="1" destOrd="0" presId="urn:microsoft.com/office/officeart/2008/layout/LinedList"/>
    <dgm:cxn modelId="{5FD156DD-4149-434F-BB58-C5B8A7B6FDD6}" type="presParOf" srcId="{BC1892C4-0A66-4167-8BB4-879EB27EAF23}" destId="{E99A2ACA-2A29-4838-A575-809CCA5FF865}" srcOrd="0" destOrd="0" presId="urn:microsoft.com/office/officeart/2008/layout/LinedList"/>
    <dgm:cxn modelId="{51E6FAC3-97C3-4681-BF70-90586280F795}" type="presParOf" srcId="{BC1892C4-0A66-4167-8BB4-879EB27EAF23}" destId="{B8B0A5A4-30A7-471B-A0C0-A3FA7337311C}" srcOrd="1" destOrd="0" presId="urn:microsoft.com/office/officeart/2008/layout/LinedList"/>
    <dgm:cxn modelId="{394DB0AC-3EBF-4D67-9742-4A7962BAD0D9}" type="presParOf" srcId="{BC77069F-FE1C-4210-A480-28C3F7BA647B}" destId="{AB11998E-C9A0-45E4-AA8D-5969F9BFF3A2}" srcOrd="2" destOrd="0" presId="urn:microsoft.com/office/officeart/2008/layout/LinedList"/>
    <dgm:cxn modelId="{D2D79708-2EA4-4AC2-82FE-BB03000B346A}" type="presParOf" srcId="{BC77069F-FE1C-4210-A480-28C3F7BA647B}" destId="{D644BB0E-2CB7-4B90-9291-407BCC6E7A8D}" srcOrd="3" destOrd="0" presId="urn:microsoft.com/office/officeart/2008/layout/LinedList"/>
    <dgm:cxn modelId="{2E0A9D8B-D7EB-4D39-932F-A70EF6FA8542}" type="presParOf" srcId="{D644BB0E-2CB7-4B90-9291-407BCC6E7A8D}" destId="{A6462D27-409E-438B-A2B3-B81F8CAEC6DE}" srcOrd="0" destOrd="0" presId="urn:microsoft.com/office/officeart/2008/layout/LinedList"/>
    <dgm:cxn modelId="{9B7D3D25-2B7E-4977-8C3F-CC899AF0802C}" type="presParOf" srcId="{D644BB0E-2CB7-4B90-9291-407BCC6E7A8D}" destId="{688C84D1-4897-4CA5-BAA1-550E14948D25}" srcOrd="1" destOrd="0" presId="urn:microsoft.com/office/officeart/2008/layout/LinedList"/>
    <dgm:cxn modelId="{B1E90143-80F1-464A-AC93-B2B9AAFD2542}" type="presParOf" srcId="{BC77069F-FE1C-4210-A480-28C3F7BA647B}" destId="{8C9EE3AD-3E9D-4DF2-AEAD-73F7FDC52C32}" srcOrd="4" destOrd="0" presId="urn:microsoft.com/office/officeart/2008/layout/LinedList"/>
    <dgm:cxn modelId="{6C7DD0DD-3196-4D46-B447-28B1B3596E3B}" type="presParOf" srcId="{BC77069F-FE1C-4210-A480-28C3F7BA647B}" destId="{3CD9DD9C-A709-4030-9D7D-C8154701BC7A}" srcOrd="5" destOrd="0" presId="urn:microsoft.com/office/officeart/2008/layout/LinedList"/>
    <dgm:cxn modelId="{2FFF4155-CEA3-46E9-BF0B-ECFE64D6AB7E}" type="presParOf" srcId="{3CD9DD9C-A709-4030-9D7D-C8154701BC7A}" destId="{F34CB563-91C2-4ECD-9031-34A6A9F2DAAC}" srcOrd="0" destOrd="0" presId="urn:microsoft.com/office/officeart/2008/layout/LinedList"/>
    <dgm:cxn modelId="{119DDB57-AEA3-4044-AE77-B7DEC227177C}" type="presParOf" srcId="{3CD9DD9C-A709-4030-9D7D-C8154701BC7A}" destId="{44414890-9F45-4599-8515-BA2949B71D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3177C-552E-412E-A064-EC37ACE3A8F0}">
      <dsp:nvSpPr>
        <dsp:cNvPr id="0" name=""/>
        <dsp:cNvSpPr/>
      </dsp:nvSpPr>
      <dsp:spPr>
        <a:xfrm>
          <a:off x="890351" y="1651"/>
          <a:ext cx="4907917" cy="3116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D000-940C-4298-860A-5A79596773CE}">
      <dsp:nvSpPr>
        <dsp:cNvPr id="0" name=""/>
        <dsp:cNvSpPr/>
      </dsp:nvSpPr>
      <dsp:spPr>
        <a:xfrm>
          <a:off x="1435675" y="519709"/>
          <a:ext cx="4907917" cy="311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Sector-wise investment a</a:t>
          </a:r>
        </a:p>
      </dsp:txBody>
      <dsp:txXfrm>
        <a:off x="1526955" y="610989"/>
        <a:ext cx="4725357" cy="2933967"/>
      </dsp:txXfrm>
    </dsp:sp>
    <dsp:sp modelId="{59C203E2-CC80-4DE2-80F0-FBECEF6F9B8E}">
      <dsp:nvSpPr>
        <dsp:cNvPr id="0" name=""/>
        <dsp:cNvSpPr/>
      </dsp:nvSpPr>
      <dsp:spPr>
        <a:xfrm>
          <a:off x="6888917" y="1651"/>
          <a:ext cx="4907917" cy="3116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33FA7-9080-41B1-A09D-9C9D7C47C094}">
      <dsp:nvSpPr>
        <dsp:cNvPr id="0" name=""/>
        <dsp:cNvSpPr/>
      </dsp:nvSpPr>
      <dsp:spPr>
        <a:xfrm>
          <a:off x="7434241" y="519709"/>
          <a:ext cx="4907917" cy="3116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Year-wise investment</a:t>
          </a:r>
        </a:p>
      </dsp:txBody>
      <dsp:txXfrm>
        <a:off x="7525521" y="610989"/>
        <a:ext cx="4725357" cy="29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AAFB2-7095-488D-BE71-9949E3CC43FB}">
      <dsp:nvSpPr>
        <dsp:cNvPr id="0" name=""/>
        <dsp:cNvSpPr/>
      </dsp:nvSpPr>
      <dsp:spPr>
        <a:xfrm>
          <a:off x="0" y="5850"/>
          <a:ext cx="7962712" cy="1281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4DD23-C4FB-4575-874B-3B3122801FC4}">
      <dsp:nvSpPr>
        <dsp:cNvPr id="0" name=""/>
        <dsp:cNvSpPr/>
      </dsp:nvSpPr>
      <dsp:spPr>
        <a:xfrm>
          <a:off x="387692" y="294217"/>
          <a:ext cx="705584" cy="704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E0690-4ACB-4DC5-AB3F-717A90D91DD4}">
      <dsp:nvSpPr>
        <dsp:cNvPr id="0" name=""/>
        <dsp:cNvSpPr/>
      </dsp:nvSpPr>
      <dsp:spPr>
        <a:xfrm>
          <a:off x="1480968" y="5850"/>
          <a:ext cx="6436886" cy="1361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16" tIns="144116" rIns="144116" bIns="1441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Total</a:t>
          </a:r>
          <a:r>
            <a:rPr lang="en-US" sz="1800" kern="1200" dirty="0"/>
            <a:t> Investment was higher for </a:t>
          </a:r>
          <a:r>
            <a:rPr lang="en-US" sz="1800" b="1" kern="1200" dirty="0"/>
            <a:t>SERVICES SECTOR (59476.49</a:t>
          </a:r>
          <a:r>
            <a:rPr lang="en-US" sz="1800" kern="1200" dirty="0"/>
            <a:t>) than COMPUTER SOFTWARE &amp; HARDWARE (24669.49).</a:t>
          </a:r>
        </a:p>
      </dsp:txBody>
      <dsp:txXfrm>
        <a:off x="1480968" y="5850"/>
        <a:ext cx="6436886" cy="1361729"/>
      </dsp:txXfrm>
    </dsp:sp>
    <dsp:sp modelId="{2990549B-1F0A-4F45-BFC3-AEE3CE59CB91}">
      <dsp:nvSpPr>
        <dsp:cNvPr id="0" name=""/>
        <dsp:cNvSpPr/>
      </dsp:nvSpPr>
      <dsp:spPr>
        <a:xfrm>
          <a:off x="0" y="1708012"/>
          <a:ext cx="7962712" cy="1281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1A470-E0D2-4346-9251-BF8FED55CF9C}">
      <dsp:nvSpPr>
        <dsp:cNvPr id="0" name=""/>
        <dsp:cNvSpPr/>
      </dsp:nvSpPr>
      <dsp:spPr>
        <a:xfrm>
          <a:off x="387692" y="1996378"/>
          <a:ext cx="705584" cy="704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2F278-970C-4BA1-BF36-A5E9AA5703EF}">
      <dsp:nvSpPr>
        <dsp:cNvPr id="0" name=""/>
        <dsp:cNvSpPr/>
      </dsp:nvSpPr>
      <dsp:spPr>
        <a:xfrm>
          <a:off x="1480968" y="1708012"/>
          <a:ext cx="6436886" cy="1361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16" tIns="144116" rIns="144116" bIns="1441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2016-17 in Sector SERVICES SECTOR made up </a:t>
          </a:r>
          <a:r>
            <a:rPr lang="en-US" sz="1800" b="1" kern="1200" dirty="0"/>
            <a:t>10.32%</a:t>
          </a:r>
          <a:r>
            <a:rPr lang="en-US" sz="1800" kern="1200" dirty="0"/>
            <a:t> of Total Investment.</a:t>
          </a:r>
        </a:p>
      </dsp:txBody>
      <dsp:txXfrm>
        <a:off x="1480968" y="1708012"/>
        <a:ext cx="6436886" cy="1361729"/>
      </dsp:txXfrm>
    </dsp:sp>
    <dsp:sp modelId="{60923B44-7178-4B4C-B6A8-7F61CB2CFC4C}">
      <dsp:nvSpPr>
        <dsp:cNvPr id="0" name=""/>
        <dsp:cNvSpPr/>
      </dsp:nvSpPr>
      <dsp:spPr>
        <a:xfrm>
          <a:off x="0" y="3410174"/>
          <a:ext cx="7962712" cy="1281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DC8D8-B97F-4A10-9BD3-5FC1B55E15A8}">
      <dsp:nvSpPr>
        <dsp:cNvPr id="0" name=""/>
        <dsp:cNvSpPr/>
      </dsp:nvSpPr>
      <dsp:spPr>
        <a:xfrm>
          <a:off x="387692" y="3698540"/>
          <a:ext cx="705584" cy="704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9D52-A8BF-473C-B79E-B09A4D5CD600}">
      <dsp:nvSpPr>
        <dsp:cNvPr id="0" name=""/>
        <dsp:cNvSpPr/>
      </dsp:nvSpPr>
      <dsp:spPr>
        <a:xfrm>
          <a:off x="1480968" y="3410174"/>
          <a:ext cx="6436886" cy="1361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16" tIns="144116" rIns="144116" bIns="1441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Average</a:t>
          </a:r>
          <a:r>
            <a:rPr lang="en-US" sz="1800" kern="1200" dirty="0"/>
            <a:t> Invest was higher for </a:t>
          </a:r>
          <a:r>
            <a:rPr lang="en-US" sz="1800" b="1" kern="1200" dirty="0"/>
            <a:t>SERVICES SECTOR (3498.62) </a:t>
          </a:r>
          <a:r>
            <a:rPr lang="en-US" sz="1800" kern="1200" dirty="0"/>
            <a:t>than COMPUTER SOFTWARE &amp; HARDWARE (1451.15).</a:t>
          </a:r>
        </a:p>
      </dsp:txBody>
      <dsp:txXfrm>
        <a:off x="1480968" y="3410174"/>
        <a:ext cx="6436886" cy="1361729"/>
      </dsp:txXfrm>
    </dsp:sp>
    <dsp:sp modelId="{F25E4060-EB86-4821-BAB3-4CAEECC0CB43}">
      <dsp:nvSpPr>
        <dsp:cNvPr id="0" name=""/>
        <dsp:cNvSpPr/>
      </dsp:nvSpPr>
      <dsp:spPr>
        <a:xfrm>
          <a:off x="0" y="5112335"/>
          <a:ext cx="7962712" cy="1281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4085F-0591-42F6-9327-425568EBF8B3}">
      <dsp:nvSpPr>
        <dsp:cNvPr id="0" name=""/>
        <dsp:cNvSpPr/>
      </dsp:nvSpPr>
      <dsp:spPr>
        <a:xfrm>
          <a:off x="388071" y="5400702"/>
          <a:ext cx="705584" cy="7048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C0166-3E33-4172-9F37-C7CC2A3E598D}">
      <dsp:nvSpPr>
        <dsp:cNvPr id="0" name=""/>
        <dsp:cNvSpPr/>
      </dsp:nvSpPr>
      <dsp:spPr>
        <a:xfrm>
          <a:off x="1481726" y="5112335"/>
          <a:ext cx="6388377" cy="1361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16" tIns="144116" rIns="144116" bIns="1441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Invest for SERVICES SECTOR and COMPUTER SOFTWARE &amp; HARDWARE diverged the most when the </a:t>
          </a:r>
          <a:r>
            <a:rPr lang="en-US" sz="1800" b="1" kern="1200" dirty="0"/>
            <a:t>Date was 2007-08</a:t>
          </a:r>
          <a:r>
            <a:rPr lang="en-US" sz="1800" kern="1200" dirty="0"/>
            <a:t>, when SERVICES SECTOR were 5603.92 higher than COMPUTER SOFTWARE &amp; HARDWARE.</a:t>
          </a:r>
        </a:p>
      </dsp:txBody>
      <dsp:txXfrm>
        <a:off x="1481726" y="5112335"/>
        <a:ext cx="6388377" cy="1361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BC5B3-E291-4B51-83FC-8F81AE889837}">
      <dsp:nvSpPr>
        <dsp:cNvPr id="0" name=""/>
        <dsp:cNvSpPr/>
      </dsp:nvSpPr>
      <dsp:spPr>
        <a:xfrm>
          <a:off x="0" y="2049"/>
          <a:ext cx="13407389" cy="1038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E800-41BA-4183-ABD1-1A94CDBC78DB}">
      <dsp:nvSpPr>
        <dsp:cNvPr id="0" name=""/>
        <dsp:cNvSpPr/>
      </dsp:nvSpPr>
      <dsp:spPr>
        <a:xfrm>
          <a:off x="314245" y="235785"/>
          <a:ext cx="571354" cy="5713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83538-9A6B-42BD-94B2-F8B1BFCE7A5E}">
      <dsp:nvSpPr>
        <dsp:cNvPr id="0" name=""/>
        <dsp:cNvSpPr/>
      </dsp:nvSpPr>
      <dsp:spPr>
        <a:xfrm>
          <a:off x="1199845" y="2049"/>
          <a:ext cx="12207543" cy="103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3" tIns="109943" rIns="109943" bIns="10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Investment was </a:t>
          </a:r>
          <a:r>
            <a:rPr lang="en-US" sz="1900" b="1" kern="1200" dirty="0"/>
            <a:t>higher for COMPUTER SOFTWARE &amp; HARDWARE (24669.49) </a:t>
          </a:r>
          <a:r>
            <a:rPr lang="en-US" sz="1900" kern="1200" dirty="0"/>
            <a:t>than CONSTRUCTION DEVELOPMENT (24293.09).</a:t>
          </a:r>
        </a:p>
      </dsp:txBody>
      <dsp:txXfrm>
        <a:off x="1199845" y="2049"/>
        <a:ext cx="12207543" cy="1038826"/>
      </dsp:txXfrm>
    </dsp:sp>
    <dsp:sp modelId="{2F089970-A135-456A-A8A8-ED74B087F7C7}">
      <dsp:nvSpPr>
        <dsp:cNvPr id="0" name=""/>
        <dsp:cNvSpPr/>
      </dsp:nvSpPr>
      <dsp:spPr>
        <a:xfrm>
          <a:off x="0" y="1300583"/>
          <a:ext cx="13407389" cy="10388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C038A-652E-42B6-9CD9-074A01CDFB9A}">
      <dsp:nvSpPr>
        <dsp:cNvPr id="0" name=""/>
        <dsp:cNvSpPr/>
      </dsp:nvSpPr>
      <dsp:spPr>
        <a:xfrm>
          <a:off x="314245" y="1534319"/>
          <a:ext cx="571354" cy="5713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AFEDC-A812-4109-B4BD-ADC00C8F15B6}">
      <dsp:nvSpPr>
        <dsp:cNvPr id="0" name=""/>
        <dsp:cNvSpPr/>
      </dsp:nvSpPr>
      <dsp:spPr>
        <a:xfrm>
          <a:off x="1199845" y="1300583"/>
          <a:ext cx="12207543" cy="103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3" tIns="109943" rIns="109943" bIns="10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2015-16 in Sector COMPUTER SOFTWARE &amp; HARDWARE made up</a:t>
          </a:r>
          <a:r>
            <a:rPr lang="en-US" sz="1900" b="1" kern="1200" dirty="0"/>
            <a:t> 12.06% </a:t>
          </a:r>
          <a:r>
            <a:rPr lang="en-US" sz="1900" kern="1200" dirty="0"/>
            <a:t>of Sum of Investment.</a:t>
          </a:r>
        </a:p>
      </dsp:txBody>
      <dsp:txXfrm>
        <a:off x="1199845" y="1300583"/>
        <a:ext cx="12207543" cy="1038826"/>
      </dsp:txXfrm>
    </dsp:sp>
    <dsp:sp modelId="{2E36D4F9-B593-4A5F-8EDA-31E6588FBCB1}">
      <dsp:nvSpPr>
        <dsp:cNvPr id="0" name=""/>
        <dsp:cNvSpPr/>
      </dsp:nvSpPr>
      <dsp:spPr>
        <a:xfrm>
          <a:off x="0" y="2599116"/>
          <a:ext cx="13407389" cy="10388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7E1C0-D240-401C-AFFD-8CEC7EBC09CC}">
      <dsp:nvSpPr>
        <dsp:cNvPr id="0" name=""/>
        <dsp:cNvSpPr/>
      </dsp:nvSpPr>
      <dsp:spPr>
        <a:xfrm>
          <a:off x="314245" y="2832852"/>
          <a:ext cx="571354" cy="5713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22A44-BC88-4D03-A6F0-8BF2DD6348A6}">
      <dsp:nvSpPr>
        <dsp:cNvPr id="0" name=""/>
        <dsp:cNvSpPr/>
      </dsp:nvSpPr>
      <dsp:spPr>
        <a:xfrm>
          <a:off x="1199845" y="2599116"/>
          <a:ext cx="12207543" cy="103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3" tIns="109943" rIns="109943" bIns="10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 Invest was </a:t>
          </a:r>
          <a:r>
            <a:rPr lang="en-US" sz="1900" b="1" kern="1200" dirty="0"/>
            <a:t>higher for COMPUTER SOFTWARE &amp; HARDWARE (1451.15</a:t>
          </a:r>
          <a:r>
            <a:rPr lang="en-US" sz="1900" kern="1200" dirty="0"/>
            <a:t>) than CONSTRUCTION DEVELOPMENT (1429.01).</a:t>
          </a:r>
        </a:p>
      </dsp:txBody>
      <dsp:txXfrm>
        <a:off x="1199845" y="2599116"/>
        <a:ext cx="12207543" cy="1038826"/>
      </dsp:txXfrm>
    </dsp:sp>
    <dsp:sp modelId="{A6F9F394-9B77-4CA3-BEDA-3176FB0D84DD}">
      <dsp:nvSpPr>
        <dsp:cNvPr id="0" name=""/>
        <dsp:cNvSpPr/>
      </dsp:nvSpPr>
      <dsp:spPr>
        <a:xfrm>
          <a:off x="0" y="3897650"/>
          <a:ext cx="13407389" cy="10388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33E72-B92F-409E-BAA7-F6E1C07CA842}">
      <dsp:nvSpPr>
        <dsp:cNvPr id="0" name=""/>
        <dsp:cNvSpPr/>
      </dsp:nvSpPr>
      <dsp:spPr>
        <a:xfrm>
          <a:off x="314245" y="4131386"/>
          <a:ext cx="571354" cy="5713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E333D-B766-4AF9-A16B-0845ACF852BB}">
      <dsp:nvSpPr>
        <dsp:cNvPr id="0" name=""/>
        <dsp:cNvSpPr/>
      </dsp:nvSpPr>
      <dsp:spPr>
        <a:xfrm>
          <a:off x="1199845" y="3897650"/>
          <a:ext cx="12207543" cy="103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3" tIns="109943" rIns="109943" bIns="10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Invest for COMPUTER SOFTWARE &amp; HARDWARE and CONSTRUCTION DEVELOPMENT </a:t>
          </a:r>
          <a:r>
            <a:rPr lang="en-US" sz="1900" b="1" kern="1200" dirty="0"/>
            <a:t>diverged the most when the Date was 2015-16</a:t>
          </a:r>
          <a:r>
            <a:rPr lang="en-US" sz="1900" kern="1200" dirty="0"/>
            <a:t>, when COMPUTER SOFTWARE &amp; HARDWARE were 5791.81 higher than CONSTRUCTION DEVELOPMENT.</a:t>
          </a:r>
        </a:p>
      </dsp:txBody>
      <dsp:txXfrm>
        <a:off x="1199845" y="3897650"/>
        <a:ext cx="12207543" cy="1038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ADDCF-E4A1-45D6-B63B-A866173038B5}">
      <dsp:nvSpPr>
        <dsp:cNvPr id="0" name=""/>
        <dsp:cNvSpPr/>
      </dsp:nvSpPr>
      <dsp:spPr>
        <a:xfrm>
          <a:off x="0" y="0"/>
          <a:ext cx="7601407" cy="136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Investment was higher for </a:t>
          </a:r>
          <a:r>
            <a:rPr lang="en-US" sz="2000" b="1" kern="1200"/>
            <a:t>TELECOMMUNICATIONS (23946.01) </a:t>
          </a:r>
          <a:r>
            <a:rPr lang="en-US" sz="2000" kern="1200"/>
            <a:t>than AUTOMOBILE INDUSTRY (16673.92).</a:t>
          </a:r>
        </a:p>
      </dsp:txBody>
      <dsp:txXfrm>
        <a:off x="39871" y="39871"/>
        <a:ext cx="6017443" cy="1281544"/>
      </dsp:txXfrm>
    </dsp:sp>
    <dsp:sp modelId="{0BAE5A11-9DF8-415A-93CF-D402A9FBEF7C}">
      <dsp:nvSpPr>
        <dsp:cNvPr id="0" name=""/>
        <dsp:cNvSpPr/>
      </dsp:nvSpPr>
      <dsp:spPr>
        <a:xfrm>
          <a:off x="636617" y="1608793"/>
          <a:ext cx="7601407" cy="1361286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2016-17 in Sector TELECOMMUNICATIONS made up </a:t>
          </a:r>
          <a:r>
            <a:rPr lang="en-US" sz="2000" b="1" kern="1200" dirty="0"/>
            <a:t>13.70% </a:t>
          </a:r>
          <a:r>
            <a:rPr lang="en-US" sz="2000" kern="1200" dirty="0"/>
            <a:t>of Sum of Invest.</a:t>
          </a:r>
        </a:p>
      </dsp:txBody>
      <dsp:txXfrm>
        <a:off x="676488" y="1648664"/>
        <a:ext cx="6000211" cy="1281544"/>
      </dsp:txXfrm>
    </dsp:sp>
    <dsp:sp modelId="{2F4DF697-221A-4988-B8F1-7E53640600F6}">
      <dsp:nvSpPr>
        <dsp:cNvPr id="0" name=""/>
        <dsp:cNvSpPr/>
      </dsp:nvSpPr>
      <dsp:spPr>
        <a:xfrm>
          <a:off x="1263733" y="3217586"/>
          <a:ext cx="7601407" cy="1361286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Invest was higher for TELECOMMUNICATIONS (1408.59) than AUTOMOBILE INDUSTRY (980.82).</a:t>
          </a:r>
        </a:p>
      </dsp:txBody>
      <dsp:txXfrm>
        <a:off x="1303604" y="3257457"/>
        <a:ext cx="6009712" cy="1281544"/>
      </dsp:txXfrm>
    </dsp:sp>
    <dsp:sp modelId="{288A94E1-136B-4D47-B237-A43703956689}">
      <dsp:nvSpPr>
        <dsp:cNvPr id="0" name=""/>
        <dsp:cNvSpPr/>
      </dsp:nvSpPr>
      <dsp:spPr>
        <a:xfrm>
          <a:off x="1900351" y="4826379"/>
          <a:ext cx="7601407" cy="1361286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Invest for TELECOMMUNICATIONS and AUTOMOBILE INDUSTRY diverged the most when the Date was 2016-17, when TELECOMMUNICATIONS were 3954.37 higher than AUTOMOBILE INDUSTRY.</a:t>
          </a:r>
        </a:p>
      </dsp:txBody>
      <dsp:txXfrm>
        <a:off x="1940222" y="4866250"/>
        <a:ext cx="6000211" cy="1281544"/>
      </dsp:txXfrm>
    </dsp:sp>
    <dsp:sp modelId="{74E3C602-F9D0-4E6B-A186-287A628F900F}">
      <dsp:nvSpPr>
        <dsp:cNvPr id="0" name=""/>
        <dsp:cNvSpPr/>
      </dsp:nvSpPr>
      <dsp:spPr>
        <a:xfrm>
          <a:off x="6716570" y="1042621"/>
          <a:ext cx="884836" cy="884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15658" y="1042621"/>
        <a:ext cx="486660" cy="665839"/>
      </dsp:txXfrm>
    </dsp:sp>
    <dsp:sp modelId="{D1511CBB-02F3-4E8B-ABD3-CE653FE9873A}">
      <dsp:nvSpPr>
        <dsp:cNvPr id="0" name=""/>
        <dsp:cNvSpPr/>
      </dsp:nvSpPr>
      <dsp:spPr>
        <a:xfrm>
          <a:off x="7353188" y="2651414"/>
          <a:ext cx="884836" cy="884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2276" y="2651414"/>
        <a:ext cx="486660" cy="665839"/>
      </dsp:txXfrm>
    </dsp:sp>
    <dsp:sp modelId="{AAACF0CC-88D5-43AC-BCD2-42A35A39A719}">
      <dsp:nvSpPr>
        <dsp:cNvPr id="0" name=""/>
        <dsp:cNvSpPr/>
      </dsp:nvSpPr>
      <dsp:spPr>
        <a:xfrm>
          <a:off x="7980304" y="4260208"/>
          <a:ext cx="884836" cy="884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79392" y="4260208"/>
        <a:ext cx="486660" cy="665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E2338-CAF5-4088-836C-79012F5C57D9}">
      <dsp:nvSpPr>
        <dsp:cNvPr id="0" name=""/>
        <dsp:cNvSpPr/>
      </dsp:nvSpPr>
      <dsp:spPr>
        <a:xfrm>
          <a:off x="0" y="2014"/>
          <a:ext cx="577689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A2ACA-2A29-4838-A575-809CCA5FF865}">
      <dsp:nvSpPr>
        <dsp:cNvPr id="0" name=""/>
        <dsp:cNvSpPr/>
      </dsp:nvSpPr>
      <dsp:spPr>
        <a:xfrm>
          <a:off x="0" y="2014"/>
          <a:ext cx="5776895" cy="137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SEA TRANSPORT </a:t>
          </a:r>
          <a:r>
            <a:rPr lang="en-US" sz="2100" kern="1200" dirty="0"/>
            <a:t>had the </a:t>
          </a:r>
          <a:r>
            <a:rPr lang="en-US" sz="2100" b="1" kern="1200" dirty="0"/>
            <a:t>highest Investment  </a:t>
          </a:r>
          <a:r>
            <a:rPr lang="en-US" sz="2100" kern="1200" dirty="0"/>
            <a:t>at 2712.57, followed by RUBBER GOODS at 2347.02 and RAILWAY RELATED COMPONENTS at 798.55.</a:t>
          </a:r>
        </a:p>
      </dsp:txBody>
      <dsp:txXfrm>
        <a:off x="0" y="2014"/>
        <a:ext cx="5776895" cy="1373560"/>
      </dsp:txXfrm>
    </dsp:sp>
    <dsp:sp modelId="{AB11998E-C9A0-45E4-AA8D-5969F9BFF3A2}">
      <dsp:nvSpPr>
        <dsp:cNvPr id="0" name=""/>
        <dsp:cNvSpPr/>
      </dsp:nvSpPr>
      <dsp:spPr>
        <a:xfrm>
          <a:off x="0" y="1375574"/>
          <a:ext cx="577689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62D27-409E-438B-A2B3-B81F8CAEC6DE}">
      <dsp:nvSpPr>
        <dsp:cNvPr id="0" name=""/>
        <dsp:cNvSpPr/>
      </dsp:nvSpPr>
      <dsp:spPr>
        <a:xfrm>
          <a:off x="0" y="1375574"/>
          <a:ext cx="5776895" cy="137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2016-17 in Sector </a:t>
          </a:r>
          <a:r>
            <a:rPr lang="en-US" sz="2100" b="1" kern="1200" dirty="0"/>
            <a:t>SEA TRANSPORT </a:t>
          </a:r>
          <a:r>
            <a:rPr lang="en-US" sz="2100" kern="1200" dirty="0"/>
            <a:t>made up </a:t>
          </a:r>
          <a:r>
            <a:rPr lang="en-US" sz="2100" b="1" kern="1200" dirty="0"/>
            <a:t>12.55% </a:t>
          </a:r>
          <a:r>
            <a:rPr lang="en-US" sz="2100" kern="1200" dirty="0"/>
            <a:t>of Sum of Invest.</a:t>
          </a:r>
        </a:p>
      </dsp:txBody>
      <dsp:txXfrm>
        <a:off x="0" y="1375574"/>
        <a:ext cx="5776895" cy="1373560"/>
      </dsp:txXfrm>
    </dsp:sp>
    <dsp:sp modelId="{8C9EE3AD-3E9D-4DF2-AEAD-73F7FDC52C32}">
      <dsp:nvSpPr>
        <dsp:cNvPr id="0" name=""/>
        <dsp:cNvSpPr/>
      </dsp:nvSpPr>
      <dsp:spPr>
        <a:xfrm>
          <a:off x="0" y="2749135"/>
          <a:ext cx="577689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4CB563-91C2-4ECD-9031-34A6A9F2DAAC}">
      <dsp:nvSpPr>
        <dsp:cNvPr id="0" name=""/>
        <dsp:cNvSpPr/>
      </dsp:nvSpPr>
      <dsp:spPr>
        <a:xfrm>
          <a:off x="0" y="2749135"/>
          <a:ext cx="5776895" cy="137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SEA TRANSPORT </a:t>
          </a:r>
          <a:r>
            <a:rPr lang="en-US" sz="2100" kern="1200" dirty="0"/>
            <a:t>had the </a:t>
          </a:r>
          <a:r>
            <a:rPr lang="en-US" sz="2100" b="1" kern="1200" dirty="0"/>
            <a:t>highest average Investment </a:t>
          </a:r>
          <a:r>
            <a:rPr lang="en-US" sz="2100" kern="1200" dirty="0"/>
            <a:t>at 159.56, followed by RUBBER GOODS at 138.06 and RAILWAY RELATED COMPONENTS at 46.97.</a:t>
          </a:r>
        </a:p>
      </dsp:txBody>
      <dsp:txXfrm>
        <a:off x="0" y="2749135"/>
        <a:ext cx="5776895" cy="137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272011"/>
            <a:ext cx="116586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082310"/>
            <a:ext cx="116586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13808"/>
            <a:ext cx="335184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13808"/>
            <a:ext cx="9861233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5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937704"/>
            <a:ext cx="1340739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5201392"/>
            <a:ext cx="1340739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82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069042"/>
            <a:ext cx="660654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069042"/>
            <a:ext cx="660654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13809"/>
            <a:ext cx="1340739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905318"/>
            <a:ext cx="6576178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839085"/>
            <a:ext cx="657617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905318"/>
            <a:ext cx="6608565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839085"/>
            <a:ext cx="66085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18160"/>
            <a:ext cx="5013602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119082"/>
            <a:ext cx="7869555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331720"/>
            <a:ext cx="5013602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18160"/>
            <a:ext cx="5013602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119082"/>
            <a:ext cx="7869555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331720"/>
            <a:ext cx="5013602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0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13809"/>
            <a:ext cx="1340739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069042"/>
            <a:ext cx="1340739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7203864"/>
            <a:ext cx="34975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9C905-FEE7-4A40-A5EF-65D7618305BF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7203864"/>
            <a:ext cx="52463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7203864"/>
            <a:ext cx="34975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AE0A3-6363-45CC-9477-E58294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3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.jpg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4.jpg"/><Relationship Id="rId5" Type="http://schemas.openxmlformats.org/officeDocument/2006/relationships/diagramQuickStyle" Target="../diagrams/quickStyle5.xml"/><Relationship Id="rId10" Type="http://schemas.microsoft.com/office/2007/relationships/hdphoto" Target="../media/hdphoto1.wdp"/><Relationship Id="rId4" Type="http://schemas.openxmlformats.org/officeDocument/2006/relationships/diagramLayout" Target="../diagrams/layout5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.jpg"/><Relationship Id="rId5" Type="http://schemas.openxmlformats.org/officeDocument/2006/relationships/image" Target="../media/image27.svg"/><Relationship Id="rId10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799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801" cy="77724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Colourful charts and graphs">
            <a:extLst>
              <a:ext uri="{FF2B5EF4-FFF2-40B4-BE49-F238E27FC236}">
                <a16:creationId xmlns:a16="http://schemas.microsoft.com/office/drawing/2014/main" id="{E2B33A02-F9BA-E293-1E01-837D2E53EF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8818" r="4611"/>
          <a:stretch/>
        </p:blipFill>
        <p:spPr>
          <a:xfrm>
            <a:off x="5464471" y="10"/>
            <a:ext cx="10080327" cy="7772388"/>
          </a:xfrm>
          <a:prstGeom prst="rect">
            <a:avLst/>
          </a:prstGeom>
        </p:spPr>
      </p:pic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31036" cy="77724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525B3-9CE0-678D-681F-0D3FB789BB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80531" y="1272011"/>
            <a:ext cx="4515934" cy="2705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i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Direct Investment </a:t>
            </a:r>
            <a:r>
              <a:rPr lang="en-US" sz="4600" i="1" spc="3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US" sz="4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37DE0-2356-F99F-0628-EBF381361AD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32787"/>
            <a:ext cx="1612887" cy="654565"/>
            <a:chOff x="182830" y="32787"/>
            <a:chExt cx="1612887" cy="654565"/>
          </a:xfrm>
        </p:grpSpPr>
        <p:pic>
          <p:nvPicPr>
            <p:cNvPr id="7" name="Picture 6" descr="A blue and black logo&#10;&#10;Description automatically generated">
              <a:extLst>
                <a:ext uri="{FF2B5EF4-FFF2-40B4-BE49-F238E27FC236}">
                  <a16:creationId xmlns:a16="http://schemas.microsoft.com/office/drawing/2014/main" id="{955BDE43-89D2-72F9-E9F0-7EFDDE3238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B406D0-874D-05FB-34F8-ADA5F36F10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4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A5DFE-98E8-E931-3D47-F631284472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2781" y="627553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6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965EBAE-8FE2-BE5F-2ED9-0B3CBA8AA8B1}"/>
                  </a:ext>
                </a:extLst>
              </p:cNvPr>
              <p:cNvGraphicFramePr>
                <a:graphicFrameLocks noGrp="1" noDrilldown="1" noMove="1" noResize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5727925"/>
                  </p:ext>
                </p:extLst>
              </p:nvPr>
            </p:nvGraphicFramePr>
            <p:xfrm>
              <a:off x="0" y="0"/>
              <a:ext cx="15544800" cy="83076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C965EBAE-8FE2-BE5F-2ED9-0B3CBA8AA8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5544800" cy="8307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4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799" cy="777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3A10E78-C9A6-5FA5-703F-DB119B271E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8674" b="11326"/>
          <a:stretch/>
        </p:blipFill>
        <p:spPr>
          <a:xfrm>
            <a:off x="21" y="10"/>
            <a:ext cx="15544779" cy="77723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799" cy="77724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BAC36-3187-57DA-1A98-653010E3FF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408747" y="1031821"/>
            <a:ext cx="6023610" cy="166198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 </a:t>
            </a:r>
            <a:br>
              <a:rPr lang="en-US" b="0" i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A2D2752-04FC-03E4-44A8-AE692C0C60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1408747" y="2824357"/>
            <a:ext cx="6023610" cy="341796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Investment is a game of understanding historic data of investment objects under different events</a:t>
            </a:r>
          </a:p>
          <a:p>
            <a:r>
              <a:rPr lang="en-US" sz="2400">
                <a:solidFill>
                  <a:schemeClr val="bg1"/>
                </a:solidFill>
              </a:rPr>
              <a:t>To understand the Foreign direct investment in India for the last 17 years we have sector and financial year-wise data of FDI in India, apply analytics to minimize risk &amp; find the equilibrium investment.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" y="130552"/>
            <a:ext cx="15222975" cy="751129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C92978-F79C-2032-04B8-401D4B532FC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54559"/>
            <a:ext cx="1612887" cy="654565"/>
            <a:chOff x="182830" y="32787"/>
            <a:chExt cx="1612887" cy="654565"/>
          </a:xfrm>
        </p:grpSpPr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5D107A57-23F7-9DA6-9089-CE994A640FE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BE6AE36-8742-FF40-0C8C-114250A353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4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6CB266-3094-0274-45CC-17004BC7B4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2781" y="627553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6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3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" y="0"/>
            <a:ext cx="15544411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29A637D-97B7-6441-266E-C711234E5F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8215"/>
          <a:stretch/>
        </p:blipFill>
        <p:spPr>
          <a:xfrm>
            <a:off x="20" y="10"/>
            <a:ext cx="12682509" cy="77723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07212" y="0"/>
            <a:ext cx="6637587" cy="77724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3988" y="0"/>
            <a:ext cx="6430811" cy="77724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38691" y="0"/>
            <a:ext cx="3225397" cy="77724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C6C9-D8AC-4D58-2EBD-EE015658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9535886" y="2976902"/>
            <a:ext cx="5834743" cy="2106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</a:t>
            </a:r>
            <a:r>
              <a:rPr lang="en-US" sz="33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Analyzing</a:t>
            </a:r>
            <a:r>
              <a:rPr lang="en-US" sz="3300" b="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FDI data I get this many inside let's move ahead step by step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91C47C-A3B5-37A0-BCA4-EE8A45A2E5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32787"/>
            <a:ext cx="1612887" cy="654565"/>
            <a:chOff x="182830" y="32787"/>
            <a:chExt cx="1612887" cy="654565"/>
          </a:xfrm>
        </p:grpSpPr>
        <p:pic>
          <p:nvPicPr>
            <p:cNvPr id="21" name="Picture 20" descr="A blue and black logo&#10;&#10;Description automatically generated">
              <a:extLst>
                <a:ext uri="{FF2B5EF4-FFF2-40B4-BE49-F238E27FC236}">
                  <a16:creationId xmlns:a16="http://schemas.microsoft.com/office/drawing/2014/main" id="{F7CD5FCE-8005-D0F9-1F3E-9890437EBB7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C485518-8701-DF3C-2B95-879D157CEF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4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259C29-112C-5F0A-C741-D7B29F37DB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2781" y="627553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6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7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798" cy="777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" y="1378809"/>
            <a:ext cx="932684" cy="76325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100" y="695814"/>
            <a:ext cx="13907046" cy="2146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1710-E1AA-81CA-11B6-6B1CF056C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330629" y="917884"/>
            <a:ext cx="12970588" cy="1761744"/>
          </a:xfrm>
        </p:spPr>
        <p:txBody>
          <a:bodyPr anchor="ctr">
            <a:normAutofit/>
          </a:bodyPr>
          <a:lstStyle/>
          <a:p>
            <a:r>
              <a:rPr lang="en-US" sz="5800"/>
              <a:t>Main KPIS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68705" y="7350021"/>
            <a:ext cx="1340738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3EA09F8-3749-25E8-3201-0974E8B4AC5B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345665"/>
              </p:ext>
            </p:extLst>
          </p:nvPr>
        </p:nvGraphicFramePr>
        <p:xfrm>
          <a:off x="1153367" y="3419854"/>
          <a:ext cx="13232511" cy="363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90F65E4-BA59-A62F-E6B7-F6DEA959A82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32787"/>
            <a:ext cx="1612887" cy="654565"/>
            <a:chOff x="182830" y="32787"/>
            <a:chExt cx="1612887" cy="654565"/>
          </a:xfrm>
        </p:grpSpPr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39F26EF6-168B-F6BD-3034-20D7E5A3E7B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D230E0-39CC-D4AE-4718-1E3FF77741F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8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A59952-F1C0-3DCD-E7C5-4B5DB432D2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2781" y="627553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10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421"/>
            <a:ext cx="15544799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1710-E1AA-81CA-11B6-6B1CF056C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11227" y="1213573"/>
            <a:ext cx="5023102" cy="6327543"/>
          </a:xfrm>
        </p:spPr>
        <p:txBody>
          <a:bodyPr>
            <a:normAutofit/>
          </a:bodyPr>
          <a:lstStyle/>
          <a:p>
            <a:pPr algn="r"/>
            <a:r>
              <a:rPr lang="en-US" sz="9600"/>
              <a:t>Key Insight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28267" y="1283062"/>
            <a:ext cx="0" cy="647991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1547EC3-1D51-E0F9-1A96-276AA96DECE5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324790"/>
              </p:ext>
            </p:extLst>
          </p:nvPr>
        </p:nvGraphicFramePr>
        <p:xfrm>
          <a:off x="6513382" y="1242420"/>
          <a:ext cx="7962712" cy="6479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D14C03F-1A05-D990-CDAE-3E1D00A6F4F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32787"/>
            <a:ext cx="1612887" cy="654565"/>
            <a:chOff x="182830" y="32787"/>
            <a:chExt cx="1612887" cy="654565"/>
          </a:xfrm>
        </p:grpSpPr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63B1FC37-AD34-AFA7-5DF9-12C73DF1AA8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D8BD10E-79CC-0B1E-FD4F-1E6BB47FA0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8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2FB7D6-D4BF-ABB8-5E55-CCA47451D6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126734" y="4209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10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3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799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1710-E1AA-81CA-11B6-6B1CF056C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072591" y="290169"/>
            <a:ext cx="13395731" cy="1150315"/>
          </a:xfrm>
        </p:spPr>
        <p:txBody>
          <a:bodyPr anchor="b">
            <a:normAutofit/>
          </a:bodyPr>
          <a:lstStyle/>
          <a:p>
            <a:r>
              <a:rPr lang="en-US" dirty="0"/>
              <a:t>Key Insight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4090" y="1852435"/>
            <a:ext cx="13325779" cy="20727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2591" y="1743266"/>
            <a:ext cx="2388657" cy="124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A0F578-527C-CE95-B5C9-2CFDA7FE8B03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316008"/>
              </p:ext>
            </p:extLst>
          </p:nvPr>
        </p:nvGraphicFramePr>
        <p:xfrm>
          <a:off x="1068705" y="2183101"/>
          <a:ext cx="13407389" cy="493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1D26670-2B58-6423-978B-9328DBFB530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32787"/>
            <a:ext cx="1612887" cy="654565"/>
            <a:chOff x="182830" y="32787"/>
            <a:chExt cx="1612887" cy="654565"/>
          </a:xfrm>
        </p:grpSpPr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5851697A-3D72-E1A3-DBAE-BD63C02706B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1009570-84E8-07C7-9D12-1493538D1F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8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2D3A7F-1470-B49B-5084-F1D6FE6FF3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126734" y="4209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10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0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799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1710-E1AA-81CA-11B6-6B1CF056C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5533" y="486234"/>
            <a:ext cx="3614166" cy="6185267"/>
          </a:xfrm>
        </p:spPr>
        <p:txBody>
          <a:bodyPr anchor="ctr">
            <a:normAutofit/>
          </a:bodyPr>
          <a:lstStyle/>
          <a:p>
            <a:r>
              <a:rPr lang="en-US" sz="4800"/>
              <a:t>Key Insight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533" y="6927319"/>
            <a:ext cx="13815440" cy="20727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11526" y="5110108"/>
            <a:ext cx="62179" cy="3614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68277E-18A5-5B42-2758-D1501341BA14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35678"/>
              </p:ext>
            </p:extLst>
          </p:nvPr>
        </p:nvGraphicFramePr>
        <p:xfrm>
          <a:off x="5153101" y="486234"/>
          <a:ext cx="9501759" cy="6187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10E4301-ED30-4D7E-7BD7-785DA2E953A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32787"/>
            <a:ext cx="1612887" cy="654565"/>
            <a:chOff x="182830" y="32787"/>
            <a:chExt cx="1612887" cy="654565"/>
          </a:xfrm>
        </p:grpSpPr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63661DD6-4A92-3D7C-5276-5F3C3E0A9D8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BC7994-DC26-A5DE-AA39-E2B2C7437A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8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B3E214-0316-C557-1A38-94A3A0442E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126734" y="4209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10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0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798" cy="777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1710-E1AA-81CA-11B6-6B1CF056C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011919" y="438520"/>
            <a:ext cx="12834305" cy="1471575"/>
          </a:xfrm>
        </p:spPr>
        <p:txBody>
          <a:bodyPr anchor="b">
            <a:normAutofit/>
          </a:bodyPr>
          <a:lstStyle/>
          <a:p>
            <a:r>
              <a:rPr lang="en-US" sz="5800"/>
              <a:t>Key Insight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265357"/>
            <a:ext cx="14604608" cy="8859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96822"/>
            <a:ext cx="14513786" cy="48370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grid&#10;&#10;Description automatically generated">
            <a:extLst>
              <a:ext uri="{FF2B5EF4-FFF2-40B4-BE49-F238E27FC236}">
                <a16:creationId xmlns:a16="http://schemas.microsoft.com/office/drawing/2014/main" id="{797A7D6E-3821-7158-31D6-F5C40A7F09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18699"/>
          <a:stretch/>
        </p:blipFill>
        <p:spPr>
          <a:xfrm>
            <a:off x="7537203" y="3278572"/>
            <a:ext cx="6566603" cy="32833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4371121" y="2610637"/>
            <a:ext cx="885927" cy="19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909F85-5452-E1AD-DB03-BFAB52917A71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02999"/>
              </p:ext>
            </p:extLst>
          </p:nvPr>
        </p:nvGraphicFramePr>
        <p:xfrm>
          <a:off x="1011917" y="2946110"/>
          <a:ext cx="5776895" cy="412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E1639B0-EFE5-3B93-BF56-A8CE21BD28E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32787"/>
            <a:ext cx="1612887" cy="654565"/>
            <a:chOff x="182830" y="32787"/>
            <a:chExt cx="1612887" cy="654565"/>
          </a:xfrm>
        </p:grpSpPr>
        <p:pic>
          <p:nvPicPr>
            <p:cNvPr id="10" name="Picture 9" descr="A blue and black logo&#10;&#10;Description automatically generated">
              <a:extLst>
                <a:ext uri="{FF2B5EF4-FFF2-40B4-BE49-F238E27FC236}">
                  <a16:creationId xmlns:a16="http://schemas.microsoft.com/office/drawing/2014/main" id="{30F8CBB7-5D37-AD08-087A-450D9801084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8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E354E2B-77D0-84FD-42A7-0E9FF1A9A6A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9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FF8346-0990-AA5F-C649-37C6816D12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126734" y="4209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11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7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544799" cy="7772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7049" y="286892"/>
            <a:ext cx="7885308" cy="7009162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4181" y="286892"/>
            <a:ext cx="7885307" cy="7009162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9746" y="154728"/>
            <a:ext cx="7885308" cy="70091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AD69C-7368-CD9D-69BC-2253DA276A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566453" y="3155160"/>
            <a:ext cx="6635723" cy="1325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500" b="1" kern="12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My</a:t>
            </a:r>
            <a:r>
              <a:rPr lang="en-US" sz="6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b="1" kern="12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Design</a:t>
            </a:r>
            <a:endParaRPr lang="en-US" sz="6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6750" y="1106107"/>
            <a:ext cx="527294" cy="46870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6750" y="1106107"/>
            <a:ext cx="527294" cy="46870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4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53207" y="1989572"/>
            <a:ext cx="2038507" cy="602134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2770" y="4800921"/>
            <a:ext cx="651510" cy="57912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2770" y="4800921"/>
            <a:ext cx="651510" cy="57912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61904" y="4732688"/>
            <a:ext cx="2373406" cy="210991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Graphic 12" descr="Business Growth with solid fill">
            <a:extLst>
              <a:ext uri="{FF2B5EF4-FFF2-40B4-BE49-F238E27FC236}">
                <a16:creationId xmlns:a16="http://schemas.microsoft.com/office/drawing/2014/main" id="{95EF799E-B854-3D58-2D0F-53380D97B4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32" y="5554548"/>
            <a:ext cx="2325039" cy="2043345"/>
          </a:xfrm>
          <a:prstGeom prst="rect">
            <a:avLst/>
          </a:prstGeom>
        </p:spPr>
      </p:pic>
      <p:pic>
        <p:nvPicPr>
          <p:cNvPr id="16" name="Graphic 15" descr="Research with solid fill">
            <a:extLst>
              <a:ext uri="{FF2B5EF4-FFF2-40B4-BE49-F238E27FC236}">
                <a16:creationId xmlns:a16="http://schemas.microsoft.com/office/drawing/2014/main" id="{4D89C747-9C3F-3230-591F-D30E85A288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6129" y="3568686"/>
            <a:ext cx="914400" cy="914400"/>
          </a:xfrm>
          <a:prstGeom prst="rect">
            <a:avLst/>
          </a:prstGeom>
        </p:spPr>
      </p:pic>
      <p:pic>
        <p:nvPicPr>
          <p:cNvPr id="27" name="Graphic 26" descr="Bar chart outline">
            <a:extLst>
              <a:ext uri="{FF2B5EF4-FFF2-40B4-BE49-F238E27FC236}">
                <a16:creationId xmlns:a16="http://schemas.microsoft.com/office/drawing/2014/main" id="{E3849862-B573-8A74-699F-E0B1A98A1C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5009" y="1417966"/>
            <a:ext cx="1733273" cy="1733273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7ECDB19F-7D83-7B38-9AC5-DB19ECABC9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05386" y="4661444"/>
            <a:ext cx="1442896" cy="2336294"/>
          </a:xfrm>
          <a:prstGeom prst="downArrow">
            <a:avLst>
              <a:gd name="adj1" fmla="val 47406"/>
              <a:gd name="adj2" fmla="val 46001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67000">
                <a:srgbClr val="0385B9"/>
              </a:gs>
              <a:gs pos="41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rgbClr val="005476"/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4AD311-A0F3-B59A-A265-3C815177806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830" y="32787"/>
            <a:ext cx="1612887" cy="654565"/>
            <a:chOff x="182830" y="32787"/>
            <a:chExt cx="1612887" cy="654565"/>
          </a:xfrm>
        </p:grpSpPr>
        <p:pic>
          <p:nvPicPr>
            <p:cNvPr id="7" name="Picture 6" descr="A blue and black logo&#10;&#10;Description automatically generated">
              <a:extLst>
                <a:ext uri="{FF2B5EF4-FFF2-40B4-BE49-F238E27FC236}">
                  <a16:creationId xmlns:a16="http://schemas.microsoft.com/office/drawing/2014/main" id="{6CF95FEA-C50D-95C8-EBEB-9B382DF5D2D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8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8" t="13984" r="27283" b="12508"/>
            <a:stretch/>
          </p:blipFill>
          <p:spPr>
            <a:xfrm>
              <a:off x="1066800" y="32787"/>
              <a:ext cx="728917" cy="65456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26D008-5072-4ED9-EFDA-853712FD94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830" y="32787"/>
              <a:ext cx="883970" cy="654565"/>
            </a:xfrm>
            <a:prstGeom prst="roundRect">
              <a:avLst/>
            </a:prstGeom>
            <a:blipFill dpi="0" rotWithShape="1">
              <a:blip r:embed="rId9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400000"/>
                        </a14:imgEffect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92BD95-3A47-8204-E5BD-777E845F0B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126734" y="42099"/>
            <a:ext cx="1048477" cy="1365337"/>
          </a:xfrm>
          <a:prstGeom prst="roundRect">
            <a:avLst>
              <a:gd name="adj" fmla="val 50000"/>
            </a:avLst>
          </a:prstGeom>
          <a:blipFill dpi="0" rotWithShape="1">
            <a:blip r:embed="rId11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281" t="-2" r="-18951" b="-2018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1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webextensions/webextension1.xml><?xml version="1.0" encoding="utf-8"?>
<we:webextension xmlns:we="http://schemas.microsoft.com/office/webextensions/webextension/2010/11" id="{72E96C32-330D-47ED-ACD1-1F4F4427DC9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VWTW/bOBD9KwYvvSgLSrIlOTfHdhYBsrFheVMsihxG1MhRI4sCRWfjBv7vHVIyUqfOV5FuEuxNHA5n+N4M3+iWpXldFbA+gyWyQ3Yk5dUS1FXHZQ4rd22+HwZ+kARuEHR7PfBT3+PkJSudy7Jmh7dMg1qgPs/rFRQmIBm/XDgMimIKC7PKoKjRYRWqWpZQ5N+wcaYtrVa4cRjeVIVUYELGGjSasNfkTmu6ivuHTxlB6PwaYxS6sc6wkkpv1w6rmy97pd09E8wmHMpSQ15SYGPzg9TlUc8XINKg7yYRRjZxlhe6dUnW45tKER5Cua4MLYP0GkqBKbOXVljXbYbBYqFwAduE453NoSxWyz32WK6UwBlmdqvUuV5TjuPRSWcEGtiGqJkqScRZ+0l5jbW21uNV2WLjZnkp/x0qJOJSY7ggS52Xi6Ll+Y6AeQNCgDIAZPKVGDJA6YBUKaqjtcU6ytWWOs+5d+U3xEnAyJSlIc9QQJJyCCHo9VMhTNhHEWu80Ym82QVtonmQUJQEuyJ0E06tAF72rpqg4/1f2uD5SJtG6GMIGe+LJOJuFCWBF2ZPl25I7CykygXxcb96r3XtkVGwX6gHtG0VF7lA1Tr9WB+2RJJa87FAUjETgpBVTeYc6zv0u1/nWymlMh4rubTHWu3PKMM+TA5rbkX3dtjnS1RoT5GEpvm26if3yKpbl2fQ2Cxs/v3sUdZzKFZ2mlDQ01w3gG8bMzl+8jjnB9z9ZL0f9nEPuPeUT/eA96zPRdNdNn+Nxbb/f6K51tRDOrbljK2fsaLttr1Z7BBkm802PklP4EV9jGiiYhAC7yaJK95F/5q5KdWeDnY+mAI6H+LZJ6CGl6D0B5Xi7Z8ZOX/94ResZXz9fEl4SWde2BfkusIL/bDvcfRpAvg+j6I3eEHPfj8faAK8nf7f1fjpCTAbnJx+HvzTmY1PB/PxqDOc/DWdnI3P5vGjgj/7++hoPOv8OZmMHneMx4POfDY4i6eT2fy/ng9dP3IhQp6KXteLgj74/ffQ3Q/I3NvMhvc4GV5PDmoN4grTAR15yYRw70+IVy3871T8h/4F7bPY7BdCudJ1BQKnUOKeh0gVhTI1hL/o+X0H19IioiMRAAA=&quot;"/>
    <we:property name="creatorSessionId" value="&quot;ea601271-5128-4e76-9df8-426987b2ce07&quot;"/>
    <we:property name="creatorTenantId" value="&quot;43a93a09-5305-40a7-8e70-ca4ddf121ea2&quot;"/>
    <we:property name="creatorUserId" value="&quot;10032002C9A26624&quot;"/>
    <we:property name="datasetId" value="&quot;72de7c25-ca90-47b8-96db-1d482b801b6f&quot;"/>
    <we:property name="embedUrl" value="&quot;/reportEmbed?reportId=93702e7f-8027-4828-b581-13ae54fccc49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initialStateBookmark" value="&quot;H4sIAAAAAAAAA+VXXU/bMBT9K8jP0ZSP0iS8lbZIiMEQnXiZqunGuSkGN44ct2uH+t937aQbX6OAVlG0N/vYuR/nHp+qtywXdSVheQZTZAfsUKmbKeibvYB5rGyxL19OTnsXJ9/PeqdDglVlhCprdnDLDOgJmktRz0DaCAR+G3sMpDyHid0VIGv0WIW6ViVI8ROby3Rk9AxXHsNFJZUGG3JkwKANO6frtKfcwaeIMgI3Yo4j5KZBL7BS2qz3HqublSvp/pkN5hL2VWlAlBTYYp0oCSBBP+f7nTDpphClicULIU17JVsOF5WmfqjLZWV56FN1E6UFB8lc3Rrruk3SV3I2davhPXykZprjBRbuqDTCLCnS0eB4bwAG2IoIONeK6HH4wPZvsSv1o6+Rdjk78Ffe7xJ6+RxKTujD/L3JROME1j0Pt1DccTnH2jj0aFa29PrPVbt9wuyYlX6CsjEhtSgnstXbHyF8bWqrDfAbzHv0Sf8KtLG6zq4pnB0+fax0jvpw6eY/EHotp8DbCrft4Ffjtdbp7PqOqFsmm3L+acrxyuJBwMM4itPQxyhJsijyk114D28fL7QPZSQFR91eujtiNkWyLruoUa6nS71VTXaB7lJtqD0zcplG7p5F0RFxyz4LIqdJfglyZvM6v7OTbJilMsNumKSYRHmE3Rj8TpYF/B2o3QtfTO772M3jAnfBcB5X9ReP3qjIDPRrjCZ8aDTvSvk2jekZZTbmlGIMhZ/yLPEDMqduGBfFTrygt0phh8wJMoghww6Pg8znwCHcTO3HcIWNU+Cg8w/6GC1U5LFfIIcs92mE3f005+535dmeDS5Mphb327bRom4e+Ml+RBLIu2mQJZjgTgnhf5HBa0TgJveUa6iZqSvgeA4lPmEcNCwoc8vPy+zCs4yJTOKGD+w/ujv28gtXGe2wXA4AAA==&quot;"/>
    <we:property name="isFiltersActionButtonVisible" value="true"/>
    <we:property name="isVisualContainerHeaderHidden" value="false"/>
    <we:property name="pageDisplayName" value="&quot;FDI Report&quot;"/>
    <we:property name="pageName" value="&quot;ReportSection&quot;"/>
    <we:property name="pptInsertionSessionID" value="&quot;B817BB07-E054-411A-9A78-373B1865EEC3&quot;"/>
    <we:property name="reportEmbeddedTime" value="&quot;2024-03-24T11:49:44.739Z&quot;"/>
    <we:property name="reportName" value="&quot;FDI Analysis&quot;"/>
    <we:property name="reportState" value="&quot;CONNECTED&quot;"/>
    <we:property name="reportUrl" value="&quot;/groups/me/reports/93702e7f-8027-4828-b581-13ae54fccc49/ReportSection?bookmarkGuid=38b5d254-a34c-4c8a-b1b2-45e92d4b2bb6&amp;bookmarkUsage=1&amp;ctid=43a93a09-5305-40a7-8e70-ca4ddf121ea2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180</TotalTime>
  <Words>380</Words>
  <Application>Microsoft Macintosh PowerPoint</Application>
  <PresentationFormat>Custom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Meiryo</vt:lpstr>
      <vt:lpstr>Aptos</vt:lpstr>
      <vt:lpstr>Aptos Display</vt:lpstr>
      <vt:lpstr>Arial</vt:lpstr>
      <vt:lpstr>Avenir Next LT Pro</vt:lpstr>
      <vt:lpstr>Calibri</vt:lpstr>
      <vt:lpstr>Posterama</vt:lpstr>
      <vt:lpstr>Office Theme</vt:lpstr>
      <vt:lpstr>SplashVTI</vt:lpstr>
      <vt:lpstr>Foreign Direct Investment ANALYSIS</vt:lpstr>
      <vt:lpstr>Problem Statement  </vt:lpstr>
      <vt:lpstr>PowerPoint Presentation</vt:lpstr>
      <vt:lpstr>Main KPIS</vt:lpstr>
      <vt:lpstr>Key Insight</vt:lpstr>
      <vt:lpstr>Key Insight</vt:lpstr>
      <vt:lpstr>Key Insight</vt:lpstr>
      <vt:lpstr>Key Insight</vt:lpstr>
      <vt:lpstr>My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FNU LNU</dc:creator>
  <cp:lastModifiedBy>sagar.ckt@outlook.com</cp:lastModifiedBy>
  <cp:revision>11</cp:revision>
  <dcterms:created xsi:type="dcterms:W3CDTF">2024-03-24T11:18:45Z</dcterms:created>
  <dcterms:modified xsi:type="dcterms:W3CDTF">2024-04-05T16:24:52Z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2024-03-24T11:34:00Z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43a93a09-5305-40a7-8e70-ca4ddf121ea2</vt:lpwstr>
  </property>
  <property fmtid="{D5CDD505-2E9C-101B-9397-08002B2CF9AE}" pid="7" name="MSIP_Label_defa4170-0d19-0005-0004-bc88714345d2_ActionId">
    <vt:lpwstr>7a0fbf47-eb27-471f-8b1c-02f39cd3d39e</vt:lpwstr>
  </property>
  <property fmtid="{D5CDD505-2E9C-101B-9397-08002B2CF9AE}" pid="8" name="MSIP_Label_defa4170-0d19-0005-0004-bc88714345d2_ContentBits">
    <vt:lpwstr>0</vt:lpwstr>
  </property>
</Properties>
</file>