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9" r:id="rId3"/>
    <p:sldId id="258" r:id="rId4"/>
    <p:sldId id="259" r:id="rId5"/>
    <p:sldId id="260" r:id="rId6"/>
    <p:sldId id="261" r:id="rId7"/>
    <p:sldId id="262" r:id="rId8"/>
    <p:sldId id="263" r:id="rId9"/>
    <p:sldId id="271" r:id="rId10"/>
    <p:sldId id="270"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81F02B84-2724-4998-9FA1-23616E67724A}" type="datetimeFigureOut">
              <a:rPr lang="ru-RU" smtClean="0"/>
              <a:t>19.10.2016</a:t>
            </a:fld>
            <a:endParaRPr lang="ru-RU"/>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ru-RU"/>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208689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155389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203689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172746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1F02B84-2724-4998-9FA1-23616E67724A}" type="datetimeFigureOut">
              <a:rPr lang="ru-RU" smtClean="0"/>
              <a:t>19.10.2016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66936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1F02B84-2724-4998-9FA1-23616E67724A}" type="datetimeFigureOut">
              <a:rPr lang="ru-RU" smtClean="0"/>
              <a:t>19.10.2016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334530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1F02B84-2724-4998-9FA1-23616E67724A}" type="datetimeFigureOut">
              <a:rPr lang="ru-RU" smtClean="0"/>
              <a:t>19.10.2016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184111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1F02B84-2724-4998-9FA1-23616E67724A}" type="datetimeFigureOut">
              <a:rPr lang="ru-RU" smtClean="0"/>
              <a:t>19.10.2016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424160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02B84-2724-4998-9FA1-23616E67724A}" type="datetimeFigureOut">
              <a:rPr lang="ru-RU" smtClean="0"/>
              <a:t>19.10.2016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9BD4EE7-3A0D-47BA-A1CD-76BAC7DE5E02}" type="slidenum">
              <a:rPr lang="ru-RU" smtClean="0"/>
              <a:t>‹#›</a:t>
            </a:fld>
            <a:endParaRPr lang="ru-RU"/>
          </a:p>
        </p:txBody>
      </p:sp>
    </p:spTree>
    <p:extLst>
      <p:ext uri="{BB962C8B-B14F-4D97-AF65-F5344CB8AC3E}">
        <p14:creationId xmlns:p14="http://schemas.microsoft.com/office/powerpoint/2010/main" val="223572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smtClean="0"/>
              <a:t>Образец текста</a:t>
            </a:r>
          </a:p>
        </p:txBody>
      </p:sp>
      <p:sp>
        <p:nvSpPr>
          <p:cNvPr id="5" name="Date Placeholder 4"/>
          <p:cNvSpPr>
            <a:spLocks noGrp="1"/>
          </p:cNvSpPr>
          <p:nvPr>
            <p:ph type="dt" sz="half" idx="10"/>
          </p:nvPr>
        </p:nvSpPr>
        <p:spPr/>
        <p:txBody>
          <a:bodyPr/>
          <a:lstStyle/>
          <a:p>
            <a:fld id="{81F02B84-2724-4998-9FA1-23616E67724A}" type="datetimeFigureOut">
              <a:rPr lang="ru-RU" smtClean="0"/>
              <a:t>19.10.2016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353811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81F02B84-2724-4998-9FA1-23616E67724A}" type="datetimeFigureOut">
              <a:rPr lang="ru-RU" smtClean="0"/>
              <a:t>19.10.2016</a:t>
            </a:fld>
            <a:endParaRPr lang="ru-RU"/>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ru-R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426913424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81F02B84-2724-4998-9FA1-23616E67724A}" type="datetimeFigureOut">
              <a:rPr lang="ru-RU" smtClean="0"/>
              <a:t>19.10.2016</a:t>
            </a:fld>
            <a:endParaRPr lang="ru-RU"/>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ru-RU"/>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59BD4EE7-3A0D-47BA-A1CD-76BAC7DE5E02}" type="slidenum">
              <a:rPr lang="ru-RU" smtClean="0"/>
              <a:t>‹#›</a:t>
            </a:fld>
            <a:endParaRPr lang="ru-RU"/>
          </a:p>
        </p:txBody>
      </p:sp>
    </p:spTree>
    <p:extLst>
      <p:ext uri="{BB962C8B-B14F-4D97-AF65-F5344CB8AC3E}">
        <p14:creationId xmlns:p14="http://schemas.microsoft.com/office/powerpoint/2010/main" val="243546277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Image Compression with Neural Networks</a:t>
            </a:r>
            <a:endParaRPr lang="ru-RU" dirty="0"/>
          </a:p>
        </p:txBody>
      </p:sp>
      <p:sp>
        <p:nvSpPr>
          <p:cNvPr id="3" name="Подзаголовок 2"/>
          <p:cNvSpPr>
            <a:spLocks noGrp="1"/>
          </p:cNvSpPr>
          <p:nvPr>
            <p:ph type="subTitle" idx="1"/>
          </p:nvPr>
        </p:nvSpPr>
        <p:spPr>
          <a:xfrm>
            <a:off x="1371600" y="3886200"/>
            <a:ext cx="7376864" cy="2639144"/>
          </a:xfrm>
        </p:spPr>
        <p:txBody>
          <a:bodyPr>
            <a:normAutofit/>
          </a:bodyPr>
          <a:lstStyle/>
          <a:p>
            <a:pPr algn="r"/>
            <a:r>
              <a:rPr lang="ru-RU" dirty="0" smtClean="0"/>
              <a:t>Выполнили:</a:t>
            </a:r>
          </a:p>
          <a:p>
            <a:pPr algn="r"/>
            <a:r>
              <a:rPr lang="ru-RU" dirty="0" smtClean="0"/>
              <a:t>Мищенко В., Рассадин А., </a:t>
            </a:r>
            <a:r>
              <a:rPr lang="ru-RU" dirty="0" err="1" smtClean="0"/>
              <a:t>Русов</a:t>
            </a:r>
            <a:r>
              <a:rPr lang="ru-RU" dirty="0" smtClean="0"/>
              <a:t> Н.</a:t>
            </a:r>
          </a:p>
          <a:p>
            <a:pPr algn="r"/>
            <a:endParaRPr lang="ru-RU" dirty="0"/>
          </a:p>
          <a:p>
            <a:pPr algn="r"/>
            <a:endParaRPr lang="ru-RU" dirty="0" smtClean="0"/>
          </a:p>
          <a:p>
            <a:r>
              <a:rPr lang="ru-RU" dirty="0" smtClean="0"/>
              <a:t>2016 г.</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Article</a:t>
            </a:r>
            <a:endParaRPr lang="ru-RU" dirty="0"/>
          </a:p>
        </p:txBody>
      </p:sp>
      <p:sp>
        <p:nvSpPr>
          <p:cNvPr id="3" name="Объект 2"/>
          <p:cNvSpPr>
            <a:spLocks noGrp="1"/>
          </p:cNvSpPr>
          <p:nvPr>
            <p:ph idx="1"/>
          </p:nvPr>
        </p:nvSpPr>
        <p:spPr/>
        <p:txBody>
          <a:bodyPr>
            <a:normAutofit lnSpcReduction="10000"/>
          </a:bodyPr>
          <a:lstStyle/>
          <a:p>
            <a:r>
              <a:rPr lang="en-US" dirty="0"/>
              <a:t>Image Compression with Neural </a:t>
            </a:r>
            <a:r>
              <a:rPr lang="en-US" dirty="0" smtClean="0"/>
              <a:t>Networks</a:t>
            </a:r>
            <a:r>
              <a:rPr lang="ru-RU" dirty="0" smtClean="0"/>
              <a:t> (29.09.16)</a:t>
            </a:r>
          </a:p>
          <a:p>
            <a:r>
              <a:rPr lang="ru-RU" dirty="0" smtClean="0"/>
              <a:t>Авторы – </a:t>
            </a:r>
            <a:r>
              <a:rPr lang="en-US" dirty="0" smtClean="0"/>
              <a:t>Google</a:t>
            </a:r>
          </a:p>
          <a:p>
            <a:r>
              <a:rPr lang="en-US" dirty="0"/>
              <a:t>They introduce an </a:t>
            </a:r>
            <a:r>
              <a:rPr lang="en-US" dirty="0" smtClean="0"/>
              <a:t>new architecture </a:t>
            </a:r>
            <a:r>
              <a:rPr lang="en-US" dirty="0"/>
              <a:t>that </a:t>
            </a:r>
            <a:r>
              <a:rPr lang="en-US" dirty="0" smtClean="0"/>
              <a:t>called </a:t>
            </a:r>
            <a:r>
              <a:rPr lang="en-US" dirty="0"/>
              <a:t>Residual Gated Recurrent Unit (Residual GRU</a:t>
            </a:r>
            <a:r>
              <a:rPr lang="en-US" dirty="0" smtClean="0"/>
              <a:t>)</a:t>
            </a:r>
            <a:endParaRPr lang="ru-RU" dirty="0" smtClean="0"/>
          </a:p>
          <a:p>
            <a:r>
              <a:rPr lang="en-US" dirty="0"/>
              <a:t>Our system works by iteratively refining a reconstruction of the original image, with both the encoder and decoder using Residual GRU layers so that additional information can pass from one iteration to the next. </a:t>
            </a:r>
            <a:endParaRPr lang="ru-RU" dirty="0" smtClean="0"/>
          </a:p>
          <a:p>
            <a:r>
              <a:rPr lang="en-US" dirty="0" smtClean="0"/>
              <a:t>Each </a:t>
            </a:r>
            <a:r>
              <a:rPr lang="en-US" dirty="0"/>
              <a:t>iteration adds more bits to the encoding, which allows for a higher quality reconstruction.</a:t>
            </a:r>
            <a:endParaRPr lang="ru-RU" dirty="0" smtClean="0"/>
          </a:p>
          <a:p>
            <a:endParaRPr lang="ru-RU" dirty="0"/>
          </a:p>
        </p:txBody>
      </p:sp>
    </p:spTree>
    <p:extLst>
      <p:ext uri="{BB962C8B-B14F-4D97-AF65-F5344CB8AC3E}">
        <p14:creationId xmlns:p14="http://schemas.microsoft.com/office/powerpoint/2010/main" val="923444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Residual GRU</a:t>
            </a:r>
            <a:endParaRPr lang="ru-RU" dirty="0"/>
          </a:p>
        </p:txBody>
      </p:sp>
      <p:sp>
        <p:nvSpPr>
          <p:cNvPr id="3" name="Содержимое 2"/>
          <p:cNvSpPr>
            <a:spLocks noGrp="1"/>
          </p:cNvSpPr>
          <p:nvPr>
            <p:ph idx="1"/>
          </p:nvPr>
        </p:nvSpPr>
        <p:spPr/>
        <p:txBody>
          <a:bodyPr/>
          <a:lstStyle/>
          <a:p>
            <a:r>
              <a:rPr lang="en-US" dirty="0" smtClean="0"/>
              <a:t>Residual GRU combines existing GRUs with the residual connections to achieve significant image quality gains for a given compression rate.</a:t>
            </a: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a:t>
            </a:r>
            <a:r>
              <a:rPr lang="en-US" dirty="0" smtClean="0"/>
              <a:t>lgorithm</a:t>
            </a:r>
            <a:endParaRPr lang="ru-RU" dirty="0"/>
          </a:p>
        </p:txBody>
      </p:sp>
      <p:sp>
        <p:nvSpPr>
          <p:cNvPr id="3" name="Содержимое 2"/>
          <p:cNvSpPr>
            <a:spLocks noGrp="1"/>
          </p:cNvSpPr>
          <p:nvPr>
            <p:ph idx="1"/>
          </p:nvPr>
        </p:nvSpPr>
        <p:spPr/>
        <p:txBody>
          <a:bodyPr>
            <a:normAutofit lnSpcReduction="10000"/>
          </a:bodyPr>
          <a:lstStyle/>
          <a:p>
            <a:r>
              <a:rPr lang="en-US" dirty="0"/>
              <a:t>The initial residual, R[0], corresponds to the original image I: R[0] = I.</a:t>
            </a:r>
          </a:p>
          <a:p>
            <a:r>
              <a:rPr lang="en-US" dirty="0"/>
              <a:t>Set </a:t>
            </a:r>
            <a:r>
              <a:rPr lang="en-US" dirty="0" err="1"/>
              <a:t>i</a:t>
            </a:r>
            <a:r>
              <a:rPr lang="en-US" dirty="0"/>
              <a:t>=1 for to the first iteration.</a:t>
            </a:r>
          </a:p>
          <a:p>
            <a:r>
              <a:rPr lang="en-US" dirty="0"/>
              <a:t>Iteration[</a:t>
            </a:r>
            <a:r>
              <a:rPr lang="en-US" dirty="0" err="1"/>
              <a:t>i</a:t>
            </a:r>
            <a:r>
              <a:rPr lang="en-US" dirty="0"/>
              <a:t>] takes R[i-1] as input and runs the encoder and </a:t>
            </a:r>
            <a:r>
              <a:rPr lang="en-US" dirty="0" err="1"/>
              <a:t>binarizer</a:t>
            </a:r>
            <a:r>
              <a:rPr lang="en-US" dirty="0"/>
              <a:t> to compress the image into B[</a:t>
            </a:r>
            <a:r>
              <a:rPr lang="en-US" dirty="0" err="1"/>
              <a:t>i</a:t>
            </a:r>
            <a:r>
              <a:rPr lang="en-US" dirty="0"/>
              <a:t>].</a:t>
            </a:r>
          </a:p>
          <a:p>
            <a:r>
              <a:rPr lang="en-US" dirty="0"/>
              <a:t>Iteration[</a:t>
            </a:r>
            <a:r>
              <a:rPr lang="en-US" dirty="0" err="1"/>
              <a:t>i</a:t>
            </a:r>
            <a:r>
              <a:rPr lang="en-US" dirty="0"/>
              <a:t>] runs the decoder on B[</a:t>
            </a:r>
            <a:r>
              <a:rPr lang="en-US" dirty="0" err="1"/>
              <a:t>i</a:t>
            </a:r>
            <a:r>
              <a:rPr lang="en-US" dirty="0"/>
              <a:t>] to generate a reconstructed image P[</a:t>
            </a:r>
            <a:r>
              <a:rPr lang="en-US" dirty="0" err="1"/>
              <a:t>i</a:t>
            </a:r>
            <a:r>
              <a:rPr lang="en-US" dirty="0"/>
              <a:t>].</a:t>
            </a:r>
          </a:p>
          <a:p>
            <a:r>
              <a:rPr lang="en-US" dirty="0"/>
              <a:t>The residual for Iteration[</a:t>
            </a:r>
            <a:r>
              <a:rPr lang="en-US" dirty="0" err="1"/>
              <a:t>i</a:t>
            </a:r>
            <a:r>
              <a:rPr lang="en-US" dirty="0"/>
              <a:t>] is calculated: R[</a:t>
            </a:r>
            <a:r>
              <a:rPr lang="en-US" dirty="0" err="1"/>
              <a:t>i</a:t>
            </a:r>
            <a:r>
              <a:rPr lang="en-US" dirty="0"/>
              <a:t>] = I - P[</a:t>
            </a:r>
            <a:r>
              <a:rPr lang="en-US" dirty="0" err="1"/>
              <a:t>i</a:t>
            </a:r>
            <a:r>
              <a:rPr lang="en-US" dirty="0"/>
              <a:t>].</a:t>
            </a:r>
          </a:p>
          <a:p>
            <a:r>
              <a:rPr lang="en-US" dirty="0"/>
              <a:t>Set </a:t>
            </a:r>
            <a:r>
              <a:rPr lang="en-US" dirty="0" err="1"/>
              <a:t>i</a:t>
            </a:r>
            <a:r>
              <a:rPr lang="en-US" dirty="0"/>
              <a:t>=i+1 and go to Step 3 (up to the desired number of iterations).</a:t>
            </a:r>
          </a:p>
          <a:p>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1026" name="Picture 2" descr="D:\1.png"/>
          <p:cNvPicPr>
            <a:picLocks noGrp="1" noChangeAspect="1" noChangeArrowheads="1"/>
          </p:cNvPicPr>
          <p:nvPr>
            <p:ph idx="1"/>
          </p:nvPr>
        </p:nvPicPr>
        <p:blipFill>
          <a:blip r:embed="rId2" cstate="print"/>
          <a:stretch>
            <a:fillRect/>
          </a:stretch>
        </p:blipFill>
        <p:spPr bwMode="auto">
          <a:xfrm>
            <a:off x="732067" y="1993900"/>
            <a:ext cx="7614778" cy="376555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Our results</a:t>
            </a: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smtClean="0"/>
          </a:p>
          <a:p>
            <a:endParaRPr lang="ru-RU" dirty="0"/>
          </a:p>
          <a:p>
            <a:pPr algn="ctr"/>
            <a:r>
              <a:rPr lang="ru-RU" dirty="0" smtClean="0"/>
              <a:t>Спасибо за внимание!</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Цели задачи</a:t>
            </a:r>
            <a:endParaRPr lang="ru-RU" dirty="0"/>
          </a:p>
        </p:txBody>
      </p:sp>
      <p:sp>
        <p:nvSpPr>
          <p:cNvPr id="3" name="Объект 2"/>
          <p:cNvSpPr>
            <a:spLocks noGrp="1"/>
          </p:cNvSpPr>
          <p:nvPr>
            <p:ph idx="1"/>
          </p:nvPr>
        </p:nvSpPr>
        <p:spPr/>
        <p:txBody>
          <a:bodyPr/>
          <a:lstStyle/>
          <a:p>
            <a:r>
              <a:rPr lang="ru-RU" dirty="0"/>
              <a:t>Сделать </a:t>
            </a:r>
            <a:r>
              <a:rPr lang="ru-RU" dirty="0" err="1"/>
              <a:t>бенчмарк</a:t>
            </a:r>
            <a:r>
              <a:rPr lang="ru-RU" dirty="0"/>
              <a:t> компрессии этого способа, </a:t>
            </a:r>
            <a:r>
              <a:rPr lang="ru-RU" dirty="0" err="1"/>
              <a:t>png</a:t>
            </a:r>
            <a:r>
              <a:rPr lang="ru-RU" dirty="0"/>
              <a:t>, </a:t>
            </a:r>
            <a:r>
              <a:rPr lang="ru-RU" dirty="0" err="1"/>
              <a:t>webp</a:t>
            </a:r>
            <a:r>
              <a:rPr lang="ru-RU" dirty="0"/>
              <a:t>, </a:t>
            </a:r>
            <a:r>
              <a:rPr lang="ru-RU" dirty="0" err="1"/>
              <a:t>jpeg</a:t>
            </a:r>
            <a:r>
              <a:rPr lang="ru-RU" dirty="0"/>
              <a:t>, jpeg2000. </a:t>
            </a:r>
            <a:endParaRPr lang="ru-RU" dirty="0" smtClean="0"/>
          </a:p>
          <a:p>
            <a:r>
              <a:rPr lang="ru-RU" dirty="0" smtClean="0"/>
              <a:t>Оценить </a:t>
            </a:r>
            <a:r>
              <a:rPr lang="ru-RU" dirty="0"/>
              <a:t>численно и визуально качество, а так же время работы и размер сжатых изображений. </a:t>
            </a:r>
            <a:endParaRPr lang="ru-RU" dirty="0" smtClean="0"/>
          </a:p>
          <a:p>
            <a:r>
              <a:rPr lang="ru-RU" dirty="0" smtClean="0"/>
              <a:t>Возможно</a:t>
            </a:r>
            <a:r>
              <a:rPr lang="ru-RU" dirty="0"/>
              <a:t>, ответить на вопрос о реальной применимости </a:t>
            </a:r>
            <a:r>
              <a:rPr lang="ru-RU" dirty="0" smtClean="0"/>
              <a:t>способа.</a:t>
            </a:r>
            <a:endParaRPr lang="ru-RU" dirty="0"/>
          </a:p>
        </p:txBody>
      </p:sp>
    </p:spTree>
    <p:extLst>
      <p:ext uri="{BB962C8B-B14F-4D97-AF65-F5344CB8AC3E}">
        <p14:creationId xmlns:p14="http://schemas.microsoft.com/office/powerpoint/2010/main" val="3530263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RNN</a:t>
            </a:r>
            <a:endParaRPr lang="ru-RU" dirty="0"/>
          </a:p>
        </p:txBody>
      </p:sp>
      <p:sp>
        <p:nvSpPr>
          <p:cNvPr id="3" name="Содержимое 2"/>
          <p:cNvSpPr>
            <a:spLocks noGrp="1"/>
          </p:cNvSpPr>
          <p:nvPr>
            <p:ph idx="1"/>
          </p:nvPr>
        </p:nvSpPr>
        <p:spPr/>
        <p:txBody>
          <a:bodyPr/>
          <a:lstStyle/>
          <a:p>
            <a:r>
              <a:rPr lang="en-US" dirty="0" smtClean="0"/>
              <a:t>A recurrent neural network (RNN) is a class of artificial neural network where connections between units form a directed cycle.</a:t>
            </a:r>
            <a:endParaRPr lang="ru-RU" dirty="0" smtClean="0"/>
          </a:p>
          <a:p>
            <a:endParaRPr lang="ru-RU" dirty="0"/>
          </a:p>
        </p:txBody>
      </p:sp>
      <p:pic>
        <p:nvPicPr>
          <p:cNvPr id="4" name="Рисунок 3"/>
          <p:cNvPicPr>
            <a:picLocks noChangeAspect="1"/>
          </p:cNvPicPr>
          <p:nvPr/>
        </p:nvPicPr>
        <p:blipFill>
          <a:blip r:embed="rId2"/>
          <a:stretch>
            <a:fillRect/>
          </a:stretch>
        </p:blipFill>
        <p:spPr>
          <a:xfrm>
            <a:off x="1619672" y="3356992"/>
            <a:ext cx="5638800" cy="23812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2919" y="188641"/>
            <a:ext cx="8079581" cy="792087"/>
          </a:xfrm>
        </p:spPr>
        <p:txBody>
          <a:bodyPr/>
          <a:lstStyle/>
          <a:p>
            <a:r>
              <a:rPr lang="en-US" dirty="0" smtClean="0"/>
              <a:t>Architectures</a:t>
            </a:r>
            <a:endParaRPr lang="ru-RU" dirty="0"/>
          </a:p>
        </p:txBody>
      </p:sp>
      <p:sp>
        <p:nvSpPr>
          <p:cNvPr id="3" name="Содержимое 2"/>
          <p:cNvSpPr>
            <a:spLocks noGrp="1"/>
          </p:cNvSpPr>
          <p:nvPr>
            <p:ph idx="1"/>
          </p:nvPr>
        </p:nvSpPr>
        <p:spPr>
          <a:xfrm>
            <a:off x="507206" y="980728"/>
            <a:ext cx="8065294" cy="5877271"/>
          </a:xfrm>
        </p:spPr>
        <p:txBody>
          <a:bodyPr>
            <a:noAutofit/>
          </a:bodyPr>
          <a:lstStyle/>
          <a:p>
            <a:r>
              <a:rPr lang="en-US" sz="1400" dirty="0" smtClean="0">
                <a:latin typeface="Times New Roman" panose="02020603050405020304" pitchFamily="18" charset="0"/>
                <a:cs typeface="Times New Roman" panose="02020603050405020304" pitchFamily="18" charset="0"/>
              </a:rPr>
              <a:t>Fully recurrent network</a:t>
            </a:r>
          </a:p>
          <a:p>
            <a:r>
              <a:rPr lang="en-US" sz="1400" dirty="0" smtClean="0">
                <a:latin typeface="Times New Roman" panose="02020603050405020304" pitchFamily="18" charset="0"/>
                <a:cs typeface="Times New Roman" panose="02020603050405020304" pitchFamily="18" charset="0"/>
              </a:rPr>
              <a:t>Recursive neural networks</a:t>
            </a:r>
          </a:p>
          <a:p>
            <a:r>
              <a:rPr lang="en-US" sz="1400" dirty="0" smtClean="0">
                <a:latin typeface="Times New Roman" panose="02020603050405020304" pitchFamily="18" charset="0"/>
                <a:cs typeface="Times New Roman" panose="02020603050405020304" pitchFamily="18" charset="0"/>
              </a:rPr>
              <a:t>Hopfield network</a:t>
            </a:r>
          </a:p>
          <a:p>
            <a:r>
              <a:rPr lang="en-US" sz="1400" dirty="0" smtClean="0">
                <a:latin typeface="Times New Roman" panose="02020603050405020304" pitchFamily="18" charset="0"/>
                <a:cs typeface="Times New Roman" panose="02020603050405020304" pitchFamily="18" charset="0"/>
              </a:rPr>
              <a:t>Elman networks and Jordan networks</a:t>
            </a:r>
          </a:p>
          <a:p>
            <a:r>
              <a:rPr lang="en-US" sz="1400" dirty="0" smtClean="0">
                <a:latin typeface="Times New Roman" panose="02020603050405020304" pitchFamily="18" charset="0"/>
                <a:cs typeface="Times New Roman" panose="02020603050405020304" pitchFamily="18" charset="0"/>
              </a:rPr>
              <a:t>Echo state network</a:t>
            </a:r>
          </a:p>
          <a:p>
            <a:r>
              <a:rPr lang="en-US" sz="1400" dirty="0" smtClean="0">
                <a:latin typeface="Times New Roman" panose="02020603050405020304" pitchFamily="18" charset="0"/>
                <a:cs typeface="Times New Roman" panose="02020603050405020304" pitchFamily="18" charset="0"/>
              </a:rPr>
              <a:t>Neural history compressor</a:t>
            </a:r>
          </a:p>
          <a:p>
            <a:r>
              <a:rPr lang="en-US" sz="1400" dirty="0" smtClean="0">
                <a:latin typeface="Times New Roman" panose="02020603050405020304" pitchFamily="18" charset="0"/>
                <a:cs typeface="Times New Roman" panose="02020603050405020304" pitchFamily="18" charset="0"/>
              </a:rPr>
              <a:t>Long short term memory</a:t>
            </a:r>
          </a:p>
          <a:p>
            <a:r>
              <a:rPr lang="en-US" sz="1400" dirty="0" smtClean="0">
                <a:latin typeface="Times New Roman" panose="02020603050405020304" pitchFamily="18" charset="0"/>
                <a:cs typeface="Times New Roman" panose="02020603050405020304" pitchFamily="18" charset="0"/>
              </a:rPr>
              <a:t>Bi-directional RNN</a:t>
            </a:r>
          </a:p>
          <a:p>
            <a:r>
              <a:rPr lang="en-US" sz="1400" dirty="0" smtClean="0">
                <a:latin typeface="Times New Roman" panose="02020603050405020304" pitchFamily="18" charset="0"/>
                <a:cs typeface="Times New Roman" panose="02020603050405020304" pitchFamily="18" charset="0"/>
              </a:rPr>
              <a:t>Continuous-time RNN</a:t>
            </a:r>
          </a:p>
          <a:p>
            <a:r>
              <a:rPr lang="en-US" sz="1400" dirty="0" smtClean="0">
                <a:latin typeface="Times New Roman" panose="02020603050405020304" pitchFamily="18" charset="0"/>
                <a:cs typeface="Times New Roman" panose="02020603050405020304" pitchFamily="18" charset="0"/>
              </a:rPr>
              <a:t>Hierarchical RNN</a:t>
            </a:r>
          </a:p>
          <a:p>
            <a:r>
              <a:rPr lang="en-US" sz="1400" dirty="0" smtClean="0">
                <a:latin typeface="Times New Roman" panose="02020603050405020304" pitchFamily="18" charset="0"/>
                <a:cs typeface="Times New Roman" panose="02020603050405020304" pitchFamily="18" charset="0"/>
              </a:rPr>
              <a:t>Recurrent multilayer </a:t>
            </a:r>
            <a:r>
              <a:rPr lang="en-US" sz="1400" dirty="0" err="1" smtClean="0">
                <a:latin typeface="Times New Roman" panose="02020603050405020304" pitchFamily="18" charset="0"/>
                <a:cs typeface="Times New Roman" panose="02020603050405020304" pitchFamily="18" charset="0"/>
              </a:rPr>
              <a:t>perceptron</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Second order RNN</a:t>
            </a:r>
          </a:p>
          <a:p>
            <a:r>
              <a:rPr lang="en-US" sz="1400" dirty="0" smtClean="0">
                <a:latin typeface="Times New Roman" panose="02020603050405020304" pitchFamily="18" charset="0"/>
                <a:cs typeface="Times New Roman" panose="02020603050405020304" pitchFamily="18" charset="0"/>
              </a:rPr>
              <a:t>Multiple timescales recurrent neural network (MTRNN) model</a:t>
            </a:r>
          </a:p>
          <a:p>
            <a:r>
              <a:rPr lang="en-US" sz="1400" dirty="0" smtClean="0">
                <a:latin typeface="Times New Roman" panose="02020603050405020304" pitchFamily="18" charset="0"/>
                <a:cs typeface="Times New Roman" panose="02020603050405020304" pitchFamily="18" charset="0"/>
              </a:rPr>
              <a:t>Pollack's sequential cascaded networks</a:t>
            </a:r>
          </a:p>
          <a:p>
            <a:r>
              <a:rPr lang="en-US" sz="1400" dirty="0" smtClean="0">
                <a:latin typeface="Times New Roman" panose="02020603050405020304" pitchFamily="18" charset="0"/>
                <a:cs typeface="Times New Roman" panose="02020603050405020304" pitchFamily="18" charset="0"/>
              </a:rPr>
              <a:t>Neural Turing Machines</a:t>
            </a:r>
          </a:p>
          <a:p>
            <a:r>
              <a:rPr lang="en-US" sz="1400" dirty="0" smtClean="0">
                <a:latin typeface="Times New Roman" panose="02020603050405020304" pitchFamily="18" charset="0"/>
                <a:cs typeface="Times New Roman" panose="02020603050405020304" pitchFamily="18" charset="0"/>
              </a:rPr>
              <a:t>Neural network pushdown automata</a:t>
            </a:r>
          </a:p>
          <a:p>
            <a:r>
              <a:rPr lang="en-US" sz="1400" dirty="0" smtClean="0">
                <a:latin typeface="Times New Roman" panose="02020603050405020304" pitchFamily="18" charset="0"/>
                <a:cs typeface="Times New Roman" panose="02020603050405020304" pitchFamily="18" charset="0"/>
              </a:rPr>
              <a:t>Bidirectional associative memory</a:t>
            </a:r>
            <a:endParaRPr lang="ru-RU"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Long short-term memory</a:t>
            </a:r>
            <a:endParaRPr lang="ru-RU" dirty="0"/>
          </a:p>
        </p:txBody>
      </p:sp>
      <p:sp>
        <p:nvSpPr>
          <p:cNvPr id="3" name="Содержимое 2"/>
          <p:cNvSpPr>
            <a:spLocks noGrp="1"/>
          </p:cNvSpPr>
          <p:nvPr>
            <p:ph idx="1"/>
          </p:nvPr>
        </p:nvSpPr>
        <p:spPr/>
        <p:txBody>
          <a:bodyPr/>
          <a:lstStyle/>
          <a:p>
            <a:r>
              <a:rPr lang="en-US" dirty="0" smtClean="0"/>
              <a:t>Long short-term memory (LSTM) is a recurrent neural network (RNN) architecture (an artificial neural network) proposed in 1997 by Sepp </a:t>
            </a:r>
            <a:r>
              <a:rPr lang="en-US" dirty="0" err="1" smtClean="0"/>
              <a:t>Hochreiter</a:t>
            </a:r>
            <a:r>
              <a:rPr lang="en-US" dirty="0" smtClean="0"/>
              <a:t> and Jürgen </a:t>
            </a:r>
            <a:r>
              <a:rPr lang="en-US" dirty="0" err="1" smtClean="0"/>
              <a:t>Schmidhuber</a:t>
            </a:r>
            <a:r>
              <a:rPr lang="en-US" dirty="0" smtClean="0"/>
              <a:t>.</a:t>
            </a:r>
            <a:endParaRPr lang="ru-RU" dirty="0" smtClean="0"/>
          </a:p>
          <a:p>
            <a:endParaRPr lang="ru-RU" dirty="0"/>
          </a:p>
          <a:p>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847870"/>
            <a:ext cx="8244408" cy="216621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Architecture</a:t>
            </a:r>
            <a:endParaRPr lang="ru-RU" dirty="0"/>
          </a:p>
        </p:txBody>
      </p:sp>
      <p:sp>
        <p:nvSpPr>
          <p:cNvPr id="3" name="Содержимое 2"/>
          <p:cNvSpPr>
            <a:spLocks noGrp="1"/>
          </p:cNvSpPr>
          <p:nvPr>
            <p:ph idx="1"/>
          </p:nvPr>
        </p:nvSpPr>
        <p:spPr/>
        <p:txBody>
          <a:bodyPr>
            <a:normAutofit/>
          </a:bodyPr>
          <a:lstStyle/>
          <a:p>
            <a:r>
              <a:rPr lang="en-US" dirty="0"/>
              <a:t>A LSTM network is an artificial neural network that contains LSTM blocks instead of, or in addition to, regular network units. A LSTM block may be described as a "smart" network unit that can remember a value for an arbitrary length of time. A LSTM block contains gates that determine when the input is significant enough to remember, when it should continue to remember or forget the value, and when it should output the value.</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Training</a:t>
            </a:r>
            <a:endParaRPr lang="ru-RU" dirty="0"/>
          </a:p>
        </p:txBody>
      </p:sp>
      <p:sp>
        <p:nvSpPr>
          <p:cNvPr id="3" name="Содержимое 2"/>
          <p:cNvSpPr>
            <a:spLocks noGrp="1"/>
          </p:cNvSpPr>
          <p:nvPr>
            <p:ph idx="1"/>
          </p:nvPr>
        </p:nvSpPr>
        <p:spPr/>
        <p:txBody>
          <a:bodyPr>
            <a:normAutofit/>
          </a:bodyPr>
          <a:lstStyle/>
          <a:p>
            <a:r>
              <a:rPr lang="en-US" dirty="0" smtClean="0"/>
              <a:t>To minimize LSTM's total error on a set of training sequences, iterative gradient descent such as </a:t>
            </a:r>
            <a:r>
              <a:rPr lang="en-US" dirty="0" err="1" smtClean="0"/>
              <a:t>backpropagation</a:t>
            </a:r>
            <a:r>
              <a:rPr lang="en-US" dirty="0" smtClean="0"/>
              <a:t> through time can be used to change each weight in proportion to its derivative with respect to the error. </a:t>
            </a:r>
            <a:endParaRPr lang="ru-RU" dirty="0" smtClean="0"/>
          </a:p>
          <a:p>
            <a:r>
              <a:rPr lang="en-US" dirty="0"/>
              <a:t>A major problem with gradient descent for standard RNNs is that error gradients vanish exponentially quickly with the size of the time lag between important events</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Gated recurrent </a:t>
            </a:r>
            <a:r>
              <a:rPr lang="en-US" dirty="0" smtClean="0"/>
              <a:t>unit</a:t>
            </a:r>
            <a:endParaRPr lang="ru-RU" dirty="0"/>
          </a:p>
        </p:txBody>
      </p:sp>
      <p:sp>
        <p:nvSpPr>
          <p:cNvPr id="3" name="Содержимое 2"/>
          <p:cNvSpPr>
            <a:spLocks noGrp="1"/>
          </p:cNvSpPr>
          <p:nvPr>
            <p:ph idx="1"/>
          </p:nvPr>
        </p:nvSpPr>
        <p:spPr/>
        <p:txBody>
          <a:bodyPr>
            <a:normAutofit/>
          </a:bodyPr>
          <a:lstStyle/>
          <a:p>
            <a:r>
              <a:rPr lang="en-US" dirty="0" smtClean="0"/>
              <a:t>Gated recurrent units are a gating mechanism in recurrent neural networks, introduced in 2014. </a:t>
            </a:r>
            <a:endParaRPr lang="ru-RU" dirty="0" smtClean="0"/>
          </a:p>
          <a:p>
            <a:r>
              <a:rPr lang="en-US" dirty="0" smtClean="0"/>
              <a:t>Their performance on polyphonic music modeling and speech signal modeling was found to be similar to that of long short-term memory. </a:t>
            </a:r>
            <a:endParaRPr lang="ru-RU" dirty="0" smtClean="0"/>
          </a:p>
          <a:p>
            <a:r>
              <a:rPr lang="en-US" dirty="0" smtClean="0"/>
              <a:t>They have fewer parameters than LSTM, as they lack an output gate.</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208" y="412828"/>
            <a:ext cx="8313001" cy="5968500"/>
          </a:xfrm>
        </p:spPr>
      </p:pic>
    </p:spTree>
    <p:extLst>
      <p:ext uri="{BB962C8B-B14F-4D97-AF65-F5344CB8AC3E}">
        <p14:creationId xmlns:p14="http://schemas.microsoft.com/office/powerpoint/2010/main" val="1158994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Метрополия">
  <a:themeElements>
    <a:clrScheme name="Метрополия">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Метропол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Метрополия">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TM03457491[[fn=Метрополия]]</Template>
  <TotalTime>206</TotalTime>
  <Words>514</Words>
  <Application>Microsoft Office PowerPoint</Application>
  <PresentationFormat>Экран (4:3)</PresentationFormat>
  <Paragraphs>61</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 Light</vt:lpstr>
      <vt:lpstr>Times New Roman</vt:lpstr>
      <vt:lpstr>Метрополия</vt:lpstr>
      <vt:lpstr>Image Compression with Neural Networks</vt:lpstr>
      <vt:lpstr>Цели задачи</vt:lpstr>
      <vt:lpstr>RNN</vt:lpstr>
      <vt:lpstr>Architectures</vt:lpstr>
      <vt:lpstr>Long short-term memory</vt:lpstr>
      <vt:lpstr>Architecture</vt:lpstr>
      <vt:lpstr>Training</vt:lpstr>
      <vt:lpstr>Gated recurrent unit</vt:lpstr>
      <vt:lpstr>Презентация PowerPoint</vt:lpstr>
      <vt:lpstr>The Article</vt:lpstr>
      <vt:lpstr>Residual GRU</vt:lpstr>
      <vt:lpstr>Algorithm</vt:lpstr>
      <vt:lpstr>Example</vt:lpstr>
      <vt:lpstr>Our results</vt:lpstr>
      <vt:lpstr>Презентация PowerPoint</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Compression with Neural Networks</dc:title>
  <dc:creator>Vlad</dc:creator>
  <cp:lastModifiedBy>Владислав Мищенко</cp:lastModifiedBy>
  <cp:revision>25</cp:revision>
  <dcterms:created xsi:type="dcterms:W3CDTF">2016-10-15T08:34:06Z</dcterms:created>
  <dcterms:modified xsi:type="dcterms:W3CDTF">2016-10-19T11:36:54Z</dcterms:modified>
</cp:coreProperties>
</file>