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72" r:id="rId3"/>
    <p:sldId id="265" r:id="rId4"/>
    <p:sldId id="269" r:id="rId5"/>
    <p:sldId id="258" r:id="rId6"/>
    <p:sldId id="260" r:id="rId7"/>
    <p:sldId id="263"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22"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1F02B84-2724-4998-9FA1-23616E67724A}" type="datetimeFigureOut">
              <a:rPr lang="ru-RU" smtClean="0"/>
              <a:t>19.10.2016</a:t>
            </a:fld>
            <a:endParaRPr lang="ru-RU"/>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ru-RU"/>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17721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132491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105062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356578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401915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F02B84-2724-4998-9FA1-23616E67724A}" type="datetimeFigureOut">
              <a:rPr lang="ru-RU" smtClean="0"/>
              <a:t>19.10.2016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132983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F02B84-2724-4998-9FA1-23616E67724A}" type="datetimeFigureOut">
              <a:rPr lang="ru-RU" smtClean="0"/>
              <a:t>19.10.2016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297444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F02B84-2724-4998-9FA1-23616E67724A}" type="datetimeFigureOut">
              <a:rPr lang="ru-RU" smtClean="0"/>
              <a:t>19.10.2016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961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02B84-2724-4998-9FA1-23616E67724A}" type="datetimeFigureOut">
              <a:rPr lang="ru-RU" smtClean="0"/>
              <a:t>19.10.2016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140480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81F02B84-2724-4998-9FA1-23616E67724A}" type="datetimeFigureOut">
              <a:rPr lang="ru-RU" smtClean="0"/>
              <a:t>19.10.2016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260136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1F02B84-2724-4998-9FA1-23616E67724A}" type="datetimeFigureOut">
              <a:rPr lang="ru-RU" smtClean="0"/>
              <a:t>19.10.2016</a:t>
            </a:fld>
            <a:endParaRPr lang="ru-RU"/>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ru-RU"/>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28610578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1F02B84-2724-4998-9FA1-23616E67724A}" type="datetimeFigureOut">
              <a:rPr lang="ru-RU" smtClean="0"/>
              <a:t>19.10.2016</a:t>
            </a:fld>
            <a:endParaRPr lang="ru-RU"/>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ru-RU"/>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96243043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770468"/>
            <a:ext cx="12192000" cy="2370501"/>
          </a:xfrm>
        </p:spPr>
        <p:txBody>
          <a:bodyPr/>
          <a:lstStyle/>
          <a:p>
            <a:pPr algn="ctr"/>
            <a:r>
              <a:rPr lang="en-US" sz="6600" dirty="0">
                <a:latin typeface="Courier New" panose="02070309020205020404" pitchFamily="49" charset="0"/>
                <a:cs typeface="Courier New" panose="02070309020205020404" pitchFamily="49" charset="0"/>
              </a:rPr>
              <a:t>Image Compression Benchmarking</a:t>
            </a:r>
            <a:endParaRPr lang="ru-RU" sz="6600" dirty="0">
              <a:latin typeface="Courier New" panose="02070309020205020404" pitchFamily="49" charset="0"/>
              <a:cs typeface="Courier New" panose="02070309020205020404" pitchFamily="49" charset="0"/>
            </a:endParaRPr>
          </a:p>
        </p:txBody>
      </p:sp>
      <p:sp>
        <p:nvSpPr>
          <p:cNvPr id="3" name="Подзаголовок 2"/>
          <p:cNvSpPr>
            <a:spLocks noGrp="1"/>
          </p:cNvSpPr>
          <p:nvPr>
            <p:ph type="subTitle" idx="1"/>
          </p:nvPr>
        </p:nvSpPr>
        <p:spPr>
          <a:xfrm>
            <a:off x="0" y="3439779"/>
            <a:ext cx="12192000" cy="478904"/>
          </a:xfrm>
        </p:spPr>
        <p:txBody>
          <a:bodyPr>
            <a:normAutofit/>
          </a:bodyPr>
          <a:lstStyle/>
          <a:p>
            <a:pPr algn="ctr"/>
            <a:r>
              <a:rPr lang="en-US" sz="2400" dirty="0" err="1" smtClean="0">
                <a:latin typeface="Courier New" panose="02070309020205020404" pitchFamily="49" charset="0"/>
                <a:cs typeface="Courier New" panose="02070309020205020404" pitchFamily="49" charset="0"/>
              </a:rPr>
              <a:t>Mischenko</a:t>
            </a:r>
            <a:r>
              <a:rPr lang="en-US" sz="2400"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V</a:t>
            </a:r>
            <a:r>
              <a:rPr lang="ru-RU"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Rassadin</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A</a:t>
            </a:r>
            <a:r>
              <a:rPr lang="ru-RU"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Rusov</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N</a:t>
            </a:r>
            <a:r>
              <a:rPr lang="ru-RU" sz="2400" dirty="0" smtClean="0">
                <a:latin typeface="Courier New" panose="02070309020205020404" pitchFamily="49" charset="0"/>
                <a:cs typeface="Courier New" panose="02070309020205020404" pitchFamily="49" charset="0"/>
              </a:rPr>
              <a:t>.</a:t>
            </a:r>
            <a:endParaRPr lang="ru-RU" sz="2400" dirty="0" smtClean="0">
              <a:latin typeface="Courier New" panose="02070309020205020404" pitchFamily="49" charset="0"/>
              <a:cs typeface="Courier New" panose="02070309020205020404" pitchFamily="49" charset="0"/>
            </a:endParaRPr>
          </a:p>
        </p:txBody>
      </p:sp>
      <p:sp>
        <p:nvSpPr>
          <p:cNvPr id="4" name="Rectangle 3"/>
          <p:cNvSpPr/>
          <p:nvPr/>
        </p:nvSpPr>
        <p:spPr>
          <a:xfrm>
            <a:off x="0" y="6093296"/>
            <a:ext cx="12175987" cy="461665"/>
          </a:xfrm>
          <a:prstGeom prst="rect">
            <a:avLst/>
          </a:prstGeom>
        </p:spPr>
        <p:txBody>
          <a:bodyPr wrap="square">
            <a:spAutoFit/>
          </a:bodyPr>
          <a:lstStyle/>
          <a:p>
            <a:pPr algn="ctr"/>
            <a:r>
              <a:rPr lang="ru-RU" sz="2400" dirty="0" smtClean="0">
                <a:solidFill>
                  <a:schemeClr val="bg1"/>
                </a:solidFill>
                <a:latin typeface="Courier New" panose="02070309020205020404" pitchFamily="49" charset="0"/>
                <a:cs typeface="Courier New" panose="02070309020205020404" pitchFamily="49" charset="0"/>
              </a:rPr>
              <a:t>2016</a:t>
            </a:r>
            <a:endParaRPr lang="ru-RU" sz="2400" dirty="0">
              <a:solidFill>
                <a:schemeClr val="bg1"/>
              </a:solidFill>
              <a:latin typeface="Courier New" panose="02070309020205020404" pitchFamily="49" charset="0"/>
              <a:cs typeface="Courier New" panose="02070309020205020404" pitchFamily="49" charset="0"/>
            </a:endParaRPr>
          </a:p>
        </p:txBody>
      </p:sp>
      <p:sp>
        <p:nvSpPr>
          <p:cNvPr id="5" name="Подзаголовок 2"/>
          <p:cNvSpPr txBox="1">
            <a:spLocks/>
          </p:cNvSpPr>
          <p:nvPr/>
        </p:nvSpPr>
        <p:spPr>
          <a:xfrm>
            <a:off x="0" y="4274988"/>
            <a:ext cx="12192000" cy="478904"/>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r>
              <a:rPr lang="en-US" sz="2400" i="1" dirty="0" smtClean="0">
                <a:latin typeface="Courier New" panose="02070309020205020404" pitchFamily="49" charset="0"/>
                <a:cs typeface="Courier New" panose="02070309020205020404" pitchFamily="49" charset="0"/>
              </a:rPr>
              <a:t>National Research Institute “Higher School of Economics”</a:t>
            </a:r>
            <a:endParaRPr lang="ru-RU" sz="2400" i="1"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908720"/>
          </a:xfrm>
        </p:spPr>
        <p:txBody>
          <a:bodyPr>
            <a:normAutofit/>
          </a:bodyPr>
          <a:lstStyle/>
          <a:p>
            <a:pPr algn="ctr">
              <a:spcAft>
                <a:spcPts val="1200"/>
              </a:spcAft>
            </a:pPr>
            <a:r>
              <a:rPr lang="ru-RU" sz="3600" i="1" dirty="0"/>
              <a:t>«</a:t>
            </a:r>
            <a:r>
              <a:rPr lang="en-US" sz="3600" i="1" dirty="0"/>
              <a:t>Full Resolution Image Compression with Recurrent Neural Networks</a:t>
            </a:r>
            <a:r>
              <a:rPr lang="ru-RU" sz="3600" i="1" dirty="0" smtClean="0"/>
              <a:t>»</a:t>
            </a:r>
            <a:endParaRPr lang="en-US" sz="3600" i="1" dirty="0"/>
          </a:p>
        </p:txBody>
      </p:sp>
      <p:sp>
        <p:nvSpPr>
          <p:cNvPr id="3" name="Объект 2"/>
          <p:cNvSpPr>
            <a:spLocks noGrp="1"/>
          </p:cNvSpPr>
          <p:nvPr>
            <p:ph idx="1"/>
          </p:nvPr>
        </p:nvSpPr>
        <p:spPr>
          <a:xfrm>
            <a:off x="191344" y="1512454"/>
            <a:ext cx="11881320" cy="1491069"/>
          </a:xfrm>
        </p:spPr>
        <p:txBody>
          <a:bodyPr>
            <a:noAutofit/>
          </a:bodyPr>
          <a:lstStyle/>
          <a:p>
            <a:pPr marL="0" indent="0">
              <a:spcBef>
                <a:spcPts val="0"/>
              </a:spcBef>
              <a:spcAft>
                <a:spcPts val="600"/>
              </a:spcAft>
              <a:buNone/>
            </a:pPr>
            <a:r>
              <a:rPr lang="en-US" sz="2200" dirty="0" smtClean="0">
                <a:latin typeface="Calibri Light" panose="020F0302020204030204" pitchFamily="34" charset="0"/>
                <a:cs typeface="Times New Roman" panose="02020603050405020304" pitchFamily="18" charset="0"/>
              </a:rPr>
              <a:t>The paper </a:t>
            </a:r>
            <a:r>
              <a:rPr lang="en-US" sz="2200" dirty="0">
                <a:latin typeface="Calibri Light" panose="020F0302020204030204" pitchFamily="34" charset="0"/>
                <a:cs typeface="Times New Roman" panose="02020603050405020304" pitchFamily="18" charset="0"/>
              </a:rPr>
              <a:t>presents </a:t>
            </a:r>
            <a:r>
              <a:rPr lang="en-US" sz="2200" dirty="0" smtClean="0">
                <a:latin typeface="Calibri Light" panose="020F0302020204030204" pitchFamily="34" charset="0"/>
                <a:cs typeface="Times New Roman" panose="02020603050405020304" pitchFamily="18" charset="0"/>
              </a:rPr>
              <a:t>an approach of </a:t>
            </a:r>
            <a:r>
              <a:rPr lang="en-US" sz="2200" dirty="0" err="1" smtClean="0">
                <a:latin typeface="Calibri Light" panose="020F0302020204030204" pitchFamily="34" charset="0"/>
                <a:cs typeface="Times New Roman" panose="02020603050405020304" pitchFamily="18" charset="0"/>
              </a:rPr>
              <a:t>lossy</a:t>
            </a:r>
            <a:r>
              <a:rPr lang="en-US" sz="2200" dirty="0" smtClean="0">
                <a:latin typeface="Calibri Light" panose="020F0302020204030204" pitchFamily="34" charset="0"/>
                <a:cs typeface="Times New Roman" panose="02020603050405020304" pitchFamily="18" charset="0"/>
              </a:rPr>
              <a:t> </a:t>
            </a:r>
            <a:r>
              <a:rPr lang="en-US" sz="2200" dirty="0">
                <a:latin typeface="Calibri Light" panose="020F0302020204030204" pitchFamily="34" charset="0"/>
                <a:cs typeface="Times New Roman" panose="02020603050405020304" pitchFamily="18" charset="0"/>
              </a:rPr>
              <a:t>image compression </a:t>
            </a:r>
            <a:r>
              <a:rPr lang="en-US" sz="2200" dirty="0" smtClean="0">
                <a:latin typeface="Calibri Light" panose="020F0302020204030204" pitchFamily="34" charset="0"/>
                <a:cs typeface="Times New Roman" panose="02020603050405020304" pitchFamily="18" charset="0"/>
              </a:rPr>
              <a:t>based on </a:t>
            </a:r>
            <a:r>
              <a:rPr lang="en-US" sz="2200" dirty="0">
                <a:latin typeface="Calibri Light" panose="020F0302020204030204" pitchFamily="34" charset="0"/>
                <a:cs typeface="Times New Roman" panose="02020603050405020304" pitchFamily="18" charset="0"/>
              </a:rPr>
              <a:t>neural </a:t>
            </a:r>
            <a:r>
              <a:rPr lang="en-US" sz="2200" dirty="0" smtClean="0">
                <a:latin typeface="Calibri Light" panose="020F0302020204030204" pitchFamily="34" charset="0"/>
                <a:cs typeface="Times New Roman" panose="02020603050405020304" pitchFamily="18" charset="0"/>
              </a:rPr>
              <a:t>networks. Authors provides an neural network model that allows variable compression </a:t>
            </a:r>
            <a:r>
              <a:rPr lang="en-US" sz="2200" dirty="0">
                <a:latin typeface="Calibri Light" panose="020F0302020204030204" pitchFamily="34" charset="0"/>
                <a:cs typeface="Times New Roman" panose="02020603050405020304" pitchFamily="18" charset="0"/>
              </a:rPr>
              <a:t>rates during deployment </a:t>
            </a:r>
            <a:r>
              <a:rPr lang="en-US" sz="2200" dirty="0" smtClean="0">
                <a:latin typeface="Calibri Light" panose="020F0302020204030204" pitchFamily="34" charset="0"/>
                <a:cs typeface="Times New Roman" panose="02020603050405020304" pitchFamily="18" charset="0"/>
              </a:rPr>
              <a:t>without </a:t>
            </a:r>
            <a:r>
              <a:rPr lang="en-US" sz="2200" dirty="0">
                <a:latin typeface="Calibri Light" panose="020F0302020204030204" pitchFamily="34" charset="0"/>
                <a:cs typeface="Times New Roman" panose="02020603050405020304" pitchFamily="18" charset="0"/>
              </a:rPr>
              <a:t>network</a:t>
            </a:r>
            <a:r>
              <a:rPr lang="en-US" sz="2200" dirty="0" smtClean="0">
                <a:latin typeface="Calibri Light" panose="020F0302020204030204" pitchFamily="34" charset="0"/>
                <a:cs typeface="Times New Roman" panose="02020603050405020304" pitchFamily="18" charset="0"/>
              </a:rPr>
              <a:t> retraining so that the </a:t>
            </a:r>
            <a:r>
              <a:rPr lang="en-US" sz="2200" dirty="0">
                <a:latin typeface="Calibri Light" panose="020F0302020204030204" pitchFamily="34" charset="0"/>
                <a:cs typeface="Times New Roman" panose="02020603050405020304" pitchFamily="18" charset="0"/>
              </a:rPr>
              <a:t>network </a:t>
            </a:r>
            <a:r>
              <a:rPr lang="en-US" sz="2200" dirty="0" smtClean="0">
                <a:latin typeface="Calibri Light" panose="020F0302020204030204" pitchFamily="34" charset="0"/>
                <a:cs typeface="Times New Roman" panose="02020603050405020304" pitchFamily="18" charset="0"/>
              </a:rPr>
              <a:t>needs to be trained </a:t>
            </a:r>
            <a:r>
              <a:rPr lang="en-US" sz="2200" dirty="0">
                <a:latin typeface="Calibri Light" panose="020F0302020204030204" pitchFamily="34" charset="0"/>
                <a:cs typeface="Times New Roman" panose="02020603050405020304" pitchFamily="18" charset="0"/>
              </a:rPr>
              <a:t>only </a:t>
            </a:r>
            <a:r>
              <a:rPr lang="en-US" sz="2200" dirty="0" smtClean="0">
                <a:latin typeface="Calibri Light" panose="020F0302020204030204" pitchFamily="34" charset="0"/>
                <a:cs typeface="Times New Roman" panose="02020603050405020304" pitchFamily="18" charset="0"/>
              </a:rPr>
              <a:t>once</a:t>
            </a:r>
            <a:r>
              <a:rPr lang="en-US" sz="2200" dirty="0">
                <a:latin typeface="Calibri Light" panose="020F0302020204030204" pitchFamily="34" charset="0"/>
                <a:cs typeface="Times New Roman" panose="02020603050405020304" pitchFamily="18" charset="0"/>
              </a:rPr>
              <a:t>. </a:t>
            </a:r>
            <a:r>
              <a:rPr lang="en-US" sz="2200" dirty="0" smtClean="0">
                <a:latin typeface="Calibri Light" panose="020F0302020204030204" pitchFamily="34" charset="0"/>
                <a:cs typeface="Times New Roman" panose="02020603050405020304" pitchFamily="18" charset="0"/>
              </a:rPr>
              <a:t>Proposed model consist </a:t>
            </a:r>
            <a:r>
              <a:rPr lang="en-US" sz="2200" dirty="0">
                <a:latin typeface="Calibri Light" panose="020F0302020204030204" pitchFamily="34" charset="0"/>
                <a:cs typeface="Times New Roman" panose="02020603050405020304" pitchFamily="18" charset="0"/>
              </a:rPr>
              <a:t>of </a:t>
            </a:r>
            <a:r>
              <a:rPr lang="en-US" sz="2200" dirty="0" smtClean="0">
                <a:latin typeface="Calibri Light" panose="020F0302020204030204" pitchFamily="34" charset="0"/>
                <a:cs typeface="Times New Roman" panose="02020603050405020304" pitchFamily="18" charset="0"/>
              </a:rPr>
              <a:t>a recurrent </a:t>
            </a:r>
            <a:r>
              <a:rPr lang="en-US" sz="2200" dirty="0">
                <a:latin typeface="Calibri Light" panose="020F0302020204030204" pitchFamily="34" charset="0"/>
                <a:cs typeface="Times New Roman" panose="02020603050405020304" pitchFamily="18" charset="0"/>
              </a:rPr>
              <a:t>neural network (RNN)-based encoder and decoder, a </a:t>
            </a:r>
            <a:r>
              <a:rPr lang="en-US" sz="2200" dirty="0" err="1">
                <a:latin typeface="Calibri Light" panose="020F0302020204030204" pitchFamily="34" charset="0"/>
                <a:cs typeface="Times New Roman" panose="02020603050405020304" pitchFamily="18" charset="0"/>
              </a:rPr>
              <a:t>binarizer</a:t>
            </a:r>
            <a:r>
              <a:rPr lang="en-US" sz="2200" dirty="0">
                <a:latin typeface="Calibri Light" panose="020F0302020204030204" pitchFamily="34" charset="0"/>
                <a:cs typeface="Times New Roman" panose="02020603050405020304" pitchFamily="18" charset="0"/>
              </a:rPr>
              <a:t>, and </a:t>
            </a:r>
            <a:r>
              <a:rPr lang="en-US" sz="2200" dirty="0" smtClean="0">
                <a:latin typeface="Calibri Light" panose="020F0302020204030204" pitchFamily="34" charset="0"/>
                <a:cs typeface="Times New Roman" panose="02020603050405020304" pitchFamily="18" charset="0"/>
              </a:rPr>
              <a:t>a neural </a:t>
            </a:r>
            <a:r>
              <a:rPr lang="en-US" sz="2200" dirty="0">
                <a:latin typeface="Calibri Light" panose="020F0302020204030204" pitchFamily="34" charset="0"/>
                <a:cs typeface="Times New Roman" panose="02020603050405020304" pitchFamily="18" charset="0"/>
              </a:rPr>
              <a:t>network for entropy coding. We compare RNN types </a:t>
            </a:r>
            <a:r>
              <a:rPr lang="en-US" sz="2200" dirty="0" smtClean="0">
                <a:latin typeface="Calibri Light" panose="020F0302020204030204" pitchFamily="34" charset="0"/>
                <a:cs typeface="Times New Roman" panose="02020603050405020304" pitchFamily="18" charset="0"/>
              </a:rPr>
              <a:t>and </a:t>
            </a:r>
            <a:r>
              <a:rPr lang="en-US" sz="2200" dirty="0">
                <a:latin typeface="Calibri Light" panose="020F0302020204030204" pitchFamily="34" charset="0"/>
                <a:cs typeface="Times New Roman" panose="02020603050405020304" pitchFamily="18" charset="0"/>
              </a:rPr>
              <a:t>introduce a new hybrid of GRU and </a:t>
            </a:r>
            <a:r>
              <a:rPr lang="en-US" sz="2200" dirty="0" err="1">
                <a:latin typeface="Calibri Light" panose="020F0302020204030204" pitchFamily="34" charset="0"/>
                <a:cs typeface="Times New Roman" panose="02020603050405020304" pitchFamily="18" charset="0"/>
              </a:rPr>
              <a:t>ResNet</a:t>
            </a:r>
            <a:r>
              <a:rPr lang="en-US" sz="2200" dirty="0">
                <a:latin typeface="Calibri Light" panose="020F0302020204030204" pitchFamily="34" charset="0"/>
                <a:cs typeface="Times New Roman" panose="02020603050405020304" pitchFamily="18" charset="0"/>
              </a:rPr>
              <a:t>.</a:t>
            </a:r>
            <a:endParaRPr lang="ru-RU" sz="2200" dirty="0" smtClean="0">
              <a:latin typeface="Calibri Light" panose="020F0302020204030204" pitchFamily="34" charset="0"/>
              <a:cs typeface="Times New Roman" panose="02020603050405020304" pitchFamily="18" charset="0"/>
            </a:endParaRPr>
          </a:p>
        </p:txBody>
      </p:sp>
      <p:sp>
        <p:nvSpPr>
          <p:cNvPr id="4" name="Rectangle 3"/>
          <p:cNvSpPr/>
          <p:nvPr/>
        </p:nvSpPr>
        <p:spPr>
          <a:xfrm>
            <a:off x="2135560" y="836712"/>
            <a:ext cx="10056440" cy="646331"/>
          </a:xfrm>
          <a:prstGeom prst="rect">
            <a:avLst/>
          </a:prstGeom>
        </p:spPr>
        <p:txBody>
          <a:bodyPr wrap="square">
            <a:spAutoFit/>
          </a:bodyPr>
          <a:lstStyle/>
          <a:p>
            <a:pPr algn="r"/>
            <a:r>
              <a:rPr lang="en-US" dirty="0">
                <a:latin typeface="Calibri Light" panose="020F0302020204030204" pitchFamily="34" charset="0"/>
              </a:rPr>
              <a:t>George </a:t>
            </a:r>
            <a:r>
              <a:rPr lang="en-US" dirty="0" err="1">
                <a:latin typeface="Calibri Light" panose="020F0302020204030204" pitchFamily="34" charset="0"/>
              </a:rPr>
              <a:t>Toderici</a:t>
            </a:r>
            <a:r>
              <a:rPr lang="en-US" dirty="0">
                <a:latin typeface="Calibri Light" panose="020F0302020204030204" pitchFamily="34" charset="0"/>
              </a:rPr>
              <a:t>, Damien Vincent, Nick Johnston, Sung </a:t>
            </a:r>
            <a:r>
              <a:rPr lang="en-US" dirty="0" err="1">
                <a:latin typeface="Calibri Light" panose="020F0302020204030204" pitchFamily="34" charset="0"/>
              </a:rPr>
              <a:t>Jin</a:t>
            </a:r>
            <a:r>
              <a:rPr lang="en-US" dirty="0">
                <a:latin typeface="Calibri Light" panose="020F0302020204030204" pitchFamily="34" charset="0"/>
              </a:rPr>
              <a:t> </a:t>
            </a:r>
            <a:r>
              <a:rPr lang="en-US" dirty="0" smtClean="0">
                <a:latin typeface="Calibri Light" panose="020F0302020204030204" pitchFamily="34" charset="0"/>
              </a:rPr>
              <a:t>Hwang, David </a:t>
            </a:r>
            <a:r>
              <a:rPr lang="en-US" dirty="0" err="1">
                <a:latin typeface="Calibri Light" panose="020F0302020204030204" pitchFamily="34" charset="0"/>
              </a:rPr>
              <a:t>Minnen</a:t>
            </a:r>
            <a:r>
              <a:rPr lang="en-US" dirty="0">
                <a:latin typeface="Calibri Light" panose="020F0302020204030204" pitchFamily="34" charset="0"/>
              </a:rPr>
              <a:t>, Joel Shor, Michele </a:t>
            </a:r>
            <a:r>
              <a:rPr lang="en-US" dirty="0" err="1">
                <a:latin typeface="Calibri Light" panose="020F0302020204030204" pitchFamily="34" charset="0"/>
              </a:rPr>
              <a:t>Covell</a:t>
            </a:r>
            <a:r>
              <a:rPr lang="en-US" dirty="0">
                <a:latin typeface="Calibri Light" panose="020F0302020204030204" pitchFamily="34" charset="0"/>
              </a:rPr>
              <a:t/>
            </a:r>
            <a:br>
              <a:rPr lang="en-US" dirty="0">
                <a:latin typeface="Calibri Light" panose="020F0302020204030204" pitchFamily="34" charset="0"/>
              </a:rPr>
            </a:br>
            <a:r>
              <a:rPr lang="en-US" dirty="0">
                <a:latin typeface="Calibri Light" panose="020F0302020204030204" pitchFamily="34" charset="0"/>
              </a:rPr>
              <a:t>Google Inc.</a:t>
            </a:r>
            <a:endParaRPr lang="ru-RU" dirty="0">
              <a:latin typeface="Calibri Light" panose="020F0302020204030204" pitchFamily="34" charset="0"/>
            </a:endParaRPr>
          </a:p>
        </p:txBody>
      </p:sp>
      <p:pic>
        <p:nvPicPr>
          <p:cNvPr id="5" name="Picture 2" descr="D:\1.png"/>
          <p:cNvPicPr>
            <a:picLocks noChangeAspect="1" noChangeArrowheads="1"/>
          </p:cNvPicPr>
          <p:nvPr/>
        </p:nvPicPr>
        <p:blipFill>
          <a:blip r:embed="rId2" cstate="print"/>
          <a:stretch>
            <a:fillRect/>
          </a:stretch>
        </p:blipFill>
        <p:spPr bwMode="auto">
          <a:xfrm>
            <a:off x="2495600" y="3140968"/>
            <a:ext cx="7072952" cy="3497614"/>
          </a:xfrm>
          <a:prstGeom prst="rect">
            <a:avLst/>
          </a:prstGeom>
          <a:noFill/>
        </p:spPr>
      </p:pic>
    </p:spTree>
    <p:extLst>
      <p:ext uri="{BB962C8B-B14F-4D97-AF65-F5344CB8AC3E}">
        <p14:creationId xmlns:p14="http://schemas.microsoft.com/office/powerpoint/2010/main" val="1134878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980728"/>
          </a:xfrm>
        </p:spPr>
        <p:txBody>
          <a:bodyPr>
            <a:normAutofit/>
          </a:bodyPr>
          <a:lstStyle/>
          <a:p>
            <a:pPr algn="ctr"/>
            <a:r>
              <a:rPr lang="ru-RU" sz="3600" i="1" dirty="0"/>
              <a:t>«</a:t>
            </a:r>
            <a:r>
              <a:rPr lang="en-US" sz="3600" i="1" dirty="0"/>
              <a:t>Full Resolution Image Compression with Recurrent Neural Networks</a:t>
            </a:r>
            <a:r>
              <a:rPr lang="ru-RU" sz="3600" i="1" dirty="0"/>
              <a:t>»</a:t>
            </a:r>
            <a:endParaRPr lang="ru-RU" sz="3600" dirty="0"/>
          </a:p>
        </p:txBody>
      </p:sp>
      <p:sp>
        <p:nvSpPr>
          <p:cNvPr id="3" name="Содержимое 2"/>
          <p:cNvSpPr>
            <a:spLocks noGrp="1"/>
          </p:cNvSpPr>
          <p:nvPr>
            <p:ph idx="1"/>
          </p:nvPr>
        </p:nvSpPr>
        <p:spPr>
          <a:xfrm>
            <a:off x="335360" y="943125"/>
            <a:ext cx="11665296" cy="2603039"/>
          </a:xfrm>
        </p:spPr>
        <p:txBody>
          <a:bodyPr>
            <a:normAutofit/>
          </a:bodyPr>
          <a:lstStyle/>
          <a:p>
            <a:pPr marL="0" indent="0">
              <a:spcBef>
                <a:spcPts val="0"/>
              </a:spcBef>
              <a:spcAft>
                <a:spcPts val="600"/>
              </a:spcAft>
              <a:buNone/>
            </a:pPr>
            <a:r>
              <a:rPr lang="en-US" sz="2200" b="1" u="sng" dirty="0" smtClean="0">
                <a:latin typeface="Calibri Light" panose="020F0302020204030204" pitchFamily="34" charset="0"/>
              </a:rPr>
              <a:t>Algorithm</a:t>
            </a:r>
            <a:endParaRPr lang="en-US" sz="2200" b="1" u="sng" dirty="0" smtClean="0">
              <a:latin typeface="Calibri Light" panose="020F0302020204030204" pitchFamily="34" charset="0"/>
            </a:endParaRPr>
          </a:p>
          <a:p>
            <a:pPr marL="457200" indent="-457200">
              <a:spcBef>
                <a:spcPts val="0"/>
              </a:spcBef>
              <a:spcAft>
                <a:spcPts val="600"/>
              </a:spcAft>
              <a:buFont typeface="+mj-lt"/>
              <a:buAutoNum type="arabicPeriod"/>
            </a:pPr>
            <a:r>
              <a:rPr lang="en-US" sz="2200" dirty="0" smtClean="0">
                <a:latin typeface="Calibri Light" panose="020F0302020204030204" pitchFamily="34" charset="0"/>
              </a:rPr>
              <a:t>The </a:t>
            </a:r>
            <a:r>
              <a:rPr lang="en-US" sz="2200" dirty="0">
                <a:latin typeface="Calibri Light" panose="020F0302020204030204" pitchFamily="34" charset="0"/>
              </a:rPr>
              <a:t>initial residual, </a:t>
            </a:r>
            <a:r>
              <a:rPr lang="en-US" sz="2200" b="1" i="1" dirty="0">
                <a:latin typeface="Calibri Light" panose="020F0302020204030204" pitchFamily="34" charset="0"/>
              </a:rPr>
              <a:t>R[0]</a:t>
            </a:r>
            <a:r>
              <a:rPr lang="en-US" sz="2200" dirty="0">
                <a:latin typeface="Calibri Light" panose="020F0302020204030204" pitchFamily="34" charset="0"/>
              </a:rPr>
              <a:t>, corresponds to the original image </a:t>
            </a:r>
            <a:r>
              <a:rPr lang="en-US" sz="2200" b="1" i="1" dirty="0">
                <a:latin typeface="Calibri Light" panose="020F0302020204030204" pitchFamily="34" charset="0"/>
              </a:rPr>
              <a:t>I</a:t>
            </a:r>
            <a:r>
              <a:rPr lang="en-US" sz="2200" dirty="0">
                <a:latin typeface="Calibri Light" panose="020F0302020204030204" pitchFamily="34" charset="0"/>
              </a:rPr>
              <a:t>: </a:t>
            </a:r>
            <a:r>
              <a:rPr lang="en-US" sz="2200" b="1" i="1" dirty="0">
                <a:latin typeface="Calibri Light" panose="020F0302020204030204" pitchFamily="34" charset="0"/>
              </a:rPr>
              <a:t>R[0] = </a:t>
            </a:r>
            <a:r>
              <a:rPr lang="en-US" sz="2200" b="1" i="1" dirty="0" smtClean="0">
                <a:latin typeface="Calibri Light" panose="020F0302020204030204" pitchFamily="34" charset="0"/>
              </a:rPr>
              <a:t>I</a:t>
            </a:r>
            <a:endParaRPr lang="en-US" sz="2200" b="1" i="1" dirty="0">
              <a:latin typeface="Calibri Light" panose="020F0302020204030204" pitchFamily="34" charset="0"/>
            </a:endParaRPr>
          </a:p>
          <a:p>
            <a:pPr marL="457200" indent="-457200">
              <a:spcBef>
                <a:spcPts val="0"/>
              </a:spcBef>
              <a:spcAft>
                <a:spcPts val="600"/>
              </a:spcAft>
              <a:buFont typeface="+mj-lt"/>
              <a:buAutoNum type="arabicPeriod"/>
            </a:pPr>
            <a:r>
              <a:rPr lang="en-US" sz="2200" dirty="0" smtClean="0">
                <a:latin typeface="Calibri Light" panose="020F0302020204030204" pitchFamily="34" charset="0"/>
              </a:rPr>
              <a:t>Set </a:t>
            </a:r>
            <a:r>
              <a:rPr lang="en-US" sz="2200" b="1" i="1" dirty="0" err="1" smtClean="0">
                <a:latin typeface="Calibri Light" panose="020F0302020204030204" pitchFamily="34" charset="0"/>
              </a:rPr>
              <a:t>i</a:t>
            </a:r>
            <a:r>
              <a:rPr lang="en-US" sz="2200" dirty="0" smtClean="0">
                <a:latin typeface="Calibri Light" panose="020F0302020204030204" pitchFamily="34" charset="0"/>
              </a:rPr>
              <a:t> = 1 </a:t>
            </a:r>
            <a:r>
              <a:rPr lang="en-US" sz="2200" dirty="0">
                <a:latin typeface="Calibri Light" panose="020F0302020204030204" pitchFamily="34" charset="0"/>
              </a:rPr>
              <a:t>for to the first </a:t>
            </a:r>
            <a:r>
              <a:rPr lang="en-US" sz="2200" dirty="0" smtClean="0">
                <a:latin typeface="Calibri Light" panose="020F0302020204030204" pitchFamily="34" charset="0"/>
              </a:rPr>
              <a:t>iteration</a:t>
            </a:r>
            <a:endParaRPr lang="en-US" sz="2200" dirty="0">
              <a:latin typeface="Calibri Light" panose="020F0302020204030204" pitchFamily="34" charset="0"/>
            </a:endParaRPr>
          </a:p>
          <a:p>
            <a:pPr marL="457200" indent="-457200">
              <a:spcBef>
                <a:spcPts val="0"/>
              </a:spcBef>
              <a:spcAft>
                <a:spcPts val="600"/>
              </a:spcAft>
              <a:buFont typeface="+mj-lt"/>
              <a:buAutoNum type="arabicPeriod"/>
            </a:pPr>
            <a:r>
              <a:rPr lang="en-US" sz="2200" b="1" i="1" dirty="0" smtClean="0">
                <a:latin typeface="Calibri Light" panose="020F0302020204030204" pitchFamily="34" charset="0"/>
              </a:rPr>
              <a:t>Iteration[</a:t>
            </a:r>
            <a:r>
              <a:rPr lang="en-US" sz="2200" b="1" i="1" dirty="0" err="1" smtClean="0">
                <a:latin typeface="Calibri Light" panose="020F0302020204030204" pitchFamily="34" charset="0"/>
              </a:rPr>
              <a:t>i</a:t>
            </a:r>
            <a:r>
              <a:rPr lang="en-US" sz="2200" b="1" i="1" dirty="0">
                <a:latin typeface="Calibri Light" panose="020F0302020204030204" pitchFamily="34" charset="0"/>
              </a:rPr>
              <a:t>]</a:t>
            </a:r>
            <a:r>
              <a:rPr lang="en-US" sz="2200" dirty="0">
                <a:latin typeface="Calibri Light" panose="020F0302020204030204" pitchFamily="34" charset="0"/>
              </a:rPr>
              <a:t> takes </a:t>
            </a:r>
            <a:r>
              <a:rPr lang="en-US" sz="2200" b="1" i="1" dirty="0">
                <a:latin typeface="Calibri Light" panose="020F0302020204030204" pitchFamily="34" charset="0"/>
              </a:rPr>
              <a:t>R[i-1]</a:t>
            </a:r>
            <a:r>
              <a:rPr lang="en-US" sz="2200" dirty="0">
                <a:latin typeface="Calibri Light" panose="020F0302020204030204" pitchFamily="34" charset="0"/>
              </a:rPr>
              <a:t> as input and runs the encoder and </a:t>
            </a:r>
            <a:r>
              <a:rPr lang="en-US" sz="2200" dirty="0" err="1">
                <a:latin typeface="Calibri Light" panose="020F0302020204030204" pitchFamily="34" charset="0"/>
              </a:rPr>
              <a:t>binarizer</a:t>
            </a:r>
            <a:r>
              <a:rPr lang="en-US" sz="2200" dirty="0">
                <a:latin typeface="Calibri Light" panose="020F0302020204030204" pitchFamily="34" charset="0"/>
              </a:rPr>
              <a:t> to compress </a:t>
            </a:r>
            <a:r>
              <a:rPr lang="en-US" sz="2200" dirty="0" smtClean="0">
                <a:latin typeface="Calibri Light" panose="020F0302020204030204" pitchFamily="34" charset="0"/>
              </a:rPr>
              <a:t>the image </a:t>
            </a:r>
            <a:r>
              <a:rPr lang="en-US" sz="2200" dirty="0">
                <a:latin typeface="Calibri Light" panose="020F0302020204030204" pitchFamily="34" charset="0"/>
              </a:rPr>
              <a:t>into </a:t>
            </a:r>
            <a:r>
              <a:rPr lang="en-US" sz="2200" b="1" i="1" dirty="0">
                <a:latin typeface="Calibri Light" panose="020F0302020204030204" pitchFamily="34" charset="0"/>
              </a:rPr>
              <a:t>B[</a:t>
            </a:r>
            <a:r>
              <a:rPr lang="en-US" sz="2200" b="1" i="1" dirty="0" err="1">
                <a:latin typeface="Calibri Light" panose="020F0302020204030204" pitchFamily="34" charset="0"/>
              </a:rPr>
              <a:t>i</a:t>
            </a:r>
            <a:r>
              <a:rPr lang="en-US" sz="2200" b="1" i="1" dirty="0" smtClean="0">
                <a:latin typeface="Calibri Light" panose="020F0302020204030204" pitchFamily="34" charset="0"/>
              </a:rPr>
              <a:t>]</a:t>
            </a:r>
            <a:endParaRPr lang="en-US" sz="2200" b="1" i="1" dirty="0">
              <a:latin typeface="Calibri Light" panose="020F0302020204030204" pitchFamily="34" charset="0"/>
            </a:endParaRPr>
          </a:p>
          <a:p>
            <a:pPr marL="457200" indent="-457200">
              <a:spcBef>
                <a:spcPts val="0"/>
              </a:spcBef>
              <a:spcAft>
                <a:spcPts val="600"/>
              </a:spcAft>
              <a:buFont typeface="+mj-lt"/>
              <a:buAutoNum type="arabicPeriod"/>
            </a:pPr>
            <a:r>
              <a:rPr lang="en-US" sz="2200" b="1" i="1" dirty="0" smtClean="0">
                <a:latin typeface="Calibri Light" panose="020F0302020204030204" pitchFamily="34" charset="0"/>
              </a:rPr>
              <a:t>Iteration[</a:t>
            </a:r>
            <a:r>
              <a:rPr lang="en-US" sz="2200" b="1" i="1" dirty="0" err="1" smtClean="0">
                <a:latin typeface="Calibri Light" panose="020F0302020204030204" pitchFamily="34" charset="0"/>
              </a:rPr>
              <a:t>i</a:t>
            </a:r>
            <a:r>
              <a:rPr lang="en-US" sz="2200" b="1" i="1" dirty="0">
                <a:latin typeface="Calibri Light" panose="020F0302020204030204" pitchFamily="34" charset="0"/>
              </a:rPr>
              <a:t>]</a:t>
            </a:r>
            <a:r>
              <a:rPr lang="en-US" sz="2200" dirty="0">
                <a:latin typeface="Calibri Light" panose="020F0302020204030204" pitchFamily="34" charset="0"/>
              </a:rPr>
              <a:t> runs the decoder on </a:t>
            </a:r>
            <a:r>
              <a:rPr lang="en-US" sz="2200" b="1" i="1" dirty="0">
                <a:latin typeface="Calibri Light" panose="020F0302020204030204" pitchFamily="34" charset="0"/>
              </a:rPr>
              <a:t>B[</a:t>
            </a:r>
            <a:r>
              <a:rPr lang="en-US" sz="2200" b="1" i="1" dirty="0" err="1">
                <a:latin typeface="Calibri Light" panose="020F0302020204030204" pitchFamily="34" charset="0"/>
              </a:rPr>
              <a:t>i</a:t>
            </a:r>
            <a:r>
              <a:rPr lang="en-US" sz="2200" b="1" i="1" dirty="0">
                <a:latin typeface="Calibri Light" panose="020F0302020204030204" pitchFamily="34" charset="0"/>
              </a:rPr>
              <a:t>]</a:t>
            </a:r>
            <a:r>
              <a:rPr lang="en-US" sz="2200" dirty="0">
                <a:latin typeface="Calibri Light" panose="020F0302020204030204" pitchFamily="34" charset="0"/>
              </a:rPr>
              <a:t> to generate a reconstructed image </a:t>
            </a:r>
            <a:r>
              <a:rPr lang="en-US" sz="2200" b="1" i="1" dirty="0">
                <a:latin typeface="Calibri Light" panose="020F0302020204030204" pitchFamily="34" charset="0"/>
              </a:rPr>
              <a:t>P[</a:t>
            </a:r>
            <a:r>
              <a:rPr lang="en-US" sz="2200" b="1" i="1" dirty="0" err="1">
                <a:latin typeface="Calibri Light" panose="020F0302020204030204" pitchFamily="34" charset="0"/>
              </a:rPr>
              <a:t>i</a:t>
            </a:r>
            <a:r>
              <a:rPr lang="en-US" sz="2200" b="1" i="1" dirty="0" smtClean="0">
                <a:latin typeface="Calibri Light" panose="020F0302020204030204" pitchFamily="34" charset="0"/>
              </a:rPr>
              <a:t>]</a:t>
            </a:r>
            <a:endParaRPr lang="en-US" sz="2200" b="1" i="1" dirty="0">
              <a:latin typeface="Calibri Light" panose="020F0302020204030204" pitchFamily="34" charset="0"/>
            </a:endParaRPr>
          </a:p>
          <a:p>
            <a:pPr marL="457200" indent="-457200">
              <a:spcBef>
                <a:spcPts val="0"/>
              </a:spcBef>
              <a:spcAft>
                <a:spcPts val="600"/>
              </a:spcAft>
              <a:buFont typeface="+mj-lt"/>
              <a:buAutoNum type="arabicPeriod"/>
            </a:pPr>
            <a:r>
              <a:rPr lang="en-US" sz="2200" dirty="0" smtClean="0">
                <a:latin typeface="Calibri Light" panose="020F0302020204030204" pitchFamily="34" charset="0"/>
              </a:rPr>
              <a:t>The </a:t>
            </a:r>
            <a:r>
              <a:rPr lang="en-US" sz="2200" dirty="0">
                <a:latin typeface="Calibri Light" panose="020F0302020204030204" pitchFamily="34" charset="0"/>
              </a:rPr>
              <a:t>residual for </a:t>
            </a:r>
            <a:r>
              <a:rPr lang="en-US" sz="2200" b="1" i="1" dirty="0">
                <a:latin typeface="Calibri Light" panose="020F0302020204030204" pitchFamily="34" charset="0"/>
              </a:rPr>
              <a:t>Iteration[</a:t>
            </a:r>
            <a:r>
              <a:rPr lang="en-US" sz="2200" b="1" i="1" dirty="0" err="1">
                <a:latin typeface="Calibri Light" panose="020F0302020204030204" pitchFamily="34" charset="0"/>
              </a:rPr>
              <a:t>i</a:t>
            </a:r>
            <a:r>
              <a:rPr lang="en-US" sz="2200" b="1" i="1" dirty="0">
                <a:latin typeface="Calibri Light" panose="020F0302020204030204" pitchFamily="34" charset="0"/>
              </a:rPr>
              <a:t>]</a:t>
            </a:r>
            <a:r>
              <a:rPr lang="en-US" sz="2200" dirty="0">
                <a:latin typeface="Calibri Light" panose="020F0302020204030204" pitchFamily="34" charset="0"/>
              </a:rPr>
              <a:t> is calculated: </a:t>
            </a:r>
            <a:r>
              <a:rPr lang="en-US" sz="2200" b="1" i="1" dirty="0">
                <a:latin typeface="Calibri Light" panose="020F0302020204030204" pitchFamily="34" charset="0"/>
              </a:rPr>
              <a:t>R[</a:t>
            </a:r>
            <a:r>
              <a:rPr lang="en-US" sz="2200" b="1" i="1" dirty="0" err="1">
                <a:latin typeface="Calibri Light" panose="020F0302020204030204" pitchFamily="34" charset="0"/>
              </a:rPr>
              <a:t>i</a:t>
            </a:r>
            <a:r>
              <a:rPr lang="en-US" sz="2200" b="1" i="1" dirty="0">
                <a:latin typeface="Calibri Light" panose="020F0302020204030204" pitchFamily="34" charset="0"/>
              </a:rPr>
              <a:t>]</a:t>
            </a:r>
            <a:r>
              <a:rPr lang="en-US" sz="2200" dirty="0">
                <a:latin typeface="Calibri Light" panose="020F0302020204030204" pitchFamily="34" charset="0"/>
              </a:rPr>
              <a:t> = </a:t>
            </a:r>
            <a:r>
              <a:rPr lang="en-US" sz="2200" b="1" i="1" dirty="0">
                <a:latin typeface="Calibri Light" panose="020F0302020204030204" pitchFamily="34" charset="0"/>
              </a:rPr>
              <a:t>I - P[</a:t>
            </a:r>
            <a:r>
              <a:rPr lang="en-US" sz="2200" b="1" i="1" dirty="0" err="1">
                <a:latin typeface="Calibri Light" panose="020F0302020204030204" pitchFamily="34" charset="0"/>
              </a:rPr>
              <a:t>i</a:t>
            </a:r>
            <a:r>
              <a:rPr lang="en-US" sz="2200" b="1" i="1" dirty="0" smtClean="0">
                <a:latin typeface="Calibri Light" panose="020F0302020204030204" pitchFamily="34" charset="0"/>
              </a:rPr>
              <a:t>]</a:t>
            </a:r>
            <a:endParaRPr lang="en-US" sz="2200" b="1" i="1" dirty="0">
              <a:latin typeface="Calibri Light" panose="020F0302020204030204" pitchFamily="34" charset="0"/>
            </a:endParaRPr>
          </a:p>
          <a:p>
            <a:pPr marL="457200" indent="-457200">
              <a:spcBef>
                <a:spcPts val="0"/>
              </a:spcBef>
              <a:spcAft>
                <a:spcPts val="600"/>
              </a:spcAft>
              <a:buFont typeface="+mj-lt"/>
              <a:buAutoNum type="arabicPeriod"/>
            </a:pPr>
            <a:r>
              <a:rPr lang="en-US" sz="2200" dirty="0" smtClean="0">
                <a:latin typeface="Calibri Light" panose="020F0302020204030204" pitchFamily="34" charset="0"/>
              </a:rPr>
              <a:t>Set </a:t>
            </a:r>
            <a:r>
              <a:rPr lang="en-US" sz="2200" b="1" i="1" dirty="0" err="1">
                <a:latin typeface="Calibri Light" panose="020F0302020204030204" pitchFamily="34" charset="0"/>
              </a:rPr>
              <a:t>i</a:t>
            </a:r>
            <a:r>
              <a:rPr lang="en-US" sz="2200" b="1" i="1" dirty="0" smtClean="0">
                <a:latin typeface="Calibri Light" panose="020F0302020204030204" pitchFamily="34" charset="0"/>
              </a:rPr>
              <a:t> </a:t>
            </a:r>
            <a:r>
              <a:rPr lang="en-US" sz="2200" dirty="0" smtClean="0">
                <a:latin typeface="Calibri Light" panose="020F0302020204030204" pitchFamily="34" charset="0"/>
              </a:rPr>
              <a:t>= </a:t>
            </a:r>
            <a:r>
              <a:rPr lang="en-US" sz="2200" b="1" i="1" dirty="0" err="1" smtClean="0">
                <a:latin typeface="Calibri Light" panose="020F0302020204030204" pitchFamily="34" charset="0"/>
              </a:rPr>
              <a:t>i</a:t>
            </a:r>
            <a:r>
              <a:rPr lang="en-US" sz="2200" dirty="0" smtClean="0">
                <a:latin typeface="Calibri Light" panose="020F0302020204030204" pitchFamily="34" charset="0"/>
              </a:rPr>
              <a:t> + 1 </a:t>
            </a:r>
            <a:r>
              <a:rPr lang="en-US" sz="2200" dirty="0">
                <a:latin typeface="Calibri Light" panose="020F0302020204030204" pitchFamily="34" charset="0"/>
              </a:rPr>
              <a:t>and go to Step 3 (up to the desired number of iterations</a:t>
            </a:r>
            <a:r>
              <a:rPr lang="en-US" sz="2200" dirty="0" smtClean="0">
                <a:latin typeface="Calibri Light" panose="020F0302020204030204" pitchFamily="34" charset="0"/>
              </a:rPr>
              <a:t>)</a:t>
            </a:r>
            <a:endParaRPr lang="en-US" sz="2200" dirty="0">
              <a:latin typeface="Calibri Light" panose="020F0302020204030204" pitchFamily="34" charset="0"/>
            </a:endParaRPr>
          </a:p>
        </p:txBody>
      </p:sp>
      <p:pic>
        <p:nvPicPr>
          <p:cNvPr id="6" name="Pictur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4480" y="3508561"/>
            <a:ext cx="10058400" cy="333806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6632"/>
            <a:ext cx="12192000" cy="836711"/>
          </a:xfrm>
        </p:spPr>
        <p:txBody>
          <a:bodyPr>
            <a:normAutofit/>
          </a:bodyPr>
          <a:lstStyle/>
          <a:p>
            <a:pPr algn="ctr"/>
            <a:r>
              <a:rPr lang="en-US" sz="3600" dirty="0" smtClean="0"/>
              <a:t>Project Strategy</a:t>
            </a:r>
            <a:endParaRPr lang="ru-RU" sz="3600" dirty="0"/>
          </a:p>
        </p:txBody>
      </p:sp>
      <p:sp>
        <p:nvSpPr>
          <p:cNvPr id="3" name="Объект 2"/>
          <p:cNvSpPr>
            <a:spLocks noGrp="1"/>
          </p:cNvSpPr>
          <p:nvPr>
            <p:ph idx="1"/>
          </p:nvPr>
        </p:nvSpPr>
        <p:spPr>
          <a:xfrm>
            <a:off x="407368" y="1340768"/>
            <a:ext cx="11784632" cy="2088232"/>
          </a:xfrm>
        </p:spPr>
        <p:txBody>
          <a:bodyPr>
            <a:noAutofit/>
          </a:bodyPr>
          <a:lstStyle/>
          <a:p>
            <a:pPr>
              <a:lnSpc>
                <a:spcPct val="100000"/>
              </a:lnSpc>
              <a:spcBef>
                <a:spcPts val="0"/>
              </a:spcBef>
              <a:spcAft>
                <a:spcPts val="600"/>
              </a:spcAft>
              <a:buFont typeface="Arial" panose="020B0604020202020204" pitchFamily="34" charset="0"/>
              <a:buChar char="•"/>
            </a:pPr>
            <a:r>
              <a:rPr lang="ru-RU" sz="2200" dirty="0" smtClean="0">
                <a:latin typeface="Calibri Light" panose="020F0302020204030204" pitchFamily="34" charset="0"/>
              </a:rPr>
              <a:t> </a:t>
            </a:r>
            <a:r>
              <a:rPr lang="en-US" sz="2200" dirty="0" smtClean="0">
                <a:latin typeface="Calibri Light" panose="020F0302020204030204" pitchFamily="34" charset="0"/>
              </a:rPr>
              <a:t>Perform benchmarking of</a:t>
            </a:r>
            <a:r>
              <a:rPr lang="ru-RU" sz="2200" dirty="0" smtClean="0">
                <a:latin typeface="Calibri Light" panose="020F0302020204030204" pitchFamily="34" charset="0"/>
              </a:rPr>
              <a:t> </a:t>
            </a:r>
            <a:r>
              <a:rPr lang="en-US" sz="2200" i="1" dirty="0" err="1" smtClean="0">
                <a:latin typeface="Calibri Light" panose="020F0302020204030204" pitchFamily="34" charset="0"/>
              </a:rPr>
              <a:t>Toderici</a:t>
            </a:r>
            <a:r>
              <a:rPr lang="ru-RU" sz="2200" i="1" dirty="0" smtClean="0">
                <a:latin typeface="Calibri Light" panose="020F0302020204030204" pitchFamily="34" charset="0"/>
              </a:rPr>
              <a:t> </a:t>
            </a:r>
            <a:r>
              <a:rPr lang="en-US" sz="2200" i="1" dirty="0" smtClean="0">
                <a:latin typeface="Calibri Light" panose="020F0302020204030204" pitchFamily="34" charset="0"/>
              </a:rPr>
              <a:t>et al.</a:t>
            </a:r>
            <a:r>
              <a:rPr lang="en-US" sz="2200" dirty="0" smtClean="0">
                <a:latin typeface="Calibri Light" panose="020F0302020204030204" pitchFamily="34" charset="0"/>
              </a:rPr>
              <a:t> compression Method by comparison of compression results via popular compression algorithms </a:t>
            </a:r>
            <a:r>
              <a:rPr lang="ru-RU" sz="2200" dirty="0" smtClean="0">
                <a:latin typeface="Calibri Light" panose="020F0302020204030204" pitchFamily="34" charset="0"/>
              </a:rPr>
              <a:t>(</a:t>
            </a:r>
            <a:r>
              <a:rPr lang="ru-RU" sz="2200" dirty="0" err="1" smtClean="0">
                <a:latin typeface="Calibri Light" panose="020F0302020204030204" pitchFamily="34" charset="0"/>
              </a:rPr>
              <a:t>jpeg</a:t>
            </a:r>
            <a:r>
              <a:rPr lang="ru-RU" sz="2200" dirty="0">
                <a:latin typeface="Calibri Light" panose="020F0302020204030204" pitchFamily="34" charset="0"/>
              </a:rPr>
              <a:t>, </a:t>
            </a:r>
            <a:r>
              <a:rPr lang="ru-RU" sz="2200" dirty="0" smtClean="0">
                <a:latin typeface="Calibri Light" panose="020F0302020204030204" pitchFamily="34" charset="0"/>
              </a:rPr>
              <a:t>jpeg2000, </a:t>
            </a:r>
            <a:r>
              <a:rPr lang="ru-RU" sz="2200" dirty="0" err="1">
                <a:latin typeface="Calibri Light" panose="020F0302020204030204" pitchFamily="34" charset="0"/>
              </a:rPr>
              <a:t>png</a:t>
            </a:r>
            <a:r>
              <a:rPr lang="ru-RU" sz="2200" dirty="0">
                <a:latin typeface="Calibri Light" panose="020F0302020204030204" pitchFamily="34" charset="0"/>
              </a:rPr>
              <a:t>, </a:t>
            </a:r>
            <a:r>
              <a:rPr lang="ru-RU" sz="2200" dirty="0" err="1" smtClean="0">
                <a:latin typeface="Calibri Light" panose="020F0302020204030204" pitchFamily="34" charset="0"/>
              </a:rPr>
              <a:t>webp</a:t>
            </a:r>
            <a:r>
              <a:rPr lang="ru-RU" sz="2200" dirty="0" smtClean="0">
                <a:latin typeface="Calibri Light" panose="020F0302020204030204" pitchFamily="34" charset="0"/>
              </a:rPr>
              <a:t>)</a:t>
            </a:r>
            <a:endParaRPr lang="ru-RU" sz="2200" dirty="0" smtClean="0">
              <a:latin typeface="Calibri Light" panose="020F0302020204030204" pitchFamily="34" charset="0"/>
            </a:endParaRPr>
          </a:p>
          <a:p>
            <a:pPr>
              <a:lnSpc>
                <a:spcPct val="100000"/>
              </a:lnSpc>
              <a:spcBef>
                <a:spcPts val="0"/>
              </a:spcBef>
              <a:spcAft>
                <a:spcPts val="600"/>
              </a:spcAft>
              <a:buFont typeface="Arial" panose="020B0604020202020204" pitchFamily="34" charset="0"/>
              <a:buChar char="•"/>
            </a:pPr>
            <a:r>
              <a:rPr lang="ru-RU" sz="2200" dirty="0" smtClean="0">
                <a:latin typeface="Calibri Light" panose="020F0302020204030204" pitchFamily="34" charset="0"/>
              </a:rPr>
              <a:t> </a:t>
            </a:r>
            <a:r>
              <a:rPr lang="en-US" sz="2200" dirty="0" smtClean="0">
                <a:latin typeface="Calibri Light" panose="020F0302020204030204" pitchFamily="34" charset="0"/>
              </a:rPr>
              <a:t>Q</a:t>
            </a:r>
            <a:r>
              <a:rPr lang="en-US" sz="2200" dirty="0" smtClean="0">
                <a:latin typeface="Calibri Light" panose="020F0302020204030204" pitchFamily="34" charset="0"/>
              </a:rPr>
              <a:t>uantitatively and qualitatively evaluate results of compression </a:t>
            </a:r>
            <a:r>
              <a:rPr lang="en-US" sz="2200" dirty="0">
                <a:latin typeface="Calibri Light" panose="020F0302020204030204" pitchFamily="34" charset="0"/>
              </a:rPr>
              <a:t>Method</a:t>
            </a:r>
            <a:r>
              <a:rPr lang="en-US" sz="2200" dirty="0" smtClean="0">
                <a:latin typeface="Calibri Light" panose="020F0302020204030204" pitchFamily="34" charset="0"/>
              </a:rPr>
              <a:t> also by processing time and compression size</a:t>
            </a:r>
            <a:endParaRPr lang="en-US" sz="2200" dirty="0">
              <a:latin typeface="Calibri Light" panose="020F0302020204030204" pitchFamily="34" charset="0"/>
            </a:endParaRPr>
          </a:p>
          <a:p>
            <a:pPr>
              <a:lnSpc>
                <a:spcPct val="100000"/>
              </a:lnSpc>
              <a:spcBef>
                <a:spcPts val="0"/>
              </a:spcBef>
              <a:spcAft>
                <a:spcPts val="600"/>
              </a:spcAft>
              <a:buFont typeface="Arial" panose="020B0604020202020204" pitchFamily="34" charset="0"/>
              <a:buChar char="•"/>
            </a:pPr>
            <a:r>
              <a:rPr lang="en-US" sz="2200" dirty="0" smtClean="0">
                <a:latin typeface="Calibri Light" panose="020F0302020204030204" pitchFamily="34" charset="0"/>
              </a:rPr>
              <a:t> Answer the question of applicability of </a:t>
            </a:r>
            <a:r>
              <a:rPr lang="en-US" sz="2200" dirty="0">
                <a:latin typeface="Calibri Light" panose="020F0302020204030204" pitchFamily="34" charset="0"/>
              </a:rPr>
              <a:t>the Method in </a:t>
            </a:r>
            <a:r>
              <a:rPr lang="en-US" sz="2200" dirty="0" smtClean="0">
                <a:latin typeface="Calibri Light" panose="020F0302020204030204" pitchFamily="34" charset="0"/>
              </a:rPr>
              <a:t>real life</a:t>
            </a:r>
            <a:endParaRPr lang="ru-RU" sz="2200" dirty="0">
              <a:latin typeface="Calibri Light" panose="020F0302020204030204" pitchFamily="34" charset="0"/>
            </a:endParaRPr>
          </a:p>
        </p:txBody>
      </p:sp>
    </p:spTree>
    <p:extLst>
      <p:ext uri="{BB962C8B-B14F-4D97-AF65-F5344CB8AC3E}">
        <p14:creationId xmlns:p14="http://schemas.microsoft.com/office/powerpoint/2010/main" val="3530263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908720"/>
          </a:xfrm>
        </p:spPr>
        <p:txBody>
          <a:bodyPr>
            <a:normAutofit/>
          </a:bodyPr>
          <a:lstStyle/>
          <a:p>
            <a:pPr algn="ctr"/>
            <a:r>
              <a:rPr lang="en-US" sz="3600" dirty="0" smtClean="0">
                <a:latin typeface="Calibri Light" panose="020F0302020204030204" pitchFamily="34" charset="0"/>
              </a:rPr>
              <a:t>Recurrent</a:t>
            </a:r>
            <a:r>
              <a:rPr lang="en-US" sz="3600" dirty="0" smtClean="0"/>
              <a:t> Neural Networks</a:t>
            </a:r>
            <a:endParaRPr lang="ru-RU" sz="3600" dirty="0"/>
          </a:p>
        </p:txBody>
      </p:sp>
      <p:sp>
        <p:nvSpPr>
          <p:cNvPr id="3" name="Содержимое 2"/>
          <p:cNvSpPr>
            <a:spLocks noGrp="1"/>
          </p:cNvSpPr>
          <p:nvPr>
            <p:ph idx="1"/>
          </p:nvPr>
        </p:nvSpPr>
        <p:spPr>
          <a:xfrm>
            <a:off x="119336" y="843285"/>
            <a:ext cx="11881320" cy="1301824"/>
          </a:xfrm>
        </p:spPr>
        <p:txBody>
          <a:bodyPr>
            <a:noAutofit/>
          </a:bodyPr>
          <a:lstStyle/>
          <a:p>
            <a:pPr marL="4572" lvl="1" indent="0">
              <a:buNone/>
            </a:pPr>
            <a:r>
              <a:rPr lang="en-US" sz="2200" dirty="0" smtClean="0">
                <a:latin typeface="Calibri Light" panose="020F0302020204030204" pitchFamily="34" charset="0"/>
              </a:rPr>
              <a:t>A</a:t>
            </a:r>
            <a:r>
              <a:rPr lang="en-US" sz="2200" dirty="0" smtClean="0">
                <a:latin typeface="Calibri Light" panose="020F0302020204030204" pitchFamily="34" charset="0"/>
              </a:rPr>
              <a:t> </a:t>
            </a:r>
            <a:r>
              <a:rPr lang="en-US" sz="2200" dirty="0" smtClean="0">
                <a:latin typeface="Calibri Light" panose="020F0302020204030204" pitchFamily="34" charset="0"/>
              </a:rPr>
              <a:t>Recurrent Neural </a:t>
            </a:r>
            <a:r>
              <a:rPr lang="en-US" sz="2200" dirty="0" smtClean="0">
                <a:latin typeface="Calibri Light" panose="020F0302020204030204" pitchFamily="34" charset="0"/>
              </a:rPr>
              <a:t>Ne</a:t>
            </a:r>
            <a:r>
              <a:rPr lang="en-US" sz="2200" dirty="0" smtClean="0">
                <a:latin typeface="Calibri Light" panose="020F0302020204030204" pitchFamily="34" charset="0"/>
              </a:rPr>
              <a:t>twork</a:t>
            </a:r>
            <a:r>
              <a:rPr lang="en-US" sz="2200" dirty="0" smtClean="0">
                <a:latin typeface="Calibri Light" panose="020F0302020204030204" pitchFamily="34" charset="0"/>
              </a:rPr>
              <a:t> </a:t>
            </a:r>
            <a:r>
              <a:rPr lang="en-US" sz="2200" dirty="0" smtClean="0">
                <a:latin typeface="Calibri Light" panose="020F0302020204030204" pitchFamily="34" charset="0"/>
              </a:rPr>
              <a:t>is </a:t>
            </a:r>
            <a:r>
              <a:rPr lang="en-US" sz="2200" dirty="0" smtClean="0">
                <a:latin typeface="Calibri Light" panose="020F0302020204030204" pitchFamily="34" charset="0"/>
              </a:rPr>
              <a:t>a class of artificial neural network where connections between </a:t>
            </a:r>
            <a:r>
              <a:rPr lang="en-US" sz="2200" dirty="0" smtClean="0">
                <a:latin typeface="Calibri Light" panose="020F0302020204030204" pitchFamily="34" charset="0"/>
              </a:rPr>
              <a:t>units have </a:t>
            </a:r>
            <a:r>
              <a:rPr lang="en-US" sz="2200" dirty="0" smtClean="0">
                <a:latin typeface="Calibri Light" panose="020F0302020204030204" pitchFamily="34" charset="0"/>
              </a:rPr>
              <a:t>form </a:t>
            </a:r>
            <a:r>
              <a:rPr lang="en-US" sz="2200" dirty="0" smtClean="0">
                <a:latin typeface="Calibri Light" panose="020F0302020204030204" pitchFamily="34" charset="0"/>
              </a:rPr>
              <a:t>of </a:t>
            </a:r>
            <a:r>
              <a:rPr lang="en-US" sz="2200" dirty="0" smtClean="0">
                <a:latin typeface="Calibri Light" panose="020F0302020204030204" pitchFamily="34" charset="0"/>
              </a:rPr>
              <a:t>directed </a:t>
            </a:r>
            <a:r>
              <a:rPr lang="en-US" sz="2200" dirty="0" smtClean="0">
                <a:latin typeface="Calibri Light" panose="020F0302020204030204" pitchFamily="34" charset="0"/>
              </a:rPr>
              <a:t>cycle</a:t>
            </a:r>
            <a:r>
              <a:rPr lang="en-US" sz="2200" dirty="0">
                <a:latin typeface="Calibri Light" panose="020F0302020204030204" pitchFamily="34" charset="0"/>
              </a:rPr>
              <a:t>. This creates an internal state of the network which allows it to exhibit dynamic temporal behavior. Unlike feedforward neural networks, RNNs can use their internal memory to process arbitrary sequences of inputs</a:t>
            </a:r>
            <a:r>
              <a:rPr lang="en-US" sz="2200" dirty="0" smtClean="0">
                <a:latin typeface="Calibri Light" panose="020F0302020204030204" pitchFamily="34" charset="0"/>
              </a:rPr>
              <a:t>.</a:t>
            </a:r>
            <a:endParaRPr lang="ru-RU" sz="2200" dirty="0" smtClean="0">
              <a:latin typeface="Calibri Light" panose="020F03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680" y="2162664"/>
            <a:ext cx="6242672" cy="468200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985251"/>
          </a:xfrm>
        </p:spPr>
        <p:txBody>
          <a:bodyPr>
            <a:normAutofit/>
          </a:bodyPr>
          <a:lstStyle/>
          <a:p>
            <a:pPr algn="ctr"/>
            <a:r>
              <a:rPr lang="en-US" sz="3600" dirty="0" smtClean="0">
                <a:latin typeface="Calibri Light" panose="020F0302020204030204" pitchFamily="34" charset="0"/>
              </a:rPr>
              <a:t>Long </a:t>
            </a:r>
            <a:r>
              <a:rPr lang="en-US" sz="3600" dirty="0" smtClean="0">
                <a:latin typeface="Calibri Light" panose="020F0302020204030204" pitchFamily="34" charset="0"/>
              </a:rPr>
              <a:t>Short-Term </a:t>
            </a:r>
            <a:r>
              <a:rPr lang="en-US" sz="3600" dirty="0">
                <a:latin typeface="Calibri Light" panose="020F0302020204030204" pitchFamily="34" charset="0"/>
              </a:rPr>
              <a:t>M</a:t>
            </a:r>
            <a:r>
              <a:rPr lang="en-US" sz="3600" dirty="0" smtClean="0">
                <a:latin typeface="Calibri Light" panose="020F0302020204030204" pitchFamily="34" charset="0"/>
              </a:rPr>
              <a:t>emory</a:t>
            </a:r>
            <a:endParaRPr lang="ru-RU" sz="3600" dirty="0">
              <a:latin typeface="Calibri Light" panose="020F0302020204030204" pitchFamily="34" charset="0"/>
            </a:endParaRPr>
          </a:p>
        </p:txBody>
      </p:sp>
      <p:sp>
        <p:nvSpPr>
          <p:cNvPr id="3" name="Содержимое 2"/>
          <p:cNvSpPr>
            <a:spLocks noGrp="1"/>
          </p:cNvSpPr>
          <p:nvPr>
            <p:ph idx="1"/>
          </p:nvPr>
        </p:nvSpPr>
        <p:spPr>
          <a:xfrm>
            <a:off x="191344" y="985251"/>
            <a:ext cx="11737304" cy="1507645"/>
          </a:xfrm>
        </p:spPr>
        <p:txBody>
          <a:bodyPr>
            <a:normAutofit/>
          </a:bodyPr>
          <a:lstStyle/>
          <a:p>
            <a:pPr marL="0" indent="0">
              <a:buNone/>
            </a:pPr>
            <a:r>
              <a:rPr lang="en-US" sz="2200" dirty="0" smtClean="0">
                <a:latin typeface="Calibri Light" panose="020F0302020204030204" pitchFamily="34" charset="0"/>
              </a:rPr>
              <a:t>Long </a:t>
            </a:r>
            <a:r>
              <a:rPr lang="en-US" sz="2200" dirty="0" smtClean="0">
                <a:latin typeface="Calibri Light" panose="020F0302020204030204" pitchFamily="34" charset="0"/>
              </a:rPr>
              <a:t>Short-Term </a:t>
            </a:r>
            <a:r>
              <a:rPr lang="en-US" sz="2200" dirty="0" smtClean="0">
                <a:latin typeface="Calibri Light" panose="020F0302020204030204" pitchFamily="34" charset="0"/>
              </a:rPr>
              <a:t>M</a:t>
            </a:r>
            <a:r>
              <a:rPr lang="en-US" sz="2200" dirty="0" smtClean="0">
                <a:latin typeface="Calibri Light" panose="020F0302020204030204" pitchFamily="34" charset="0"/>
              </a:rPr>
              <a:t>emory </a:t>
            </a:r>
            <a:r>
              <a:rPr lang="en-US" sz="2200" dirty="0" smtClean="0">
                <a:latin typeface="Calibri Light" panose="020F0302020204030204" pitchFamily="34" charset="0"/>
              </a:rPr>
              <a:t>is </a:t>
            </a:r>
            <a:r>
              <a:rPr lang="en-US" sz="2200" dirty="0" smtClean="0">
                <a:latin typeface="Calibri Light" panose="020F0302020204030204" pitchFamily="34" charset="0"/>
              </a:rPr>
              <a:t>a kind of RNN building block proposed </a:t>
            </a:r>
            <a:r>
              <a:rPr lang="en-US" sz="2200" dirty="0" smtClean="0">
                <a:latin typeface="Calibri Light" panose="020F0302020204030204" pitchFamily="34" charset="0"/>
              </a:rPr>
              <a:t>in </a:t>
            </a:r>
            <a:r>
              <a:rPr lang="en-US" sz="2200" dirty="0" smtClean="0">
                <a:latin typeface="Calibri Light" panose="020F0302020204030204" pitchFamily="34" charset="0"/>
              </a:rPr>
              <a:t>1997.</a:t>
            </a:r>
          </a:p>
          <a:p>
            <a:pPr marL="0" indent="0">
              <a:buNone/>
            </a:pPr>
            <a:r>
              <a:rPr lang="en-US" sz="2200" dirty="0" smtClean="0">
                <a:latin typeface="Calibri Light" panose="020F0302020204030204" pitchFamily="34" charset="0"/>
              </a:rPr>
              <a:t>A </a:t>
            </a:r>
            <a:r>
              <a:rPr lang="en-US" sz="2200" dirty="0">
                <a:latin typeface="Calibri Light" panose="020F0302020204030204" pitchFamily="34" charset="0"/>
              </a:rPr>
              <a:t>LSTM block may be described as a "smart" </a:t>
            </a:r>
            <a:r>
              <a:rPr lang="en-US" sz="2200" dirty="0" smtClean="0">
                <a:latin typeface="Calibri Light" panose="020F0302020204030204" pitchFamily="34" charset="0"/>
              </a:rPr>
              <a:t>unit </a:t>
            </a:r>
            <a:r>
              <a:rPr lang="en-US" sz="2200" dirty="0">
                <a:latin typeface="Calibri Light" panose="020F0302020204030204" pitchFamily="34" charset="0"/>
              </a:rPr>
              <a:t>that can remember a value for an arbitrary length of time. A LSTM block contains gates that determine when the input is significant enough to remember, when it should continue to remember or forget the value, and when it should output the </a:t>
            </a:r>
            <a:r>
              <a:rPr lang="en-US" sz="2200" dirty="0" smtClean="0">
                <a:latin typeface="Calibri Light" panose="020F0302020204030204" pitchFamily="34" charset="0"/>
              </a:rPr>
              <a:t>value.</a:t>
            </a:r>
            <a:endParaRPr lang="ru-RU" sz="2200" dirty="0">
              <a:latin typeface="Calibri Light" panose="020F0302020204030204" pitchFamily="34" charset="0"/>
            </a:endParaRPr>
          </a:p>
        </p:txBody>
      </p:sp>
      <p:pic>
        <p:nvPicPr>
          <p:cNvPr id="1026" name="Picture 2" descr="A LSTM neural net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1524" y="3181407"/>
            <a:ext cx="8568952" cy="32195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985251"/>
          </a:xfrm>
        </p:spPr>
        <p:txBody>
          <a:bodyPr>
            <a:normAutofit/>
          </a:bodyPr>
          <a:lstStyle/>
          <a:p>
            <a:pPr algn="ctr"/>
            <a:r>
              <a:rPr lang="en-US" sz="3600" dirty="0">
                <a:latin typeface="Calibri Light" panose="020F0302020204030204" pitchFamily="34" charset="0"/>
              </a:rPr>
              <a:t>Gated recurrent </a:t>
            </a:r>
            <a:r>
              <a:rPr lang="en-US" sz="3600" dirty="0" smtClean="0">
                <a:latin typeface="Calibri Light" panose="020F0302020204030204" pitchFamily="34" charset="0"/>
              </a:rPr>
              <a:t>unit</a:t>
            </a:r>
            <a:endParaRPr lang="ru-RU" sz="3600" dirty="0">
              <a:latin typeface="Calibri Light" panose="020F0302020204030204" pitchFamily="34" charset="0"/>
            </a:endParaRPr>
          </a:p>
        </p:txBody>
      </p:sp>
      <p:sp>
        <p:nvSpPr>
          <p:cNvPr id="3" name="Содержимое 2"/>
          <p:cNvSpPr>
            <a:spLocks noGrp="1"/>
          </p:cNvSpPr>
          <p:nvPr>
            <p:ph idx="1"/>
          </p:nvPr>
        </p:nvSpPr>
        <p:spPr>
          <a:xfrm>
            <a:off x="119336" y="985251"/>
            <a:ext cx="11953328" cy="1291621"/>
          </a:xfrm>
        </p:spPr>
        <p:txBody>
          <a:bodyPr>
            <a:normAutofit/>
          </a:bodyPr>
          <a:lstStyle/>
          <a:p>
            <a:pPr marL="0" indent="0">
              <a:buNone/>
            </a:pPr>
            <a:r>
              <a:rPr lang="en-US" sz="2200" dirty="0" smtClean="0">
                <a:latin typeface="Calibri Light" panose="020F0302020204030204" pitchFamily="34" charset="0"/>
              </a:rPr>
              <a:t>Gated </a:t>
            </a:r>
            <a:r>
              <a:rPr lang="en-US" sz="2200" dirty="0" smtClean="0">
                <a:latin typeface="Calibri Light" panose="020F0302020204030204" pitchFamily="34" charset="0"/>
              </a:rPr>
              <a:t>Recurrent </a:t>
            </a:r>
            <a:r>
              <a:rPr lang="en-US" sz="2200" dirty="0">
                <a:latin typeface="Calibri Light" panose="020F0302020204030204" pitchFamily="34" charset="0"/>
              </a:rPr>
              <a:t>U</a:t>
            </a:r>
            <a:r>
              <a:rPr lang="en-US" sz="2200" dirty="0" smtClean="0">
                <a:latin typeface="Calibri Light" panose="020F0302020204030204" pitchFamily="34" charset="0"/>
              </a:rPr>
              <a:t>nit is a kind of RNN building block </a:t>
            </a:r>
            <a:r>
              <a:rPr lang="en-US" sz="2200" dirty="0" smtClean="0">
                <a:latin typeface="Calibri Light" panose="020F0302020204030204" pitchFamily="34" charset="0"/>
              </a:rPr>
              <a:t>introduced in 2014. </a:t>
            </a:r>
            <a:endParaRPr lang="ru-RU" sz="2200" dirty="0" smtClean="0">
              <a:latin typeface="Calibri Light" panose="020F0302020204030204" pitchFamily="34" charset="0"/>
            </a:endParaRPr>
          </a:p>
          <a:p>
            <a:pPr marL="0" indent="0">
              <a:buNone/>
            </a:pPr>
            <a:r>
              <a:rPr lang="en-US" sz="2200" dirty="0" smtClean="0">
                <a:latin typeface="Calibri Light" panose="020F0302020204030204" pitchFamily="34" charset="0"/>
              </a:rPr>
              <a:t>Their performance on polyphonic music modeling and speech signal modeling was found to be similar to that of </a:t>
            </a:r>
            <a:r>
              <a:rPr lang="en-US" sz="2200" dirty="0" smtClean="0">
                <a:latin typeface="Calibri Light" panose="020F0302020204030204" pitchFamily="34" charset="0"/>
              </a:rPr>
              <a:t>LSTM unit but it have </a:t>
            </a:r>
            <a:r>
              <a:rPr lang="en-US" sz="2200" dirty="0" smtClean="0">
                <a:latin typeface="Calibri Light" panose="020F0302020204030204" pitchFamily="34" charset="0"/>
              </a:rPr>
              <a:t>fewer parameters than LSTM, as they lack an output gate.</a:t>
            </a:r>
            <a:endParaRPr lang="ru-RU" sz="2200" dirty="0">
              <a:latin typeface="Calibri Light" panose="020F0302020204030204" pitchFamily="34" charset="0"/>
            </a:endParaRPr>
          </a:p>
        </p:txBody>
      </p:sp>
      <p:pic>
        <p:nvPicPr>
          <p:cNvPr id="4" name="Объект 3"/>
          <p:cNvPicPr>
            <a:picLocks noChangeAspect="1"/>
          </p:cNvPicPr>
          <p:nvPr/>
        </p:nvPicPr>
        <p:blipFill rotWithShape="1">
          <a:blip r:embed="rId2">
            <a:extLst>
              <a:ext uri="{28A0092B-C50C-407E-A947-70E740481C1C}">
                <a14:useLocalDpi xmlns:a14="http://schemas.microsoft.com/office/drawing/2010/main" val="0"/>
              </a:ext>
            </a:extLst>
          </a:blip>
          <a:srcRect t="32438"/>
          <a:stretch/>
        </p:blipFill>
        <p:spPr>
          <a:xfrm>
            <a:off x="3071664" y="2276872"/>
            <a:ext cx="7793438" cy="3024336"/>
          </a:xfrm>
          <a:prstGeom prst="rect">
            <a:avLst/>
          </a:prstGeom>
        </p:spPr>
      </p:pic>
      <p:sp>
        <p:nvSpPr>
          <p:cNvPr id="5" name="Rectangle 4"/>
          <p:cNvSpPr/>
          <p:nvPr/>
        </p:nvSpPr>
        <p:spPr>
          <a:xfrm>
            <a:off x="119336" y="5736312"/>
            <a:ext cx="11953328" cy="769441"/>
          </a:xfrm>
          <a:prstGeom prst="rect">
            <a:avLst/>
          </a:prstGeom>
        </p:spPr>
        <p:txBody>
          <a:bodyPr wrap="square">
            <a:spAutoFit/>
          </a:bodyPr>
          <a:lstStyle/>
          <a:p>
            <a:r>
              <a:rPr lang="en-US" sz="2200" dirty="0">
                <a:latin typeface="Calibri Light" panose="020F0302020204030204" pitchFamily="34" charset="0"/>
              </a:rPr>
              <a:t>Residual GRU combines existing GRUs with the residual connections to achieve significant image quality gains for a given compression rate.</a:t>
            </a:r>
            <a:endParaRPr lang="ru-RU" sz="2200" dirty="0">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0" y="2492896"/>
            <a:ext cx="12192000" cy="1658198"/>
          </a:xfrm>
        </p:spPr>
        <p:txBody>
          <a:bodyPr/>
          <a:lstStyle/>
          <a:p>
            <a:pPr algn="ctr"/>
            <a:r>
              <a:rPr lang="en-US" dirty="0" smtClean="0"/>
              <a:t>Benchmarking</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324</TotalTime>
  <Words>454</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 Light</vt:lpstr>
      <vt:lpstr>Courier New</vt:lpstr>
      <vt:lpstr>Times New Roman</vt:lpstr>
      <vt:lpstr>Metropolitan</vt:lpstr>
      <vt:lpstr>Image Compression Benchmarking</vt:lpstr>
      <vt:lpstr>«Full Resolution Image Compression with Recurrent Neural Networks»</vt:lpstr>
      <vt:lpstr>«Full Resolution Image Compression with Recurrent Neural Networks»</vt:lpstr>
      <vt:lpstr>Project Strategy</vt:lpstr>
      <vt:lpstr>Recurrent Neural Networks</vt:lpstr>
      <vt:lpstr>Long Short-Term Memory</vt:lpstr>
      <vt:lpstr>Gated recurrent unit</vt:lpstr>
      <vt:lpstr>Benchmarking</vt:lpstr>
    </vt:vector>
  </TitlesOfParts>
  <Company>Reanimator Extreme Edition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Compression with Neural Networks</dc:title>
  <dc:creator>Vlad</dc:creator>
  <cp:lastModifiedBy>Rassadin, Alexander</cp:lastModifiedBy>
  <cp:revision>101</cp:revision>
  <dcterms:created xsi:type="dcterms:W3CDTF">2016-10-15T08:34:06Z</dcterms:created>
  <dcterms:modified xsi:type="dcterms:W3CDTF">2016-10-19T13:54:47Z</dcterms:modified>
</cp:coreProperties>
</file>