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8" r:id="rId2"/>
    <p:sldId id="260" r:id="rId3"/>
    <p:sldId id="263" r:id="rId4"/>
    <p:sldId id="282" r:id="rId5"/>
    <p:sldId id="264" r:id="rId6"/>
    <p:sldId id="283" r:id="rId7"/>
    <p:sldId id="265" r:id="rId8"/>
    <p:sldId id="287" r:id="rId9"/>
    <p:sldId id="284" r:id="rId10"/>
    <p:sldId id="289" r:id="rId11"/>
    <p:sldId id="288" r:id="rId12"/>
    <p:sldId id="285" r:id="rId13"/>
    <p:sldId id="266" r:id="rId14"/>
    <p:sldId id="267" r:id="rId15"/>
    <p:sldId id="272" r:id="rId16"/>
    <p:sldId id="271" r:id="rId17"/>
    <p:sldId id="290" r:id="rId18"/>
    <p:sldId id="270" r:id="rId19"/>
    <p:sldId id="286" r:id="rId20"/>
    <p:sldId id="291" r:id="rId21"/>
    <p:sldId id="294" r:id="rId22"/>
    <p:sldId id="293" r:id="rId23"/>
    <p:sldId id="292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2683"/>
    <a:srgbClr val="F6AC41"/>
    <a:srgbClr val="DE3B3C"/>
    <a:srgbClr val="ABC61F"/>
    <a:srgbClr val="1573BD"/>
    <a:srgbClr val="807F83"/>
    <a:srgbClr val="3C1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8070" autoAdjust="0"/>
  </p:normalViewPr>
  <p:slideViewPr>
    <p:cSldViewPr snapToGrid="0" snapToObjects="1">
      <p:cViewPr varScale="1">
        <p:scale>
          <a:sx n="101" d="100"/>
          <a:sy n="101" d="100"/>
        </p:scale>
        <p:origin x="18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E7E02-177F-1742-9B54-4359DFA8066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0D64E-5987-2D4B-9D87-3BA09D93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1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97568-298B-6740-9B9F-550E69FACD20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7D68-8AC4-0440-B1C1-67A64591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1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49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20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25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DC7D68-8AC4-0440-B1C1-67A64591B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552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DC7D68-8AC4-0440-B1C1-67A64591B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632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DC7D68-8AC4-0440-B1C1-67A64591B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255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DC7D68-8AC4-0440-B1C1-67A64591B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486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DC7D68-8AC4-0440-B1C1-67A64591B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871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7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Sentiment is a belief that has emerged from our emotions. Sentiments are generally shared by groups.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6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336+</a:t>
            </a:r>
            <a:r>
              <a:rPr lang="zh-CN" altLang="en-US" sz="1200" dirty="0"/>
              <a:t> </a:t>
            </a:r>
            <a:r>
              <a:rPr lang="en-US" altLang="zh-CN" sz="1200" dirty="0"/>
              <a:t>million</a:t>
            </a:r>
            <a:r>
              <a:rPr lang="zh-CN" altLang="en-US" sz="1200" dirty="0"/>
              <a:t> </a:t>
            </a:r>
            <a:r>
              <a:rPr lang="en-US" altLang="zh-CN" sz="1200" dirty="0"/>
              <a:t>active</a:t>
            </a:r>
            <a:r>
              <a:rPr lang="zh-CN" altLang="en-US" sz="1200" dirty="0"/>
              <a:t> </a:t>
            </a:r>
            <a:r>
              <a:rPr lang="en-US" altLang="zh-CN" sz="1200" dirty="0"/>
              <a:t>users, 500</a:t>
            </a:r>
            <a:r>
              <a:rPr lang="zh-CN" altLang="en-US" sz="1200" dirty="0"/>
              <a:t> </a:t>
            </a:r>
            <a:r>
              <a:rPr lang="en-US" altLang="zh-CN" sz="1200" dirty="0"/>
              <a:t>million</a:t>
            </a:r>
            <a:r>
              <a:rPr lang="zh-CN" altLang="en-US" sz="1200" dirty="0"/>
              <a:t> </a:t>
            </a:r>
            <a:r>
              <a:rPr lang="en-US" altLang="zh-CN" sz="1200" dirty="0"/>
              <a:t>tweets</a:t>
            </a:r>
            <a:r>
              <a:rPr lang="zh-CN" altLang="en-US" sz="1200" dirty="0"/>
              <a:t> </a:t>
            </a:r>
            <a:r>
              <a:rPr lang="en-US" altLang="zh-CN" sz="1200" dirty="0"/>
              <a:t>are</a:t>
            </a:r>
            <a:r>
              <a:rPr lang="zh-CN" altLang="en-US" sz="1200" dirty="0"/>
              <a:t> </a:t>
            </a:r>
            <a:r>
              <a:rPr lang="en-US" altLang="zh-CN" sz="1200" dirty="0"/>
              <a:t>generated</a:t>
            </a:r>
            <a:r>
              <a:rPr lang="zh-CN" altLang="en-US" sz="1200" dirty="0"/>
              <a:t> </a:t>
            </a:r>
            <a:r>
              <a:rPr lang="en-US" altLang="zh-CN" sz="1200" dirty="0"/>
              <a:t>everyday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Political</a:t>
            </a:r>
            <a:r>
              <a:rPr lang="zh-CN" altLang="en-US" sz="1200" dirty="0"/>
              <a:t> </a:t>
            </a:r>
            <a:r>
              <a:rPr lang="en-US" altLang="zh-CN" sz="1200" dirty="0"/>
              <a:t>party</a:t>
            </a:r>
            <a:r>
              <a:rPr lang="zh-CN" altLang="en-US" sz="1200" dirty="0"/>
              <a:t> </a:t>
            </a:r>
            <a:r>
              <a:rPr lang="en-US" altLang="zh-CN" sz="1200" dirty="0"/>
              <a:t>may</a:t>
            </a:r>
            <a:r>
              <a:rPr lang="zh-CN" altLang="en-US" sz="1200" dirty="0"/>
              <a:t> </a:t>
            </a:r>
            <a:r>
              <a:rPr lang="en-US" altLang="zh-CN" sz="1200" dirty="0"/>
              <a:t>want</a:t>
            </a:r>
            <a:r>
              <a:rPr lang="zh-CN" altLang="en-US" sz="1200" dirty="0"/>
              <a:t> </a:t>
            </a:r>
            <a:r>
              <a:rPr lang="en-US" altLang="zh-CN" sz="1200" dirty="0"/>
              <a:t>to</a:t>
            </a:r>
            <a:r>
              <a:rPr lang="zh-CN" altLang="en-US" sz="1200" dirty="0"/>
              <a:t> </a:t>
            </a:r>
            <a:r>
              <a:rPr lang="en-US" altLang="zh-CN" sz="1200" dirty="0"/>
              <a:t>know</a:t>
            </a:r>
            <a:r>
              <a:rPr lang="zh-CN" altLang="en-US" sz="1200" dirty="0"/>
              <a:t> </a:t>
            </a:r>
            <a:r>
              <a:rPr lang="en-US" altLang="zh-CN" sz="1200" dirty="0"/>
              <a:t>whether</a:t>
            </a:r>
            <a:r>
              <a:rPr lang="zh-CN" altLang="en-US" sz="1200" dirty="0"/>
              <a:t> </a:t>
            </a:r>
            <a:r>
              <a:rPr lang="en-US" altLang="zh-CN" sz="1200" dirty="0"/>
              <a:t>people</a:t>
            </a:r>
            <a:r>
              <a:rPr lang="zh-CN" altLang="en-US" sz="1200" dirty="0"/>
              <a:t> </a:t>
            </a:r>
            <a:r>
              <a:rPr lang="en-US" altLang="zh-CN" sz="1200" dirty="0"/>
              <a:t>support</a:t>
            </a:r>
            <a:r>
              <a:rPr lang="zh-CN" altLang="en-US" sz="1200" dirty="0"/>
              <a:t> </a:t>
            </a:r>
            <a:r>
              <a:rPr lang="en-US" altLang="zh-CN" sz="1200" dirty="0"/>
              <a:t>their</a:t>
            </a:r>
            <a:r>
              <a:rPr lang="zh-CN" altLang="en-US" sz="1200" dirty="0"/>
              <a:t> </a:t>
            </a:r>
            <a:r>
              <a:rPr lang="en-US" altLang="zh-CN" sz="1200" dirty="0"/>
              <a:t>program</a:t>
            </a:r>
            <a:r>
              <a:rPr lang="zh-CN" altLang="en-US" sz="1200" dirty="0"/>
              <a:t> </a:t>
            </a:r>
            <a:r>
              <a:rPr lang="en-US" altLang="zh-CN" sz="1200" dirty="0"/>
              <a:t>or</a:t>
            </a:r>
            <a:r>
              <a:rPr lang="zh-CN" altLang="en-US" sz="1200" dirty="0"/>
              <a:t> </a:t>
            </a:r>
            <a:r>
              <a:rPr lang="en-US" altLang="zh-CN" sz="1200" dirty="0"/>
              <a:t>not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Research</a:t>
            </a:r>
            <a:r>
              <a:rPr lang="zh-CN" altLang="en-US" sz="1200" dirty="0"/>
              <a:t> </a:t>
            </a:r>
            <a:r>
              <a:rPr lang="en-US" altLang="zh-CN" sz="1200" dirty="0"/>
              <a:t>may</a:t>
            </a:r>
            <a:r>
              <a:rPr lang="zh-CN" altLang="en-US" sz="1200" dirty="0"/>
              <a:t> </a:t>
            </a:r>
            <a:r>
              <a:rPr lang="en-US" altLang="zh-CN" sz="1200" dirty="0"/>
              <a:t>need</a:t>
            </a:r>
            <a:r>
              <a:rPr lang="zh-CN" altLang="en-US" sz="1200" dirty="0"/>
              <a:t> </a:t>
            </a:r>
            <a:r>
              <a:rPr lang="en-US" altLang="zh-CN" sz="1200" dirty="0"/>
              <a:t>to</a:t>
            </a:r>
            <a:r>
              <a:rPr lang="zh-CN" altLang="en-US" sz="1200" dirty="0"/>
              <a:t> </a:t>
            </a:r>
            <a:r>
              <a:rPr lang="en-US" altLang="zh-CN" sz="1200" dirty="0"/>
              <a:t>be</a:t>
            </a:r>
            <a:r>
              <a:rPr lang="zh-CN" altLang="en-US" sz="1200" dirty="0"/>
              <a:t> </a:t>
            </a:r>
            <a:r>
              <a:rPr lang="en-US" altLang="zh-CN" sz="1200" dirty="0"/>
              <a:t>done</a:t>
            </a:r>
            <a:r>
              <a:rPr lang="zh-CN" altLang="en-US" sz="1200" dirty="0"/>
              <a:t> </a:t>
            </a:r>
            <a:r>
              <a:rPr lang="en-US" altLang="zh-CN" sz="1200" dirty="0"/>
              <a:t>on</a:t>
            </a:r>
            <a:r>
              <a:rPr lang="zh-CN" altLang="en-US" sz="1200" dirty="0"/>
              <a:t> </a:t>
            </a:r>
            <a:r>
              <a:rPr lang="en-US" altLang="zh-CN" sz="1200" dirty="0"/>
              <a:t>the</a:t>
            </a:r>
            <a:r>
              <a:rPr lang="zh-CN" altLang="en-US" sz="1200" dirty="0"/>
              <a:t> </a:t>
            </a:r>
            <a:r>
              <a:rPr lang="en-US" altLang="zh-CN" sz="1200" dirty="0"/>
              <a:t>public’s</a:t>
            </a:r>
            <a:r>
              <a:rPr lang="zh-CN" altLang="en-US" sz="1200" dirty="0"/>
              <a:t> </a:t>
            </a:r>
            <a:r>
              <a:rPr lang="en-US" altLang="zh-CN" sz="1200" dirty="0"/>
              <a:t>attitude</a:t>
            </a:r>
            <a:r>
              <a:rPr lang="zh-CN" altLang="en-US" sz="1200" dirty="0"/>
              <a:t> </a:t>
            </a:r>
            <a:r>
              <a:rPr lang="en-US" altLang="zh-CN" sz="1200" dirty="0"/>
              <a:t>to</a:t>
            </a:r>
            <a:r>
              <a:rPr lang="zh-CN" altLang="en-US" sz="1200" dirty="0"/>
              <a:t> </a:t>
            </a:r>
            <a:r>
              <a:rPr lang="en-US" altLang="zh-CN" sz="1200" dirty="0"/>
              <a:t>specific</a:t>
            </a:r>
            <a:r>
              <a:rPr lang="zh-CN" altLang="en-US" sz="1200" dirty="0"/>
              <a:t> </a:t>
            </a:r>
            <a:r>
              <a:rPr lang="en-US" altLang="zh-CN" sz="1200" dirty="0"/>
              <a:t>movements</a:t>
            </a:r>
            <a:endParaRPr lang="en-CA" altLang="zh-CN" sz="1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Investors</a:t>
            </a:r>
            <a:r>
              <a:rPr lang="zh-CN" altLang="en-US" sz="1200" dirty="0"/>
              <a:t> </a:t>
            </a:r>
            <a:r>
              <a:rPr lang="en-US" altLang="zh-CN" sz="1200" dirty="0"/>
              <a:t>can</a:t>
            </a:r>
            <a:r>
              <a:rPr lang="zh-CN" altLang="en-US" sz="1200" dirty="0"/>
              <a:t> </a:t>
            </a:r>
            <a:r>
              <a:rPr lang="en-US" altLang="zh-CN" sz="1200" dirty="0"/>
              <a:t>leverage</a:t>
            </a:r>
            <a:r>
              <a:rPr lang="zh-CN" altLang="en-US" sz="1200" dirty="0"/>
              <a:t> </a:t>
            </a:r>
            <a:r>
              <a:rPr lang="en-US" altLang="zh-CN" sz="1200" dirty="0"/>
              <a:t>the</a:t>
            </a:r>
            <a:r>
              <a:rPr lang="zh-CN" altLang="en-US" sz="1200" dirty="0"/>
              <a:t> </a:t>
            </a:r>
            <a:r>
              <a:rPr lang="en-US" altLang="zh-CN" sz="1200" dirty="0"/>
              <a:t>sentiment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the</a:t>
            </a:r>
            <a:r>
              <a:rPr lang="zh-CN" altLang="en-US" sz="1200" dirty="0"/>
              <a:t> </a:t>
            </a:r>
            <a:r>
              <a:rPr lang="en-US" altLang="zh-CN" sz="1200" dirty="0"/>
              <a:t>people</a:t>
            </a:r>
            <a:r>
              <a:rPr lang="zh-CN" altLang="en-US" sz="1200" dirty="0"/>
              <a:t> </a:t>
            </a:r>
            <a:r>
              <a:rPr lang="en-US" altLang="zh-CN" sz="1200" dirty="0"/>
              <a:t>for</a:t>
            </a:r>
            <a:r>
              <a:rPr lang="zh-CN" altLang="en-US" sz="1200" dirty="0"/>
              <a:t> </a:t>
            </a:r>
            <a:r>
              <a:rPr lang="en-US" altLang="zh-CN" sz="1200" dirty="0"/>
              <a:t>a</a:t>
            </a:r>
            <a:r>
              <a:rPr lang="zh-CN" altLang="en-US" sz="1200" dirty="0"/>
              <a:t> </a:t>
            </a:r>
            <a:r>
              <a:rPr lang="en-US" altLang="zh-CN" sz="1200" dirty="0"/>
              <a:t>company</a:t>
            </a:r>
            <a:r>
              <a:rPr lang="zh-CN" altLang="en-US" sz="1200" dirty="0"/>
              <a:t> </a:t>
            </a:r>
            <a:r>
              <a:rPr lang="en-US" altLang="zh-CN" sz="1200" dirty="0"/>
              <a:t>to</a:t>
            </a:r>
            <a:r>
              <a:rPr lang="zh-CN" altLang="en-US" sz="1200" dirty="0"/>
              <a:t> </a:t>
            </a:r>
            <a:r>
              <a:rPr lang="en-US" altLang="zh-CN" sz="1200" dirty="0"/>
              <a:t>find</a:t>
            </a:r>
            <a:r>
              <a:rPr lang="zh-CN" altLang="en-US" sz="1200" dirty="0"/>
              <a:t> </a:t>
            </a:r>
            <a:r>
              <a:rPr lang="en-US" altLang="zh-CN" sz="1200" dirty="0"/>
              <a:t>out</a:t>
            </a:r>
            <a:r>
              <a:rPr lang="zh-CN" altLang="en-US" sz="1200" dirty="0"/>
              <a:t> </a:t>
            </a:r>
            <a:r>
              <a:rPr lang="en-US" altLang="zh-CN" sz="1200" dirty="0"/>
              <a:t>where</a:t>
            </a:r>
            <a:r>
              <a:rPr lang="zh-CN" altLang="en-US" sz="1200" dirty="0"/>
              <a:t> </a:t>
            </a:r>
            <a:r>
              <a:rPr lang="en-US" altLang="zh-CN" sz="1200" dirty="0"/>
              <a:t>it</a:t>
            </a:r>
            <a:r>
              <a:rPr lang="zh-CN" altLang="en-US" sz="1200" dirty="0"/>
              <a:t> </a:t>
            </a:r>
            <a:r>
              <a:rPr lang="en-US" altLang="zh-CN" sz="1200" dirty="0"/>
              <a:t>stands</a:t>
            </a:r>
            <a:r>
              <a:rPr lang="zh-CN" altLang="en-US" sz="1200" dirty="0"/>
              <a:t> </a:t>
            </a:r>
            <a:r>
              <a:rPr lang="en-US" altLang="zh-CN" sz="1200" dirty="0"/>
              <a:t>before</a:t>
            </a:r>
            <a:r>
              <a:rPr lang="zh-CN" altLang="en-US" sz="1200" dirty="0"/>
              <a:t> </a:t>
            </a:r>
            <a:r>
              <a:rPr lang="en-US" altLang="zh-CN" sz="1200" dirty="0"/>
              <a:t>investing</a:t>
            </a:r>
            <a:r>
              <a:rPr lang="zh-CN" altLang="en-US" sz="1200" dirty="0"/>
              <a:t> </a:t>
            </a:r>
            <a:r>
              <a:rPr lang="en-US" altLang="zh-CN" sz="1200" dirty="0"/>
              <a:t>the</a:t>
            </a:r>
            <a:r>
              <a:rPr lang="zh-CN" altLang="en-US" sz="1200" dirty="0"/>
              <a:t> </a:t>
            </a:r>
            <a:r>
              <a:rPr lang="en-US" altLang="zh-CN" sz="1200" dirty="0"/>
              <a:t>company</a:t>
            </a:r>
            <a:endParaRPr lang="en-CA" altLang="zh-CN" sz="1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A</a:t>
            </a:r>
            <a:r>
              <a:rPr lang="zh-CN" altLang="en-US" sz="1200" dirty="0"/>
              <a:t> </a:t>
            </a:r>
            <a:r>
              <a:rPr lang="en-US" altLang="zh-CN" sz="1200" dirty="0"/>
              <a:t>company</a:t>
            </a:r>
            <a:r>
              <a:rPr lang="zh-CN" altLang="en-US" sz="1200" dirty="0"/>
              <a:t> </a:t>
            </a:r>
            <a:r>
              <a:rPr lang="en-US" altLang="zh-CN" sz="1200" dirty="0"/>
              <a:t>might</a:t>
            </a:r>
            <a:r>
              <a:rPr lang="zh-CN" altLang="en-US" sz="1200" dirty="0"/>
              <a:t> </a:t>
            </a:r>
            <a:r>
              <a:rPr lang="en-US" altLang="zh-CN" sz="1200" dirty="0"/>
              <a:t>want</a:t>
            </a:r>
            <a:r>
              <a:rPr lang="zh-CN" altLang="en-US" sz="1200" dirty="0"/>
              <a:t> </a:t>
            </a:r>
            <a:r>
              <a:rPr lang="en-US" altLang="zh-CN" sz="1200" dirty="0"/>
              <a:t>find</a:t>
            </a:r>
            <a:r>
              <a:rPr lang="zh-CN" altLang="en-US" sz="1200" dirty="0"/>
              <a:t> </a:t>
            </a:r>
            <a:r>
              <a:rPr lang="en-US" altLang="zh-CN" sz="1200" dirty="0"/>
              <a:t>out</a:t>
            </a:r>
            <a:r>
              <a:rPr lang="zh-CN" altLang="en-US" sz="1200" dirty="0"/>
              <a:t> </a:t>
            </a:r>
            <a:r>
              <a:rPr lang="en-US" altLang="zh-CN" sz="1200" dirty="0"/>
              <a:t>the</a:t>
            </a:r>
            <a:r>
              <a:rPr lang="zh-CN" altLang="en-US" sz="1200" dirty="0"/>
              <a:t> </a:t>
            </a:r>
            <a:r>
              <a:rPr lang="en-US" altLang="zh-CN" sz="1200" dirty="0"/>
              <a:t>reviews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its</a:t>
            </a:r>
            <a:r>
              <a:rPr lang="zh-CN" altLang="en-US" sz="1200" dirty="0"/>
              <a:t> </a:t>
            </a:r>
            <a:r>
              <a:rPr lang="en-US" altLang="zh-CN" sz="1200" dirty="0"/>
              <a:t>products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6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3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23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keras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TensorFlow backend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9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12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99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9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4A24-CCD4-E849-8882-22BD847D2D41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9148" y="1627988"/>
            <a:ext cx="80057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>
                <a:solidFill>
                  <a:srgbClr val="3C1B71"/>
                </a:solidFill>
                <a:latin typeface="Arial"/>
              </a:rPr>
              <a:t>Twitter Sentiment Analysis</a:t>
            </a:r>
          </a:p>
          <a:p>
            <a:pPr algn="ctr"/>
            <a:endParaRPr lang="en-US" dirty="0">
              <a:solidFill>
                <a:srgbClr val="3C1B71"/>
              </a:solidFill>
              <a:latin typeface="Arial"/>
              <a:cs typeface="Arial Unicode MS"/>
            </a:endParaRPr>
          </a:p>
          <a:p>
            <a:pPr algn="ctr"/>
            <a:r>
              <a:rPr lang="en-US" dirty="0">
                <a:solidFill>
                  <a:srgbClr val="3C1B71"/>
                </a:solidFill>
                <a:latin typeface="Arial"/>
                <a:cs typeface="Arial Unicode MS"/>
              </a:rPr>
              <a:t>Project for CS9660B – </a:t>
            </a:r>
          </a:p>
          <a:p>
            <a:pPr algn="ctr"/>
            <a:r>
              <a:rPr lang="en-US" dirty="0">
                <a:solidFill>
                  <a:srgbClr val="3C1B71"/>
                </a:solidFill>
                <a:latin typeface="Arial"/>
                <a:cs typeface="Arial Unicode MS"/>
              </a:rPr>
              <a:t>Computational Linguistics</a:t>
            </a:r>
            <a:endParaRPr lang="en-US" sz="1200" dirty="0">
              <a:solidFill>
                <a:srgbClr val="3C1B71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4F2683"/>
                </a:solidFill>
                <a:latin typeface="Arial"/>
                <a:cs typeface="Arial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0504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1BC4-92FD-46A1-B6FC-7610000E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44" y="600076"/>
            <a:ext cx="6781800" cy="914399"/>
          </a:xfrm>
        </p:spPr>
        <p:txBody>
          <a:bodyPr>
            <a:normAutofit/>
          </a:bodyPr>
          <a:lstStyle/>
          <a:p>
            <a:pPr algn="l"/>
            <a:r>
              <a:rPr lang="en-CA" sz="3600" b="1" dirty="0">
                <a:solidFill>
                  <a:srgbClr val="3B1B70"/>
                </a:solidFill>
                <a:latin typeface="Arial"/>
                <a:ea typeface="+mn-ea"/>
              </a:rPr>
              <a:t>Feature Representation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B3B8D-6719-4FB5-B15B-3483DB060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804987"/>
            <a:ext cx="6514394" cy="3224213"/>
          </a:xfrm>
        </p:spPr>
        <p:txBody>
          <a:bodyPr>
            <a:normAutofit lnSpcReduction="10000"/>
          </a:bodyPr>
          <a:lstStyle/>
          <a:p>
            <a:r>
              <a:rPr lang="en-CA" sz="1800" dirty="0">
                <a:latin typeface="SFRM1000"/>
              </a:rPr>
              <a:t>Sparse vector representation of</a:t>
            </a:r>
            <a:r>
              <a:rPr lang="en-US" sz="1800" dirty="0">
                <a:latin typeface="SFRM1000"/>
              </a:rPr>
              <a:t> length 15000</a:t>
            </a:r>
          </a:p>
          <a:p>
            <a:endParaRPr lang="en-US" sz="1800" dirty="0">
              <a:latin typeface="SFRM1000"/>
            </a:endParaRPr>
          </a:p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Term frequency–inverse document frequency</a:t>
            </a:r>
          </a:p>
          <a:p>
            <a:endParaRPr lang="en-US" sz="1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fr-FR" sz="1800" dirty="0" err="1">
                <a:solidFill>
                  <a:srgbClr val="222222"/>
                </a:solidFill>
                <a:latin typeface="Arial" panose="020B0604020202020204" pitchFamily="34" charset="0"/>
              </a:rPr>
              <a:t>scipy.sparse.lil_matrix</a:t>
            </a:r>
            <a:r>
              <a:rPr lang="fr-FR" sz="18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endParaRPr lang="fr-FR" sz="1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fr-FR" sz="1800" dirty="0" err="1">
                <a:solidFill>
                  <a:srgbClr val="222222"/>
                </a:solidFill>
                <a:latin typeface="Arial" panose="020B0604020202020204" pitchFamily="34" charset="0"/>
              </a:rPr>
              <a:t>Glove</a:t>
            </a:r>
            <a:r>
              <a:rPr lang="fr-FR" sz="18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CA" sz="1800" dirty="0">
                <a:solidFill>
                  <a:srgbClr val="222222"/>
                </a:solidFill>
                <a:latin typeface="Arial" panose="020B0604020202020204" pitchFamily="34" charset="0"/>
              </a:rPr>
              <a:t>used for Dense representation</a:t>
            </a:r>
            <a:endParaRPr lang="en-US" sz="1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sz="1800" dirty="0">
              <a:latin typeface="SFRM100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1C5B8-0D32-46D0-AE9E-9FD14E51BBCB}"/>
              </a:ext>
            </a:extLst>
          </p:cNvPr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Twitter Sentiment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2321-EC79-4548-BAE9-789217A44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3009899"/>
            <a:ext cx="3099506" cy="68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1BC4-92FD-46A1-B6FC-7610000E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44" y="600076"/>
            <a:ext cx="6781800" cy="914399"/>
          </a:xfrm>
        </p:spPr>
        <p:txBody>
          <a:bodyPr>
            <a:normAutofit/>
          </a:bodyPr>
          <a:lstStyle/>
          <a:p>
            <a:pPr algn="l"/>
            <a:r>
              <a:rPr lang="en-CA" sz="3600" b="1" dirty="0">
                <a:solidFill>
                  <a:srgbClr val="3B1B70"/>
                </a:solidFill>
                <a:latin typeface="Arial"/>
                <a:ea typeface="+mn-ea"/>
              </a:rPr>
              <a:t>Classifiers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B3B8D-6719-4FB5-B15B-3483DB060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2108493"/>
            <a:ext cx="4248150" cy="2053932"/>
          </a:xfrm>
        </p:spPr>
        <p:txBody>
          <a:bodyPr>
            <a:normAutofit/>
          </a:bodyPr>
          <a:lstStyle/>
          <a:p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MLP</a:t>
            </a:r>
          </a:p>
          <a:p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1C5B8-0D32-46D0-AE9E-9FD14E51BBCB}"/>
              </a:ext>
            </a:extLst>
          </p:cNvPr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Twitter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67104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0B32-5B90-4F5B-8671-94B96D32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sz="3600" b="1" dirty="0">
                <a:solidFill>
                  <a:srgbClr val="3B1B70"/>
                </a:solidFill>
                <a:latin typeface="Arial"/>
                <a:ea typeface="+mn-ea"/>
              </a:rPr>
              <a:t>Multi Layer Perceptron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EBEEA-9F97-464C-8D47-451A3B328A8C}"/>
              </a:ext>
            </a:extLst>
          </p:cNvPr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Twitter Sentiment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E0433-27FD-4193-A284-31A506FF6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989" y="1557337"/>
            <a:ext cx="2169427" cy="3743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190FB5-0994-4F4E-8BF2-53A59C67E63C}"/>
              </a:ext>
            </a:extLst>
          </p:cNvPr>
          <p:cNvSpPr txBox="1"/>
          <p:nvPr/>
        </p:nvSpPr>
        <p:spPr>
          <a:xfrm>
            <a:off x="790575" y="1638300"/>
            <a:ext cx="41338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Input layer = 15000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Hidden layer = 500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Output = 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Activation = Sigmoid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Batch size = 500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Loss = </a:t>
            </a:r>
            <a:r>
              <a:rPr lang="en-CA" dirty="0" err="1"/>
              <a:t>binary_crossentropy</a:t>
            </a: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Performance metrics = accuracy</a:t>
            </a:r>
          </a:p>
        </p:txBody>
      </p:sp>
    </p:spTree>
    <p:extLst>
      <p:ext uri="{BB962C8B-B14F-4D97-AF65-F5344CB8AC3E}">
        <p14:creationId xmlns:p14="http://schemas.microsoft.com/office/powerpoint/2010/main" val="779863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573851"/>
            <a:ext cx="800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b="1" dirty="0">
                <a:solidFill>
                  <a:srgbClr val="3B1B70"/>
                </a:solidFill>
                <a:latin typeface="Arial"/>
                <a:cs typeface="Arial Unicode MS"/>
              </a:rPr>
              <a:t>MLP Training Cost</a:t>
            </a:r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Twitter Sentiment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955609-411E-407D-A2D8-BFD144EEA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749" y="1680615"/>
            <a:ext cx="5794058" cy="365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2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573851"/>
            <a:ext cx="800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b="1" dirty="0">
                <a:solidFill>
                  <a:srgbClr val="3B1B70"/>
                </a:solidFill>
                <a:latin typeface="Arial"/>
                <a:cs typeface="Arial Unicode MS"/>
              </a:rPr>
              <a:t>MLP Accuracy</a:t>
            </a:r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Twitter Sentiment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2F37D0-5853-42FF-85B2-EFF2BC258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743" y="2406700"/>
            <a:ext cx="5894070" cy="33482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802E25-A403-48DD-ABEC-563E87F2A587}"/>
              </a:ext>
            </a:extLst>
          </p:cNvPr>
          <p:cNvSpPr txBox="1"/>
          <p:nvPr/>
        </p:nvSpPr>
        <p:spPr>
          <a:xfrm>
            <a:off x="714375" y="162877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Accuracy = 76.75%</a:t>
            </a:r>
          </a:p>
        </p:txBody>
      </p:sp>
    </p:spTree>
    <p:extLst>
      <p:ext uri="{BB962C8B-B14F-4D97-AF65-F5344CB8AC3E}">
        <p14:creationId xmlns:p14="http://schemas.microsoft.com/office/powerpoint/2010/main" val="21162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573851"/>
            <a:ext cx="800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CA" sz="3600" b="1" dirty="0">
                <a:solidFill>
                  <a:srgbClr val="3B1B70"/>
                </a:solidFill>
                <a:latin typeface="Arial"/>
              </a:rPr>
              <a:t>Convolutional Neural Network</a:t>
            </a:r>
            <a:endParaRPr lang="en-US" sz="3600" b="1" dirty="0">
              <a:solidFill>
                <a:srgbClr val="3B1B70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Twitter Sentiment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06FCB0-DEC9-47D6-83D0-0974EEFE7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1643062"/>
            <a:ext cx="7867650" cy="1990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7F9B44-CB43-45BD-8B4D-B59B630318EF}"/>
              </a:ext>
            </a:extLst>
          </p:cNvPr>
          <p:cNvSpPr txBox="1"/>
          <p:nvPr/>
        </p:nvSpPr>
        <p:spPr>
          <a:xfrm>
            <a:off x="962025" y="4110262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 err="1"/>
              <a:t>vocab_size</a:t>
            </a:r>
            <a:r>
              <a:rPr lang="en-CA" dirty="0"/>
              <a:t> = 90000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 err="1"/>
              <a:t>batch_size</a:t>
            </a:r>
            <a:r>
              <a:rPr lang="en-CA" dirty="0"/>
              <a:t> = 500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 err="1"/>
              <a:t>Max_length</a:t>
            </a:r>
            <a:r>
              <a:rPr lang="en-CA" dirty="0"/>
              <a:t> = 40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C134A-7B97-41A3-9FB3-A86F18D85981}"/>
              </a:ext>
            </a:extLst>
          </p:cNvPr>
          <p:cNvSpPr txBox="1"/>
          <p:nvPr/>
        </p:nvSpPr>
        <p:spPr>
          <a:xfrm>
            <a:off x="4416778" y="4104292"/>
            <a:ext cx="3609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Activation = </a:t>
            </a:r>
            <a:r>
              <a:rPr lang="en-CA" dirty="0" err="1"/>
              <a:t>relu</a:t>
            </a:r>
            <a:r>
              <a:rPr lang="en-CA" dirty="0"/>
              <a:t> / sigmoid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Performance metrics = accuracy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Loss = </a:t>
            </a:r>
            <a:r>
              <a:rPr lang="en-CA" dirty="0" err="1"/>
              <a:t>binary_crossentropy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77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573851"/>
            <a:ext cx="800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b="1" dirty="0">
                <a:solidFill>
                  <a:srgbClr val="3B1B70"/>
                </a:solidFill>
                <a:latin typeface="Arial"/>
                <a:cs typeface="Arial Unicode MS"/>
              </a:rPr>
              <a:t>CNN Model</a:t>
            </a:r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Twitter Sentiment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A70B6A-F749-4408-A2C6-DB5DED714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577" y="1662112"/>
            <a:ext cx="4717697" cy="398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573851"/>
            <a:ext cx="800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b="1" dirty="0">
                <a:solidFill>
                  <a:srgbClr val="3B1B70"/>
                </a:solidFill>
                <a:latin typeface="Arial"/>
                <a:cs typeface="Arial Unicode MS"/>
              </a:rPr>
              <a:t>CNN Training Cost</a:t>
            </a:r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Twitter Sentiment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71294-4E5D-4977-9B16-B61237FFA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1866899"/>
            <a:ext cx="5929313" cy="35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1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573851"/>
            <a:ext cx="800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b="1" dirty="0">
                <a:solidFill>
                  <a:srgbClr val="3B1B70"/>
                </a:solidFill>
                <a:latin typeface="Arial"/>
                <a:cs typeface="Arial Unicode MS"/>
              </a:rPr>
              <a:t>CNN Accuracy</a:t>
            </a:r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Twitter Sentiment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E3EDCD-1C20-4B93-ADE2-7E5B9CF27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348" y="2319088"/>
            <a:ext cx="5636860" cy="33701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9200C-C149-4977-AFB2-1614099BFDDA}"/>
              </a:ext>
            </a:extLst>
          </p:cNvPr>
          <p:cNvSpPr txBox="1"/>
          <p:nvPr/>
        </p:nvSpPr>
        <p:spPr>
          <a:xfrm>
            <a:off x="733425" y="1514475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Accuracy = 83.24%</a:t>
            </a:r>
          </a:p>
        </p:txBody>
      </p:sp>
    </p:spTree>
    <p:extLst>
      <p:ext uri="{BB962C8B-B14F-4D97-AF65-F5344CB8AC3E}">
        <p14:creationId xmlns:p14="http://schemas.microsoft.com/office/powerpoint/2010/main" val="180810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573851"/>
            <a:ext cx="800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1200"/>
              </a:spcAft>
              <a:defRPr/>
            </a:pPr>
            <a:r>
              <a:rPr lang="en-CA" sz="3600" b="1" dirty="0">
                <a:solidFill>
                  <a:srgbClr val="3B1B70"/>
                </a:solidFill>
                <a:latin typeface="Arial"/>
              </a:rPr>
              <a:t> Long Short-Term Memory</a:t>
            </a:r>
            <a:endParaRPr lang="en-US" sz="3600" b="1" dirty="0">
              <a:solidFill>
                <a:srgbClr val="3B1B70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Twitter Sentiment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75C997-4FB1-49A8-9676-368BC1E6A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39" y="1473390"/>
            <a:ext cx="7181850" cy="2371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781845-C919-4793-8FDD-341FCC52F820}"/>
              </a:ext>
            </a:extLst>
          </p:cNvPr>
          <p:cNvSpPr txBox="1"/>
          <p:nvPr/>
        </p:nvSpPr>
        <p:spPr>
          <a:xfrm>
            <a:off x="962025" y="4110262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 err="1"/>
              <a:t>vocab_size</a:t>
            </a:r>
            <a:r>
              <a:rPr lang="en-CA" dirty="0"/>
              <a:t> = 90000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 err="1"/>
              <a:t>batch_size</a:t>
            </a:r>
            <a:r>
              <a:rPr lang="en-CA" dirty="0"/>
              <a:t> = 500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 err="1"/>
              <a:t>Max_length</a:t>
            </a:r>
            <a:r>
              <a:rPr lang="en-CA" dirty="0"/>
              <a:t> = 40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C01DB5-A501-4502-9A34-962CA5F35B64}"/>
              </a:ext>
            </a:extLst>
          </p:cNvPr>
          <p:cNvSpPr txBox="1"/>
          <p:nvPr/>
        </p:nvSpPr>
        <p:spPr>
          <a:xfrm>
            <a:off x="4416778" y="4104292"/>
            <a:ext cx="3609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Activation = </a:t>
            </a:r>
            <a:r>
              <a:rPr lang="en-CA" dirty="0" err="1"/>
              <a:t>relu</a:t>
            </a:r>
            <a:r>
              <a:rPr lang="en-CA" dirty="0"/>
              <a:t> / sigmoid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Performance metrics = accuracy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Loss = </a:t>
            </a:r>
            <a:r>
              <a:rPr lang="en-CA" dirty="0" err="1"/>
              <a:t>binary_crossentropy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012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573851"/>
            <a:ext cx="800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b="1" dirty="0">
                <a:solidFill>
                  <a:srgbClr val="3B1B70"/>
                </a:solidFill>
                <a:latin typeface="Arial"/>
                <a:cs typeface="Arial Unicode MS"/>
              </a:rPr>
              <a:t>Sentiment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Twitter Sentiment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A0482A-4B35-4C6E-8F09-39CFE5E42E69}"/>
              </a:ext>
            </a:extLst>
          </p:cNvPr>
          <p:cNvSpPr/>
          <p:nvPr/>
        </p:nvSpPr>
        <p:spPr>
          <a:xfrm>
            <a:off x="515041" y="1472423"/>
            <a:ext cx="7803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 thought, opinion, or idea based on a feeling about a situation, or a way of thinking about something</a:t>
            </a:r>
            <a:endParaRPr lang="en-US" dirty="0">
              <a:solidFill>
                <a:srgbClr val="807F8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214AE0-2BEF-4B15-8B74-8FB0E4BBC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586" y="2370995"/>
            <a:ext cx="6136257" cy="327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1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573851"/>
            <a:ext cx="800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3B1B70"/>
                </a:solidFill>
                <a:latin typeface="Arial"/>
                <a:cs typeface="Arial Unicode MS"/>
              </a:rPr>
              <a:t>LSTM Model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807F83"/>
              </a:solidFill>
              <a:effectLst/>
              <a:uLnTx/>
              <a:uFillTx/>
              <a:latin typeface="Arial"/>
              <a:ea typeface="+mn-ea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Twitter Sentiment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04293-7399-4FF9-B7A8-31BFC63C8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507" y="1776412"/>
            <a:ext cx="6041143" cy="352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4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573851"/>
            <a:ext cx="800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3B1B70"/>
                </a:solidFill>
                <a:latin typeface="Arial"/>
                <a:cs typeface="Arial Unicode MS"/>
              </a:rPr>
              <a:t>LSTM Training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807F83"/>
              </a:solidFill>
              <a:effectLst/>
              <a:uLnTx/>
              <a:uFillTx/>
              <a:latin typeface="Arial"/>
              <a:ea typeface="+mn-ea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Twitter Sentiment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882A1D-D089-4B5F-B394-5881EE378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930" y="1776568"/>
            <a:ext cx="5375910" cy="330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8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573851"/>
            <a:ext cx="800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3B1B70"/>
                </a:solidFill>
                <a:latin typeface="Arial"/>
                <a:cs typeface="Arial Unicode MS"/>
              </a:rPr>
              <a:t>LSTM Accuracy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807F83"/>
              </a:solidFill>
              <a:effectLst/>
              <a:uLnTx/>
              <a:uFillTx/>
              <a:latin typeface="Arial"/>
              <a:ea typeface="+mn-ea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Twitter Sentiment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A96F34-6FBA-4F68-BC4C-207772A8D864}"/>
              </a:ext>
            </a:extLst>
          </p:cNvPr>
          <p:cNvSpPr txBox="1"/>
          <p:nvPr/>
        </p:nvSpPr>
        <p:spPr>
          <a:xfrm>
            <a:off x="733425" y="1514475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Accuracy = 83.58%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E86E00-F7ED-4D82-9824-21CE62A1E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991" y="2266950"/>
            <a:ext cx="5815574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4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573851"/>
            <a:ext cx="800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3B1B70"/>
                </a:solidFill>
                <a:latin typeface="Arial"/>
                <a:cs typeface="Arial Unicode MS"/>
              </a:rPr>
              <a:t>Future Works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807F83"/>
              </a:solidFill>
              <a:effectLst/>
              <a:uLnTx/>
              <a:uFillTx/>
              <a:latin typeface="Arial"/>
              <a:ea typeface="+mn-ea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Twitter Sentiment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FCA2E-2363-4C18-8FA4-540B029395C1}"/>
              </a:ext>
            </a:extLst>
          </p:cNvPr>
          <p:cNvSpPr txBox="1"/>
          <p:nvPr/>
        </p:nvSpPr>
        <p:spPr>
          <a:xfrm>
            <a:off x="752475" y="2095500"/>
            <a:ext cx="2867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Neutral sentiment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More classifiers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Stemmers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463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9600" y="2288561"/>
            <a:ext cx="46247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Thank You!!! </a:t>
            </a:r>
          </a:p>
          <a:p>
            <a:pPr algn="ctr"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Q &amp; A</a:t>
            </a: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Twitter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57921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573851"/>
            <a:ext cx="803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b="1" dirty="0">
                <a:solidFill>
                  <a:srgbClr val="3B1B70"/>
                </a:solidFill>
                <a:latin typeface="Arial"/>
                <a:cs typeface="Arial Unicode MS"/>
              </a:rPr>
              <a:t>Why analyze tweet sentiment?</a:t>
            </a:r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Twitter Sentiment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68CE10-38A5-4624-9471-D2B3B56B7B3C}"/>
              </a:ext>
            </a:extLst>
          </p:cNvPr>
          <p:cNvSpPr/>
          <p:nvPr/>
        </p:nvSpPr>
        <p:spPr>
          <a:xfrm>
            <a:off x="1128889" y="2340001"/>
            <a:ext cx="6763360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become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popular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Opinion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</a:p>
          <a:p>
            <a:pPr>
              <a:lnSpc>
                <a:spcPct val="150000"/>
              </a:lnSpc>
            </a:pP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48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7806-4A9D-4726-85E7-1EAEFC4A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3B1B70"/>
                </a:solidFill>
                <a:latin typeface="Arial"/>
                <a:cs typeface="Arial Unicode MS"/>
              </a:rPr>
              <a:t>Problem statement</a:t>
            </a:r>
            <a:endParaRPr lang="en-CA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5E52ED-4DEF-4315-B457-A1E7E7763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60654"/>
            <a:ext cx="8229600" cy="31366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8D8486-37FF-4BA9-B632-2166997D7603}"/>
              </a:ext>
            </a:extLst>
          </p:cNvPr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Twitter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52656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573851"/>
            <a:ext cx="800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b="1" dirty="0">
                <a:solidFill>
                  <a:srgbClr val="3B1B70"/>
                </a:solidFill>
                <a:latin typeface="Arial"/>
                <a:cs typeface="Arial Unicode MS"/>
              </a:rPr>
              <a:t>Stats about Training Set</a:t>
            </a:r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Twitter Sentiment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5D4B35-DED6-484D-8E65-9CE9C5DCC2B8}"/>
              </a:ext>
            </a:extLst>
          </p:cNvPr>
          <p:cNvSpPr/>
          <p:nvPr/>
        </p:nvSpPr>
        <p:spPr>
          <a:xfrm>
            <a:off x="1108762" y="2191051"/>
            <a:ext cx="6926475" cy="1963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Tweets : Total: 100000, Positive: 56462, Negative: 43538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Mentions : Total: 88955, Avg: 0.88955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URLs : Total: 3599, Avg: 0.03599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Emojis : Total: 1184, Positive: 997, Negative: 187, Avg: 0.01184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Words : Total: 1192636, Avg: 11.92636</a:t>
            </a:r>
          </a:p>
        </p:txBody>
      </p:sp>
    </p:spTree>
    <p:extLst>
      <p:ext uri="{BB962C8B-B14F-4D97-AF65-F5344CB8AC3E}">
        <p14:creationId xmlns:p14="http://schemas.microsoft.com/office/powerpoint/2010/main" val="141008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F139-E2BF-45A0-AE37-840A5663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705725" cy="1068387"/>
          </a:xfrm>
        </p:spPr>
        <p:txBody>
          <a:bodyPr>
            <a:normAutofit/>
          </a:bodyPr>
          <a:lstStyle/>
          <a:p>
            <a:pPr algn="l"/>
            <a:r>
              <a:rPr lang="en-CA" sz="3600" b="1" dirty="0">
                <a:solidFill>
                  <a:srgbClr val="3B1B70"/>
                </a:solidFill>
                <a:latin typeface="Arial"/>
                <a:ea typeface="+mn-ea"/>
              </a:rPr>
              <a:t>Training Process Flow</a:t>
            </a:r>
            <a:endParaRPr lang="en-CA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6A4AE3-FB97-467E-8ABE-8F7840195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140" y="1560513"/>
            <a:ext cx="7315785" cy="4050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806192-7268-4E30-BD03-DBAEA4D0AE48}"/>
              </a:ext>
            </a:extLst>
          </p:cNvPr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Twitter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76385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549665"/>
            <a:ext cx="800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b="1" dirty="0">
                <a:solidFill>
                  <a:srgbClr val="3B1B70"/>
                </a:solidFill>
                <a:latin typeface="Arial"/>
                <a:cs typeface="Arial Unicode MS"/>
              </a:rPr>
              <a:t>Data Pre-Processing</a:t>
            </a:r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Twitter Sentiment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5BF73F-70C5-450B-9B19-4BBAD4EB7AB2}"/>
              </a:ext>
            </a:extLst>
          </p:cNvPr>
          <p:cNvSpPr/>
          <p:nvPr/>
        </p:nvSpPr>
        <p:spPr>
          <a:xfrm>
            <a:off x="1108956" y="1763800"/>
            <a:ext cx="6186488" cy="3330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Capital words to lower case.</a:t>
            </a:r>
          </a:p>
          <a:p>
            <a:pPr marL="285750" lvl="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Punctuations are pruned.</a:t>
            </a:r>
            <a:endParaRPr lang="en-US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85750" lvl="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Multiple spaces replaced with a single space.</a:t>
            </a:r>
            <a:endParaRPr lang="en-US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85750" lvl="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#hello is replaced by hello.</a:t>
            </a:r>
          </a:p>
          <a:p>
            <a:pPr marL="285750" lvl="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URLs replaced with the word “URL”.</a:t>
            </a:r>
            <a:endParaRPr lang="en-US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85750" lvl="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All “@handle” are replaced with “U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SER_MENTION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”.</a:t>
            </a:r>
            <a:endParaRPr lang="en-US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788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1BC4-92FD-46A1-B6FC-7610000E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44" y="600076"/>
            <a:ext cx="6781800" cy="914399"/>
          </a:xfrm>
        </p:spPr>
        <p:txBody>
          <a:bodyPr>
            <a:normAutofit/>
          </a:bodyPr>
          <a:lstStyle/>
          <a:p>
            <a:pPr algn="l"/>
            <a:r>
              <a:rPr lang="en-CA" sz="3600" b="1" dirty="0">
                <a:solidFill>
                  <a:srgbClr val="3B1B70"/>
                </a:solidFill>
                <a:latin typeface="Arial"/>
                <a:ea typeface="+mn-ea"/>
              </a:rPr>
              <a:t>Preprocess Emoticons</a:t>
            </a:r>
            <a:endParaRPr lang="en-CA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1C5B8-0D32-46D0-AE9E-9FD14E51BBCB}"/>
              </a:ext>
            </a:extLst>
          </p:cNvPr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Twitter Sentiment Analysis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57F2125-6030-4B7F-BAE0-B26ED4CAF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102861"/>
              </p:ext>
            </p:extLst>
          </p:nvPr>
        </p:nvGraphicFramePr>
        <p:xfrm>
          <a:off x="1266824" y="2285999"/>
          <a:ext cx="5934075" cy="2305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0476">
                  <a:extLst>
                    <a:ext uri="{9D8B030D-6E8A-4147-A177-3AD203B41FA5}">
                      <a16:colId xmlns:a16="http://schemas.microsoft.com/office/drawing/2014/main" val="3835861289"/>
                    </a:ext>
                  </a:extLst>
                </a:gridCol>
                <a:gridCol w="3524067">
                  <a:extLst>
                    <a:ext uri="{9D8B030D-6E8A-4147-A177-3AD203B41FA5}">
                      <a16:colId xmlns:a16="http://schemas.microsoft.com/office/drawing/2014/main" val="2273338706"/>
                    </a:ext>
                  </a:extLst>
                </a:gridCol>
                <a:gridCol w="1159532">
                  <a:extLst>
                    <a:ext uri="{9D8B030D-6E8A-4147-A177-3AD203B41FA5}">
                      <a16:colId xmlns:a16="http://schemas.microsoft.com/office/drawing/2014/main" val="631889417"/>
                    </a:ext>
                  </a:extLst>
                </a:gridCol>
              </a:tblGrid>
              <a:tr h="3292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Categories</a:t>
                      </a:r>
                      <a:endParaRPr lang="en-CA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Before</a:t>
                      </a:r>
                      <a:endParaRPr lang="en-CA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After</a:t>
                      </a:r>
                      <a:endParaRPr lang="en-CA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50266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Smile</a:t>
                      </a:r>
                      <a:endParaRPr lang="en-CA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:)    : )    :-)    (:    ( :    (-:    :')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EMO_POS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126416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Laugh</a:t>
                      </a:r>
                      <a:endParaRPr lang="en-CA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:D    : D    :-D    xD    x-D    XD    X-D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EMO_POS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21016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Love</a:t>
                      </a:r>
                      <a:endParaRPr lang="en-CA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&lt;3    :*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EMO_POS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371194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Wink</a:t>
                      </a:r>
                      <a:endParaRPr lang="en-CA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;-)    ;)     ;-D     ;D     (;     (-;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EMO_POS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346747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Sad</a:t>
                      </a:r>
                      <a:endParaRPr lang="en-CA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:-(    : (    :(    ):    )-: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EMO_NEG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752193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Cry</a:t>
                      </a:r>
                      <a:endParaRPr lang="en-CA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:,(    :'(    :"(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EMO_NEG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261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12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1BC4-92FD-46A1-B6FC-7610000E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44" y="600076"/>
            <a:ext cx="6781800" cy="914399"/>
          </a:xfrm>
        </p:spPr>
        <p:txBody>
          <a:bodyPr>
            <a:normAutofit/>
          </a:bodyPr>
          <a:lstStyle/>
          <a:p>
            <a:pPr algn="l"/>
            <a:r>
              <a:rPr lang="en-CA" sz="3600" b="1" dirty="0">
                <a:solidFill>
                  <a:srgbClr val="3B1B70"/>
                </a:solidFill>
                <a:latin typeface="Arial"/>
                <a:ea typeface="+mn-ea"/>
              </a:rPr>
              <a:t>Feature Extraction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B3B8D-6719-4FB5-B15B-3483DB060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2081212"/>
            <a:ext cx="5791200" cy="269557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SFRM1000"/>
              </a:rPr>
              <a:t>Extract single words from the training dataset</a:t>
            </a:r>
          </a:p>
          <a:p>
            <a:endParaRPr lang="en-US" sz="1800" dirty="0">
              <a:latin typeface="SFRM1000"/>
            </a:endParaRPr>
          </a:p>
          <a:p>
            <a:r>
              <a:rPr lang="en-US" sz="1800" dirty="0">
                <a:latin typeface="SFRM1000"/>
              </a:rPr>
              <a:t>Create a frequency distribution</a:t>
            </a:r>
          </a:p>
          <a:p>
            <a:pPr marL="0" indent="0">
              <a:buNone/>
            </a:pPr>
            <a:endParaRPr lang="en-US" sz="1800" dirty="0">
              <a:latin typeface="SFRM100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1C5B8-0D32-46D0-AE9E-9FD14E51BBCB}"/>
              </a:ext>
            </a:extLst>
          </p:cNvPr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Twitter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23930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4245</TotalTime>
  <Words>570</Words>
  <Application>Microsoft Office PowerPoint</Application>
  <PresentationFormat>On-screen Show (4:3)</PresentationFormat>
  <Paragraphs>174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宋体</vt:lpstr>
      <vt:lpstr>Arial</vt:lpstr>
      <vt:lpstr>Arial Unicode MS</vt:lpstr>
      <vt:lpstr>Calibri</vt:lpstr>
      <vt:lpstr>Helvetica Neue</vt:lpstr>
      <vt:lpstr>SFRM1000</vt:lpstr>
      <vt:lpstr>Wingdings</vt:lpstr>
      <vt:lpstr>Office Theme</vt:lpstr>
      <vt:lpstr>PowerPoint Presentation</vt:lpstr>
      <vt:lpstr>PowerPoint Presentation</vt:lpstr>
      <vt:lpstr>PowerPoint Presentation</vt:lpstr>
      <vt:lpstr>Problem statement</vt:lpstr>
      <vt:lpstr>PowerPoint Presentation</vt:lpstr>
      <vt:lpstr>Training Process Flow</vt:lpstr>
      <vt:lpstr>PowerPoint Presentation</vt:lpstr>
      <vt:lpstr>Preprocess Emoticons</vt:lpstr>
      <vt:lpstr>Feature Extraction</vt:lpstr>
      <vt:lpstr>Feature Representation</vt:lpstr>
      <vt:lpstr>Classifiers</vt:lpstr>
      <vt:lpstr>Multi Layer Perceptron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Wilson</dc:creator>
  <cp:lastModifiedBy>Arnab Mallik</cp:lastModifiedBy>
  <cp:revision>232</cp:revision>
  <cp:lastPrinted>2012-01-12T15:01:17Z</cp:lastPrinted>
  <dcterms:created xsi:type="dcterms:W3CDTF">2011-12-23T15:22:14Z</dcterms:created>
  <dcterms:modified xsi:type="dcterms:W3CDTF">2019-04-30T21:24:21Z</dcterms:modified>
</cp:coreProperties>
</file>