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Open Sans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2" roundtripDataSignature="AMtx7mh0gqz/8x41LLwwwOMCA7DCo2Xq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OpenSansLight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Light-boldItalic.fntdata"/><Relationship Id="rId30" Type="http://schemas.openxmlformats.org/officeDocument/2006/relationships/font" Target="fonts/OpenSans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fa9948bb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fa9948bb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fa9948bb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fa9948bb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fa9948bb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fa9948bb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7dfadc3b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07dfadc3b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307dfadc3b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f0d79d96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f0d79d9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f0d79d9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f0d79d9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f0d79d96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f0d79d96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f0d79d96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f0d79d96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f4199f5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f4199f5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fa9948bb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fa9948bb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fa9948bb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fa9948bb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fa9948bb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fa9948bb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9"/>
          <p:cNvSpPr/>
          <p:nvPr/>
        </p:nvSpPr>
        <p:spPr>
          <a:xfrm>
            <a:off x="8286750" y="4690227"/>
            <a:ext cx="254794" cy="25479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9"/>
          <p:cNvSpPr txBox="1"/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0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49"/>
          <p:cNvSpPr txBox="1"/>
          <p:nvPr/>
        </p:nvSpPr>
        <p:spPr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9"/>
          <p:cNvSpPr txBox="1"/>
          <p:nvPr>
            <p:ph idx="1" type="body"/>
          </p:nvPr>
        </p:nvSpPr>
        <p:spPr>
          <a:xfrm>
            <a:off x="628650" y="695817"/>
            <a:ext cx="7886700" cy="166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6" name="Google Shape;56;p49"/>
          <p:cNvCxnSpPr/>
          <p:nvPr/>
        </p:nvCxnSpPr>
        <p:spPr>
          <a:xfrm rot="10800000">
            <a:off x="1464617" y="4817624"/>
            <a:ext cx="6652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49"/>
          <p:cNvSpPr txBox="1"/>
          <p:nvPr/>
        </p:nvSpPr>
        <p:spPr>
          <a:xfrm>
            <a:off x="629838" y="4744706"/>
            <a:ext cx="8895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BJIT Group </a:t>
            </a:r>
            <a:endParaRPr b="0" i="0" sz="8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JIT" id="58" name="Google Shape;5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45218" y="65734"/>
            <a:ext cx="992652" cy="80254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49"/>
          <p:cNvSpPr/>
          <p:nvPr/>
        </p:nvSpPr>
        <p:spPr>
          <a:xfrm>
            <a:off x="4037946" y="4869517"/>
            <a:ext cx="201850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@ BJIT Group.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9"/>
          <p:cNvSpPr/>
          <p:nvPr/>
        </p:nvSpPr>
        <p:spPr>
          <a:xfrm>
            <a:off x="7153275" y="4884382"/>
            <a:ext cx="963542" cy="93787"/>
          </a:xfrm>
          <a:prstGeom prst="roundRect">
            <a:avLst>
              <a:gd fmla="val 16667" name="adj"/>
            </a:avLst>
          </a:prstGeom>
          <a:solidFill>
            <a:schemeClr val="lt1">
              <a:alpha val="5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CONFIDENIAL</a:t>
            </a:r>
            <a:endParaRPr b="1" i="0" sz="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9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5541050" y="4313700"/>
            <a:ext cx="3460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YOUR NEXT DESTINATION 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OF SOFTWARE OUTSOURCING</a:t>
            </a:r>
            <a:endParaRPr/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3475" y="158000"/>
            <a:ext cx="12477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3487" y="1636575"/>
            <a:ext cx="5237025" cy="18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/>
          <p:nvPr/>
        </p:nvSpPr>
        <p:spPr>
          <a:xfrm>
            <a:off x="2109300" y="1828500"/>
            <a:ext cx="49254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n" sz="3100">
                <a:solidFill>
                  <a:schemeClr val="lt1"/>
                </a:solidFill>
              </a:rPr>
              <a:t>Linear Algebra </a:t>
            </a:r>
            <a:endParaRPr b="1" sz="3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in</a:t>
            </a:r>
            <a:r>
              <a:rPr lang="en" sz="3100">
                <a:solidFill>
                  <a:schemeClr val="lt1"/>
                </a:solidFill>
              </a:rPr>
              <a:t> </a:t>
            </a:r>
            <a:endParaRPr sz="3100">
              <a:solidFill>
                <a:schemeClr val="lt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n" sz="3100">
                <a:solidFill>
                  <a:srgbClr val="00FF00"/>
                </a:solidFill>
              </a:rPr>
              <a:t>Neural Networks</a:t>
            </a:r>
            <a:endParaRPr b="1" i="0" sz="1800" u="none" cap="none" strike="noStrike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fa9948bbe_0_110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Forward Pass (2 / 3)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56" name="Google Shape;156;g30fa9948bbe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00" y="709601"/>
            <a:ext cx="4629150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0fa9948bbe_0_110"/>
          <p:cNvSpPr txBox="1"/>
          <p:nvPr/>
        </p:nvSpPr>
        <p:spPr>
          <a:xfrm>
            <a:off x="628650" y="1871775"/>
            <a:ext cx="129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A</a:t>
            </a:r>
            <a:r>
              <a:rPr b="1" baseline="-25000" lang="en" sz="1600">
                <a:solidFill>
                  <a:srgbClr val="1A2F40"/>
                </a:solidFill>
              </a:rPr>
              <a:t>1</a:t>
            </a:r>
            <a:r>
              <a:rPr b="1" lang="en" sz="1600">
                <a:solidFill>
                  <a:srgbClr val="1A2F40"/>
                </a:solidFill>
              </a:rPr>
              <a:t> = f(</a:t>
            </a:r>
            <a:r>
              <a:rPr b="1" lang="en" sz="1600">
                <a:solidFill>
                  <a:srgbClr val="1A2F40"/>
                </a:solidFill>
              </a:rPr>
              <a:t>Z</a:t>
            </a:r>
            <a:r>
              <a:rPr b="1" baseline="-25000" lang="en" sz="1600">
                <a:solidFill>
                  <a:srgbClr val="1A2F40"/>
                </a:solidFill>
              </a:rPr>
              <a:t>1</a:t>
            </a:r>
            <a:r>
              <a:rPr b="1" lang="en" sz="1600">
                <a:solidFill>
                  <a:srgbClr val="1A2F40"/>
                </a:solidFill>
              </a:rPr>
              <a:t> ) = </a:t>
            </a:r>
            <a:endParaRPr b="1"/>
          </a:p>
        </p:txBody>
      </p:sp>
      <p:sp>
        <p:nvSpPr>
          <p:cNvPr id="158" name="Google Shape;158;g30fa9948bbe_0_110"/>
          <p:cNvSpPr/>
          <p:nvPr/>
        </p:nvSpPr>
        <p:spPr>
          <a:xfrm>
            <a:off x="1926750" y="1387125"/>
            <a:ext cx="744600" cy="1400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f(Z</a:t>
            </a:r>
            <a:r>
              <a:rPr baseline="-25000" lang="en"/>
              <a:t>11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f(Z</a:t>
            </a:r>
            <a:r>
              <a:rPr baseline="-25000" lang="en"/>
              <a:t>12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</a:t>
            </a:r>
            <a:r>
              <a:rPr lang="en"/>
              <a:t>Z</a:t>
            </a:r>
            <a:r>
              <a:rPr baseline="-25000" lang="en"/>
              <a:t>13</a:t>
            </a:r>
            <a:r>
              <a:rPr lang="en"/>
              <a:t>)</a:t>
            </a:r>
            <a:endParaRPr baseline="-25000"/>
          </a:p>
        </p:txBody>
      </p:sp>
      <p:sp>
        <p:nvSpPr>
          <p:cNvPr id="159" name="Google Shape;159;g30fa9948bbe_0_110"/>
          <p:cNvSpPr txBox="1"/>
          <p:nvPr/>
        </p:nvSpPr>
        <p:spPr>
          <a:xfrm>
            <a:off x="628650" y="865925"/>
            <a:ext cx="170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Z</a:t>
            </a:r>
            <a:r>
              <a:rPr b="1" baseline="-25000" lang="en" sz="1600">
                <a:solidFill>
                  <a:srgbClr val="1A2F40"/>
                </a:solidFill>
              </a:rPr>
              <a:t>1</a:t>
            </a:r>
            <a:r>
              <a:rPr b="1" lang="en" sz="1600">
                <a:solidFill>
                  <a:srgbClr val="1A2F40"/>
                </a:solidFill>
              </a:rPr>
              <a:t> = W</a:t>
            </a:r>
            <a:r>
              <a:rPr b="1" baseline="-25000" lang="en" sz="1600">
                <a:solidFill>
                  <a:srgbClr val="1A2F40"/>
                </a:solidFill>
              </a:rPr>
              <a:t>1</a:t>
            </a:r>
            <a:r>
              <a:rPr b="1" baseline="30000" lang="en" sz="1600">
                <a:solidFill>
                  <a:srgbClr val="1A2F40"/>
                </a:solidFill>
              </a:rPr>
              <a:t>T</a:t>
            </a:r>
            <a:r>
              <a:rPr b="1" lang="en" sz="1600">
                <a:solidFill>
                  <a:srgbClr val="1A2F40"/>
                </a:solidFill>
              </a:rPr>
              <a:t> . X + b</a:t>
            </a:r>
            <a:endParaRPr b="1" baseline="30000" sz="1600">
              <a:solidFill>
                <a:srgbClr val="1A2F40"/>
              </a:solidFill>
            </a:endParaRPr>
          </a:p>
        </p:txBody>
      </p:sp>
      <p:sp>
        <p:nvSpPr>
          <p:cNvPr id="160" name="Google Shape;160;g30fa9948bbe_0_110"/>
          <p:cNvSpPr txBox="1"/>
          <p:nvPr/>
        </p:nvSpPr>
        <p:spPr>
          <a:xfrm>
            <a:off x="1602150" y="3470150"/>
            <a:ext cx="39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=</a:t>
            </a:r>
            <a:endParaRPr b="1"/>
          </a:p>
        </p:txBody>
      </p:sp>
      <p:sp>
        <p:nvSpPr>
          <p:cNvPr id="161" name="Google Shape;161;g30fa9948bbe_0_110"/>
          <p:cNvSpPr/>
          <p:nvPr/>
        </p:nvSpPr>
        <p:spPr>
          <a:xfrm>
            <a:off x="1926750" y="2985500"/>
            <a:ext cx="454500" cy="1400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-25000" lang="en"/>
              <a:t>11</a:t>
            </a:r>
            <a:endParaRPr baseline="-2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-25000" lang="en"/>
              <a:t>12</a:t>
            </a:r>
            <a:endParaRPr baseline="-2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-25000" lang="en"/>
              <a:t>13</a:t>
            </a:r>
            <a:endParaRPr baseline="-2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fa9948bbe_0_73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Forward Pass (3 / 3)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7" name="Google Shape;167;g30fa9948bbe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100" y="709614"/>
            <a:ext cx="4629150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0fa9948bbe_0_73"/>
          <p:cNvSpPr txBox="1"/>
          <p:nvPr/>
        </p:nvSpPr>
        <p:spPr>
          <a:xfrm>
            <a:off x="628650" y="1951250"/>
            <a:ext cx="5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Z</a:t>
            </a:r>
            <a:r>
              <a:rPr b="1" baseline="-25000" lang="en" sz="1600">
                <a:solidFill>
                  <a:srgbClr val="1A2F40"/>
                </a:solidFill>
              </a:rPr>
              <a:t>2</a:t>
            </a:r>
            <a:r>
              <a:rPr lang="en" sz="1600">
                <a:solidFill>
                  <a:srgbClr val="1A2F40"/>
                </a:solidFill>
              </a:rPr>
              <a:t> </a:t>
            </a:r>
            <a:r>
              <a:rPr b="1" lang="en" sz="1600">
                <a:solidFill>
                  <a:srgbClr val="1A2F40"/>
                </a:solidFill>
              </a:rPr>
              <a:t>=</a:t>
            </a:r>
            <a:r>
              <a:rPr lang="en" sz="1600">
                <a:solidFill>
                  <a:srgbClr val="1A2F40"/>
                </a:solidFill>
              </a:rPr>
              <a:t> </a:t>
            </a:r>
            <a:endParaRPr/>
          </a:p>
        </p:txBody>
      </p:sp>
      <p:sp>
        <p:nvSpPr>
          <p:cNvPr id="169" name="Google Shape;169;g30fa9948bbe_0_73"/>
          <p:cNvSpPr txBox="1"/>
          <p:nvPr/>
        </p:nvSpPr>
        <p:spPr>
          <a:xfrm>
            <a:off x="628650" y="1035488"/>
            <a:ext cx="175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Z</a:t>
            </a:r>
            <a:r>
              <a:rPr b="1" baseline="-25000" lang="en" sz="1600">
                <a:solidFill>
                  <a:srgbClr val="1A2F40"/>
                </a:solidFill>
              </a:rPr>
              <a:t>2</a:t>
            </a:r>
            <a:r>
              <a:rPr b="1" lang="en" sz="1600">
                <a:solidFill>
                  <a:srgbClr val="1A2F40"/>
                </a:solidFill>
              </a:rPr>
              <a:t> = W</a:t>
            </a:r>
            <a:r>
              <a:rPr b="1" baseline="-25000" lang="en" sz="1600">
                <a:solidFill>
                  <a:srgbClr val="1A2F40"/>
                </a:solidFill>
              </a:rPr>
              <a:t>2</a:t>
            </a:r>
            <a:r>
              <a:rPr b="1" baseline="30000" lang="en" sz="1600">
                <a:solidFill>
                  <a:srgbClr val="1A2F40"/>
                </a:solidFill>
              </a:rPr>
              <a:t>T</a:t>
            </a:r>
            <a:r>
              <a:rPr b="1" lang="en" sz="1600">
                <a:solidFill>
                  <a:srgbClr val="1A2F40"/>
                </a:solidFill>
              </a:rPr>
              <a:t> . A</a:t>
            </a:r>
            <a:r>
              <a:rPr b="1" baseline="-25000" lang="en" sz="1600">
                <a:solidFill>
                  <a:srgbClr val="1A2F40"/>
                </a:solidFill>
              </a:rPr>
              <a:t>1</a:t>
            </a:r>
            <a:r>
              <a:rPr b="1" lang="en" sz="1600">
                <a:solidFill>
                  <a:srgbClr val="1A2F40"/>
                </a:solidFill>
              </a:rPr>
              <a:t> + b</a:t>
            </a:r>
            <a:r>
              <a:rPr b="1" baseline="-25000" lang="en" sz="1600">
                <a:solidFill>
                  <a:srgbClr val="1A2F40"/>
                </a:solidFill>
              </a:rPr>
              <a:t>2</a:t>
            </a:r>
            <a:endParaRPr b="1" sz="1600">
              <a:solidFill>
                <a:srgbClr val="1A2F40"/>
              </a:solidFill>
            </a:endParaRPr>
          </a:p>
        </p:txBody>
      </p:sp>
      <p:sp>
        <p:nvSpPr>
          <p:cNvPr id="170" name="Google Shape;170;g30fa9948bbe_0_73"/>
          <p:cNvSpPr txBox="1"/>
          <p:nvPr/>
        </p:nvSpPr>
        <p:spPr>
          <a:xfrm>
            <a:off x="814009" y="3134900"/>
            <a:ext cx="45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=</a:t>
            </a:r>
            <a:endParaRPr/>
          </a:p>
        </p:txBody>
      </p:sp>
      <p:sp>
        <p:nvSpPr>
          <p:cNvPr id="171" name="Google Shape;171;g30fa9948bbe_0_73"/>
          <p:cNvSpPr/>
          <p:nvPr/>
        </p:nvSpPr>
        <p:spPr>
          <a:xfrm>
            <a:off x="3006150" y="1466600"/>
            <a:ext cx="454500" cy="1400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-25000" lang="en"/>
              <a:t>11</a:t>
            </a:r>
            <a:endParaRPr baseline="-2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-25000" lang="en"/>
              <a:t>12</a:t>
            </a:r>
            <a:endParaRPr baseline="-2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-25000" lang="en"/>
              <a:t>13</a:t>
            </a:r>
            <a:endParaRPr baseline="-25000"/>
          </a:p>
        </p:txBody>
      </p:sp>
      <p:sp>
        <p:nvSpPr>
          <p:cNvPr id="172" name="Google Shape;172;g30fa9948bbe_0_73"/>
          <p:cNvSpPr/>
          <p:nvPr/>
        </p:nvSpPr>
        <p:spPr>
          <a:xfrm>
            <a:off x="1200150" y="1907300"/>
            <a:ext cx="1515300" cy="519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31</a:t>
            </a:r>
            <a:r>
              <a:rPr lang="en"/>
              <a:t>,</a:t>
            </a:r>
            <a:r>
              <a:rPr lang="en"/>
              <a:t> W</a:t>
            </a:r>
            <a:r>
              <a:rPr baseline="-25000" lang="en"/>
              <a:t>41</a:t>
            </a:r>
            <a:r>
              <a:rPr lang="en"/>
              <a:t>, </a:t>
            </a:r>
            <a:r>
              <a:rPr lang="en"/>
              <a:t>W</a:t>
            </a:r>
            <a:r>
              <a:rPr baseline="-25000" lang="en"/>
              <a:t>51</a:t>
            </a:r>
            <a:endParaRPr baseline="-25000"/>
          </a:p>
        </p:txBody>
      </p:sp>
      <p:sp>
        <p:nvSpPr>
          <p:cNvPr id="173" name="Google Shape;173;g30fa9948bbe_0_73"/>
          <p:cNvSpPr txBox="1"/>
          <p:nvPr/>
        </p:nvSpPr>
        <p:spPr>
          <a:xfrm>
            <a:off x="2715450" y="1951250"/>
            <a:ext cx="29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.</a:t>
            </a:r>
            <a:endParaRPr/>
          </a:p>
        </p:txBody>
      </p:sp>
      <p:sp>
        <p:nvSpPr>
          <p:cNvPr id="174" name="Google Shape;174;g30fa9948bbe_0_73"/>
          <p:cNvSpPr/>
          <p:nvPr/>
        </p:nvSpPr>
        <p:spPr>
          <a:xfrm>
            <a:off x="1200150" y="3090950"/>
            <a:ext cx="3110400" cy="519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31</a:t>
            </a:r>
            <a:r>
              <a:rPr lang="en"/>
              <a:t> . a</a:t>
            </a:r>
            <a:r>
              <a:rPr baseline="-25000" lang="en"/>
              <a:t>11</a:t>
            </a:r>
            <a:r>
              <a:rPr lang="en"/>
              <a:t> + </a:t>
            </a:r>
            <a:r>
              <a:rPr lang="en"/>
              <a:t> W</a:t>
            </a:r>
            <a:r>
              <a:rPr baseline="-25000" lang="en"/>
              <a:t>41</a:t>
            </a:r>
            <a:r>
              <a:rPr lang="en"/>
              <a:t> . a</a:t>
            </a:r>
            <a:r>
              <a:rPr baseline="-25000" lang="en"/>
              <a:t>12</a:t>
            </a:r>
            <a:r>
              <a:rPr lang="en"/>
              <a:t> + </a:t>
            </a:r>
            <a:r>
              <a:rPr lang="en"/>
              <a:t> </a:t>
            </a:r>
            <a:r>
              <a:rPr lang="en"/>
              <a:t>W</a:t>
            </a:r>
            <a:r>
              <a:rPr baseline="-25000" lang="en"/>
              <a:t>51</a:t>
            </a:r>
            <a:r>
              <a:rPr lang="en"/>
              <a:t> . a</a:t>
            </a:r>
            <a:r>
              <a:rPr baseline="-25000" lang="en"/>
              <a:t>13</a:t>
            </a:r>
            <a:r>
              <a:rPr lang="en"/>
              <a:t> </a:t>
            </a:r>
            <a:r>
              <a:rPr lang="en" sz="1600">
                <a:solidFill>
                  <a:srgbClr val="1A2F40"/>
                </a:solidFill>
              </a:rPr>
              <a:t>+ b</a:t>
            </a:r>
            <a:r>
              <a:rPr baseline="-25000" lang="en" sz="1600">
                <a:solidFill>
                  <a:srgbClr val="1A2F40"/>
                </a:solidFill>
              </a:rPr>
              <a:t>2</a:t>
            </a:r>
            <a:endParaRPr baseline="-25000"/>
          </a:p>
        </p:txBody>
      </p:sp>
      <p:sp>
        <p:nvSpPr>
          <p:cNvPr id="175" name="Google Shape;175;g30fa9948bbe_0_73"/>
          <p:cNvSpPr txBox="1"/>
          <p:nvPr/>
        </p:nvSpPr>
        <p:spPr>
          <a:xfrm>
            <a:off x="628650" y="4002800"/>
            <a:ext cx="136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A</a:t>
            </a:r>
            <a:r>
              <a:rPr b="1" baseline="-25000" lang="en" sz="1600">
                <a:solidFill>
                  <a:srgbClr val="1A2F40"/>
                </a:solidFill>
              </a:rPr>
              <a:t>2</a:t>
            </a:r>
            <a:r>
              <a:rPr b="1" lang="en" sz="1600">
                <a:solidFill>
                  <a:srgbClr val="1A2F40"/>
                </a:solidFill>
              </a:rPr>
              <a:t> =  f(Z</a:t>
            </a:r>
            <a:r>
              <a:rPr b="1" baseline="-25000" lang="en" sz="1600">
                <a:solidFill>
                  <a:srgbClr val="1A2F40"/>
                </a:solidFill>
              </a:rPr>
              <a:t>2</a:t>
            </a:r>
            <a:r>
              <a:rPr b="1" lang="en" sz="1600">
                <a:solidFill>
                  <a:srgbClr val="1A2F40"/>
                </a:solidFill>
              </a:rPr>
              <a:t> ) = </a:t>
            </a:r>
            <a:endParaRPr b="1"/>
          </a:p>
        </p:txBody>
      </p:sp>
      <p:sp>
        <p:nvSpPr>
          <p:cNvPr id="176" name="Google Shape;176;g30fa9948bbe_0_73"/>
          <p:cNvSpPr/>
          <p:nvPr/>
        </p:nvSpPr>
        <p:spPr>
          <a:xfrm>
            <a:off x="1992450" y="4002800"/>
            <a:ext cx="454500" cy="431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-25000" lang="en"/>
              <a:t>2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177" name="Google Shape;177;g30fa9948bbe_0_73"/>
          <p:cNvSpPr txBox="1"/>
          <p:nvPr/>
        </p:nvSpPr>
        <p:spPr>
          <a:xfrm>
            <a:off x="3460650" y="1951250"/>
            <a:ext cx="5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2F40"/>
                </a:solidFill>
              </a:rPr>
              <a:t>+ b</a:t>
            </a:r>
            <a:r>
              <a:rPr baseline="-25000" lang="en" sz="1600">
                <a:solidFill>
                  <a:srgbClr val="1A2F40"/>
                </a:solidFill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fa9948bbe_0_139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Activations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83" name="Google Shape;183;g30fa9948bbe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013" y="685125"/>
            <a:ext cx="4087975" cy="4022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7dfadc3b8_0_6"/>
          <p:cNvSpPr/>
          <p:nvPr/>
        </p:nvSpPr>
        <p:spPr>
          <a:xfrm>
            <a:off x="1239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g307dfadc3b8_0_6"/>
          <p:cNvGrpSpPr/>
          <p:nvPr/>
        </p:nvGrpSpPr>
        <p:grpSpPr>
          <a:xfrm>
            <a:off x="2514417" y="1828234"/>
            <a:ext cx="4115167" cy="1487016"/>
            <a:chOff x="6893895" y="4227741"/>
            <a:chExt cx="10973779" cy="3965376"/>
          </a:xfrm>
        </p:grpSpPr>
        <p:grpSp>
          <p:nvGrpSpPr>
            <p:cNvPr id="191" name="Google Shape;191;g307dfadc3b8_0_6"/>
            <p:cNvGrpSpPr/>
            <p:nvPr/>
          </p:nvGrpSpPr>
          <p:grpSpPr>
            <a:xfrm>
              <a:off x="6893895" y="4227741"/>
              <a:ext cx="1473200" cy="1463100"/>
              <a:chOff x="6602493" y="3769678"/>
              <a:chExt cx="1473200" cy="1463100"/>
            </a:xfrm>
          </p:grpSpPr>
          <p:cxnSp>
            <p:nvCxnSpPr>
              <p:cNvPr id="192" name="Google Shape;192;g307dfadc3b8_0_6"/>
              <p:cNvCxnSpPr/>
              <p:nvPr/>
            </p:nvCxnSpPr>
            <p:spPr>
              <a:xfrm rot="10800000">
                <a:off x="6612593" y="3784600"/>
                <a:ext cx="146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g307dfadc3b8_0_6"/>
              <p:cNvCxnSpPr/>
              <p:nvPr/>
            </p:nvCxnSpPr>
            <p:spPr>
              <a:xfrm>
                <a:off x="6602493" y="3769678"/>
                <a:ext cx="0" cy="1463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94" name="Google Shape;194;g307dfadc3b8_0_6"/>
            <p:cNvGrpSpPr/>
            <p:nvPr/>
          </p:nvGrpSpPr>
          <p:grpSpPr>
            <a:xfrm rot="10800000">
              <a:off x="16394474" y="6730017"/>
              <a:ext cx="1473200" cy="1463100"/>
              <a:chOff x="6009640" y="2851103"/>
              <a:chExt cx="1473200" cy="1463100"/>
            </a:xfrm>
          </p:grpSpPr>
          <p:cxnSp>
            <p:nvCxnSpPr>
              <p:cNvPr id="195" name="Google Shape;195;g307dfadc3b8_0_6"/>
              <p:cNvCxnSpPr/>
              <p:nvPr/>
            </p:nvCxnSpPr>
            <p:spPr>
              <a:xfrm rot="10800000">
                <a:off x="6019740" y="2866025"/>
                <a:ext cx="146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g307dfadc3b8_0_6"/>
              <p:cNvCxnSpPr/>
              <p:nvPr/>
            </p:nvCxnSpPr>
            <p:spPr>
              <a:xfrm>
                <a:off x="6009640" y="2851103"/>
                <a:ext cx="0" cy="1463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97" name="Google Shape;197;g307dfadc3b8_0_6"/>
          <p:cNvSpPr txBox="1"/>
          <p:nvPr/>
        </p:nvSpPr>
        <p:spPr>
          <a:xfrm>
            <a:off x="3806257" y="3605122"/>
            <a:ext cx="1531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in touch with us:</a:t>
            </a:r>
            <a:endParaRPr b="1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307dfadc3b8_0_6"/>
          <p:cNvSpPr txBox="1"/>
          <p:nvPr/>
        </p:nvSpPr>
        <p:spPr>
          <a:xfrm>
            <a:off x="600" y="3882928"/>
            <a:ext cx="9142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www.bjitgroup.com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307dfadc3b8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307dfadc3b8_0_6"/>
          <p:cNvSpPr txBox="1"/>
          <p:nvPr/>
        </p:nvSpPr>
        <p:spPr>
          <a:xfrm>
            <a:off x="2515710" y="2310139"/>
            <a:ext cx="411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f0d79d96b_0_2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</a:pPr>
            <a:r>
              <a:rPr b="1" lang="en"/>
              <a:t>Overview</a:t>
            </a:r>
            <a:endParaRPr/>
          </a:p>
        </p:txBody>
      </p:sp>
      <p:sp>
        <p:nvSpPr>
          <p:cNvPr id="77" name="Google Shape;77;g2ff0d79d96b_0_2"/>
          <p:cNvSpPr txBox="1"/>
          <p:nvPr/>
        </p:nvSpPr>
        <p:spPr>
          <a:xfrm>
            <a:off x="628650" y="862625"/>
            <a:ext cx="788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Artificial Neuron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Artificial Neural Network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Weight Matrices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Light"/>
              <a:buChar char="●"/>
            </a:pPr>
            <a:r>
              <a:rPr lang="en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Forward Pass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Activations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f0d79d96b_0_10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Artificial Neuron (1 / 3)</a:t>
            </a:r>
            <a:endParaRPr b="1"/>
          </a:p>
        </p:txBody>
      </p:sp>
      <p:pic>
        <p:nvPicPr>
          <p:cNvPr id="83" name="Google Shape;83;g2ff0d79d96b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7526"/>
            <a:ext cx="8839200" cy="378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f0d79d96b_0_29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Artificial Neuron (2 / 3)</a:t>
            </a:r>
            <a:endParaRPr b="1"/>
          </a:p>
        </p:txBody>
      </p:sp>
      <p:pic>
        <p:nvPicPr>
          <p:cNvPr id="89" name="Google Shape;89;g2ff0d79d96b_0_29"/>
          <p:cNvPicPr preferRelativeResize="0"/>
          <p:nvPr/>
        </p:nvPicPr>
        <p:blipFill rotWithShape="1">
          <a:blip r:embed="rId3">
            <a:alphaModFix/>
          </a:blip>
          <a:srcRect b="0" l="48000" r="0" t="0"/>
          <a:stretch/>
        </p:blipFill>
        <p:spPr>
          <a:xfrm>
            <a:off x="4510900" y="678688"/>
            <a:ext cx="4596249" cy="37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2ff0d79d96b_0_29"/>
          <p:cNvSpPr txBox="1"/>
          <p:nvPr/>
        </p:nvSpPr>
        <p:spPr>
          <a:xfrm>
            <a:off x="628650" y="2048400"/>
            <a:ext cx="425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Z</a:t>
            </a:r>
            <a:r>
              <a:rPr lang="en" sz="1600">
                <a:solidFill>
                  <a:srgbClr val="1A2F40"/>
                </a:solidFill>
              </a:rPr>
              <a:t> = </a:t>
            </a:r>
            <a:r>
              <a:rPr lang="en" sz="1600">
                <a:solidFill>
                  <a:srgbClr val="1A2F40"/>
                </a:solidFill>
              </a:rPr>
              <a:t>w1.x1 + w2.x2 + w2.x2 + … + wn.xn + b</a:t>
            </a:r>
            <a:endParaRPr sz="1600">
              <a:solidFill>
                <a:srgbClr val="1A2F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2F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y</a:t>
            </a:r>
            <a:r>
              <a:rPr lang="en" sz="1600">
                <a:solidFill>
                  <a:srgbClr val="1A2F40"/>
                </a:solidFill>
              </a:rPr>
              <a:t> = </a:t>
            </a:r>
            <a:r>
              <a:rPr b="1" lang="en" sz="2400">
                <a:solidFill>
                  <a:srgbClr val="1A2F40"/>
                </a:solidFill>
              </a:rPr>
              <a:t>f</a:t>
            </a:r>
            <a:r>
              <a:rPr lang="en" sz="1600">
                <a:solidFill>
                  <a:srgbClr val="1A2F40"/>
                </a:solidFill>
              </a:rPr>
              <a:t>(Z)</a:t>
            </a:r>
            <a:endParaRPr sz="1600">
              <a:solidFill>
                <a:srgbClr val="1A2F4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f0d79d96b_0_23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Artificial Neuron (3 / 3)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96" name="Google Shape;96;g2ff0d79d96b_0_23"/>
          <p:cNvPicPr preferRelativeResize="0"/>
          <p:nvPr/>
        </p:nvPicPr>
        <p:blipFill rotWithShape="1">
          <a:blip r:embed="rId3">
            <a:alphaModFix/>
          </a:blip>
          <a:srcRect b="0" l="48000" r="0" t="0"/>
          <a:stretch/>
        </p:blipFill>
        <p:spPr>
          <a:xfrm>
            <a:off x="4547750" y="678688"/>
            <a:ext cx="4596249" cy="37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ff0d79d96b_0_23"/>
          <p:cNvSpPr txBox="1"/>
          <p:nvPr/>
        </p:nvSpPr>
        <p:spPr>
          <a:xfrm>
            <a:off x="628650" y="1617938"/>
            <a:ext cx="5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X</a:t>
            </a:r>
            <a:r>
              <a:rPr lang="en" sz="1600">
                <a:solidFill>
                  <a:srgbClr val="1A2F40"/>
                </a:solidFill>
              </a:rPr>
              <a:t> = </a:t>
            </a:r>
            <a:endParaRPr/>
          </a:p>
        </p:txBody>
      </p:sp>
      <p:sp>
        <p:nvSpPr>
          <p:cNvPr id="98" name="Google Shape;98;g2ff0d79d96b_0_23"/>
          <p:cNvSpPr txBox="1"/>
          <p:nvPr/>
        </p:nvSpPr>
        <p:spPr>
          <a:xfrm>
            <a:off x="2258500" y="1617938"/>
            <a:ext cx="5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W</a:t>
            </a:r>
            <a:r>
              <a:rPr lang="en" sz="1600">
                <a:solidFill>
                  <a:srgbClr val="1A2F40"/>
                </a:solidFill>
              </a:rPr>
              <a:t> = </a:t>
            </a:r>
            <a:endParaRPr/>
          </a:p>
        </p:txBody>
      </p:sp>
      <p:sp>
        <p:nvSpPr>
          <p:cNvPr id="99" name="Google Shape;99;g2ff0d79d96b_0_23"/>
          <p:cNvSpPr txBox="1"/>
          <p:nvPr/>
        </p:nvSpPr>
        <p:spPr>
          <a:xfrm>
            <a:off x="628650" y="3147013"/>
            <a:ext cx="154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Z</a:t>
            </a:r>
            <a:r>
              <a:rPr b="1" lang="en" sz="1600">
                <a:solidFill>
                  <a:srgbClr val="1A2F40"/>
                </a:solidFill>
              </a:rPr>
              <a:t> = W</a:t>
            </a:r>
            <a:r>
              <a:rPr b="1" baseline="30000" lang="en" sz="1600">
                <a:solidFill>
                  <a:srgbClr val="1A2F40"/>
                </a:solidFill>
              </a:rPr>
              <a:t>T </a:t>
            </a:r>
            <a:r>
              <a:rPr b="1" lang="en" sz="1600">
                <a:solidFill>
                  <a:srgbClr val="1A2F40"/>
                </a:solidFill>
              </a:rPr>
              <a:t>* X + b</a:t>
            </a:r>
            <a:endParaRPr b="1"/>
          </a:p>
        </p:txBody>
      </p:sp>
      <p:sp>
        <p:nvSpPr>
          <p:cNvPr id="100" name="Google Shape;100;g2ff0d79d96b_0_23"/>
          <p:cNvSpPr txBox="1"/>
          <p:nvPr/>
        </p:nvSpPr>
        <p:spPr>
          <a:xfrm>
            <a:off x="986500" y="2655175"/>
            <a:ext cx="108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2F40"/>
                </a:solidFill>
              </a:rPr>
              <a:t>(n x </a:t>
            </a:r>
            <a:r>
              <a:rPr lang="en" sz="1200">
                <a:solidFill>
                  <a:srgbClr val="1A2F40"/>
                </a:solidFill>
              </a:rPr>
              <a:t>1)</a:t>
            </a:r>
            <a:endParaRPr sz="1200"/>
          </a:p>
        </p:txBody>
      </p:sp>
      <p:sp>
        <p:nvSpPr>
          <p:cNvPr id="101" name="Google Shape;101;g2ff0d79d96b_0_23"/>
          <p:cNvSpPr txBox="1"/>
          <p:nvPr/>
        </p:nvSpPr>
        <p:spPr>
          <a:xfrm>
            <a:off x="2609050" y="2655175"/>
            <a:ext cx="108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2F40"/>
                </a:solidFill>
              </a:rPr>
              <a:t>(n x 1)</a:t>
            </a:r>
            <a:endParaRPr sz="1200"/>
          </a:p>
        </p:txBody>
      </p:sp>
      <p:sp>
        <p:nvSpPr>
          <p:cNvPr id="102" name="Google Shape;102;g2ff0d79d96b_0_23"/>
          <p:cNvSpPr/>
          <p:nvPr/>
        </p:nvSpPr>
        <p:spPr>
          <a:xfrm>
            <a:off x="1207450" y="1011788"/>
            <a:ext cx="644100" cy="1643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xn</a:t>
            </a:r>
            <a:endParaRPr/>
          </a:p>
        </p:txBody>
      </p:sp>
      <p:sp>
        <p:nvSpPr>
          <p:cNvPr id="103" name="Google Shape;103;g2ff0d79d96b_0_23"/>
          <p:cNvSpPr/>
          <p:nvPr/>
        </p:nvSpPr>
        <p:spPr>
          <a:xfrm>
            <a:off x="2830000" y="1011788"/>
            <a:ext cx="644100" cy="1643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wn</a:t>
            </a:r>
            <a:endParaRPr/>
          </a:p>
        </p:txBody>
      </p:sp>
      <p:sp>
        <p:nvSpPr>
          <p:cNvPr id="104" name="Google Shape;104;g2ff0d79d96b_0_23"/>
          <p:cNvSpPr txBox="1"/>
          <p:nvPr/>
        </p:nvSpPr>
        <p:spPr>
          <a:xfrm>
            <a:off x="628650" y="3700638"/>
            <a:ext cx="420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Z = </a:t>
            </a:r>
            <a:r>
              <a:rPr lang="en" sz="1600">
                <a:solidFill>
                  <a:srgbClr val="1A2F40"/>
                </a:solidFill>
              </a:rPr>
              <a:t>w1.x1 + w2.x2 + w3.x3 + … + wn.xn + b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f4199f5fe_0_6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ANN</a:t>
            </a:r>
            <a:endParaRPr b="1"/>
          </a:p>
        </p:txBody>
      </p:sp>
      <p:pic>
        <p:nvPicPr>
          <p:cNvPr id="110" name="Google Shape;110;g30f4199f5f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709601"/>
            <a:ext cx="46291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fa9948bbe_0_128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Weight Matrices (1 / 2)</a:t>
            </a:r>
            <a:endParaRPr b="1"/>
          </a:p>
        </p:txBody>
      </p:sp>
      <p:pic>
        <p:nvPicPr>
          <p:cNvPr id="116" name="Google Shape;116;g30fa9948bbe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00" y="709614"/>
            <a:ext cx="4629150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30fa9948bbe_0_128"/>
          <p:cNvSpPr txBox="1"/>
          <p:nvPr/>
        </p:nvSpPr>
        <p:spPr>
          <a:xfrm>
            <a:off x="628650" y="1239025"/>
            <a:ext cx="77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X</a:t>
            </a:r>
            <a:r>
              <a:rPr lang="en" sz="1600">
                <a:solidFill>
                  <a:srgbClr val="1A2F40"/>
                </a:solidFill>
              </a:rPr>
              <a:t>   = </a:t>
            </a:r>
            <a:endParaRPr/>
          </a:p>
        </p:txBody>
      </p:sp>
      <p:sp>
        <p:nvSpPr>
          <p:cNvPr id="118" name="Google Shape;118;g30fa9948bbe_0_128"/>
          <p:cNvSpPr/>
          <p:nvPr/>
        </p:nvSpPr>
        <p:spPr>
          <a:xfrm>
            <a:off x="1402650" y="1082872"/>
            <a:ext cx="454500" cy="743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1</a:t>
            </a:r>
            <a:endParaRPr baseline="-2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119" name="Google Shape;119;g30fa9948bbe_0_128"/>
          <p:cNvSpPr/>
          <p:nvPr/>
        </p:nvSpPr>
        <p:spPr>
          <a:xfrm>
            <a:off x="1402650" y="2090249"/>
            <a:ext cx="1515300" cy="891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11</a:t>
            </a:r>
            <a:r>
              <a:rPr lang="en"/>
              <a:t>, W</a:t>
            </a:r>
            <a:r>
              <a:rPr baseline="-25000" lang="en"/>
              <a:t>12</a:t>
            </a:r>
            <a:r>
              <a:rPr lang="en"/>
              <a:t>, W</a:t>
            </a:r>
            <a:r>
              <a:rPr baseline="-25000" lang="en"/>
              <a:t>13</a:t>
            </a:r>
            <a:endParaRPr baseline="-2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21</a:t>
            </a:r>
            <a:r>
              <a:rPr lang="en"/>
              <a:t>, W</a:t>
            </a:r>
            <a:r>
              <a:rPr baseline="-25000" lang="en"/>
              <a:t>22</a:t>
            </a:r>
            <a:r>
              <a:rPr lang="en"/>
              <a:t>, W</a:t>
            </a:r>
            <a:r>
              <a:rPr baseline="-25000" lang="en"/>
              <a:t>23</a:t>
            </a:r>
            <a:endParaRPr baseline="-25000"/>
          </a:p>
        </p:txBody>
      </p:sp>
      <p:sp>
        <p:nvSpPr>
          <p:cNvPr id="120" name="Google Shape;120;g30fa9948bbe_0_128"/>
          <p:cNvSpPr txBox="1"/>
          <p:nvPr/>
        </p:nvSpPr>
        <p:spPr>
          <a:xfrm>
            <a:off x="628650" y="2320338"/>
            <a:ext cx="77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W</a:t>
            </a:r>
            <a:r>
              <a:rPr b="1" baseline="-25000" lang="en" sz="1600">
                <a:solidFill>
                  <a:srgbClr val="1A2F40"/>
                </a:solidFill>
              </a:rPr>
              <a:t>1</a:t>
            </a:r>
            <a:r>
              <a:rPr lang="en" sz="1600">
                <a:solidFill>
                  <a:srgbClr val="1A2F40"/>
                </a:solidFill>
              </a:rPr>
              <a:t> = </a:t>
            </a:r>
            <a:endParaRPr/>
          </a:p>
        </p:txBody>
      </p:sp>
      <p:sp>
        <p:nvSpPr>
          <p:cNvPr id="121" name="Google Shape;121;g30fa9948bbe_0_128"/>
          <p:cNvSpPr txBox="1"/>
          <p:nvPr/>
        </p:nvSpPr>
        <p:spPr>
          <a:xfrm>
            <a:off x="628650" y="3601325"/>
            <a:ext cx="77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W</a:t>
            </a:r>
            <a:r>
              <a:rPr b="1" baseline="-25000" lang="en" sz="1600">
                <a:solidFill>
                  <a:srgbClr val="1A2F40"/>
                </a:solidFill>
              </a:rPr>
              <a:t>2</a:t>
            </a:r>
            <a:r>
              <a:rPr lang="en" sz="1600">
                <a:solidFill>
                  <a:srgbClr val="1A2F40"/>
                </a:solidFill>
              </a:rPr>
              <a:t> = </a:t>
            </a:r>
            <a:endParaRPr/>
          </a:p>
        </p:txBody>
      </p:sp>
      <p:sp>
        <p:nvSpPr>
          <p:cNvPr id="122" name="Google Shape;122;g30fa9948bbe_0_128"/>
          <p:cNvSpPr/>
          <p:nvPr/>
        </p:nvSpPr>
        <p:spPr>
          <a:xfrm>
            <a:off x="1402650" y="3245525"/>
            <a:ext cx="652200" cy="1142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31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41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51</a:t>
            </a:r>
            <a:endParaRPr baseline="-2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fa9948bbe_0_39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Weight Matrices (2 / 2)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8" name="Google Shape;128;g30fa9948bbe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00" y="709614"/>
            <a:ext cx="4629150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0fa9948bbe_0_39"/>
          <p:cNvSpPr/>
          <p:nvPr/>
        </p:nvSpPr>
        <p:spPr>
          <a:xfrm>
            <a:off x="1384950" y="1938763"/>
            <a:ext cx="1023600" cy="1400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11</a:t>
            </a:r>
            <a:r>
              <a:rPr lang="en"/>
              <a:t>, W</a:t>
            </a:r>
            <a:r>
              <a:rPr baseline="-25000" lang="en"/>
              <a:t>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12</a:t>
            </a:r>
            <a:r>
              <a:rPr lang="en"/>
              <a:t>, W</a:t>
            </a:r>
            <a:r>
              <a:rPr baseline="-25000" lang="en"/>
              <a:t>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13</a:t>
            </a:r>
            <a:r>
              <a:rPr lang="en"/>
              <a:t>, </a:t>
            </a:r>
            <a:r>
              <a:rPr lang="en"/>
              <a:t>W</a:t>
            </a:r>
            <a:r>
              <a:rPr baseline="-25000" lang="en"/>
              <a:t>23</a:t>
            </a:r>
            <a:endParaRPr baseline="-25000"/>
          </a:p>
        </p:txBody>
      </p:sp>
      <p:sp>
        <p:nvSpPr>
          <p:cNvPr id="130" name="Google Shape;130;g30fa9948bbe_0_39"/>
          <p:cNvSpPr txBox="1"/>
          <p:nvPr/>
        </p:nvSpPr>
        <p:spPr>
          <a:xfrm>
            <a:off x="628650" y="2423413"/>
            <a:ext cx="75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W</a:t>
            </a:r>
            <a:r>
              <a:rPr b="1" baseline="-25000" lang="en" sz="1600">
                <a:solidFill>
                  <a:srgbClr val="1A2F40"/>
                </a:solidFill>
              </a:rPr>
              <a:t>1</a:t>
            </a:r>
            <a:r>
              <a:rPr b="1" baseline="30000" lang="en" sz="1600">
                <a:solidFill>
                  <a:srgbClr val="1A2F40"/>
                </a:solidFill>
              </a:rPr>
              <a:t>T</a:t>
            </a:r>
            <a:r>
              <a:rPr b="1" lang="en" sz="1600">
                <a:solidFill>
                  <a:srgbClr val="1A2F40"/>
                </a:solidFill>
              </a:rPr>
              <a:t> = </a:t>
            </a:r>
            <a:endParaRPr b="1" baseline="30000" sz="1600">
              <a:solidFill>
                <a:srgbClr val="1A2F40"/>
              </a:solidFill>
            </a:endParaRPr>
          </a:p>
        </p:txBody>
      </p:sp>
      <p:sp>
        <p:nvSpPr>
          <p:cNvPr id="131" name="Google Shape;131;g30fa9948bbe_0_39"/>
          <p:cNvSpPr txBox="1"/>
          <p:nvPr/>
        </p:nvSpPr>
        <p:spPr>
          <a:xfrm>
            <a:off x="628650" y="1107050"/>
            <a:ext cx="5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X</a:t>
            </a:r>
            <a:r>
              <a:rPr lang="en" sz="1600">
                <a:solidFill>
                  <a:srgbClr val="1A2F40"/>
                </a:solidFill>
              </a:rPr>
              <a:t> = </a:t>
            </a:r>
            <a:endParaRPr/>
          </a:p>
        </p:txBody>
      </p:sp>
      <p:sp>
        <p:nvSpPr>
          <p:cNvPr id="132" name="Google Shape;132;g30fa9948bbe_0_39"/>
          <p:cNvSpPr/>
          <p:nvPr/>
        </p:nvSpPr>
        <p:spPr>
          <a:xfrm>
            <a:off x="1200150" y="945175"/>
            <a:ext cx="454500" cy="733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1</a:t>
            </a:r>
            <a:endParaRPr baseline="-2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133" name="Google Shape;133;g30fa9948bbe_0_39"/>
          <p:cNvSpPr txBox="1"/>
          <p:nvPr/>
        </p:nvSpPr>
        <p:spPr>
          <a:xfrm>
            <a:off x="628650" y="3742350"/>
            <a:ext cx="75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W</a:t>
            </a:r>
            <a:r>
              <a:rPr b="1" baseline="-25000" lang="en" sz="1600">
                <a:solidFill>
                  <a:srgbClr val="1A2F40"/>
                </a:solidFill>
              </a:rPr>
              <a:t>2</a:t>
            </a:r>
            <a:r>
              <a:rPr b="1" baseline="30000" lang="en" sz="1600">
                <a:solidFill>
                  <a:srgbClr val="1A2F40"/>
                </a:solidFill>
              </a:rPr>
              <a:t>T</a:t>
            </a:r>
            <a:r>
              <a:rPr b="1" lang="en" sz="1600">
                <a:solidFill>
                  <a:srgbClr val="1A2F40"/>
                </a:solidFill>
              </a:rPr>
              <a:t> = </a:t>
            </a:r>
            <a:endParaRPr b="1" baseline="30000" sz="1600">
              <a:solidFill>
                <a:srgbClr val="1A2F40"/>
              </a:solidFill>
            </a:endParaRPr>
          </a:p>
        </p:txBody>
      </p:sp>
      <p:sp>
        <p:nvSpPr>
          <p:cNvPr id="134" name="Google Shape;134;g30fa9948bbe_0_39"/>
          <p:cNvSpPr/>
          <p:nvPr/>
        </p:nvSpPr>
        <p:spPr>
          <a:xfrm>
            <a:off x="1439700" y="3739800"/>
            <a:ext cx="1515300" cy="4362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31</a:t>
            </a:r>
            <a:r>
              <a:rPr lang="en"/>
              <a:t>, W</a:t>
            </a:r>
            <a:r>
              <a:rPr baseline="-25000" lang="en"/>
              <a:t>41</a:t>
            </a:r>
            <a:r>
              <a:rPr lang="en"/>
              <a:t>, W</a:t>
            </a:r>
            <a:r>
              <a:rPr baseline="-25000" lang="en"/>
              <a:t>51</a:t>
            </a:r>
            <a:endParaRPr baseline="-2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fa9948bbe_0_52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Forward Pass (1 / 3)</a:t>
            </a:r>
            <a:endParaRPr b="1"/>
          </a:p>
        </p:txBody>
      </p:sp>
      <p:pic>
        <p:nvPicPr>
          <p:cNvPr id="140" name="Google Shape;140;g30fa9948bbe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100" y="709614"/>
            <a:ext cx="4629150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30fa9948bbe_0_52"/>
          <p:cNvSpPr txBox="1"/>
          <p:nvPr/>
        </p:nvSpPr>
        <p:spPr>
          <a:xfrm>
            <a:off x="628650" y="1871763"/>
            <a:ext cx="5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Z</a:t>
            </a:r>
            <a:r>
              <a:rPr b="1" baseline="-25000" lang="en" sz="1600">
                <a:solidFill>
                  <a:srgbClr val="1A2F40"/>
                </a:solidFill>
              </a:rPr>
              <a:t>1</a:t>
            </a:r>
            <a:r>
              <a:rPr lang="en" sz="1600">
                <a:solidFill>
                  <a:srgbClr val="1A2F40"/>
                </a:solidFill>
              </a:rPr>
              <a:t> = </a:t>
            </a:r>
            <a:endParaRPr/>
          </a:p>
        </p:txBody>
      </p:sp>
      <p:sp>
        <p:nvSpPr>
          <p:cNvPr id="142" name="Google Shape;142;g30fa9948bbe_0_52"/>
          <p:cNvSpPr/>
          <p:nvPr/>
        </p:nvSpPr>
        <p:spPr>
          <a:xfrm>
            <a:off x="3694600" y="2923225"/>
            <a:ext cx="454500" cy="1331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r>
              <a:rPr baseline="-25000" lang="en"/>
              <a:t>11</a:t>
            </a:r>
            <a:endParaRPr baseline="-2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r>
              <a:rPr baseline="-25000" lang="en"/>
              <a:t>12</a:t>
            </a:r>
            <a:endParaRPr baseline="-2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r>
              <a:rPr baseline="-25000" lang="en"/>
              <a:t>13</a:t>
            </a:r>
            <a:endParaRPr baseline="-25000"/>
          </a:p>
        </p:txBody>
      </p:sp>
      <p:sp>
        <p:nvSpPr>
          <p:cNvPr id="143" name="Google Shape;143;g30fa9948bbe_0_52"/>
          <p:cNvSpPr txBox="1"/>
          <p:nvPr/>
        </p:nvSpPr>
        <p:spPr>
          <a:xfrm>
            <a:off x="628650" y="865925"/>
            <a:ext cx="187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Z</a:t>
            </a:r>
            <a:r>
              <a:rPr b="1" baseline="-25000" lang="en" sz="1600">
                <a:solidFill>
                  <a:srgbClr val="1A2F40"/>
                </a:solidFill>
              </a:rPr>
              <a:t>1</a:t>
            </a:r>
            <a:r>
              <a:rPr b="1" lang="en" sz="1600">
                <a:solidFill>
                  <a:srgbClr val="1A2F40"/>
                </a:solidFill>
              </a:rPr>
              <a:t> = W</a:t>
            </a:r>
            <a:r>
              <a:rPr b="1" baseline="-25000" lang="en" sz="1600">
                <a:solidFill>
                  <a:srgbClr val="1A2F40"/>
                </a:solidFill>
              </a:rPr>
              <a:t>1</a:t>
            </a:r>
            <a:r>
              <a:rPr b="1" baseline="30000" lang="en" sz="1600">
                <a:solidFill>
                  <a:srgbClr val="1A2F40"/>
                </a:solidFill>
              </a:rPr>
              <a:t>T</a:t>
            </a:r>
            <a:r>
              <a:rPr b="1" lang="en" sz="1600">
                <a:solidFill>
                  <a:srgbClr val="1A2F40"/>
                </a:solidFill>
              </a:rPr>
              <a:t> . X </a:t>
            </a:r>
            <a:r>
              <a:rPr b="1" lang="en" sz="1600">
                <a:solidFill>
                  <a:srgbClr val="1A2F40"/>
                </a:solidFill>
              </a:rPr>
              <a:t>+ b</a:t>
            </a:r>
            <a:r>
              <a:rPr b="1" baseline="-25000" lang="en" sz="1600">
                <a:solidFill>
                  <a:srgbClr val="1A2F40"/>
                </a:solidFill>
              </a:rPr>
              <a:t>1</a:t>
            </a:r>
            <a:endParaRPr b="1" baseline="30000" sz="1600">
              <a:solidFill>
                <a:srgbClr val="1A2F40"/>
              </a:solidFill>
            </a:endParaRPr>
          </a:p>
        </p:txBody>
      </p:sp>
      <p:sp>
        <p:nvSpPr>
          <p:cNvPr id="144" name="Google Shape;144;g30fa9948bbe_0_52"/>
          <p:cNvSpPr/>
          <p:nvPr/>
        </p:nvSpPr>
        <p:spPr>
          <a:xfrm>
            <a:off x="1200150" y="1387263"/>
            <a:ext cx="1023600" cy="1400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11</a:t>
            </a:r>
            <a:r>
              <a:rPr lang="en"/>
              <a:t>, W</a:t>
            </a:r>
            <a:r>
              <a:rPr baseline="-25000" lang="en"/>
              <a:t>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12</a:t>
            </a:r>
            <a:r>
              <a:rPr lang="en"/>
              <a:t>, W</a:t>
            </a:r>
            <a:r>
              <a:rPr baseline="-25000" lang="en"/>
              <a:t>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13</a:t>
            </a:r>
            <a:r>
              <a:rPr lang="en"/>
              <a:t>, W</a:t>
            </a:r>
            <a:r>
              <a:rPr baseline="-25000" lang="en"/>
              <a:t>23</a:t>
            </a:r>
            <a:endParaRPr baseline="-25000"/>
          </a:p>
        </p:txBody>
      </p:sp>
      <p:sp>
        <p:nvSpPr>
          <p:cNvPr id="145" name="Google Shape;145;g30fa9948bbe_0_52"/>
          <p:cNvSpPr/>
          <p:nvPr/>
        </p:nvSpPr>
        <p:spPr>
          <a:xfrm>
            <a:off x="2516375" y="1682313"/>
            <a:ext cx="454500" cy="810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1</a:t>
            </a:r>
            <a:endParaRPr baseline="-2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146" name="Google Shape;146;g30fa9948bbe_0_52"/>
          <p:cNvSpPr txBox="1"/>
          <p:nvPr/>
        </p:nvSpPr>
        <p:spPr>
          <a:xfrm>
            <a:off x="3381403" y="3373525"/>
            <a:ext cx="3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=</a:t>
            </a:r>
            <a:endParaRPr/>
          </a:p>
        </p:txBody>
      </p:sp>
      <p:sp>
        <p:nvSpPr>
          <p:cNvPr id="147" name="Google Shape;147;g30fa9948bbe_0_52"/>
          <p:cNvSpPr txBox="1"/>
          <p:nvPr/>
        </p:nvSpPr>
        <p:spPr>
          <a:xfrm>
            <a:off x="2223753" y="1871775"/>
            <a:ext cx="3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.</a:t>
            </a:r>
            <a:endParaRPr/>
          </a:p>
        </p:txBody>
      </p:sp>
      <p:sp>
        <p:nvSpPr>
          <p:cNvPr id="148" name="Google Shape;148;g30fa9948bbe_0_52"/>
          <p:cNvSpPr/>
          <p:nvPr/>
        </p:nvSpPr>
        <p:spPr>
          <a:xfrm>
            <a:off x="1200150" y="2923225"/>
            <a:ext cx="2203800" cy="1331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11 </a:t>
            </a:r>
            <a:r>
              <a:rPr lang="en"/>
              <a:t>. </a:t>
            </a:r>
            <a:r>
              <a:rPr lang="en"/>
              <a:t>X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-25000" lang="en"/>
              <a:t>21</a:t>
            </a:r>
            <a:r>
              <a:rPr lang="en"/>
              <a:t> . </a:t>
            </a:r>
            <a:r>
              <a:rPr lang="en"/>
              <a:t>X</a:t>
            </a:r>
            <a:r>
              <a:rPr baseline="-25000" lang="en"/>
              <a:t>2</a:t>
            </a:r>
            <a:r>
              <a:rPr lang="en"/>
              <a:t> </a:t>
            </a:r>
            <a:r>
              <a:rPr lang="en" sz="1600">
                <a:solidFill>
                  <a:srgbClr val="1A2F40"/>
                </a:solidFill>
              </a:rPr>
              <a:t>+ b</a:t>
            </a:r>
            <a:r>
              <a:rPr baseline="-25000" lang="en" sz="1600">
                <a:solidFill>
                  <a:srgbClr val="1A2F40"/>
                </a:solidFill>
              </a:rPr>
              <a:t>1</a:t>
            </a:r>
            <a:endParaRPr baseline="-25000" sz="1600">
              <a:solidFill>
                <a:srgbClr val="1A2F4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600">
              <a:solidFill>
                <a:srgbClr val="1A2F4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12 </a:t>
            </a:r>
            <a:r>
              <a:rPr lang="en"/>
              <a:t>. X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-25000" lang="en"/>
              <a:t>22</a:t>
            </a:r>
            <a:r>
              <a:rPr lang="en"/>
              <a:t> . X</a:t>
            </a:r>
            <a:r>
              <a:rPr baseline="-25000" lang="en"/>
              <a:t>2</a:t>
            </a:r>
            <a:r>
              <a:rPr lang="en"/>
              <a:t> </a:t>
            </a:r>
            <a:r>
              <a:rPr lang="en" sz="1600">
                <a:solidFill>
                  <a:srgbClr val="1A2F40"/>
                </a:solidFill>
              </a:rPr>
              <a:t>+ b</a:t>
            </a:r>
            <a:r>
              <a:rPr baseline="-25000" lang="en" sz="1600">
                <a:solidFill>
                  <a:srgbClr val="1A2F40"/>
                </a:solidFill>
              </a:rPr>
              <a:t>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13 </a:t>
            </a:r>
            <a:r>
              <a:rPr lang="en"/>
              <a:t>. X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-25000" lang="en"/>
              <a:t>23</a:t>
            </a:r>
            <a:r>
              <a:rPr lang="en"/>
              <a:t> . X</a:t>
            </a:r>
            <a:r>
              <a:rPr baseline="-25000" lang="en"/>
              <a:t>2 </a:t>
            </a:r>
            <a:r>
              <a:rPr lang="en" sz="1600">
                <a:solidFill>
                  <a:srgbClr val="1A2F40"/>
                </a:solidFill>
              </a:rPr>
              <a:t>+ b</a:t>
            </a:r>
            <a:r>
              <a:rPr baseline="-25000" lang="en" sz="1600">
                <a:solidFill>
                  <a:srgbClr val="1A2F40"/>
                </a:solidFill>
              </a:rPr>
              <a:t>1</a:t>
            </a:r>
            <a:endParaRPr baseline="-25000" sz="1600">
              <a:solidFill>
                <a:srgbClr val="1A2F40"/>
              </a:solidFill>
            </a:endParaRPr>
          </a:p>
        </p:txBody>
      </p:sp>
      <p:sp>
        <p:nvSpPr>
          <p:cNvPr id="149" name="Google Shape;149;g30fa9948bbe_0_52"/>
          <p:cNvSpPr txBox="1"/>
          <p:nvPr/>
        </p:nvSpPr>
        <p:spPr>
          <a:xfrm>
            <a:off x="792109" y="3373513"/>
            <a:ext cx="45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2F40"/>
                </a:solidFill>
              </a:rPr>
              <a:t>=</a:t>
            </a:r>
            <a:endParaRPr/>
          </a:p>
        </p:txBody>
      </p:sp>
      <p:sp>
        <p:nvSpPr>
          <p:cNvPr id="150" name="Google Shape;150;g30fa9948bbe_0_52"/>
          <p:cNvSpPr txBox="1"/>
          <p:nvPr/>
        </p:nvSpPr>
        <p:spPr>
          <a:xfrm>
            <a:off x="2952400" y="1871925"/>
            <a:ext cx="5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2F40"/>
                </a:solidFill>
              </a:rPr>
              <a:t>+ b</a:t>
            </a:r>
            <a:r>
              <a:rPr baseline="-25000" lang="en" sz="1600">
                <a:solidFill>
                  <a:srgbClr val="1A2F40"/>
                </a:solidFill>
              </a:rPr>
              <a:t>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usiness Report">
      <a:dk1>
        <a:srgbClr val="999999"/>
      </a:dk1>
      <a:lt1>
        <a:srgbClr val="FFFFFF"/>
      </a:lt1>
      <a:dk2>
        <a:srgbClr val="050A19"/>
      </a:dk2>
      <a:lt2>
        <a:srgbClr val="FFFFFF"/>
      </a:lt2>
      <a:accent1>
        <a:srgbClr val="00CCD7"/>
      </a:accent1>
      <a:accent2>
        <a:srgbClr val="00AFD2"/>
      </a:accent2>
      <a:accent3>
        <a:srgbClr val="0092C3"/>
      </a:accent3>
      <a:accent4>
        <a:srgbClr val="006DA4"/>
      </a:accent4>
      <a:accent5>
        <a:srgbClr val="005986"/>
      </a:accent5>
      <a:accent6>
        <a:srgbClr val="00486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