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charts/chartEx3.xml" ContentType="application/vnd.ms-office.chartex+xml"/>
  <Override PartName="/ppt/charts/style3.xml" ContentType="application/vnd.ms-office.chartstyle+xml"/>
  <Override PartName="/ppt/charts/colors3.xml" ContentType="application/vnd.ms-office.chartcolorstyle+xml"/>
  <Override PartName="/ppt/charts/chartEx4.xml" ContentType="application/vnd.ms-office.chartex+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5" r:id="rId6"/>
    <p:sldId id="267" r:id="rId7"/>
    <p:sldId id="269" r:id="rId8"/>
    <p:sldId id="268" r:id="rId9"/>
    <p:sldId id="260"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E:\Arnab%20Data%20Science%20Master%20class%20top%20mentor\Assignments\Assignmrnts%2009-08-2020\Carbo%20Fitness%20Data%20edit%20Final.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E:\Arnab%20Data%20Science%20Master%20class%20top%20mentor\Assignments\Assignmrnts%2009-08-2020\Carbo%20Fitness%20Data%20edit%20Final.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E:\Arnab%20Data%20Science%20Master%20class%20top%20mentor\Assignments\Assignmrnts%2009-08-2020\Carbo%20Fitness%20Data%20edit%20Final.xlsx" TargetMode="External"/></Relationships>
</file>

<file path=ppt/charts/_rels/chartEx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E:\Arnab%20Data%20Science%20Master%20class%20top%20mentor\Assignments\Assignmrnts%2009-08-2020\Carbo%20Fitness%20Data%20edit%20Final.xlsx"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'Raw data'!$B$2:$B$188</cx:f>
        <cx:lvl ptCount="187" formatCode="General">
          <cx:pt idx="0">18</cx:pt>
          <cx:pt idx="1">19</cx:pt>
          <cx:pt idx="2">19</cx:pt>
          <cx:pt idx="3">19</cx:pt>
          <cx:pt idx="4">20</cx:pt>
          <cx:pt idx="5">20</cx:pt>
          <cx:pt idx="6">21</cx:pt>
          <cx:pt idx="7">21</cx:pt>
          <cx:pt idx="8">21</cx:pt>
          <cx:pt idx="9">21</cx:pt>
          <cx:pt idx="10">22</cx:pt>
          <cx:pt idx="11">22</cx:pt>
          <cx:pt idx="12">22</cx:pt>
          <cx:pt idx="13">22</cx:pt>
          <cx:pt idx="14">23</cx:pt>
          <cx:pt idx="15">23</cx:pt>
          <cx:pt idx="16">23</cx:pt>
          <cx:pt idx="17">23</cx:pt>
          <cx:pt idx="18">23</cx:pt>
          <cx:pt idx="19">23</cx:pt>
          <cx:pt idx="20">23</cx:pt>
          <cx:pt idx="21">23</cx:pt>
          <cx:pt idx="22">24</cx:pt>
          <cx:pt idx="23">24</cx:pt>
          <cx:pt idx="24">24</cx:pt>
          <cx:pt idx="25">24</cx:pt>
          <cx:pt idx="26">24</cx:pt>
          <cx:pt idx="27">25</cx:pt>
          <cx:pt idx="28">25</cx:pt>
          <cx:pt idx="29">25</cx:pt>
          <cx:pt idx="30">25</cx:pt>
          <cx:pt idx="31">25</cx:pt>
          <cx:pt idx="32">25</cx:pt>
          <cx:pt idx="33">25</cx:pt>
          <cx:pt idx="34">26</cx:pt>
          <cx:pt idx="35">26</cx:pt>
          <cx:pt idx="36">26</cx:pt>
          <cx:pt idx="37">26</cx:pt>
          <cx:pt idx="38">26</cx:pt>
          <cx:pt idx="39">26</cx:pt>
          <cx:pt idx="40">26</cx:pt>
          <cx:pt idx="41">27</cx:pt>
          <cx:pt idx="42">27</cx:pt>
          <cx:pt idx="43">27</cx:pt>
          <cx:pt idx="44">28</cx:pt>
          <cx:pt idx="45">28</cx:pt>
          <cx:pt idx="46">28</cx:pt>
          <cx:pt idx="47">28</cx:pt>
          <cx:pt idx="48">28</cx:pt>
          <cx:pt idx="49">28</cx:pt>
          <cx:pt idx="50">29</cx:pt>
          <cx:pt idx="51">29</cx:pt>
          <cx:pt idx="52">29</cx:pt>
          <cx:pt idx="53">30</cx:pt>
          <cx:pt idx="54">30</cx:pt>
          <cx:pt idx="55">31</cx:pt>
          <cx:pt idx="56">31</cx:pt>
          <cx:pt idx="57">32</cx:pt>
          <cx:pt idx="58">32</cx:pt>
          <cx:pt idx="59">33</cx:pt>
          <cx:pt idx="60">33</cx:pt>
          <cx:pt idx="61">34</cx:pt>
          <cx:pt idx="62">34</cx:pt>
          <cx:pt idx="63">35</cx:pt>
          <cx:pt idx="64">35</cx:pt>
          <cx:pt idx="65">35</cx:pt>
          <cx:pt idx="66">36</cx:pt>
          <cx:pt idx="67">37</cx:pt>
          <cx:pt idx="68">38</cx:pt>
          <cx:pt idx="69">38</cx:pt>
          <cx:pt idx="70">38</cx:pt>
          <cx:pt idx="71">38</cx:pt>
          <cx:pt idx="72">39</cx:pt>
          <cx:pt idx="73">40</cx:pt>
          <cx:pt idx="74">41</cx:pt>
          <cx:pt idx="75">43</cx:pt>
          <cx:pt idx="76">44</cx:pt>
          <cx:pt idx="77">46</cx:pt>
          <cx:pt idx="78">47</cx:pt>
          <cx:pt idx="79">50</cx:pt>
          <cx:pt idx="80">19</cx:pt>
          <cx:pt idx="81">20</cx:pt>
          <cx:pt idx="82">20</cx:pt>
          <cx:pt idx="83">20</cx:pt>
          <cx:pt idx="84">21</cx:pt>
          <cx:pt idx="85">21</cx:pt>
          <cx:pt idx="86">21</cx:pt>
          <cx:pt idx="87">23</cx:pt>
          <cx:pt idx="88">23</cx:pt>
          <cx:pt idx="89">23</cx:pt>
          <cx:pt idx="90">23</cx:pt>
          <cx:pt idx="91">23</cx:pt>
          <cx:pt idx="92">23</cx:pt>
          <cx:pt idx="93">23</cx:pt>
          <cx:pt idx="94">24</cx:pt>
          <cx:pt idx="95">24</cx:pt>
          <cx:pt idx="96">24</cx:pt>
          <cx:pt idx="97">25</cx:pt>
          <cx:pt idx="98">25</cx:pt>
          <cx:pt idx="99">25</cx:pt>
          <cx:pt idx="100">25</cx:pt>
          <cx:pt idx="101">25</cx:pt>
          <cx:pt idx="102">25</cx:pt>
          <cx:pt idx="103">25</cx:pt>
          <cx:pt idx="104">25</cx:pt>
          <cx:pt idx="105">25</cx:pt>
          <cx:pt idx="106">25</cx:pt>
          <cx:pt idx="107">25</cx:pt>
          <cx:pt idx="108">26</cx:pt>
          <cx:pt idx="109">26</cx:pt>
          <cx:pt idx="110">26</cx:pt>
          <cx:pt idx="111">27</cx:pt>
          <cx:pt idx="112">29</cx:pt>
          <cx:pt idx="113">30</cx:pt>
          <cx:pt idx="114">30</cx:pt>
          <cx:pt idx="115">31</cx:pt>
          <cx:pt idx="116">31</cx:pt>
          <cx:pt idx="117">31</cx:pt>
          <cx:pt idx="118">32</cx:pt>
          <cx:pt idx="119">32</cx:pt>
          <cx:pt idx="120">33</cx:pt>
          <cx:pt idx="121">33</cx:pt>
          <cx:pt idx="122">33</cx:pt>
          <cx:pt idx="123">33</cx:pt>
          <cx:pt idx="124">33</cx:pt>
          <cx:pt idx="125">34</cx:pt>
          <cx:pt idx="126">34</cx:pt>
          <cx:pt idx="127">34</cx:pt>
          <cx:pt idx="128">35</cx:pt>
          <cx:pt idx="129">35</cx:pt>
          <cx:pt idx="130">35</cx:pt>
          <cx:pt idx="131">35</cx:pt>
          <cx:pt idx="132">37</cx:pt>
          <cx:pt idx="133">38</cx:pt>
          <cx:pt idx="134">38</cx:pt>
          <cx:pt idx="135">40</cx:pt>
          <cx:pt idx="136">40</cx:pt>
          <cx:pt idx="137">40</cx:pt>
          <cx:pt idx="138">45</cx:pt>
          <cx:pt idx="139">48</cx:pt>
          <cx:pt idx="140">22</cx:pt>
          <cx:pt idx="141">22</cx:pt>
          <cx:pt idx="142">22</cx:pt>
          <cx:pt idx="143">23</cx:pt>
          <cx:pt idx="144">23</cx:pt>
          <cx:pt idx="145">23</cx:pt>
          <cx:pt idx="146">24</cx:pt>
          <cx:pt idx="147">24</cx:pt>
          <cx:pt idx="148">24</cx:pt>
          <cx:pt idx="149">24</cx:pt>
          <cx:pt idx="150">25</cx:pt>
          <cx:pt idx="151">25</cx:pt>
          <cx:pt idx="152">25</cx:pt>
          <cx:pt idx="153">25</cx:pt>
          <cx:pt idx="154">25</cx:pt>
          <cx:pt idx="155">25</cx:pt>
          <cx:pt idx="156">25</cx:pt>
          <cx:pt idx="157">26</cx:pt>
          <cx:pt idx="158">26</cx:pt>
          <cx:pt idx="159">27</cx:pt>
          <cx:pt idx="160">27</cx:pt>
          <cx:pt idx="161">27</cx:pt>
          <cx:pt idx="162">28</cx:pt>
          <cx:pt idx="163">28</cx:pt>
          <cx:pt idx="164">28</cx:pt>
          <cx:pt idx="165">29</cx:pt>
          <cx:pt idx="166">29</cx:pt>
          <cx:pt idx="167">30</cx:pt>
          <cx:pt idx="168">30</cx:pt>
          <cx:pt idx="169">30</cx:pt>
          <cx:pt idx="170">31</cx:pt>
          <cx:pt idx="171">33</cx:pt>
          <cx:pt idx="172">34</cx:pt>
          <cx:pt idx="173">35</cx:pt>
          <cx:pt idx="174">38</cx:pt>
          <cx:pt idx="175">40</cx:pt>
          <cx:pt idx="176">42</cx:pt>
          <cx:pt idx="177">45</cx:pt>
          <cx:pt idx="178">47</cx:pt>
          <cx:pt idx="179">48</cx:pt>
          <cx:pt idx="180">25</cx:pt>
          <cx:pt idx="181">25</cx:pt>
          <cx:pt idx="182">25</cx:pt>
          <cx:pt idx="183">25</cx:pt>
          <cx:pt idx="184">26</cx:pt>
          <cx:pt idx="185">26</cx:pt>
          <cx:pt idx="186">26</cx:pt>
        </cx:lvl>
      </cx:numDim>
    </cx:data>
  </cx:chartData>
  <cx:chart>
    <cx:title pos="t" align="ctr" overlay="0">
      <cx:tx>
        <cx:rich>
          <a:bodyPr rot="0" spcFirstLastPara="1" vertOverflow="ellipsis" vert="horz" wrap="square" lIns="0" tIns="0" rIns="0" bIns="0" anchor="ctr" anchorCtr="1"/>
          <a:lstStyle/>
          <a:p>
            <a:pPr algn="ctr">
              <a:defRPr/>
            </a:pPr>
            <a:r>
              <a:rPr lang="en-US"/>
              <a:t>Age</a:t>
            </a:r>
          </a:p>
        </cx:rich>
      </cx:tx>
    </cx:title>
    <cx:plotArea>
      <cx:plotAreaRegion>
        <cx:series layoutId="boxWhisker" uniqueId="{3E20CAA7-07FE-4E4E-B417-0D13DE8D976B}">
          <cx:dataLabels>
            <cx:txPr>
              <a:bodyPr spcFirstLastPara="1" vertOverflow="ellipsis" wrap="square" lIns="0" tIns="0" rIns="0" bIns="0" anchor="ctr" anchorCtr="1"/>
              <a:lstStyle/>
              <a:p>
                <a:pPr>
                  <a:defRPr lang="en-US" sz="1200" b="0" i="0" u="none" strike="noStrike" baseline="0">
                    <a:solidFill>
                      <a:sysClr val="windowText" lastClr="000000">
                        <a:lumMod val="65000"/>
                        <a:lumOff val="35000"/>
                      </a:sysClr>
                    </a:solidFill>
                    <a:latin typeface="Calibri" panose="020F0502020204030204"/>
                  </a:defRPr>
                </a:pPr>
                <a:endParaRPr lang="en-US" sz="1200"/>
              </a:p>
            </cx:txPr>
            <cx:visibility seriesName="0" categoryName="0" value="1"/>
          </cx:dataLabels>
          <cx:dataId val="0"/>
          <cx:layoutPr>
            <cx:visibility meanLine="0" meanMarker="1" nonoutliers="0" outliers="1"/>
            <cx:statistics quartileMethod="exclusive"/>
          </cx:layoutPr>
        </cx:series>
      </cx:plotAreaRegion>
      <cx:axis id="0">
        <cx:catScaling gapWidth="1"/>
        <cx:tickLabels/>
      </cx:axis>
      <cx:axis id="1">
        <cx:valScaling/>
        <cx:tickLabels/>
      </cx:axis>
    </cx:plotArea>
  </cx:chart>
  <cx:clrMapOvr bg1="lt1" tx1="dk1" bg2="lt2" tx2="dk2" accent1="accent1" accent2="accent2" accent3="accent3" accent4="accent4" accent5="accent5" accent6="accent6" hlink="hlink" folHlink="folHlink"/>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'Sorted by age'!$D$2:$D$188</cx:f>
        <cx:lvl ptCount="187" formatCode="General">
          <cx:pt idx="0">14</cx:pt>
          <cx:pt idx="1">15</cx:pt>
          <cx:pt idx="2">14</cx:pt>
          <cx:pt idx="3">12</cx:pt>
          <cx:pt idx="4">14</cx:pt>
          <cx:pt idx="5">13</cx:pt>
          <cx:pt idx="6">14</cx:pt>
          <cx:pt idx="7">14</cx:pt>
          <cx:pt idx="8">14</cx:pt>
          <cx:pt idx="9">14</cx:pt>
          <cx:pt idx="10">14</cx:pt>
          <cx:pt idx="11">13</cx:pt>
          <cx:pt idx="12">15</cx:pt>
          <cx:pt idx="13">15</cx:pt>
          <cx:pt idx="14">14</cx:pt>
          <cx:pt idx="15">16</cx:pt>
          <cx:pt idx="16">12</cx:pt>
          <cx:pt idx="17">14</cx:pt>
          <cx:pt idx="18">14</cx:pt>
          <cx:pt idx="19">16</cx:pt>
          <cx:pt idx="20">14</cx:pt>
          <cx:pt idx="21">14</cx:pt>
          <cx:pt idx="22">16</cx:pt>
          <cx:pt idx="23">18</cx:pt>
          <cx:pt idx="24">16</cx:pt>
          <cx:pt idx="25">16</cx:pt>
          <cx:pt idx="26">14</cx:pt>
          <cx:pt idx="27">16</cx:pt>
          <cx:pt idx="28">16</cx:pt>
          <cx:pt idx="29">15</cx:pt>
          <cx:pt idx="30">14</cx:pt>
          <cx:pt idx="31">16</cx:pt>
          <cx:pt idx="32">14</cx:pt>
          <cx:pt idx="33">14</cx:pt>
          <cx:pt idx="34">16</cx:pt>
          <cx:pt idx="35">16</cx:pt>
          <cx:pt idx="36">16</cx:pt>
          <cx:pt idx="37">14</cx:pt>
          <cx:pt idx="38">16</cx:pt>
          <cx:pt idx="39">16</cx:pt>
          <cx:pt idx="40">18</cx:pt>
          <cx:pt idx="41">16</cx:pt>
          <cx:pt idx="42">16</cx:pt>
          <cx:pt idx="43">16</cx:pt>
          <cx:pt idx="44">14</cx:pt>
          <cx:pt idx="46">16</cx:pt>
          <cx:pt idx="47">14</cx:pt>
          <cx:pt idx="48">14</cx:pt>
          <cx:pt idx="49">16</cx:pt>
          <cx:pt idx="50">16</cx:pt>
          <cx:pt idx="51">18</cx:pt>
          <cx:pt idx="52">16</cx:pt>
          <cx:pt idx="53">16</cx:pt>
          <cx:pt idx="54">14</cx:pt>
          <cx:pt idx="55">14</cx:pt>
          <cx:pt idx="56">14</cx:pt>
          <cx:pt idx="57">14</cx:pt>
          <cx:pt idx="58">16</cx:pt>
          <cx:pt idx="59">16</cx:pt>
          <cx:pt idx="60">16</cx:pt>
          <cx:pt idx="61">14</cx:pt>
          <cx:pt idx="62">14</cx:pt>
          <cx:pt idx="63">16</cx:pt>
          <cx:pt idx="64">14</cx:pt>
          <cx:pt idx="65">14</cx:pt>
          <cx:pt idx="66">14</cx:pt>
          <cx:pt idx="67">14</cx:pt>
          <cx:pt idx="68">14</cx:pt>
          <cx:pt idx="69">16</cx:pt>
          <cx:pt idx="70">14</cx:pt>
          <cx:pt idx="71">14</cx:pt>
          <cx:pt idx="72">16</cx:pt>
          <cx:pt idx="73">16</cx:pt>
          <cx:pt idx="74">18</cx:pt>
          <cx:pt idx="75">18</cx:pt>
          <cx:pt idx="76">18</cx:pt>
          <cx:pt idx="77">18</cx:pt>
          <cx:pt idx="78">20</cx:pt>
          <cx:pt idx="79">14</cx:pt>
          <cx:pt idx="80">16</cx:pt>
          <cx:pt idx="81">14</cx:pt>
          <cx:pt idx="82">14</cx:pt>
          <cx:pt idx="83">14</cx:pt>
          <cx:pt idx="84">16</cx:pt>
          <cx:pt idx="86">16</cx:pt>
          <cx:pt idx="87">16</cx:pt>
          <cx:pt idx="88">16</cx:pt>
          <cx:pt idx="89">16</cx:pt>
          <cx:pt idx="90">16</cx:pt>
          <cx:pt idx="91">16</cx:pt>
          <cx:pt idx="92">16</cx:pt>
          <cx:pt idx="93">21</cx:pt>
          <cx:pt idx="94">16</cx:pt>
          <cx:pt idx="95">16</cx:pt>
          <cx:pt idx="96">16</cx:pt>
          <cx:pt idx="97">16</cx:pt>
          <cx:pt idx="98">14</cx:pt>
          <cx:pt idx="99">16</cx:pt>
          <cx:pt idx="100">14</cx:pt>
          <cx:pt idx="101">14</cx:pt>
          <cx:pt idx="102">16</cx:pt>
          <cx:pt idx="103">18</cx:pt>
          <cx:pt idx="104">21</cx:pt>
          <cx:pt idx="105">14</cx:pt>
          <cx:pt idx="106">16</cx:pt>
          <cx:pt idx="107">14</cx:pt>
          <cx:pt idx="108">14</cx:pt>
          <cx:pt idx="109">14</cx:pt>
          <cx:pt idx="110">16</cx:pt>
          <cx:pt idx="111">18</cx:pt>
          <cx:pt idx="112">18</cx:pt>
          <cx:pt idx="113">18</cx:pt>
          <cx:pt idx="114">18</cx:pt>
          <cx:pt idx="115">14</cx:pt>
          <cx:pt idx="116">16</cx:pt>
          <cx:pt idx="117">14</cx:pt>
          <cx:pt idx="118">18</cx:pt>
          <cx:pt idx="119">14</cx:pt>
          <cx:pt idx="120">14</cx:pt>
          <cx:pt idx="121">14</cx:pt>
          <cx:pt idx="122">14</cx:pt>
          <cx:pt idx="123">13</cx:pt>
          <cx:pt idx="124">16</cx:pt>
          <cx:pt idx="125">18</cx:pt>
          <cx:pt idx="126">18</cx:pt>
          <cx:pt idx="127">14</cx:pt>
          <cx:pt idx="128">14</cx:pt>
          <cx:pt idx="129">16</cx:pt>
          <cx:pt idx="130">16</cx:pt>
          <cx:pt idx="131">18</cx:pt>
          <cx:pt idx="132">16</cx:pt>
          <cx:pt idx="133">14</cx:pt>
          <cx:pt idx="134">14</cx:pt>
          <cx:pt idx="135">16</cx:pt>
          <cx:pt idx="136">16</cx:pt>
          <cx:pt idx="137">16</cx:pt>
          <cx:pt idx="138">16</cx:pt>
          <cx:pt idx="139">13</cx:pt>
          <cx:pt idx="140">16</cx:pt>
          <cx:pt idx="141">16</cx:pt>
          <cx:pt idx="142">16</cx:pt>
          <cx:pt idx="143">18</cx:pt>
          <cx:pt idx="144">18</cx:pt>
          <cx:pt idx="145">16</cx:pt>
          <cx:pt idx="146">16</cx:pt>
          <cx:pt idx="147">16</cx:pt>
          <cx:pt idx="148">16</cx:pt>
          <cx:pt idx="149">15</cx:pt>
          <cx:pt idx="150">16</cx:pt>
          <cx:pt idx="151">16</cx:pt>
          <cx:pt idx="152">16</cx:pt>
          <cx:pt idx="153">18</cx:pt>
          <cx:pt idx="154">14</cx:pt>
          <cx:pt idx="155">16</cx:pt>
          <cx:pt idx="156">16</cx:pt>
          <cx:pt idx="157">16</cx:pt>
          <cx:pt idx="158">16</cx:pt>
          <cx:pt idx="159">12</cx:pt>
          <cx:pt idx="160">16</cx:pt>
          <cx:pt idx="161">16</cx:pt>
          <cx:pt idx="162">16</cx:pt>
          <cx:pt idx="163">14</cx:pt>
          <cx:pt idx="164">14</cx:pt>
          <cx:pt idx="165">16</cx:pt>
          <cx:pt idx="166">16</cx:pt>
          <cx:pt idx="167">16</cx:pt>
          <cx:pt idx="168">18</cx:pt>
          <cx:pt idx="169">16</cx:pt>
          <cx:pt idx="170">16</cx:pt>
          <cx:pt idx="171">16</cx:pt>
          <cx:pt idx="172">16</cx:pt>
          <cx:pt idx="173">16</cx:pt>
          <cx:pt idx="174">21</cx:pt>
          <cx:pt idx="175">16</cx:pt>
          <cx:pt idx="176">18</cx:pt>
          <cx:pt idx="177">16</cx:pt>
          <cx:pt idx="178">16</cx:pt>
          <cx:pt idx="179">16</cx:pt>
          <cx:pt idx="181">16</cx:pt>
          <cx:pt idx="182">16</cx:pt>
          <cx:pt idx="183">18</cx:pt>
          <cx:pt idx="184">16</cx:pt>
          <cx:pt idx="185">18</cx:pt>
          <cx:pt idx="186">16</cx:pt>
        </cx:lvl>
      </cx:numDim>
    </cx:data>
  </cx:chartData>
  <cx:chart>
    <cx:title pos="t" align="ctr" overlay="0">
      <cx:tx>
        <cx:rich>
          <a:bodyPr rot="0" spcFirstLastPara="1" vertOverflow="ellipsis" vert="horz" wrap="square" lIns="0" tIns="0" rIns="0" bIns="0" anchor="ctr" anchorCtr="1"/>
          <a:lstStyle/>
          <a:p>
            <a:pPr algn="ctr">
              <a:defRPr/>
            </a:pPr>
            <a:r>
              <a:rPr lang="en-US"/>
              <a:t>Education</a:t>
            </a:r>
          </a:p>
        </cx:rich>
      </cx:tx>
    </cx:title>
    <cx:plotArea>
      <cx:plotAreaRegion>
        <cx:series layoutId="boxWhisker" uniqueId="{6594FE2A-DD6B-42C3-A80E-974A8DF717AC}">
          <cx:dataLabels>
            <cx:visibility seriesName="0" categoryName="0" value="1"/>
          </cx:dataLabels>
          <cx:dataId val="0"/>
          <cx:layoutPr>
            <cx:visibility meanLine="0" meanMarker="1" nonoutliers="0" outliers="1"/>
            <cx:statistics quartileMethod="exclusive"/>
          </cx:layoutPr>
        </cx:series>
      </cx:plotAreaRegion>
      <cx:axis id="0">
        <cx:catScaling gapWidth="1"/>
        <cx:tickLabels/>
      </cx:axis>
      <cx:axis id="1">
        <cx:valScaling/>
        <cx:tickLabels/>
      </cx:axis>
    </cx:plotArea>
  </cx:chart>
  <cx:clrMapOvr bg1="lt1" tx1="dk1" bg2="lt2" tx2="dk2" accent1="accent1" accent2="accent2" accent3="accent3" accent4="accent4" accent5="accent5" accent6="accent6" hlink="hlink" folHlink="folHlink"/>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'Raw data'!$H$2:$H$188</cx:f>
        <cx:lvl ptCount="187" formatCode="General">
          <cx:pt idx="0">29562</cx:pt>
          <cx:pt idx="1">31836</cx:pt>
          <cx:pt idx="2">30699</cx:pt>
          <cx:pt idx="3">32973</cx:pt>
          <cx:pt idx="4">35247</cx:pt>
          <cx:pt idx="5">32973</cx:pt>
          <cx:pt idx="6">35247</cx:pt>
          <cx:pt idx="7">32973</cx:pt>
          <cx:pt idx="8">35247</cx:pt>
          <cx:pt idx="9">37521</cx:pt>
          <cx:pt idx="10">36384</cx:pt>
          <cx:pt idx="12">36384</cx:pt>
          <cx:pt idx="13">35247</cx:pt>
          <cx:pt idx="14">38658</cx:pt>
          <cx:pt idx="15">40932</cx:pt>
          <cx:pt idx="16">34110</cx:pt>
          <cx:pt idx="17">39795</cx:pt>
          <cx:pt idx="18">38658</cx:pt>
          <cx:pt idx="19">34110</cx:pt>
          <cx:pt idx="20">38658</cx:pt>
          <cx:pt idx="21">40932</cx:pt>
          <cx:pt idx="22">42069</cx:pt>
          <cx:pt idx="23">44343</cx:pt>
          <cx:pt idx="24">45480</cx:pt>
          <cx:pt idx="25">42069</cx:pt>
          <cx:pt idx="26">46617</cx:pt>
          <cx:pt idx="27">48891</cx:pt>
          <cx:pt idx="28">45480</cx:pt>
          <cx:pt idx="30">39795</cx:pt>
          <cx:pt idx="31">40932</cx:pt>
          <cx:pt idx="32">40932</cx:pt>
          <cx:pt idx="33">43206</cx:pt>
          <cx:pt idx="34">44343</cx:pt>
          <cx:pt idx="35">52302</cx:pt>
          <cx:pt idx="36">53439</cx:pt>
          <cx:pt idx="37">51165</cx:pt>
          <cx:pt idx="38">36384</cx:pt>
          <cx:pt idx="39">44343</cx:pt>
          <cx:pt idx="40">50028</cx:pt>
          <cx:pt idx="41">45480</cx:pt>
          <cx:pt idx="42">54576</cx:pt>
          <cx:pt idx="43">45480</cx:pt>
          <cx:pt idx="44">46617</cx:pt>
          <cx:pt idx="45">52302</cx:pt>
          <cx:pt idx="46">52302</cx:pt>
          <cx:pt idx="47">54576</cx:pt>
          <cx:pt idx="48">54576</cx:pt>
          <cx:pt idx="49">51165</cx:pt>
          <cx:pt idx="50">68220</cx:pt>
          <cx:pt idx="51">46617</cx:pt>
          <cx:pt idx="52">50028</cx:pt>
          <cx:pt idx="53">46617</cx:pt>
          <cx:pt idx="54">54576</cx:pt>
          <cx:pt idx="55">54576</cx:pt>
          <cx:pt idx="56">45480</cx:pt>
          <cx:pt idx="57">46617</cx:pt>
          <cx:pt idx="58">52302</cx:pt>
          <cx:pt idx="59">55713</cx:pt>
          <cx:pt idx="60">46617</cx:pt>
          <cx:pt idx="61">51165</cx:pt>
          <cx:pt idx="62">52302</cx:pt>
          <cx:pt idx="63">48891</cx:pt>
          <cx:pt idx="64">60261</cx:pt>
          <cx:pt idx="65">67083</cx:pt>
          <cx:pt idx="66">44343</cx:pt>
          <cx:pt idx="67">37521</cx:pt>
          <cx:pt idx="68">46617</cx:pt>
          <cx:pt idx="69">54576</cx:pt>
          <cx:pt idx="70">52302</cx:pt>
          <cx:pt idx="71">56850</cx:pt>
          <cx:pt idx="72">59124</cx:pt>
          <cx:pt idx="73">61398</cx:pt>
          <cx:pt idx="74">54576</cx:pt>
          <cx:pt idx="75">53439</cx:pt>
          <cx:pt idx="76">57987</cx:pt>
          <cx:pt idx="77">60261</cx:pt>
          <cx:pt idx="78">56850</cx:pt>
          <cx:pt idx="79">64809</cx:pt>
          <cx:pt idx="80">31836</cx:pt>
          <cx:pt idx="81">32973</cx:pt>
          <cx:pt idx="82">34110</cx:pt>
          <cx:pt idx="83">38658</cx:pt>
          <cx:pt idx="84">34110</cx:pt>
          <cx:pt idx="85">34110</cx:pt>
          <cx:pt idx="86">32973</cx:pt>
          <cx:pt idx="87">36384</cx:pt>
          <cx:pt idx="88">38658</cx:pt>
          <cx:pt idx="89">45480</cx:pt>
          <cx:pt idx="90">45480</cx:pt>
          <cx:pt idx="91">43206</cx:pt>
          <cx:pt idx="92">40932</cx:pt>
          <cx:pt idx="93">45480</cx:pt>
          <cx:pt idx="94">40932</cx:pt>
          <cx:pt idx="95">48891</cx:pt>
          <cx:pt idx="96">50028</cx:pt>
          <cx:pt idx="97">45480</cx:pt>
          <cx:pt idx="98">43206</cx:pt>
          <cx:pt idx="99">52302</cx:pt>
          <cx:pt idx="100">47754</cx:pt>
          <cx:pt idx="101">45480</cx:pt>
          <cx:pt idx="102">43206</cx:pt>
          <cx:pt idx="103">45480</cx:pt>
          <cx:pt idx="104">43206</cx:pt>
          <cx:pt idx="105">50028</cx:pt>
          <cx:pt idx="106">45480</cx:pt>
          <cx:pt idx="107">48891</cx:pt>
          <cx:pt idx="108">45480</cx:pt>
          <cx:pt idx="109">50028</cx:pt>
          <cx:pt idx="110">51165</cx:pt>
          <cx:pt idx="111">45480</cx:pt>
          <cx:pt idx="112">51165</cx:pt>
          <cx:pt idx="113">57987</cx:pt>
          <cx:pt idx="114">46617</cx:pt>
          <cx:pt idx="115">52302</cx:pt>
          <cx:pt idx="116">51165</cx:pt>
          <cx:pt idx="117">65220</cx:pt>
          <cx:pt idx="118">60261</cx:pt>
          <cx:pt idx="119">53439</cx:pt>
          <cx:pt idx="120">53439</cx:pt>
          <cx:pt idx="121">50028</cx:pt>
          <cx:pt idx="122">51165</cx:pt>
          <cx:pt idx="123">53439</cx:pt>
          <cx:pt idx="124">47754</cx:pt>
          <cx:pt idx="125">64809</cx:pt>
          <cx:pt idx="126">59124</cx:pt>
          <cx:pt idx="127">67083</cx:pt>
          <cx:pt idx="128">52302</cx:pt>
          <cx:pt idx="129">53439</cx:pt>
          <cx:pt idx="130">50028</cx:pt>
          <cx:pt idx="131">53439</cx:pt>
          <cx:pt idx="132">48891</cx:pt>
          <cx:pt idx="133">62535</cx:pt>
          <cx:pt idx="134">59124</cx:pt>
          <cx:pt idx="135">61398</cx:pt>
          <cx:pt idx="136">57987</cx:pt>
          <cx:pt idx="137">64809</cx:pt>
          <cx:pt idx="138">54576</cx:pt>
          <cx:pt idx="139">57987</cx:pt>
          <cx:pt idx="140">48658</cx:pt>
          <cx:pt idx="141">54781</cx:pt>
          <cx:pt idx="142">48556</cx:pt>
          <cx:pt idx="143">58516</cx:pt>
          <cx:pt idx="144">53536</cx:pt>
          <cx:pt idx="145">48556</cx:pt>
          <cx:pt idx="146">61006</cx:pt>
          <cx:pt idx="147">57271</cx:pt>
          <cx:pt idx="148">52291</cx:pt>
          <cx:pt idx="149">49801</cx:pt>
          <cx:pt idx="150">49801</cx:pt>
          <cx:pt idx="151">62251</cx:pt>
          <cx:pt idx="152">61006</cx:pt>
          <cx:pt idx="153">64741</cx:pt>
          <cx:pt idx="154">70966</cx:pt>
          <cx:pt idx="155">75946</cx:pt>
          <cx:pt idx="156">74701</cx:pt>
          <cx:pt idx="157">69721</cx:pt>
          <cx:pt idx="158">64741</cx:pt>
          <cx:pt idx="159">83416</cx:pt>
          <cx:pt idx="160">88396</cx:pt>
          <cx:pt idx="161">90886</cx:pt>
          <cx:pt idx="162">92131</cx:pt>
          <cx:pt idx="163">77191</cx:pt>
          <cx:pt idx="164">88396</cx:pt>
          <cx:pt idx="165">52290</cx:pt>
          <cx:pt idx="166">85906</cx:pt>
          <cx:pt idx="167">90886</cx:pt>
          <cx:pt idx="168">103336</cx:pt>
          <cx:pt idx="169">99601</cx:pt>
          <cx:pt idx="170">89641</cx:pt>
          <cx:pt idx="171">95866</cx:pt>
          <cx:pt idx="172">92131</cx:pt>
          <cx:pt idx="173">92131</cx:pt>
          <cx:pt idx="174">104581</cx:pt>
          <cx:pt idx="175">83416</cx:pt>
          <cx:pt idx="176">89641</cx:pt>
          <cx:pt idx="177">90886</cx:pt>
          <cx:pt idx="178">104581</cx:pt>
          <cx:pt idx="179">95508</cx:pt>
          <cx:pt idx="180">43206</cx:pt>
          <cx:pt idx="181">50028</cx:pt>
          <cx:pt idx="182">45480</cx:pt>
          <cx:pt idx="183">48891</cx:pt>
          <cx:pt idx="184">45480</cx:pt>
          <cx:pt idx="185">50028</cx:pt>
          <cx:pt idx="186">51165</cx:pt>
        </cx:lvl>
      </cx:numDim>
    </cx:data>
  </cx:chartData>
  <cx:chart>
    <cx:title pos="t" align="ctr" overlay="0">
      <cx:tx>
        <cx:rich>
          <a:bodyPr rot="0" spcFirstLastPara="1" vertOverflow="ellipsis" vert="horz" wrap="square" lIns="0" tIns="0" rIns="0" bIns="0" anchor="ctr" anchorCtr="1"/>
          <a:lstStyle/>
          <a:p>
            <a:pPr algn="ctr">
              <a:defRPr/>
            </a:pPr>
            <a:r>
              <a:rPr lang="en-US"/>
              <a:t>Income</a:t>
            </a:r>
          </a:p>
        </cx:rich>
      </cx:tx>
    </cx:title>
    <cx:plotArea>
      <cx:plotAreaRegion>
        <cx:series layoutId="boxWhisker" uniqueId="{D98B58CE-9FA4-4749-B390-A8F6A3643DF3}">
          <cx:dataLabels>
            <cx:visibility seriesName="0" categoryName="0" value="1"/>
          </cx:dataLabels>
          <cx:dataId val="0"/>
          <cx:layoutPr>
            <cx:visibility meanLine="0" meanMarker="1" nonoutliers="0" outliers="1"/>
            <cx:statistics quartileMethod="exclusive"/>
          </cx:layoutPr>
        </cx:series>
      </cx:plotAreaRegion>
      <cx:axis id="0">
        <cx:catScaling gapWidth="1"/>
        <cx:tickLabels/>
      </cx:axis>
      <cx:axis id="1">
        <cx:valScaling/>
        <cx:tickLabels/>
      </cx:axis>
    </cx:plotArea>
  </cx:chart>
  <cx:clrMapOvr bg1="lt1" tx1="dk1" bg2="lt2" tx2="dk2" accent1="accent1" accent2="accent2" accent3="accent3" accent4="accent4" accent5="accent5" accent6="accent6" hlink="hlink" folHlink="folHlink"/>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'Raw data'!$I$2:$I$188</cx:f>
        <cx:lvl ptCount="187" formatCode="General">
          <cx:pt idx="0">112</cx:pt>
          <cx:pt idx="1">75</cx:pt>
          <cx:pt idx="2">66</cx:pt>
          <cx:pt idx="3">85</cx:pt>
          <cx:pt idx="5">66</cx:pt>
          <cx:pt idx="6">75</cx:pt>
          <cx:pt idx="7">85</cx:pt>
          <cx:pt idx="8">141</cx:pt>
          <cx:pt idx="9">85</cx:pt>
          <cx:pt idx="10">85</cx:pt>
          <cx:pt idx="11">66</cx:pt>
          <cx:pt idx="12">75</cx:pt>
          <cx:pt idx="13">75</cx:pt>
          <cx:pt idx="14">47</cx:pt>
          <cx:pt idx="15">75</cx:pt>
          <cx:pt idx="16">103</cx:pt>
          <cx:pt idx="17">94</cx:pt>
          <cx:pt idx="18">113</cx:pt>
          <cx:pt idx="19">38</cx:pt>
          <cx:pt idx="20">113</cx:pt>
          <cx:pt idx="21">94</cx:pt>
          <cx:pt idx="22">94</cx:pt>
          <cx:pt idx="23">188</cx:pt>
          <cx:pt idx="24">113</cx:pt>
          <cx:pt idx="25">47</cx:pt>
          <cx:pt idx="26">75</cx:pt>
          <cx:pt idx="27">75</cx:pt>
          <cx:pt idx="28">56</cx:pt>
          <cx:pt idx="29">47</cx:pt>
          <cx:pt idx="30">85</cx:pt>
          <cx:pt idx="31">113</cx:pt>
          <cx:pt idx="32">47</cx:pt>
          <cx:pt idx="33">85</cx:pt>
          <cx:pt idx="34">113</cx:pt>
          <cx:pt idx="35">113</cx:pt>
          <cx:pt idx="36">47</cx:pt>
          <cx:pt idx="37">85</cx:pt>
          <cx:pt idx="38">66</cx:pt>
          <cx:pt idx="39">132</cx:pt>
          <cx:pt idx="40">85</cx:pt>
          <cx:pt idx="41">66</cx:pt>
          <cx:pt idx="42">85</cx:pt>
          <cx:pt idx="43">56</cx:pt>
          <cx:pt idx="44">56</cx:pt>
          <cx:pt idx="45">66</cx:pt>
          <cx:pt idx="46">103</cx:pt>
          <cx:pt idx="47">94</cx:pt>
          <cx:pt idx="48">113</cx:pt>
          <cx:pt idx="49">56</cx:pt>
          <cx:pt idx="50">85</cx:pt>
          <cx:pt idx="51">38</cx:pt>
          <cx:pt idx="52">94</cx:pt>
          <cx:pt idx="53">141</cx:pt>
          <cx:pt idx="54">85</cx:pt>
          <cx:pt idx="55">47</cx:pt>
          <cx:pt idx="56">47</cx:pt>
          <cx:pt idx="57">113</cx:pt>
          <cx:pt idx="58">85</cx:pt>
          <cx:pt idx="59">38</cx:pt>
          <cx:pt idx="60">85</cx:pt>
          <cx:pt idx="61">169</cx:pt>
          <cx:pt idx="62">66</cx:pt>
          <cx:pt idx="63">85</cx:pt>
          <cx:pt idx="64">94</cx:pt>
          <cx:pt idx="65">85</cx:pt>
          <cx:pt idx="66">94</cx:pt>
          <cx:pt idx="67">85</cx:pt>
          <cx:pt idx="68">75</cx:pt>
          <cx:pt idx="69">56</cx:pt>
          <cx:pt idx="70">56</cx:pt>
          <cx:pt idx="71">75</cx:pt>
          <cx:pt idx="72">132</cx:pt>
          <cx:pt idx="73">66</cx:pt>
          <cx:pt idx="74">103</cx:pt>
          <cx:pt idx="75">66</cx:pt>
          <cx:pt idx="76">75</cx:pt>
          <cx:pt idx="77">47</cx:pt>
          <cx:pt idx="78">94</cx:pt>
          <cx:pt idx="79">66</cx:pt>
          <cx:pt idx="80">64</cx:pt>
          <cx:pt idx="81">53</cx:pt>
          <cx:pt idx="82">106</cx:pt>
          <cx:pt idx="83">95</cx:pt>
          <cx:pt idx="84">212</cx:pt>
          <cx:pt idx="85">42</cx:pt>
          <cx:pt idx="86">53</cx:pt>
          <cx:pt idx="87">95</cx:pt>
          <cx:pt idx="88">85</cx:pt>
          <cx:pt idx="89">95</cx:pt>
          <cx:pt idx="90">127</cx:pt>
          <cx:pt idx="91">74</cx:pt>
          <cx:pt idx="92">53</cx:pt>
          <cx:pt idx="93">64</cx:pt>
          <cx:pt idx="94">85</cx:pt>
          <cx:pt idx="95">106</cx:pt>
          <cx:pt idx="96">106</cx:pt>
          <cx:pt idx="97">85</cx:pt>
          <cx:pt idx="98">127</cx:pt>
          <cx:pt idx="99">42</cx:pt>
          <cx:pt idx="100">106</cx:pt>
          <cx:pt idx="101">95</cx:pt>
          <cx:pt idx="102">64</cx:pt>
          <cx:pt idx="103">170</cx:pt>
          <cx:pt idx="104">106</cx:pt>
          <cx:pt idx="105">53</cx:pt>
          <cx:pt idx="106">42</cx:pt>
          <cx:pt idx="107">127</cx:pt>
          <cx:pt idx="108">85</cx:pt>
          <cx:pt idx="109">127</cx:pt>
          <cx:pt idx="110">106</cx:pt>
          <cx:pt idx="111">53</cx:pt>
          <cx:pt idx="112">95</cx:pt>
          <cx:pt idx="113">74</cx:pt>
          <cx:pt idx="114">106</cx:pt>
          <cx:pt idx="115">95</cx:pt>
          <cx:pt idx="116">64</cx:pt>
          <cx:pt idx="117">21</cx:pt>
          <cx:pt idx="118">127</cx:pt>
          <cx:pt idx="119">95</cx:pt>
          <cx:pt idx="120">170</cx:pt>
          <cx:pt idx="121">85</cx:pt>
          <cx:pt idx="122">95</cx:pt>
          <cx:pt idx="123">95</cx:pt>
          <cx:pt idx="124">74</cx:pt>
          <cx:pt idx="125">95</cx:pt>
          <cx:pt idx="126">85</cx:pt>
          <cx:pt idx="127">85</cx:pt>
          <cx:pt idx="128">53</cx:pt>
          <cx:pt idx="129">53</cx:pt>
          <cx:pt idx="130">64</cx:pt>
          <cx:pt idx="131">95</cx:pt>
          <cx:pt idx="132">85</cx:pt>
          <cx:pt idx="133">85</cx:pt>
          <cx:pt idx="134">106</cx:pt>
          <cx:pt idx="135">85</cx:pt>
          <cx:pt idx="136">85</cx:pt>
          <cx:pt idx="137">95</cx:pt>
          <cx:pt idx="138">42</cx:pt>
          <cx:pt idx="139">64</cx:pt>
          <cx:pt idx="140">106</cx:pt>
          <cx:pt idx="141">120</cx:pt>
          <cx:pt idx="142">200</cx:pt>
          <cx:pt idx="143">140</cx:pt>
          <cx:pt idx="144">100</cx:pt>
          <cx:pt idx="145">100</cx:pt>
          <cx:pt idx="146">100</cx:pt>
          <cx:pt idx="147">80</cx:pt>
          <cx:pt idx="148">200</cx:pt>
          <cx:pt idx="149">160</cx:pt>
          <cx:pt idx="150">120</cx:pt>
          <cx:pt idx="151">160</cx:pt>
          <cx:pt idx="152">200</cx:pt>
          <cx:pt idx="153">100</cx:pt>
          <cx:pt idx="154">180</cx:pt>
          <cx:pt idx="155">240</cx:pt>
          <cx:pt idx="156">170</cx:pt>
          <cx:pt idx="157">100</cx:pt>
          <cx:pt idx="158">180</cx:pt>
          <cx:pt idx="159">160</cx:pt>
          <cx:pt idx="160">100</cx:pt>
          <cx:pt idx="161">100</cx:pt>
          <cx:pt idx="162">180</cx:pt>
          <cx:pt idx="163">180</cx:pt>
          <cx:pt idx="164">150</cx:pt>
          <cx:pt idx="165">180</cx:pt>
          <cx:pt idx="166">300</cx:pt>
          <cx:pt idx="167">280</cx:pt>
          <cx:pt idx="168">160</cx:pt>
          <cx:pt idx="169">150</cx:pt>
          <cx:pt idx="170">260</cx:pt>
          <cx:pt idx="171">200</cx:pt>
          <cx:pt idx="172">150</cx:pt>
          <cx:pt idx="173">360</cx:pt>
          <cx:pt idx="175">200</cx:pt>
          <cx:pt idx="176">200</cx:pt>
          <cx:pt idx="177">160</cx:pt>
          <cx:pt idx="178">120</cx:pt>
          <cx:pt idx="179">180</cx:pt>
          <cx:pt idx="180">106</cx:pt>
          <cx:pt idx="181">53</cx:pt>
          <cx:pt idx="182">42</cx:pt>
          <cx:pt idx="183">127</cx:pt>
          <cx:pt idx="184">85</cx:pt>
          <cx:pt idx="185">127</cx:pt>
          <cx:pt idx="186">106</cx:pt>
        </cx:lvl>
      </cx:numDim>
    </cx:data>
  </cx:chartData>
  <cx:chart>
    <cx:title pos="t" align="ctr" overlay="0">
      <cx:tx>
        <cx:rich>
          <a:bodyPr rot="0" spcFirstLastPara="1" vertOverflow="ellipsis" vert="horz" wrap="square" lIns="0" tIns="0" rIns="0" bIns="0" anchor="ctr" anchorCtr="1"/>
          <a:lstStyle/>
          <a:p>
            <a:pPr algn="ctr">
              <a:defRPr/>
            </a:pPr>
            <a:r>
              <a:rPr lang="en-US"/>
              <a:t>Miles</a:t>
            </a:r>
          </a:p>
        </cx:rich>
      </cx:tx>
    </cx:title>
    <cx:plotArea>
      <cx:plotAreaRegion>
        <cx:series layoutId="boxWhisker" uniqueId="{B27CCB96-DB53-4FC4-B377-3425B905FDA9}">
          <cx:tx>
            <cx:txData>
              <cx:f>'Raw data'!$I$1</cx:f>
              <cx:v>Miles</cx:v>
            </cx:txData>
          </cx:tx>
          <cx:dataLabels>
            <cx:visibility seriesName="0" categoryName="0" value="1"/>
          </cx:dataLabels>
          <cx:dataId val="0"/>
          <cx:layoutPr>
            <cx:visibility meanLine="0" meanMarker="1" nonoutliers="0" outliers="1"/>
            <cx:statistics quartileMethod="exclusive"/>
          </cx:layoutPr>
        </cx:series>
      </cx:plotAreaRegion>
      <cx:axis id="0">
        <cx:catScaling gapWidth="1"/>
        <cx:tickLabels/>
      </cx:axis>
      <cx:axis id="1">
        <cx:valScaling/>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bodyPr rot="-60000000" vert="horz"/>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bodyPr rot="-60000000" vert="horz"/>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bodyPr rot="0" vert="horz"/>
  </cs:title>
  <cs:trendline>
    <cs:lnRef idx="0"/>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bodyPr rot="-60000000" vert="horz"/>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bodyPr rot="-60000000" vert="horz"/>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bodyPr rot="-60000000" vert="horz"/>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bodyPr rot="0" vert="horz"/>
  </cs:title>
  <cs:trendline>
    <cs:lnRef idx="0"/>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bodyPr rot="-60000000" vert="horz"/>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bodyPr rot="-60000000" vert="horz"/>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bodyPr rot="-60000000" vert="horz"/>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bodyPr rot="0" vert="horz"/>
  </cs:title>
  <cs:trendline>
    <cs:lnRef idx="0"/>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bodyPr rot="-60000000" vert="horz"/>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bodyPr rot="-60000000" vert="horz"/>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bodyPr rot="-60000000" vert="horz"/>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bodyPr rot="0" vert="horz"/>
  </cs:title>
  <cs:trendline>
    <cs:lnRef idx="0"/>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bodyPr rot="-60000000" vert="horz"/>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3C97A2A-EB8B-4626-9C81-59F1C13612AC}" type="datetimeFigureOut">
              <a:rPr lang="en-IN" smtClean="0"/>
              <a:t>20-08-2020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3A2C2D-84B3-4571-977F-EEBACC1CA76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3593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C97A2A-EB8B-4626-9C81-59F1C13612AC}" type="datetimeFigureOut">
              <a:rPr lang="en-IN" smtClean="0"/>
              <a:t>20-08-2020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3A2C2D-84B3-4571-977F-EEBACC1CA765}" type="slidenum">
              <a:rPr lang="en-IN" smtClean="0"/>
              <a:t>‹#›</a:t>
            </a:fld>
            <a:endParaRPr lang="en-IN"/>
          </a:p>
        </p:txBody>
      </p:sp>
    </p:spTree>
    <p:extLst>
      <p:ext uri="{BB962C8B-B14F-4D97-AF65-F5344CB8AC3E}">
        <p14:creationId xmlns:p14="http://schemas.microsoft.com/office/powerpoint/2010/main" val="3636914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C97A2A-EB8B-4626-9C81-59F1C13612AC}" type="datetimeFigureOut">
              <a:rPr lang="en-IN" smtClean="0"/>
              <a:t>20-08-2020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3A2C2D-84B3-4571-977F-EEBACC1CA765}" type="slidenum">
              <a:rPr lang="en-IN" smtClean="0"/>
              <a:t>‹#›</a:t>
            </a:fld>
            <a:endParaRPr lang="en-IN"/>
          </a:p>
        </p:txBody>
      </p:sp>
    </p:spTree>
    <p:extLst>
      <p:ext uri="{BB962C8B-B14F-4D97-AF65-F5344CB8AC3E}">
        <p14:creationId xmlns:p14="http://schemas.microsoft.com/office/powerpoint/2010/main" val="39570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C97A2A-EB8B-4626-9C81-59F1C13612AC}" type="datetimeFigureOut">
              <a:rPr lang="en-IN" smtClean="0"/>
              <a:t>20-08-2020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3A2C2D-84B3-4571-977F-EEBACC1CA765}" type="slidenum">
              <a:rPr lang="en-IN" smtClean="0"/>
              <a:t>‹#›</a:t>
            </a:fld>
            <a:endParaRPr lang="en-IN"/>
          </a:p>
        </p:txBody>
      </p:sp>
    </p:spTree>
    <p:extLst>
      <p:ext uri="{BB962C8B-B14F-4D97-AF65-F5344CB8AC3E}">
        <p14:creationId xmlns:p14="http://schemas.microsoft.com/office/powerpoint/2010/main" val="1933948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C97A2A-EB8B-4626-9C81-59F1C13612AC}" type="datetimeFigureOut">
              <a:rPr lang="en-IN" smtClean="0"/>
              <a:t>20-08-2020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3A2C2D-84B3-4571-977F-EEBACC1CA76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305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3C97A2A-EB8B-4626-9C81-59F1C13612AC}" type="datetimeFigureOut">
              <a:rPr lang="en-IN" smtClean="0"/>
              <a:t>20-08-2020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3A2C2D-84B3-4571-977F-EEBACC1CA765}" type="slidenum">
              <a:rPr lang="en-IN" smtClean="0"/>
              <a:t>‹#›</a:t>
            </a:fld>
            <a:endParaRPr lang="en-IN"/>
          </a:p>
        </p:txBody>
      </p:sp>
    </p:spTree>
    <p:extLst>
      <p:ext uri="{BB962C8B-B14F-4D97-AF65-F5344CB8AC3E}">
        <p14:creationId xmlns:p14="http://schemas.microsoft.com/office/powerpoint/2010/main" val="2039135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3C97A2A-EB8B-4626-9C81-59F1C13612AC}" type="datetimeFigureOut">
              <a:rPr lang="en-IN" smtClean="0"/>
              <a:t>20-08-2020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3A2C2D-84B3-4571-977F-EEBACC1CA765}" type="slidenum">
              <a:rPr lang="en-IN" smtClean="0"/>
              <a:t>‹#›</a:t>
            </a:fld>
            <a:endParaRPr lang="en-IN"/>
          </a:p>
        </p:txBody>
      </p:sp>
    </p:spTree>
    <p:extLst>
      <p:ext uri="{BB962C8B-B14F-4D97-AF65-F5344CB8AC3E}">
        <p14:creationId xmlns:p14="http://schemas.microsoft.com/office/powerpoint/2010/main" val="100845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C97A2A-EB8B-4626-9C81-59F1C13612AC}" type="datetimeFigureOut">
              <a:rPr lang="en-IN" smtClean="0"/>
              <a:t>20-08-2020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3A2C2D-84B3-4571-977F-EEBACC1CA765}" type="slidenum">
              <a:rPr lang="en-IN" smtClean="0"/>
              <a:t>‹#›</a:t>
            </a:fld>
            <a:endParaRPr lang="en-IN"/>
          </a:p>
        </p:txBody>
      </p:sp>
    </p:spTree>
    <p:extLst>
      <p:ext uri="{BB962C8B-B14F-4D97-AF65-F5344CB8AC3E}">
        <p14:creationId xmlns:p14="http://schemas.microsoft.com/office/powerpoint/2010/main" val="2312925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3C97A2A-EB8B-4626-9C81-59F1C13612AC}" type="datetimeFigureOut">
              <a:rPr lang="en-IN" smtClean="0"/>
              <a:t>20-08-2020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D3A2C2D-84B3-4571-977F-EEBACC1CA765}" type="slidenum">
              <a:rPr lang="en-IN" smtClean="0"/>
              <a:t>‹#›</a:t>
            </a:fld>
            <a:endParaRPr lang="en-IN"/>
          </a:p>
        </p:txBody>
      </p:sp>
    </p:spTree>
    <p:extLst>
      <p:ext uri="{BB962C8B-B14F-4D97-AF65-F5344CB8AC3E}">
        <p14:creationId xmlns:p14="http://schemas.microsoft.com/office/powerpoint/2010/main" val="2679593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3C97A2A-EB8B-4626-9C81-59F1C13612AC}" type="datetimeFigureOut">
              <a:rPr lang="en-IN" smtClean="0"/>
              <a:t>20-08-2020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D3A2C2D-84B3-4571-977F-EEBACC1CA765}" type="slidenum">
              <a:rPr lang="en-IN" smtClean="0"/>
              <a:t>‹#›</a:t>
            </a:fld>
            <a:endParaRPr lang="en-IN"/>
          </a:p>
        </p:txBody>
      </p:sp>
    </p:spTree>
    <p:extLst>
      <p:ext uri="{BB962C8B-B14F-4D97-AF65-F5344CB8AC3E}">
        <p14:creationId xmlns:p14="http://schemas.microsoft.com/office/powerpoint/2010/main" val="2380791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3C97A2A-EB8B-4626-9C81-59F1C13612AC}" type="datetimeFigureOut">
              <a:rPr lang="en-IN" smtClean="0"/>
              <a:t>20-08-2020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3A2C2D-84B3-4571-977F-EEBACC1CA765}" type="slidenum">
              <a:rPr lang="en-IN" smtClean="0"/>
              <a:t>‹#›</a:t>
            </a:fld>
            <a:endParaRPr lang="en-IN"/>
          </a:p>
        </p:txBody>
      </p:sp>
    </p:spTree>
    <p:extLst>
      <p:ext uri="{BB962C8B-B14F-4D97-AF65-F5344CB8AC3E}">
        <p14:creationId xmlns:p14="http://schemas.microsoft.com/office/powerpoint/2010/main" val="2630294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3C97A2A-EB8B-4626-9C81-59F1C13612AC}" type="datetimeFigureOut">
              <a:rPr lang="en-IN" smtClean="0"/>
              <a:t>20-08-2020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D3A2C2D-84B3-4571-977F-EEBACC1CA765}"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71174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4/relationships/chartEx" Target="../charts/chartEx1.xml"/><Relationship Id="rId1" Type="http://schemas.openxmlformats.org/officeDocument/2006/relationships/slideLayout" Target="../slideLayouts/slideLayout7.xml"/><Relationship Id="rId5" Type="http://schemas.openxmlformats.org/officeDocument/2006/relationships/image" Target="../media/image3.png"/><Relationship Id="rId4" Type="http://schemas.microsoft.com/office/2014/relationships/chartEx" Target="../charts/chartEx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4/relationships/chartEx" Target="../charts/chartEx3.xml"/><Relationship Id="rId1" Type="http://schemas.openxmlformats.org/officeDocument/2006/relationships/slideLayout" Target="../slideLayouts/slideLayout7.xml"/><Relationship Id="rId5" Type="http://schemas.openxmlformats.org/officeDocument/2006/relationships/image" Target="../media/image5.png"/><Relationship Id="rId4" Type="http://schemas.microsoft.com/office/2014/relationships/chartEx" Target="../charts/chartEx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public.tableau.com/profile/arnab.ray.chaudhuri#!/vizhome/CarboFitnessanalysis/Story1?publish=y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52637" y="1691639"/>
            <a:ext cx="7624635" cy="1582581"/>
          </a:xfrm>
        </p:spPr>
        <p:txBody>
          <a:bodyPr>
            <a:normAutofit/>
          </a:bodyPr>
          <a:lstStyle/>
          <a:p>
            <a:r>
              <a:rPr lang="en-IN" sz="4000" dirty="0" smtClean="0"/>
              <a:t>Product Analysis using Data science</a:t>
            </a:r>
            <a:endParaRPr lang="en-IN" sz="4000" dirty="0"/>
          </a:p>
        </p:txBody>
      </p:sp>
      <p:sp>
        <p:nvSpPr>
          <p:cNvPr id="3" name="Subtitle 2"/>
          <p:cNvSpPr>
            <a:spLocks noGrp="1"/>
          </p:cNvSpPr>
          <p:nvPr>
            <p:ph type="subTitle" idx="1"/>
          </p:nvPr>
        </p:nvSpPr>
        <p:spPr>
          <a:xfrm>
            <a:off x="1100051" y="4279392"/>
            <a:ext cx="10058400" cy="1319228"/>
          </a:xfrm>
        </p:spPr>
        <p:txBody>
          <a:bodyPr>
            <a:normAutofit fontScale="92500" lnSpcReduction="10000"/>
          </a:bodyPr>
          <a:lstStyle/>
          <a:p>
            <a:pPr algn="r"/>
            <a:endParaRPr lang="en-IN" dirty="0" smtClean="0"/>
          </a:p>
          <a:p>
            <a:pPr algn="r"/>
            <a:r>
              <a:rPr lang="en-IN" dirty="0" smtClean="0"/>
              <a:t>Case study</a:t>
            </a:r>
          </a:p>
          <a:p>
            <a:pPr algn="r"/>
            <a:r>
              <a:rPr lang="en-IN" dirty="0" smtClean="0"/>
              <a:t>Present by- </a:t>
            </a:r>
            <a:r>
              <a:rPr lang="en-IN" dirty="0" err="1" smtClean="0"/>
              <a:t>arnab</a:t>
            </a:r>
            <a:r>
              <a:rPr lang="en-IN" dirty="0" smtClean="0"/>
              <a:t>, </a:t>
            </a:r>
            <a:r>
              <a:rPr lang="en-IN" dirty="0" err="1" smtClean="0"/>
              <a:t>Maitry</a:t>
            </a:r>
            <a:r>
              <a:rPr lang="en-IN" dirty="0" smtClean="0"/>
              <a:t> </a:t>
            </a:r>
            <a:r>
              <a:rPr lang="en-IN" dirty="0" smtClean="0"/>
              <a:t>, </a:t>
            </a:r>
            <a:r>
              <a:rPr lang="en-IN" dirty="0" err="1" smtClean="0"/>
              <a:t>Dnyanesh</a:t>
            </a:r>
            <a:endParaRPr lang="en-IN" dirty="0" smtClean="0"/>
          </a:p>
          <a:p>
            <a:pPr algn="r"/>
            <a:endParaRPr lang="en-IN" dirty="0"/>
          </a:p>
        </p:txBody>
      </p:sp>
    </p:spTree>
    <p:extLst>
      <p:ext uri="{BB962C8B-B14F-4D97-AF65-F5344CB8AC3E}">
        <p14:creationId xmlns:p14="http://schemas.microsoft.com/office/powerpoint/2010/main" val="30212608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Insight and Solution</a:t>
            </a:r>
            <a:endParaRPr lang="en-IN" dirty="0"/>
          </a:p>
        </p:txBody>
      </p:sp>
      <p:sp>
        <p:nvSpPr>
          <p:cNvPr id="3" name="Content Placeholder 2"/>
          <p:cNvSpPr>
            <a:spLocks noGrp="1"/>
          </p:cNvSpPr>
          <p:nvPr>
            <p:ph idx="1"/>
          </p:nvPr>
        </p:nvSpPr>
        <p:spPr>
          <a:xfrm>
            <a:off x="1307592" y="1828800"/>
            <a:ext cx="10197020" cy="4133088"/>
          </a:xfrm>
        </p:spPr>
        <p:txBody>
          <a:bodyPr>
            <a:normAutofit/>
          </a:bodyPr>
          <a:lstStyle/>
          <a:p>
            <a:pPr lvl="0">
              <a:lnSpc>
                <a:spcPct val="100000"/>
              </a:lnSpc>
              <a:buFont typeface="Wingdings" panose="05000000000000000000" pitchFamily="2" charset="2"/>
              <a:buChar char="Ø"/>
            </a:pPr>
            <a:r>
              <a:rPr lang="en-IN" dirty="0"/>
              <a:t> Why TM005  sale is low &amp; where Quality is average?</a:t>
            </a:r>
          </a:p>
          <a:p>
            <a:pPr marL="0" lvl="0" indent="0">
              <a:lnSpc>
                <a:spcPct val="100000"/>
              </a:lnSpc>
              <a:buNone/>
            </a:pPr>
            <a:r>
              <a:rPr lang="en-IN" dirty="0" smtClean="0"/>
              <a:t>        We </a:t>
            </a:r>
            <a:r>
              <a:rPr lang="en-IN" dirty="0"/>
              <a:t>need to properly market the product and if the price is higher than TM200 and TM 1098 we need to reduce that</a:t>
            </a:r>
            <a:r>
              <a:rPr lang="en-IN" dirty="0" smtClean="0"/>
              <a:t>.</a:t>
            </a:r>
          </a:p>
          <a:p>
            <a:pPr lvl="0">
              <a:lnSpc>
                <a:spcPct val="100000"/>
              </a:lnSpc>
              <a:buFont typeface="Wingdings" panose="05000000000000000000" pitchFamily="2" charset="2"/>
              <a:buChar char="Ø"/>
            </a:pPr>
            <a:r>
              <a:rPr lang="en-IN" dirty="0" smtClean="0"/>
              <a:t>Why </a:t>
            </a:r>
            <a:r>
              <a:rPr lang="en-IN" dirty="0"/>
              <a:t>the sale is a</a:t>
            </a:r>
            <a:r>
              <a:rPr lang="en-IN" dirty="0" smtClean="0"/>
              <a:t>verage </a:t>
            </a:r>
            <a:r>
              <a:rPr lang="en-IN" dirty="0"/>
              <a:t>of </a:t>
            </a:r>
            <a:r>
              <a:rPr lang="en-IN" dirty="0" smtClean="0"/>
              <a:t>TM798?</a:t>
            </a:r>
          </a:p>
          <a:p>
            <a:pPr marL="0" lvl="0" indent="0">
              <a:lnSpc>
                <a:spcPct val="100000"/>
              </a:lnSpc>
              <a:buNone/>
            </a:pPr>
            <a:r>
              <a:rPr lang="en-IN" dirty="0"/>
              <a:t> </a:t>
            </a:r>
            <a:r>
              <a:rPr lang="en-IN" dirty="0" smtClean="0"/>
              <a:t>   Quality </a:t>
            </a:r>
            <a:r>
              <a:rPr lang="en-IN" dirty="0"/>
              <a:t>good but price is higher than </a:t>
            </a:r>
            <a:r>
              <a:rPr lang="en-IN" dirty="0" smtClean="0"/>
              <a:t>others, so profit margin needs to be reduced</a:t>
            </a:r>
            <a:endParaRPr lang="en-IN" dirty="0"/>
          </a:p>
          <a:p>
            <a:pPr lvl="0">
              <a:lnSpc>
                <a:spcPct val="100000"/>
              </a:lnSpc>
              <a:buFont typeface="Wingdings" panose="05000000000000000000" pitchFamily="2" charset="2"/>
              <a:buChar char="Ø"/>
            </a:pPr>
            <a:r>
              <a:rPr lang="en-IN" dirty="0"/>
              <a:t>Why TM200 is more than others?</a:t>
            </a:r>
          </a:p>
          <a:p>
            <a:pPr marL="0" lvl="0" indent="0">
              <a:lnSpc>
                <a:spcPct val="100000"/>
              </a:lnSpc>
              <a:buNone/>
            </a:pPr>
            <a:r>
              <a:rPr lang="en-IN" dirty="0"/>
              <a:t>	</a:t>
            </a:r>
            <a:r>
              <a:rPr lang="en-IN" dirty="0" smtClean="0"/>
              <a:t>Quality </a:t>
            </a:r>
            <a:r>
              <a:rPr lang="en-IN" dirty="0"/>
              <a:t>average</a:t>
            </a:r>
            <a:r>
              <a:rPr lang="en-IN" dirty="0" smtClean="0"/>
              <a:t> but the </a:t>
            </a:r>
            <a:r>
              <a:rPr lang="en-IN" dirty="0"/>
              <a:t>price is suitable </a:t>
            </a:r>
          </a:p>
          <a:p>
            <a:pPr lvl="0">
              <a:lnSpc>
                <a:spcPct val="100000"/>
              </a:lnSpc>
              <a:buFont typeface="Wingdings" panose="05000000000000000000" pitchFamily="2" charset="2"/>
              <a:buChar char="Ø"/>
            </a:pPr>
            <a:r>
              <a:rPr lang="en-IN" dirty="0"/>
              <a:t>Why TM1098 is average</a:t>
            </a:r>
            <a:r>
              <a:rPr lang="en-IN" dirty="0" smtClean="0"/>
              <a:t> </a:t>
            </a:r>
            <a:r>
              <a:rPr lang="en-IN" dirty="0"/>
              <a:t>sale?</a:t>
            </a:r>
          </a:p>
          <a:p>
            <a:pPr marL="0" lvl="0" indent="0">
              <a:lnSpc>
                <a:spcPct val="100000"/>
              </a:lnSpc>
              <a:buNone/>
            </a:pPr>
            <a:r>
              <a:rPr lang="en-IN" dirty="0"/>
              <a:t>	</a:t>
            </a:r>
            <a:r>
              <a:rPr lang="en-IN" dirty="0" smtClean="0"/>
              <a:t>Quality </a:t>
            </a:r>
            <a:r>
              <a:rPr lang="en-IN" dirty="0"/>
              <a:t>&amp; Maybe Price is Average</a:t>
            </a:r>
          </a:p>
          <a:p>
            <a:endParaRPr lang="en-IN" dirty="0"/>
          </a:p>
        </p:txBody>
      </p:sp>
    </p:spTree>
    <p:extLst>
      <p:ext uri="{BB962C8B-B14F-4D97-AF65-F5344CB8AC3E}">
        <p14:creationId xmlns:p14="http://schemas.microsoft.com/office/powerpoint/2010/main" val="23062450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7034" y="2542120"/>
            <a:ext cx="3501485" cy="1082027"/>
          </a:xfrm>
        </p:spPr>
        <p:txBody>
          <a:bodyPr>
            <a:noAutofit/>
          </a:bodyPr>
          <a:lstStyle/>
          <a:p>
            <a:r>
              <a:rPr lang="en-IN" sz="6000" dirty="0" smtClean="0">
                <a:latin typeface="Blackadder ITC" panose="04020505051007020D02" pitchFamily="82" charset="0"/>
              </a:rPr>
              <a:t>Thank you !</a:t>
            </a:r>
            <a:endParaRPr lang="en-IN" sz="6000" dirty="0">
              <a:latin typeface="Blackadder ITC" panose="04020505051007020D02" pitchFamily="82" charset="0"/>
            </a:endParaRPr>
          </a:p>
        </p:txBody>
      </p:sp>
    </p:spTree>
    <p:extLst>
      <p:ext uri="{BB962C8B-B14F-4D97-AF65-F5344CB8AC3E}">
        <p14:creationId xmlns:p14="http://schemas.microsoft.com/office/powerpoint/2010/main" val="12377091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Table of content</a:t>
            </a:r>
            <a:br>
              <a:rPr lang="en-IN" dirty="0" smtClean="0"/>
            </a:br>
            <a:endParaRPr lang="en-IN" dirty="0"/>
          </a:p>
        </p:txBody>
      </p:sp>
      <p:sp>
        <p:nvSpPr>
          <p:cNvPr id="3" name="Content Placeholder 2"/>
          <p:cNvSpPr>
            <a:spLocks noGrp="1"/>
          </p:cNvSpPr>
          <p:nvPr>
            <p:ph idx="1"/>
          </p:nvPr>
        </p:nvSpPr>
        <p:spPr/>
        <p:txBody>
          <a:bodyPr/>
          <a:lstStyle/>
          <a:p>
            <a:r>
              <a:rPr lang="en-IN" dirty="0" smtClean="0"/>
              <a:t>Introduction</a:t>
            </a:r>
          </a:p>
          <a:p>
            <a:r>
              <a:rPr lang="en-IN" dirty="0" smtClean="0"/>
              <a:t>Data cleaning</a:t>
            </a:r>
          </a:p>
          <a:p>
            <a:r>
              <a:rPr lang="en-IN" dirty="0" smtClean="0"/>
              <a:t>Data Analysis</a:t>
            </a:r>
          </a:p>
          <a:p>
            <a:r>
              <a:rPr lang="en-IN" dirty="0"/>
              <a:t>Insight and Solution</a:t>
            </a:r>
            <a:endParaRPr lang="en-IN" dirty="0" smtClean="0"/>
          </a:p>
        </p:txBody>
      </p:sp>
    </p:spTree>
    <p:extLst>
      <p:ext uri="{BB962C8B-B14F-4D97-AF65-F5344CB8AC3E}">
        <p14:creationId xmlns:p14="http://schemas.microsoft.com/office/powerpoint/2010/main" val="13105033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Introduction</a:t>
            </a:r>
            <a:endParaRPr lang="en-IN" dirty="0"/>
          </a:p>
        </p:txBody>
      </p:sp>
      <p:sp>
        <p:nvSpPr>
          <p:cNvPr id="3" name="Content Placeholder 2"/>
          <p:cNvSpPr>
            <a:spLocks noGrp="1"/>
          </p:cNvSpPr>
          <p:nvPr>
            <p:ph idx="1"/>
          </p:nvPr>
        </p:nvSpPr>
        <p:spPr>
          <a:xfrm>
            <a:off x="1335024" y="2048257"/>
            <a:ext cx="10169588" cy="3627714"/>
          </a:xfrm>
        </p:spPr>
        <p:txBody>
          <a:bodyPr/>
          <a:lstStyle/>
          <a:p>
            <a:r>
              <a:rPr lang="en-IN" dirty="0" smtClean="0"/>
              <a:t>In this presentation we will analyse how a business performed from the sales data </a:t>
            </a:r>
          </a:p>
          <a:p>
            <a:r>
              <a:rPr lang="en-IN" dirty="0" smtClean="0"/>
              <a:t>We will also try to find out what factors played a part to determine the sales</a:t>
            </a:r>
            <a:endParaRPr lang="en-IN" dirty="0"/>
          </a:p>
        </p:txBody>
      </p:sp>
    </p:spTree>
    <p:extLst>
      <p:ext uri="{BB962C8B-B14F-4D97-AF65-F5344CB8AC3E}">
        <p14:creationId xmlns:p14="http://schemas.microsoft.com/office/powerpoint/2010/main" val="28269054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a:t>Data cleaning</a:t>
            </a:r>
          </a:p>
        </p:txBody>
      </p:sp>
      <p:sp>
        <p:nvSpPr>
          <p:cNvPr id="3" name="Content Placeholder 2"/>
          <p:cNvSpPr>
            <a:spLocks noGrp="1"/>
          </p:cNvSpPr>
          <p:nvPr>
            <p:ph idx="1"/>
          </p:nvPr>
        </p:nvSpPr>
        <p:spPr>
          <a:xfrm>
            <a:off x="1879692" y="1901952"/>
            <a:ext cx="9001667" cy="3992896"/>
          </a:xfrm>
        </p:spPr>
        <p:txBody>
          <a:bodyPr/>
          <a:lstStyle/>
          <a:p>
            <a:pPr>
              <a:buFont typeface="Wingdings" panose="05000000000000000000" pitchFamily="2" charset="2"/>
              <a:buChar char="Ø"/>
            </a:pPr>
            <a:r>
              <a:rPr lang="en-IN" dirty="0" smtClean="0"/>
              <a:t> There were </a:t>
            </a:r>
            <a:r>
              <a:rPr lang="en-IN" dirty="0"/>
              <a:t>187 rows </a:t>
            </a:r>
            <a:r>
              <a:rPr lang="en-IN" dirty="0" smtClean="0"/>
              <a:t>of data present</a:t>
            </a:r>
          </a:p>
          <a:p>
            <a:pPr>
              <a:buFont typeface="Wingdings" panose="05000000000000000000" pitchFamily="2" charset="2"/>
              <a:buChar char="Ø"/>
            </a:pPr>
            <a:r>
              <a:rPr lang="en-IN" dirty="0" smtClean="0"/>
              <a:t> Some categorical data of same type were using different representation ( Male/M or Female/F). We converted it into only M/F.</a:t>
            </a:r>
          </a:p>
          <a:p>
            <a:pPr>
              <a:buFont typeface="Wingdings" panose="05000000000000000000" pitchFamily="2" charset="2"/>
              <a:buChar char="Ø"/>
            </a:pPr>
            <a:r>
              <a:rPr lang="en-IN" dirty="0"/>
              <a:t> </a:t>
            </a:r>
            <a:r>
              <a:rPr lang="en-IN" dirty="0" smtClean="0"/>
              <a:t>When we tried to find the outliers it was found that most of the outliers were present in TM798. so we could not remove the outliers as it will affect the data set.</a:t>
            </a:r>
            <a:endParaRPr lang="en-IN" dirty="0"/>
          </a:p>
          <a:p>
            <a:pPr>
              <a:buFont typeface="Wingdings" panose="05000000000000000000" pitchFamily="2" charset="2"/>
              <a:buChar char="Ø"/>
            </a:pPr>
            <a:r>
              <a:rPr lang="en-IN" dirty="0" smtClean="0"/>
              <a:t> Some </a:t>
            </a:r>
            <a:r>
              <a:rPr lang="en-IN" dirty="0"/>
              <a:t>data </a:t>
            </a:r>
            <a:r>
              <a:rPr lang="en-IN" dirty="0" smtClean="0"/>
              <a:t>were </a:t>
            </a:r>
            <a:r>
              <a:rPr lang="en-IN" dirty="0"/>
              <a:t>missing in </a:t>
            </a:r>
            <a:r>
              <a:rPr lang="en-IN" dirty="0" smtClean="0"/>
              <a:t>the </a:t>
            </a:r>
            <a:r>
              <a:rPr lang="en-IN" dirty="0"/>
              <a:t>Sheet</a:t>
            </a:r>
          </a:p>
          <a:p>
            <a:pPr>
              <a:buFont typeface="Wingdings" panose="05000000000000000000" pitchFamily="2" charset="2"/>
              <a:buChar char="Ø"/>
            </a:pPr>
            <a:r>
              <a:rPr lang="en-IN" dirty="0" smtClean="0"/>
              <a:t> We calculated group wise average of each product and then replaced the missing    values with average. </a:t>
            </a:r>
            <a:endParaRPr lang="en-IN" dirty="0"/>
          </a:p>
          <a:p>
            <a:pPr marL="137160" indent="0">
              <a:buClrTx/>
              <a:buNone/>
            </a:pPr>
            <a:r>
              <a:rPr lang="en-IN" dirty="0" smtClean="0">
                <a:solidFill>
                  <a:schemeClr val="bg1"/>
                </a:solidFill>
              </a:rPr>
              <a:t>value with the helps of other equivalent da</a:t>
            </a:r>
            <a:endParaRPr lang="en-IN" dirty="0">
              <a:solidFill>
                <a:schemeClr val="bg1"/>
              </a:solidFill>
            </a:endParaRPr>
          </a:p>
        </p:txBody>
      </p:sp>
    </p:spTree>
    <p:extLst>
      <p:ext uri="{BB962C8B-B14F-4D97-AF65-F5344CB8AC3E}">
        <p14:creationId xmlns:p14="http://schemas.microsoft.com/office/powerpoint/2010/main" val="12972324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cx1="http://schemas.microsoft.com/office/drawing/2015/9/8/chartex">
        <mc:Choice Requires="cx1">
          <p:graphicFrame>
            <p:nvGraphicFramePr>
              <p:cNvPr id="4" name="Chart 3"/>
              <p:cNvGraphicFramePr/>
              <p:nvPr>
                <p:extLst>
                  <p:ext uri="{D42A27DB-BD31-4B8C-83A1-F6EECF244321}">
                    <p14:modId xmlns:p14="http://schemas.microsoft.com/office/powerpoint/2010/main" val="3002900250"/>
                  </p:ext>
                </p:extLst>
              </p:nvPr>
            </p:nvGraphicFramePr>
            <p:xfrm>
              <a:off x="166687" y="978027"/>
              <a:ext cx="6206681" cy="4938141"/>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hart 3"/>
              <p:cNvPicPr>
                <a:picLocks noGrp="1" noRot="1" noChangeAspect="1" noMove="1" noResize="1" noEditPoints="1" noAdjustHandles="1" noChangeArrowheads="1" noChangeShapeType="1"/>
              </p:cNvPicPr>
              <p:nvPr/>
            </p:nvPicPr>
            <p:blipFill>
              <a:blip r:embed="rId3"/>
              <a:stretch>
                <a:fillRect/>
              </a:stretch>
            </p:blipFill>
            <p:spPr>
              <a:xfrm>
                <a:off x="166687" y="978027"/>
                <a:ext cx="6206681" cy="4938141"/>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5" name="Chart 4"/>
              <p:cNvGraphicFramePr/>
              <p:nvPr>
                <p:extLst>
                  <p:ext uri="{D42A27DB-BD31-4B8C-83A1-F6EECF244321}">
                    <p14:modId xmlns:p14="http://schemas.microsoft.com/office/powerpoint/2010/main" val="561538940"/>
                  </p:ext>
                </p:extLst>
              </p:nvPr>
            </p:nvGraphicFramePr>
            <p:xfrm>
              <a:off x="6289167" y="1070229"/>
              <a:ext cx="5902833" cy="4845939"/>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5" name="Chart 4"/>
              <p:cNvPicPr>
                <a:picLocks noGrp="1" noRot="1" noChangeAspect="1" noMove="1" noResize="1" noEditPoints="1" noAdjustHandles="1" noChangeArrowheads="1" noChangeShapeType="1"/>
              </p:cNvPicPr>
              <p:nvPr/>
            </p:nvPicPr>
            <p:blipFill>
              <a:blip r:embed="rId5"/>
              <a:stretch>
                <a:fillRect/>
              </a:stretch>
            </p:blipFill>
            <p:spPr>
              <a:xfrm>
                <a:off x="6289167" y="1070229"/>
                <a:ext cx="5902833" cy="4845939"/>
              </a:xfrm>
              <a:prstGeom prst="rect">
                <a:avLst/>
              </a:prstGeom>
            </p:spPr>
          </p:pic>
        </mc:Fallback>
      </mc:AlternateContent>
    </p:spTree>
    <p:extLst>
      <p:ext uri="{BB962C8B-B14F-4D97-AF65-F5344CB8AC3E}">
        <p14:creationId xmlns:p14="http://schemas.microsoft.com/office/powerpoint/2010/main" val="1881605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cx1="http://schemas.microsoft.com/office/drawing/2015/9/8/chartex">
        <mc:Choice Requires="cx1">
          <p:graphicFrame>
            <p:nvGraphicFramePr>
              <p:cNvPr id="8" name="Chart 7"/>
              <p:cNvGraphicFramePr/>
              <p:nvPr>
                <p:extLst>
                  <p:ext uri="{D42A27DB-BD31-4B8C-83A1-F6EECF244321}">
                    <p14:modId xmlns:p14="http://schemas.microsoft.com/office/powerpoint/2010/main" val="4266691484"/>
                  </p:ext>
                </p:extLst>
              </p:nvPr>
            </p:nvGraphicFramePr>
            <p:xfrm>
              <a:off x="410547" y="149290"/>
              <a:ext cx="5570375" cy="5716554"/>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8" name="Chart 7"/>
              <p:cNvPicPr>
                <a:picLocks noGrp="1" noRot="1" noChangeAspect="1" noMove="1" noResize="1" noEditPoints="1" noAdjustHandles="1" noChangeArrowheads="1" noChangeShapeType="1"/>
              </p:cNvPicPr>
              <p:nvPr/>
            </p:nvPicPr>
            <p:blipFill>
              <a:blip r:embed="rId3"/>
              <a:stretch>
                <a:fillRect/>
              </a:stretch>
            </p:blipFill>
            <p:spPr>
              <a:xfrm>
                <a:off x="410547" y="149290"/>
                <a:ext cx="5570375" cy="5716554"/>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9" name="Chart 8"/>
              <p:cNvGraphicFramePr/>
              <p:nvPr>
                <p:extLst>
                  <p:ext uri="{D42A27DB-BD31-4B8C-83A1-F6EECF244321}">
                    <p14:modId xmlns:p14="http://schemas.microsoft.com/office/powerpoint/2010/main" val="2213704184"/>
                  </p:ext>
                </p:extLst>
              </p:nvPr>
            </p:nvGraphicFramePr>
            <p:xfrm>
              <a:off x="5878285" y="149290"/>
              <a:ext cx="6120882" cy="5716555"/>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9" name="Chart 8"/>
              <p:cNvPicPr>
                <a:picLocks noGrp="1" noRot="1" noChangeAspect="1" noMove="1" noResize="1" noEditPoints="1" noAdjustHandles="1" noChangeArrowheads="1" noChangeShapeType="1"/>
              </p:cNvPicPr>
              <p:nvPr/>
            </p:nvPicPr>
            <p:blipFill>
              <a:blip r:embed="rId5"/>
              <a:stretch>
                <a:fillRect/>
              </a:stretch>
            </p:blipFill>
            <p:spPr>
              <a:xfrm>
                <a:off x="5878285" y="149290"/>
                <a:ext cx="6120882" cy="5716555"/>
              </a:xfrm>
              <a:prstGeom prst="rect">
                <a:avLst/>
              </a:prstGeom>
            </p:spPr>
          </p:pic>
        </mc:Fallback>
      </mc:AlternateContent>
    </p:spTree>
    <p:extLst>
      <p:ext uri="{BB962C8B-B14F-4D97-AF65-F5344CB8AC3E}">
        <p14:creationId xmlns:p14="http://schemas.microsoft.com/office/powerpoint/2010/main" val="11295549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54" y="201168"/>
            <a:ext cx="12059446" cy="6492240"/>
          </a:xfrm>
          <a:prstGeom prst="rect">
            <a:avLst/>
          </a:prstGeom>
        </p:spPr>
      </p:pic>
    </p:spTree>
    <p:extLst>
      <p:ext uri="{BB962C8B-B14F-4D97-AF65-F5344CB8AC3E}">
        <p14:creationId xmlns:p14="http://schemas.microsoft.com/office/powerpoint/2010/main" val="22420001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 y="118872"/>
            <a:ext cx="12033504" cy="6665976"/>
          </a:xfrm>
          <a:prstGeom prst="rect">
            <a:avLst/>
          </a:prstGeom>
        </p:spPr>
      </p:pic>
    </p:spTree>
    <p:extLst>
      <p:ext uri="{BB962C8B-B14F-4D97-AF65-F5344CB8AC3E}">
        <p14:creationId xmlns:p14="http://schemas.microsoft.com/office/powerpoint/2010/main" val="18560949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744" y="585216"/>
            <a:ext cx="10917936" cy="667512"/>
          </a:xfrm>
        </p:spPr>
        <p:txBody>
          <a:bodyPr>
            <a:normAutofit fontScale="90000"/>
          </a:bodyPr>
          <a:lstStyle/>
          <a:p>
            <a:pPr algn="ctr"/>
            <a:r>
              <a:rPr lang="en-IN" dirty="0"/>
              <a:t> </a:t>
            </a:r>
            <a:r>
              <a:rPr lang="en-IN" dirty="0" smtClean="0"/>
              <a:t>    Data </a:t>
            </a:r>
            <a:r>
              <a:rPr lang="en-IN" dirty="0"/>
              <a:t>Analysis</a:t>
            </a:r>
          </a:p>
        </p:txBody>
      </p:sp>
      <p:sp>
        <p:nvSpPr>
          <p:cNvPr id="7" name="Content Placeholder 2"/>
          <p:cNvSpPr>
            <a:spLocks noGrp="1"/>
          </p:cNvSpPr>
          <p:nvPr>
            <p:ph idx="1"/>
          </p:nvPr>
        </p:nvSpPr>
        <p:spPr>
          <a:xfrm>
            <a:off x="1879692" y="1901952"/>
            <a:ext cx="9001667" cy="3992896"/>
          </a:xfrm>
        </p:spPr>
        <p:txBody>
          <a:bodyPr>
            <a:normAutofit fontScale="85000" lnSpcReduction="10000"/>
          </a:bodyPr>
          <a:lstStyle/>
          <a:p>
            <a:pPr marL="0" lvl="0" indent="0">
              <a:lnSpc>
                <a:spcPct val="100000"/>
              </a:lnSpc>
              <a:buNone/>
            </a:pPr>
            <a:r>
              <a:rPr lang="en-IN" sz="2400" dirty="0" smtClean="0"/>
              <a:t>After the </a:t>
            </a:r>
            <a:r>
              <a:rPr lang="en-IN" sz="2400" dirty="0"/>
              <a:t>Analysis </a:t>
            </a:r>
            <a:r>
              <a:rPr lang="en-IN" sz="2400" dirty="0" smtClean="0"/>
              <a:t>we found that</a:t>
            </a:r>
            <a:endParaRPr lang="en-IN" sz="2400" dirty="0"/>
          </a:p>
          <a:p>
            <a:pPr lvl="0">
              <a:lnSpc>
                <a:spcPct val="100000"/>
              </a:lnSpc>
              <a:buFont typeface="Wingdings" panose="05000000000000000000" pitchFamily="2" charset="2"/>
              <a:buChar char="Ø"/>
            </a:pPr>
            <a:r>
              <a:rPr lang="en-IN" sz="2400" dirty="0"/>
              <a:t>TM798 </a:t>
            </a:r>
            <a:r>
              <a:rPr lang="en-IN" sz="2400" dirty="0" smtClean="0"/>
              <a:t>– As the customers average income is higher than other groups so the product is most likely costly.</a:t>
            </a:r>
            <a:endParaRPr lang="en-IN" sz="2400" dirty="0"/>
          </a:p>
          <a:p>
            <a:pPr lvl="0">
              <a:lnSpc>
                <a:spcPct val="100000"/>
              </a:lnSpc>
              <a:buFont typeface="Wingdings" panose="05000000000000000000" pitchFamily="2" charset="2"/>
              <a:buChar char="Ø"/>
            </a:pPr>
            <a:r>
              <a:rPr lang="en-IN" sz="2400" dirty="0" smtClean="0"/>
              <a:t>TM200 </a:t>
            </a:r>
            <a:r>
              <a:rPr lang="en-IN" sz="2400" dirty="0"/>
              <a:t>– </a:t>
            </a:r>
            <a:r>
              <a:rPr lang="en-IN" sz="2400" dirty="0" smtClean="0"/>
              <a:t>Product </a:t>
            </a:r>
            <a:r>
              <a:rPr lang="en-IN" sz="2400" dirty="0"/>
              <a:t>quality is Average </a:t>
            </a:r>
            <a:r>
              <a:rPr lang="en-IN" sz="2400" dirty="0" smtClean="0"/>
              <a:t>But </a:t>
            </a:r>
            <a:r>
              <a:rPr lang="en-IN" sz="2400" dirty="0"/>
              <a:t>sale is more than others </a:t>
            </a:r>
          </a:p>
          <a:p>
            <a:pPr lvl="0">
              <a:lnSpc>
                <a:spcPct val="100000"/>
              </a:lnSpc>
              <a:buFont typeface="Wingdings" panose="05000000000000000000" pitchFamily="2" charset="2"/>
              <a:buChar char="Ø"/>
            </a:pPr>
            <a:r>
              <a:rPr lang="en-IN" sz="2400" dirty="0" smtClean="0"/>
              <a:t>TM005</a:t>
            </a:r>
            <a:r>
              <a:rPr lang="en-IN" sz="2400" dirty="0"/>
              <a:t> –</a:t>
            </a:r>
            <a:r>
              <a:rPr lang="en-IN" sz="2400" dirty="0" smtClean="0"/>
              <a:t> </a:t>
            </a:r>
            <a:r>
              <a:rPr lang="en-IN" sz="2400" dirty="0"/>
              <a:t>Product’s quality is almost same of TM200 &amp; TM1098 but sale is </a:t>
            </a:r>
            <a:r>
              <a:rPr lang="en-IN" sz="2400" dirty="0" smtClean="0"/>
              <a:t>lower.</a:t>
            </a:r>
            <a:endParaRPr lang="en-IN" sz="2400" dirty="0"/>
          </a:p>
          <a:p>
            <a:pPr lvl="0">
              <a:lnSpc>
                <a:spcPct val="100000"/>
              </a:lnSpc>
              <a:buFont typeface="Wingdings" panose="05000000000000000000" pitchFamily="2" charset="2"/>
              <a:buChar char="Ø"/>
            </a:pPr>
            <a:r>
              <a:rPr lang="en-IN" sz="2400" dirty="0" smtClean="0"/>
              <a:t>TM1098</a:t>
            </a:r>
            <a:r>
              <a:rPr lang="en-IN" sz="2400" dirty="0"/>
              <a:t> –</a:t>
            </a:r>
            <a:r>
              <a:rPr lang="en-IN" sz="2400" dirty="0" smtClean="0"/>
              <a:t> </a:t>
            </a:r>
            <a:r>
              <a:rPr lang="en-IN" sz="2400" dirty="0"/>
              <a:t>It’s Sale is a</a:t>
            </a:r>
            <a:r>
              <a:rPr lang="en-IN" sz="2400" dirty="0" smtClean="0"/>
              <a:t>verage but </a:t>
            </a:r>
            <a:r>
              <a:rPr lang="en-IN" sz="2400" dirty="0"/>
              <a:t>it’s quality is lower  than </a:t>
            </a:r>
            <a:r>
              <a:rPr lang="en-IN" sz="2400" dirty="0" smtClean="0"/>
              <a:t>TM005</a:t>
            </a:r>
          </a:p>
          <a:p>
            <a:pPr marL="0" lvl="0" indent="0">
              <a:lnSpc>
                <a:spcPct val="100000"/>
              </a:lnSpc>
              <a:buNone/>
            </a:pPr>
            <a:r>
              <a:rPr lang="en-IN" sz="2400" dirty="0" smtClean="0"/>
              <a:t>Tableau link - </a:t>
            </a:r>
            <a:r>
              <a:rPr lang="en-IN" sz="2400" dirty="0">
                <a:hlinkClick r:id="rId2"/>
              </a:rPr>
              <a:t>https://public.tableau.com/profile/arnab.ray.chaudhuri#!/vizhome/CarboFitnessanalysis/Story1?publish=yes</a:t>
            </a:r>
            <a:endParaRPr lang="en-IN" sz="2400" dirty="0"/>
          </a:p>
          <a:p>
            <a:pPr marL="137160" indent="0">
              <a:buClrTx/>
              <a:buNone/>
            </a:pPr>
            <a:r>
              <a:rPr lang="en-IN" dirty="0" smtClean="0">
                <a:solidFill>
                  <a:schemeClr val="bg1"/>
                </a:solidFill>
              </a:rPr>
              <a:t>value with the helps of other equivalent da</a:t>
            </a:r>
            <a:endParaRPr lang="en-IN" dirty="0">
              <a:solidFill>
                <a:schemeClr val="bg1"/>
              </a:solidFill>
            </a:endParaRPr>
          </a:p>
        </p:txBody>
      </p:sp>
    </p:spTree>
    <p:extLst>
      <p:ext uri="{BB962C8B-B14F-4D97-AF65-F5344CB8AC3E}">
        <p14:creationId xmlns:p14="http://schemas.microsoft.com/office/powerpoint/2010/main" val="168379041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598</TotalTime>
  <Words>320</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Blackadder ITC</vt:lpstr>
      <vt:lpstr>Calibri</vt:lpstr>
      <vt:lpstr>Calibri Light</vt:lpstr>
      <vt:lpstr>Wingdings</vt:lpstr>
      <vt:lpstr>Retrospect</vt:lpstr>
      <vt:lpstr>Product Analysis using Data science</vt:lpstr>
      <vt:lpstr>Table of content </vt:lpstr>
      <vt:lpstr>Introduction</vt:lpstr>
      <vt:lpstr>Data cleaning</vt:lpstr>
      <vt:lpstr>PowerPoint Presentation</vt:lpstr>
      <vt:lpstr>PowerPoint Presentation</vt:lpstr>
      <vt:lpstr>PowerPoint Presentation</vt:lpstr>
      <vt:lpstr>PowerPoint Presentation</vt:lpstr>
      <vt:lpstr>     Data Analysis</vt:lpstr>
      <vt:lpstr>Insight and Solution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Arnab Ray Chaudhuri</dc:creator>
  <cp:lastModifiedBy>Armatrics</cp:lastModifiedBy>
  <cp:revision>38</cp:revision>
  <dcterms:created xsi:type="dcterms:W3CDTF">2020-07-26T06:09:58Z</dcterms:created>
  <dcterms:modified xsi:type="dcterms:W3CDTF">2020-08-20T13:33:51Z</dcterms:modified>
</cp:coreProperties>
</file>