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ata%20Science%20Master%20class%20top%20mentor\Assignments\Case%20study%201%2018_07_2020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rnab%20Data%20Science%20Master%20class%20top%20mentor\Assignments\Case%20study%201%2018_07_2020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rnab%20Data%20Science%20Master%20class%20top%20mentor\Assignments\Case%20study%201%2018_07_2020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Sheet6!$H$1</c:f>
              <c:strCache>
                <c:ptCount val="1"/>
                <c:pt idx="0">
                  <c:v>Total Earnings per month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Sheet6!$G$2:$G$6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Sheet6!$H$2:$H$6</c:f>
              <c:numCache>
                <c:formatCode>General</c:formatCode>
                <c:ptCount val="5"/>
                <c:pt idx="0">
                  <c:v>99710</c:v>
                </c:pt>
                <c:pt idx="1">
                  <c:v>115510</c:v>
                </c:pt>
                <c:pt idx="2">
                  <c:v>100365</c:v>
                </c:pt>
                <c:pt idx="3">
                  <c:v>79170</c:v>
                </c:pt>
                <c:pt idx="4">
                  <c:v>39860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D8-4DC6-9617-69DFF56AA247}"/>
            </c:ext>
          </c:extLst>
        </c:ser>
        <c:ser>
          <c:idx val="5"/>
          <c:order val="5"/>
          <c:tx>
            <c:strRef>
              <c:f>Sheet6!$M$1</c:f>
              <c:strCache>
                <c:ptCount val="1"/>
                <c:pt idx="0">
                  <c:v>Total cost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Sheet6!$G$2:$G$6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Sheet6!$M$2:$M$6</c:f>
              <c:numCache>
                <c:formatCode>General</c:formatCode>
                <c:ptCount val="5"/>
                <c:pt idx="0">
                  <c:v>65330</c:v>
                </c:pt>
                <c:pt idx="1">
                  <c:v>68423</c:v>
                </c:pt>
                <c:pt idx="2">
                  <c:v>64937</c:v>
                </c:pt>
                <c:pt idx="3">
                  <c:v>57071</c:v>
                </c:pt>
                <c:pt idx="4">
                  <c:v>42940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D8-4DC6-9617-69DFF56AA247}"/>
            </c:ext>
          </c:extLst>
        </c:ser>
        <c:ser>
          <c:idx val="1"/>
          <c:order val="1"/>
          <c:tx>
            <c:strRef>
              <c:f>Sheet6!$I$1</c:f>
              <c:strCache>
                <c:ptCount val="1"/>
                <c:pt idx="0">
                  <c:v>Raw material cost per month</c:v>
                </c:pt>
              </c:strCache>
            </c:strRef>
          </c:tx>
          <c:spPr>
            <a:solidFill>
              <a:srgbClr val="FF33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Sheet6!$G$2:$G$6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Sheet6!$I$2:$I$6</c:f>
              <c:numCache>
                <c:formatCode>General</c:formatCode>
                <c:ptCount val="5"/>
                <c:pt idx="0">
                  <c:v>34330</c:v>
                </c:pt>
                <c:pt idx="1">
                  <c:v>40423</c:v>
                </c:pt>
                <c:pt idx="2">
                  <c:v>36437</c:v>
                </c:pt>
                <c:pt idx="3">
                  <c:v>28571</c:v>
                </c:pt>
                <c:pt idx="4">
                  <c:v>14440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D8-4DC6-9617-69DFF56AA247}"/>
            </c:ext>
          </c:extLst>
        </c:ser>
        <c:ser>
          <c:idx val="6"/>
          <c:order val="6"/>
          <c:tx>
            <c:strRef>
              <c:f>Sheet6!$N$1</c:f>
              <c:strCache>
                <c:ptCount val="1"/>
                <c:pt idx="0">
                  <c:v>Profit per month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Sheet6!$G$2:$G$6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Sheet6!$N$2:$N$6</c:f>
              <c:numCache>
                <c:formatCode>General</c:formatCode>
                <c:ptCount val="5"/>
                <c:pt idx="0">
                  <c:v>34380</c:v>
                </c:pt>
                <c:pt idx="1">
                  <c:v>47087</c:v>
                </c:pt>
                <c:pt idx="2">
                  <c:v>35428</c:v>
                </c:pt>
                <c:pt idx="3">
                  <c:v>22099</c:v>
                </c:pt>
                <c:pt idx="4">
                  <c:v>-3080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D8-4DC6-9617-69DFF56AA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2186864"/>
        <c:axId val="1052188528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Sheet6!$J$1</c15:sqref>
                        </c15:formulaRef>
                      </c:ext>
                    </c:extLst>
                    <c:strCache>
                      <c:ptCount val="1"/>
                      <c:pt idx="0">
                        <c:v>Monthly labor charge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Sheet6!$G$2:$G$6</c15:sqref>
                        </c15:formulaRef>
                      </c:ext>
                    </c:extLst>
                    <c:strCache>
                      <c:ptCount val="5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Sheet6!$J$2:$J$6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10000</c:v>
                      </c:pt>
                      <c:pt idx="1">
                        <c:v>10000</c:v>
                      </c:pt>
                      <c:pt idx="2">
                        <c:v>10000</c:v>
                      </c:pt>
                      <c:pt idx="3">
                        <c:v>10000</c:v>
                      </c:pt>
                      <c:pt idx="4">
                        <c:v>10000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73D8-4DC6-9617-69DFF56AA247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Sheet6!$K$1</c15:sqref>
                        </c15:formulaRef>
                      </c:ext>
                    </c:extLst>
                    <c:strCache>
                      <c:ptCount val="1"/>
                      <c:pt idx="0">
                        <c:v>Miscellaneous expenses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Sheet6!$G$2:$G$6</c15:sqref>
                        </c15:formulaRef>
                      </c:ext>
                    </c:extLst>
                    <c:strCache>
                      <c:ptCount val="5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Sheet6!$K$2:$K$6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7000</c:v>
                      </c:pt>
                      <c:pt idx="1">
                        <c:v>4000</c:v>
                      </c:pt>
                      <c:pt idx="2">
                        <c:v>4500</c:v>
                      </c:pt>
                      <c:pt idx="3">
                        <c:v>4500</c:v>
                      </c:pt>
                      <c:pt idx="4">
                        <c:v>4500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3D8-4DC6-9617-69DFF56AA247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Sheet6!$L$1</c15:sqref>
                        </c15:formulaRef>
                      </c:ext>
                    </c:extLst>
                    <c:strCache>
                      <c:ptCount val="1"/>
                      <c:pt idx="0">
                        <c:v>Rent per month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Sheet6!$G$2:$G$6</c15:sqref>
                        </c15:formulaRef>
                      </c:ext>
                    </c:extLst>
                    <c:strCache>
                      <c:ptCount val="5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Sheet6!$L$2:$L$6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14000</c:v>
                      </c:pt>
                      <c:pt idx="1">
                        <c:v>14000</c:v>
                      </c:pt>
                      <c:pt idx="2">
                        <c:v>14000</c:v>
                      </c:pt>
                      <c:pt idx="3">
                        <c:v>14000</c:v>
                      </c:pt>
                      <c:pt idx="4">
                        <c:v>14000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3D8-4DC6-9617-69DFF56AA247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Sheet6!$O$1</c15:sqref>
                        </c15:formulaRef>
                      </c:ext>
                    </c:extLst>
                    <c:strCache>
                      <c:ptCount val="1"/>
                      <c:pt idx="0">
                        <c:v>Profit percentage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Sheet6!$G$2:$G$6</c15:sqref>
                        </c15:formulaRef>
                      </c:ext>
                    </c:extLst>
                    <c:strCache>
                      <c:ptCount val="5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Sheet6!$O$2:$O$6</c15:sqref>
                        </c15:formulaRef>
                      </c:ext>
                    </c:extLst>
                    <c:numCache>
                      <c:formatCode>0.00</c:formatCode>
                      <c:ptCount val="5"/>
                      <c:pt idx="0">
                        <c:v>34.479991976732528</c:v>
                      </c:pt>
                      <c:pt idx="1">
                        <c:v>40.764435979568873</c:v>
                      </c:pt>
                      <c:pt idx="2">
                        <c:v>35.299158073033425</c:v>
                      </c:pt>
                      <c:pt idx="3">
                        <c:v>27.913351016799293</c:v>
                      </c:pt>
                      <c:pt idx="4">
                        <c:v>-7.7270446562970401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3D8-4DC6-9617-69DFF56AA247}"/>
                  </c:ext>
                </c:extLst>
              </c15:ser>
            </c15:filteredBarSeries>
          </c:ext>
        </c:extLst>
      </c:barChart>
      <c:catAx>
        <c:axId val="105218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188528"/>
        <c:crosses val="autoZero"/>
        <c:auto val="1"/>
        <c:lblAlgn val="ctr"/>
        <c:lblOffset val="100"/>
        <c:noMultiLvlLbl val="0"/>
      </c:catAx>
      <c:valAx>
        <c:axId val="105218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18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Number of Veg servings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Sheet5!$F$2:$F$6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Sheet5!$G$2:$G$6</c:f>
              <c:numCache>
                <c:formatCode>General</c:formatCode>
                <c:ptCount val="5"/>
                <c:pt idx="0">
                  <c:v>615</c:v>
                </c:pt>
                <c:pt idx="1">
                  <c:v>583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AA-4910-84A1-3047BCCDE79B}"/>
            </c:ext>
          </c:extLst>
        </c:ser>
        <c:ser>
          <c:idx val="1"/>
          <c:order val="1"/>
          <c:tx>
            <c:strRef>
              <c:f>Sheet5!$H$1</c:f>
              <c:strCache>
                <c:ptCount val="1"/>
                <c:pt idx="0">
                  <c:v>Number of Non veg servings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Sheet5!$F$2:$F$6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Sheet5!$H$2:$H$6</c:f>
              <c:numCache>
                <c:formatCode>General</c:formatCode>
                <c:ptCount val="5"/>
                <c:pt idx="0">
                  <c:v>1111</c:v>
                </c:pt>
                <c:pt idx="1">
                  <c:v>1366</c:v>
                </c:pt>
                <c:pt idx="2">
                  <c:v>1513</c:v>
                </c:pt>
                <c:pt idx="3">
                  <c:v>1168</c:v>
                </c:pt>
                <c:pt idx="4">
                  <c:v>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AA-4910-84A1-3047BCCDE79B}"/>
            </c:ext>
          </c:extLst>
        </c:ser>
        <c:ser>
          <c:idx val="2"/>
          <c:order val="2"/>
          <c:tx>
            <c:strRef>
              <c:f>Sheet5!$I$1</c:f>
              <c:strCache>
                <c:ptCount val="1"/>
                <c:pt idx="0">
                  <c:v>cost of material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Sheet5!$F$2:$F$6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Sheet5!$I$2:$I$6</c:f>
              <c:numCache>
                <c:formatCode>General</c:formatCode>
                <c:ptCount val="5"/>
                <c:pt idx="0">
                  <c:v>34330</c:v>
                </c:pt>
                <c:pt idx="1">
                  <c:v>40423</c:v>
                </c:pt>
                <c:pt idx="2">
                  <c:v>36437</c:v>
                </c:pt>
                <c:pt idx="3">
                  <c:v>28571</c:v>
                </c:pt>
                <c:pt idx="4">
                  <c:v>14440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AA-4910-84A1-3047BCCDE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4344224"/>
        <c:axId val="1054342144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Sheet5!$J$1</c15:sqref>
                        </c15:formulaRef>
                      </c:ext>
                    </c:extLst>
                    <c:strCache>
                      <c:ptCount val="1"/>
                      <c:pt idx="0">
                        <c:v>profit percent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Sheet5!$F$2:$F$6</c15:sqref>
                        </c15:formulaRef>
                      </c:ext>
                    </c:extLst>
                    <c:strCache>
                      <c:ptCount val="5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Sheet5!$J$2:$J$6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34.479991976732528</c:v>
                      </c:pt>
                      <c:pt idx="1">
                        <c:v>40.764435979568873</c:v>
                      </c:pt>
                      <c:pt idx="2">
                        <c:v>35.299158073033425</c:v>
                      </c:pt>
                      <c:pt idx="3">
                        <c:v>27.913351016799293</c:v>
                      </c:pt>
                      <c:pt idx="4">
                        <c:v>-7.7270446562970401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7DAA-4910-84A1-3047BCCDE79B}"/>
                  </c:ext>
                </c:extLst>
              </c15:ser>
            </c15:filteredBarSeries>
          </c:ext>
        </c:extLst>
      </c:barChart>
      <c:catAx>
        <c:axId val="105434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342144"/>
        <c:crosses val="autoZero"/>
        <c:auto val="1"/>
        <c:lblAlgn val="ctr"/>
        <c:lblOffset val="100"/>
        <c:noMultiLvlLbl val="0"/>
      </c:catAx>
      <c:valAx>
        <c:axId val="105434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34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Number of Veg servings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Sheet5!$F$2:$F$6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Sheet5!$G$2:$G$6</c:f>
              <c:numCache>
                <c:formatCode>General</c:formatCode>
                <c:ptCount val="5"/>
                <c:pt idx="0">
                  <c:v>615</c:v>
                </c:pt>
                <c:pt idx="1">
                  <c:v>583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A-42A2-AB16-4CD866EE3B11}"/>
            </c:ext>
          </c:extLst>
        </c:ser>
        <c:ser>
          <c:idx val="1"/>
          <c:order val="1"/>
          <c:tx>
            <c:strRef>
              <c:f>Sheet5!$H$1</c:f>
              <c:strCache>
                <c:ptCount val="1"/>
                <c:pt idx="0">
                  <c:v>Number of Non veg servings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Sheet5!$F$2:$F$6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Sheet5!$H$2:$H$6</c:f>
              <c:numCache>
                <c:formatCode>General</c:formatCode>
                <c:ptCount val="5"/>
                <c:pt idx="0">
                  <c:v>1111</c:v>
                </c:pt>
                <c:pt idx="1">
                  <c:v>1366</c:v>
                </c:pt>
                <c:pt idx="2">
                  <c:v>1513</c:v>
                </c:pt>
                <c:pt idx="3">
                  <c:v>1168</c:v>
                </c:pt>
                <c:pt idx="4">
                  <c:v>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DA-42A2-AB16-4CD866EE3B11}"/>
            </c:ext>
          </c:extLst>
        </c:ser>
        <c:ser>
          <c:idx val="3"/>
          <c:order val="3"/>
          <c:tx>
            <c:strRef>
              <c:f>Sheet5!$J$1</c:f>
              <c:strCache>
                <c:ptCount val="1"/>
                <c:pt idx="0">
                  <c:v>profit percent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Sheet5!$F$2:$F$6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Sheet5!$J$2:$J$6</c:f>
              <c:numCache>
                <c:formatCode>0.0</c:formatCode>
                <c:ptCount val="5"/>
                <c:pt idx="0">
                  <c:v>34.479991976732528</c:v>
                </c:pt>
                <c:pt idx="1">
                  <c:v>40.764435979568873</c:v>
                </c:pt>
                <c:pt idx="2">
                  <c:v>35.299158073033425</c:v>
                </c:pt>
                <c:pt idx="3">
                  <c:v>27.913351016799293</c:v>
                </c:pt>
                <c:pt idx="4">
                  <c:v>-7.7270446562970401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DA-42A2-AB16-4CD866EE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4344224"/>
        <c:axId val="105434214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Sheet5!$I$1</c15:sqref>
                        </c15:formulaRef>
                      </c:ext>
                    </c:extLst>
                    <c:strCache>
                      <c:ptCount val="1"/>
                      <c:pt idx="0">
                        <c:v>cost of material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Sheet5!$F$2:$F$6</c15:sqref>
                        </c15:formulaRef>
                      </c:ext>
                    </c:extLst>
                    <c:strCache>
                      <c:ptCount val="5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Sheet5!$I$2:$I$6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34330</c:v>
                      </c:pt>
                      <c:pt idx="1">
                        <c:v>40423</c:v>
                      </c:pt>
                      <c:pt idx="2">
                        <c:v>36437</c:v>
                      </c:pt>
                      <c:pt idx="3">
                        <c:v>28571</c:v>
                      </c:pt>
                      <c:pt idx="4">
                        <c:v>14440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1DA-42A2-AB16-4CD866EE3B11}"/>
                  </c:ext>
                </c:extLst>
              </c15:ser>
            </c15:filteredBarSeries>
          </c:ext>
        </c:extLst>
      </c:barChart>
      <c:catAx>
        <c:axId val="105434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342144"/>
        <c:crosses val="autoZero"/>
        <c:auto val="1"/>
        <c:lblAlgn val="ctr"/>
        <c:lblOffset val="100"/>
        <c:noMultiLvlLbl val="0"/>
      </c:catAx>
      <c:valAx>
        <c:axId val="105434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34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4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4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75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16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69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0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698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4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8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3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1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48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2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7A2A-EB8B-4626-9C81-59F1C13612AC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3A2C2D-84B3-4571-977F-EEBACC1CA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2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081669"/>
            <a:ext cx="8915399" cy="2732048"/>
          </a:xfrm>
        </p:spPr>
        <p:txBody>
          <a:bodyPr>
            <a:normAutofit/>
          </a:bodyPr>
          <a:lstStyle/>
          <a:p>
            <a:r>
              <a:rPr lang="en-IN" sz="4000" dirty="0" smtClean="0"/>
              <a:t>Analysis of a business and revival strategies using Data science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Case study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2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Table of content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Business needs</a:t>
            </a:r>
          </a:p>
          <a:p>
            <a:r>
              <a:rPr lang="en-IN" dirty="0" smtClean="0"/>
              <a:t>Data </a:t>
            </a:r>
          </a:p>
          <a:p>
            <a:r>
              <a:rPr lang="en-IN" dirty="0" smtClean="0"/>
              <a:t>Analysis</a:t>
            </a:r>
          </a:p>
          <a:p>
            <a:r>
              <a:rPr lang="en-IN" dirty="0" smtClean="0"/>
              <a:t>Insight and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5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52907"/>
            <a:ext cx="8915400" cy="3323063"/>
          </a:xfrm>
        </p:spPr>
        <p:txBody>
          <a:bodyPr/>
          <a:lstStyle/>
          <a:p>
            <a:r>
              <a:rPr lang="en-IN" dirty="0" smtClean="0"/>
              <a:t>In this presentation we will analyse how a business performed from the sales data </a:t>
            </a:r>
          </a:p>
          <a:p>
            <a:r>
              <a:rPr lang="en-IN" dirty="0" smtClean="0"/>
              <a:t>We will also try to find out what went wrong and how to address the issues so that his business can survive.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9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Needs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0644"/>
            <a:ext cx="8915400" cy="4383932"/>
          </a:xfrm>
        </p:spPr>
        <p:txBody>
          <a:bodyPr/>
          <a:lstStyle/>
          <a:p>
            <a:r>
              <a:rPr lang="en-IN" dirty="0" smtClean="0"/>
              <a:t>A man took a shop near BTM layout, Bangalore. The shop is not in the main road but a local shop</a:t>
            </a:r>
          </a:p>
          <a:p>
            <a:r>
              <a:rPr lang="en-IN" dirty="0" smtClean="0"/>
              <a:t>He sells fast food like Biriyani, Noodles , Omelettes etc.</a:t>
            </a:r>
          </a:p>
          <a:p>
            <a:r>
              <a:rPr lang="en-IN" dirty="0" smtClean="0"/>
              <a:t>In the first 3 months he made a profit of around 100000, and sales of around 300000.</a:t>
            </a:r>
          </a:p>
          <a:p>
            <a:r>
              <a:rPr lang="en-IN" dirty="0" smtClean="0"/>
              <a:t>After 2</a:t>
            </a:r>
            <a:r>
              <a:rPr lang="en-IN" baseline="30000" dirty="0" smtClean="0"/>
              <a:t>nd</a:t>
            </a:r>
            <a:r>
              <a:rPr lang="en-IN" dirty="0" smtClean="0"/>
              <a:t> month he stopped selling veg food as the stock was not getting cleared.</a:t>
            </a:r>
          </a:p>
          <a:p>
            <a:r>
              <a:rPr lang="en-IN" dirty="0" smtClean="0"/>
              <a:t>After 4-5 months down the line the man is making huge loss and he has </a:t>
            </a:r>
            <a:r>
              <a:rPr lang="en-IN" dirty="0"/>
              <a:t>to pay 2 </a:t>
            </a:r>
            <a:r>
              <a:rPr lang="en-IN" dirty="0" smtClean="0"/>
              <a:t>months rent</a:t>
            </a:r>
          </a:p>
          <a:p>
            <a:r>
              <a:rPr lang="en-IN" dirty="0" smtClean="0"/>
              <a:t>The sale has drastically gone down and he is thinking to close the shop.</a:t>
            </a:r>
          </a:p>
          <a:p>
            <a:r>
              <a:rPr lang="en-IN" dirty="0" smtClean="0"/>
              <a:t>The man is very lazy and very poor in other investment.</a:t>
            </a:r>
          </a:p>
        </p:txBody>
      </p:sp>
    </p:spTree>
    <p:extLst>
      <p:ext uri="{BB962C8B-B14F-4D97-AF65-F5344CB8AC3E}">
        <p14:creationId xmlns:p14="http://schemas.microsoft.com/office/powerpoint/2010/main" val="12972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07601"/>
              </p:ext>
            </p:extLst>
          </p:nvPr>
        </p:nvGraphicFramePr>
        <p:xfrm>
          <a:off x="2448002" y="1264555"/>
          <a:ext cx="8078749" cy="2214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320">
                  <a:extLst>
                    <a:ext uri="{9D8B030D-6E8A-4147-A177-3AD203B41FA5}">
                      <a16:colId xmlns:a16="http://schemas.microsoft.com/office/drawing/2014/main" val="837844862"/>
                    </a:ext>
                  </a:extLst>
                </a:gridCol>
                <a:gridCol w="1145130">
                  <a:extLst>
                    <a:ext uri="{9D8B030D-6E8A-4147-A177-3AD203B41FA5}">
                      <a16:colId xmlns:a16="http://schemas.microsoft.com/office/drawing/2014/main" val="1638302471"/>
                    </a:ext>
                  </a:extLst>
                </a:gridCol>
                <a:gridCol w="1200990">
                  <a:extLst>
                    <a:ext uri="{9D8B030D-6E8A-4147-A177-3AD203B41FA5}">
                      <a16:colId xmlns:a16="http://schemas.microsoft.com/office/drawing/2014/main" val="3381534313"/>
                    </a:ext>
                  </a:extLst>
                </a:gridCol>
                <a:gridCol w="935655">
                  <a:extLst>
                    <a:ext uri="{9D8B030D-6E8A-4147-A177-3AD203B41FA5}">
                      <a16:colId xmlns:a16="http://schemas.microsoft.com/office/drawing/2014/main" val="2512605456"/>
                    </a:ext>
                  </a:extLst>
                </a:gridCol>
                <a:gridCol w="1033410">
                  <a:extLst>
                    <a:ext uri="{9D8B030D-6E8A-4147-A177-3AD203B41FA5}">
                      <a16:colId xmlns:a16="http://schemas.microsoft.com/office/drawing/2014/main" val="2370908925"/>
                    </a:ext>
                  </a:extLst>
                </a:gridCol>
                <a:gridCol w="701741">
                  <a:extLst>
                    <a:ext uri="{9D8B030D-6E8A-4147-A177-3AD203B41FA5}">
                      <a16:colId xmlns:a16="http://schemas.microsoft.com/office/drawing/2014/main" val="2792621413"/>
                    </a:ext>
                  </a:extLst>
                </a:gridCol>
                <a:gridCol w="796004">
                  <a:extLst>
                    <a:ext uri="{9D8B030D-6E8A-4147-A177-3AD203B41FA5}">
                      <a16:colId xmlns:a16="http://schemas.microsoft.com/office/drawing/2014/main" val="1705275215"/>
                    </a:ext>
                  </a:extLst>
                </a:gridCol>
                <a:gridCol w="743635">
                  <a:extLst>
                    <a:ext uri="{9D8B030D-6E8A-4147-A177-3AD203B41FA5}">
                      <a16:colId xmlns:a16="http://schemas.microsoft.com/office/drawing/2014/main" val="3404508169"/>
                    </a:ext>
                  </a:extLst>
                </a:gridCol>
                <a:gridCol w="851864">
                  <a:extLst>
                    <a:ext uri="{9D8B030D-6E8A-4147-A177-3AD203B41FA5}">
                      <a16:colId xmlns:a16="http://schemas.microsoft.com/office/drawing/2014/main" val="190434816"/>
                    </a:ext>
                  </a:extLst>
                </a:gridCol>
              </a:tblGrid>
              <a:tr h="70086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Month</a:t>
                      </a:r>
                      <a:endParaRPr lang="en-IN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Total Earnings per month</a:t>
                      </a:r>
                      <a:endParaRPr lang="en-IN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Raw material cost per month</a:t>
                      </a:r>
                      <a:endParaRPr lang="en-US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Monthly labor charge</a:t>
                      </a:r>
                      <a:endParaRPr lang="en-IN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Miscellaneous expenses</a:t>
                      </a:r>
                      <a:endParaRPr lang="en-IN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Rent per month</a:t>
                      </a:r>
                      <a:endParaRPr lang="en-IN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Total cost</a:t>
                      </a:r>
                      <a:endParaRPr lang="en-IN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Profit per month</a:t>
                      </a:r>
                      <a:endParaRPr lang="en-IN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Profit percentage</a:t>
                      </a:r>
                      <a:endParaRPr lang="en-IN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11593237"/>
                  </a:ext>
                </a:extLst>
              </a:tr>
              <a:tr h="2605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99710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34330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65330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34380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34.48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770043"/>
                  </a:ext>
                </a:extLst>
              </a:tr>
              <a:tr h="4715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February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115510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40423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68423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47087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40.76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3252887"/>
                  </a:ext>
                </a:extLst>
              </a:tr>
              <a:tr h="2605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100365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36437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64937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35428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35.30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9779272"/>
                  </a:ext>
                </a:extLst>
              </a:tr>
              <a:tr h="2605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79170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28571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4500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57071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22099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47380"/>
                  </a:ext>
                </a:extLst>
              </a:tr>
              <a:tr h="2605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39860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14440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42940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-3080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-7.73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2450242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758208"/>
              </p:ext>
            </p:extLst>
          </p:nvPr>
        </p:nvGraphicFramePr>
        <p:xfrm>
          <a:off x="2943922" y="3579541"/>
          <a:ext cx="6770416" cy="2878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37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32857"/>
              </p:ext>
            </p:extLst>
          </p:nvPr>
        </p:nvGraphicFramePr>
        <p:xfrm>
          <a:off x="3808606" y="1264555"/>
          <a:ext cx="4766681" cy="1653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056">
                  <a:extLst>
                    <a:ext uri="{9D8B030D-6E8A-4147-A177-3AD203B41FA5}">
                      <a16:colId xmlns:a16="http://schemas.microsoft.com/office/drawing/2014/main" val="3007879919"/>
                    </a:ext>
                  </a:extLst>
                </a:gridCol>
                <a:gridCol w="1046345">
                  <a:extLst>
                    <a:ext uri="{9D8B030D-6E8A-4147-A177-3AD203B41FA5}">
                      <a16:colId xmlns:a16="http://schemas.microsoft.com/office/drawing/2014/main" val="3311375434"/>
                    </a:ext>
                  </a:extLst>
                </a:gridCol>
                <a:gridCol w="1175523">
                  <a:extLst>
                    <a:ext uri="{9D8B030D-6E8A-4147-A177-3AD203B41FA5}">
                      <a16:colId xmlns:a16="http://schemas.microsoft.com/office/drawing/2014/main" val="2279618459"/>
                    </a:ext>
                  </a:extLst>
                </a:gridCol>
                <a:gridCol w="1007591">
                  <a:extLst>
                    <a:ext uri="{9D8B030D-6E8A-4147-A177-3AD203B41FA5}">
                      <a16:colId xmlns:a16="http://schemas.microsoft.com/office/drawing/2014/main" val="2124194375"/>
                    </a:ext>
                  </a:extLst>
                </a:gridCol>
                <a:gridCol w="917166">
                  <a:extLst>
                    <a:ext uri="{9D8B030D-6E8A-4147-A177-3AD203B41FA5}">
                      <a16:colId xmlns:a16="http://schemas.microsoft.com/office/drawing/2014/main" val="2853564018"/>
                    </a:ext>
                  </a:extLst>
                </a:gridCol>
              </a:tblGrid>
              <a:tr h="472467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Month</a:t>
                      </a:r>
                      <a:endParaRPr lang="en-IN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Number of Veg servings</a:t>
                      </a:r>
                      <a:endParaRPr lang="en-IN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 dirty="0" smtClean="0">
                          <a:effectLst/>
                        </a:rPr>
                        <a:t>Number </a:t>
                      </a:r>
                      <a:r>
                        <a:rPr lang="en-IN" sz="1100" u="none" strike="noStrike" dirty="0">
                          <a:effectLst/>
                        </a:rPr>
                        <a:t>of Non veg servings </a:t>
                      </a:r>
                      <a:endParaRPr lang="en-IN" sz="11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cost of material</a:t>
                      </a:r>
                      <a:endParaRPr lang="en-IN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profit percent</a:t>
                      </a:r>
                      <a:endParaRPr lang="en-IN" sz="1100" b="0" i="0" u="none" strike="noStrike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78752852"/>
                  </a:ext>
                </a:extLst>
              </a:tr>
              <a:tr h="236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34330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329149"/>
                  </a:ext>
                </a:extLst>
              </a:tr>
              <a:tr h="236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February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1366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40423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6575622"/>
                  </a:ext>
                </a:extLst>
              </a:tr>
              <a:tr h="236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36437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2557687"/>
                  </a:ext>
                </a:extLst>
              </a:tr>
              <a:tr h="236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28571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1820995"/>
                  </a:ext>
                </a:extLst>
              </a:tr>
              <a:tr h="236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14440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-7.7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5820431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416599"/>
              </p:ext>
            </p:extLst>
          </p:nvPr>
        </p:nvGraphicFramePr>
        <p:xfrm>
          <a:off x="2055896" y="3212432"/>
          <a:ext cx="47434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399126"/>
              </p:ext>
            </p:extLst>
          </p:nvPr>
        </p:nvGraphicFramePr>
        <p:xfrm>
          <a:off x="7064810" y="32124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18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 and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599"/>
            <a:ext cx="8915400" cy="4783873"/>
          </a:xfrm>
        </p:spPr>
        <p:txBody>
          <a:bodyPr/>
          <a:lstStyle/>
          <a:p>
            <a:r>
              <a:rPr lang="en-IN" dirty="0" smtClean="0"/>
              <a:t>From the analysis it is clear that the </a:t>
            </a:r>
            <a:r>
              <a:rPr lang="en-IN" b="1" dirty="0" smtClean="0"/>
              <a:t>veg items yield more profit percent</a:t>
            </a:r>
            <a:r>
              <a:rPr lang="en-IN" dirty="0" smtClean="0"/>
              <a:t>. So when the person stopped selling veg food the profit decreased drastically.</a:t>
            </a:r>
          </a:p>
          <a:p>
            <a:r>
              <a:rPr lang="en-IN" dirty="0" smtClean="0"/>
              <a:t>In a </a:t>
            </a:r>
            <a:r>
              <a:rPr lang="en-IN" b="1" dirty="0" smtClean="0"/>
              <a:t>group of people </a:t>
            </a:r>
            <a:r>
              <a:rPr lang="en-IN" dirty="0" smtClean="0"/>
              <a:t>there can be a </a:t>
            </a:r>
            <a:r>
              <a:rPr lang="en-IN" b="1" dirty="0" smtClean="0"/>
              <a:t>people who wants to take veg food</a:t>
            </a:r>
            <a:r>
              <a:rPr lang="en-IN" dirty="0" smtClean="0"/>
              <a:t>. So completely removing veg items can cause trouble for the business. That’s why even though the </a:t>
            </a:r>
            <a:r>
              <a:rPr lang="en-IN" b="1" dirty="0" smtClean="0"/>
              <a:t>sales were picking up in the 3</a:t>
            </a:r>
            <a:r>
              <a:rPr lang="en-IN" b="1" baseline="30000" dirty="0" smtClean="0"/>
              <a:t>rd</a:t>
            </a:r>
            <a:r>
              <a:rPr lang="en-IN" b="1" dirty="0" smtClean="0"/>
              <a:t> month</a:t>
            </a:r>
            <a:r>
              <a:rPr lang="en-IN" dirty="0" smtClean="0"/>
              <a:t> it started to </a:t>
            </a:r>
            <a:r>
              <a:rPr lang="en-IN" b="1" dirty="0" smtClean="0"/>
              <a:t>fall from the 4</a:t>
            </a:r>
            <a:r>
              <a:rPr lang="en-IN" b="1" baseline="30000" dirty="0" smtClean="0"/>
              <a:t>th</a:t>
            </a:r>
            <a:r>
              <a:rPr lang="en-IN" b="1" dirty="0" smtClean="0"/>
              <a:t> month.</a:t>
            </a:r>
          </a:p>
          <a:p>
            <a:r>
              <a:rPr lang="en-IN" b="1" dirty="0" smtClean="0"/>
              <a:t>Re introducing popular veg </a:t>
            </a:r>
            <a:r>
              <a:rPr lang="en-IN" dirty="0" smtClean="0"/>
              <a:t>products from the previous menu can solve this problem. Those products stock wont go to waste as they are consumed by more customers.</a:t>
            </a:r>
          </a:p>
          <a:p>
            <a:r>
              <a:rPr lang="en-IN" dirty="0" smtClean="0"/>
              <a:t>To survive from this financial crisis the man can try to sell </a:t>
            </a:r>
            <a:r>
              <a:rPr lang="en-IN" b="1" dirty="0" smtClean="0"/>
              <a:t>veg and non veg meal </a:t>
            </a:r>
            <a:r>
              <a:rPr lang="en-IN" dirty="0" smtClean="0"/>
              <a:t>as it is </a:t>
            </a:r>
            <a:r>
              <a:rPr lang="en-IN" b="1" dirty="0" smtClean="0"/>
              <a:t>local shop in the afternoon </a:t>
            </a:r>
            <a:r>
              <a:rPr lang="en-IN" dirty="0" smtClean="0"/>
              <a:t>and can </a:t>
            </a:r>
            <a:r>
              <a:rPr lang="en-IN" b="1" dirty="0" smtClean="0"/>
              <a:t>sell the fast-food</a:t>
            </a:r>
            <a:r>
              <a:rPr lang="en-IN" dirty="0" smtClean="0"/>
              <a:t> from the </a:t>
            </a:r>
            <a:r>
              <a:rPr lang="en-IN" b="1" dirty="0" smtClean="0"/>
              <a:t>evening</a:t>
            </a:r>
            <a:r>
              <a:rPr lang="en-IN" dirty="0" smtClean="0"/>
              <a:t>, as fast food centres usually start from late afternoon.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2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034" y="2542120"/>
            <a:ext cx="3501485" cy="1082027"/>
          </a:xfrm>
        </p:spPr>
        <p:txBody>
          <a:bodyPr>
            <a:noAutofit/>
          </a:bodyPr>
          <a:lstStyle/>
          <a:p>
            <a:r>
              <a:rPr lang="en-IN" sz="6000" dirty="0" smtClean="0">
                <a:latin typeface="Blackadder ITC" panose="04020505051007020D02" pitchFamily="82" charset="0"/>
              </a:rPr>
              <a:t>Thank you !</a:t>
            </a:r>
            <a:endParaRPr lang="en-IN" sz="60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343</TotalTime>
  <Words>454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Blackadder ITC</vt:lpstr>
      <vt:lpstr>Calibri</vt:lpstr>
      <vt:lpstr>Century Gothic</vt:lpstr>
      <vt:lpstr>Wingdings 3</vt:lpstr>
      <vt:lpstr>Wisp</vt:lpstr>
      <vt:lpstr>Analysis of a business and revival strategies using Data science</vt:lpstr>
      <vt:lpstr>Table of content </vt:lpstr>
      <vt:lpstr>Introduction</vt:lpstr>
      <vt:lpstr>Business Needs</vt:lpstr>
      <vt:lpstr>Data</vt:lpstr>
      <vt:lpstr>Analysis </vt:lpstr>
      <vt:lpstr>Insight and Solution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Arnab Ray Chaudhuri</dc:creator>
  <cp:lastModifiedBy>Armatrics</cp:lastModifiedBy>
  <cp:revision>21</cp:revision>
  <dcterms:created xsi:type="dcterms:W3CDTF">2020-07-26T06:09:58Z</dcterms:created>
  <dcterms:modified xsi:type="dcterms:W3CDTF">2020-08-20T12:43:58Z</dcterms:modified>
</cp:coreProperties>
</file>