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8eff42d5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8eff42d5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8eff42d5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8eff42d5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8ed7b24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8ed7b24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8eff42d5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8eff42d5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8ed7b24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8ed7b24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8eff42d5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8eff42d5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8ed7b24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8ed7b24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Sphero Spark 2 </a:t>
            </a:r>
            <a:r>
              <a:rPr lang="en"/>
              <a:t>Triathlon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052550" y="401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 Roles</a:t>
            </a:r>
            <a:endParaRPr/>
          </a:p>
        </p:txBody>
      </p:sp>
      <p:sp>
        <p:nvSpPr>
          <p:cNvPr id="140" name="Google Shape;140;p14"/>
          <p:cNvSpPr txBox="1"/>
          <p:nvPr>
            <p:ph idx="1" type="body"/>
          </p:nvPr>
        </p:nvSpPr>
        <p:spPr>
          <a:xfrm>
            <a:off x="1233025"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Arnab - Lead Developer:</a:t>
            </a:r>
            <a:endParaRPr sz="1700"/>
          </a:p>
          <a:p>
            <a:pPr indent="0" lvl="0" marL="0" rtl="0" algn="l">
              <a:spcBef>
                <a:spcPts val="1200"/>
              </a:spcBef>
              <a:spcAft>
                <a:spcPts val="0"/>
              </a:spcAft>
              <a:buNone/>
            </a:pPr>
            <a:r>
              <a:rPr lang="en" sz="1600">
                <a:solidFill>
                  <a:srgbClr val="D1D5DB"/>
                </a:solidFill>
                <a:highlight>
                  <a:srgbClr val="444654"/>
                </a:highlight>
                <a:latin typeface="Roboto"/>
                <a:ea typeface="Roboto"/>
                <a:cs typeface="Roboto"/>
                <a:sym typeface="Roboto"/>
              </a:rPr>
              <a:t>Responsible for overseeing the algorithm development process, coordinating team members, and ensuring the project's progress aligned with the timeline. Also responsible for designing and implementing critical algorithm components and conducting thorough testing and debugging.</a:t>
            </a:r>
            <a:endParaRPr sz="1700"/>
          </a:p>
          <a:p>
            <a:pPr indent="0" lvl="0" marL="0" rtl="0" algn="l">
              <a:spcBef>
                <a:spcPts val="1200"/>
              </a:spcBef>
              <a:spcAft>
                <a:spcPts val="0"/>
              </a:spcAft>
              <a:buNone/>
            </a:pPr>
            <a:r>
              <a:rPr lang="en" sz="1700"/>
              <a:t>Jason - Developer/Tester:</a:t>
            </a:r>
            <a:endParaRPr sz="1700"/>
          </a:p>
          <a:p>
            <a:pPr indent="0" lvl="0" marL="0" rtl="0" algn="l">
              <a:spcBef>
                <a:spcPts val="1200"/>
              </a:spcBef>
              <a:spcAft>
                <a:spcPts val="1200"/>
              </a:spcAft>
              <a:buNone/>
            </a:pPr>
            <a:r>
              <a:rPr lang="en" sz="1600">
                <a:solidFill>
                  <a:srgbClr val="D1D5DB"/>
                </a:solidFill>
                <a:highlight>
                  <a:srgbClr val="444654"/>
                </a:highlight>
                <a:latin typeface="Roboto"/>
                <a:ea typeface="Roboto"/>
                <a:cs typeface="Roboto"/>
                <a:sym typeface="Roboto"/>
              </a:rPr>
              <a:t>Responsible for contributing to the algorithm development process by designing and implementing specific algorithm components, conducting testing, and providing feedback. Collaborated with the team and followed the guidance of the Lead Developer to ensure successful algorithm development.</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24925" y="712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1 - </a:t>
            </a:r>
            <a:r>
              <a:rPr lang="en"/>
              <a:t>Endurance</a:t>
            </a:r>
            <a:endParaRPr/>
          </a:p>
        </p:txBody>
      </p:sp>
      <p:pic>
        <p:nvPicPr>
          <p:cNvPr id="146" name="Google Shape;146;p15"/>
          <p:cNvPicPr preferRelativeResize="0"/>
          <p:nvPr/>
        </p:nvPicPr>
        <p:blipFill>
          <a:blip r:embed="rId3">
            <a:alphaModFix/>
          </a:blip>
          <a:stretch>
            <a:fillRect/>
          </a:stretch>
        </p:blipFill>
        <p:spPr>
          <a:xfrm>
            <a:off x="1895350" y="508350"/>
            <a:ext cx="5425676" cy="456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133150" y="377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Challenges Faced</a:t>
            </a:r>
            <a:endParaRPr sz="3500"/>
          </a:p>
        </p:txBody>
      </p:sp>
      <p:sp>
        <p:nvSpPr>
          <p:cNvPr id="152" name="Google Shape;152;p16"/>
          <p:cNvSpPr txBox="1"/>
          <p:nvPr>
            <p:ph idx="1" type="body"/>
          </p:nvPr>
        </p:nvSpPr>
        <p:spPr>
          <a:xfrm>
            <a:off x="1297500" y="1366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D1D5DB"/>
                </a:solidFill>
                <a:highlight>
                  <a:srgbClr val="444654"/>
                </a:highlight>
                <a:latin typeface="Times New Roman"/>
                <a:ea typeface="Times New Roman"/>
                <a:cs typeface="Times New Roman"/>
                <a:sym typeface="Times New Roman"/>
              </a:rPr>
              <a:t>Initial Placement: Ensuring the Sphero Spark 2 started from the correct position for each segment of the triathlon</a:t>
            </a:r>
            <a:endParaRPr sz="1800">
              <a:solidFill>
                <a:srgbClr val="D1D5DB"/>
              </a:solidFill>
              <a:highlight>
                <a:srgbClr val="444654"/>
              </a:highlight>
              <a:latin typeface="Times New Roman"/>
              <a:ea typeface="Times New Roman"/>
              <a:cs typeface="Times New Roman"/>
              <a:sym typeface="Times New Roman"/>
            </a:endParaRPr>
          </a:p>
          <a:p>
            <a:pPr indent="0" lvl="0" marL="0" rtl="0" algn="l">
              <a:spcBef>
                <a:spcPts val="1200"/>
              </a:spcBef>
              <a:spcAft>
                <a:spcPts val="0"/>
              </a:spcAft>
              <a:buNone/>
            </a:pPr>
            <a:r>
              <a:rPr lang="en" sz="1800">
                <a:solidFill>
                  <a:srgbClr val="D1D5DB"/>
                </a:solidFill>
                <a:highlight>
                  <a:srgbClr val="444654"/>
                </a:highlight>
                <a:latin typeface="Times New Roman"/>
                <a:ea typeface="Times New Roman"/>
                <a:cs typeface="Times New Roman"/>
                <a:sym typeface="Times New Roman"/>
              </a:rPr>
              <a:t>Straight Line Navigation: Developing algorithms to make the Sphero Spark 2 move in a straight line was challenging. Ensuring consistent and accurate straight-line navigation was a significant hurdle in the algorithm development process.</a:t>
            </a:r>
            <a:endParaRPr sz="1800">
              <a:solidFill>
                <a:srgbClr val="D1D5DB"/>
              </a:solidFill>
              <a:highlight>
                <a:srgbClr val="444654"/>
              </a:highlight>
              <a:latin typeface="Times New Roman"/>
              <a:ea typeface="Times New Roman"/>
              <a:cs typeface="Times New Roman"/>
              <a:sym typeface="Times New Roman"/>
            </a:endParaRPr>
          </a:p>
          <a:p>
            <a:pPr indent="0" lvl="0" marL="0" rtl="0" algn="l">
              <a:spcBef>
                <a:spcPts val="1200"/>
              </a:spcBef>
              <a:spcAft>
                <a:spcPts val="0"/>
              </a:spcAft>
              <a:buNone/>
            </a:pPr>
            <a:r>
              <a:rPr lang="en" sz="1800">
                <a:solidFill>
                  <a:srgbClr val="D1D5DB"/>
                </a:solidFill>
                <a:highlight>
                  <a:srgbClr val="444654"/>
                </a:highlight>
                <a:latin typeface="Times New Roman"/>
                <a:ea typeface="Times New Roman"/>
                <a:cs typeface="Times New Roman"/>
                <a:sym typeface="Times New Roman"/>
              </a:rPr>
              <a:t>Course Tracking: Ensuring the Sphero Spark 2 stayed on the designated course throughout the triathlon was challenging. Developing algorithms to accurately track the course and make real-time adjustments to keep the device on track required careful consideration and testing.</a:t>
            </a:r>
            <a:endParaRPr sz="1800">
              <a:solidFill>
                <a:srgbClr val="D1D5DB"/>
              </a:solidFill>
              <a:highlight>
                <a:srgbClr val="444654"/>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7896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2 - Accuracy</a:t>
            </a:r>
            <a:endParaRPr/>
          </a:p>
        </p:txBody>
      </p:sp>
      <p:pic>
        <p:nvPicPr>
          <p:cNvPr id="158" name="Google Shape;158;p17"/>
          <p:cNvPicPr preferRelativeResize="0"/>
          <p:nvPr/>
        </p:nvPicPr>
        <p:blipFill rotWithShape="1">
          <a:blip r:embed="rId3">
            <a:alphaModFix/>
          </a:blip>
          <a:srcRect b="0" l="-1274" r="68918" t="0"/>
          <a:stretch/>
        </p:blipFill>
        <p:spPr>
          <a:xfrm>
            <a:off x="1426525" y="453125"/>
            <a:ext cx="6636202" cy="469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100925" y="2342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What We Learned About Software Engineering</a:t>
            </a:r>
            <a:endParaRPr sz="2600"/>
          </a:p>
        </p:txBody>
      </p:sp>
      <p:sp>
        <p:nvSpPr>
          <p:cNvPr id="164" name="Google Shape;164;p18"/>
          <p:cNvSpPr txBox="1"/>
          <p:nvPr>
            <p:ph idx="1" type="body"/>
          </p:nvPr>
        </p:nvSpPr>
        <p:spPr>
          <a:xfrm>
            <a:off x="1200750" y="1261200"/>
            <a:ext cx="7038900" cy="29112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600">
                <a:solidFill>
                  <a:srgbClr val="D1D5DB"/>
                </a:solidFill>
                <a:highlight>
                  <a:srgbClr val="444654"/>
                </a:highlight>
                <a:latin typeface="Times New Roman"/>
                <a:ea typeface="Times New Roman"/>
                <a:cs typeface="Times New Roman"/>
                <a:sym typeface="Times New Roman"/>
              </a:rPr>
              <a:t>Project Planning and Management: Through this project, we learned the importance of effective project planning and management, including setting clear goals, allocating resources, and tracking progress to ensure timely completion of the project.</a:t>
            </a:r>
            <a:endParaRPr sz="1600">
              <a:solidFill>
                <a:srgbClr val="D1D5DB"/>
              </a:solidFill>
              <a:highlight>
                <a:srgbClr val="444654"/>
              </a:highlight>
              <a:latin typeface="Times New Roman"/>
              <a:ea typeface="Times New Roman"/>
              <a:cs typeface="Times New Roman"/>
              <a:sym typeface="Times New Roman"/>
            </a:endParaRPr>
          </a:p>
          <a:p>
            <a:pPr indent="0" lvl="0" marL="0" rtl="0" algn="l">
              <a:spcBef>
                <a:spcPts val="1500"/>
              </a:spcBef>
              <a:spcAft>
                <a:spcPts val="0"/>
              </a:spcAft>
              <a:buNone/>
            </a:pPr>
            <a:r>
              <a:rPr lang="en" sz="1600">
                <a:solidFill>
                  <a:srgbClr val="D1D5DB"/>
                </a:solidFill>
                <a:highlight>
                  <a:srgbClr val="444654"/>
                </a:highlight>
                <a:latin typeface="Times New Roman"/>
                <a:ea typeface="Times New Roman"/>
                <a:cs typeface="Times New Roman"/>
                <a:sym typeface="Times New Roman"/>
              </a:rPr>
              <a:t>Time Management: Managing time efficiently to meet project deadlines was crucial in this project. We learned to prioritize tasks, set deadlines, and allocate time effectively to ensure the project's smooth progress.</a:t>
            </a:r>
            <a:endParaRPr sz="1600">
              <a:solidFill>
                <a:srgbClr val="D1D5DB"/>
              </a:solidFill>
              <a:highlight>
                <a:srgbClr val="444654"/>
              </a:highlight>
              <a:latin typeface="Times New Roman"/>
              <a:ea typeface="Times New Roman"/>
              <a:cs typeface="Times New Roman"/>
              <a:sym typeface="Times New Roman"/>
            </a:endParaRPr>
          </a:p>
          <a:p>
            <a:pPr indent="0" lvl="0" marL="0" rtl="0" algn="l">
              <a:spcBef>
                <a:spcPts val="1500"/>
              </a:spcBef>
              <a:spcAft>
                <a:spcPts val="0"/>
              </a:spcAft>
              <a:buNone/>
            </a:pPr>
            <a:r>
              <a:rPr lang="en" sz="1600">
                <a:solidFill>
                  <a:srgbClr val="D1D5DB"/>
                </a:solidFill>
                <a:highlight>
                  <a:srgbClr val="444654"/>
                </a:highlight>
                <a:latin typeface="Times New Roman"/>
                <a:ea typeface="Times New Roman"/>
                <a:cs typeface="Times New Roman"/>
                <a:sym typeface="Times New Roman"/>
              </a:rPr>
              <a:t>Coding Concepts and Implementation: Developing algorithms for the Sphero Spark 2 triathlon required a deep understanding of coding concepts and implementation, including sensor integration, decision-making, and navigation algorithms. We gained practical experience in implementing these concepts in a real-world project.</a:t>
            </a:r>
            <a:endParaRPr sz="1600">
              <a:solidFill>
                <a:srgbClr val="D1D5DB"/>
              </a:solidFill>
              <a:highlight>
                <a:srgbClr val="444654"/>
              </a:highlight>
              <a:latin typeface="Times New Roman"/>
              <a:ea typeface="Times New Roman"/>
              <a:cs typeface="Times New Roman"/>
              <a:sym typeface="Times New Roman"/>
            </a:endParaRPr>
          </a:p>
          <a:p>
            <a:pPr indent="0" lvl="0" marL="0" rtl="0" algn="l">
              <a:spcBef>
                <a:spcPts val="15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70225"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3 - Agility</a:t>
            </a:r>
            <a:endParaRPr/>
          </a:p>
        </p:txBody>
      </p:sp>
      <p:pic>
        <p:nvPicPr>
          <p:cNvPr id="170" name="Google Shape;170;p19"/>
          <p:cNvPicPr preferRelativeResize="0"/>
          <p:nvPr/>
        </p:nvPicPr>
        <p:blipFill>
          <a:blip r:embed="rId3">
            <a:alphaModFix/>
          </a:blip>
          <a:stretch>
            <a:fillRect/>
          </a:stretch>
        </p:blipFill>
        <p:spPr>
          <a:xfrm>
            <a:off x="1875287" y="477175"/>
            <a:ext cx="5393425" cy="4622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Would Do Differently</a:t>
            </a:r>
            <a:endParaRPr/>
          </a:p>
        </p:txBody>
      </p:sp>
      <p:sp>
        <p:nvSpPr>
          <p:cNvPr id="176" name="Google Shape;176;p20"/>
          <p:cNvSpPr txBox="1"/>
          <p:nvPr>
            <p:ph idx="1" type="body"/>
          </p:nvPr>
        </p:nvSpPr>
        <p:spPr>
          <a:xfrm>
            <a:off x="1176550" y="1204775"/>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500"/>
              </a:spcBef>
              <a:spcAft>
                <a:spcPts val="0"/>
              </a:spcAft>
              <a:buNone/>
            </a:pPr>
            <a:r>
              <a:rPr lang="en" sz="6265">
                <a:solidFill>
                  <a:srgbClr val="D1D5DB"/>
                </a:solidFill>
                <a:highlight>
                  <a:srgbClr val="444654"/>
                </a:highlight>
                <a:latin typeface="Times New Roman"/>
                <a:ea typeface="Times New Roman"/>
                <a:cs typeface="Times New Roman"/>
                <a:sym typeface="Times New Roman"/>
              </a:rPr>
              <a:t>Improved Testing and Debugging: In hindsight, we would allocate more time and resources for extensive testing and debugging of the algorithms. This would help identify and fix any issues early in the development process and ensure higher algorithm accuracy and reliability.</a:t>
            </a:r>
            <a:endParaRPr sz="6265">
              <a:solidFill>
                <a:srgbClr val="D1D5DB"/>
              </a:solidFill>
              <a:highlight>
                <a:srgbClr val="444654"/>
              </a:highlight>
              <a:latin typeface="Times New Roman"/>
              <a:ea typeface="Times New Roman"/>
              <a:cs typeface="Times New Roman"/>
              <a:sym typeface="Times New Roman"/>
            </a:endParaRPr>
          </a:p>
          <a:p>
            <a:pPr indent="0" lvl="0" marL="0" rtl="0" algn="l">
              <a:spcBef>
                <a:spcPts val="1500"/>
              </a:spcBef>
              <a:spcAft>
                <a:spcPts val="0"/>
              </a:spcAft>
              <a:buNone/>
            </a:pPr>
            <a:r>
              <a:rPr lang="en" sz="6265">
                <a:solidFill>
                  <a:srgbClr val="D1D5DB"/>
                </a:solidFill>
                <a:highlight>
                  <a:srgbClr val="444654"/>
                </a:highlight>
                <a:latin typeface="Times New Roman"/>
                <a:ea typeface="Times New Roman"/>
                <a:cs typeface="Times New Roman"/>
                <a:sym typeface="Times New Roman"/>
              </a:rPr>
              <a:t>Enhanced Collaboration and Communication: We realized the importance of effective collaboration and communication within the team for successful project completion. In future projects, we would emphasize more on regular team meetings, clear communication channels, and collaborative decision-making to improve overall project efficiency.</a:t>
            </a:r>
            <a:endParaRPr sz="6265">
              <a:solidFill>
                <a:srgbClr val="D1D5DB"/>
              </a:solidFill>
              <a:highlight>
                <a:srgbClr val="444654"/>
              </a:highlight>
              <a:latin typeface="Times New Roman"/>
              <a:ea typeface="Times New Roman"/>
              <a:cs typeface="Times New Roman"/>
              <a:sym typeface="Times New Roman"/>
            </a:endParaRPr>
          </a:p>
          <a:p>
            <a:pPr indent="0" lvl="0" marL="0" rtl="0" algn="l">
              <a:spcBef>
                <a:spcPts val="1500"/>
              </a:spcBef>
              <a:spcAft>
                <a:spcPts val="0"/>
              </a:spcAft>
              <a:buNone/>
            </a:pPr>
            <a:r>
              <a:rPr lang="en" sz="6265">
                <a:solidFill>
                  <a:srgbClr val="D1D5DB"/>
                </a:solidFill>
                <a:highlight>
                  <a:srgbClr val="444654"/>
                </a:highlight>
                <a:latin typeface="Times New Roman"/>
                <a:ea typeface="Times New Roman"/>
                <a:cs typeface="Times New Roman"/>
                <a:sym typeface="Times New Roman"/>
              </a:rPr>
              <a:t>Enhanced Initial Placement and Calibration: Based on the challenges faced in ensuring accurate initial placement and calibration of the Sphero Spark 2, we would invest more time in developing robust algorithms for initial placement and calibration, considering various environmental factors that may affect the device's performance.</a:t>
            </a:r>
            <a:endParaRPr sz="6265">
              <a:solidFill>
                <a:srgbClr val="D1D5DB"/>
              </a:solidFill>
              <a:highlight>
                <a:srgbClr val="444654"/>
              </a:highlight>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