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b9d28c9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b9d28c9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b9d28c9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b9d28c9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b9d28c9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b9d28c9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b9d28c97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b9d28c97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b9d28c97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b9d28c97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afb7515b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afb7515b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afb7515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afb7515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afb7515b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afb7515b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afb7515b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afb7515b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3c1f47f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3c1f47f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3c1f47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3c1f47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b29b8fa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b29b8fa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b9d28c9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b9d28c9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b9d28c9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b9d28c9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08100" y="22319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  </a:t>
            </a:r>
            <a:r>
              <a:rPr lang="en" sz="4300"/>
              <a:t>CSE-6413</a:t>
            </a:r>
            <a:endParaRPr sz="4300"/>
          </a:p>
        </p:txBody>
      </p:sp>
      <p:sp>
        <p:nvSpPr>
          <p:cNvPr id="67" name="Google Shape;67;p13"/>
          <p:cNvSpPr txBox="1"/>
          <p:nvPr>
            <p:ph idx="1" type="subTitle"/>
          </p:nvPr>
        </p:nvSpPr>
        <p:spPr>
          <a:xfrm>
            <a:off x="1666825" y="3205625"/>
            <a:ext cx="58695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523"/>
              <a:buNone/>
            </a:pPr>
            <a:r>
              <a:rPr b="1" lang="en" sz="2565">
                <a:solidFill>
                  <a:schemeClr val="accent1"/>
                </a:solidFill>
                <a:latin typeface="PT Sans Narrow"/>
                <a:ea typeface="PT Sans Narrow"/>
                <a:cs typeface="PT Sans Narrow"/>
                <a:sym typeface="PT Sans Narrow"/>
              </a:rPr>
              <a:t>Network Science</a:t>
            </a:r>
            <a:endParaRPr sz="1140"/>
          </a:p>
        </p:txBody>
      </p:sp>
      <p:pic>
        <p:nvPicPr>
          <p:cNvPr id="68" name="Google Shape;68;p13"/>
          <p:cNvPicPr preferRelativeResize="0"/>
          <p:nvPr/>
        </p:nvPicPr>
        <p:blipFill>
          <a:blip r:embed="rId3">
            <a:alphaModFix/>
          </a:blip>
          <a:stretch>
            <a:fillRect/>
          </a:stretch>
        </p:blipFill>
        <p:spPr>
          <a:xfrm>
            <a:off x="4149272" y="1277125"/>
            <a:ext cx="1022361" cy="10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8150" y="454500"/>
            <a:ext cx="5250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Hubs,Transitivity and Clustering</a:t>
            </a:r>
            <a:endParaRPr/>
          </a:p>
        </p:txBody>
      </p:sp>
      <p:sp>
        <p:nvSpPr>
          <p:cNvPr id="125" name="Google Shape;125;p22"/>
          <p:cNvSpPr txBox="1"/>
          <p:nvPr>
            <p:ph idx="1" type="body"/>
          </p:nvPr>
        </p:nvSpPr>
        <p:spPr>
          <a:xfrm>
            <a:off x="156450" y="1161900"/>
            <a:ext cx="5669100" cy="36225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 99-Percentile degree is about 47 </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8 nodes has a degree &gt;= 47: 'Logan Junior Chef','Robin Miller', 'Scott Conant', "McDonald's_6", 'Eric Ripert', 'Alex Guarnaschelli', 'David Chang', 'Chef Daniel Boulud'</a:t>
            </a:r>
            <a:endParaRPr>
              <a:solidFill>
                <a:srgbClr val="000000"/>
              </a:solidFill>
            </a:endParaRPr>
          </a:p>
          <a:p>
            <a:pPr indent="0" lvl="0" marL="457200" rtl="0" algn="l">
              <a:lnSpc>
                <a:spcPct val="95000"/>
              </a:lnSpc>
              <a:spcBef>
                <a:spcPts val="1200"/>
              </a:spcBef>
              <a:spcAft>
                <a:spcPts val="0"/>
              </a:spcAft>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Transitivity value is : 0.223</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 Average Clustering coefficient: 0.331</a:t>
            </a:r>
            <a:endParaRPr>
              <a:solidFill>
                <a:srgbClr val="000000"/>
              </a:solidFill>
            </a:endParaRPr>
          </a:p>
        </p:txBody>
      </p:sp>
      <p:pic>
        <p:nvPicPr>
          <p:cNvPr id="126" name="Google Shape;126;p22"/>
          <p:cNvPicPr preferRelativeResize="0"/>
          <p:nvPr/>
        </p:nvPicPr>
        <p:blipFill>
          <a:blip r:embed="rId3">
            <a:alphaModFix/>
          </a:blip>
          <a:stretch>
            <a:fillRect/>
          </a:stretch>
        </p:blipFill>
        <p:spPr>
          <a:xfrm>
            <a:off x="5530050" y="454500"/>
            <a:ext cx="3494200" cy="398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85000" y="454500"/>
            <a:ext cx="2103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Centrality</a:t>
            </a:r>
            <a:endParaRPr/>
          </a:p>
        </p:txBody>
      </p:sp>
      <p:sp>
        <p:nvSpPr>
          <p:cNvPr id="132" name="Google Shape;132;p23"/>
          <p:cNvSpPr txBox="1"/>
          <p:nvPr>
            <p:ph idx="1" type="body"/>
          </p:nvPr>
        </p:nvSpPr>
        <p:spPr>
          <a:xfrm>
            <a:off x="91475" y="1161900"/>
            <a:ext cx="8728800" cy="707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This is based on the assumption that important nodes have many connections</a:t>
            </a:r>
            <a:endParaRPr>
              <a:solidFill>
                <a:srgbClr val="000000"/>
              </a:solidFill>
            </a:endParaRPr>
          </a:p>
        </p:txBody>
      </p:sp>
      <p:pic>
        <p:nvPicPr>
          <p:cNvPr id="133" name="Google Shape;133;p23"/>
          <p:cNvPicPr preferRelativeResize="0"/>
          <p:nvPr/>
        </p:nvPicPr>
        <p:blipFill>
          <a:blip r:embed="rId3">
            <a:alphaModFix/>
          </a:blip>
          <a:stretch>
            <a:fillRect/>
          </a:stretch>
        </p:blipFill>
        <p:spPr>
          <a:xfrm>
            <a:off x="749450" y="2039100"/>
            <a:ext cx="7492499" cy="284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0" y="454500"/>
            <a:ext cx="2535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Communities</a:t>
            </a:r>
            <a:endParaRPr/>
          </a:p>
        </p:txBody>
      </p:sp>
      <p:sp>
        <p:nvSpPr>
          <p:cNvPr id="139" name="Google Shape;139;p24"/>
          <p:cNvSpPr txBox="1"/>
          <p:nvPr>
            <p:ph idx="1" type="body"/>
          </p:nvPr>
        </p:nvSpPr>
        <p:spPr>
          <a:xfrm>
            <a:off x="175025" y="1236175"/>
            <a:ext cx="4938900" cy="36225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Using set of greedy partition we obtain 21 communities</a:t>
            </a:r>
            <a:endParaRPr>
              <a:solidFill>
                <a:srgbClr val="000000"/>
              </a:solidFill>
            </a:endParaRPr>
          </a:p>
          <a:p>
            <a:pPr indent="0" lvl="0" marL="0" rtl="0" algn="l">
              <a:lnSpc>
                <a:spcPct val="95000"/>
              </a:lnSpc>
              <a:spcBef>
                <a:spcPts val="1200"/>
              </a:spcBef>
              <a:spcAft>
                <a:spcPts val="0"/>
              </a:spcAft>
              <a:buNone/>
            </a:pPr>
            <a:r>
              <a:t/>
            </a:r>
            <a:endParaRPr>
              <a:solidFill>
                <a:srgbClr val="000000"/>
              </a:solidFill>
            </a:endParaRPr>
          </a:p>
          <a:p>
            <a:pPr indent="0" lvl="0" marL="0" rtl="0" algn="l">
              <a:lnSpc>
                <a:spcPct val="95000"/>
              </a:lnSpc>
              <a:spcBef>
                <a:spcPts val="1200"/>
              </a:spcBef>
              <a:spcAft>
                <a:spcPts val="0"/>
              </a:spcAft>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Using set of Louvain partition we obtain 17 communities</a:t>
            </a:r>
            <a:endParaRPr>
              <a:solidFill>
                <a:srgbClr val="000000"/>
              </a:solidFill>
            </a:endParaRPr>
          </a:p>
        </p:txBody>
      </p:sp>
      <p:pic>
        <p:nvPicPr>
          <p:cNvPr id="140" name="Google Shape;140;p24"/>
          <p:cNvPicPr preferRelativeResize="0"/>
          <p:nvPr/>
        </p:nvPicPr>
        <p:blipFill>
          <a:blip r:embed="rId3">
            <a:alphaModFix/>
          </a:blip>
          <a:stretch>
            <a:fillRect/>
          </a:stretch>
        </p:blipFill>
        <p:spPr>
          <a:xfrm>
            <a:off x="5699750" y="599238"/>
            <a:ext cx="2768200" cy="394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0" y="454500"/>
            <a:ext cx="2535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
        <p:nvSpPr>
          <p:cNvPr id="146" name="Google Shape;146;p25"/>
          <p:cNvSpPr txBox="1"/>
          <p:nvPr>
            <p:ph idx="1" type="body"/>
          </p:nvPr>
        </p:nvSpPr>
        <p:spPr>
          <a:xfrm>
            <a:off x="277200" y="1347600"/>
            <a:ext cx="8589600" cy="31533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No Isolated components and only one connected component</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 Scale-free network</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8 identified major HUBS</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Identified most important nodes using different Centrality methods</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Identified communities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0" y="454500"/>
            <a:ext cx="2154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52" name="Google Shape;152;p26"/>
          <p:cNvSpPr txBox="1"/>
          <p:nvPr>
            <p:ph idx="1" type="body"/>
          </p:nvPr>
        </p:nvSpPr>
        <p:spPr>
          <a:xfrm>
            <a:off x="156450" y="1161900"/>
            <a:ext cx="8589600" cy="31533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a:solidFill>
                  <a:srgbClr val="000000"/>
                </a:solidFill>
              </a:rPr>
              <a:t> </a:t>
            </a:r>
            <a:r>
              <a:rPr lang="en">
                <a:solidFill>
                  <a:srgbClr val="222222"/>
                </a:solidFill>
                <a:highlight>
                  <a:srgbClr val="FFFFFF"/>
                </a:highlight>
                <a:latin typeface="Arial"/>
                <a:ea typeface="Arial"/>
                <a:cs typeface="Arial"/>
                <a:sym typeface="Arial"/>
              </a:rPr>
              <a:t>Rozemberczki, B., Davies, R., Sarkar, R. and Sutton, C., 2019, August. Gemsec: Graph embedding with self clustering. In </a:t>
            </a:r>
            <a:r>
              <a:rPr i="1" lang="en">
                <a:solidFill>
                  <a:srgbClr val="222222"/>
                </a:solidFill>
                <a:highlight>
                  <a:srgbClr val="FFFFFF"/>
                </a:highlight>
                <a:latin typeface="Arial"/>
                <a:ea typeface="Arial"/>
                <a:cs typeface="Arial"/>
                <a:sym typeface="Arial"/>
              </a:rPr>
              <a:t>Proceedings of the 2019 IEEE/ACM international conference on advances in social networks analysis and mining</a:t>
            </a:r>
            <a:r>
              <a:rPr lang="en">
                <a:solidFill>
                  <a:srgbClr val="222222"/>
                </a:solidFill>
                <a:highlight>
                  <a:srgbClr val="FFFFFF"/>
                </a:highlight>
                <a:latin typeface="Arial"/>
                <a:ea typeface="Arial"/>
                <a:cs typeface="Arial"/>
                <a:sym typeface="Arial"/>
              </a:rPr>
              <a:t> (pp. 65-72).</a:t>
            </a:r>
            <a:endParaRPr>
              <a:solidFill>
                <a:srgbClr val="222222"/>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a:solidFill>
                <a:srgbClr val="222222"/>
              </a:solidFill>
              <a:highlight>
                <a:srgbClr val="FFFFFF"/>
              </a:highlight>
              <a:latin typeface="Arial"/>
              <a:ea typeface="Arial"/>
              <a:cs typeface="Arial"/>
              <a:sym typeface="Arial"/>
            </a:endParaRPr>
          </a:p>
          <a:p>
            <a:pPr indent="-342900" lvl="0" marL="457200" rtl="0" algn="l">
              <a:lnSpc>
                <a:spcPct val="95000"/>
              </a:lnSpc>
              <a:spcBef>
                <a:spcPts val="120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Balvir, S.U., Raghuwanshi, M.M. and Borkar, P.S., 2024. Node2Vec and Machine Learning: A Powerful Duo for Link Prediction in Social Network. </a:t>
            </a:r>
            <a:r>
              <a:rPr i="1" lang="en">
                <a:solidFill>
                  <a:srgbClr val="222222"/>
                </a:solidFill>
                <a:highlight>
                  <a:srgbClr val="FFFFFF"/>
                </a:highlight>
                <a:latin typeface="Arial"/>
                <a:ea typeface="Arial"/>
                <a:cs typeface="Arial"/>
                <a:sym typeface="Arial"/>
              </a:rPr>
              <a:t>Journal of Electrical Systems</a:t>
            </a:r>
            <a:r>
              <a:rPr lang="en">
                <a:solidFill>
                  <a:srgbClr val="222222"/>
                </a:solidFill>
                <a:highlight>
                  <a:srgbClr val="FFFFFF"/>
                </a:highlight>
                <a:latin typeface="Arial"/>
                <a:ea typeface="Arial"/>
                <a:cs typeface="Arial"/>
                <a:sym typeface="Arial"/>
              </a:rPr>
              <a:t>, </a:t>
            </a:r>
            <a:r>
              <a:rPr i="1" lang="en">
                <a:solidFill>
                  <a:srgbClr val="222222"/>
                </a:solidFill>
                <a:highlight>
                  <a:srgbClr val="FFFFFF"/>
                </a:highlight>
                <a:latin typeface="Arial"/>
                <a:ea typeface="Arial"/>
                <a:cs typeface="Arial"/>
                <a:sym typeface="Arial"/>
              </a:rPr>
              <a:t>20</a:t>
            </a:r>
            <a:r>
              <a:rPr lang="en">
                <a:solidFill>
                  <a:srgbClr val="222222"/>
                </a:solidFill>
                <a:highlight>
                  <a:srgbClr val="FFFFFF"/>
                </a:highlight>
                <a:latin typeface="Arial"/>
                <a:ea typeface="Arial"/>
                <a:cs typeface="Arial"/>
                <a:sym typeface="Arial"/>
              </a:rPr>
              <a:t>(2s), pp.639-649.</a:t>
            </a:r>
            <a:endParaRPr>
              <a:solidFill>
                <a:srgbClr val="222222"/>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753375"/>
            <a:ext cx="8520600" cy="32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7600"/>
          </a:p>
          <a:p>
            <a:pPr indent="0" lvl="0" marL="0" rtl="0" algn="ctr">
              <a:spcBef>
                <a:spcPts val="0"/>
              </a:spcBef>
              <a:spcAft>
                <a:spcPts val="0"/>
              </a:spcAft>
              <a:buNone/>
            </a:pPr>
            <a:r>
              <a:t/>
            </a:r>
            <a:endParaRPr sz="7600"/>
          </a:p>
          <a:p>
            <a:pPr indent="0" lvl="0" marL="0" rtl="0" algn="ctr">
              <a:spcBef>
                <a:spcPts val="0"/>
              </a:spcBef>
              <a:spcAft>
                <a:spcPts val="0"/>
              </a:spcAft>
              <a:buNone/>
            </a:pPr>
            <a:r>
              <a:rPr lang="en" sz="7600"/>
              <a:t>Thank you</a:t>
            </a:r>
            <a:endParaRPr sz="7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75725" y="235050"/>
            <a:ext cx="8520600" cy="17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200"/>
          </a:p>
          <a:p>
            <a:pPr indent="0" lvl="0" marL="0" rtl="0" algn="ctr">
              <a:spcBef>
                <a:spcPts val="0"/>
              </a:spcBef>
              <a:spcAft>
                <a:spcPts val="0"/>
              </a:spcAft>
              <a:buNone/>
            </a:pPr>
            <a:r>
              <a:rPr lang="en" sz="4200"/>
              <a:t> </a:t>
            </a:r>
            <a:r>
              <a:rPr lang="en" sz="3644"/>
              <a:t>Group members</a:t>
            </a:r>
            <a:endParaRPr sz="3644"/>
          </a:p>
        </p:txBody>
      </p:sp>
      <p:sp>
        <p:nvSpPr>
          <p:cNvPr id="74" name="Google Shape;74;p14"/>
          <p:cNvSpPr txBox="1"/>
          <p:nvPr>
            <p:ph idx="1" type="body"/>
          </p:nvPr>
        </p:nvSpPr>
        <p:spPr>
          <a:xfrm>
            <a:off x="375725" y="1647625"/>
            <a:ext cx="8520600" cy="297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rPr b="1" lang="en" sz="2000"/>
              <a:t> ARNAB SIRCAR          - </a:t>
            </a:r>
            <a:r>
              <a:rPr b="1" lang="en" sz="2000"/>
              <a:t>0424052036</a:t>
            </a:r>
            <a:endParaRPr b="1" sz="2000"/>
          </a:p>
          <a:p>
            <a:pPr indent="0" lvl="0" marL="0" rtl="0" algn="l">
              <a:spcBef>
                <a:spcPts val="1200"/>
              </a:spcBef>
              <a:spcAft>
                <a:spcPts val="0"/>
              </a:spcAft>
              <a:buNone/>
            </a:pPr>
            <a:r>
              <a:rPr b="1" lang="en" sz="2000"/>
              <a:t>                             </a:t>
            </a:r>
            <a:r>
              <a:rPr b="1" lang="en" sz="2000"/>
              <a:t>A. S. M. Muntaheen     - 0424054602</a:t>
            </a:r>
            <a:endParaRPr b="1" sz="2000"/>
          </a:p>
          <a:p>
            <a:pPr indent="0" lvl="0" marL="0" rtl="0" algn="ctr">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40"/>
              <a:t>Project Title</a:t>
            </a:r>
            <a:endParaRPr sz="3840"/>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700"/>
          </a:p>
          <a:p>
            <a:pPr indent="0" lvl="0" marL="0" rtl="0" algn="ctr">
              <a:spcBef>
                <a:spcPts val="1200"/>
              </a:spcBef>
              <a:spcAft>
                <a:spcPts val="1200"/>
              </a:spcAft>
              <a:buNone/>
            </a:pPr>
            <a:r>
              <a:rPr b="1" lang="en" sz="2700"/>
              <a:t>Exploring Connections: A Network Analysis of Facebook's Food Pages</a:t>
            </a:r>
            <a:endParaRPr b="1"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2706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652025" y="1302000"/>
            <a:ext cx="7937100" cy="2539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1F1F1F"/>
                </a:solidFill>
                <a:latin typeface="Arial"/>
                <a:ea typeface="Arial"/>
                <a:cs typeface="Arial"/>
                <a:sym typeface="Arial"/>
              </a:rPr>
              <a:t>This project analyzes the "Facebook Food Pages" network, focusing on identifying influential pages, uncovering communities, and assessing centrality. By examining mutual likes between pages, we pinpoint key influencers, reveal clusters of related pages, and gauge brand popularity within the food network. This study offers insights into social influence, community structure, and brand visibility in food-related social media</a:t>
            </a:r>
            <a:endParaRPr>
              <a:solidFill>
                <a:srgbClr val="1F1F1F"/>
              </a:solidFill>
              <a:latin typeface="Arial"/>
              <a:ea typeface="Arial"/>
              <a:cs typeface="Arial"/>
              <a:sym typeface="Arial"/>
            </a:endParaRPr>
          </a:p>
          <a:p>
            <a:pPr indent="0" lvl="0" marL="457200" rtl="0" algn="just">
              <a:lnSpc>
                <a:spcPct val="15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2910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Review</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1F1F1F"/>
              </a:buClr>
              <a:buSzPts val="1800"/>
              <a:buFont typeface="Arial"/>
              <a:buChar char="●"/>
            </a:pPr>
            <a:r>
              <a:rPr lang="en">
                <a:solidFill>
                  <a:srgbClr val="1F1F1F"/>
                </a:solidFill>
                <a:latin typeface="Arial"/>
                <a:ea typeface="Arial"/>
                <a:cs typeface="Arial"/>
                <a:sym typeface="Arial"/>
              </a:rPr>
              <a:t>In [1], the author discusses GEMSEC, a graph embedding algorithm that simultaneously learns node embeddings and clustering.</a:t>
            </a:r>
            <a:endParaRPr>
              <a:solidFill>
                <a:srgbClr val="1F1F1F"/>
              </a:solidFill>
              <a:latin typeface="Arial"/>
              <a:ea typeface="Arial"/>
              <a:cs typeface="Arial"/>
              <a:sym typeface="Arial"/>
            </a:endParaRPr>
          </a:p>
          <a:p>
            <a:pPr indent="0" lvl="0" marL="457200" rtl="0" algn="l">
              <a:lnSpc>
                <a:spcPct val="150000"/>
              </a:lnSpc>
              <a:spcBef>
                <a:spcPts val="1200"/>
              </a:spcBef>
              <a:spcAft>
                <a:spcPts val="0"/>
              </a:spcAft>
              <a:buNone/>
            </a:pPr>
            <a:r>
              <a:t/>
            </a:r>
            <a:endParaRPr>
              <a:solidFill>
                <a:srgbClr val="1F1F1F"/>
              </a:solidFill>
              <a:latin typeface="Arial"/>
              <a:ea typeface="Arial"/>
              <a:cs typeface="Arial"/>
              <a:sym typeface="Arial"/>
            </a:endParaRPr>
          </a:p>
          <a:p>
            <a:pPr indent="-342900" lvl="0" marL="457200" rtl="0" algn="l">
              <a:lnSpc>
                <a:spcPct val="150000"/>
              </a:lnSpc>
              <a:spcBef>
                <a:spcPts val="1200"/>
              </a:spcBef>
              <a:spcAft>
                <a:spcPts val="0"/>
              </a:spcAft>
              <a:buClr>
                <a:srgbClr val="1F1F1F"/>
              </a:buClr>
              <a:buSzPts val="1800"/>
              <a:buFont typeface="Arial"/>
              <a:buChar char="●"/>
            </a:pPr>
            <a:r>
              <a:rPr lang="en">
                <a:solidFill>
                  <a:srgbClr val="1F1F1F"/>
                </a:solidFill>
                <a:latin typeface="Arial"/>
                <a:ea typeface="Arial"/>
                <a:cs typeface="Arial"/>
                <a:sym typeface="Arial"/>
              </a:rPr>
              <a:t>In [2], the author leverages Node2Vec to learn high-dimensional node embeddings that capture both local and global network structures, and applies machine learning models for link prediction in social networks.</a:t>
            </a:r>
            <a:endParaRPr>
              <a:solidFill>
                <a:srgbClr val="1F1F1F"/>
              </a:solidFill>
              <a:latin typeface="Arial"/>
              <a:ea typeface="Arial"/>
              <a:cs typeface="Arial"/>
              <a:sym typeface="Arial"/>
            </a:endParaRPr>
          </a:p>
          <a:p>
            <a:pPr indent="0" lvl="0" marL="457200" rtl="0" algn="l">
              <a:spcBef>
                <a:spcPts val="1200"/>
              </a:spcBef>
              <a:spcAft>
                <a:spcPts val="1200"/>
              </a:spcAft>
              <a:buNone/>
            </a:pPr>
            <a:r>
              <a:t/>
            </a:r>
            <a:endParaRPr>
              <a:solidFill>
                <a:srgbClr val="1F1F1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31325" y="454300"/>
            <a:ext cx="31524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679875" y="1584825"/>
            <a:ext cx="7691400" cy="2178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Data collected about Facebook pages (November 2017).</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Nodes represent the pages and edges are mutual likes among them.</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Food category pages</a:t>
            </a:r>
            <a:endParaRPr>
              <a:solidFill>
                <a:srgbClr val="000000"/>
              </a:solidFill>
              <a:latin typeface="Arial"/>
              <a:ea typeface="Arial"/>
              <a:cs typeface="Arial"/>
              <a:sym typeface="Arial"/>
            </a:endParaRPr>
          </a:p>
          <a:p>
            <a:pPr indent="0" lvl="0" marL="0" rtl="0" algn="just">
              <a:spcBef>
                <a:spcPts val="1200"/>
              </a:spcBef>
              <a:spcAft>
                <a:spcPts val="0"/>
              </a:spcAft>
              <a:buNone/>
            </a:pPr>
            <a:r>
              <a:t/>
            </a:r>
            <a:endParaRPr>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84925" y="445025"/>
            <a:ext cx="24525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Visualisation</a:t>
            </a:r>
            <a:endParaRPr/>
          </a:p>
        </p:txBody>
      </p:sp>
      <p:sp>
        <p:nvSpPr>
          <p:cNvPr id="104" name="Google Shape;104;p19"/>
          <p:cNvSpPr txBox="1"/>
          <p:nvPr>
            <p:ph idx="1" type="body"/>
          </p:nvPr>
        </p:nvSpPr>
        <p:spPr>
          <a:xfrm>
            <a:off x="221625" y="1300975"/>
            <a:ext cx="3828300" cy="32016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Number of nodes: 620</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Number of links: 2102</a:t>
            </a:r>
            <a:endParaRPr>
              <a:solidFill>
                <a:srgbClr val="000000"/>
              </a:solidFill>
            </a:endParaRPr>
          </a:p>
          <a:p>
            <a:pPr indent="0" lvl="0" marL="457200" rtl="0" algn="l">
              <a:lnSpc>
                <a:spcPct val="95000"/>
              </a:lnSpc>
              <a:spcBef>
                <a:spcPts val="1200"/>
              </a:spcBef>
              <a:spcAft>
                <a:spcPts val="0"/>
              </a:spcAft>
              <a:buSzPts val="1018"/>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Undirected</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Unweighted</a:t>
            </a:r>
            <a:endParaRPr>
              <a:solidFill>
                <a:srgbClr val="000000"/>
              </a:solidFill>
            </a:endParaRPr>
          </a:p>
          <a:p>
            <a:pPr indent="0" lvl="0" marL="0" rtl="0" algn="l">
              <a:lnSpc>
                <a:spcPct val="95000"/>
              </a:lnSpc>
              <a:spcBef>
                <a:spcPts val="1200"/>
              </a:spcBef>
              <a:spcAft>
                <a:spcPts val="0"/>
              </a:spcAft>
              <a:buSzPts val="1018"/>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No Isolated components</a:t>
            </a:r>
            <a:endParaRPr>
              <a:solidFill>
                <a:srgbClr val="000000"/>
              </a:solidFill>
            </a:endParaRPr>
          </a:p>
          <a:p>
            <a:pPr indent="0" lvl="0" marL="0" rtl="0" algn="l">
              <a:lnSpc>
                <a:spcPct val="95000"/>
              </a:lnSpc>
              <a:spcBef>
                <a:spcPts val="1200"/>
              </a:spcBef>
              <a:spcAft>
                <a:spcPts val="1200"/>
              </a:spcAft>
              <a:buSzPts val="1018"/>
              <a:buNone/>
            </a:pPr>
            <a:r>
              <a:t/>
            </a:r>
            <a:endParaRPr>
              <a:solidFill>
                <a:srgbClr val="000000"/>
              </a:solidFill>
            </a:endParaRPr>
          </a:p>
        </p:txBody>
      </p:sp>
      <p:pic>
        <p:nvPicPr>
          <p:cNvPr id="105" name="Google Shape;105;p19"/>
          <p:cNvPicPr preferRelativeResize="0"/>
          <p:nvPr/>
        </p:nvPicPr>
        <p:blipFill>
          <a:blip r:embed="rId3">
            <a:alphaModFix/>
          </a:blip>
          <a:stretch>
            <a:fillRect/>
          </a:stretch>
        </p:blipFill>
        <p:spPr>
          <a:xfrm>
            <a:off x="4295675" y="445013"/>
            <a:ext cx="4752148" cy="39781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75775" y="462400"/>
            <a:ext cx="42225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Exploration of the network</a:t>
            </a:r>
            <a:endParaRPr/>
          </a:p>
        </p:txBody>
      </p:sp>
      <p:sp>
        <p:nvSpPr>
          <p:cNvPr id="111" name="Google Shape;111;p20"/>
          <p:cNvSpPr txBox="1"/>
          <p:nvPr>
            <p:ph idx="1" type="body"/>
          </p:nvPr>
        </p:nvSpPr>
        <p:spPr>
          <a:xfrm>
            <a:off x="175775" y="1328850"/>
            <a:ext cx="4645500" cy="32016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Density: 0.01</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Standard deviation: 9.47  </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Mean: 6.78 </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Median: 4.0 </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Min: 1 </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en">
                <a:solidFill>
                  <a:srgbClr val="000000"/>
                </a:solidFill>
              </a:rPr>
              <a:t>Max: 134 </a:t>
            </a:r>
            <a:endParaRPr>
              <a:solidFill>
                <a:srgbClr val="000000"/>
              </a:solidFill>
            </a:endParaRPr>
          </a:p>
          <a:p>
            <a:pPr indent="0" lvl="0" marL="0" rtl="0" algn="l">
              <a:lnSpc>
                <a:spcPct val="95000"/>
              </a:lnSpc>
              <a:spcBef>
                <a:spcPts val="1200"/>
              </a:spcBef>
              <a:spcAft>
                <a:spcPts val="0"/>
              </a:spcAft>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Assortativity coefficient:</a:t>
            </a:r>
            <a:r>
              <a:rPr lang="en">
                <a:solidFill>
                  <a:srgbClr val="000000"/>
                </a:solidFill>
              </a:rPr>
              <a:t> - </a:t>
            </a:r>
            <a:r>
              <a:rPr lang="en">
                <a:solidFill>
                  <a:srgbClr val="000000"/>
                </a:solidFill>
              </a:rPr>
              <a:t>0.028</a:t>
            </a:r>
            <a:endParaRPr>
              <a:solidFill>
                <a:srgbClr val="000000"/>
              </a:solidFill>
            </a:endParaRPr>
          </a:p>
        </p:txBody>
      </p:sp>
      <p:pic>
        <p:nvPicPr>
          <p:cNvPr id="112" name="Google Shape;112;p20"/>
          <p:cNvPicPr preferRelativeResize="0"/>
          <p:nvPr/>
        </p:nvPicPr>
        <p:blipFill>
          <a:blip r:embed="rId3">
            <a:alphaModFix/>
          </a:blip>
          <a:stretch>
            <a:fillRect/>
          </a:stretch>
        </p:blipFill>
        <p:spPr>
          <a:xfrm>
            <a:off x="5091400" y="291475"/>
            <a:ext cx="3724225" cy="435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32250" y="454500"/>
            <a:ext cx="2034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Connectivity</a:t>
            </a:r>
            <a:endParaRPr/>
          </a:p>
        </p:txBody>
      </p:sp>
      <p:sp>
        <p:nvSpPr>
          <p:cNvPr id="118" name="Google Shape;118;p21"/>
          <p:cNvSpPr txBox="1"/>
          <p:nvPr>
            <p:ph idx="1" type="body"/>
          </p:nvPr>
        </p:nvSpPr>
        <p:spPr>
          <a:xfrm>
            <a:off x="332250" y="1226900"/>
            <a:ext cx="4942200" cy="32016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Char char="●"/>
            </a:pPr>
            <a:r>
              <a:rPr lang="en">
                <a:solidFill>
                  <a:srgbClr val="000000"/>
                </a:solidFill>
              </a:rPr>
              <a:t> No Isolated components </a:t>
            </a:r>
            <a:endParaRPr>
              <a:solidFill>
                <a:srgbClr val="000000"/>
              </a:solidFill>
            </a:endParaRPr>
          </a:p>
          <a:p>
            <a:pPr indent="0" lvl="0" marL="0" rtl="0" algn="l">
              <a:lnSpc>
                <a:spcPct val="95000"/>
              </a:lnSpc>
              <a:spcBef>
                <a:spcPts val="1200"/>
              </a:spcBef>
              <a:spcAft>
                <a:spcPts val="0"/>
              </a:spcAft>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Number of connected components is 1 </a:t>
            </a:r>
            <a:endParaRPr>
              <a:solidFill>
                <a:srgbClr val="000000"/>
              </a:solidFill>
            </a:endParaRPr>
          </a:p>
          <a:p>
            <a:pPr indent="0" lvl="0" marL="0" rtl="0" algn="l">
              <a:lnSpc>
                <a:spcPct val="95000"/>
              </a:lnSpc>
              <a:spcBef>
                <a:spcPts val="1200"/>
              </a:spcBef>
              <a:spcAft>
                <a:spcPts val="0"/>
              </a:spcAft>
              <a:buNone/>
            </a:pPr>
            <a:r>
              <a:t/>
            </a:r>
            <a:endParaRPr>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rPr>
              <a:t> </a:t>
            </a:r>
            <a:r>
              <a:rPr lang="en">
                <a:solidFill>
                  <a:srgbClr val="000000"/>
                </a:solidFill>
              </a:rPr>
              <a:t>The number of triangle is 8805</a:t>
            </a:r>
            <a:endParaRPr>
              <a:solidFill>
                <a:srgbClr val="000000"/>
              </a:solidFill>
            </a:endParaRPr>
          </a:p>
        </p:txBody>
      </p:sp>
      <p:pic>
        <p:nvPicPr>
          <p:cNvPr id="119" name="Google Shape;119;p21"/>
          <p:cNvPicPr preferRelativeResize="0"/>
          <p:nvPr/>
        </p:nvPicPr>
        <p:blipFill>
          <a:blip r:embed="rId3">
            <a:alphaModFix/>
          </a:blip>
          <a:stretch>
            <a:fillRect/>
          </a:stretch>
        </p:blipFill>
        <p:spPr>
          <a:xfrm>
            <a:off x="5373600" y="152400"/>
            <a:ext cx="3615875" cy="447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