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1" r:id="rId1"/>
    <p:sldMasterId id="2147483660" r:id="rId2"/>
    <p:sldMasterId id="2147483812" r:id="rId3"/>
  </p:sldMasterIdLst>
  <p:sldIdLst>
    <p:sldId id="256" r:id="rId4"/>
    <p:sldId id="257" r:id="rId5"/>
    <p:sldId id="258" r:id="rId6"/>
    <p:sldId id="259" r:id="rId7"/>
    <p:sldId id="260" r:id="rId8"/>
    <p:sldId id="261" r:id="rId9"/>
    <p:sldId id="263" r:id="rId10"/>
    <p:sldId id="264" r:id="rId11"/>
    <p:sldId id="265" r:id="rId12"/>
    <p:sldId id="266" r:id="rId13"/>
    <p:sldId id="267" r:id="rId14"/>
    <p:sldId id="279" r:id="rId15"/>
    <p:sldId id="269" r:id="rId16"/>
    <p:sldId id="270" r:id="rId17"/>
    <p:sldId id="271" r:id="rId18"/>
    <p:sldId id="272" r:id="rId19"/>
    <p:sldId id="273" r:id="rId20"/>
    <p:sldId id="274" r:id="rId21"/>
    <p:sldId id="275" r:id="rId22"/>
    <p:sldId id="276" r:id="rId23"/>
    <p:sldId id="280" r:id="rId24"/>
    <p:sldId id="277" r:id="rId25"/>
    <p:sldId id="278"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D4DE8-A452-8D24-6120-7C0127F0457C}" v="17" dt="2023-05-03T04:31:04.617"/>
    <p1510:client id="{01210329-6480-4530-9149-3D65548EFB87}" v="71" dt="2023-05-01T06:16:52.230"/>
    <p1510:client id="{077A9B20-6F1E-7F0A-4505-D38DBCF6A0BF}" v="15" dt="2023-05-03T11:15:15.500"/>
    <p1510:client id="{102EB4B1-C5F4-F99E-BAD2-E952456EAFB2}" v="66" dt="2023-05-03T16:08:51.593"/>
    <p1510:client id="{144249C4-93AB-4CC8-8D5C-5C195570FAD4}" v="6" dt="2023-05-04T01:05:09.130"/>
    <p1510:client id="{2307CAFB-2656-81AF-C0EF-D3F7290E0B5A}" v="121" dt="2023-05-03T13:30:13.998"/>
    <p1510:client id="{66C3019E-1AC9-54B1-7DEA-8744ACC8EB1C}" v="38" dt="2023-05-03T07:03:52.366"/>
    <p1510:client id="{A8DF4890-BD14-102E-7400-ED4965FE8908}" v="3" dt="2023-05-03T04:14:44.659"/>
    <p1510:client id="{B4CD93A5-AEA5-6A64-C8A3-2992D56EC703}" v="371" dt="2023-05-04T08:06:22.509"/>
    <p1510:client id="{EEF204FA-BED4-7F27-5B84-1476CA53BDBB}" v="190" dt="2023-05-02T13:59:59.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0D832C4-0E5E-4D52-A8D4-D8054DCA0E0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5F0C991-BE75-4533-8D74-C24E43DE7FD4}">
      <dgm:prSet/>
      <dgm:spPr/>
      <dgm:t>
        <a:bodyPr/>
        <a:lstStyle/>
        <a:p>
          <a:r>
            <a:rPr lang="en-GB" b="1" u="sng"/>
            <a:t>Through Information Theory</a:t>
          </a:r>
          <a:r>
            <a:rPr lang="en-GB" b="1"/>
            <a:t>: This involves quantifying the amount of information transferred between subsystems using measures such as transfer entropy or mutual information. </a:t>
          </a:r>
          <a:endParaRPr lang="en-US"/>
        </a:p>
      </dgm:t>
    </dgm:pt>
    <dgm:pt modelId="{2094E707-614C-4C1E-9C56-F729DF5E20C2}" type="parTrans" cxnId="{9345815D-8D97-437F-BE25-E620874142EF}">
      <dgm:prSet/>
      <dgm:spPr/>
      <dgm:t>
        <a:bodyPr/>
        <a:lstStyle/>
        <a:p>
          <a:endParaRPr lang="en-US"/>
        </a:p>
      </dgm:t>
    </dgm:pt>
    <dgm:pt modelId="{66EB6E11-B198-4EF2-B959-DE72F41E6190}" type="sibTrans" cxnId="{9345815D-8D97-437F-BE25-E620874142EF}">
      <dgm:prSet/>
      <dgm:spPr/>
      <dgm:t>
        <a:bodyPr/>
        <a:lstStyle/>
        <a:p>
          <a:endParaRPr lang="en-US"/>
        </a:p>
      </dgm:t>
    </dgm:pt>
    <dgm:pt modelId="{6A26A8BA-2B1D-4522-9958-F148714E9C94}">
      <dgm:prSet/>
      <dgm:spPr/>
      <dgm:t>
        <a:bodyPr/>
        <a:lstStyle/>
        <a:p>
          <a:r>
            <a:rPr lang="en-GB" b="1" u="sng"/>
            <a:t>Through Control Theory</a:t>
          </a:r>
          <a:r>
            <a:rPr lang="en-GB" b="1"/>
            <a:t>: This involves designing control strategies that influence the behaviour of the system. Control strategies can be based on minimizing certain costs and can be implemented through feedback mechanisms.</a:t>
          </a:r>
          <a:endParaRPr lang="en-US"/>
        </a:p>
      </dgm:t>
    </dgm:pt>
    <dgm:pt modelId="{E401EEDC-4F13-4828-9317-A6A6A4933C7C}" type="parTrans" cxnId="{7BD31603-6C25-4C92-BAF2-1165BD84C5F2}">
      <dgm:prSet/>
      <dgm:spPr/>
      <dgm:t>
        <a:bodyPr/>
        <a:lstStyle/>
        <a:p>
          <a:endParaRPr lang="en-US"/>
        </a:p>
      </dgm:t>
    </dgm:pt>
    <dgm:pt modelId="{9DA30625-50E5-4BFF-BF77-27E06ACC24FF}" type="sibTrans" cxnId="{7BD31603-6C25-4C92-BAF2-1165BD84C5F2}">
      <dgm:prSet/>
      <dgm:spPr/>
      <dgm:t>
        <a:bodyPr/>
        <a:lstStyle/>
        <a:p>
          <a:endParaRPr lang="en-US"/>
        </a:p>
      </dgm:t>
    </dgm:pt>
    <dgm:pt modelId="{327FE90E-20DB-463C-A4A5-63C12ABCC0CC}">
      <dgm:prSet/>
      <dgm:spPr/>
      <dgm:t>
        <a:bodyPr/>
        <a:lstStyle/>
        <a:p>
          <a:r>
            <a:rPr lang="en-GB" b="1" u="sng"/>
            <a:t>Through Symbolic Dynamics</a:t>
          </a:r>
          <a:r>
            <a:rPr lang="en-GB" b="1"/>
            <a:t>: This involves representing the behaviour of the system using discrete symbols or states. This can simplify the analysis of information transfer and processing by reducing the complexity of the system dynamics.</a:t>
          </a:r>
          <a:endParaRPr lang="en-US"/>
        </a:p>
      </dgm:t>
    </dgm:pt>
    <dgm:pt modelId="{788A7A83-9CA9-40BF-A8E6-126B6B554E81}" type="parTrans" cxnId="{1471DFFE-9975-41E6-A2D3-50B6A49D692C}">
      <dgm:prSet/>
      <dgm:spPr/>
      <dgm:t>
        <a:bodyPr/>
        <a:lstStyle/>
        <a:p>
          <a:endParaRPr lang="en-US"/>
        </a:p>
      </dgm:t>
    </dgm:pt>
    <dgm:pt modelId="{82CB297A-A1FB-4D10-957B-E90A24DECA0B}" type="sibTrans" cxnId="{1471DFFE-9975-41E6-A2D3-50B6A49D692C}">
      <dgm:prSet/>
      <dgm:spPr/>
      <dgm:t>
        <a:bodyPr/>
        <a:lstStyle/>
        <a:p>
          <a:endParaRPr lang="en-US"/>
        </a:p>
      </dgm:t>
    </dgm:pt>
    <dgm:pt modelId="{69866035-D0EE-4600-AE2D-648BA7BFB735}" type="pres">
      <dgm:prSet presAssocID="{70D832C4-0E5E-4D52-A8D4-D8054DCA0E0B}" presName="linear" presStyleCnt="0">
        <dgm:presLayoutVars>
          <dgm:animLvl val="lvl"/>
          <dgm:resizeHandles val="exact"/>
        </dgm:presLayoutVars>
      </dgm:prSet>
      <dgm:spPr/>
    </dgm:pt>
    <dgm:pt modelId="{5D1B8593-6D93-40D4-ADC0-D7F7789C0A9D}" type="pres">
      <dgm:prSet presAssocID="{75F0C991-BE75-4533-8D74-C24E43DE7FD4}" presName="parentText" presStyleLbl="node1" presStyleIdx="0" presStyleCnt="3">
        <dgm:presLayoutVars>
          <dgm:chMax val="0"/>
          <dgm:bulletEnabled val="1"/>
        </dgm:presLayoutVars>
      </dgm:prSet>
      <dgm:spPr/>
    </dgm:pt>
    <dgm:pt modelId="{DAB8C823-03CA-4680-BFCE-4A1A595A7B05}" type="pres">
      <dgm:prSet presAssocID="{66EB6E11-B198-4EF2-B959-DE72F41E6190}" presName="spacer" presStyleCnt="0"/>
      <dgm:spPr/>
    </dgm:pt>
    <dgm:pt modelId="{58042C4B-39E1-43FE-BF78-8A2C8C5C6E5C}" type="pres">
      <dgm:prSet presAssocID="{6A26A8BA-2B1D-4522-9958-F148714E9C94}" presName="parentText" presStyleLbl="node1" presStyleIdx="1" presStyleCnt="3">
        <dgm:presLayoutVars>
          <dgm:chMax val="0"/>
          <dgm:bulletEnabled val="1"/>
        </dgm:presLayoutVars>
      </dgm:prSet>
      <dgm:spPr/>
    </dgm:pt>
    <dgm:pt modelId="{1BFA74B0-8AFB-478B-B257-E1C434966C44}" type="pres">
      <dgm:prSet presAssocID="{9DA30625-50E5-4BFF-BF77-27E06ACC24FF}" presName="spacer" presStyleCnt="0"/>
      <dgm:spPr/>
    </dgm:pt>
    <dgm:pt modelId="{1AED3C0D-4FEF-45E7-AD8D-E788823FEB2E}" type="pres">
      <dgm:prSet presAssocID="{327FE90E-20DB-463C-A4A5-63C12ABCC0CC}" presName="parentText" presStyleLbl="node1" presStyleIdx="2" presStyleCnt="3">
        <dgm:presLayoutVars>
          <dgm:chMax val="0"/>
          <dgm:bulletEnabled val="1"/>
        </dgm:presLayoutVars>
      </dgm:prSet>
      <dgm:spPr/>
    </dgm:pt>
  </dgm:ptLst>
  <dgm:cxnLst>
    <dgm:cxn modelId="{7BD31603-6C25-4C92-BAF2-1165BD84C5F2}" srcId="{70D832C4-0E5E-4D52-A8D4-D8054DCA0E0B}" destId="{6A26A8BA-2B1D-4522-9958-F148714E9C94}" srcOrd="1" destOrd="0" parTransId="{E401EEDC-4F13-4828-9317-A6A6A4933C7C}" sibTransId="{9DA30625-50E5-4BFF-BF77-27E06ACC24FF}"/>
    <dgm:cxn modelId="{9345815D-8D97-437F-BE25-E620874142EF}" srcId="{70D832C4-0E5E-4D52-A8D4-D8054DCA0E0B}" destId="{75F0C991-BE75-4533-8D74-C24E43DE7FD4}" srcOrd="0" destOrd="0" parTransId="{2094E707-614C-4C1E-9C56-F729DF5E20C2}" sibTransId="{66EB6E11-B198-4EF2-B959-DE72F41E6190}"/>
    <dgm:cxn modelId="{05558743-E8CB-4D9B-AC1A-7EC84BC417FC}" type="presOf" srcId="{6A26A8BA-2B1D-4522-9958-F148714E9C94}" destId="{58042C4B-39E1-43FE-BF78-8A2C8C5C6E5C}" srcOrd="0" destOrd="0" presId="urn:microsoft.com/office/officeart/2005/8/layout/vList2"/>
    <dgm:cxn modelId="{5AC02AA7-24CE-4F63-A5BF-1F9853D8852F}" type="presOf" srcId="{75F0C991-BE75-4533-8D74-C24E43DE7FD4}" destId="{5D1B8593-6D93-40D4-ADC0-D7F7789C0A9D}" srcOrd="0" destOrd="0" presId="urn:microsoft.com/office/officeart/2005/8/layout/vList2"/>
    <dgm:cxn modelId="{A33AB8B1-D647-4CDB-8EDF-2DA65E13B7EE}" type="presOf" srcId="{327FE90E-20DB-463C-A4A5-63C12ABCC0CC}" destId="{1AED3C0D-4FEF-45E7-AD8D-E788823FEB2E}" srcOrd="0" destOrd="0" presId="urn:microsoft.com/office/officeart/2005/8/layout/vList2"/>
    <dgm:cxn modelId="{D4F878E4-340B-4308-BC3C-644F4B12DCEA}" type="presOf" srcId="{70D832C4-0E5E-4D52-A8D4-D8054DCA0E0B}" destId="{69866035-D0EE-4600-AE2D-648BA7BFB735}" srcOrd="0" destOrd="0" presId="urn:microsoft.com/office/officeart/2005/8/layout/vList2"/>
    <dgm:cxn modelId="{1471DFFE-9975-41E6-A2D3-50B6A49D692C}" srcId="{70D832C4-0E5E-4D52-A8D4-D8054DCA0E0B}" destId="{327FE90E-20DB-463C-A4A5-63C12ABCC0CC}" srcOrd="2" destOrd="0" parTransId="{788A7A83-9CA9-40BF-A8E6-126B6B554E81}" sibTransId="{82CB297A-A1FB-4D10-957B-E90A24DECA0B}"/>
    <dgm:cxn modelId="{4E39AFC7-C50B-454D-80F0-065F38314ADB}" type="presParOf" srcId="{69866035-D0EE-4600-AE2D-648BA7BFB735}" destId="{5D1B8593-6D93-40D4-ADC0-D7F7789C0A9D}" srcOrd="0" destOrd="0" presId="urn:microsoft.com/office/officeart/2005/8/layout/vList2"/>
    <dgm:cxn modelId="{34C60B68-07B8-4941-8E26-B03D26619913}" type="presParOf" srcId="{69866035-D0EE-4600-AE2D-648BA7BFB735}" destId="{DAB8C823-03CA-4680-BFCE-4A1A595A7B05}" srcOrd="1" destOrd="0" presId="urn:microsoft.com/office/officeart/2005/8/layout/vList2"/>
    <dgm:cxn modelId="{ACACA4D6-7D3D-4608-95BE-5CF1D9D9E6C2}" type="presParOf" srcId="{69866035-D0EE-4600-AE2D-648BA7BFB735}" destId="{58042C4B-39E1-43FE-BF78-8A2C8C5C6E5C}" srcOrd="2" destOrd="0" presId="urn:microsoft.com/office/officeart/2005/8/layout/vList2"/>
    <dgm:cxn modelId="{B1FF3ADB-6DAB-4380-81E8-94FBF214B055}" type="presParOf" srcId="{69866035-D0EE-4600-AE2D-648BA7BFB735}" destId="{1BFA74B0-8AFB-478B-B257-E1C434966C44}" srcOrd="3" destOrd="0" presId="urn:microsoft.com/office/officeart/2005/8/layout/vList2"/>
    <dgm:cxn modelId="{A4B2CAC1-C874-48B8-80B1-51A20780C209}" type="presParOf" srcId="{69866035-D0EE-4600-AE2D-648BA7BFB735}" destId="{1AED3C0D-4FEF-45E7-AD8D-E788823FEB2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7EB4CE-AC6C-4805-8B21-B0A5556780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D9BADE-2D78-48C9-9047-BF52E80C4AF9}">
      <dgm:prSet/>
      <dgm:spPr/>
      <dgm:t>
        <a:bodyPr/>
        <a:lstStyle/>
        <a:p>
          <a:pPr>
            <a:lnSpc>
              <a:spcPct val="100000"/>
            </a:lnSpc>
          </a:pPr>
          <a:r>
            <a:rPr lang="en-GB" b="1"/>
            <a:t>- Entropy measures uncertainty or randomness in a system and is used in information theory.</a:t>
          </a:r>
          <a:endParaRPr lang="en-US" b="1"/>
        </a:p>
      </dgm:t>
    </dgm:pt>
    <dgm:pt modelId="{1FC924C9-26AA-4811-9DE4-584453F072FE}" type="parTrans" cxnId="{C51CF3E3-A853-47F4-B7B0-173D338EB96D}">
      <dgm:prSet/>
      <dgm:spPr/>
      <dgm:t>
        <a:bodyPr/>
        <a:lstStyle/>
        <a:p>
          <a:endParaRPr lang="en-US"/>
        </a:p>
      </dgm:t>
    </dgm:pt>
    <dgm:pt modelId="{A19029FD-9FAA-4F0C-9D6F-BD95431AB4A8}" type="sibTrans" cxnId="{C51CF3E3-A853-47F4-B7B0-173D338EB96D}">
      <dgm:prSet/>
      <dgm:spPr/>
      <dgm:t>
        <a:bodyPr/>
        <a:lstStyle/>
        <a:p>
          <a:endParaRPr lang="en-US"/>
        </a:p>
      </dgm:t>
    </dgm:pt>
    <dgm:pt modelId="{0264EA7E-684C-4796-8979-6E1837997A2F}">
      <dgm:prSet/>
      <dgm:spPr/>
      <dgm:t>
        <a:bodyPr/>
        <a:lstStyle/>
        <a:p>
          <a:pPr>
            <a:lnSpc>
              <a:spcPct val="100000"/>
            </a:lnSpc>
          </a:pPr>
          <a:r>
            <a:rPr lang="en-GB" b="1"/>
            <a:t>- Transfer entropy measures the directed flow of information between two time series.</a:t>
          </a:r>
          <a:endParaRPr lang="en-US" b="1"/>
        </a:p>
      </dgm:t>
    </dgm:pt>
    <dgm:pt modelId="{FF7A17E6-9745-4F84-9F12-FAA03B7158E8}" type="parTrans" cxnId="{D1A92174-F841-4907-B322-8E016DC5C39A}">
      <dgm:prSet/>
      <dgm:spPr/>
      <dgm:t>
        <a:bodyPr/>
        <a:lstStyle/>
        <a:p>
          <a:endParaRPr lang="en-US"/>
        </a:p>
      </dgm:t>
    </dgm:pt>
    <dgm:pt modelId="{143CE623-DD31-4D90-9D00-8C49AC29022C}" type="sibTrans" cxnId="{D1A92174-F841-4907-B322-8E016DC5C39A}">
      <dgm:prSet/>
      <dgm:spPr/>
      <dgm:t>
        <a:bodyPr/>
        <a:lstStyle/>
        <a:p>
          <a:endParaRPr lang="en-US"/>
        </a:p>
      </dgm:t>
    </dgm:pt>
    <dgm:pt modelId="{C015773A-772A-4DDF-A2D2-DD01A5445E58}">
      <dgm:prSet/>
      <dgm:spPr/>
      <dgm:t>
        <a:bodyPr/>
        <a:lstStyle/>
        <a:p>
          <a:pPr>
            <a:lnSpc>
              <a:spcPct val="100000"/>
            </a:lnSpc>
          </a:pPr>
          <a:r>
            <a:rPr lang="en-GB" b="1"/>
            <a:t>- Transfer entropy calculates the amount of information transferred from one time series to another given their past history.</a:t>
          </a:r>
          <a:endParaRPr lang="en-US" b="1"/>
        </a:p>
      </dgm:t>
    </dgm:pt>
    <dgm:pt modelId="{F8937B6B-515A-4569-A572-C9393988B7D6}" type="parTrans" cxnId="{BAC6353C-CCB9-42D2-8BF7-B90C49C25476}">
      <dgm:prSet/>
      <dgm:spPr/>
      <dgm:t>
        <a:bodyPr/>
        <a:lstStyle/>
        <a:p>
          <a:endParaRPr lang="en-US"/>
        </a:p>
      </dgm:t>
    </dgm:pt>
    <dgm:pt modelId="{EA12D25F-67DC-4A0B-ABD3-C7D5546F8C4B}" type="sibTrans" cxnId="{BAC6353C-CCB9-42D2-8BF7-B90C49C25476}">
      <dgm:prSet/>
      <dgm:spPr/>
      <dgm:t>
        <a:bodyPr/>
        <a:lstStyle/>
        <a:p>
          <a:endParaRPr lang="en-US"/>
        </a:p>
      </dgm:t>
    </dgm:pt>
    <dgm:pt modelId="{B0374CD0-B0E4-45DB-A62E-E5C01D0E1F28}">
      <dgm:prSet/>
      <dgm:spPr/>
      <dgm:t>
        <a:bodyPr/>
        <a:lstStyle/>
        <a:p>
          <a:pPr>
            <a:lnSpc>
              <a:spcPct val="100000"/>
            </a:lnSpc>
          </a:pPr>
          <a:r>
            <a:rPr lang="en-GB" b="1"/>
            <a:t>- The algorithm for estimating transfer entropy is non-parametric and does not make assumptions about the data distribution.</a:t>
          </a:r>
          <a:endParaRPr lang="en-US" b="1"/>
        </a:p>
      </dgm:t>
    </dgm:pt>
    <dgm:pt modelId="{A1A5E43E-98D0-4BBB-9753-44160C733B35}" type="parTrans" cxnId="{9F3F9170-6342-4AAC-80B8-F12D2AEDB4CE}">
      <dgm:prSet/>
      <dgm:spPr/>
      <dgm:t>
        <a:bodyPr/>
        <a:lstStyle/>
        <a:p>
          <a:endParaRPr lang="en-US"/>
        </a:p>
      </dgm:t>
    </dgm:pt>
    <dgm:pt modelId="{B3A6EB11-ADA2-410E-9BD7-04770DA61EF7}" type="sibTrans" cxnId="{9F3F9170-6342-4AAC-80B8-F12D2AEDB4CE}">
      <dgm:prSet/>
      <dgm:spPr/>
      <dgm:t>
        <a:bodyPr/>
        <a:lstStyle/>
        <a:p>
          <a:endParaRPr lang="en-US"/>
        </a:p>
      </dgm:t>
    </dgm:pt>
    <dgm:pt modelId="{F24F9681-3C02-4349-BDEA-6494BFA8EC8F}">
      <dgm:prSet/>
      <dgm:spPr/>
      <dgm:t>
        <a:bodyPr/>
        <a:lstStyle/>
        <a:p>
          <a:pPr>
            <a:lnSpc>
              <a:spcPct val="100000"/>
            </a:lnSpc>
          </a:pPr>
          <a:r>
            <a:rPr lang="en-GB" b="1"/>
            <a:t>- Transfer entropy is calculated by comparing the joint probability distribution of the past and future values of the two-time series.</a:t>
          </a:r>
          <a:endParaRPr lang="en-US" b="1"/>
        </a:p>
      </dgm:t>
    </dgm:pt>
    <dgm:pt modelId="{0A6F889B-99F4-47BD-9D59-9EA60410CB10}" type="parTrans" cxnId="{4CA57E69-AD20-4DE8-93F5-1D69901F03D9}">
      <dgm:prSet/>
      <dgm:spPr/>
      <dgm:t>
        <a:bodyPr/>
        <a:lstStyle/>
        <a:p>
          <a:endParaRPr lang="en-US"/>
        </a:p>
      </dgm:t>
    </dgm:pt>
    <dgm:pt modelId="{453A14DE-F754-46BD-A227-08CD1BF4F522}" type="sibTrans" cxnId="{4CA57E69-AD20-4DE8-93F5-1D69901F03D9}">
      <dgm:prSet/>
      <dgm:spPr/>
      <dgm:t>
        <a:bodyPr/>
        <a:lstStyle/>
        <a:p>
          <a:endParaRPr lang="en-US"/>
        </a:p>
      </dgm:t>
    </dgm:pt>
    <dgm:pt modelId="{88E453A5-D1F0-4460-A424-0C552AEAE54B}">
      <dgm:prSet/>
      <dgm:spPr/>
      <dgm:t>
        <a:bodyPr/>
        <a:lstStyle/>
        <a:p>
          <a:pPr>
            <a:lnSpc>
              <a:spcPct val="100000"/>
            </a:lnSpc>
          </a:pPr>
          <a:r>
            <a:rPr lang="en-GB" b="1"/>
            <a:t>- It is a non-negative quantity that measures the amount of information transferred from one series to another.</a:t>
          </a:r>
          <a:endParaRPr lang="en-US" b="1"/>
        </a:p>
      </dgm:t>
    </dgm:pt>
    <dgm:pt modelId="{53AA519A-2465-4C0E-BB0F-D329F5D7122F}" type="parTrans" cxnId="{FC335939-4ED9-4528-8120-4F119A6A8DC1}">
      <dgm:prSet/>
      <dgm:spPr/>
      <dgm:t>
        <a:bodyPr/>
        <a:lstStyle/>
        <a:p>
          <a:endParaRPr lang="en-US"/>
        </a:p>
      </dgm:t>
    </dgm:pt>
    <dgm:pt modelId="{FADC2986-2606-4D71-BFAF-E7A8C68EF60E}" type="sibTrans" cxnId="{FC335939-4ED9-4528-8120-4F119A6A8DC1}">
      <dgm:prSet/>
      <dgm:spPr/>
      <dgm:t>
        <a:bodyPr/>
        <a:lstStyle/>
        <a:p>
          <a:endParaRPr lang="en-US"/>
        </a:p>
      </dgm:t>
    </dgm:pt>
    <dgm:pt modelId="{35ED946B-61EC-4C4B-B496-8DD006ED3EBB}" type="pres">
      <dgm:prSet presAssocID="{657EB4CE-AC6C-4805-8B21-B0A555678067}" presName="root" presStyleCnt="0">
        <dgm:presLayoutVars>
          <dgm:dir/>
          <dgm:resizeHandles val="exact"/>
        </dgm:presLayoutVars>
      </dgm:prSet>
      <dgm:spPr/>
    </dgm:pt>
    <dgm:pt modelId="{E0D6BBD6-5E5E-428F-A0D6-FF57852D3CFC}" type="pres">
      <dgm:prSet presAssocID="{D6D9BADE-2D78-48C9-9047-BF52E80C4AF9}" presName="compNode" presStyleCnt="0"/>
      <dgm:spPr/>
    </dgm:pt>
    <dgm:pt modelId="{4730B983-F35C-4D38-9173-48293D0DB6D0}" type="pres">
      <dgm:prSet presAssocID="{D6D9BADE-2D78-48C9-9047-BF52E80C4AF9}" presName="bgRect" presStyleLbl="bgShp" presStyleIdx="0" presStyleCnt="6"/>
      <dgm:spPr/>
    </dgm:pt>
    <dgm:pt modelId="{DAFE4095-65E9-4C09-B2F2-CBD583FE0412}" type="pres">
      <dgm:prSet presAssocID="{D6D9BADE-2D78-48C9-9047-BF52E80C4AF9}"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dge 1 with solid fill"/>
        </a:ext>
      </dgm:extLst>
    </dgm:pt>
    <dgm:pt modelId="{1BF3EAED-DBFD-4D64-85D9-EA15565FAFCA}" type="pres">
      <dgm:prSet presAssocID="{D6D9BADE-2D78-48C9-9047-BF52E80C4AF9}" presName="spaceRect" presStyleCnt="0"/>
      <dgm:spPr/>
    </dgm:pt>
    <dgm:pt modelId="{E973F4D2-86C1-4ADD-973C-661B0C87E797}" type="pres">
      <dgm:prSet presAssocID="{D6D9BADE-2D78-48C9-9047-BF52E80C4AF9}" presName="parTx" presStyleLbl="revTx" presStyleIdx="0" presStyleCnt="6">
        <dgm:presLayoutVars>
          <dgm:chMax val="0"/>
          <dgm:chPref val="0"/>
        </dgm:presLayoutVars>
      </dgm:prSet>
      <dgm:spPr/>
    </dgm:pt>
    <dgm:pt modelId="{021AB8BB-11BD-418E-9C12-28A28363D23A}" type="pres">
      <dgm:prSet presAssocID="{A19029FD-9FAA-4F0C-9D6F-BD95431AB4A8}" presName="sibTrans" presStyleCnt="0"/>
      <dgm:spPr/>
    </dgm:pt>
    <dgm:pt modelId="{7CDAA751-EC97-45E8-8BB5-6EFF4B29349D}" type="pres">
      <dgm:prSet presAssocID="{0264EA7E-684C-4796-8979-6E1837997A2F}" presName="compNode" presStyleCnt="0"/>
      <dgm:spPr/>
    </dgm:pt>
    <dgm:pt modelId="{E09E823B-0CDA-4F88-BD6E-1B48BF68F4BF}" type="pres">
      <dgm:prSet presAssocID="{0264EA7E-684C-4796-8979-6E1837997A2F}" presName="bgRect" presStyleLbl="bgShp" presStyleIdx="1" presStyleCnt="6"/>
      <dgm:spPr/>
    </dgm:pt>
    <dgm:pt modelId="{8607DA3D-A8BF-43E5-A02F-1FF99E2AE86D}" type="pres">
      <dgm:prSet presAssocID="{0264EA7E-684C-4796-8979-6E1837997A2F}"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dge with solid fill"/>
        </a:ext>
      </dgm:extLst>
    </dgm:pt>
    <dgm:pt modelId="{82E56514-7EDF-4DFF-8991-FC8A1CE6AB9F}" type="pres">
      <dgm:prSet presAssocID="{0264EA7E-684C-4796-8979-6E1837997A2F}" presName="spaceRect" presStyleCnt="0"/>
      <dgm:spPr/>
    </dgm:pt>
    <dgm:pt modelId="{9A8559DE-0E6C-40F8-8C18-97A18E0278C2}" type="pres">
      <dgm:prSet presAssocID="{0264EA7E-684C-4796-8979-6E1837997A2F}" presName="parTx" presStyleLbl="revTx" presStyleIdx="1" presStyleCnt="6">
        <dgm:presLayoutVars>
          <dgm:chMax val="0"/>
          <dgm:chPref val="0"/>
        </dgm:presLayoutVars>
      </dgm:prSet>
      <dgm:spPr/>
    </dgm:pt>
    <dgm:pt modelId="{4BDD8578-2102-401C-A1F9-6A4E764714F8}" type="pres">
      <dgm:prSet presAssocID="{143CE623-DD31-4D90-9D00-8C49AC29022C}" presName="sibTrans" presStyleCnt="0"/>
      <dgm:spPr/>
    </dgm:pt>
    <dgm:pt modelId="{9F489849-A69A-419B-B942-0930CCF89325}" type="pres">
      <dgm:prSet presAssocID="{C015773A-772A-4DDF-A2D2-DD01A5445E58}" presName="compNode" presStyleCnt="0"/>
      <dgm:spPr/>
    </dgm:pt>
    <dgm:pt modelId="{350EFE79-D339-49C3-BA9A-1F714D6E6170}" type="pres">
      <dgm:prSet presAssocID="{C015773A-772A-4DDF-A2D2-DD01A5445E58}" presName="bgRect" presStyleLbl="bgShp" presStyleIdx="2" presStyleCnt="6"/>
      <dgm:spPr/>
    </dgm:pt>
    <dgm:pt modelId="{E08A4332-4A62-4358-A04B-1B4CC5C24ECC}" type="pres">
      <dgm:prSet presAssocID="{C015773A-772A-4DDF-A2D2-DD01A5445E58}"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dge 3 with solid fill"/>
        </a:ext>
      </dgm:extLst>
    </dgm:pt>
    <dgm:pt modelId="{6699C779-CE2A-4B44-99D0-7CF9407CDD3A}" type="pres">
      <dgm:prSet presAssocID="{C015773A-772A-4DDF-A2D2-DD01A5445E58}" presName="spaceRect" presStyleCnt="0"/>
      <dgm:spPr/>
    </dgm:pt>
    <dgm:pt modelId="{031C7C36-B6CD-4F35-A8F3-F175E32CC037}" type="pres">
      <dgm:prSet presAssocID="{C015773A-772A-4DDF-A2D2-DD01A5445E58}" presName="parTx" presStyleLbl="revTx" presStyleIdx="2" presStyleCnt="6">
        <dgm:presLayoutVars>
          <dgm:chMax val="0"/>
          <dgm:chPref val="0"/>
        </dgm:presLayoutVars>
      </dgm:prSet>
      <dgm:spPr/>
    </dgm:pt>
    <dgm:pt modelId="{3A9F1CDA-B386-4F61-9DE3-86CE86F87E32}" type="pres">
      <dgm:prSet presAssocID="{EA12D25F-67DC-4A0B-ABD3-C7D5546F8C4B}" presName="sibTrans" presStyleCnt="0"/>
      <dgm:spPr/>
    </dgm:pt>
    <dgm:pt modelId="{FCC704A6-AB00-4C60-BC13-0CA72424ABED}" type="pres">
      <dgm:prSet presAssocID="{B0374CD0-B0E4-45DB-A62E-E5C01D0E1F28}" presName="compNode" presStyleCnt="0"/>
      <dgm:spPr/>
    </dgm:pt>
    <dgm:pt modelId="{51E2749B-CD5A-4A4D-92BE-ED144A57B65A}" type="pres">
      <dgm:prSet presAssocID="{B0374CD0-B0E4-45DB-A62E-E5C01D0E1F28}" presName="bgRect" presStyleLbl="bgShp" presStyleIdx="3" presStyleCnt="6"/>
      <dgm:spPr/>
    </dgm:pt>
    <dgm:pt modelId="{4CDC9EA7-2364-485E-AA6A-2CBF63F5E0A6}" type="pres">
      <dgm:prSet presAssocID="{B0374CD0-B0E4-45DB-A62E-E5C01D0E1F28}"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dge 4 with solid fill"/>
        </a:ext>
      </dgm:extLst>
    </dgm:pt>
    <dgm:pt modelId="{1DE1A01E-3296-4E84-9CB8-20CC4D7EDE06}" type="pres">
      <dgm:prSet presAssocID="{B0374CD0-B0E4-45DB-A62E-E5C01D0E1F28}" presName="spaceRect" presStyleCnt="0"/>
      <dgm:spPr/>
    </dgm:pt>
    <dgm:pt modelId="{401E1EB9-5724-4FF7-B4C6-E50455DC947D}" type="pres">
      <dgm:prSet presAssocID="{B0374CD0-B0E4-45DB-A62E-E5C01D0E1F28}" presName="parTx" presStyleLbl="revTx" presStyleIdx="3" presStyleCnt="6">
        <dgm:presLayoutVars>
          <dgm:chMax val="0"/>
          <dgm:chPref val="0"/>
        </dgm:presLayoutVars>
      </dgm:prSet>
      <dgm:spPr/>
    </dgm:pt>
    <dgm:pt modelId="{4B796C84-9107-4C5F-8E48-E8DE3280CD56}" type="pres">
      <dgm:prSet presAssocID="{B3A6EB11-ADA2-410E-9BD7-04770DA61EF7}" presName="sibTrans" presStyleCnt="0"/>
      <dgm:spPr/>
    </dgm:pt>
    <dgm:pt modelId="{8C8D29B5-1D8D-4B1D-9DA7-2207524ED41C}" type="pres">
      <dgm:prSet presAssocID="{F24F9681-3C02-4349-BDEA-6494BFA8EC8F}" presName="compNode" presStyleCnt="0"/>
      <dgm:spPr/>
    </dgm:pt>
    <dgm:pt modelId="{F3942A8B-2BE6-444B-AEC3-80CB2CDFF774}" type="pres">
      <dgm:prSet presAssocID="{F24F9681-3C02-4349-BDEA-6494BFA8EC8F}" presName="bgRect" presStyleLbl="bgShp" presStyleIdx="4" presStyleCnt="6"/>
      <dgm:spPr/>
    </dgm:pt>
    <dgm:pt modelId="{C15E026E-4EBF-42DF-A4E9-5503999BA233}" type="pres">
      <dgm:prSet presAssocID="{F24F9681-3C02-4349-BDEA-6494BFA8EC8F}"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dge 5 with solid fill"/>
        </a:ext>
      </dgm:extLst>
    </dgm:pt>
    <dgm:pt modelId="{27C20526-93AD-4B14-B6F7-98C5EDFC668A}" type="pres">
      <dgm:prSet presAssocID="{F24F9681-3C02-4349-BDEA-6494BFA8EC8F}" presName="spaceRect" presStyleCnt="0"/>
      <dgm:spPr/>
    </dgm:pt>
    <dgm:pt modelId="{C75AA107-4BA0-4079-B6C3-C4ABD15302E8}" type="pres">
      <dgm:prSet presAssocID="{F24F9681-3C02-4349-BDEA-6494BFA8EC8F}" presName="parTx" presStyleLbl="revTx" presStyleIdx="4" presStyleCnt="6">
        <dgm:presLayoutVars>
          <dgm:chMax val="0"/>
          <dgm:chPref val="0"/>
        </dgm:presLayoutVars>
      </dgm:prSet>
      <dgm:spPr/>
    </dgm:pt>
    <dgm:pt modelId="{B80B1876-881B-4BD4-BA60-080D049F16E4}" type="pres">
      <dgm:prSet presAssocID="{453A14DE-F754-46BD-A227-08CD1BF4F522}" presName="sibTrans" presStyleCnt="0"/>
      <dgm:spPr/>
    </dgm:pt>
    <dgm:pt modelId="{D55E9CA8-B534-4790-B406-B815B16A1AD2}" type="pres">
      <dgm:prSet presAssocID="{88E453A5-D1F0-4460-A424-0C552AEAE54B}" presName="compNode" presStyleCnt="0"/>
      <dgm:spPr/>
    </dgm:pt>
    <dgm:pt modelId="{10E5E414-F309-4934-866B-337AF0DB16EA}" type="pres">
      <dgm:prSet presAssocID="{88E453A5-D1F0-4460-A424-0C552AEAE54B}" presName="bgRect" presStyleLbl="bgShp" presStyleIdx="5" presStyleCnt="6"/>
      <dgm:spPr/>
    </dgm:pt>
    <dgm:pt modelId="{3D374FF4-4CA3-4B4C-A30C-865CEFE76253}" type="pres">
      <dgm:prSet presAssocID="{88E453A5-D1F0-4460-A424-0C552AEAE54B}"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dge 6 with solid fill"/>
        </a:ext>
      </dgm:extLst>
    </dgm:pt>
    <dgm:pt modelId="{75ADA9B9-ABCC-48B2-8C65-49C17DDFF778}" type="pres">
      <dgm:prSet presAssocID="{88E453A5-D1F0-4460-A424-0C552AEAE54B}" presName="spaceRect" presStyleCnt="0"/>
      <dgm:spPr/>
    </dgm:pt>
    <dgm:pt modelId="{3FFF6128-B084-48F1-835C-A27F1E81A200}" type="pres">
      <dgm:prSet presAssocID="{88E453A5-D1F0-4460-A424-0C552AEAE54B}" presName="parTx" presStyleLbl="revTx" presStyleIdx="5" presStyleCnt="6">
        <dgm:presLayoutVars>
          <dgm:chMax val="0"/>
          <dgm:chPref val="0"/>
        </dgm:presLayoutVars>
      </dgm:prSet>
      <dgm:spPr/>
    </dgm:pt>
  </dgm:ptLst>
  <dgm:cxnLst>
    <dgm:cxn modelId="{2052290E-2274-4785-8C8C-A5C95D67E49C}" type="presOf" srcId="{657EB4CE-AC6C-4805-8B21-B0A555678067}" destId="{35ED946B-61EC-4C4B-B496-8DD006ED3EBB}" srcOrd="0" destOrd="0" presId="urn:microsoft.com/office/officeart/2018/2/layout/IconVerticalSolidList"/>
    <dgm:cxn modelId="{FB115E30-0F8C-413B-BA0A-A8124C193AFC}" type="presOf" srcId="{0264EA7E-684C-4796-8979-6E1837997A2F}" destId="{9A8559DE-0E6C-40F8-8C18-97A18E0278C2}" srcOrd="0" destOrd="0" presId="urn:microsoft.com/office/officeart/2018/2/layout/IconVerticalSolidList"/>
    <dgm:cxn modelId="{FC335939-4ED9-4528-8120-4F119A6A8DC1}" srcId="{657EB4CE-AC6C-4805-8B21-B0A555678067}" destId="{88E453A5-D1F0-4460-A424-0C552AEAE54B}" srcOrd="5" destOrd="0" parTransId="{53AA519A-2465-4C0E-BB0F-D329F5D7122F}" sibTransId="{FADC2986-2606-4D71-BFAF-E7A8C68EF60E}"/>
    <dgm:cxn modelId="{BAC6353C-CCB9-42D2-8BF7-B90C49C25476}" srcId="{657EB4CE-AC6C-4805-8B21-B0A555678067}" destId="{C015773A-772A-4DDF-A2D2-DD01A5445E58}" srcOrd="2" destOrd="0" parTransId="{F8937B6B-515A-4569-A572-C9393988B7D6}" sibTransId="{EA12D25F-67DC-4A0B-ABD3-C7D5546F8C4B}"/>
    <dgm:cxn modelId="{4CA57E69-AD20-4DE8-93F5-1D69901F03D9}" srcId="{657EB4CE-AC6C-4805-8B21-B0A555678067}" destId="{F24F9681-3C02-4349-BDEA-6494BFA8EC8F}" srcOrd="4" destOrd="0" parTransId="{0A6F889B-99F4-47BD-9D59-9EA60410CB10}" sibTransId="{453A14DE-F754-46BD-A227-08CD1BF4F522}"/>
    <dgm:cxn modelId="{1A6FCA6D-30DE-487A-947E-853C07A432CD}" type="presOf" srcId="{D6D9BADE-2D78-48C9-9047-BF52E80C4AF9}" destId="{E973F4D2-86C1-4ADD-973C-661B0C87E797}" srcOrd="0" destOrd="0" presId="urn:microsoft.com/office/officeart/2018/2/layout/IconVerticalSolidList"/>
    <dgm:cxn modelId="{9F3F9170-6342-4AAC-80B8-F12D2AEDB4CE}" srcId="{657EB4CE-AC6C-4805-8B21-B0A555678067}" destId="{B0374CD0-B0E4-45DB-A62E-E5C01D0E1F28}" srcOrd="3" destOrd="0" parTransId="{A1A5E43E-98D0-4BBB-9753-44160C733B35}" sibTransId="{B3A6EB11-ADA2-410E-9BD7-04770DA61EF7}"/>
    <dgm:cxn modelId="{D1A92174-F841-4907-B322-8E016DC5C39A}" srcId="{657EB4CE-AC6C-4805-8B21-B0A555678067}" destId="{0264EA7E-684C-4796-8979-6E1837997A2F}" srcOrd="1" destOrd="0" parTransId="{FF7A17E6-9745-4F84-9F12-FAA03B7158E8}" sibTransId="{143CE623-DD31-4D90-9D00-8C49AC29022C}"/>
    <dgm:cxn modelId="{61255D8C-E739-499F-AF0E-E60746A3B1B5}" type="presOf" srcId="{B0374CD0-B0E4-45DB-A62E-E5C01D0E1F28}" destId="{401E1EB9-5724-4FF7-B4C6-E50455DC947D}" srcOrd="0" destOrd="0" presId="urn:microsoft.com/office/officeart/2018/2/layout/IconVerticalSolidList"/>
    <dgm:cxn modelId="{39C182B6-2FF9-4839-A4B8-37BBF895D0F5}" type="presOf" srcId="{F24F9681-3C02-4349-BDEA-6494BFA8EC8F}" destId="{C75AA107-4BA0-4079-B6C3-C4ABD15302E8}" srcOrd="0" destOrd="0" presId="urn:microsoft.com/office/officeart/2018/2/layout/IconVerticalSolidList"/>
    <dgm:cxn modelId="{AD95F0B6-A603-4503-8666-53269E266F98}" type="presOf" srcId="{C015773A-772A-4DDF-A2D2-DD01A5445E58}" destId="{031C7C36-B6CD-4F35-A8F3-F175E32CC037}" srcOrd="0" destOrd="0" presId="urn:microsoft.com/office/officeart/2018/2/layout/IconVerticalSolidList"/>
    <dgm:cxn modelId="{C51CF3E3-A853-47F4-B7B0-173D338EB96D}" srcId="{657EB4CE-AC6C-4805-8B21-B0A555678067}" destId="{D6D9BADE-2D78-48C9-9047-BF52E80C4AF9}" srcOrd="0" destOrd="0" parTransId="{1FC924C9-26AA-4811-9DE4-584453F072FE}" sibTransId="{A19029FD-9FAA-4F0C-9D6F-BD95431AB4A8}"/>
    <dgm:cxn modelId="{189B6AE7-2D5C-49C7-B667-1AAF49CF805A}" type="presOf" srcId="{88E453A5-D1F0-4460-A424-0C552AEAE54B}" destId="{3FFF6128-B084-48F1-835C-A27F1E81A200}" srcOrd="0" destOrd="0" presId="urn:microsoft.com/office/officeart/2018/2/layout/IconVerticalSolidList"/>
    <dgm:cxn modelId="{88A6248F-3EAF-464C-BD8B-2A73479E26E0}" type="presParOf" srcId="{35ED946B-61EC-4C4B-B496-8DD006ED3EBB}" destId="{E0D6BBD6-5E5E-428F-A0D6-FF57852D3CFC}" srcOrd="0" destOrd="0" presId="urn:microsoft.com/office/officeart/2018/2/layout/IconVerticalSolidList"/>
    <dgm:cxn modelId="{98FC69C8-FE48-4612-9E51-D03F50B8182A}" type="presParOf" srcId="{E0D6BBD6-5E5E-428F-A0D6-FF57852D3CFC}" destId="{4730B983-F35C-4D38-9173-48293D0DB6D0}" srcOrd="0" destOrd="0" presId="urn:microsoft.com/office/officeart/2018/2/layout/IconVerticalSolidList"/>
    <dgm:cxn modelId="{B41A418A-8B73-42F6-A3A5-4BB94F7C81F7}" type="presParOf" srcId="{E0D6BBD6-5E5E-428F-A0D6-FF57852D3CFC}" destId="{DAFE4095-65E9-4C09-B2F2-CBD583FE0412}" srcOrd="1" destOrd="0" presId="urn:microsoft.com/office/officeart/2018/2/layout/IconVerticalSolidList"/>
    <dgm:cxn modelId="{5BE86214-3A8E-4246-96E7-23700A8A972B}" type="presParOf" srcId="{E0D6BBD6-5E5E-428F-A0D6-FF57852D3CFC}" destId="{1BF3EAED-DBFD-4D64-85D9-EA15565FAFCA}" srcOrd="2" destOrd="0" presId="urn:microsoft.com/office/officeart/2018/2/layout/IconVerticalSolidList"/>
    <dgm:cxn modelId="{99FD1765-04F9-409E-B933-6ECF2593EA40}" type="presParOf" srcId="{E0D6BBD6-5E5E-428F-A0D6-FF57852D3CFC}" destId="{E973F4D2-86C1-4ADD-973C-661B0C87E797}" srcOrd="3" destOrd="0" presId="urn:microsoft.com/office/officeart/2018/2/layout/IconVerticalSolidList"/>
    <dgm:cxn modelId="{095C9A6D-7F03-479D-87A4-55BB0C22DB42}" type="presParOf" srcId="{35ED946B-61EC-4C4B-B496-8DD006ED3EBB}" destId="{021AB8BB-11BD-418E-9C12-28A28363D23A}" srcOrd="1" destOrd="0" presId="urn:microsoft.com/office/officeart/2018/2/layout/IconVerticalSolidList"/>
    <dgm:cxn modelId="{85522585-E6C8-4365-A5D8-3B1AC8D75E09}" type="presParOf" srcId="{35ED946B-61EC-4C4B-B496-8DD006ED3EBB}" destId="{7CDAA751-EC97-45E8-8BB5-6EFF4B29349D}" srcOrd="2" destOrd="0" presId="urn:microsoft.com/office/officeart/2018/2/layout/IconVerticalSolidList"/>
    <dgm:cxn modelId="{A3F9B775-E20E-48C2-9095-BD24B899F3A2}" type="presParOf" srcId="{7CDAA751-EC97-45E8-8BB5-6EFF4B29349D}" destId="{E09E823B-0CDA-4F88-BD6E-1B48BF68F4BF}" srcOrd="0" destOrd="0" presId="urn:microsoft.com/office/officeart/2018/2/layout/IconVerticalSolidList"/>
    <dgm:cxn modelId="{BE3D474A-E892-4408-9493-8A02BB4E3F51}" type="presParOf" srcId="{7CDAA751-EC97-45E8-8BB5-6EFF4B29349D}" destId="{8607DA3D-A8BF-43E5-A02F-1FF99E2AE86D}" srcOrd="1" destOrd="0" presId="urn:microsoft.com/office/officeart/2018/2/layout/IconVerticalSolidList"/>
    <dgm:cxn modelId="{60AF6F6D-F994-4494-B7DF-B8064A404B28}" type="presParOf" srcId="{7CDAA751-EC97-45E8-8BB5-6EFF4B29349D}" destId="{82E56514-7EDF-4DFF-8991-FC8A1CE6AB9F}" srcOrd="2" destOrd="0" presId="urn:microsoft.com/office/officeart/2018/2/layout/IconVerticalSolidList"/>
    <dgm:cxn modelId="{BBEC1540-0AFB-4C8F-BBE4-2F00910396B7}" type="presParOf" srcId="{7CDAA751-EC97-45E8-8BB5-6EFF4B29349D}" destId="{9A8559DE-0E6C-40F8-8C18-97A18E0278C2}" srcOrd="3" destOrd="0" presId="urn:microsoft.com/office/officeart/2018/2/layout/IconVerticalSolidList"/>
    <dgm:cxn modelId="{3872615A-9191-4B2C-816E-37958B6ADF29}" type="presParOf" srcId="{35ED946B-61EC-4C4B-B496-8DD006ED3EBB}" destId="{4BDD8578-2102-401C-A1F9-6A4E764714F8}" srcOrd="3" destOrd="0" presId="urn:microsoft.com/office/officeart/2018/2/layout/IconVerticalSolidList"/>
    <dgm:cxn modelId="{96A0132D-EB62-4795-A78D-9B89F1CF8185}" type="presParOf" srcId="{35ED946B-61EC-4C4B-B496-8DD006ED3EBB}" destId="{9F489849-A69A-419B-B942-0930CCF89325}" srcOrd="4" destOrd="0" presId="urn:microsoft.com/office/officeart/2018/2/layout/IconVerticalSolidList"/>
    <dgm:cxn modelId="{F2A39960-038B-4F37-9C30-3E3081CAF494}" type="presParOf" srcId="{9F489849-A69A-419B-B942-0930CCF89325}" destId="{350EFE79-D339-49C3-BA9A-1F714D6E6170}" srcOrd="0" destOrd="0" presId="urn:microsoft.com/office/officeart/2018/2/layout/IconVerticalSolidList"/>
    <dgm:cxn modelId="{08DCA79F-DCF6-4CA0-8525-95494237C011}" type="presParOf" srcId="{9F489849-A69A-419B-B942-0930CCF89325}" destId="{E08A4332-4A62-4358-A04B-1B4CC5C24ECC}" srcOrd="1" destOrd="0" presId="urn:microsoft.com/office/officeart/2018/2/layout/IconVerticalSolidList"/>
    <dgm:cxn modelId="{7B159A73-813C-4DA0-9419-82B3DCF35D6B}" type="presParOf" srcId="{9F489849-A69A-419B-B942-0930CCF89325}" destId="{6699C779-CE2A-4B44-99D0-7CF9407CDD3A}" srcOrd="2" destOrd="0" presId="urn:microsoft.com/office/officeart/2018/2/layout/IconVerticalSolidList"/>
    <dgm:cxn modelId="{48325F67-1DCA-448E-90C8-0B401964C864}" type="presParOf" srcId="{9F489849-A69A-419B-B942-0930CCF89325}" destId="{031C7C36-B6CD-4F35-A8F3-F175E32CC037}" srcOrd="3" destOrd="0" presId="urn:microsoft.com/office/officeart/2018/2/layout/IconVerticalSolidList"/>
    <dgm:cxn modelId="{9AC2895A-87FA-4467-B9E2-C13E0C8F3DDD}" type="presParOf" srcId="{35ED946B-61EC-4C4B-B496-8DD006ED3EBB}" destId="{3A9F1CDA-B386-4F61-9DE3-86CE86F87E32}" srcOrd="5" destOrd="0" presId="urn:microsoft.com/office/officeart/2018/2/layout/IconVerticalSolidList"/>
    <dgm:cxn modelId="{8647B1F7-C583-4318-99B9-D3B2D915D486}" type="presParOf" srcId="{35ED946B-61EC-4C4B-B496-8DD006ED3EBB}" destId="{FCC704A6-AB00-4C60-BC13-0CA72424ABED}" srcOrd="6" destOrd="0" presId="urn:microsoft.com/office/officeart/2018/2/layout/IconVerticalSolidList"/>
    <dgm:cxn modelId="{47E5CD9F-1A57-45DB-865F-15715142DC4B}" type="presParOf" srcId="{FCC704A6-AB00-4C60-BC13-0CA72424ABED}" destId="{51E2749B-CD5A-4A4D-92BE-ED144A57B65A}" srcOrd="0" destOrd="0" presId="urn:microsoft.com/office/officeart/2018/2/layout/IconVerticalSolidList"/>
    <dgm:cxn modelId="{DFA95B49-F982-4FE4-9F80-814EF36FF6AF}" type="presParOf" srcId="{FCC704A6-AB00-4C60-BC13-0CA72424ABED}" destId="{4CDC9EA7-2364-485E-AA6A-2CBF63F5E0A6}" srcOrd="1" destOrd="0" presId="urn:microsoft.com/office/officeart/2018/2/layout/IconVerticalSolidList"/>
    <dgm:cxn modelId="{272B086C-EE67-4624-AE66-774B098E0698}" type="presParOf" srcId="{FCC704A6-AB00-4C60-BC13-0CA72424ABED}" destId="{1DE1A01E-3296-4E84-9CB8-20CC4D7EDE06}" srcOrd="2" destOrd="0" presId="urn:microsoft.com/office/officeart/2018/2/layout/IconVerticalSolidList"/>
    <dgm:cxn modelId="{1A6DF40C-863C-405C-ADF7-78C8D9D2944E}" type="presParOf" srcId="{FCC704A6-AB00-4C60-BC13-0CA72424ABED}" destId="{401E1EB9-5724-4FF7-B4C6-E50455DC947D}" srcOrd="3" destOrd="0" presId="urn:microsoft.com/office/officeart/2018/2/layout/IconVerticalSolidList"/>
    <dgm:cxn modelId="{91A085C8-87E3-4834-B315-FA9AF31A72B1}" type="presParOf" srcId="{35ED946B-61EC-4C4B-B496-8DD006ED3EBB}" destId="{4B796C84-9107-4C5F-8E48-E8DE3280CD56}" srcOrd="7" destOrd="0" presId="urn:microsoft.com/office/officeart/2018/2/layout/IconVerticalSolidList"/>
    <dgm:cxn modelId="{E47C3A75-16C4-4395-8D7A-944B778F86C1}" type="presParOf" srcId="{35ED946B-61EC-4C4B-B496-8DD006ED3EBB}" destId="{8C8D29B5-1D8D-4B1D-9DA7-2207524ED41C}" srcOrd="8" destOrd="0" presId="urn:microsoft.com/office/officeart/2018/2/layout/IconVerticalSolidList"/>
    <dgm:cxn modelId="{451458DC-6298-402A-97A7-EE466C074C2E}" type="presParOf" srcId="{8C8D29B5-1D8D-4B1D-9DA7-2207524ED41C}" destId="{F3942A8B-2BE6-444B-AEC3-80CB2CDFF774}" srcOrd="0" destOrd="0" presId="urn:microsoft.com/office/officeart/2018/2/layout/IconVerticalSolidList"/>
    <dgm:cxn modelId="{AAAD5FBD-D6AA-4CC2-8C42-5C6A7E9EC18F}" type="presParOf" srcId="{8C8D29B5-1D8D-4B1D-9DA7-2207524ED41C}" destId="{C15E026E-4EBF-42DF-A4E9-5503999BA233}" srcOrd="1" destOrd="0" presId="urn:microsoft.com/office/officeart/2018/2/layout/IconVerticalSolidList"/>
    <dgm:cxn modelId="{2A76B10B-82AB-48BA-831B-CE3F317F5235}" type="presParOf" srcId="{8C8D29B5-1D8D-4B1D-9DA7-2207524ED41C}" destId="{27C20526-93AD-4B14-B6F7-98C5EDFC668A}" srcOrd="2" destOrd="0" presId="urn:microsoft.com/office/officeart/2018/2/layout/IconVerticalSolidList"/>
    <dgm:cxn modelId="{757E412E-41C0-48DB-BB18-AB0B279539A4}" type="presParOf" srcId="{8C8D29B5-1D8D-4B1D-9DA7-2207524ED41C}" destId="{C75AA107-4BA0-4079-B6C3-C4ABD15302E8}" srcOrd="3" destOrd="0" presId="urn:microsoft.com/office/officeart/2018/2/layout/IconVerticalSolidList"/>
    <dgm:cxn modelId="{4BA5ABED-7189-4979-827C-8066167B0E7F}" type="presParOf" srcId="{35ED946B-61EC-4C4B-B496-8DD006ED3EBB}" destId="{B80B1876-881B-4BD4-BA60-080D049F16E4}" srcOrd="9" destOrd="0" presId="urn:microsoft.com/office/officeart/2018/2/layout/IconVerticalSolidList"/>
    <dgm:cxn modelId="{1D93D8AA-A36C-4411-9356-6AC3FD835206}" type="presParOf" srcId="{35ED946B-61EC-4C4B-B496-8DD006ED3EBB}" destId="{D55E9CA8-B534-4790-B406-B815B16A1AD2}" srcOrd="10" destOrd="0" presId="urn:microsoft.com/office/officeart/2018/2/layout/IconVerticalSolidList"/>
    <dgm:cxn modelId="{FDB0475A-9ECB-4F89-8FC6-E8569A93D3A3}" type="presParOf" srcId="{D55E9CA8-B534-4790-B406-B815B16A1AD2}" destId="{10E5E414-F309-4934-866B-337AF0DB16EA}" srcOrd="0" destOrd="0" presId="urn:microsoft.com/office/officeart/2018/2/layout/IconVerticalSolidList"/>
    <dgm:cxn modelId="{38DF0EA4-134F-48FA-B850-9676AB785681}" type="presParOf" srcId="{D55E9CA8-B534-4790-B406-B815B16A1AD2}" destId="{3D374FF4-4CA3-4B4C-A30C-865CEFE76253}" srcOrd="1" destOrd="0" presId="urn:microsoft.com/office/officeart/2018/2/layout/IconVerticalSolidList"/>
    <dgm:cxn modelId="{7A3B8CED-66F0-4EDA-AA0A-2BE19654AFF7}" type="presParOf" srcId="{D55E9CA8-B534-4790-B406-B815B16A1AD2}" destId="{75ADA9B9-ABCC-48B2-8C65-49C17DDFF778}" srcOrd="2" destOrd="0" presId="urn:microsoft.com/office/officeart/2018/2/layout/IconVerticalSolidList"/>
    <dgm:cxn modelId="{E14F336B-93FE-4449-82B3-1278358D8D8D}" type="presParOf" srcId="{D55E9CA8-B534-4790-B406-B815B16A1AD2}" destId="{3FFF6128-B084-48F1-835C-A27F1E81A2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E25A0E-A96B-4AF5-9DC7-A4390C927F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DCD77D-2D34-4033-8F8A-4BC5C671CCB3}">
      <dgm:prSet/>
      <dgm:spPr/>
      <dgm:t>
        <a:bodyPr/>
        <a:lstStyle/>
        <a:p>
          <a:pPr>
            <a:lnSpc>
              <a:spcPct val="100000"/>
            </a:lnSpc>
          </a:pPr>
          <a:r>
            <a:rPr lang="en-GB" b="0">
              <a:latin typeface="Georgia Pro"/>
              <a:ea typeface="Tahoma"/>
              <a:cs typeface="Tahoma"/>
            </a:rPr>
            <a:t>Limitations of transfer entropy include assuming a linear causal relationship between two-time series, which may not hold in many real-world scenarios leading to incorrect conclusions about information flow</a:t>
          </a:r>
          <a:endParaRPr lang="en-US" b="0">
            <a:latin typeface="Georgia Pro"/>
            <a:ea typeface="Tahoma"/>
            <a:cs typeface="Tahoma"/>
          </a:endParaRPr>
        </a:p>
      </dgm:t>
    </dgm:pt>
    <dgm:pt modelId="{D95C2953-8347-4F34-9BA3-8352713C6406}" type="parTrans" cxnId="{FC47E7D1-E34C-4D15-A2CC-16317F165A3F}">
      <dgm:prSet/>
      <dgm:spPr/>
      <dgm:t>
        <a:bodyPr/>
        <a:lstStyle/>
        <a:p>
          <a:endParaRPr lang="en-US"/>
        </a:p>
      </dgm:t>
    </dgm:pt>
    <dgm:pt modelId="{EF054DD2-793E-4035-BA10-1A322EC8CB10}" type="sibTrans" cxnId="{FC47E7D1-E34C-4D15-A2CC-16317F165A3F}">
      <dgm:prSet/>
      <dgm:spPr/>
      <dgm:t>
        <a:bodyPr/>
        <a:lstStyle/>
        <a:p>
          <a:endParaRPr lang="en-US"/>
        </a:p>
      </dgm:t>
    </dgm:pt>
    <dgm:pt modelId="{EF2C5259-F549-40EF-90AE-460E646743AA}">
      <dgm:prSet/>
      <dgm:spPr/>
      <dgm:t>
        <a:bodyPr/>
        <a:lstStyle/>
        <a:p>
          <a:pPr>
            <a:lnSpc>
              <a:spcPct val="100000"/>
            </a:lnSpc>
          </a:pPr>
          <a:r>
            <a:rPr lang="en-GB" b="0">
              <a:latin typeface="Georgia Pro"/>
              <a:ea typeface="Tahoma"/>
              <a:cs typeface="Tahoma"/>
            </a:rPr>
            <a:t>An alternative approach proposed by the authors is to use the concept of causal states to identify causal relationships, which can provide a more robust and accurate measure of information flow compared to transfer entropy.</a:t>
          </a:r>
          <a:endParaRPr lang="en-US" b="0">
            <a:latin typeface="Georgia Pro"/>
            <a:ea typeface="Tahoma"/>
            <a:cs typeface="Tahoma"/>
          </a:endParaRPr>
        </a:p>
      </dgm:t>
    </dgm:pt>
    <dgm:pt modelId="{829F4906-2DD1-413B-946E-0CB8AC1CF94A}" type="parTrans" cxnId="{C1BEA9A0-EE69-404F-BF56-330A8B8E84EE}">
      <dgm:prSet/>
      <dgm:spPr/>
      <dgm:t>
        <a:bodyPr/>
        <a:lstStyle/>
        <a:p>
          <a:endParaRPr lang="en-US"/>
        </a:p>
      </dgm:t>
    </dgm:pt>
    <dgm:pt modelId="{45CD1815-E856-4C62-852D-71307D3F60BB}" type="sibTrans" cxnId="{C1BEA9A0-EE69-404F-BF56-330A8B8E84EE}">
      <dgm:prSet/>
      <dgm:spPr/>
      <dgm:t>
        <a:bodyPr/>
        <a:lstStyle/>
        <a:p>
          <a:endParaRPr lang="en-US"/>
        </a:p>
      </dgm:t>
    </dgm:pt>
    <dgm:pt modelId="{A39291F0-3457-449A-9F8F-152E23E7376B}">
      <dgm:prSet/>
      <dgm:spPr/>
      <dgm:t>
        <a:bodyPr/>
        <a:lstStyle/>
        <a:p>
          <a:pPr>
            <a:lnSpc>
              <a:spcPct val="100000"/>
            </a:lnSpc>
          </a:pPr>
          <a:r>
            <a:rPr lang="en-GB" b="0">
              <a:latin typeface="Georgia Pro"/>
              <a:ea typeface="Tahoma"/>
              <a:cs typeface="Tahoma"/>
            </a:rPr>
            <a:t>Another limitation of transfer entropy is that it can be sensitive to the choice of time bin size used in the analysis.</a:t>
          </a:r>
          <a:endParaRPr lang="en-US" b="0">
            <a:latin typeface="Georgia Pro"/>
            <a:ea typeface="Tahoma"/>
            <a:cs typeface="Tahoma"/>
          </a:endParaRPr>
        </a:p>
      </dgm:t>
    </dgm:pt>
    <dgm:pt modelId="{AD2095FF-DE22-4E64-B197-925D0905B9D2}" type="parTrans" cxnId="{120949A7-5523-42C3-8C7A-7B8EF1F1E03F}">
      <dgm:prSet/>
      <dgm:spPr/>
      <dgm:t>
        <a:bodyPr/>
        <a:lstStyle/>
        <a:p>
          <a:endParaRPr lang="en-US"/>
        </a:p>
      </dgm:t>
    </dgm:pt>
    <dgm:pt modelId="{3F4454E7-D0F2-40A5-856B-4BC92B7712EF}" type="sibTrans" cxnId="{120949A7-5523-42C3-8C7A-7B8EF1F1E03F}">
      <dgm:prSet/>
      <dgm:spPr/>
      <dgm:t>
        <a:bodyPr/>
        <a:lstStyle/>
        <a:p>
          <a:endParaRPr lang="en-US"/>
        </a:p>
      </dgm:t>
    </dgm:pt>
    <dgm:pt modelId="{71B9E9B4-A7A4-4B9A-BCA4-EC486E994F18}" type="pres">
      <dgm:prSet presAssocID="{B8E25A0E-A96B-4AF5-9DC7-A4390C927F7A}" presName="root" presStyleCnt="0">
        <dgm:presLayoutVars>
          <dgm:dir/>
          <dgm:resizeHandles val="exact"/>
        </dgm:presLayoutVars>
      </dgm:prSet>
      <dgm:spPr/>
    </dgm:pt>
    <dgm:pt modelId="{1FED767D-FF25-4D46-8B2E-74F153D833EB}" type="pres">
      <dgm:prSet presAssocID="{F7DCD77D-2D34-4033-8F8A-4BC5C671CCB3}" presName="compNode" presStyleCnt="0"/>
      <dgm:spPr/>
    </dgm:pt>
    <dgm:pt modelId="{C4B3F45B-0BBF-4251-903D-C5FFDAA790DA}" type="pres">
      <dgm:prSet presAssocID="{F7DCD77D-2D34-4033-8F8A-4BC5C671CCB3}" presName="bgRect" presStyleLbl="bgShp" presStyleIdx="0" presStyleCnt="3"/>
      <dgm:spPr/>
    </dgm:pt>
    <dgm:pt modelId="{D65A6509-6E90-4E77-A198-6565793BC456}" type="pres">
      <dgm:prSet presAssocID="{F7DCD77D-2D34-4033-8F8A-4BC5C671CC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588670FB-32C7-454A-AB02-111EDE8D7EAE}" type="pres">
      <dgm:prSet presAssocID="{F7DCD77D-2D34-4033-8F8A-4BC5C671CCB3}" presName="spaceRect" presStyleCnt="0"/>
      <dgm:spPr/>
    </dgm:pt>
    <dgm:pt modelId="{B290E87E-A4E7-4E71-ACE3-38FB4CC01B00}" type="pres">
      <dgm:prSet presAssocID="{F7DCD77D-2D34-4033-8F8A-4BC5C671CCB3}" presName="parTx" presStyleLbl="revTx" presStyleIdx="0" presStyleCnt="3">
        <dgm:presLayoutVars>
          <dgm:chMax val="0"/>
          <dgm:chPref val="0"/>
        </dgm:presLayoutVars>
      </dgm:prSet>
      <dgm:spPr/>
    </dgm:pt>
    <dgm:pt modelId="{7D05F346-23C1-4CE9-953A-3AADD4258D97}" type="pres">
      <dgm:prSet presAssocID="{EF054DD2-793E-4035-BA10-1A322EC8CB10}" presName="sibTrans" presStyleCnt="0"/>
      <dgm:spPr/>
    </dgm:pt>
    <dgm:pt modelId="{3F5152C7-63FC-49FE-9056-25AEF2B3E1D7}" type="pres">
      <dgm:prSet presAssocID="{EF2C5259-F549-40EF-90AE-460E646743AA}" presName="compNode" presStyleCnt="0"/>
      <dgm:spPr/>
    </dgm:pt>
    <dgm:pt modelId="{34A74A8E-CE40-4E32-8974-05A7EC328E5D}" type="pres">
      <dgm:prSet presAssocID="{EF2C5259-F549-40EF-90AE-460E646743AA}" presName="bgRect" presStyleLbl="bgShp" presStyleIdx="1" presStyleCnt="3"/>
      <dgm:spPr/>
    </dgm:pt>
    <dgm:pt modelId="{197A4781-0878-48E5-A844-44F06E4D1A18}" type="pres">
      <dgm:prSet presAssocID="{EF2C5259-F549-40EF-90AE-460E646743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B357004A-7493-4D8E-8F25-AE773FF904F4}" type="pres">
      <dgm:prSet presAssocID="{EF2C5259-F549-40EF-90AE-460E646743AA}" presName="spaceRect" presStyleCnt="0"/>
      <dgm:spPr/>
    </dgm:pt>
    <dgm:pt modelId="{C80213F1-1354-451D-B6D5-0EBB59F93E72}" type="pres">
      <dgm:prSet presAssocID="{EF2C5259-F549-40EF-90AE-460E646743AA}" presName="parTx" presStyleLbl="revTx" presStyleIdx="1" presStyleCnt="3">
        <dgm:presLayoutVars>
          <dgm:chMax val="0"/>
          <dgm:chPref val="0"/>
        </dgm:presLayoutVars>
      </dgm:prSet>
      <dgm:spPr/>
    </dgm:pt>
    <dgm:pt modelId="{B85DB85F-C519-4560-A931-89CC84C34544}" type="pres">
      <dgm:prSet presAssocID="{45CD1815-E856-4C62-852D-71307D3F60BB}" presName="sibTrans" presStyleCnt="0"/>
      <dgm:spPr/>
    </dgm:pt>
    <dgm:pt modelId="{50C5AB08-B3C3-4D3F-A8F6-7190A366AEC6}" type="pres">
      <dgm:prSet presAssocID="{A39291F0-3457-449A-9F8F-152E23E7376B}" presName="compNode" presStyleCnt="0"/>
      <dgm:spPr/>
    </dgm:pt>
    <dgm:pt modelId="{1D8CEF2B-11BF-40F9-8CF0-A2F95980CFAD}" type="pres">
      <dgm:prSet presAssocID="{A39291F0-3457-449A-9F8F-152E23E7376B}" presName="bgRect" presStyleLbl="bgShp" presStyleIdx="2" presStyleCnt="3"/>
      <dgm:spPr/>
    </dgm:pt>
    <dgm:pt modelId="{C7B84AA8-08B2-4BCD-8AD5-40D6F3E81F64}" type="pres">
      <dgm:prSet presAssocID="{A39291F0-3457-449A-9F8F-152E23E737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dozer"/>
        </a:ext>
      </dgm:extLst>
    </dgm:pt>
    <dgm:pt modelId="{76137121-4E50-4618-88D5-74275138F9BE}" type="pres">
      <dgm:prSet presAssocID="{A39291F0-3457-449A-9F8F-152E23E7376B}" presName="spaceRect" presStyleCnt="0"/>
      <dgm:spPr/>
    </dgm:pt>
    <dgm:pt modelId="{B9E78D82-9903-4E79-9E78-A35D22A475CF}" type="pres">
      <dgm:prSet presAssocID="{A39291F0-3457-449A-9F8F-152E23E7376B}" presName="parTx" presStyleLbl="revTx" presStyleIdx="2" presStyleCnt="3">
        <dgm:presLayoutVars>
          <dgm:chMax val="0"/>
          <dgm:chPref val="0"/>
        </dgm:presLayoutVars>
      </dgm:prSet>
      <dgm:spPr/>
    </dgm:pt>
  </dgm:ptLst>
  <dgm:cxnLst>
    <dgm:cxn modelId="{02336512-62AF-4D2A-924D-532F10721A31}" type="presOf" srcId="{F7DCD77D-2D34-4033-8F8A-4BC5C671CCB3}" destId="{B290E87E-A4E7-4E71-ACE3-38FB4CC01B00}" srcOrd="0" destOrd="0" presId="urn:microsoft.com/office/officeart/2018/2/layout/IconVerticalSolidList"/>
    <dgm:cxn modelId="{C1BEA9A0-EE69-404F-BF56-330A8B8E84EE}" srcId="{B8E25A0E-A96B-4AF5-9DC7-A4390C927F7A}" destId="{EF2C5259-F549-40EF-90AE-460E646743AA}" srcOrd="1" destOrd="0" parTransId="{829F4906-2DD1-413B-946E-0CB8AC1CF94A}" sibTransId="{45CD1815-E856-4C62-852D-71307D3F60BB}"/>
    <dgm:cxn modelId="{120949A7-5523-42C3-8C7A-7B8EF1F1E03F}" srcId="{B8E25A0E-A96B-4AF5-9DC7-A4390C927F7A}" destId="{A39291F0-3457-449A-9F8F-152E23E7376B}" srcOrd="2" destOrd="0" parTransId="{AD2095FF-DE22-4E64-B197-925D0905B9D2}" sibTransId="{3F4454E7-D0F2-40A5-856B-4BC92B7712EF}"/>
    <dgm:cxn modelId="{601944AC-57B7-4FC0-8E51-07DC3529DBD2}" type="presOf" srcId="{B8E25A0E-A96B-4AF5-9DC7-A4390C927F7A}" destId="{71B9E9B4-A7A4-4B9A-BCA4-EC486E994F18}" srcOrd="0" destOrd="0" presId="urn:microsoft.com/office/officeart/2018/2/layout/IconVerticalSolidList"/>
    <dgm:cxn modelId="{FC47E7D1-E34C-4D15-A2CC-16317F165A3F}" srcId="{B8E25A0E-A96B-4AF5-9DC7-A4390C927F7A}" destId="{F7DCD77D-2D34-4033-8F8A-4BC5C671CCB3}" srcOrd="0" destOrd="0" parTransId="{D95C2953-8347-4F34-9BA3-8352713C6406}" sibTransId="{EF054DD2-793E-4035-BA10-1A322EC8CB10}"/>
    <dgm:cxn modelId="{F8F9A1E5-79E9-4049-B854-8388C21810D7}" type="presOf" srcId="{A39291F0-3457-449A-9F8F-152E23E7376B}" destId="{B9E78D82-9903-4E79-9E78-A35D22A475CF}" srcOrd="0" destOrd="0" presId="urn:microsoft.com/office/officeart/2018/2/layout/IconVerticalSolidList"/>
    <dgm:cxn modelId="{B5B58BED-F47F-40E3-B83C-02DAC59FBCDE}" type="presOf" srcId="{EF2C5259-F549-40EF-90AE-460E646743AA}" destId="{C80213F1-1354-451D-B6D5-0EBB59F93E72}" srcOrd="0" destOrd="0" presId="urn:microsoft.com/office/officeart/2018/2/layout/IconVerticalSolidList"/>
    <dgm:cxn modelId="{3AD32ED0-EB1B-47EF-913A-A07035D24B21}" type="presParOf" srcId="{71B9E9B4-A7A4-4B9A-BCA4-EC486E994F18}" destId="{1FED767D-FF25-4D46-8B2E-74F153D833EB}" srcOrd="0" destOrd="0" presId="urn:microsoft.com/office/officeart/2018/2/layout/IconVerticalSolidList"/>
    <dgm:cxn modelId="{4185BA65-1CB0-4364-AF57-922A0AD85D77}" type="presParOf" srcId="{1FED767D-FF25-4D46-8B2E-74F153D833EB}" destId="{C4B3F45B-0BBF-4251-903D-C5FFDAA790DA}" srcOrd="0" destOrd="0" presId="urn:microsoft.com/office/officeart/2018/2/layout/IconVerticalSolidList"/>
    <dgm:cxn modelId="{C3B2C237-27C4-47A7-9FB9-3A85083D1374}" type="presParOf" srcId="{1FED767D-FF25-4D46-8B2E-74F153D833EB}" destId="{D65A6509-6E90-4E77-A198-6565793BC456}" srcOrd="1" destOrd="0" presId="urn:microsoft.com/office/officeart/2018/2/layout/IconVerticalSolidList"/>
    <dgm:cxn modelId="{7D8377C8-2B99-4D7C-AAE8-A5F0DB8E6D4A}" type="presParOf" srcId="{1FED767D-FF25-4D46-8B2E-74F153D833EB}" destId="{588670FB-32C7-454A-AB02-111EDE8D7EAE}" srcOrd="2" destOrd="0" presId="urn:microsoft.com/office/officeart/2018/2/layout/IconVerticalSolidList"/>
    <dgm:cxn modelId="{0AB19A65-7570-4223-BFAF-A1E163AAA851}" type="presParOf" srcId="{1FED767D-FF25-4D46-8B2E-74F153D833EB}" destId="{B290E87E-A4E7-4E71-ACE3-38FB4CC01B00}" srcOrd="3" destOrd="0" presId="urn:microsoft.com/office/officeart/2018/2/layout/IconVerticalSolidList"/>
    <dgm:cxn modelId="{ECDB7531-25FA-44CE-BD36-08A3224F946A}" type="presParOf" srcId="{71B9E9B4-A7A4-4B9A-BCA4-EC486E994F18}" destId="{7D05F346-23C1-4CE9-953A-3AADD4258D97}" srcOrd="1" destOrd="0" presId="urn:microsoft.com/office/officeart/2018/2/layout/IconVerticalSolidList"/>
    <dgm:cxn modelId="{7E785953-C1BD-40F3-923D-4BA6B1462C5E}" type="presParOf" srcId="{71B9E9B4-A7A4-4B9A-BCA4-EC486E994F18}" destId="{3F5152C7-63FC-49FE-9056-25AEF2B3E1D7}" srcOrd="2" destOrd="0" presId="urn:microsoft.com/office/officeart/2018/2/layout/IconVerticalSolidList"/>
    <dgm:cxn modelId="{F0E2691C-80DE-46A9-AE8F-757CDC5248E6}" type="presParOf" srcId="{3F5152C7-63FC-49FE-9056-25AEF2B3E1D7}" destId="{34A74A8E-CE40-4E32-8974-05A7EC328E5D}" srcOrd="0" destOrd="0" presId="urn:microsoft.com/office/officeart/2018/2/layout/IconVerticalSolidList"/>
    <dgm:cxn modelId="{052D1F7A-F059-4D42-A74A-79B39569B65C}" type="presParOf" srcId="{3F5152C7-63FC-49FE-9056-25AEF2B3E1D7}" destId="{197A4781-0878-48E5-A844-44F06E4D1A18}" srcOrd="1" destOrd="0" presId="urn:microsoft.com/office/officeart/2018/2/layout/IconVerticalSolidList"/>
    <dgm:cxn modelId="{8D76E419-34E1-4A0F-A27D-748BB04ED1FA}" type="presParOf" srcId="{3F5152C7-63FC-49FE-9056-25AEF2B3E1D7}" destId="{B357004A-7493-4D8E-8F25-AE773FF904F4}" srcOrd="2" destOrd="0" presId="urn:microsoft.com/office/officeart/2018/2/layout/IconVerticalSolidList"/>
    <dgm:cxn modelId="{8513391A-0791-48D3-B3D0-9F9BA0173934}" type="presParOf" srcId="{3F5152C7-63FC-49FE-9056-25AEF2B3E1D7}" destId="{C80213F1-1354-451D-B6D5-0EBB59F93E72}" srcOrd="3" destOrd="0" presId="urn:microsoft.com/office/officeart/2018/2/layout/IconVerticalSolidList"/>
    <dgm:cxn modelId="{2903D4AB-7D43-4D85-BC6D-A99C4F3CDC8B}" type="presParOf" srcId="{71B9E9B4-A7A4-4B9A-BCA4-EC486E994F18}" destId="{B85DB85F-C519-4560-A931-89CC84C34544}" srcOrd="3" destOrd="0" presId="urn:microsoft.com/office/officeart/2018/2/layout/IconVerticalSolidList"/>
    <dgm:cxn modelId="{E8270AC8-0033-43B3-BD44-1E2450958873}" type="presParOf" srcId="{71B9E9B4-A7A4-4B9A-BCA4-EC486E994F18}" destId="{50C5AB08-B3C3-4D3F-A8F6-7190A366AEC6}" srcOrd="4" destOrd="0" presId="urn:microsoft.com/office/officeart/2018/2/layout/IconVerticalSolidList"/>
    <dgm:cxn modelId="{701DE060-0C5A-4505-A924-AEA4DE6AA229}" type="presParOf" srcId="{50C5AB08-B3C3-4D3F-A8F6-7190A366AEC6}" destId="{1D8CEF2B-11BF-40F9-8CF0-A2F95980CFAD}" srcOrd="0" destOrd="0" presId="urn:microsoft.com/office/officeart/2018/2/layout/IconVerticalSolidList"/>
    <dgm:cxn modelId="{C49B4F7C-0718-4214-8388-60F1D13CACF9}" type="presParOf" srcId="{50C5AB08-B3C3-4D3F-A8F6-7190A366AEC6}" destId="{C7B84AA8-08B2-4BCD-8AD5-40D6F3E81F64}" srcOrd="1" destOrd="0" presId="urn:microsoft.com/office/officeart/2018/2/layout/IconVerticalSolidList"/>
    <dgm:cxn modelId="{E3C7E572-4228-48A5-B0EC-0FE0ABD2F43B}" type="presParOf" srcId="{50C5AB08-B3C3-4D3F-A8F6-7190A366AEC6}" destId="{76137121-4E50-4618-88D5-74275138F9BE}" srcOrd="2" destOrd="0" presId="urn:microsoft.com/office/officeart/2018/2/layout/IconVerticalSolidList"/>
    <dgm:cxn modelId="{56AEEFFB-5542-4154-B651-4F485B9A6E89}" type="presParOf" srcId="{50C5AB08-B3C3-4D3F-A8F6-7190A366AEC6}" destId="{B9E78D82-9903-4E79-9E78-A35D22A475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62D1E8-3169-45F5-BC0F-8BBF54679A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B7D8170-7E32-405E-AA36-3B641B15F003}">
      <dgm:prSet/>
      <dgm:spPr/>
      <dgm:t>
        <a:bodyPr/>
        <a:lstStyle/>
        <a:p>
          <a:r>
            <a:rPr lang="en-GB" b="1"/>
            <a:t>- The concept of dualities in control theory allows different control problems to be transformed into equivalent forms.</a:t>
          </a:r>
          <a:endParaRPr lang="en-US" b="1"/>
        </a:p>
      </dgm:t>
    </dgm:pt>
    <dgm:pt modelId="{81295B9B-294F-4170-B8E3-0C4D53069144}" type="parTrans" cxnId="{BBA961A4-20E0-4E6A-8D9F-1659BD65227A}">
      <dgm:prSet/>
      <dgm:spPr/>
      <dgm:t>
        <a:bodyPr/>
        <a:lstStyle/>
        <a:p>
          <a:endParaRPr lang="en-US"/>
        </a:p>
      </dgm:t>
    </dgm:pt>
    <dgm:pt modelId="{4AAF2101-4F3F-43F7-BD5B-17F94E5B55F3}" type="sibTrans" cxnId="{BBA961A4-20E0-4E6A-8D9F-1659BD65227A}">
      <dgm:prSet/>
      <dgm:spPr/>
      <dgm:t>
        <a:bodyPr/>
        <a:lstStyle/>
        <a:p>
          <a:endParaRPr lang="en-US"/>
        </a:p>
      </dgm:t>
    </dgm:pt>
    <dgm:pt modelId="{45271650-40EF-4851-8093-1603C3840648}">
      <dgm:prSet/>
      <dgm:spPr/>
      <dgm:t>
        <a:bodyPr/>
        <a:lstStyle/>
        <a:p>
          <a:r>
            <a:rPr lang="en-GB" b="1"/>
            <a:t>- Stochastic optimal control theory aims to design a control strategy that minimizes a cost function while accounting for the stochastic nature of the system's dynamics.</a:t>
          </a:r>
          <a:endParaRPr lang="en-US" b="1"/>
        </a:p>
      </dgm:t>
    </dgm:pt>
    <dgm:pt modelId="{FCD4C734-1F98-48F1-863E-B4033CB9C38E}" type="parTrans" cxnId="{2C31C18A-8091-40A1-B848-C92673A22EA0}">
      <dgm:prSet/>
      <dgm:spPr/>
      <dgm:t>
        <a:bodyPr/>
        <a:lstStyle/>
        <a:p>
          <a:endParaRPr lang="en-US"/>
        </a:p>
      </dgm:t>
    </dgm:pt>
    <dgm:pt modelId="{4683B500-4DBB-458D-81B6-A04C2DADCAD0}" type="sibTrans" cxnId="{2C31C18A-8091-40A1-B848-C92673A22EA0}">
      <dgm:prSet/>
      <dgm:spPr/>
      <dgm:t>
        <a:bodyPr/>
        <a:lstStyle/>
        <a:p>
          <a:endParaRPr lang="en-US"/>
        </a:p>
      </dgm:t>
    </dgm:pt>
    <dgm:pt modelId="{425F9F01-0434-449C-9DAE-950D016EC636}">
      <dgm:prSet/>
      <dgm:spPr/>
      <dgm:t>
        <a:bodyPr/>
        <a:lstStyle/>
        <a:p>
          <a:r>
            <a:rPr lang="en-GB" b="1"/>
            <a:t>- Information theory focuses on quantifying the amount of information that can be transmitted over a communication channel with limited bandwidth and noisy transmission.</a:t>
          </a:r>
          <a:endParaRPr lang="en-US" b="1"/>
        </a:p>
      </dgm:t>
    </dgm:pt>
    <dgm:pt modelId="{6B16B8FE-87E7-4907-BB12-5E24F8E5B19A}" type="parTrans" cxnId="{7C4E616E-4E25-4F9D-A602-C8D27F1F82A9}">
      <dgm:prSet/>
      <dgm:spPr/>
      <dgm:t>
        <a:bodyPr/>
        <a:lstStyle/>
        <a:p>
          <a:endParaRPr lang="en-US"/>
        </a:p>
      </dgm:t>
    </dgm:pt>
    <dgm:pt modelId="{C4A7EFC6-00E6-44C4-BA08-5751E45690FD}" type="sibTrans" cxnId="{7C4E616E-4E25-4F9D-A602-C8D27F1F82A9}">
      <dgm:prSet/>
      <dgm:spPr/>
      <dgm:t>
        <a:bodyPr/>
        <a:lstStyle/>
        <a:p>
          <a:endParaRPr lang="en-US"/>
        </a:p>
      </dgm:t>
    </dgm:pt>
    <dgm:pt modelId="{2170D978-546E-42C3-ADD6-2FAC837417A6}">
      <dgm:prSet/>
      <dgm:spPr/>
      <dgm:t>
        <a:bodyPr/>
        <a:lstStyle/>
        <a:p>
          <a:r>
            <a:rPr lang="en-GB" b="1"/>
            <a:t>- The duality between these two fields arises because the same mathematical framework can be used to solve both problems.</a:t>
          </a:r>
          <a:endParaRPr lang="en-US" b="1"/>
        </a:p>
      </dgm:t>
    </dgm:pt>
    <dgm:pt modelId="{90780010-70FA-46B1-8A9E-80EF6155F33E}" type="parTrans" cxnId="{857BCD7F-78FB-4C62-A04E-9668EF1E11C3}">
      <dgm:prSet/>
      <dgm:spPr/>
      <dgm:t>
        <a:bodyPr/>
        <a:lstStyle/>
        <a:p>
          <a:endParaRPr lang="en-US"/>
        </a:p>
      </dgm:t>
    </dgm:pt>
    <dgm:pt modelId="{10A19777-E60C-4ED3-AE3B-D72C07B1C46F}" type="sibTrans" cxnId="{857BCD7F-78FB-4C62-A04E-9668EF1E11C3}">
      <dgm:prSet/>
      <dgm:spPr/>
      <dgm:t>
        <a:bodyPr/>
        <a:lstStyle/>
        <a:p>
          <a:endParaRPr lang="en-US"/>
        </a:p>
      </dgm:t>
    </dgm:pt>
    <dgm:pt modelId="{8BBF0B8D-B47F-4F3C-9F37-AD9382DF1DDD}">
      <dgm:prSet/>
      <dgm:spPr/>
      <dgm:t>
        <a:bodyPr/>
        <a:lstStyle/>
        <a:p>
          <a:r>
            <a:rPr lang="en-GB" b="1"/>
            <a:t>- The Bellman equation and the Hamilton-Jacobi equation are central tools in stochastic optimal control theory and information theory, respectively, and have a dual form.</a:t>
          </a:r>
          <a:endParaRPr lang="en-US" b="1"/>
        </a:p>
      </dgm:t>
    </dgm:pt>
    <dgm:pt modelId="{F50BC611-75A6-4E15-BAF6-3E498CD80BEC}" type="parTrans" cxnId="{05FDCEF5-5707-4B13-8571-B6A3F70A6293}">
      <dgm:prSet/>
      <dgm:spPr/>
      <dgm:t>
        <a:bodyPr/>
        <a:lstStyle/>
        <a:p>
          <a:endParaRPr lang="en-US"/>
        </a:p>
      </dgm:t>
    </dgm:pt>
    <dgm:pt modelId="{594A5392-E34F-403D-B3CB-81A1F8B0BDD2}" type="sibTrans" cxnId="{05FDCEF5-5707-4B13-8571-B6A3F70A6293}">
      <dgm:prSet/>
      <dgm:spPr/>
      <dgm:t>
        <a:bodyPr/>
        <a:lstStyle/>
        <a:p>
          <a:endParaRPr lang="en-US"/>
        </a:p>
      </dgm:t>
    </dgm:pt>
    <dgm:pt modelId="{CDE8770C-6F08-4917-9971-E3395FCEE83F}">
      <dgm:prSet/>
      <dgm:spPr/>
      <dgm:t>
        <a:bodyPr/>
        <a:lstStyle/>
        <a:p>
          <a:r>
            <a:rPr lang="en-GB" b="1"/>
            <a:t>- The duality between these two fields allows researchers to use tools from one field to solve problems in the other and can lead to new insights and approaches for solving complex control problems.</a:t>
          </a:r>
          <a:endParaRPr lang="en-US" b="1"/>
        </a:p>
      </dgm:t>
    </dgm:pt>
    <dgm:pt modelId="{DD3D45BD-9C44-4EDF-8546-1A3C5D939FE1}" type="parTrans" cxnId="{9944C05B-95B2-4473-9978-40F81CD112A7}">
      <dgm:prSet/>
      <dgm:spPr/>
      <dgm:t>
        <a:bodyPr/>
        <a:lstStyle/>
        <a:p>
          <a:endParaRPr lang="en-US"/>
        </a:p>
      </dgm:t>
    </dgm:pt>
    <dgm:pt modelId="{809AE596-B772-44C8-A1C5-FAEB571650E7}" type="sibTrans" cxnId="{9944C05B-95B2-4473-9978-40F81CD112A7}">
      <dgm:prSet/>
      <dgm:spPr/>
      <dgm:t>
        <a:bodyPr/>
        <a:lstStyle/>
        <a:p>
          <a:endParaRPr lang="en-US"/>
        </a:p>
      </dgm:t>
    </dgm:pt>
    <dgm:pt modelId="{1C2606B9-22BC-4A9C-9275-BF01B8762CD1}" type="pres">
      <dgm:prSet presAssocID="{2C62D1E8-3169-45F5-BC0F-8BBF54679AB7}" presName="root" presStyleCnt="0">
        <dgm:presLayoutVars>
          <dgm:dir/>
          <dgm:resizeHandles val="exact"/>
        </dgm:presLayoutVars>
      </dgm:prSet>
      <dgm:spPr/>
    </dgm:pt>
    <dgm:pt modelId="{4410BFAA-FFC0-48A8-8D23-EC0AAF9A510F}" type="pres">
      <dgm:prSet presAssocID="{5B7D8170-7E32-405E-AA36-3B641B15F003}" presName="compNode" presStyleCnt="0"/>
      <dgm:spPr/>
    </dgm:pt>
    <dgm:pt modelId="{15ECAF29-0EB7-433F-94E9-E662CDAB7D7A}" type="pres">
      <dgm:prSet presAssocID="{5B7D8170-7E32-405E-AA36-3B641B15F003}" presName="bgRect" presStyleLbl="bgShp" presStyleIdx="0" presStyleCnt="6"/>
      <dgm:spPr/>
    </dgm:pt>
    <dgm:pt modelId="{078D7893-C641-484D-A926-8F3F976B3563}" type="pres">
      <dgm:prSet presAssocID="{5B7D8170-7E32-405E-AA36-3B641B15F00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31CACE90-A0E3-49CF-ACBD-E8FB3711EC7F}" type="pres">
      <dgm:prSet presAssocID="{5B7D8170-7E32-405E-AA36-3B641B15F003}" presName="spaceRect" presStyleCnt="0"/>
      <dgm:spPr/>
    </dgm:pt>
    <dgm:pt modelId="{F543E13F-DF4E-4166-AA32-38DCE2550240}" type="pres">
      <dgm:prSet presAssocID="{5B7D8170-7E32-405E-AA36-3B641B15F003}" presName="parTx" presStyleLbl="revTx" presStyleIdx="0" presStyleCnt="6">
        <dgm:presLayoutVars>
          <dgm:chMax val="0"/>
          <dgm:chPref val="0"/>
        </dgm:presLayoutVars>
      </dgm:prSet>
      <dgm:spPr/>
    </dgm:pt>
    <dgm:pt modelId="{483B21D1-0DED-45BA-943C-52706577338D}" type="pres">
      <dgm:prSet presAssocID="{4AAF2101-4F3F-43F7-BD5B-17F94E5B55F3}" presName="sibTrans" presStyleCnt="0"/>
      <dgm:spPr/>
    </dgm:pt>
    <dgm:pt modelId="{9B75A2E2-539F-4E97-A86F-6AEBD3490810}" type="pres">
      <dgm:prSet presAssocID="{45271650-40EF-4851-8093-1603C3840648}" presName="compNode" presStyleCnt="0"/>
      <dgm:spPr/>
    </dgm:pt>
    <dgm:pt modelId="{DDA5600C-C75C-4D80-9D88-04D7E974CE58}" type="pres">
      <dgm:prSet presAssocID="{45271650-40EF-4851-8093-1603C3840648}" presName="bgRect" presStyleLbl="bgShp" presStyleIdx="1" presStyleCnt="6"/>
      <dgm:spPr/>
    </dgm:pt>
    <dgm:pt modelId="{0B1B9AAD-6B5A-4AE1-822E-377D09ABC5AE}" type="pres">
      <dgm:prSet presAssocID="{45271650-40EF-4851-8093-1603C384064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A53FB02-FC6F-4B20-8525-4F176A880F46}" type="pres">
      <dgm:prSet presAssocID="{45271650-40EF-4851-8093-1603C3840648}" presName="spaceRect" presStyleCnt="0"/>
      <dgm:spPr/>
    </dgm:pt>
    <dgm:pt modelId="{A5E251CA-06C9-4FEA-88FC-6038FF3B4E93}" type="pres">
      <dgm:prSet presAssocID="{45271650-40EF-4851-8093-1603C3840648}" presName="parTx" presStyleLbl="revTx" presStyleIdx="1" presStyleCnt="6">
        <dgm:presLayoutVars>
          <dgm:chMax val="0"/>
          <dgm:chPref val="0"/>
        </dgm:presLayoutVars>
      </dgm:prSet>
      <dgm:spPr/>
    </dgm:pt>
    <dgm:pt modelId="{326609A0-91FA-4E0E-B1B6-98C8D4962507}" type="pres">
      <dgm:prSet presAssocID="{4683B500-4DBB-458D-81B6-A04C2DADCAD0}" presName="sibTrans" presStyleCnt="0"/>
      <dgm:spPr/>
    </dgm:pt>
    <dgm:pt modelId="{421B3A7D-9BA1-46F2-9294-7B1F933FF34B}" type="pres">
      <dgm:prSet presAssocID="{425F9F01-0434-449C-9DAE-950D016EC636}" presName="compNode" presStyleCnt="0"/>
      <dgm:spPr/>
    </dgm:pt>
    <dgm:pt modelId="{C1FA744C-1DAB-4000-B30B-780523723AFE}" type="pres">
      <dgm:prSet presAssocID="{425F9F01-0434-449C-9DAE-950D016EC636}" presName="bgRect" presStyleLbl="bgShp" presStyleIdx="2" presStyleCnt="6"/>
      <dgm:spPr/>
    </dgm:pt>
    <dgm:pt modelId="{E2682737-A626-4E45-A19B-DB70231476E6}" type="pres">
      <dgm:prSet presAssocID="{425F9F01-0434-449C-9DAE-950D016EC63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51B17D32-E124-4142-B607-06ADD06DD3F6}" type="pres">
      <dgm:prSet presAssocID="{425F9F01-0434-449C-9DAE-950D016EC636}" presName="spaceRect" presStyleCnt="0"/>
      <dgm:spPr/>
    </dgm:pt>
    <dgm:pt modelId="{392CB614-709A-4A02-86E6-370D617E600F}" type="pres">
      <dgm:prSet presAssocID="{425F9F01-0434-449C-9DAE-950D016EC636}" presName="parTx" presStyleLbl="revTx" presStyleIdx="2" presStyleCnt="6">
        <dgm:presLayoutVars>
          <dgm:chMax val="0"/>
          <dgm:chPref val="0"/>
        </dgm:presLayoutVars>
      </dgm:prSet>
      <dgm:spPr/>
    </dgm:pt>
    <dgm:pt modelId="{46C51692-2FE2-4347-82B0-BE7D42A9F97C}" type="pres">
      <dgm:prSet presAssocID="{C4A7EFC6-00E6-44C4-BA08-5751E45690FD}" presName="sibTrans" presStyleCnt="0"/>
      <dgm:spPr/>
    </dgm:pt>
    <dgm:pt modelId="{01A516CD-D9F0-4B26-AC04-73246CDC21D1}" type="pres">
      <dgm:prSet presAssocID="{2170D978-546E-42C3-ADD6-2FAC837417A6}" presName="compNode" presStyleCnt="0"/>
      <dgm:spPr/>
    </dgm:pt>
    <dgm:pt modelId="{571DA182-42DD-48FE-92CF-15D17BAB76C7}" type="pres">
      <dgm:prSet presAssocID="{2170D978-546E-42C3-ADD6-2FAC837417A6}" presName="bgRect" presStyleLbl="bgShp" presStyleIdx="3" presStyleCnt="6"/>
      <dgm:spPr/>
    </dgm:pt>
    <dgm:pt modelId="{DC4495B8-82EB-47E4-8B87-CE4E7E4FF565}" type="pres">
      <dgm:prSet presAssocID="{2170D978-546E-42C3-ADD6-2FAC837417A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C38CFB8F-345E-4E5E-ADA4-5F2408D03AC3}" type="pres">
      <dgm:prSet presAssocID="{2170D978-546E-42C3-ADD6-2FAC837417A6}" presName="spaceRect" presStyleCnt="0"/>
      <dgm:spPr/>
    </dgm:pt>
    <dgm:pt modelId="{066EBA95-30FF-4D6E-A744-916BBC7D620E}" type="pres">
      <dgm:prSet presAssocID="{2170D978-546E-42C3-ADD6-2FAC837417A6}" presName="parTx" presStyleLbl="revTx" presStyleIdx="3" presStyleCnt="6">
        <dgm:presLayoutVars>
          <dgm:chMax val="0"/>
          <dgm:chPref val="0"/>
        </dgm:presLayoutVars>
      </dgm:prSet>
      <dgm:spPr/>
    </dgm:pt>
    <dgm:pt modelId="{BBF70B74-EA14-4496-8773-0F79E47F40B5}" type="pres">
      <dgm:prSet presAssocID="{10A19777-E60C-4ED3-AE3B-D72C07B1C46F}" presName="sibTrans" presStyleCnt="0"/>
      <dgm:spPr/>
    </dgm:pt>
    <dgm:pt modelId="{544F9121-88C1-4B35-81B8-30DB9C72A1A0}" type="pres">
      <dgm:prSet presAssocID="{8BBF0B8D-B47F-4F3C-9F37-AD9382DF1DDD}" presName="compNode" presStyleCnt="0"/>
      <dgm:spPr/>
    </dgm:pt>
    <dgm:pt modelId="{165EF53F-15BA-451F-9C50-7CA9B9CC947D}" type="pres">
      <dgm:prSet presAssocID="{8BBF0B8D-B47F-4F3C-9F37-AD9382DF1DDD}" presName="bgRect" presStyleLbl="bgShp" presStyleIdx="4" presStyleCnt="6"/>
      <dgm:spPr/>
    </dgm:pt>
    <dgm:pt modelId="{84E740CE-22DD-46B8-98A9-FF098CFEC5EF}" type="pres">
      <dgm:prSet presAssocID="{8BBF0B8D-B47F-4F3C-9F37-AD9382DF1DD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830E7ED3-5AD7-4EDE-973F-F75DBA420CAF}" type="pres">
      <dgm:prSet presAssocID="{8BBF0B8D-B47F-4F3C-9F37-AD9382DF1DDD}" presName="spaceRect" presStyleCnt="0"/>
      <dgm:spPr/>
    </dgm:pt>
    <dgm:pt modelId="{CA7AC948-2975-444B-A3A3-B2C24C79DD8C}" type="pres">
      <dgm:prSet presAssocID="{8BBF0B8D-B47F-4F3C-9F37-AD9382DF1DDD}" presName="parTx" presStyleLbl="revTx" presStyleIdx="4" presStyleCnt="6">
        <dgm:presLayoutVars>
          <dgm:chMax val="0"/>
          <dgm:chPref val="0"/>
        </dgm:presLayoutVars>
      </dgm:prSet>
      <dgm:spPr/>
    </dgm:pt>
    <dgm:pt modelId="{130F4444-0550-4877-97C2-831EE75FB422}" type="pres">
      <dgm:prSet presAssocID="{594A5392-E34F-403D-B3CB-81A1F8B0BDD2}" presName="sibTrans" presStyleCnt="0"/>
      <dgm:spPr/>
    </dgm:pt>
    <dgm:pt modelId="{3A08EB50-33E8-42A2-80EB-ED01B3890231}" type="pres">
      <dgm:prSet presAssocID="{CDE8770C-6F08-4917-9971-E3395FCEE83F}" presName="compNode" presStyleCnt="0"/>
      <dgm:spPr/>
    </dgm:pt>
    <dgm:pt modelId="{F69DF4FE-39E4-40BB-9094-DE3D6A23C913}" type="pres">
      <dgm:prSet presAssocID="{CDE8770C-6F08-4917-9971-E3395FCEE83F}" presName="bgRect" presStyleLbl="bgShp" presStyleIdx="5" presStyleCnt="6"/>
      <dgm:spPr/>
    </dgm:pt>
    <dgm:pt modelId="{94EED453-F4F7-4E0D-AF4E-B8E3B5163A67}" type="pres">
      <dgm:prSet presAssocID="{CDE8770C-6F08-4917-9971-E3395FCEE83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icroscope"/>
        </a:ext>
      </dgm:extLst>
    </dgm:pt>
    <dgm:pt modelId="{43668125-3FDB-4389-B951-F74F46046AF0}" type="pres">
      <dgm:prSet presAssocID="{CDE8770C-6F08-4917-9971-E3395FCEE83F}" presName="spaceRect" presStyleCnt="0"/>
      <dgm:spPr/>
    </dgm:pt>
    <dgm:pt modelId="{23EBFEB6-CF91-45C2-8330-247D3F41A957}" type="pres">
      <dgm:prSet presAssocID="{CDE8770C-6F08-4917-9971-E3395FCEE83F}" presName="parTx" presStyleLbl="revTx" presStyleIdx="5" presStyleCnt="6">
        <dgm:presLayoutVars>
          <dgm:chMax val="0"/>
          <dgm:chPref val="0"/>
        </dgm:presLayoutVars>
      </dgm:prSet>
      <dgm:spPr/>
    </dgm:pt>
  </dgm:ptLst>
  <dgm:cxnLst>
    <dgm:cxn modelId="{3D215B25-60C1-4C13-B603-096BE7D5A638}" type="presOf" srcId="{2C62D1E8-3169-45F5-BC0F-8BBF54679AB7}" destId="{1C2606B9-22BC-4A9C-9275-BF01B8762CD1}" srcOrd="0" destOrd="0" presId="urn:microsoft.com/office/officeart/2018/2/layout/IconVerticalSolidList"/>
    <dgm:cxn modelId="{96E62D37-34F5-498D-BBEA-33E17C719772}" type="presOf" srcId="{8BBF0B8D-B47F-4F3C-9F37-AD9382DF1DDD}" destId="{CA7AC948-2975-444B-A3A3-B2C24C79DD8C}" srcOrd="0" destOrd="0" presId="urn:microsoft.com/office/officeart/2018/2/layout/IconVerticalSolidList"/>
    <dgm:cxn modelId="{9944C05B-95B2-4473-9978-40F81CD112A7}" srcId="{2C62D1E8-3169-45F5-BC0F-8BBF54679AB7}" destId="{CDE8770C-6F08-4917-9971-E3395FCEE83F}" srcOrd="5" destOrd="0" parTransId="{DD3D45BD-9C44-4EDF-8546-1A3C5D939FE1}" sibTransId="{809AE596-B772-44C8-A1C5-FAEB571650E7}"/>
    <dgm:cxn modelId="{7C4E616E-4E25-4F9D-A602-C8D27F1F82A9}" srcId="{2C62D1E8-3169-45F5-BC0F-8BBF54679AB7}" destId="{425F9F01-0434-449C-9DAE-950D016EC636}" srcOrd="2" destOrd="0" parTransId="{6B16B8FE-87E7-4907-BB12-5E24F8E5B19A}" sibTransId="{C4A7EFC6-00E6-44C4-BA08-5751E45690FD}"/>
    <dgm:cxn modelId="{ABC1944E-7756-40A2-A3AD-776243EF6666}" type="presOf" srcId="{45271650-40EF-4851-8093-1603C3840648}" destId="{A5E251CA-06C9-4FEA-88FC-6038FF3B4E93}" srcOrd="0" destOrd="0" presId="urn:microsoft.com/office/officeart/2018/2/layout/IconVerticalSolidList"/>
    <dgm:cxn modelId="{857BCD7F-78FB-4C62-A04E-9668EF1E11C3}" srcId="{2C62D1E8-3169-45F5-BC0F-8BBF54679AB7}" destId="{2170D978-546E-42C3-ADD6-2FAC837417A6}" srcOrd="3" destOrd="0" parTransId="{90780010-70FA-46B1-8A9E-80EF6155F33E}" sibTransId="{10A19777-E60C-4ED3-AE3B-D72C07B1C46F}"/>
    <dgm:cxn modelId="{D34E4781-5A16-4B2D-AD18-A7412B3CECBE}" type="presOf" srcId="{CDE8770C-6F08-4917-9971-E3395FCEE83F}" destId="{23EBFEB6-CF91-45C2-8330-247D3F41A957}" srcOrd="0" destOrd="0" presId="urn:microsoft.com/office/officeart/2018/2/layout/IconVerticalSolidList"/>
    <dgm:cxn modelId="{2C31C18A-8091-40A1-B848-C92673A22EA0}" srcId="{2C62D1E8-3169-45F5-BC0F-8BBF54679AB7}" destId="{45271650-40EF-4851-8093-1603C3840648}" srcOrd="1" destOrd="0" parTransId="{FCD4C734-1F98-48F1-863E-B4033CB9C38E}" sibTransId="{4683B500-4DBB-458D-81B6-A04C2DADCAD0}"/>
    <dgm:cxn modelId="{E8646F92-552F-4664-849C-D93163D80018}" type="presOf" srcId="{5B7D8170-7E32-405E-AA36-3B641B15F003}" destId="{F543E13F-DF4E-4166-AA32-38DCE2550240}" srcOrd="0" destOrd="0" presId="urn:microsoft.com/office/officeart/2018/2/layout/IconVerticalSolidList"/>
    <dgm:cxn modelId="{BBA961A4-20E0-4E6A-8D9F-1659BD65227A}" srcId="{2C62D1E8-3169-45F5-BC0F-8BBF54679AB7}" destId="{5B7D8170-7E32-405E-AA36-3B641B15F003}" srcOrd="0" destOrd="0" parTransId="{81295B9B-294F-4170-B8E3-0C4D53069144}" sibTransId="{4AAF2101-4F3F-43F7-BD5B-17F94E5B55F3}"/>
    <dgm:cxn modelId="{E11E19F0-0273-4954-A527-77D73BAD6C47}" type="presOf" srcId="{425F9F01-0434-449C-9DAE-950D016EC636}" destId="{392CB614-709A-4A02-86E6-370D617E600F}" srcOrd="0" destOrd="0" presId="urn:microsoft.com/office/officeart/2018/2/layout/IconVerticalSolidList"/>
    <dgm:cxn modelId="{05FDCEF5-5707-4B13-8571-B6A3F70A6293}" srcId="{2C62D1E8-3169-45F5-BC0F-8BBF54679AB7}" destId="{8BBF0B8D-B47F-4F3C-9F37-AD9382DF1DDD}" srcOrd="4" destOrd="0" parTransId="{F50BC611-75A6-4E15-BAF6-3E498CD80BEC}" sibTransId="{594A5392-E34F-403D-B3CB-81A1F8B0BDD2}"/>
    <dgm:cxn modelId="{E5EF48F8-191D-4AA1-A13E-1047C34CEDB3}" type="presOf" srcId="{2170D978-546E-42C3-ADD6-2FAC837417A6}" destId="{066EBA95-30FF-4D6E-A744-916BBC7D620E}" srcOrd="0" destOrd="0" presId="urn:microsoft.com/office/officeart/2018/2/layout/IconVerticalSolidList"/>
    <dgm:cxn modelId="{A044D34F-F5D3-4A6F-B33E-980E2E7D4F95}" type="presParOf" srcId="{1C2606B9-22BC-4A9C-9275-BF01B8762CD1}" destId="{4410BFAA-FFC0-48A8-8D23-EC0AAF9A510F}" srcOrd="0" destOrd="0" presId="urn:microsoft.com/office/officeart/2018/2/layout/IconVerticalSolidList"/>
    <dgm:cxn modelId="{AF3ECE47-AF35-4BEB-8AD0-0F3D481A1B58}" type="presParOf" srcId="{4410BFAA-FFC0-48A8-8D23-EC0AAF9A510F}" destId="{15ECAF29-0EB7-433F-94E9-E662CDAB7D7A}" srcOrd="0" destOrd="0" presId="urn:microsoft.com/office/officeart/2018/2/layout/IconVerticalSolidList"/>
    <dgm:cxn modelId="{C4E9D7AD-ABF2-4B13-9465-BBC1421C6A01}" type="presParOf" srcId="{4410BFAA-FFC0-48A8-8D23-EC0AAF9A510F}" destId="{078D7893-C641-484D-A926-8F3F976B3563}" srcOrd="1" destOrd="0" presId="urn:microsoft.com/office/officeart/2018/2/layout/IconVerticalSolidList"/>
    <dgm:cxn modelId="{28B81D9A-5780-4848-B0B3-59988DCEE494}" type="presParOf" srcId="{4410BFAA-FFC0-48A8-8D23-EC0AAF9A510F}" destId="{31CACE90-A0E3-49CF-ACBD-E8FB3711EC7F}" srcOrd="2" destOrd="0" presId="urn:microsoft.com/office/officeart/2018/2/layout/IconVerticalSolidList"/>
    <dgm:cxn modelId="{0F87256D-DE7A-4E66-AF16-8D693A2E10A6}" type="presParOf" srcId="{4410BFAA-FFC0-48A8-8D23-EC0AAF9A510F}" destId="{F543E13F-DF4E-4166-AA32-38DCE2550240}" srcOrd="3" destOrd="0" presId="urn:microsoft.com/office/officeart/2018/2/layout/IconVerticalSolidList"/>
    <dgm:cxn modelId="{C38895A9-74F4-4F1D-AAC5-FA2EF73E3326}" type="presParOf" srcId="{1C2606B9-22BC-4A9C-9275-BF01B8762CD1}" destId="{483B21D1-0DED-45BA-943C-52706577338D}" srcOrd="1" destOrd="0" presId="urn:microsoft.com/office/officeart/2018/2/layout/IconVerticalSolidList"/>
    <dgm:cxn modelId="{EE44C556-DC8B-482C-AAB7-B16D7EE021DA}" type="presParOf" srcId="{1C2606B9-22BC-4A9C-9275-BF01B8762CD1}" destId="{9B75A2E2-539F-4E97-A86F-6AEBD3490810}" srcOrd="2" destOrd="0" presId="urn:microsoft.com/office/officeart/2018/2/layout/IconVerticalSolidList"/>
    <dgm:cxn modelId="{997D0168-84D8-46A1-AB22-83FACE4E1283}" type="presParOf" srcId="{9B75A2E2-539F-4E97-A86F-6AEBD3490810}" destId="{DDA5600C-C75C-4D80-9D88-04D7E974CE58}" srcOrd="0" destOrd="0" presId="urn:microsoft.com/office/officeart/2018/2/layout/IconVerticalSolidList"/>
    <dgm:cxn modelId="{7AF00E06-4F4E-455C-AB49-8CFAEFEB994F}" type="presParOf" srcId="{9B75A2E2-539F-4E97-A86F-6AEBD3490810}" destId="{0B1B9AAD-6B5A-4AE1-822E-377D09ABC5AE}" srcOrd="1" destOrd="0" presId="urn:microsoft.com/office/officeart/2018/2/layout/IconVerticalSolidList"/>
    <dgm:cxn modelId="{23AF0DBE-B5FE-449B-AC9F-032B90C6FA2E}" type="presParOf" srcId="{9B75A2E2-539F-4E97-A86F-6AEBD3490810}" destId="{4A53FB02-FC6F-4B20-8525-4F176A880F46}" srcOrd="2" destOrd="0" presId="urn:microsoft.com/office/officeart/2018/2/layout/IconVerticalSolidList"/>
    <dgm:cxn modelId="{6EA4A077-BAFC-45A2-A4EE-2B00C730B0CD}" type="presParOf" srcId="{9B75A2E2-539F-4E97-A86F-6AEBD3490810}" destId="{A5E251CA-06C9-4FEA-88FC-6038FF3B4E93}" srcOrd="3" destOrd="0" presId="urn:microsoft.com/office/officeart/2018/2/layout/IconVerticalSolidList"/>
    <dgm:cxn modelId="{A13AE26C-6545-47FE-A9C8-59E157FF08CD}" type="presParOf" srcId="{1C2606B9-22BC-4A9C-9275-BF01B8762CD1}" destId="{326609A0-91FA-4E0E-B1B6-98C8D4962507}" srcOrd="3" destOrd="0" presId="urn:microsoft.com/office/officeart/2018/2/layout/IconVerticalSolidList"/>
    <dgm:cxn modelId="{21C64025-9247-494A-9230-FF198D6390F4}" type="presParOf" srcId="{1C2606B9-22BC-4A9C-9275-BF01B8762CD1}" destId="{421B3A7D-9BA1-46F2-9294-7B1F933FF34B}" srcOrd="4" destOrd="0" presId="urn:microsoft.com/office/officeart/2018/2/layout/IconVerticalSolidList"/>
    <dgm:cxn modelId="{A06A5309-7F0C-42F3-9B55-EE99B4E2E15C}" type="presParOf" srcId="{421B3A7D-9BA1-46F2-9294-7B1F933FF34B}" destId="{C1FA744C-1DAB-4000-B30B-780523723AFE}" srcOrd="0" destOrd="0" presId="urn:microsoft.com/office/officeart/2018/2/layout/IconVerticalSolidList"/>
    <dgm:cxn modelId="{E1922072-CE81-4280-B96F-CBBEA9B3B9C4}" type="presParOf" srcId="{421B3A7D-9BA1-46F2-9294-7B1F933FF34B}" destId="{E2682737-A626-4E45-A19B-DB70231476E6}" srcOrd="1" destOrd="0" presId="urn:microsoft.com/office/officeart/2018/2/layout/IconVerticalSolidList"/>
    <dgm:cxn modelId="{E13F047D-7B6D-4AF6-A28B-2B0F9FBD8C2E}" type="presParOf" srcId="{421B3A7D-9BA1-46F2-9294-7B1F933FF34B}" destId="{51B17D32-E124-4142-B607-06ADD06DD3F6}" srcOrd="2" destOrd="0" presId="urn:microsoft.com/office/officeart/2018/2/layout/IconVerticalSolidList"/>
    <dgm:cxn modelId="{498275EC-536D-4C35-8D82-6305B269566B}" type="presParOf" srcId="{421B3A7D-9BA1-46F2-9294-7B1F933FF34B}" destId="{392CB614-709A-4A02-86E6-370D617E600F}" srcOrd="3" destOrd="0" presId="urn:microsoft.com/office/officeart/2018/2/layout/IconVerticalSolidList"/>
    <dgm:cxn modelId="{FD35C9CF-5A20-4803-A981-76594DD786AB}" type="presParOf" srcId="{1C2606B9-22BC-4A9C-9275-BF01B8762CD1}" destId="{46C51692-2FE2-4347-82B0-BE7D42A9F97C}" srcOrd="5" destOrd="0" presId="urn:microsoft.com/office/officeart/2018/2/layout/IconVerticalSolidList"/>
    <dgm:cxn modelId="{04B8FC9F-7967-4FB1-8045-26E66807A16C}" type="presParOf" srcId="{1C2606B9-22BC-4A9C-9275-BF01B8762CD1}" destId="{01A516CD-D9F0-4B26-AC04-73246CDC21D1}" srcOrd="6" destOrd="0" presId="urn:microsoft.com/office/officeart/2018/2/layout/IconVerticalSolidList"/>
    <dgm:cxn modelId="{6E09DC68-2937-49D8-9EB8-005746667296}" type="presParOf" srcId="{01A516CD-D9F0-4B26-AC04-73246CDC21D1}" destId="{571DA182-42DD-48FE-92CF-15D17BAB76C7}" srcOrd="0" destOrd="0" presId="urn:microsoft.com/office/officeart/2018/2/layout/IconVerticalSolidList"/>
    <dgm:cxn modelId="{F581C34D-DB97-4E58-866F-32E6D8743504}" type="presParOf" srcId="{01A516CD-D9F0-4B26-AC04-73246CDC21D1}" destId="{DC4495B8-82EB-47E4-8B87-CE4E7E4FF565}" srcOrd="1" destOrd="0" presId="urn:microsoft.com/office/officeart/2018/2/layout/IconVerticalSolidList"/>
    <dgm:cxn modelId="{33713063-F76E-4216-9942-C6AC93865C64}" type="presParOf" srcId="{01A516CD-D9F0-4B26-AC04-73246CDC21D1}" destId="{C38CFB8F-345E-4E5E-ADA4-5F2408D03AC3}" srcOrd="2" destOrd="0" presId="urn:microsoft.com/office/officeart/2018/2/layout/IconVerticalSolidList"/>
    <dgm:cxn modelId="{4FEF25AD-012B-469E-9E2D-4FFFBC96F254}" type="presParOf" srcId="{01A516CD-D9F0-4B26-AC04-73246CDC21D1}" destId="{066EBA95-30FF-4D6E-A744-916BBC7D620E}" srcOrd="3" destOrd="0" presId="urn:microsoft.com/office/officeart/2018/2/layout/IconVerticalSolidList"/>
    <dgm:cxn modelId="{C4E82354-94F5-46E9-AC51-A5EE55DAAA27}" type="presParOf" srcId="{1C2606B9-22BC-4A9C-9275-BF01B8762CD1}" destId="{BBF70B74-EA14-4496-8773-0F79E47F40B5}" srcOrd="7" destOrd="0" presId="urn:microsoft.com/office/officeart/2018/2/layout/IconVerticalSolidList"/>
    <dgm:cxn modelId="{6AC44FA5-27B8-414D-89D7-C7CBC2B89AC9}" type="presParOf" srcId="{1C2606B9-22BC-4A9C-9275-BF01B8762CD1}" destId="{544F9121-88C1-4B35-81B8-30DB9C72A1A0}" srcOrd="8" destOrd="0" presId="urn:microsoft.com/office/officeart/2018/2/layout/IconVerticalSolidList"/>
    <dgm:cxn modelId="{1C711D1A-CBA7-4CEC-B5DD-03D9148CBA01}" type="presParOf" srcId="{544F9121-88C1-4B35-81B8-30DB9C72A1A0}" destId="{165EF53F-15BA-451F-9C50-7CA9B9CC947D}" srcOrd="0" destOrd="0" presId="urn:microsoft.com/office/officeart/2018/2/layout/IconVerticalSolidList"/>
    <dgm:cxn modelId="{C011BE7B-7E1B-47C5-8600-775D51A73FC2}" type="presParOf" srcId="{544F9121-88C1-4B35-81B8-30DB9C72A1A0}" destId="{84E740CE-22DD-46B8-98A9-FF098CFEC5EF}" srcOrd="1" destOrd="0" presId="urn:microsoft.com/office/officeart/2018/2/layout/IconVerticalSolidList"/>
    <dgm:cxn modelId="{626942AD-F016-4137-9D99-38D00AE9545D}" type="presParOf" srcId="{544F9121-88C1-4B35-81B8-30DB9C72A1A0}" destId="{830E7ED3-5AD7-4EDE-973F-F75DBA420CAF}" srcOrd="2" destOrd="0" presId="urn:microsoft.com/office/officeart/2018/2/layout/IconVerticalSolidList"/>
    <dgm:cxn modelId="{8F7A1F58-4A32-43A3-8373-A02D9B7CC60B}" type="presParOf" srcId="{544F9121-88C1-4B35-81B8-30DB9C72A1A0}" destId="{CA7AC948-2975-444B-A3A3-B2C24C79DD8C}" srcOrd="3" destOrd="0" presId="urn:microsoft.com/office/officeart/2018/2/layout/IconVerticalSolidList"/>
    <dgm:cxn modelId="{3C4CF9D3-31EA-4444-AE4F-D2AD9258CC66}" type="presParOf" srcId="{1C2606B9-22BC-4A9C-9275-BF01B8762CD1}" destId="{130F4444-0550-4877-97C2-831EE75FB422}" srcOrd="9" destOrd="0" presId="urn:microsoft.com/office/officeart/2018/2/layout/IconVerticalSolidList"/>
    <dgm:cxn modelId="{793719C9-6DCB-4579-B186-C26AB0DC11D3}" type="presParOf" srcId="{1C2606B9-22BC-4A9C-9275-BF01B8762CD1}" destId="{3A08EB50-33E8-42A2-80EB-ED01B3890231}" srcOrd="10" destOrd="0" presId="urn:microsoft.com/office/officeart/2018/2/layout/IconVerticalSolidList"/>
    <dgm:cxn modelId="{5EC63AAB-6493-4E5D-AD1B-4A05E82990DF}" type="presParOf" srcId="{3A08EB50-33E8-42A2-80EB-ED01B3890231}" destId="{F69DF4FE-39E4-40BB-9094-DE3D6A23C913}" srcOrd="0" destOrd="0" presId="urn:microsoft.com/office/officeart/2018/2/layout/IconVerticalSolidList"/>
    <dgm:cxn modelId="{9232CD52-91EC-48C6-BDDA-15B21D1F94E2}" type="presParOf" srcId="{3A08EB50-33E8-42A2-80EB-ED01B3890231}" destId="{94EED453-F4F7-4E0D-AF4E-B8E3B5163A67}" srcOrd="1" destOrd="0" presId="urn:microsoft.com/office/officeart/2018/2/layout/IconVerticalSolidList"/>
    <dgm:cxn modelId="{ABBE63AD-7E5C-4619-BB1F-C1547212D128}" type="presParOf" srcId="{3A08EB50-33E8-42A2-80EB-ED01B3890231}" destId="{43668125-3FDB-4389-B951-F74F46046AF0}" srcOrd="2" destOrd="0" presId="urn:microsoft.com/office/officeart/2018/2/layout/IconVerticalSolidList"/>
    <dgm:cxn modelId="{E6DC720E-B405-495A-8D84-1A273A1F3668}" type="presParOf" srcId="{3A08EB50-33E8-42A2-80EB-ED01B3890231}" destId="{23EBFEB6-CF91-45C2-8330-247D3F41A9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B8593-6D93-40D4-ADC0-D7F7789C0A9D}">
      <dsp:nvSpPr>
        <dsp:cNvPr id="0" name=""/>
        <dsp:cNvSpPr/>
      </dsp:nvSpPr>
      <dsp:spPr>
        <a:xfrm>
          <a:off x="0" y="76507"/>
          <a:ext cx="7404415" cy="21136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1" u="sng" kern="1200"/>
            <a:t>Through Information Theory</a:t>
          </a:r>
          <a:r>
            <a:rPr lang="en-GB" sz="3000" b="1" kern="1200"/>
            <a:t>: This involves quantifying the amount of information transferred between subsystems using measures such as transfer entropy or mutual information. </a:t>
          </a:r>
          <a:endParaRPr lang="en-US" sz="3000" kern="1200"/>
        </a:p>
      </dsp:txBody>
      <dsp:txXfrm>
        <a:off x="103181" y="179688"/>
        <a:ext cx="7198053" cy="1907316"/>
      </dsp:txXfrm>
    </dsp:sp>
    <dsp:sp modelId="{58042C4B-39E1-43FE-BF78-8A2C8C5C6E5C}">
      <dsp:nvSpPr>
        <dsp:cNvPr id="0" name=""/>
        <dsp:cNvSpPr/>
      </dsp:nvSpPr>
      <dsp:spPr>
        <a:xfrm>
          <a:off x="0" y="2276585"/>
          <a:ext cx="7404415" cy="2113678"/>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1" u="sng" kern="1200"/>
            <a:t>Through Control Theory</a:t>
          </a:r>
          <a:r>
            <a:rPr lang="en-GB" sz="3000" b="1" kern="1200"/>
            <a:t>: This involves designing control strategies that influence the behaviour of the system. Control strategies can be based on minimizing certain costs and can be implemented through feedback mechanisms.</a:t>
          </a:r>
          <a:endParaRPr lang="en-US" sz="3000" kern="1200"/>
        </a:p>
      </dsp:txBody>
      <dsp:txXfrm>
        <a:off x="103181" y="2379766"/>
        <a:ext cx="7198053" cy="1907316"/>
      </dsp:txXfrm>
    </dsp:sp>
    <dsp:sp modelId="{1AED3C0D-4FEF-45E7-AD8D-E788823FEB2E}">
      <dsp:nvSpPr>
        <dsp:cNvPr id="0" name=""/>
        <dsp:cNvSpPr/>
      </dsp:nvSpPr>
      <dsp:spPr>
        <a:xfrm>
          <a:off x="0" y="4476664"/>
          <a:ext cx="7404415" cy="2113678"/>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1" u="sng" kern="1200"/>
            <a:t>Through Symbolic Dynamics</a:t>
          </a:r>
          <a:r>
            <a:rPr lang="en-GB" sz="3000" b="1" kern="1200"/>
            <a:t>: This involves representing the behaviour of the system using discrete symbols or states. This can simplify the analysis of information transfer and processing by reducing the complexity of the system dynamics.</a:t>
          </a:r>
          <a:endParaRPr lang="en-US" sz="3000" kern="1200"/>
        </a:p>
      </dsp:txBody>
      <dsp:txXfrm>
        <a:off x="103181" y="4579845"/>
        <a:ext cx="7198053" cy="1907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0B983-F35C-4D38-9173-48293D0DB6D0}">
      <dsp:nvSpPr>
        <dsp:cNvPr id="0" name=""/>
        <dsp:cNvSpPr/>
      </dsp:nvSpPr>
      <dsp:spPr>
        <a:xfrm>
          <a:off x="0" y="2033"/>
          <a:ext cx="7781573" cy="866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E4095-65E9-4C09-B2F2-CBD583FE0412}">
      <dsp:nvSpPr>
        <dsp:cNvPr id="0" name=""/>
        <dsp:cNvSpPr/>
      </dsp:nvSpPr>
      <dsp:spPr>
        <a:xfrm>
          <a:off x="262117" y="196997"/>
          <a:ext cx="476578" cy="47657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73F4D2-86C1-4ADD-973C-661B0C87E797}">
      <dsp:nvSpPr>
        <dsp:cNvPr id="0" name=""/>
        <dsp:cNvSpPr/>
      </dsp:nvSpPr>
      <dsp:spPr>
        <a:xfrm>
          <a:off x="1000814" y="2033"/>
          <a:ext cx="6780758" cy="866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05" tIns="91705" rIns="91705" bIns="91705" numCol="1" spcCol="1270" anchor="ctr" anchorCtr="0">
          <a:noAutofit/>
        </a:bodyPr>
        <a:lstStyle/>
        <a:p>
          <a:pPr marL="0" lvl="0" indent="0" algn="l" defTabSz="844550">
            <a:lnSpc>
              <a:spcPct val="100000"/>
            </a:lnSpc>
            <a:spcBef>
              <a:spcPct val="0"/>
            </a:spcBef>
            <a:spcAft>
              <a:spcPct val="35000"/>
            </a:spcAft>
            <a:buNone/>
          </a:pPr>
          <a:r>
            <a:rPr lang="en-GB" sz="1900" b="1" kern="1200"/>
            <a:t>- Entropy measures uncertainty or randomness in a system and is used in information theory.</a:t>
          </a:r>
          <a:endParaRPr lang="en-US" sz="1900" b="1" kern="1200"/>
        </a:p>
      </dsp:txBody>
      <dsp:txXfrm>
        <a:off x="1000814" y="2033"/>
        <a:ext cx="6780758" cy="866505"/>
      </dsp:txXfrm>
    </dsp:sp>
    <dsp:sp modelId="{E09E823B-0CDA-4F88-BD6E-1B48BF68F4BF}">
      <dsp:nvSpPr>
        <dsp:cNvPr id="0" name=""/>
        <dsp:cNvSpPr/>
      </dsp:nvSpPr>
      <dsp:spPr>
        <a:xfrm>
          <a:off x="0" y="1085165"/>
          <a:ext cx="7781573" cy="866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7DA3D-A8BF-43E5-A02F-1FF99E2AE86D}">
      <dsp:nvSpPr>
        <dsp:cNvPr id="0" name=""/>
        <dsp:cNvSpPr/>
      </dsp:nvSpPr>
      <dsp:spPr>
        <a:xfrm>
          <a:off x="262117" y="1280129"/>
          <a:ext cx="476578" cy="47657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8559DE-0E6C-40F8-8C18-97A18E0278C2}">
      <dsp:nvSpPr>
        <dsp:cNvPr id="0" name=""/>
        <dsp:cNvSpPr/>
      </dsp:nvSpPr>
      <dsp:spPr>
        <a:xfrm>
          <a:off x="1000814" y="1085165"/>
          <a:ext cx="6780758" cy="866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05" tIns="91705" rIns="91705" bIns="91705" numCol="1" spcCol="1270" anchor="ctr" anchorCtr="0">
          <a:noAutofit/>
        </a:bodyPr>
        <a:lstStyle/>
        <a:p>
          <a:pPr marL="0" lvl="0" indent="0" algn="l" defTabSz="844550">
            <a:lnSpc>
              <a:spcPct val="100000"/>
            </a:lnSpc>
            <a:spcBef>
              <a:spcPct val="0"/>
            </a:spcBef>
            <a:spcAft>
              <a:spcPct val="35000"/>
            </a:spcAft>
            <a:buNone/>
          </a:pPr>
          <a:r>
            <a:rPr lang="en-GB" sz="1900" b="1" kern="1200"/>
            <a:t>- Transfer entropy measures the directed flow of information between two time series.</a:t>
          </a:r>
          <a:endParaRPr lang="en-US" sz="1900" b="1" kern="1200"/>
        </a:p>
      </dsp:txBody>
      <dsp:txXfrm>
        <a:off x="1000814" y="1085165"/>
        <a:ext cx="6780758" cy="866505"/>
      </dsp:txXfrm>
    </dsp:sp>
    <dsp:sp modelId="{350EFE79-D339-49C3-BA9A-1F714D6E6170}">
      <dsp:nvSpPr>
        <dsp:cNvPr id="0" name=""/>
        <dsp:cNvSpPr/>
      </dsp:nvSpPr>
      <dsp:spPr>
        <a:xfrm>
          <a:off x="0" y="2168297"/>
          <a:ext cx="7781573" cy="866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A4332-4A62-4358-A04B-1B4CC5C24ECC}">
      <dsp:nvSpPr>
        <dsp:cNvPr id="0" name=""/>
        <dsp:cNvSpPr/>
      </dsp:nvSpPr>
      <dsp:spPr>
        <a:xfrm>
          <a:off x="262117" y="2363261"/>
          <a:ext cx="476578" cy="47657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C7C36-B6CD-4F35-A8F3-F175E32CC037}">
      <dsp:nvSpPr>
        <dsp:cNvPr id="0" name=""/>
        <dsp:cNvSpPr/>
      </dsp:nvSpPr>
      <dsp:spPr>
        <a:xfrm>
          <a:off x="1000814" y="2168297"/>
          <a:ext cx="6780758" cy="866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05" tIns="91705" rIns="91705" bIns="91705" numCol="1" spcCol="1270" anchor="ctr" anchorCtr="0">
          <a:noAutofit/>
        </a:bodyPr>
        <a:lstStyle/>
        <a:p>
          <a:pPr marL="0" lvl="0" indent="0" algn="l" defTabSz="844550">
            <a:lnSpc>
              <a:spcPct val="100000"/>
            </a:lnSpc>
            <a:spcBef>
              <a:spcPct val="0"/>
            </a:spcBef>
            <a:spcAft>
              <a:spcPct val="35000"/>
            </a:spcAft>
            <a:buNone/>
          </a:pPr>
          <a:r>
            <a:rPr lang="en-GB" sz="1900" b="1" kern="1200"/>
            <a:t>- Transfer entropy calculates the amount of information transferred from one time series to another given their past history.</a:t>
          </a:r>
          <a:endParaRPr lang="en-US" sz="1900" b="1" kern="1200"/>
        </a:p>
      </dsp:txBody>
      <dsp:txXfrm>
        <a:off x="1000814" y="2168297"/>
        <a:ext cx="6780758" cy="866505"/>
      </dsp:txXfrm>
    </dsp:sp>
    <dsp:sp modelId="{51E2749B-CD5A-4A4D-92BE-ED144A57B65A}">
      <dsp:nvSpPr>
        <dsp:cNvPr id="0" name=""/>
        <dsp:cNvSpPr/>
      </dsp:nvSpPr>
      <dsp:spPr>
        <a:xfrm>
          <a:off x="0" y="3251429"/>
          <a:ext cx="7781573" cy="866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C9EA7-2364-485E-AA6A-2CBF63F5E0A6}">
      <dsp:nvSpPr>
        <dsp:cNvPr id="0" name=""/>
        <dsp:cNvSpPr/>
      </dsp:nvSpPr>
      <dsp:spPr>
        <a:xfrm>
          <a:off x="262117" y="3446393"/>
          <a:ext cx="476578" cy="47657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E1EB9-5724-4FF7-B4C6-E50455DC947D}">
      <dsp:nvSpPr>
        <dsp:cNvPr id="0" name=""/>
        <dsp:cNvSpPr/>
      </dsp:nvSpPr>
      <dsp:spPr>
        <a:xfrm>
          <a:off x="1000814" y="3251429"/>
          <a:ext cx="6780758" cy="866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05" tIns="91705" rIns="91705" bIns="91705" numCol="1" spcCol="1270" anchor="ctr" anchorCtr="0">
          <a:noAutofit/>
        </a:bodyPr>
        <a:lstStyle/>
        <a:p>
          <a:pPr marL="0" lvl="0" indent="0" algn="l" defTabSz="844550">
            <a:lnSpc>
              <a:spcPct val="100000"/>
            </a:lnSpc>
            <a:spcBef>
              <a:spcPct val="0"/>
            </a:spcBef>
            <a:spcAft>
              <a:spcPct val="35000"/>
            </a:spcAft>
            <a:buNone/>
          </a:pPr>
          <a:r>
            <a:rPr lang="en-GB" sz="1900" b="1" kern="1200"/>
            <a:t>- The algorithm for estimating transfer entropy is non-parametric and does not make assumptions about the data distribution.</a:t>
          </a:r>
          <a:endParaRPr lang="en-US" sz="1900" b="1" kern="1200"/>
        </a:p>
      </dsp:txBody>
      <dsp:txXfrm>
        <a:off x="1000814" y="3251429"/>
        <a:ext cx="6780758" cy="866505"/>
      </dsp:txXfrm>
    </dsp:sp>
    <dsp:sp modelId="{F3942A8B-2BE6-444B-AEC3-80CB2CDFF774}">
      <dsp:nvSpPr>
        <dsp:cNvPr id="0" name=""/>
        <dsp:cNvSpPr/>
      </dsp:nvSpPr>
      <dsp:spPr>
        <a:xfrm>
          <a:off x="0" y="4334561"/>
          <a:ext cx="7781573" cy="866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E026E-4EBF-42DF-A4E9-5503999BA233}">
      <dsp:nvSpPr>
        <dsp:cNvPr id="0" name=""/>
        <dsp:cNvSpPr/>
      </dsp:nvSpPr>
      <dsp:spPr>
        <a:xfrm>
          <a:off x="262117" y="4529525"/>
          <a:ext cx="476578" cy="476578"/>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5AA107-4BA0-4079-B6C3-C4ABD15302E8}">
      <dsp:nvSpPr>
        <dsp:cNvPr id="0" name=""/>
        <dsp:cNvSpPr/>
      </dsp:nvSpPr>
      <dsp:spPr>
        <a:xfrm>
          <a:off x="1000814" y="4334561"/>
          <a:ext cx="6780758" cy="866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05" tIns="91705" rIns="91705" bIns="91705" numCol="1" spcCol="1270" anchor="ctr" anchorCtr="0">
          <a:noAutofit/>
        </a:bodyPr>
        <a:lstStyle/>
        <a:p>
          <a:pPr marL="0" lvl="0" indent="0" algn="l" defTabSz="844550">
            <a:lnSpc>
              <a:spcPct val="100000"/>
            </a:lnSpc>
            <a:spcBef>
              <a:spcPct val="0"/>
            </a:spcBef>
            <a:spcAft>
              <a:spcPct val="35000"/>
            </a:spcAft>
            <a:buNone/>
          </a:pPr>
          <a:r>
            <a:rPr lang="en-GB" sz="1900" b="1" kern="1200"/>
            <a:t>- Transfer entropy is calculated by comparing the joint probability distribution of the past and future values of the two-time series.</a:t>
          </a:r>
          <a:endParaRPr lang="en-US" sz="1900" b="1" kern="1200"/>
        </a:p>
      </dsp:txBody>
      <dsp:txXfrm>
        <a:off x="1000814" y="4334561"/>
        <a:ext cx="6780758" cy="866505"/>
      </dsp:txXfrm>
    </dsp:sp>
    <dsp:sp modelId="{10E5E414-F309-4934-866B-337AF0DB16EA}">
      <dsp:nvSpPr>
        <dsp:cNvPr id="0" name=""/>
        <dsp:cNvSpPr/>
      </dsp:nvSpPr>
      <dsp:spPr>
        <a:xfrm>
          <a:off x="0" y="5417693"/>
          <a:ext cx="7781573" cy="8665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74FF4-4CA3-4B4C-A30C-865CEFE76253}">
      <dsp:nvSpPr>
        <dsp:cNvPr id="0" name=""/>
        <dsp:cNvSpPr/>
      </dsp:nvSpPr>
      <dsp:spPr>
        <a:xfrm>
          <a:off x="262117" y="5612657"/>
          <a:ext cx="476578" cy="476578"/>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F6128-B084-48F1-835C-A27F1E81A200}">
      <dsp:nvSpPr>
        <dsp:cNvPr id="0" name=""/>
        <dsp:cNvSpPr/>
      </dsp:nvSpPr>
      <dsp:spPr>
        <a:xfrm>
          <a:off x="1000814" y="5417693"/>
          <a:ext cx="6780758" cy="866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05" tIns="91705" rIns="91705" bIns="91705" numCol="1" spcCol="1270" anchor="ctr" anchorCtr="0">
          <a:noAutofit/>
        </a:bodyPr>
        <a:lstStyle/>
        <a:p>
          <a:pPr marL="0" lvl="0" indent="0" algn="l" defTabSz="844550">
            <a:lnSpc>
              <a:spcPct val="100000"/>
            </a:lnSpc>
            <a:spcBef>
              <a:spcPct val="0"/>
            </a:spcBef>
            <a:spcAft>
              <a:spcPct val="35000"/>
            </a:spcAft>
            <a:buNone/>
          </a:pPr>
          <a:r>
            <a:rPr lang="en-GB" sz="1900" b="1" kern="1200"/>
            <a:t>- It is a non-negative quantity that measures the amount of information transferred from one series to another.</a:t>
          </a:r>
          <a:endParaRPr lang="en-US" sz="1900" b="1" kern="1200"/>
        </a:p>
      </dsp:txBody>
      <dsp:txXfrm>
        <a:off x="1000814" y="5417693"/>
        <a:ext cx="6780758" cy="8665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3F45B-0BBF-4251-903D-C5FFDAA790DA}">
      <dsp:nvSpPr>
        <dsp:cNvPr id="0" name=""/>
        <dsp:cNvSpPr/>
      </dsp:nvSpPr>
      <dsp:spPr>
        <a:xfrm>
          <a:off x="0" y="767"/>
          <a:ext cx="7757760" cy="1795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A6509-6E90-4E77-A198-6565793BC456}">
      <dsp:nvSpPr>
        <dsp:cNvPr id="0" name=""/>
        <dsp:cNvSpPr/>
      </dsp:nvSpPr>
      <dsp:spPr>
        <a:xfrm>
          <a:off x="543177" y="404783"/>
          <a:ext cx="987595" cy="9875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0E87E-A4E7-4E71-ACE3-38FB4CC01B00}">
      <dsp:nvSpPr>
        <dsp:cNvPr id="0" name=""/>
        <dsp:cNvSpPr/>
      </dsp:nvSpPr>
      <dsp:spPr>
        <a:xfrm>
          <a:off x="2073950" y="767"/>
          <a:ext cx="5683809" cy="1795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37" tIns="190037" rIns="190037" bIns="190037" numCol="1" spcCol="1270" anchor="ctr" anchorCtr="0">
          <a:noAutofit/>
        </a:bodyPr>
        <a:lstStyle/>
        <a:p>
          <a:pPr marL="0" lvl="0" indent="0" algn="l" defTabSz="844550">
            <a:lnSpc>
              <a:spcPct val="100000"/>
            </a:lnSpc>
            <a:spcBef>
              <a:spcPct val="0"/>
            </a:spcBef>
            <a:spcAft>
              <a:spcPct val="35000"/>
            </a:spcAft>
            <a:buNone/>
          </a:pPr>
          <a:r>
            <a:rPr lang="en-GB" sz="1900" b="0" kern="1200">
              <a:latin typeface="Georgia Pro"/>
              <a:ea typeface="Tahoma"/>
              <a:cs typeface="Tahoma"/>
            </a:rPr>
            <a:t>Limitations of transfer entropy include assuming a linear causal relationship between two-time series, which may not hold in many real-world scenarios leading to incorrect conclusions about information flow</a:t>
          </a:r>
          <a:endParaRPr lang="en-US" sz="1900" b="0" kern="1200">
            <a:latin typeface="Georgia Pro"/>
            <a:ea typeface="Tahoma"/>
            <a:cs typeface="Tahoma"/>
          </a:endParaRPr>
        </a:p>
      </dsp:txBody>
      <dsp:txXfrm>
        <a:off x="2073950" y="767"/>
        <a:ext cx="5683809" cy="1795628"/>
      </dsp:txXfrm>
    </dsp:sp>
    <dsp:sp modelId="{34A74A8E-CE40-4E32-8974-05A7EC328E5D}">
      <dsp:nvSpPr>
        <dsp:cNvPr id="0" name=""/>
        <dsp:cNvSpPr/>
      </dsp:nvSpPr>
      <dsp:spPr>
        <a:xfrm>
          <a:off x="0" y="2245302"/>
          <a:ext cx="7757760" cy="1795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A4781-0878-48E5-A844-44F06E4D1A18}">
      <dsp:nvSpPr>
        <dsp:cNvPr id="0" name=""/>
        <dsp:cNvSpPr/>
      </dsp:nvSpPr>
      <dsp:spPr>
        <a:xfrm>
          <a:off x="543177" y="2649319"/>
          <a:ext cx="987595" cy="9875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0213F1-1354-451D-B6D5-0EBB59F93E72}">
      <dsp:nvSpPr>
        <dsp:cNvPr id="0" name=""/>
        <dsp:cNvSpPr/>
      </dsp:nvSpPr>
      <dsp:spPr>
        <a:xfrm>
          <a:off x="2073950" y="2245302"/>
          <a:ext cx="5683809" cy="1795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37" tIns="190037" rIns="190037" bIns="190037" numCol="1" spcCol="1270" anchor="ctr" anchorCtr="0">
          <a:noAutofit/>
        </a:bodyPr>
        <a:lstStyle/>
        <a:p>
          <a:pPr marL="0" lvl="0" indent="0" algn="l" defTabSz="844550">
            <a:lnSpc>
              <a:spcPct val="100000"/>
            </a:lnSpc>
            <a:spcBef>
              <a:spcPct val="0"/>
            </a:spcBef>
            <a:spcAft>
              <a:spcPct val="35000"/>
            </a:spcAft>
            <a:buNone/>
          </a:pPr>
          <a:r>
            <a:rPr lang="en-GB" sz="1900" b="0" kern="1200">
              <a:latin typeface="Georgia Pro"/>
              <a:ea typeface="Tahoma"/>
              <a:cs typeface="Tahoma"/>
            </a:rPr>
            <a:t>An alternative approach proposed by the authors is to use the concept of causal states to identify causal relationships, which can provide a more robust and accurate measure of information flow compared to transfer entropy.</a:t>
          </a:r>
          <a:endParaRPr lang="en-US" sz="1900" b="0" kern="1200">
            <a:latin typeface="Georgia Pro"/>
            <a:ea typeface="Tahoma"/>
            <a:cs typeface="Tahoma"/>
          </a:endParaRPr>
        </a:p>
      </dsp:txBody>
      <dsp:txXfrm>
        <a:off x="2073950" y="2245302"/>
        <a:ext cx="5683809" cy="1795628"/>
      </dsp:txXfrm>
    </dsp:sp>
    <dsp:sp modelId="{1D8CEF2B-11BF-40F9-8CF0-A2F95980CFAD}">
      <dsp:nvSpPr>
        <dsp:cNvPr id="0" name=""/>
        <dsp:cNvSpPr/>
      </dsp:nvSpPr>
      <dsp:spPr>
        <a:xfrm>
          <a:off x="0" y="4489838"/>
          <a:ext cx="7757760" cy="1795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84AA8-08B2-4BCD-8AD5-40D6F3E81F64}">
      <dsp:nvSpPr>
        <dsp:cNvPr id="0" name=""/>
        <dsp:cNvSpPr/>
      </dsp:nvSpPr>
      <dsp:spPr>
        <a:xfrm>
          <a:off x="543177" y="4893854"/>
          <a:ext cx="987595" cy="9875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78D82-9903-4E79-9E78-A35D22A475CF}">
      <dsp:nvSpPr>
        <dsp:cNvPr id="0" name=""/>
        <dsp:cNvSpPr/>
      </dsp:nvSpPr>
      <dsp:spPr>
        <a:xfrm>
          <a:off x="2073950" y="4489838"/>
          <a:ext cx="5683809" cy="1795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37" tIns="190037" rIns="190037" bIns="190037" numCol="1" spcCol="1270" anchor="ctr" anchorCtr="0">
          <a:noAutofit/>
        </a:bodyPr>
        <a:lstStyle/>
        <a:p>
          <a:pPr marL="0" lvl="0" indent="0" algn="l" defTabSz="844550">
            <a:lnSpc>
              <a:spcPct val="100000"/>
            </a:lnSpc>
            <a:spcBef>
              <a:spcPct val="0"/>
            </a:spcBef>
            <a:spcAft>
              <a:spcPct val="35000"/>
            </a:spcAft>
            <a:buNone/>
          </a:pPr>
          <a:r>
            <a:rPr lang="en-GB" sz="1900" b="0" kern="1200">
              <a:latin typeface="Georgia Pro"/>
              <a:ea typeface="Tahoma"/>
              <a:cs typeface="Tahoma"/>
            </a:rPr>
            <a:t>Another limitation of transfer entropy is that it can be sensitive to the choice of time bin size used in the analysis.</a:t>
          </a:r>
          <a:endParaRPr lang="en-US" sz="1900" b="0" kern="1200">
            <a:latin typeface="Georgia Pro"/>
            <a:ea typeface="Tahoma"/>
            <a:cs typeface="Tahoma"/>
          </a:endParaRPr>
        </a:p>
      </dsp:txBody>
      <dsp:txXfrm>
        <a:off x="2073950" y="4489838"/>
        <a:ext cx="5683809" cy="1795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CAF29-0EB7-433F-94E9-E662CDAB7D7A}">
      <dsp:nvSpPr>
        <dsp:cNvPr id="0" name=""/>
        <dsp:cNvSpPr/>
      </dsp:nvSpPr>
      <dsp:spPr>
        <a:xfrm>
          <a:off x="0" y="2137"/>
          <a:ext cx="7900635" cy="9108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D7893-C641-484D-A926-8F3F976B3563}">
      <dsp:nvSpPr>
        <dsp:cNvPr id="0" name=""/>
        <dsp:cNvSpPr/>
      </dsp:nvSpPr>
      <dsp:spPr>
        <a:xfrm>
          <a:off x="275522" y="207071"/>
          <a:ext cx="500949" cy="500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43E13F-DF4E-4166-AA32-38DCE2550240}">
      <dsp:nvSpPr>
        <dsp:cNvPr id="0" name=""/>
        <dsp:cNvSpPr/>
      </dsp:nvSpPr>
      <dsp:spPr>
        <a:xfrm>
          <a:off x="1051994" y="2137"/>
          <a:ext cx="6848640" cy="91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5" tIns="96395" rIns="96395" bIns="96395" numCol="1" spcCol="1270" anchor="ctr" anchorCtr="0">
          <a:noAutofit/>
        </a:bodyPr>
        <a:lstStyle/>
        <a:p>
          <a:pPr marL="0" lvl="0" indent="0" algn="l" defTabSz="844550">
            <a:lnSpc>
              <a:spcPct val="90000"/>
            </a:lnSpc>
            <a:spcBef>
              <a:spcPct val="0"/>
            </a:spcBef>
            <a:spcAft>
              <a:spcPct val="35000"/>
            </a:spcAft>
            <a:buNone/>
          </a:pPr>
          <a:r>
            <a:rPr lang="en-GB" sz="1900" b="1" kern="1200"/>
            <a:t>- The concept of dualities in control theory allows different control problems to be transformed into equivalent forms.</a:t>
          </a:r>
          <a:endParaRPr lang="en-US" sz="1900" b="1" kern="1200"/>
        </a:p>
      </dsp:txBody>
      <dsp:txXfrm>
        <a:off x="1051994" y="2137"/>
        <a:ext cx="6848640" cy="910817"/>
      </dsp:txXfrm>
    </dsp:sp>
    <dsp:sp modelId="{DDA5600C-C75C-4D80-9D88-04D7E974CE58}">
      <dsp:nvSpPr>
        <dsp:cNvPr id="0" name=""/>
        <dsp:cNvSpPr/>
      </dsp:nvSpPr>
      <dsp:spPr>
        <a:xfrm>
          <a:off x="0" y="1140659"/>
          <a:ext cx="7900635" cy="9108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B9AAD-6B5A-4AE1-822E-377D09ABC5AE}">
      <dsp:nvSpPr>
        <dsp:cNvPr id="0" name=""/>
        <dsp:cNvSpPr/>
      </dsp:nvSpPr>
      <dsp:spPr>
        <a:xfrm>
          <a:off x="275522" y="1345593"/>
          <a:ext cx="500949" cy="500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E251CA-06C9-4FEA-88FC-6038FF3B4E93}">
      <dsp:nvSpPr>
        <dsp:cNvPr id="0" name=""/>
        <dsp:cNvSpPr/>
      </dsp:nvSpPr>
      <dsp:spPr>
        <a:xfrm>
          <a:off x="1051994" y="1140659"/>
          <a:ext cx="6848640" cy="91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5" tIns="96395" rIns="96395" bIns="96395" numCol="1" spcCol="1270" anchor="ctr" anchorCtr="0">
          <a:noAutofit/>
        </a:bodyPr>
        <a:lstStyle/>
        <a:p>
          <a:pPr marL="0" lvl="0" indent="0" algn="l" defTabSz="844550">
            <a:lnSpc>
              <a:spcPct val="90000"/>
            </a:lnSpc>
            <a:spcBef>
              <a:spcPct val="0"/>
            </a:spcBef>
            <a:spcAft>
              <a:spcPct val="35000"/>
            </a:spcAft>
            <a:buNone/>
          </a:pPr>
          <a:r>
            <a:rPr lang="en-GB" sz="1900" b="1" kern="1200"/>
            <a:t>- Stochastic optimal control theory aims to design a control strategy that minimizes a cost function while accounting for the stochastic nature of the system's dynamics.</a:t>
          </a:r>
          <a:endParaRPr lang="en-US" sz="1900" b="1" kern="1200"/>
        </a:p>
      </dsp:txBody>
      <dsp:txXfrm>
        <a:off x="1051994" y="1140659"/>
        <a:ext cx="6848640" cy="910817"/>
      </dsp:txXfrm>
    </dsp:sp>
    <dsp:sp modelId="{C1FA744C-1DAB-4000-B30B-780523723AFE}">
      <dsp:nvSpPr>
        <dsp:cNvPr id="0" name=""/>
        <dsp:cNvSpPr/>
      </dsp:nvSpPr>
      <dsp:spPr>
        <a:xfrm>
          <a:off x="0" y="2279181"/>
          <a:ext cx="7900635" cy="9108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82737-A626-4E45-A19B-DB70231476E6}">
      <dsp:nvSpPr>
        <dsp:cNvPr id="0" name=""/>
        <dsp:cNvSpPr/>
      </dsp:nvSpPr>
      <dsp:spPr>
        <a:xfrm>
          <a:off x="275522" y="2484115"/>
          <a:ext cx="500949" cy="500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CB614-709A-4A02-86E6-370D617E600F}">
      <dsp:nvSpPr>
        <dsp:cNvPr id="0" name=""/>
        <dsp:cNvSpPr/>
      </dsp:nvSpPr>
      <dsp:spPr>
        <a:xfrm>
          <a:off x="1051994" y="2279181"/>
          <a:ext cx="6848640" cy="91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5" tIns="96395" rIns="96395" bIns="96395" numCol="1" spcCol="1270" anchor="ctr" anchorCtr="0">
          <a:noAutofit/>
        </a:bodyPr>
        <a:lstStyle/>
        <a:p>
          <a:pPr marL="0" lvl="0" indent="0" algn="l" defTabSz="844550">
            <a:lnSpc>
              <a:spcPct val="90000"/>
            </a:lnSpc>
            <a:spcBef>
              <a:spcPct val="0"/>
            </a:spcBef>
            <a:spcAft>
              <a:spcPct val="35000"/>
            </a:spcAft>
            <a:buNone/>
          </a:pPr>
          <a:r>
            <a:rPr lang="en-GB" sz="1900" b="1" kern="1200"/>
            <a:t>- Information theory focuses on quantifying the amount of information that can be transmitted over a communication channel with limited bandwidth and noisy transmission.</a:t>
          </a:r>
          <a:endParaRPr lang="en-US" sz="1900" b="1" kern="1200"/>
        </a:p>
      </dsp:txBody>
      <dsp:txXfrm>
        <a:off x="1051994" y="2279181"/>
        <a:ext cx="6848640" cy="910817"/>
      </dsp:txXfrm>
    </dsp:sp>
    <dsp:sp modelId="{571DA182-42DD-48FE-92CF-15D17BAB76C7}">
      <dsp:nvSpPr>
        <dsp:cNvPr id="0" name=""/>
        <dsp:cNvSpPr/>
      </dsp:nvSpPr>
      <dsp:spPr>
        <a:xfrm>
          <a:off x="0" y="3417703"/>
          <a:ext cx="7900635" cy="9108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495B8-82EB-47E4-8B87-CE4E7E4FF565}">
      <dsp:nvSpPr>
        <dsp:cNvPr id="0" name=""/>
        <dsp:cNvSpPr/>
      </dsp:nvSpPr>
      <dsp:spPr>
        <a:xfrm>
          <a:off x="275522" y="3622637"/>
          <a:ext cx="500949" cy="500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6EBA95-30FF-4D6E-A744-916BBC7D620E}">
      <dsp:nvSpPr>
        <dsp:cNvPr id="0" name=""/>
        <dsp:cNvSpPr/>
      </dsp:nvSpPr>
      <dsp:spPr>
        <a:xfrm>
          <a:off x="1051994" y="3417703"/>
          <a:ext cx="6848640" cy="91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5" tIns="96395" rIns="96395" bIns="96395" numCol="1" spcCol="1270" anchor="ctr" anchorCtr="0">
          <a:noAutofit/>
        </a:bodyPr>
        <a:lstStyle/>
        <a:p>
          <a:pPr marL="0" lvl="0" indent="0" algn="l" defTabSz="844550">
            <a:lnSpc>
              <a:spcPct val="90000"/>
            </a:lnSpc>
            <a:spcBef>
              <a:spcPct val="0"/>
            </a:spcBef>
            <a:spcAft>
              <a:spcPct val="35000"/>
            </a:spcAft>
            <a:buNone/>
          </a:pPr>
          <a:r>
            <a:rPr lang="en-GB" sz="1900" b="1" kern="1200"/>
            <a:t>- The duality between these two fields arises because the same mathematical framework can be used to solve both problems.</a:t>
          </a:r>
          <a:endParaRPr lang="en-US" sz="1900" b="1" kern="1200"/>
        </a:p>
      </dsp:txBody>
      <dsp:txXfrm>
        <a:off x="1051994" y="3417703"/>
        <a:ext cx="6848640" cy="910817"/>
      </dsp:txXfrm>
    </dsp:sp>
    <dsp:sp modelId="{165EF53F-15BA-451F-9C50-7CA9B9CC947D}">
      <dsp:nvSpPr>
        <dsp:cNvPr id="0" name=""/>
        <dsp:cNvSpPr/>
      </dsp:nvSpPr>
      <dsp:spPr>
        <a:xfrm>
          <a:off x="0" y="4556225"/>
          <a:ext cx="7900635" cy="91081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740CE-22DD-46B8-98A9-FF098CFEC5EF}">
      <dsp:nvSpPr>
        <dsp:cNvPr id="0" name=""/>
        <dsp:cNvSpPr/>
      </dsp:nvSpPr>
      <dsp:spPr>
        <a:xfrm>
          <a:off x="275522" y="4761159"/>
          <a:ext cx="500949" cy="5009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7AC948-2975-444B-A3A3-B2C24C79DD8C}">
      <dsp:nvSpPr>
        <dsp:cNvPr id="0" name=""/>
        <dsp:cNvSpPr/>
      </dsp:nvSpPr>
      <dsp:spPr>
        <a:xfrm>
          <a:off x="1051994" y="4556225"/>
          <a:ext cx="6848640" cy="91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5" tIns="96395" rIns="96395" bIns="96395" numCol="1" spcCol="1270" anchor="ctr" anchorCtr="0">
          <a:noAutofit/>
        </a:bodyPr>
        <a:lstStyle/>
        <a:p>
          <a:pPr marL="0" lvl="0" indent="0" algn="l" defTabSz="844550">
            <a:lnSpc>
              <a:spcPct val="90000"/>
            </a:lnSpc>
            <a:spcBef>
              <a:spcPct val="0"/>
            </a:spcBef>
            <a:spcAft>
              <a:spcPct val="35000"/>
            </a:spcAft>
            <a:buNone/>
          </a:pPr>
          <a:r>
            <a:rPr lang="en-GB" sz="1900" b="1" kern="1200"/>
            <a:t>- The Bellman equation and the Hamilton-Jacobi equation are central tools in stochastic optimal control theory and information theory, respectively, and have a dual form.</a:t>
          </a:r>
          <a:endParaRPr lang="en-US" sz="1900" b="1" kern="1200"/>
        </a:p>
      </dsp:txBody>
      <dsp:txXfrm>
        <a:off x="1051994" y="4556225"/>
        <a:ext cx="6848640" cy="910817"/>
      </dsp:txXfrm>
    </dsp:sp>
    <dsp:sp modelId="{F69DF4FE-39E4-40BB-9094-DE3D6A23C913}">
      <dsp:nvSpPr>
        <dsp:cNvPr id="0" name=""/>
        <dsp:cNvSpPr/>
      </dsp:nvSpPr>
      <dsp:spPr>
        <a:xfrm>
          <a:off x="0" y="5694747"/>
          <a:ext cx="7900635" cy="9108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ED453-F4F7-4E0D-AF4E-B8E3B5163A67}">
      <dsp:nvSpPr>
        <dsp:cNvPr id="0" name=""/>
        <dsp:cNvSpPr/>
      </dsp:nvSpPr>
      <dsp:spPr>
        <a:xfrm>
          <a:off x="275522" y="5899681"/>
          <a:ext cx="500949" cy="5009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EBFEB6-CF91-45C2-8330-247D3F41A957}">
      <dsp:nvSpPr>
        <dsp:cNvPr id="0" name=""/>
        <dsp:cNvSpPr/>
      </dsp:nvSpPr>
      <dsp:spPr>
        <a:xfrm>
          <a:off x="1051994" y="5694747"/>
          <a:ext cx="6848640" cy="91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395" tIns="96395" rIns="96395" bIns="96395" numCol="1" spcCol="1270" anchor="ctr" anchorCtr="0">
          <a:noAutofit/>
        </a:bodyPr>
        <a:lstStyle/>
        <a:p>
          <a:pPr marL="0" lvl="0" indent="0" algn="l" defTabSz="844550">
            <a:lnSpc>
              <a:spcPct val="90000"/>
            </a:lnSpc>
            <a:spcBef>
              <a:spcPct val="0"/>
            </a:spcBef>
            <a:spcAft>
              <a:spcPct val="35000"/>
            </a:spcAft>
            <a:buNone/>
          </a:pPr>
          <a:r>
            <a:rPr lang="en-GB" sz="1900" b="1" kern="1200"/>
            <a:t>- The duality between these two fields allows researchers to use tools from one field to solve problems in the other and can lead to new insights and approaches for solving complex control problems.</a:t>
          </a:r>
          <a:endParaRPr lang="en-US" sz="1900" b="1" kern="1200"/>
        </a:p>
      </dsp:txBody>
      <dsp:txXfrm>
        <a:off x="1051994" y="5694747"/>
        <a:ext cx="6848640" cy="9108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50879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647364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499018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5934BF9F-98BA-497F-8F51-311519230E8C}" type="datetime1">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5934BF9F-98BA-497F-8F51-311519230E8C}" type="datetime1">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5934BF9F-98BA-497F-8F51-311519230E8C}" type="datetime1">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410265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08603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90226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9150631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29605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5876905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7828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4699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5/4/2023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92048031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10" r:id="rId7"/>
    <p:sldLayoutId id="2147483806" r:id="rId8"/>
    <p:sldLayoutId id="2147483807" r:id="rId9"/>
    <p:sldLayoutId id="2147483808" r:id="rId10"/>
    <p:sldLayoutId id="2147483809" r:id="rId11"/>
  </p:sldLayoutIdLst>
  <p:hf hdr="0" ft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49D96-9B58-4F27-A829-727161838B59}" type="datetime1">
              <a:rPr lang="en-GB" smtClean="0"/>
              <a:t>04/05/2023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814"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49D96-9B58-4F27-A829-727161838B59}" type="datetime1">
              <a:rPr lang="en-GB" smtClean="0"/>
              <a:t>04/05/2023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81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325370"/>
            <a:ext cx="6894576" cy="1784538"/>
          </a:xfrm>
        </p:spPr>
        <p:txBody>
          <a:bodyPr vert="horz" lIns="91440" tIns="45720" rIns="91440" bIns="45720" rtlCol="0" anchor="b" anchorCtr="0">
            <a:normAutofit/>
          </a:bodyPr>
          <a:lstStyle/>
          <a:p>
            <a:pPr>
              <a:lnSpc>
                <a:spcPct val="90000"/>
              </a:lnSpc>
            </a:pPr>
            <a:r>
              <a:rPr lang="en-US" sz="6100" b="1"/>
              <a:t>Regulation of Stochastic System with Information Cost</a:t>
            </a:r>
          </a:p>
        </p:txBody>
      </p:sp>
      <p:sp>
        <p:nvSpPr>
          <p:cNvPr id="7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41BC2"/>
          </a:solidFill>
          <a:ln w="38100" cap="rnd">
            <a:solidFill>
              <a:srgbClr val="E41BC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0080" y="2708307"/>
            <a:ext cx="6894576" cy="3485260"/>
          </a:xfrm>
        </p:spPr>
        <p:txBody>
          <a:bodyPr vert="horz" lIns="91440" tIns="45720" rIns="91440" bIns="45720" rtlCol="0" anchor="t">
            <a:normAutofit/>
          </a:bodyPr>
          <a:lstStyle/>
          <a:p>
            <a:pPr indent="-228600">
              <a:buFont typeface="Arial" panose="020B0604020202020204" pitchFamily="34" charset="0"/>
              <a:buChar char="•"/>
            </a:pPr>
            <a:r>
              <a:rPr lang="en-US" sz="4400">
                <a:latin typeface="The Serif Hand Black"/>
              </a:rPr>
              <a:t>Name-Arnab Biswas</a:t>
            </a:r>
          </a:p>
          <a:p>
            <a:pPr indent="-228600">
              <a:buFont typeface="Arial" panose="020B0604020202020204" pitchFamily="34" charset="0"/>
              <a:buChar char="•"/>
            </a:pPr>
            <a:r>
              <a:rPr lang="en-US" sz="4400">
                <a:latin typeface="The Serif Hand Black"/>
              </a:rPr>
              <a:t>Roll-21ec65r01</a:t>
            </a:r>
          </a:p>
          <a:p>
            <a:pPr indent="-228600">
              <a:buFont typeface="Arial" panose="020B0604020202020204" pitchFamily="34" charset="0"/>
              <a:buChar char="•"/>
            </a:pPr>
            <a:r>
              <a:rPr lang="en-US" sz="4400">
                <a:latin typeface="The Serif Hand Black"/>
              </a:rPr>
              <a:t>Branch-</a:t>
            </a:r>
            <a:r>
              <a:rPr lang="en-US" sz="4400" err="1">
                <a:latin typeface="The Serif Hand Black"/>
              </a:rPr>
              <a:t>vipes</a:t>
            </a:r>
            <a:endParaRPr lang="en-US" sz="4400">
              <a:latin typeface="The Serif Hand Black"/>
            </a:endParaRPr>
          </a:p>
          <a:p>
            <a:pPr indent="-228600">
              <a:buFont typeface="Arial" panose="020B0604020202020204" pitchFamily="34" charset="0"/>
              <a:buChar char="•"/>
            </a:pPr>
            <a:r>
              <a:rPr lang="en-US" sz="4400">
                <a:latin typeface="The Serif Hand Black"/>
              </a:rPr>
              <a:t>supervisor-</a:t>
            </a:r>
            <a:r>
              <a:rPr lang="en-US" sz="4400" err="1">
                <a:latin typeface="The Serif Hand Black"/>
              </a:rPr>
              <a:t>ritwik</a:t>
            </a:r>
            <a:r>
              <a:rPr lang="en-US" sz="4400">
                <a:latin typeface="The Serif Hand Black"/>
              </a:rPr>
              <a:t> </a:t>
            </a:r>
            <a:r>
              <a:rPr lang="en-US" sz="4400" err="1">
                <a:latin typeface="The Serif Hand Black"/>
              </a:rPr>
              <a:t>kumar</a:t>
            </a:r>
            <a:r>
              <a:rPr lang="en-US" sz="4400">
                <a:latin typeface="The Serif Hand Black"/>
              </a:rPr>
              <a:t> </a:t>
            </a:r>
            <a:r>
              <a:rPr lang="en-US" sz="4400" err="1">
                <a:latin typeface="The Serif Hand Black"/>
              </a:rPr>
              <a:t>layek</a:t>
            </a:r>
            <a:endParaRPr lang="en-US" sz="4400">
              <a:latin typeface="The Serif Hand Black"/>
            </a:endParaRPr>
          </a:p>
        </p:txBody>
      </p:sp>
      <p:pic>
        <p:nvPicPr>
          <p:cNvPr id="62" name="Picture 3">
            <a:extLst>
              <a:ext uri="{FF2B5EF4-FFF2-40B4-BE49-F238E27FC236}">
                <a16:creationId xmlns:a16="http://schemas.microsoft.com/office/drawing/2014/main" id="{49D3B85F-A274-6E03-CAB5-F29B1C28CB0A}"/>
              </a:ext>
            </a:extLst>
          </p:cNvPr>
          <p:cNvPicPr>
            <a:picLocks noChangeAspect="1"/>
          </p:cNvPicPr>
          <p:nvPr/>
        </p:nvPicPr>
        <p:blipFill rotWithShape="1">
          <a:blip r:embed="rId2"/>
          <a:srcRect l="27375" r="30837" b="-1"/>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pic>
        <p:nvPicPr>
          <p:cNvPr id="4" name="Picture 4" descr="Logo&#10;&#10;Description automatically generated">
            <a:extLst>
              <a:ext uri="{FF2B5EF4-FFF2-40B4-BE49-F238E27FC236}">
                <a16:creationId xmlns:a16="http://schemas.microsoft.com/office/drawing/2014/main" id="{C1F0504E-67EA-921E-D455-24FDEFE81BCD}"/>
              </a:ext>
            </a:extLst>
          </p:cNvPr>
          <p:cNvPicPr>
            <a:picLocks noChangeAspect="1"/>
          </p:cNvPicPr>
          <p:nvPr/>
        </p:nvPicPr>
        <p:blipFill>
          <a:blip r:embed="rId3"/>
          <a:stretch>
            <a:fillRect/>
          </a:stretch>
        </p:blipFill>
        <p:spPr>
          <a:xfrm>
            <a:off x="9670058" y="302087"/>
            <a:ext cx="2066925" cy="210502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9412A842-B9E7-4C3C-B662-F4D51B2DA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1">
            <a:extLst>
              <a:ext uri="{FF2B5EF4-FFF2-40B4-BE49-F238E27FC236}">
                <a16:creationId xmlns:a16="http://schemas.microsoft.com/office/drawing/2014/main" id="{F46F1031-33AF-48F9-9F84-ABD90CFA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01444"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E80704-409B-F0BE-5D6C-EE3BADA932BF}"/>
              </a:ext>
            </a:extLst>
          </p:cNvPr>
          <p:cNvSpPr>
            <a:spLocks noGrp="1"/>
          </p:cNvSpPr>
          <p:nvPr>
            <p:ph type="title"/>
          </p:nvPr>
        </p:nvSpPr>
        <p:spPr>
          <a:xfrm>
            <a:off x="8453805" y="640823"/>
            <a:ext cx="3103194" cy="5583148"/>
          </a:xfrm>
        </p:spPr>
        <p:txBody>
          <a:bodyPr anchor="ctr">
            <a:normAutofit/>
          </a:bodyPr>
          <a:lstStyle/>
          <a:p>
            <a:r>
              <a:rPr lang="en-GB">
                <a:solidFill>
                  <a:schemeClr val="bg1"/>
                </a:solidFill>
              </a:rPr>
              <a:t>Limitation of transfer entropy</a:t>
            </a:r>
          </a:p>
        </p:txBody>
      </p:sp>
      <p:graphicFrame>
        <p:nvGraphicFramePr>
          <p:cNvPr id="15" name="Content Placeholder 2">
            <a:extLst>
              <a:ext uri="{FF2B5EF4-FFF2-40B4-BE49-F238E27FC236}">
                <a16:creationId xmlns:a16="http://schemas.microsoft.com/office/drawing/2014/main" id="{B18D2237-03FC-B2FB-B263-7D24AD131416}"/>
              </a:ext>
            </a:extLst>
          </p:cNvPr>
          <p:cNvGraphicFramePr>
            <a:graphicFrameLocks noGrp="1"/>
          </p:cNvGraphicFramePr>
          <p:nvPr>
            <p:ph idx="1"/>
            <p:extLst>
              <p:ext uri="{D42A27DB-BD31-4B8C-83A1-F6EECF244321}">
                <p14:modId xmlns:p14="http://schemas.microsoft.com/office/powerpoint/2010/main" val="199207430"/>
              </p:ext>
            </p:extLst>
          </p:nvPr>
        </p:nvGraphicFramePr>
        <p:xfrm>
          <a:off x="202940" y="212197"/>
          <a:ext cx="7757760" cy="6286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Slide Number Placeholder 25">
            <a:extLst>
              <a:ext uri="{FF2B5EF4-FFF2-40B4-BE49-F238E27FC236}">
                <a16:creationId xmlns:a16="http://schemas.microsoft.com/office/drawing/2014/main" id="{E9924B01-F6DE-DE91-08D3-AA847B99B47D}"/>
              </a:ext>
            </a:extLst>
          </p:cNvPr>
          <p:cNvSpPr>
            <a:spLocks noGrp="1"/>
          </p:cNvSpPr>
          <p:nvPr>
            <p:ph type="sldNum" sz="quarter" idx="12"/>
          </p:nvPr>
        </p:nvSpPr>
        <p:spPr/>
        <p:txBody>
          <a:bodyPr/>
          <a:lstStyle/>
          <a:p>
            <a:fld id="{A7CD31F4-64FA-4BA0-9498-67783267A8C8}" type="slidenum">
              <a:rPr lang="en-US" smtClean="0"/>
              <a:t>10</a:t>
            </a:fld>
            <a:endParaRPr lang="en-GB"/>
          </a:p>
        </p:txBody>
      </p:sp>
    </p:spTree>
    <p:extLst>
      <p:ext uri="{BB962C8B-B14F-4D97-AF65-F5344CB8AC3E}">
        <p14:creationId xmlns:p14="http://schemas.microsoft.com/office/powerpoint/2010/main" val="157677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A645DF-E766-C8F8-E3B3-51CB6B470E35}"/>
              </a:ext>
            </a:extLst>
          </p:cNvPr>
          <p:cNvSpPr>
            <a:spLocks noGrp="1"/>
          </p:cNvSpPr>
          <p:nvPr>
            <p:ph type="title"/>
          </p:nvPr>
        </p:nvSpPr>
        <p:spPr>
          <a:xfrm>
            <a:off x="563564" y="640823"/>
            <a:ext cx="3103194" cy="5583148"/>
          </a:xfrm>
        </p:spPr>
        <p:txBody>
          <a:bodyPr anchor="ctr">
            <a:normAutofit/>
          </a:bodyPr>
          <a:lstStyle/>
          <a:p>
            <a:r>
              <a:rPr lang="en-GB">
                <a:solidFill>
                  <a:schemeClr val="bg1"/>
                </a:solidFill>
              </a:rPr>
              <a:t>Duality between control theory and information theory</a:t>
            </a:r>
          </a:p>
        </p:txBody>
      </p:sp>
      <p:graphicFrame>
        <p:nvGraphicFramePr>
          <p:cNvPr id="5" name="Content Placeholder 2">
            <a:extLst>
              <a:ext uri="{FF2B5EF4-FFF2-40B4-BE49-F238E27FC236}">
                <a16:creationId xmlns:a16="http://schemas.microsoft.com/office/drawing/2014/main" id="{A8CE532D-8FD6-25A1-C8D2-39F8C3126A48}"/>
              </a:ext>
            </a:extLst>
          </p:cNvPr>
          <p:cNvGraphicFramePr>
            <a:graphicFrameLocks noGrp="1"/>
          </p:cNvGraphicFramePr>
          <p:nvPr>
            <p:ph idx="1"/>
            <p:extLst>
              <p:ext uri="{D42A27DB-BD31-4B8C-83A1-F6EECF244321}">
                <p14:modId xmlns:p14="http://schemas.microsoft.com/office/powerpoint/2010/main" val="1991480946"/>
              </p:ext>
            </p:extLst>
          </p:nvPr>
        </p:nvGraphicFramePr>
        <p:xfrm>
          <a:off x="4219394" y="200291"/>
          <a:ext cx="7900635" cy="6607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 name="Slide Number Placeholder 43">
            <a:extLst>
              <a:ext uri="{FF2B5EF4-FFF2-40B4-BE49-F238E27FC236}">
                <a16:creationId xmlns:a16="http://schemas.microsoft.com/office/drawing/2014/main" id="{9C8057A1-74D6-BDC4-82A3-B41A99D4054C}"/>
              </a:ext>
            </a:extLst>
          </p:cNvPr>
          <p:cNvSpPr>
            <a:spLocks noGrp="1"/>
          </p:cNvSpPr>
          <p:nvPr>
            <p:ph type="sldNum" sz="quarter" idx="12"/>
          </p:nvPr>
        </p:nvSpPr>
        <p:spPr/>
        <p:txBody>
          <a:bodyPr/>
          <a:lstStyle/>
          <a:p>
            <a:fld id="{A7CD31F4-64FA-4BA0-9498-67783267A8C8}" type="slidenum">
              <a:rPr lang="en-US" smtClean="0"/>
              <a:t>11</a:t>
            </a:fld>
            <a:endParaRPr lang="en-GB"/>
          </a:p>
        </p:txBody>
      </p:sp>
    </p:spTree>
    <p:extLst>
      <p:ext uri="{BB962C8B-B14F-4D97-AF65-F5344CB8AC3E}">
        <p14:creationId xmlns:p14="http://schemas.microsoft.com/office/powerpoint/2010/main" val="256282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5F485-4F0E-856D-1598-A5B448A1C629}"/>
              </a:ext>
            </a:extLst>
          </p:cNvPr>
          <p:cNvSpPr>
            <a:spLocks noGrp="1"/>
          </p:cNvSpPr>
          <p:nvPr>
            <p:ph type="title"/>
          </p:nvPr>
        </p:nvSpPr>
        <p:spPr>
          <a:xfrm>
            <a:off x="795528" y="386930"/>
            <a:ext cx="10141799" cy="1300554"/>
          </a:xfrm>
        </p:spPr>
        <p:txBody>
          <a:bodyPr anchor="b">
            <a:normAutofit/>
          </a:bodyPr>
          <a:lstStyle/>
          <a:p>
            <a:r>
              <a:rPr lang="en-GB" sz="4800" dirty="0">
                <a:ea typeface="+mj-lt"/>
                <a:cs typeface="+mj-lt"/>
              </a:rPr>
              <a:t>Stochastic Process</a:t>
            </a:r>
            <a:endParaRPr lang="en-US" sz="4800">
              <a:ea typeface="Calibri Light"/>
              <a:cs typeface="Calibri Light"/>
            </a:endParaRPr>
          </a:p>
        </p:txBody>
      </p:sp>
      <p:sp>
        <p:nvSpPr>
          <p:cNvPr id="27"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F5B9F0-8EE6-59E6-07A2-21A383FEF9BB}"/>
              </a:ext>
            </a:extLst>
          </p:cNvPr>
          <p:cNvPicPr>
            <a:picLocks noChangeAspect="1"/>
          </p:cNvPicPr>
          <p:nvPr/>
        </p:nvPicPr>
        <p:blipFill>
          <a:blip r:embed="rId2"/>
          <a:stretch>
            <a:fillRect/>
          </a:stretch>
        </p:blipFill>
        <p:spPr>
          <a:xfrm>
            <a:off x="635295" y="3712301"/>
            <a:ext cx="5150277" cy="1339071"/>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B61C38-3141-6692-3AB4-B708E2D583B4}"/>
                  </a:ext>
                </a:extLst>
              </p:cNvPr>
              <p:cNvSpPr>
                <a:spLocks noGrp="1"/>
              </p:cNvSpPr>
              <p:nvPr>
                <p:ph idx="1"/>
              </p:nvPr>
            </p:nvSpPr>
            <p:spPr>
              <a:xfrm>
                <a:off x="6406429" y="2599509"/>
                <a:ext cx="4530898" cy="3639450"/>
              </a:xfrm>
            </p:spPr>
            <p:txBody>
              <a:bodyPr vert="horz" lIns="91440" tIns="45720" rIns="91440" bIns="45720" rtlCol="0" anchor="ctr">
                <a:normAutofit/>
              </a:bodyPr>
              <a:lstStyle/>
              <a:p>
                <a:r>
                  <a:rPr lang="en-GB" sz="2000">
                    <a:cs typeface="Calibri"/>
                  </a:rPr>
                  <a:t>It is collection of time functions with associated probability description.</a:t>
                </a:r>
              </a:p>
              <a:p>
                <a:r>
                  <a:rPr lang="en-GB" sz="2000">
                    <a:cs typeface="Calibri"/>
                  </a:rPr>
                  <a:t>Actually, random process is an uncountable set of random variables.</a:t>
                </a:r>
              </a:p>
              <a:p>
                <a:r>
                  <a:rPr lang="en-GB" sz="2000">
                    <a:cs typeface="Calibri"/>
                  </a:rPr>
                  <a:t>Random process is written as X(t) and it is described as </a:t>
                </a:r>
                <a14:m>
                  <m:oMath xmlns:m="http://schemas.openxmlformats.org/officeDocument/2006/math">
                    <m:r>
                      <a:rPr lang="en-US" sz="2000" b="0" i="1">
                        <a:latin typeface="Cambria Math" panose="02040503050406030204" pitchFamily="18" charset="0"/>
                        <a:cs typeface="Calibri"/>
                      </a:rPr>
                      <m:t>𝑋</m:t>
                    </m:r>
                    <m:d>
                      <m:dPr>
                        <m:ctrlPr>
                          <a:rPr lang="en-US" sz="2000" b="0" i="1">
                            <a:latin typeface="Cambria Math" panose="02040503050406030204" pitchFamily="18" charset="0"/>
                            <a:cs typeface="Calibri"/>
                          </a:rPr>
                        </m:ctrlPr>
                      </m:dPr>
                      <m:e>
                        <m:r>
                          <a:rPr lang="en-US" sz="2000" b="0" i="1">
                            <a:latin typeface="Cambria Math" panose="02040503050406030204" pitchFamily="18" charset="0"/>
                            <a:cs typeface="Calibri"/>
                          </a:rPr>
                          <m:t>𝑡</m:t>
                        </m:r>
                      </m:e>
                    </m:d>
                    <m:r>
                      <a:rPr lang="en-US" sz="2000" b="0" i="1">
                        <a:latin typeface="Cambria Math" panose="02040503050406030204" pitchFamily="18" charset="0"/>
                        <a:cs typeface="Calibri"/>
                      </a:rPr>
                      <m:t>:(</m:t>
                    </m:r>
                    <m:r>
                      <a:rPr lang="en-GB" sz="2000" i="1">
                        <a:latin typeface="Cambria Math" panose="02040503050406030204" pitchFamily="18" charset="0"/>
                      </a:rPr>
                      <m:t>𝛺</m:t>
                    </m:r>
                    <m:r>
                      <a:rPr lang="en-US" sz="2000" b="0" i="1">
                        <a:latin typeface="Cambria Math" panose="02040503050406030204" pitchFamily="18" charset="0"/>
                      </a:rPr>
                      <m:t>,</m:t>
                    </m:r>
                    <m:r>
                      <a:rPr lang="en-GB" sz="2000" i="1">
                        <a:latin typeface="Cambria Math" panose="02040503050406030204" pitchFamily="18" charset="0"/>
                      </a:rPr>
                      <m:t>𝛽</m:t>
                    </m:r>
                    <m:r>
                      <a:rPr lang="en-US" sz="2000" b="0" i="1">
                        <a:latin typeface="Cambria Math" panose="02040503050406030204" pitchFamily="18" charset="0"/>
                      </a:rPr>
                      <m:t>)</m:t>
                    </m:r>
                    <m:r>
                      <a:rPr lang="en-GB" sz="2000">
                        <a:latin typeface="Cambria Math" panose="02040503050406030204" pitchFamily="18" charset="0"/>
                      </a:rPr>
                      <m:t>→</m:t>
                    </m:r>
                    <m:r>
                      <a:rPr lang="en-US" sz="2000" b="0" i="0">
                        <a:latin typeface="Cambria Math" panose="02040503050406030204" pitchFamily="18" charset="0"/>
                      </a:rPr>
                      <m:t>(</m:t>
                    </m:r>
                    <m:sSup>
                      <m:sSupPr>
                        <m:ctrlPr>
                          <a:rPr lang="en-US" sz="2000" b="0" i="1">
                            <a:latin typeface="Cambria Math" panose="02040503050406030204" pitchFamily="18" charset="0"/>
                          </a:rPr>
                        </m:ctrlPr>
                      </m:sSupPr>
                      <m:e>
                        <m:r>
                          <a:rPr lang="en-US" sz="2000" b="0" i="0">
                            <a:latin typeface="Cambria Math" panose="02040503050406030204" pitchFamily="18" charset="0"/>
                          </a:rPr>
                          <m:t>𝐿</m:t>
                        </m:r>
                      </m:e>
                      <m:sup>
                        <m:r>
                          <a:rPr lang="en-US" sz="2000" b="0" i="0">
                            <a:latin typeface="Cambria Math" panose="02040503050406030204" pitchFamily="18" charset="0"/>
                          </a:rPr>
                          <m:t>2</m:t>
                        </m:r>
                      </m:sup>
                    </m:sSup>
                    <m:d>
                      <m:dPr>
                        <m:begChr m:val="["/>
                        <m:endChr m:val="]"/>
                        <m:ctrlPr>
                          <a:rPr lang="en-US" sz="2000" b="0" i="1">
                            <a:latin typeface="Cambria Math" panose="02040503050406030204" pitchFamily="18" charset="0"/>
                          </a:rPr>
                        </m:ctrlPr>
                      </m:dPr>
                      <m:e>
                        <m:r>
                          <m:rPr>
                            <m:sty m:val="p"/>
                          </m:rPr>
                          <a:rPr lang="en-US" sz="2000" b="0" i="0">
                            <a:latin typeface="Cambria Math" panose="02040503050406030204" pitchFamily="18" charset="0"/>
                          </a:rPr>
                          <m:t>a</m:t>
                        </m:r>
                        <m:r>
                          <a:rPr lang="en-US" sz="2000" b="0" i="0">
                            <a:latin typeface="Cambria Math" panose="02040503050406030204" pitchFamily="18" charset="0"/>
                          </a:rPr>
                          <m:t>,</m:t>
                        </m:r>
                        <m:r>
                          <m:rPr>
                            <m:sty m:val="p"/>
                          </m:rPr>
                          <a:rPr lang="en-US" sz="2000" b="0" i="0">
                            <a:latin typeface="Cambria Math" panose="02040503050406030204" pitchFamily="18" charset="0"/>
                          </a:rPr>
                          <m:t>b</m:t>
                        </m:r>
                      </m:e>
                    </m:d>
                    <m:r>
                      <a:rPr lang="en-US" sz="2000" b="0" i="0">
                        <a:latin typeface="Cambria Math" panose="02040503050406030204" pitchFamily="18" charset="0"/>
                      </a:rPr>
                      <m:t>,</m:t>
                    </m:r>
                    <m:r>
                      <a:rPr lang="en-US" sz="2000" b="0" i="0">
                        <a:latin typeface="Cambria Math" panose="02040503050406030204" pitchFamily="18" charset="0"/>
                      </a:rPr>
                      <m:t>𝛽</m:t>
                    </m:r>
                    <m:r>
                      <a:rPr lang="en-US" sz="2000" b="0" i="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𝐿</m:t>
                        </m:r>
                      </m:e>
                      <m:sup>
                        <m:r>
                          <a:rPr lang="en-US" sz="2000">
                            <a:latin typeface="Cambria Math" panose="02040503050406030204" pitchFamily="18" charset="0"/>
                          </a:rPr>
                          <m:t>2</m:t>
                        </m:r>
                      </m:sup>
                    </m:sSup>
                    <m:d>
                      <m:dPr>
                        <m:begChr m:val="["/>
                        <m:endChr m:val="]"/>
                        <m:ctrlPr>
                          <a:rPr lang="en-US" sz="2000" i="1">
                            <a:latin typeface="Cambria Math" panose="02040503050406030204" pitchFamily="18" charset="0"/>
                          </a:rPr>
                        </m:ctrlPr>
                      </m:dPr>
                      <m:e>
                        <m:r>
                          <m:rPr>
                            <m:sty m:val="p"/>
                          </m:rPr>
                          <a:rPr lang="en-US" sz="2000">
                            <a:latin typeface="Cambria Math" panose="02040503050406030204" pitchFamily="18" charset="0"/>
                          </a:rPr>
                          <m:t>a</m:t>
                        </m:r>
                        <m:r>
                          <a:rPr lang="en-US" sz="2000">
                            <a:latin typeface="Cambria Math" panose="02040503050406030204" pitchFamily="18" charset="0"/>
                          </a:rPr>
                          <m:t>,</m:t>
                        </m:r>
                        <m:r>
                          <m:rPr>
                            <m:sty m:val="p"/>
                          </m:rPr>
                          <a:rPr lang="en-US" sz="2000">
                            <a:latin typeface="Cambria Math" panose="02040503050406030204" pitchFamily="18" charset="0"/>
                          </a:rPr>
                          <m:t>b</m:t>
                        </m:r>
                      </m:e>
                    </m:d>
                    <m:r>
                      <a:rPr lang="en-US" sz="2000" b="0" i="0">
                        <a:latin typeface="Cambria Math" panose="02040503050406030204" pitchFamily="18" charset="0"/>
                      </a:rPr>
                      <m:t>))</m:t>
                    </m:r>
                  </m:oMath>
                </a14:m>
                <a:endParaRPr lang="en-GB" sz="2000">
                  <a:cs typeface="Calibri"/>
                </a:endParaRPr>
              </a:p>
              <a:p>
                <a:endParaRPr lang="en-GB" sz="2000">
                  <a:cs typeface="Calibri"/>
                </a:endParaRPr>
              </a:p>
            </p:txBody>
          </p:sp>
        </mc:Choice>
        <mc:Fallback xmlns="">
          <p:sp>
            <p:nvSpPr>
              <p:cNvPr id="3" name="Content Placeholder 2">
                <a:extLst>
                  <a:ext uri="{FF2B5EF4-FFF2-40B4-BE49-F238E27FC236}">
                    <a16:creationId xmlns:a16="http://schemas.microsoft.com/office/drawing/2014/main" id="{1BB61C38-3141-6692-3AB4-B708E2D583B4}"/>
                  </a:ext>
                </a:extLst>
              </p:cNvPr>
              <p:cNvSpPr>
                <a:spLocks noGrp="1" noRot="1" noChangeAspect="1" noMove="1" noResize="1" noEditPoints="1" noAdjustHandles="1" noChangeArrowheads="1" noChangeShapeType="1" noTextEdit="1"/>
              </p:cNvSpPr>
              <p:nvPr>
                <p:ph idx="1"/>
              </p:nvPr>
            </p:nvSpPr>
            <p:spPr>
              <a:xfrm>
                <a:off x="6406429" y="2599509"/>
                <a:ext cx="4530898" cy="3639450"/>
              </a:xfrm>
              <a:blipFill>
                <a:blip r:embed="rId3"/>
                <a:stretch>
                  <a:fillRect l="-1211" r="-2153"/>
                </a:stretch>
              </a:blipFill>
            </p:spPr>
            <p:txBody>
              <a:bodyPr/>
              <a:lstStyle/>
              <a:p>
                <a:r>
                  <a:rPr lang="en-GB">
                    <a:noFill/>
                  </a:rPr>
                  <a:t> </a:t>
                </a:r>
              </a:p>
            </p:txBody>
          </p:sp>
        </mc:Fallback>
      </mc:AlternateContent>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44197BD-CE95-4291-6E27-9CAD16F4A1DC}"/>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12</a:t>
            </a:fld>
            <a:endParaRPr lang="en-GB"/>
          </a:p>
        </p:txBody>
      </p:sp>
    </p:spTree>
    <p:extLst>
      <p:ext uri="{BB962C8B-B14F-4D97-AF65-F5344CB8AC3E}">
        <p14:creationId xmlns:p14="http://schemas.microsoft.com/office/powerpoint/2010/main" val="90179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2" name="Rectangle 1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1B510-4076-C54F-4932-D5C3C3873958}"/>
              </a:ext>
            </a:extLst>
          </p:cNvPr>
          <p:cNvSpPr>
            <a:spLocks noGrp="1"/>
          </p:cNvSpPr>
          <p:nvPr>
            <p:ph type="title"/>
          </p:nvPr>
        </p:nvSpPr>
        <p:spPr>
          <a:xfrm>
            <a:off x="1153618" y="1239927"/>
            <a:ext cx="4008586" cy="4680583"/>
          </a:xfrm>
        </p:spPr>
        <p:txBody>
          <a:bodyPr anchor="ctr">
            <a:normAutofit/>
          </a:bodyPr>
          <a:lstStyle/>
          <a:p>
            <a:r>
              <a:rPr lang="en-GB" sz="5200">
                <a:cs typeface="Calibri Light"/>
              </a:rPr>
              <a:t>Markov Chain</a:t>
            </a:r>
            <a:endParaRPr lang="en-GB" sz="5200"/>
          </a:p>
        </p:txBody>
      </p:sp>
      <p:sp>
        <p:nvSpPr>
          <p:cNvPr id="3" name="Content Placeholder 2">
            <a:extLst>
              <a:ext uri="{FF2B5EF4-FFF2-40B4-BE49-F238E27FC236}">
                <a16:creationId xmlns:a16="http://schemas.microsoft.com/office/drawing/2014/main" id="{BFB116B2-A2C2-BDDA-96CA-AD901CDE219C}"/>
              </a:ext>
            </a:extLst>
          </p:cNvPr>
          <p:cNvSpPr>
            <a:spLocks noGrp="1"/>
          </p:cNvSpPr>
          <p:nvPr>
            <p:ph idx="1"/>
          </p:nvPr>
        </p:nvSpPr>
        <p:spPr>
          <a:xfrm>
            <a:off x="6291923" y="1239927"/>
            <a:ext cx="4971824" cy="4680583"/>
          </a:xfrm>
        </p:spPr>
        <p:txBody>
          <a:bodyPr vert="horz" lIns="91440" tIns="45720" rIns="91440" bIns="45720" rtlCol="0" anchor="ctr">
            <a:normAutofit/>
          </a:bodyPr>
          <a:lstStyle/>
          <a:p>
            <a:r>
              <a:rPr lang="en-GB" sz="2000">
                <a:cs typeface="Calibri"/>
              </a:rPr>
              <a:t>Used to find the probability where the probability of the present state is dependent on the probability of past states.</a:t>
            </a:r>
          </a:p>
          <a:p>
            <a:r>
              <a:rPr lang="en-GB" sz="2000">
                <a:cs typeface="Calibri"/>
              </a:rPr>
              <a:t>Let, {X</a:t>
            </a:r>
            <a:r>
              <a:rPr lang="en-GB" sz="2000" baseline="-25000">
                <a:cs typeface="Calibri"/>
              </a:rPr>
              <a:t>n</a:t>
            </a:r>
            <a:r>
              <a:rPr lang="en-GB" sz="2000">
                <a:cs typeface="Calibri"/>
              </a:rPr>
              <a:t>, n=0,1,2,…..} is a process that takes on a finite number of possible values. If X</a:t>
            </a:r>
            <a:r>
              <a:rPr lang="en-GB" sz="2000" baseline="-25000">
                <a:cs typeface="Calibri"/>
              </a:rPr>
              <a:t>n</a:t>
            </a:r>
            <a:r>
              <a:rPr lang="en-GB" sz="2000">
                <a:cs typeface="Calibri"/>
              </a:rPr>
              <a:t>=i, then the process is said to be</a:t>
            </a:r>
            <a:r>
              <a:rPr lang="en-GB" sz="2000">
                <a:ea typeface="+mn-lt"/>
                <a:cs typeface="+mn-lt"/>
              </a:rPr>
              <a:t> in state i at time n. Assume, the process is in state i, there is a fixed probability P</a:t>
            </a:r>
            <a:r>
              <a:rPr lang="en-GB" sz="2000" baseline="-25000">
                <a:ea typeface="+mn-lt"/>
                <a:cs typeface="+mn-lt"/>
              </a:rPr>
              <a:t>ij</a:t>
            </a:r>
            <a:r>
              <a:rPr lang="en-GB" sz="2000">
                <a:ea typeface="+mn-lt"/>
                <a:cs typeface="+mn-lt"/>
              </a:rPr>
              <a:t> that it will next be in state j.</a:t>
            </a:r>
          </a:p>
          <a:p>
            <a:r>
              <a:rPr lang="en-GB" sz="2000">
                <a:cs typeface="Calibri"/>
              </a:rPr>
              <a:t>P</a:t>
            </a:r>
            <a:r>
              <a:rPr lang="en-GB" sz="2000" baseline="-25000">
                <a:cs typeface="Calibri"/>
              </a:rPr>
              <a:t>ij</a:t>
            </a:r>
            <a:r>
              <a:rPr lang="en-GB" sz="2000">
                <a:cs typeface="Calibri"/>
              </a:rPr>
              <a:t>={X</a:t>
            </a:r>
            <a:r>
              <a:rPr lang="en-GB" sz="2000" baseline="-25000">
                <a:cs typeface="Calibri"/>
              </a:rPr>
              <a:t>n+1</a:t>
            </a:r>
            <a:r>
              <a:rPr lang="en-GB" sz="2000">
                <a:cs typeface="Calibri"/>
              </a:rPr>
              <a:t>=j|X</a:t>
            </a:r>
            <a:r>
              <a:rPr lang="en-GB" sz="2000" baseline="-25000">
                <a:cs typeface="Calibri"/>
              </a:rPr>
              <a:t>n</a:t>
            </a:r>
            <a:r>
              <a:rPr lang="en-GB" sz="2000">
                <a:cs typeface="Calibri"/>
              </a:rPr>
              <a:t>=i, X</a:t>
            </a:r>
            <a:r>
              <a:rPr lang="en-GB" sz="2000" baseline="-25000">
                <a:cs typeface="Calibri"/>
              </a:rPr>
              <a:t>n-1</a:t>
            </a:r>
            <a:r>
              <a:rPr lang="en-GB" sz="2000">
                <a:cs typeface="Calibri"/>
              </a:rPr>
              <a:t>=i</a:t>
            </a:r>
            <a:r>
              <a:rPr lang="en-GB" sz="2000" baseline="-25000">
                <a:cs typeface="Calibri"/>
              </a:rPr>
              <a:t>n-1</a:t>
            </a:r>
            <a:r>
              <a:rPr lang="en-GB" sz="2000">
                <a:cs typeface="Calibri"/>
              </a:rPr>
              <a:t>, X</a:t>
            </a:r>
            <a:r>
              <a:rPr lang="en-GB" sz="2000" baseline="-25000">
                <a:cs typeface="Calibri"/>
              </a:rPr>
              <a:t>n-2</a:t>
            </a:r>
            <a:r>
              <a:rPr lang="en-GB" sz="2000">
                <a:cs typeface="Calibri"/>
              </a:rPr>
              <a:t>=i</a:t>
            </a:r>
            <a:r>
              <a:rPr lang="en-GB" sz="2000" baseline="-25000">
                <a:cs typeface="Calibri"/>
              </a:rPr>
              <a:t>n-2</a:t>
            </a:r>
            <a:r>
              <a:rPr lang="en-GB" sz="2000">
                <a:cs typeface="Calibri"/>
              </a:rPr>
              <a:t>,….., X</a:t>
            </a:r>
            <a:r>
              <a:rPr lang="en-GB" sz="2000" baseline="-25000">
                <a:cs typeface="Calibri"/>
              </a:rPr>
              <a:t>0</a:t>
            </a:r>
            <a:r>
              <a:rPr lang="en-GB" sz="2000">
                <a:cs typeface="Calibri"/>
              </a:rPr>
              <a:t>=i</a:t>
            </a:r>
            <a:r>
              <a:rPr lang="en-GB" sz="2000" baseline="-25000">
                <a:cs typeface="Calibri"/>
              </a:rPr>
              <a:t>0</a:t>
            </a:r>
            <a:r>
              <a:rPr lang="en-GB" sz="2000">
                <a:cs typeface="Calibri"/>
              </a:rPr>
              <a:t>}=P</a:t>
            </a:r>
            <a:r>
              <a:rPr lang="en-GB" sz="2000" baseline="-25000">
                <a:cs typeface="Calibri"/>
              </a:rPr>
              <a:t>ij</a:t>
            </a:r>
            <a:endParaRPr lang="en-GB" sz="2000">
              <a:cs typeface="Calibri"/>
            </a:endParaRPr>
          </a:p>
          <a:p>
            <a:r>
              <a:rPr lang="en-GB" sz="2000">
                <a:cs typeface="Calibri"/>
              </a:rPr>
              <a:t>This process is known as Markov Chain</a:t>
            </a:r>
          </a:p>
        </p:txBody>
      </p:sp>
      <p:sp>
        <p:nvSpPr>
          <p:cNvPr id="4" name="Slide Number Placeholder 3">
            <a:extLst>
              <a:ext uri="{FF2B5EF4-FFF2-40B4-BE49-F238E27FC236}">
                <a16:creationId xmlns:a16="http://schemas.microsoft.com/office/drawing/2014/main" id="{E388D7E2-8019-68DF-7A4B-056A8789AD97}"/>
              </a:ext>
            </a:extLst>
          </p:cNvPr>
          <p:cNvSpPr>
            <a:spLocks noGrp="1"/>
          </p:cNvSpPr>
          <p:nvPr>
            <p:ph type="sldNum" sz="quarter" idx="12"/>
          </p:nvPr>
        </p:nvSpPr>
        <p:spPr>
          <a:xfrm>
            <a:off x="8610600" y="6492240"/>
            <a:ext cx="1871749" cy="365125"/>
          </a:xfrm>
        </p:spPr>
        <p:txBody>
          <a:bodyPr>
            <a:normAutofit/>
          </a:bodyPr>
          <a:lstStyle/>
          <a:p>
            <a:pPr>
              <a:spcAft>
                <a:spcPts val="600"/>
              </a:spcAft>
            </a:pPr>
            <a:fld id="{330EA680-D336-4FF7-8B7A-9848BB0A1C32}" type="slidenum">
              <a:rPr lang="en-GB" smtClean="0"/>
              <a:pPr>
                <a:spcAft>
                  <a:spcPts val="600"/>
                </a:spcAft>
              </a:pPr>
              <a:t>13</a:t>
            </a:fld>
            <a:endParaRPr lang="en-GB"/>
          </a:p>
        </p:txBody>
      </p:sp>
    </p:spTree>
    <p:extLst>
      <p:ext uri="{BB962C8B-B14F-4D97-AF65-F5344CB8AC3E}">
        <p14:creationId xmlns:p14="http://schemas.microsoft.com/office/powerpoint/2010/main" val="31096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43C7EA6-76F7-6096-D6A4-3CAE6731DECB}"/>
              </a:ext>
            </a:extLst>
          </p:cNvPr>
          <p:cNvPicPr>
            <a:picLocks noChangeAspect="1"/>
          </p:cNvPicPr>
          <p:nvPr/>
        </p:nvPicPr>
        <p:blipFill>
          <a:blip r:embed="rId2"/>
          <a:stretch>
            <a:fillRect/>
          </a:stretch>
        </p:blipFill>
        <p:spPr>
          <a:xfrm>
            <a:off x="6541053" y="2061996"/>
            <a:ext cx="4777381" cy="25612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0"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2F02B6-4D4B-9FA8-1D5B-2D0D59265397}"/>
                  </a:ext>
                </a:extLst>
              </p:cNvPr>
              <p:cNvSpPr>
                <a:spLocks noGrp="1"/>
              </p:cNvSpPr>
              <p:nvPr>
                <p:ph idx="1"/>
              </p:nvPr>
            </p:nvSpPr>
            <p:spPr>
              <a:xfrm>
                <a:off x="838201" y="1984443"/>
                <a:ext cx="5257800" cy="4192520"/>
              </a:xfrm>
            </p:spPr>
            <p:txBody>
              <a:bodyPr vert="horz" lIns="91440" tIns="45720" rIns="91440" bIns="45720" rtlCol="0">
                <a:normAutofit/>
              </a:bodyPr>
              <a:lstStyle/>
              <a:p>
                <a:r>
                  <a:rPr lang="en-GB">
                    <a:ea typeface="+mn-lt"/>
                    <a:cs typeface="+mn-lt"/>
                  </a:rPr>
                  <a:t>P</a:t>
                </a:r>
                <a:r>
                  <a:rPr lang="en-GB" baseline="-25000" err="1">
                    <a:ea typeface="+mn-lt"/>
                    <a:cs typeface="+mn-lt"/>
                  </a:rPr>
                  <a:t>ij</a:t>
                </a:r>
                <a:r>
                  <a:rPr lang="en-GB" baseline="-25000">
                    <a:ea typeface="+mn-lt"/>
                    <a:cs typeface="+mn-lt"/>
                  </a:rPr>
                  <a:t> </a:t>
                </a:r>
                <a:r>
                  <a:rPr lang="en-GB">
                    <a:ea typeface="+mn-lt"/>
                    <a:cs typeface="+mn-lt"/>
                  </a:rPr>
                  <a:t>represents the probability that the process will, when in state </a:t>
                </a:r>
                <a:r>
                  <a:rPr lang="en-GB" err="1">
                    <a:ea typeface="+mn-lt"/>
                    <a:cs typeface="+mn-lt"/>
                  </a:rPr>
                  <a:t>i</a:t>
                </a:r>
                <a:r>
                  <a:rPr lang="en-GB">
                    <a:ea typeface="+mn-lt"/>
                    <a:cs typeface="+mn-lt"/>
                  </a:rPr>
                  <a:t>, next make a transition into state j.</a:t>
                </a:r>
              </a:p>
              <a:p>
                <a:r>
                  <a:rPr lang="en-GB">
                    <a:cs typeface="Calibri" panose="020F0502020204030204"/>
                  </a:rPr>
                  <a:t>Here, </a:t>
                </a:r>
                <a:r>
                  <a:rPr lang="en-GB" err="1">
                    <a:ea typeface="+mn-lt"/>
                    <a:cs typeface="+mn-lt"/>
                  </a:rPr>
                  <a:t>P</a:t>
                </a:r>
                <a:r>
                  <a:rPr lang="en-GB" baseline="-25000" err="1">
                    <a:ea typeface="+mn-lt"/>
                    <a:cs typeface="+mn-lt"/>
                  </a:rPr>
                  <a:t>ij</a:t>
                </a:r>
                <a:r>
                  <a:rPr lang="en-GB">
                    <a:ea typeface="+mn-lt"/>
                    <a:cs typeface="+mn-lt"/>
                  </a:rPr>
                  <a:t>  </a:t>
                </a:r>
                <a14:m>
                  <m:oMath xmlns:m="http://schemas.openxmlformats.org/officeDocument/2006/math">
                    <m:r>
                      <a:rPr lang="en-GB" i="1" smtClean="0">
                        <a:latin typeface="Cambria Math" panose="02040503050406030204" pitchFamily="18" charset="0"/>
                        <a:ea typeface="Cambria Math" panose="02040503050406030204" pitchFamily="18" charset="0"/>
                        <a:cs typeface="+mn-lt"/>
                      </a:rPr>
                      <m:t>≥</m:t>
                    </m:r>
                  </m:oMath>
                </a14:m>
                <a:r>
                  <a:rPr lang="en-GB">
                    <a:ea typeface="+mn-lt"/>
                    <a:cs typeface="+mn-lt"/>
                  </a:rPr>
                  <a:t>0; </a:t>
                </a:r>
                <a:r>
                  <a:rPr lang="en-GB" err="1">
                    <a:ea typeface="+mn-lt"/>
                    <a:cs typeface="+mn-lt"/>
                  </a:rPr>
                  <a:t>i</a:t>
                </a:r>
                <a:r>
                  <a:rPr lang="en-GB">
                    <a:ea typeface="+mn-lt"/>
                    <a:cs typeface="+mn-lt"/>
                  </a:rPr>
                  <a:t>, j  </a:t>
                </a:r>
                <a14:m>
                  <m:oMath xmlns:m="http://schemas.openxmlformats.org/officeDocument/2006/math">
                    <m:r>
                      <a:rPr lang="en-GB" i="1" smtClean="0">
                        <a:latin typeface="Cambria Math" panose="02040503050406030204" pitchFamily="18" charset="0"/>
                        <a:ea typeface="Cambria Math" panose="02040503050406030204" pitchFamily="18" charset="0"/>
                        <a:cs typeface="+mn-lt"/>
                      </a:rPr>
                      <m:t>≥</m:t>
                    </m:r>
                  </m:oMath>
                </a14:m>
                <a:r>
                  <a:rPr lang="en-GB">
                    <a:ea typeface="+mn-lt"/>
                    <a:cs typeface="+mn-lt"/>
                  </a:rPr>
                  <a:t>0; </a:t>
                </a:r>
                <a14:m>
                  <m:oMath xmlns:m="http://schemas.openxmlformats.org/officeDocument/2006/math">
                    <m:nary>
                      <m:naryPr>
                        <m:chr m:val="∑"/>
                        <m:ctrlPr>
                          <a:rPr lang="en-GB" i="1" smtClean="0">
                            <a:latin typeface="Cambria Math" panose="02040503050406030204" pitchFamily="18" charset="0"/>
                            <a:ea typeface="+mn-lt"/>
                            <a:cs typeface="+mn-lt"/>
                          </a:rPr>
                        </m:ctrlPr>
                      </m:naryPr>
                      <m:sub>
                        <m:r>
                          <m:rPr>
                            <m:brk m:alnAt="23"/>
                          </m:rPr>
                          <a:rPr lang="en-US" b="0" i="1" smtClean="0">
                            <a:latin typeface="Cambria Math" panose="02040503050406030204" pitchFamily="18" charset="0"/>
                            <a:ea typeface="+mn-lt"/>
                            <a:cs typeface="+mn-lt"/>
                          </a:rPr>
                          <m:t>𝑗</m:t>
                        </m:r>
                        <m:r>
                          <a:rPr lang="en-US" b="0" i="1" smtClean="0">
                            <a:latin typeface="Cambria Math" panose="02040503050406030204" pitchFamily="18" charset="0"/>
                            <a:ea typeface="+mn-lt"/>
                            <a:cs typeface="+mn-lt"/>
                          </a:rPr>
                          <m:t>=0</m:t>
                        </m:r>
                      </m:sub>
                      <m:sup>
                        <m:r>
                          <a:rPr lang="en-GB" i="1" smtClean="0">
                            <a:latin typeface="Cambria Math" panose="02040503050406030204" pitchFamily="18" charset="0"/>
                            <a:ea typeface="Cambria Math" panose="02040503050406030204" pitchFamily="18" charset="0"/>
                            <a:cs typeface="+mn-lt"/>
                          </a:rPr>
                          <m:t>∞</m:t>
                        </m:r>
                      </m:sup>
                      <m:e>
                        <m:r>
                          <m:rPr>
                            <m:nor/>
                          </m:rPr>
                          <a:rPr lang="en-GB">
                            <a:ea typeface="+mn-lt"/>
                            <a:cs typeface="+mn-lt"/>
                          </a:rPr>
                          <m:t>P</m:t>
                        </m:r>
                        <m:r>
                          <m:rPr>
                            <m:nor/>
                          </m:rPr>
                          <a:rPr lang="en-GB" baseline="-25000">
                            <a:ea typeface="+mn-lt"/>
                            <a:cs typeface="+mn-lt"/>
                          </a:rPr>
                          <m:t>ij</m:t>
                        </m:r>
                        <m:r>
                          <m:rPr>
                            <m:nor/>
                          </m:rPr>
                          <a:rPr lang="en-GB">
                            <a:ea typeface="+mn-lt"/>
                            <a:cs typeface="+mn-lt"/>
                          </a:rPr>
                          <m:t> </m:t>
                        </m:r>
                        <m:r>
                          <m:rPr>
                            <m:nor/>
                          </m:rPr>
                          <a:rPr lang="en-GB" dirty="0">
                            <a:ea typeface="+mn-lt"/>
                            <a:cs typeface="+mn-lt"/>
                          </a:rPr>
                          <m:t>= 1</m:t>
                        </m:r>
                      </m:e>
                    </m:nary>
                  </m:oMath>
                </a14:m>
                <a:r>
                  <a:rPr lang="en-GB">
                    <a:ea typeface="+mn-lt"/>
                    <a:cs typeface="+mn-lt"/>
                  </a:rPr>
                  <a:t>, </a:t>
                </a:r>
                <a:r>
                  <a:rPr lang="en-GB" err="1">
                    <a:ea typeface="+mn-lt"/>
                    <a:cs typeface="+mn-lt"/>
                  </a:rPr>
                  <a:t>i</a:t>
                </a:r>
                <a:r>
                  <a:rPr lang="en-GB">
                    <a:ea typeface="+mn-lt"/>
                    <a:cs typeface="+mn-lt"/>
                  </a:rPr>
                  <a:t> = 0, 1, …</a:t>
                </a:r>
              </a:p>
              <a:p>
                <a:r>
                  <a:rPr lang="en-GB">
                    <a:cs typeface="Calibri" panose="020F0502020204030204"/>
                  </a:rPr>
                  <a:t>The transition probabilities </a:t>
                </a:r>
                <a:r>
                  <a:rPr lang="en-GB" err="1">
                    <a:cs typeface="Calibri" panose="020F0502020204030204"/>
                  </a:rPr>
                  <a:t>P</a:t>
                </a:r>
                <a:r>
                  <a:rPr lang="en-GB" baseline="-25000" err="1">
                    <a:cs typeface="Calibri" panose="020F0502020204030204"/>
                  </a:rPr>
                  <a:t>ij</a:t>
                </a:r>
                <a:r>
                  <a:rPr lang="en-GB">
                    <a:cs typeface="Calibri" panose="020F0502020204030204"/>
                  </a:rPr>
                  <a:t> can be written in the form of matrix,</a:t>
                </a:r>
              </a:p>
              <a:p>
                <a:pPr marL="0" indent="0">
                  <a:buNone/>
                </a:pPr>
                <a:r>
                  <a:rPr lang="en-GB">
                    <a:cs typeface="Calibri" panose="020F0502020204030204"/>
                  </a:rPr>
                  <a:t>  </a:t>
                </a:r>
              </a:p>
            </p:txBody>
          </p:sp>
        </mc:Choice>
        <mc:Fallback xmlns="">
          <p:sp>
            <p:nvSpPr>
              <p:cNvPr id="3" name="Content Placeholder 2">
                <a:extLst>
                  <a:ext uri="{FF2B5EF4-FFF2-40B4-BE49-F238E27FC236}">
                    <a16:creationId xmlns:a16="http://schemas.microsoft.com/office/drawing/2014/main" id="{C42F02B6-4D4B-9FA8-1D5B-2D0D59265397}"/>
                  </a:ext>
                </a:extLst>
              </p:cNvPr>
              <p:cNvSpPr>
                <a:spLocks noGrp="1" noRot="1" noChangeAspect="1" noMove="1" noResize="1" noEditPoints="1" noAdjustHandles="1" noChangeArrowheads="1" noChangeShapeType="1" noTextEdit="1"/>
              </p:cNvSpPr>
              <p:nvPr>
                <p:ph idx="1"/>
              </p:nvPr>
            </p:nvSpPr>
            <p:spPr>
              <a:xfrm>
                <a:off x="838201" y="1984443"/>
                <a:ext cx="5257800" cy="4192520"/>
              </a:xfrm>
              <a:blipFill>
                <a:blip r:embed="rId3"/>
                <a:stretch>
                  <a:fillRect l="-2088" t="-2475" r="-382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FD0763C1-A3FE-0E83-B8A8-7138531E6BB8}"/>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GB" dirty="0" smtClean="0"/>
              <a:pPr>
                <a:spcAft>
                  <a:spcPts val="600"/>
                </a:spcAft>
              </a:pPr>
              <a:t>14</a:t>
            </a:fld>
            <a:endParaRPr lang="en-GB"/>
          </a:p>
        </p:txBody>
      </p:sp>
    </p:spTree>
    <p:extLst>
      <p:ext uri="{BB962C8B-B14F-4D97-AF65-F5344CB8AC3E}">
        <p14:creationId xmlns:p14="http://schemas.microsoft.com/office/powerpoint/2010/main" val="297037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86122-FC52-F526-E31E-9DC62EF53C9A}"/>
              </a:ext>
            </a:extLst>
          </p:cNvPr>
          <p:cNvSpPr>
            <a:spLocks noGrp="1"/>
          </p:cNvSpPr>
          <p:nvPr>
            <p:ph type="title"/>
          </p:nvPr>
        </p:nvSpPr>
        <p:spPr>
          <a:xfrm>
            <a:off x="793662" y="386930"/>
            <a:ext cx="10066122" cy="1298448"/>
          </a:xfrm>
        </p:spPr>
        <p:txBody>
          <a:bodyPr anchor="b">
            <a:normAutofit/>
          </a:bodyPr>
          <a:lstStyle/>
          <a:p>
            <a:r>
              <a:rPr lang="en-GB" sz="4800">
                <a:ea typeface="+mj-lt"/>
                <a:cs typeface="+mj-lt"/>
              </a:rPr>
              <a:t>Chapman–Kolmogorov Equations</a:t>
            </a:r>
            <a:endParaRPr lang="en-US" sz="4800"/>
          </a:p>
        </p:txBody>
      </p:sp>
      <p:sp>
        <p:nvSpPr>
          <p:cNvPr id="8"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A7FF0B-B9BA-E9D0-38D6-9BEE7FF9F8A5}"/>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GB" sz="1400">
                    <a:ea typeface="Calibri"/>
                    <a:cs typeface="Calibri"/>
                  </a:rPr>
                  <a:t>Till now we have seen only one step-transition probability matrix. </a:t>
                </a:r>
              </a:p>
              <a:p>
                <a:r>
                  <a:rPr lang="en-GB" sz="1400">
                    <a:ea typeface="Calibri"/>
                    <a:cs typeface="Calibri"/>
                  </a:rPr>
                  <a:t>This equation tells us a method to compute n-step transition probability that a process in the state i would go to the state j after n addition steps.</a:t>
                </a:r>
              </a:p>
              <a:p>
                <a:r>
                  <a:rPr lang="en-GB" sz="1400">
                    <a:ea typeface="Calibri"/>
                    <a:cs typeface="Calibri"/>
                  </a:rPr>
                  <a:t>P</a:t>
                </a:r>
                <a:r>
                  <a:rPr lang="en-GB" sz="1400" baseline="30000">
                    <a:ea typeface="Calibri"/>
                    <a:cs typeface="Calibri"/>
                  </a:rPr>
                  <a:t>n</a:t>
                </a:r>
                <a:r>
                  <a:rPr lang="en-GB" sz="1400" baseline="-25000">
                    <a:ea typeface="Calibri"/>
                    <a:cs typeface="Calibri"/>
                  </a:rPr>
                  <a:t>ij</a:t>
                </a:r>
                <a:r>
                  <a:rPr lang="en-GB" sz="1400">
                    <a:ea typeface="Calibri"/>
                    <a:cs typeface="Calibri"/>
                  </a:rPr>
                  <a:t>=P{X</a:t>
                </a:r>
                <a:r>
                  <a:rPr lang="en-GB" sz="1400" baseline="-25000">
                    <a:ea typeface="Calibri"/>
                    <a:cs typeface="Calibri"/>
                  </a:rPr>
                  <a:t>n+k</a:t>
                </a:r>
                <a:r>
                  <a:rPr lang="en-GB" sz="1400">
                    <a:ea typeface="Calibri"/>
                    <a:cs typeface="Calibri"/>
                  </a:rPr>
                  <a:t>=j|X</a:t>
                </a:r>
                <a:r>
                  <a:rPr lang="en-GB" sz="1400" baseline="-25000">
                    <a:ea typeface="Calibri"/>
                    <a:cs typeface="Calibri"/>
                  </a:rPr>
                  <a:t>k</a:t>
                </a:r>
                <a:r>
                  <a:rPr lang="en-GB" sz="1400">
                    <a:ea typeface="Calibri"/>
                    <a:cs typeface="Calibri"/>
                  </a:rPr>
                  <a:t>=i}, n</a:t>
                </a:r>
                <a14:m>
                  <m:oMath xmlns:m="http://schemas.openxmlformats.org/officeDocument/2006/math">
                    <m:r>
                      <a:rPr lang="en-GB" sz="1400" i="1">
                        <a:latin typeface="Cambria Math" panose="02040503050406030204" pitchFamily="18" charset="0"/>
                        <a:ea typeface="Cambria Math" panose="02040503050406030204" pitchFamily="18" charset="0"/>
                        <a:cs typeface="Calibri"/>
                      </a:rPr>
                      <m:t>≥</m:t>
                    </m:r>
                  </m:oMath>
                </a14:m>
                <a:r>
                  <a:rPr lang="en-GB" sz="1400">
                    <a:ea typeface="Calibri"/>
                    <a:cs typeface="Calibri"/>
                  </a:rPr>
                  <a:t>0, i,j</a:t>
                </a:r>
                <a14:m>
                  <m:oMath xmlns:m="http://schemas.openxmlformats.org/officeDocument/2006/math">
                    <m:r>
                      <a:rPr lang="en-GB" sz="1400" i="1">
                        <a:latin typeface="Cambria Math" panose="02040503050406030204" pitchFamily="18" charset="0"/>
                        <a:ea typeface="Cambria Math" panose="02040503050406030204" pitchFamily="18" charset="0"/>
                        <a:cs typeface="Calibri"/>
                      </a:rPr>
                      <m:t>≥</m:t>
                    </m:r>
                  </m:oMath>
                </a14:m>
                <a:r>
                  <a:rPr lang="en-GB" sz="1400">
                    <a:ea typeface="Calibri"/>
                    <a:cs typeface="Calibri"/>
                  </a:rPr>
                  <a:t>0</a:t>
                </a:r>
              </a:p>
              <a:p>
                <a:r>
                  <a:rPr lang="en-GB" sz="1400">
                    <a:ea typeface="+mj-lt"/>
                    <a:cs typeface="+mj-lt"/>
                  </a:rPr>
                  <a:t>Chapman–Kolmogorov Equations are </a:t>
                </a:r>
              </a:p>
              <a:p>
                <a:endParaRPr lang="en-GB" sz="1400">
                  <a:ea typeface="+mj-lt"/>
                  <a:cs typeface="+mj-lt"/>
                </a:endParaRPr>
              </a:p>
              <a:p>
                <a:endParaRPr lang="en-GB" sz="1400">
                  <a:ea typeface="+mj-lt"/>
                  <a:cs typeface="+mj-lt"/>
                </a:endParaRPr>
              </a:p>
              <a:p>
                <a:endParaRPr lang="en-GB" sz="1400">
                  <a:ea typeface="+mj-lt"/>
                  <a:cs typeface="+mj-lt"/>
                </a:endParaRPr>
              </a:p>
              <a:p>
                <a:pPr marL="0" indent="0">
                  <a:buNone/>
                </a:pPr>
                <a:r>
                  <a:rPr lang="en-GB" sz="1400">
                    <a:ea typeface="+mj-lt"/>
                    <a:cs typeface="+mj-lt"/>
                  </a:rPr>
                  <a:t>   By proof, we can say that the n-step transition matrix may be obtained by multiplying the one-step transition probability matrix by itself n times.</a:t>
                </a:r>
                <a:endParaRPr lang="en-GB" sz="1400">
                  <a:ea typeface="Calibri"/>
                  <a:cs typeface="Calibri"/>
                </a:endParaRPr>
              </a:p>
            </p:txBody>
          </p:sp>
        </mc:Choice>
        <mc:Fallback xmlns="">
          <p:sp>
            <p:nvSpPr>
              <p:cNvPr id="3" name="Content Placeholder 2">
                <a:extLst>
                  <a:ext uri="{FF2B5EF4-FFF2-40B4-BE49-F238E27FC236}">
                    <a16:creationId xmlns:a16="http://schemas.microsoft.com/office/drawing/2014/main" id="{EEA7FF0B-B9BA-E9D0-38D6-9BEE7FF9F8A5}"/>
                  </a:ext>
                </a:extLst>
              </p:cNvPr>
              <p:cNvSpPr>
                <a:spLocks noGrp="1" noRot="1" noChangeAspect="1" noMove="1" noResize="1" noEditPoints="1" noAdjustHandles="1" noChangeArrowheads="1" noChangeShapeType="1" noTextEdit="1"/>
              </p:cNvSpPr>
              <p:nvPr>
                <p:ph idx="1"/>
              </p:nvPr>
            </p:nvSpPr>
            <p:spPr>
              <a:xfrm>
                <a:off x="793661" y="2599509"/>
                <a:ext cx="4530898" cy="3639450"/>
              </a:xfrm>
              <a:blipFill>
                <a:blip r:embed="rId2"/>
                <a:stretch>
                  <a:fillRect l="-404"/>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3CB73CA7-5E90-AD92-CDA3-0FB0166BEECF}"/>
              </a:ext>
            </a:extLst>
          </p:cNvPr>
          <p:cNvPicPr>
            <a:picLocks noChangeAspect="1"/>
          </p:cNvPicPr>
          <p:nvPr/>
        </p:nvPicPr>
        <p:blipFill>
          <a:blip r:embed="rId3"/>
          <a:stretch>
            <a:fillRect/>
          </a:stretch>
        </p:blipFill>
        <p:spPr>
          <a:xfrm>
            <a:off x="679751" y="4522630"/>
            <a:ext cx="5150277" cy="901298"/>
          </a:xfrm>
          <a:prstGeom prst="rect">
            <a:avLst/>
          </a:prstGeom>
        </p:spPr>
      </p:pic>
      <p:sp>
        <p:nvSpPr>
          <p:cNvPr id="1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9701E48-21AA-AFB2-FA1D-9BEF361B59A6}"/>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dirty="0" smtClean="0"/>
              <a:pPr>
                <a:spcAft>
                  <a:spcPts val="600"/>
                </a:spcAft>
              </a:pPr>
              <a:t>15</a:t>
            </a:fld>
            <a:endParaRPr lang="en-GB"/>
          </a:p>
        </p:txBody>
      </p:sp>
    </p:spTree>
    <p:extLst>
      <p:ext uri="{BB962C8B-B14F-4D97-AF65-F5344CB8AC3E}">
        <p14:creationId xmlns:p14="http://schemas.microsoft.com/office/powerpoint/2010/main" val="301619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09413B-D93B-AF0D-E5B4-CCD330450609}"/>
              </a:ext>
            </a:extLst>
          </p:cNvPr>
          <p:cNvSpPr>
            <a:spLocks noGrp="1"/>
          </p:cNvSpPr>
          <p:nvPr>
            <p:ph type="title"/>
          </p:nvPr>
        </p:nvSpPr>
        <p:spPr>
          <a:xfrm>
            <a:off x="838200" y="365125"/>
            <a:ext cx="10515600" cy="1325563"/>
          </a:xfrm>
        </p:spPr>
        <p:txBody>
          <a:bodyPr>
            <a:normAutofit/>
          </a:bodyPr>
          <a:lstStyle/>
          <a:p>
            <a:r>
              <a:rPr lang="en-US"/>
              <a:t>Semi-Tensor Product</a:t>
            </a:r>
            <a:endParaRPr lang="en-IN"/>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EE890-8060-978F-200E-8935A5D6D214}"/>
                  </a:ext>
                </a:extLst>
              </p:cNvPr>
              <p:cNvSpPr>
                <a:spLocks noGrp="1"/>
              </p:cNvSpPr>
              <p:nvPr>
                <p:ph idx="1"/>
              </p:nvPr>
            </p:nvSpPr>
            <p:spPr>
              <a:xfrm>
                <a:off x="838200" y="1825625"/>
                <a:ext cx="10515600" cy="4351338"/>
              </a:xfrm>
            </p:spPr>
            <p:txBody>
              <a:bodyPr>
                <a:normAutofit/>
              </a:bodyPr>
              <a:lstStyle/>
              <a:p>
                <a:r>
                  <a:rPr lang="en-US"/>
                  <a:t>Semi-tensor product of matrices is a generalisation of conventional matrix product when the two-factor matrices do not meet the dimension matching condition. It was first proposed about twenty years ago.</a:t>
                </a:r>
              </a:p>
              <a:p>
                <a:r>
                  <a:rPr lang="en-US"/>
                  <a:t>To design the controlled object, we assume the feedback signal is four bits and the control signal is two bits.</a:t>
                </a:r>
              </a:p>
              <a:p>
                <a:r>
                  <a:rPr lang="en-US"/>
                  <a:t>Now, we want to get the steady state using the formula,</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i="1" smtClean="0">
                            <a:latin typeface="Cambria Math" panose="02040503050406030204" pitchFamily="18" charset="0"/>
                          </a:rPr>
                        </m:ctrlPr>
                      </m:sSubPr>
                      <m:e>
                        <m:r>
                          <a:rPr lang="en-US" i="1" smtClean="0">
                            <a:latin typeface="Cambria Math" panose="02040503050406030204" pitchFamily="18" charset="0"/>
                          </a:rPr>
                          <m:t>𝐴</m:t>
                        </m:r>
                      </m:e>
                      <m:sub>
                        <m:r>
                          <a:rPr lang="en-US"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𝑌</m:t>
                        </m:r>
                      </m:e>
                      <m:sub>
                        <m:r>
                          <a:rPr lang="en-US" i="1" smtClean="0">
                            <a:latin typeface="Cambria Math" panose="02040503050406030204" pitchFamily="18" charset="0"/>
                          </a:rPr>
                          <m:t>𝑖</m:t>
                        </m:r>
                        <m:r>
                          <a:rPr lang="en-US" i="0" smtClean="0">
                            <a:latin typeface="Cambria Math" panose="02040503050406030204" pitchFamily="18" charset="0"/>
                          </a:rPr>
                          <m:t>−1</m:t>
                        </m:r>
                      </m:sub>
                    </m:sSub>
                  </m:oMath>
                </a14:m>
                <a:endParaRPr lang="en-US"/>
              </a:p>
              <a:p>
                <a:endParaRPr lang="en-IN"/>
              </a:p>
            </p:txBody>
          </p:sp>
        </mc:Choice>
        <mc:Fallback xmlns="">
          <p:sp>
            <p:nvSpPr>
              <p:cNvPr id="3" name="Content Placeholder 2">
                <a:extLst>
                  <a:ext uri="{FF2B5EF4-FFF2-40B4-BE49-F238E27FC236}">
                    <a16:creationId xmlns:a16="http://schemas.microsoft.com/office/drawing/2014/main" id="{292EE890-8060-978F-200E-8935A5D6D214}"/>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156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5DC5698-DBBA-1B08-EB8C-798ED3374DC2}"/>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GB" smtClean="0"/>
              <a:pPr>
                <a:spcAft>
                  <a:spcPts val="600"/>
                </a:spcAft>
              </a:pPr>
              <a:t>16</a:t>
            </a:fld>
            <a:endParaRPr lang="en-GB"/>
          </a:p>
        </p:txBody>
      </p:sp>
    </p:spTree>
    <p:extLst>
      <p:ext uri="{BB962C8B-B14F-4D97-AF65-F5344CB8AC3E}">
        <p14:creationId xmlns:p14="http://schemas.microsoft.com/office/powerpoint/2010/main" val="1539589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F5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A5881B1-F3F3-3F3D-A9B2-898882518BB4}"/>
              </a:ext>
            </a:extLst>
          </p:cNvPr>
          <p:cNvSpPr txBox="1"/>
          <p:nvPr/>
        </p:nvSpPr>
        <p:spPr>
          <a:xfrm>
            <a:off x="838200" y="171162"/>
            <a:ext cx="2840182" cy="2371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kern="1200">
                <a:solidFill>
                  <a:srgbClr val="FFFFFF"/>
                </a:solidFill>
                <a:latin typeface="+mj-lt"/>
                <a:ea typeface="+mj-ea"/>
                <a:cs typeface="+mj-cs"/>
              </a:rPr>
              <a:t>Result 1:</a:t>
            </a:r>
          </a:p>
        </p:txBody>
      </p:sp>
      <p:pic>
        <p:nvPicPr>
          <p:cNvPr id="7" name="Picture 7" descr="Chart, line chart&#10;&#10;Description automatically generated">
            <a:extLst>
              <a:ext uri="{FF2B5EF4-FFF2-40B4-BE49-F238E27FC236}">
                <a16:creationId xmlns:a16="http://schemas.microsoft.com/office/drawing/2014/main" id="{2BC17C00-3AF2-83A9-0ADA-3073310EFF27}"/>
              </a:ext>
            </a:extLst>
          </p:cNvPr>
          <p:cNvPicPr>
            <a:picLocks noGrp="1" noChangeAspect="1"/>
          </p:cNvPicPr>
          <p:nvPr>
            <p:ph idx="1"/>
          </p:nvPr>
        </p:nvPicPr>
        <p:blipFill>
          <a:blip r:embed="rId2"/>
          <a:stretch>
            <a:fillRect/>
          </a:stretch>
        </p:blipFill>
        <p:spPr>
          <a:xfrm>
            <a:off x="4207933" y="1087461"/>
            <a:ext cx="7347537" cy="4684053"/>
          </a:xfrm>
          <a:prstGeom prst="rect">
            <a:avLst/>
          </a:prstGeom>
        </p:spPr>
      </p:pic>
      <p:sp>
        <p:nvSpPr>
          <p:cNvPr id="2" name="Slide Number Placeholder 1">
            <a:extLst>
              <a:ext uri="{FF2B5EF4-FFF2-40B4-BE49-F238E27FC236}">
                <a16:creationId xmlns:a16="http://schemas.microsoft.com/office/drawing/2014/main" id="{8A0E88B4-D709-9D30-71AE-D262A6A9DB26}"/>
              </a:ext>
            </a:extLst>
          </p:cNvPr>
          <p:cNvSpPr>
            <a:spLocks noGrp="1"/>
          </p:cNvSpPr>
          <p:nvPr>
            <p:ph type="sldNum" sz="quarter" idx="12"/>
          </p:nvPr>
        </p:nvSpPr>
        <p:spPr/>
        <p:txBody>
          <a:bodyPr/>
          <a:lstStyle/>
          <a:p>
            <a:fld id="{330EA680-D336-4FF7-8B7A-9848BB0A1C32}" type="slidenum">
              <a:rPr lang="en-GB" smtClean="0"/>
              <a:t>17</a:t>
            </a:fld>
            <a:endParaRPr lang="en-GB"/>
          </a:p>
        </p:txBody>
      </p:sp>
      <p:sp>
        <p:nvSpPr>
          <p:cNvPr id="4" name="TextBox 3">
            <a:extLst>
              <a:ext uri="{FF2B5EF4-FFF2-40B4-BE49-F238E27FC236}">
                <a16:creationId xmlns:a16="http://schemas.microsoft.com/office/drawing/2014/main" id="{08AB3626-9953-FB09-2BC8-402D9BC4010C}"/>
              </a:ext>
            </a:extLst>
          </p:cNvPr>
          <p:cNvSpPr txBox="1"/>
          <p:nvPr/>
        </p:nvSpPr>
        <p:spPr>
          <a:xfrm>
            <a:off x="6239435" y="5773270"/>
            <a:ext cx="50112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Fig: Probability of output after giving control input</a:t>
            </a:r>
            <a:endParaRPr lang="en-US" dirty="0"/>
          </a:p>
        </p:txBody>
      </p:sp>
    </p:spTree>
    <p:extLst>
      <p:ext uri="{BB962C8B-B14F-4D97-AF65-F5344CB8AC3E}">
        <p14:creationId xmlns:p14="http://schemas.microsoft.com/office/powerpoint/2010/main" val="316102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15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1D082E-3A04-C8DB-2ABF-E5759B2524E7}"/>
              </a:ext>
            </a:extLst>
          </p:cNvPr>
          <p:cNvSpPr txBox="1"/>
          <p:nvPr/>
        </p:nvSpPr>
        <p:spPr>
          <a:xfrm>
            <a:off x="838200" y="171162"/>
            <a:ext cx="2840182" cy="2371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kern="1200">
                <a:solidFill>
                  <a:srgbClr val="FFFFFF"/>
                </a:solidFill>
                <a:latin typeface="+mj-lt"/>
                <a:ea typeface="+mj-ea"/>
                <a:cs typeface="+mj-cs"/>
              </a:rPr>
              <a:t>Result 2:​</a:t>
            </a:r>
          </a:p>
        </p:txBody>
      </p:sp>
      <p:pic>
        <p:nvPicPr>
          <p:cNvPr id="8" name="Picture 8" descr="Chart, line chart&#10;&#10;Description automatically generated">
            <a:extLst>
              <a:ext uri="{FF2B5EF4-FFF2-40B4-BE49-F238E27FC236}">
                <a16:creationId xmlns:a16="http://schemas.microsoft.com/office/drawing/2014/main" id="{8D9AC75C-B810-C2C1-C8D3-9A44DA7C49A1}"/>
              </a:ext>
            </a:extLst>
          </p:cNvPr>
          <p:cNvPicPr>
            <a:picLocks noGrp="1" noChangeAspect="1"/>
          </p:cNvPicPr>
          <p:nvPr>
            <p:ph idx="1"/>
          </p:nvPr>
        </p:nvPicPr>
        <p:blipFill>
          <a:blip r:embed="rId2"/>
          <a:stretch>
            <a:fillRect/>
          </a:stretch>
        </p:blipFill>
        <p:spPr>
          <a:xfrm>
            <a:off x="4207933" y="335651"/>
            <a:ext cx="7335631" cy="5675704"/>
          </a:xfrm>
          <a:prstGeom prst="rect">
            <a:avLst/>
          </a:prstGeom>
        </p:spPr>
      </p:pic>
      <p:sp>
        <p:nvSpPr>
          <p:cNvPr id="2" name="Slide Number Placeholder 1">
            <a:extLst>
              <a:ext uri="{FF2B5EF4-FFF2-40B4-BE49-F238E27FC236}">
                <a16:creationId xmlns:a16="http://schemas.microsoft.com/office/drawing/2014/main" id="{BB1A32CD-7EEE-B5EE-9EFC-E36BD86FDFAF}"/>
              </a:ext>
            </a:extLst>
          </p:cNvPr>
          <p:cNvSpPr>
            <a:spLocks noGrp="1"/>
          </p:cNvSpPr>
          <p:nvPr>
            <p:ph type="sldNum" sz="quarter" idx="12"/>
          </p:nvPr>
        </p:nvSpPr>
        <p:spPr/>
        <p:txBody>
          <a:bodyPr/>
          <a:lstStyle/>
          <a:p>
            <a:fld id="{330EA680-D336-4FF7-8B7A-9848BB0A1C32}" type="slidenum">
              <a:rPr lang="en-GB" smtClean="0"/>
              <a:t>18</a:t>
            </a:fld>
            <a:endParaRPr lang="en-GB"/>
          </a:p>
        </p:txBody>
      </p:sp>
      <p:sp>
        <p:nvSpPr>
          <p:cNvPr id="4" name="TextBox 3">
            <a:extLst>
              <a:ext uri="{FF2B5EF4-FFF2-40B4-BE49-F238E27FC236}">
                <a16:creationId xmlns:a16="http://schemas.microsoft.com/office/drawing/2014/main" id="{F1A193C6-5845-FA88-622F-62358318ED65}"/>
              </a:ext>
            </a:extLst>
          </p:cNvPr>
          <p:cNvSpPr txBox="1"/>
          <p:nvPr/>
        </p:nvSpPr>
        <p:spPr>
          <a:xfrm>
            <a:off x="5620871" y="6015317"/>
            <a:ext cx="54146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Fig: Probability of stabilized outputs after ten iterations</a:t>
            </a:r>
            <a:endParaRPr lang="en-US" dirty="0"/>
          </a:p>
        </p:txBody>
      </p:sp>
    </p:spTree>
    <p:extLst>
      <p:ext uri="{BB962C8B-B14F-4D97-AF65-F5344CB8AC3E}">
        <p14:creationId xmlns:p14="http://schemas.microsoft.com/office/powerpoint/2010/main" val="94597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86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1D082E-3A04-C8DB-2ABF-E5759B2524E7}"/>
              </a:ext>
            </a:extLst>
          </p:cNvPr>
          <p:cNvSpPr txBox="1"/>
          <p:nvPr/>
        </p:nvSpPr>
        <p:spPr>
          <a:xfrm>
            <a:off x="838200" y="171162"/>
            <a:ext cx="2840182" cy="2371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kern="1200">
                <a:solidFill>
                  <a:srgbClr val="FFFFFF"/>
                </a:solidFill>
                <a:latin typeface="+mj-lt"/>
                <a:ea typeface="+mj-ea"/>
                <a:cs typeface="+mj-cs"/>
              </a:rPr>
              <a:t>Result 3:​</a:t>
            </a:r>
          </a:p>
        </p:txBody>
      </p:sp>
      <p:pic>
        <p:nvPicPr>
          <p:cNvPr id="7" name="Picture 7" descr="Chart, line chart&#10;&#10;Description automatically generated">
            <a:extLst>
              <a:ext uri="{FF2B5EF4-FFF2-40B4-BE49-F238E27FC236}">
                <a16:creationId xmlns:a16="http://schemas.microsoft.com/office/drawing/2014/main" id="{BE8FA573-14BD-76D1-6476-C8D9569DF85D}"/>
              </a:ext>
            </a:extLst>
          </p:cNvPr>
          <p:cNvPicPr>
            <a:picLocks noGrp="1" noChangeAspect="1"/>
          </p:cNvPicPr>
          <p:nvPr>
            <p:ph idx="1"/>
          </p:nvPr>
        </p:nvPicPr>
        <p:blipFill>
          <a:blip r:embed="rId2"/>
          <a:stretch>
            <a:fillRect/>
          </a:stretch>
        </p:blipFill>
        <p:spPr>
          <a:xfrm>
            <a:off x="4190004" y="286115"/>
            <a:ext cx="7776161" cy="5521245"/>
          </a:xfrm>
          <a:prstGeom prst="rect">
            <a:avLst/>
          </a:prstGeom>
        </p:spPr>
      </p:pic>
      <p:sp>
        <p:nvSpPr>
          <p:cNvPr id="2" name="Slide Number Placeholder 1">
            <a:extLst>
              <a:ext uri="{FF2B5EF4-FFF2-40B4-BE49-F238E27FC236}">
                <a16:creationId xmlns:a16="http://schemas.microsoft.com/office/drawing/2014/main" id="{C609182B-177B-6C2F-0F2F-548572CDB2AC}"/>
              </a:ext>
            </a:extLst>
          </p:cNvPr>
          <p:cNvSpPr>
            <a:spLocks noGrp="1"/>
          </p:cNvSpPr>
          <p:nvPr>
            <p:ph type="sldNum" sz="quarter" idx="12"/>
          </p:nvPr>
        </p:nvSpPr>
        <p:spPr/>
        <p:txBody>
          <a:bodyPr/>
          <a:lstStyle/>
          <a:p>
            <a:fld id="{330EA680-D336-4FF7-8B7A-9848BB0A1C32}" type="slidenum">
              <a:rPr lang="en-GB" smtClean="0"/>
              <a:t>19</a:t>
            </a:fld>
            <a:endParaRPr lang="en-GB"/>
          </a:p>
        </p:txBody>
      </p:sp>
      <p:sp>
        <p:nvSpPr>
          <p:cNvPr id="4" name="TextBox 3">
            <a:extLst>
              <a:ext uri="{FF2B5EF4-FFF2-40B4-BE49-F238E27FC236}">
                <a16:creationId xmlns:a16="http://schemas.microsoft.com/office/drawing/2014/main" id="{1B0B4455-77A2-BF4C-06D3-F529F621A5A9}"/>
              </a:ext>
            </a:extLst>
          </p:cNvPr>
          <p:cNvSpPr txBox="1"/>
          <p:nvPr/>
        </p:nvSpPr>
        <p:spPr>
          <a:xfrm>
            <a:off x="5065059" y="5898776"/>
            <a:ext cx="5611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Fig: Probability of stabilized output with controlled inputs</a:t>
            </a:r>
            <a:endParaRPr lang="en-US" dirty="0"/>
          </a:p>
        </p:txBody>
      </p:sp>
    </p:spTree>
    <p:extLst>
      <p:ext uri="{BB962C8B-B14F-4D97-AF65-F5344CB8AC3E}">
        <p14:creationId xmlns:p14="http://schemas.microsoft.com/office/powerpoint/2010/main" val="361972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ED3FD-1CCC-E460-061C-C996EE38B971}"/>
              </a:ext>
            </a:extLst>
          </p:cNvPr>
          <p:cNvSpPr>
            <a:spLocks noGrp="1"/>
          </p:cNvSpPr>
          <p:nvPr>
            <p:ph type="title"/>
          </p:nvPr>
        </p:nvSpPr>
        <p:spPr>
          <a:xfrm>
            <a:off x="640080" y="325370"/>
            <a:ext cx="6894576" cy="1784538"/>
          </a:xfrm>
        </p:spPr>
        <p:txBody>
          <a:bodyPr anchor="b">
            <a:normAutofit/>
          </a:bodyPr>
          <a:lstStyle/>
          <a:p>
            <a:r>
              <a:rPr lang="en-GB" sz="7200"/>
              <a:t>Problem statement</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B1B927-1873-62D2-F0A2-9C524C24F297}"/>
              </a:ext>
            </a:extLst>
          </p:cNvPr>
          <p:cNvSpPr>
            <a:spLocks noGrp="1"/>
          </p:cNvSpPr>
          <p:nvPr>
            <p:ph idx="1"/>
          </p:nvPr>
        </p:nvSpPr>
        <p:spPr>
          <a:xfrm>
            <a:off x="640080" y="2708307"/>
            <a:ext cx="6894576" cy="3485260"/>
          </a:xfrm>
        </p:spPr>
        <p:txBody>
          <a:bodyPr vert="horz" lIns="91440" tIns="45720" rIns="91440" bIns="45720" rtlCol="0" anchor="t">
            <a:normAutofit/>
          </a:bodyPr>
          <a:lstStyle/>
          <a:p>
            <a:pPr marL="0" indent="0">
              <a:buNone/>
            </a:pPr>
            <a:r>
              <a:rPr lang="en-GB" sz="2400" dirty="0">
                <a:latin typeface="Tahoma"/>
                <a:ea typeface="Tahoma"/>
                <a:cs typeface="Tahoma"/>
              </a:rPr>
              <a:t>We want to design a system in such a way that in a state space model of a stochastic system, if any state goes to an undesired state, using our control strategy we can change the undesired state to the desired state with minimal information cost.</a:t>
            </a:r>
            <a:endParaRPr lang="en-US" sz="2400"/>
          </a:p>
        </p:txBody>
      </p:sp>
      <p:sp>
        <p:nvSpPr>
          <p:cNvPr id="4" name="Slide Number Placeholder 3">
            <a:extLst>
              <a:ext uri="{FF2B5EF4-FFF2-40B4-BE49-F238E27FC236}">
                <a16:creationId xmlns:a16="http://schemas.microsoft.com/office/drawing/2014/main" id="{C167E671-F280-382F-62FC-82A07D0E2324}"/>
              </a:ext>
            </a:extLst>
          </p:cNvPr>
          <p:cNvSpPr>
            <a:spLocks noGrp="1"/>
          </p:cNvSpPr>
          <p:nvPr>
            <p:ph type="sldNum" sz="quarter" idx="12"/>
          </p:nvPr>
        </p:nvSpPr>
        <p:spPr>
          <a:xfrm>
            <a:off x="6163056" y="6356350"/>
            <a:ext cx="1371600" cy="365125"/>
          </a:xfrm>
        </p:spPr>
        <p:txBody>
          <a:bodyPr>
            <a:normAutofit/>
          </a:bodyPr>
          <a:lstStyle/>
          <a:p>
            <a:pPr>
              <a:spcAft>
                <a:spcPts val="600"/>
              </a:spcAft>
            </a:pPr>
            <a:fld id="{A7CD31F4-64FA-4BA0-9498-67783267A8C8}" type="slidenum">
              <a:rPr lang="en-US">
                <a:solidFill>
                  <a:schemeClr val="tx1"/>
                </a:solidFill>
              </a:rPr>
              <a:pPr>
                <a:spcAft>
                  <a:spcPts val="600"/>
                </a:spcAft>
              </a:pPr>
              <a:t>2</a:t>
            </a:fld>
            <a:endParaRPr lang="en-GB">
              <a:solidFill>
                <a:schemeClr val="tx1"/>
              </a:solidFill>
            </a:endParaRPr>
          </a:p>
        </p:txBody>
      </p:sp>
      <p:pic>
        <p:nvPicPr>
          <p:cNvPr id="6" name="Picture 5" descr="Complex maths formulae on a blackboard">
            <a:extLst>
              <a:ext uri="{FF2B5EF4-FFF2-40B4-BE49-F238E27FC236}">
                <a16:creationId xmlns:a16="http://schemas.microsoft.com/office/drawing/2014/main" id="{E081622B-BA54-16DC-E543-8C098551A27A}"/>
              </a:ext>
            </a:extLst>
          </p:cNvPr>
          <p:cNvPicPr>
            <a:picLocks noChangeAspect="1"/>
          </p:cNvPicPr>
          <p:nvPr/>
        </p:nvPicPr>
        <p:blipFill rotWithShape="1">
          <a:blip r:embed="rId2"/>
          <a:srcRect l="22336" r="34602" b="-9"/>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2502915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A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1D082E-3A04-C8DB-2ABF-E5759B2524E7}"/>
              </a:ext>
            </a:extLst>
          </p:cNvPr>
          <p:cNvSpPr txBox="1"/>
          <p:nvPr/>
        </p:nvSpPr>
        <p:spPr>
          <a:xfrm>
            <a:off x="838200" y="171162"/>
            <a:ext cx="2840182" cy="2371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kern="1200">
                <a:solidFill>
                  <a:srgbClr val="FFFFFF"/>
                </a:solidFill>
                <a:latin typeface="+mj-lt"/>
                <a:ea typeface="+mj-ea"/>
                <a:cs typeface="+mj-cs"/>
              </a:rPr>
              <a:t>Result 4:​</a:t>
            </a:r>
          </a:p>
        </p:txBody>
      </p:sp>
      <p:pic>
        <p:nvPicPr>
          <p:cNvPr id="7" name="Picture 7" descr="Chart, line chart&#10;&#10;Description automatically generated">
            <a:extLst>
              <a:ext uri="{FF2B5EF4-FFF2-40B4-BE49-F238E27FC236}">
                <a16:creationId xmlns:a16="http://schemas.microsoft.com/office/drawing/2014/main" id="{F9D307B6-FC76-AA4D-5388-27ADF810CD7E}"/>
              </a:ext>
            </a:extLst>
          </p:cNvPr>
          <p:cNvPicPr>
            <a:picLocks noGrp="1" noChangeAspect="1"/>
          </p:cNvPicPr>
          <p:nvPr>
            <p:ph idx="1"/>
          </p:nvPr>
        </p:nvPicPr>
        <p:blipFill>
          <a:blip r:embed="rId2"/>
          <a:stretch>
            <a:fillRect/>
          </a:stretch>
        </p:blipFill>
        <p:spPr>
          <a:xfrm>
            <a:off x="4207933" y="536717"/>
            <a:ext cx="7515625" cy="5315735"/>
          </a:xfrm>
          <a:prstGeom prst="rect">
            <a:avLst/>
          </a:prstGeom>
        </p:spPr>
      </p:pic>
      <p:sp>
        <p:nvSpPr>
          <p:cNvPr id="2" name="Slide Number Placeholder 1">
            <a:extLst>
              <a:ext uri="{FF2B5EF4-FFF2-40B4-BE49-F238E27FC236}">
                <a16:creationId xmlns:a16="http://schemas.microsoft.com/office/drawing/2014/main" id="{05097C05-8F9D-85BD-BCCF-ED0D59B30C3A}"/>
              </a:ext>
            </a:extLst>
          </p:cNvPr>
          <p:cNvSpPr>
            <a:spLocks noGrp="1"/>
          </p:cNvSpPr>
          <p:nvPr>
            <p:ph type="sldNum" sz="quarter" idx="12"/>
          </p:nvPr>
        </p:nvSpPr>
        <p:spPr/>
        <p:txBody>
          <a:bodyPr/>
          <a:lstStyle/>
          <a:p>
            <a:fld id="{330EA680-D336-4FF7-8B7A-9848BB0A1C32}" type="slidenum">
              <a:rPr lang="en-GB" smtClean="0"/>
              <a:t>20</a:t>
            </a:fld>
            <a:endParaRPr lang="en-GB"/>
          </a:p>
        </p:txBody>
      </p:sp>
      <p:sp>
        <p:nvSpPr>
          <p:cNvPr id="4" name="TextBox 3">
            <a:extLst>
              <a:ext uri="{FF2B5EF4-FFF2-40B4-BE49-F238E27FC236}">
                <a16:creationId xmlns:a16="http://schemas.microsoft.com/office/drawing/2014/main" id="{E5AF36AB-1516-C9BD-0F91-C98BC4BB2856}"/>
              </a:ext>
            </a:extLst>
          </p:cNvPr>
          <p:cNvSpPr txBox="1"/>
          <p:nvPr/>
        </p:nvSpPr>
        <p:spPr>
          <a:xfrm>
            <a:off x="5262282" y="5853953"/>
            <a:ext cx="6544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Fig: Probability of stabilized output with periodic controlled input</a:t>
            </a:r>
            <a:endParaRPr lang="en-US" dirty="0"/>
          </a:p>
        </p:txBody>
      </p:sp>
    </p:spTree>
    <p:extLst>
      <p:ext uri="{BB962C8B-B14F-4D97-AF65-F5344CB8AC3E}">
        <p14:creationId xmlns:p14="http://schemas.microsoft.com/office/powerpoint/2010/main" val="826294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5D50-8843-C9EF-E9A6-570700B8A1A5}"/>
              </a:ext>
            </a:extLst>
          </p:cNvPr>
          <p:cNvSpPr>
            <a:spLocks noGrp="1"/>
          </p:cNvSpPr>
          <p:nvPr>
            <p:ph type="title"/>
          </p:nvPr>
        </p:nvSpPr>
        <p:spPr/>
        <p:txBody>
          <a:bodyPr/>
          <a:lstStyle/>
          <a:p>
            <a:r>
              <a:rPr lang="en-GB" dirty="0">
                <a:ea typeface="Calibri Light"/>
                <a:cs typeface="Calibri Light"/>
              </a:rPr>
              <a:t>Future Work</a:t>
            </a:r>
            <a:endParaRPr lang="en-GB" dirty="0"/>
          </a:p>
        </p:txBody>
      </p:sp>
      <p:sp>
        <p:nvSpPr>
          <p:cNvPr id="3" name="Content Placeholder 2">
            <a:extLst>
              <a:ext uri="{FF2B5EF4-FFF2-40B4-BE49-F238E27FC236}">
                <a16:creationId xmlns:a16="http://schemas.microsoft.com/office/drawing/2014/main" id="{CD03AFEF-98BB-FC25-2AE2-C00D9BC647FB}"/>
              </a:ext>
            </a:extLst>
          </p:cNvPr>
          <p:cNvSpPr>
            <a:spLocks noGrp="1"/>
          </p:cNvSpPr>
          <p:nvPr>
            <p:ph idx="1"/>
          </p:nvPr>
        </p:nvSpPr>
        <p:spPr/>
        <p:txBody>
          <a:bodyPr vert="horz" lIns="91440" tIns="45720" rIns="91440" bIns="45720" rtlCol="0" anchor="t">
            <a:normAutofit/>
          </a:bodyPr>
          <a:lstStyle/>
          <a:p>
            <a:r>
              <a:rPr lang="en-GB" dirty="0">
                <a:ea typeface="Calibri"/>
                <a:cs typeface="Calibri"/>
              </a:rPr>
              <a:t>In this project, we try to design the control policy so that the information cost will be minimum. The work is not complete here. I have designed the control policy. The future work should be to minimise the information cost. </a:t>
            </a:r>
            <a:endParaRPr lang="en-GB" dirty="0"/>
          </a:p>
        </p:txBody>
      </p:sp>
      <p:sp>
        <p:nvSpPr>
          <p:cNvPr id="4" name="Slide Number Placeholder 3">
            <a:extLst>
              <a:ext uri="{FF2B5EF4-FFF2-40B4-BE49-F238E27FC236}">
                <a16:creationId xmlns:a16="http://schemas.microsoft.com/office/drawing/2014/main" id="{D2BE0236-32E2-794B-FCD7-9CEA3DF88255}"/>
              </a:ext>
            </a:extLst>
          </p:cNvPr>
          <p:cNvSpPr>
            <a:spLocks noGrp="1"/>
          </p:cNvSpPr>
          <p:nvPr>
            <p:ph type="sldNum" sz="quarter" idx="12"/>
          </p:nvPr>
        </p:nvSpPr>
        <p:spPr/>
        <p:txBody>
          <a:bodyPr/>
          <a:lstStyle/>
          <a:p>
            <a:fld id="{330EA680-D336-4FF7-8B7A-9848BB0A1C32}" type="slidenum">
              <a:rPr lang="en-GB" smtClean="0"/>
              <a:t>21</a:t>
            </a:fld>
            <a:endParaRPr lang="en-GB"/>
          </a:p>
        </p:txBody>
      </p:sp>
    </p:spTree>
    <p:extLst>
      <p:ext uri="{BB962C8B-B14F-4D97-AF65-F5344CB8AC3E}">
        <p14:creationId xmlns:p14="http://schemas.microsoft.com/office/powerpoint/2010/main" val="25964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EA89-398F-A8F3-A942-4A6C1A1CC63A}"/>
              </a:ext>
            </a:extLst>
          </p:cNvPr>
          <p:cNvSpPr>
            <a:spLocks noGrp="1"/>
          </p:cNvSpPr>
          <p:nvPr>
            <p:ph type="title"/>
          </p:nvPr>
        </p:nvSpPr>
        <p:spPr/>
        <p:txBody>
          <a:bodyPr/>
          <a:lstStyle/>
          <a:p>
            <a:r>
              <a:rPr lang="en-GB">
                <a:cs typeface="Calibri Light"/>
              </a:rPr>
              <a:t>Reference:</a:t>
            </a:r>
            <a:endParaRPr lang="en-GB"/>
          </a:p>
        </p:txBody>
      </p:sp>
      <p:sp>
        <p:nvSpPr>
          <p:cNvPr id="3" name="Content Placeholder 2">
            <a:extLst>
              <a:ext uri="{FF2B5EF4-FFF2-40B4-BE49-F238E27FC236}">
                <a16:creationId xmlns:a16="http://schemas.microsoft.com/office/drawing/2014/main" id="{93859D75-8916-693B-1F2A-521588B3522E}"/>
              </a:ext>
            </a:extLst>
          </p:cNvPr>
          <p:cNvSpPr>
            <a:spLocks noGrp="1"/>
          </p:cNvSpPr>
          <p:nvPr>
            <p:ph idx="1"/>
          </p:nvPr>
        </p:nvSpPr>
        <p:spPr>
          <a:xfrm>
            <a:off x="838200" y="1444625"/>
            <a:ext cx="10515600" cy="4732338"/>
          </a:xfrm>
        </p:spPr>
        <p:txBody>
          <a:bodyPr vert="horz" lIns="91440" tIns="45720" rIns="91440" bIns="45720" rtlCol="0" anchor="t">
            <a:normAutofit fontScale="85000" lnSpcReduction="10000"/>
          </a:bodyPr>
          <a:lstStyle/>
          <a:p>
            <a:pPr>
              <a:buNone/>
            </a:pPr>
            <a:r>
              <a:rPr lang="en-GB">
                <a:ea typeface="+mn-lt"/>
                <a:cs typeface="+mn-lt"/>
              </a:rPr>
              <a:t>1. C. D. Charalambous, C. K. </a:t>
            </a:r>
            <a:r>
              <a:rPr lang="en-GB" err="1">
                <a:ea typeface="+mn-lt"/>
                <a:cs typeface="+mn-lt"/>
              </a:rPr>
              <a:t>Kourtellaris</a:t>
            </a:r>
            <a:r>
              <a:rPr lang="en-GB">
                <a:ea typeface="+mn-lt"/>
                <a:cs typeface="+mn-lt"/>
              </a:rPr>
              <a:t> and I. Tzortzis, "Information Transfer of</a:t>
            </a:r>
            <a:endParaRPr lang="en-US"/>
          </a:p>
          <a:p>
            <a:pPr>
              <a:buNone/>
            </a:pPr>
            <a:r>
              <a:rPr lang="en-GB">
                <a:ea typeface="+mn-lt"/>
                <a:cs typeface="+mn-lt"/>
              </a:rPr>
              <a:t>Control Strategies: Dualities of Stochastic Optimal Control Theory and Feedback</a:t>
            </a:r>
            <a:endParaRPr lang="en-GB"/>
          </a:p>
          <a:p>
            <a:pPr>
              <a:buNone/>
            </a:pPr>
            <a:r>
              <a:rPr lang="en-GB">
                <a:ea typeface="+mn-lt"/>
                <a:cs typeface="+mn-lt"/>
              </a:rPr>
              <a:t>Capacity of Information Theory," in IEEE Transactions on Automatic Control,</a:t>
            </a:r>
            <a:endParaRPr lang="en-GB"/>
          </a:p>
          <a:p>
            <a:pPr>
              <a:buNone/>
            </a:pPr>
            <a:r>
              <a:rPr lang="en-GB">
                <a:ea typeface="+mn-lt"/>
                <a:cs typeface="+mn-lt"/>
              </a:rPr>
              <a:t>vol. 62, no. 10, pp. 5010-5025, Oct. 2017, </a:t>
            </a:r>
            <a:r>
              <a:rPr lang="en-GB" err="1">
                <a:ea typeface="+mn-lt"/>
                <a:cs typeface="+mn-lt"/>
              </a:rPr>
              <a:t>doi</a:t>
            </a:r>
            <a:r>
              <a:rPr lang="en-GB">
                <a:ea typeface="+mn-lt"/>
                <a:cs typeface="+mn-lt"/>
              </a:rPr>
              <a:t>: 10.1109/TAC.2017.2690147.</a:t>
            </a:r>
            <a:endParaRPr lang="en-GB"/>
          </a:p>
          <a:p>
            <a:pPr>
              <a:buNone/>
            </a:pPr>
            <a:r>
              <a:rPr lang="en-GB">
                <a:ea typeface="+mn-lt"/>
                <a:cs typeface="+mn-lt"/>
              </a:rPr>
              <a:t>2.  R. G. James, N. Barnett, and J. P. Crutchfield, ‘Information Flows? A Critique of Transfer Entropies’, Phys. Rev. Lett., vol. 116, p. 238701, Jun. 2016.</a:t>
            </a:r>
          </a:p>
          <a:p>
            <a:pPr>
              <a:buNone/>
            </a:pPr>
            <a:r>
              <a:rPr lang="en-GB">
                <a:ea typeface="+mn-lt"/>
                <a:cs typeface="+mn-lt"/>
              </a:rPr>
              <a:t>3.  T. Schreiber, ‘Measuring Information Transfer’, Phys. Rev. Lett., vol. 85, pp. 461– 464, Jul. 2000.</a:t>
            </a:r>
          </a:p>
          <a:p>
            <a:pPr>
              <a:buNone/>
            </a:pPr>
            <a:r>
              <a:rPr lang="en-GB">
                <a:ea typeface="+mn-lt"/>
                <a:cs typeface="+mn-lt"/>
              </a:rPr>
              <a:t>4.  L. Barnett and T. </a:t>
            </a:r>
            <a:r>
              <a:rPr lang="en-GB" err="1">
                <a:ea typeface="+mn-lt"/>
                <a:cs typeface="+mn-lt"/>
              </a:rPr>
              <a:t>Bossomaier</a:t>
            </a:r>
            <a:r>
              <a:rPr lang="en-GB">
                <a:ea typeface="+mn-lt"/>
                <a:cs typeface="+mn-lt"/>
              </a:rPr>
              <a:t>, ‘Transfer Entropy as a Log-Likelihood Ratio’, Phys. Rev. Lett., vol. 109, p. 138105, Sep. 2012</a:t>
            </a:r>
          </a:p>
          <a:p>
            <a:pPr>
              <a:buNone/>
            </a:pPr>
            <a:r>
              <a:rPr lang="en-GB">
                <a:cs typeface="Calibri" panose="020F0502020204030204"/>
              </a:rPr>
              <a:t>5. </a:t>
            </a:r>
            <a:r>
              <a:rPr lang="en-GB">
                <a:ea typeface="+mn-lt"/>
                <a:cs typeface="+mn-lt"/>
              </a:rPr>
              <a:t>M. </a:t>
            </a:r>
            <a:r>
              <a:rPr lang="en-GB" err="1">
                <a:ea typeface="+mn-lt"/>
                <a:cs typeface="+mn-lt"/>
              </a:rPr>
              <a:t>Staniek</a:t>
            </a:r>
            <a:r>
              <a:rPr lang="en-GB">
                <a:ea typeface="+mn-lt"/>
                <a:cs typeface="+mn-lt"/>
              </a:rPr>
              <a:t> and K. Lehnertz, ‘Symbolic Transfer Entropy’, Phys. Rev. Lett., vol. 100, p. 158101, Apr. 2008.</a:t>
            </a:r>
            <a:endParaRPr lang="en-GB">
              <a:cs typeface="Calibri" panose="020F0502020204030204"/>
            </a:endParaRPr>
          </a:p>
        </p:txBody>
      </p:sp>
      <p:sp>
        <p:nvSpPr>
          <p:cNvPr id="4" name="Slide Number Placeholder 3">
            <a:extLst>
              <a:ext uri="{FF2B5EF4-FFF2-40B4-BE49-F238E27FC236}">
                <a16:creationId xmlns:a16="http://schemas.microsoft.com/office/drawing/2014/main" id="{4757CEC6-5779-BCFE-E4BD-F945E1E857FB}"/>
              </a:ext>
            </a:extLst>
          </p:cNvPr>
          <p:cNvSpPr>
            <a:spLocks noGrp="1"/>
          </p:cNvSpPr>
          <p:nvPr>
            <p:ph type="sldNum" sz="quarter" idx="12"/>
          </p:nvPr>
        </p:nvSpPr>
        <p:spPr/>
        <p:txBody>
          <a:bodyPr/>
          <a:lstStyle/>
          <a:p>
            <a:fld id="{330EA680-D336-4FF7-8B7A-9848BB0A1C32}" type="slidenum">
              <a:rPr lang="en-GB" smtClean="0"/>
              <a:t>22</a:t>
            </a:fld>
            <a:endParaRPr lang="en-GB"/>
          </a:p>
        </p:txBody>
      </p:sp>
    </p:spTree>
    <p:extLst>
      <p:ext uri="{BB962C8B-B14F-4D97-AF65-F5344CB8AC3E}">
        <p14:creationId xmlns:p14="http://schemas.microsoft.com/office/powerpoint/2010/main" val="2748699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D8D78F24-AC06-207F-2F24-252C15BF8CA1}"/>
              </a:ext>
            </a:extLst>
          </p:cNvPr>
          <p:cNvSpPr>
            <a:spLocks noGrp="1"/>
          </p:cNvSpPr>
          <p:nvPr>
            <p:ph idx="1"/>
          </p:nvPr>
        </p:nvSpPr>
        <p:spPr>
          <a:xfrm>
            <a:off x="1922203" y="2400049"/>
            <a:ext cx="8192843" cy="2057046"/>
          </a:xfrm>
        </p:spPr>
        <p:txBody>
          <a:bodyPr vert="horz" lIns="91440" tIns="45720" rIns="91440" bIns="45720" rtlCol="0" anchor="ctr">
            <a:normAutofit/>
          </a:bodyPr>
          <a:lstStyle/>
          <a:p>
            <a:pPr marL="0" indent="0" algn="ctr">
              <a:buNone/>
            </a:pPr>
            <a:r>
              <a:rPr lang="en-IN" sz="8800"/>
              <a:t>Thank You</a:t>
            </a:r>
            <a:endParaRPr lang="en-IN" sz="8800">
              <a:cs typeface="Calibri"/>
            </a:endParaRPr>
          </a:p>
        </p:txBody>
      </p:sp>
      <p:sp>
        <p:nvSpPr>
          <p:cNvPr id="2" name="Slide Number Placeholder 1">
            <a:extLst>
              <a:ext uri="{FF2B5EF4-FFF2-40B4-BE49-F238E27FC236}">
                <a16:creationId xmlns:a16="http://schemas.microsoft.com/office/drawing/2014/main" id="{39F1C431-1BAA-8D43-F28C-D1C77D324872}"/>
              </a:ext>
            </a:extLst>
          </p:cNvPr>
          <p:cNvSpPr>
            <a:spLocks noGrp="1"/>
          </p:cNvSpPr>
          <p:nvPr>
            <p:ph type="sldNum" sz="quarter" idx="12"/>
          </p:nvPr>
        </p:nvSpPr>
        <p:spPr/>
        <p:txBody>
          <a:bodyPr/>
          <a:lstStyle/>
          <a:p>
            <a:fld id="{330EA680-D336-4FF7-8B7A-9848BB0A1C32}" type="slidenum">
              <a:rPr lang="en-GB" smtClean="0"/>
              <a:t>23</a:t>
            </a:fld>
            <a:endParaRPr lang="en-GB"/>
          </a:p>
        </p:txBody>
      </p:sp>
    </p:spTree>
    <p:extLst>
      <p:ext uri="{BB962C8B-B14F-4D97-AF65-F5344CB8AC3E}">
        <p14:creationId xmlns:p14="http://schemas.microsoft.com/office/powerpoint/2010/main" val="258864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EDA0F-995D-DD65-4BA4-DA550E60908B}"/>
              </a:ext>
            </a:extLst>
          </p:cNvPr>
          <p:cNvSpPr>
            <a:spLocks noGrp="1"/>
          </p:cNvSpPr>
          <p:nvPr>
            <p:ph type="title"/>
          </p:nvPr>
        </p:nvSpPr>
        <p:spPr>
          <a:xfrm>
            <a:off x="635000" y="640823"/>
            <a:ext cx="3418659" cy="5583148"/>
          </a:xfrm>
        </p:spPr>
        <p:txBody>
          <a:bodyPr anchor="ctr">
            <a:normAutofit/>
          </a:bodyPr>
          <a:lstStyle/>
          <a:p>
            <a:r>
              <a:rPr lang="en-GB" sz="6000"/>
              <a:t>Approach for analysing information transfer</a:t>
            </a:r>
          </a:p>
        </p:txBody>
      </p:sp>
      <p:sp>
        <p:nvSpPr>
          <p:cNvPr id="2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736EA91-2368-A19F-2F3B-F91B409E4A67}"/>
              </a:ext>
            </a:extLst>
          </p:cNvPr>
          <p:cNvGraphicFramePr>
            <a:graphicFrameLocks noGrp="1"/>
          </p:cNvGraphicFramePr>
          <p:nvPr>
            <p:ph idx="1"/>
            <p:extLst>
              <p:ext uri="{D42A27DB-BD31-4B8C-83A1-F6EECF244321}">
                <p14:modId xmlns:p14="http://schemas.microsoft.com/office/powerpoint/2010/main" val="2424847434"/>
              </p:ext>
            </p:extLst>
          </p:nvPr>
        </p:nvGraphicFramePr>
        <p:xfrm>
          <a:off x="4648018" y="100048"/>
          <a:ext cx="7404415" cy="666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Slide Number Placeholder 11">
            <a:extLst>
              <a:ext uri="{FF2B5EF4-FFF2-40B4-BE49-F238E27FC236}">
                <a16:creationId xmlns:a16="http://schemas.microsoft.com/office/drawing/2014/main" id="{E8A5E892-1FC3-37A7-B825-7A27BFA4A428}"/>
              </a:ext>
            </a:extLst>
          </p:cNvPr>
          <p:cNvSpPr>
            <a:spLocks noGrp="1"/>
          </p:cNvSpPr>
          <p:nvPr>
            <p:ph type="sldNum" sz="quarter" idx="12"/>
          </p:nvPr>
        </p:nvSpPr>
        <p:spPr/>
        <p:txBody>
          <a:bodyPr/>
          <a:lstStyle/>
          <a:p>
            <a:fld id="{A7CD31F4-64FA-4BA0-9498-67783267A8C8}" type="slidenum">
              <a:rPr lang="en-US" smtClean="0"/>
              <a:t>3</a:t>
            </a:fld>
            <a:endParaRPr lang="en-GB"/>
          </a:p>
        </p:txBody>
      </p:sp>
    </p:spTree>
    <p:extLst>
      <p:ext uri="{BB962C8B-B14F-4D97-AF65-F5344CB8AC3E}">
        <p14:creationId xmlns:p14="http://schemas.microsoft.com/office/powerpoint/2010/main" val="136148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46383C8-D278-CBFD-1C51-0127A69C1142}"/>
              </a:ext>
            </a:extLst>
          </p:cNvPr>
          <p:cNvSpPr>
            <a:spLocks noGrp="1"/>
          </p:cNvSpPr>
          <p:nvPr>
            <p:ph type="title"/>
          </p:nvPr>
        </p:nvSpPr>
        <p:spPr>
          <a:xfrm>
            <a:off x="841248" y="644652"/>
            <a:ext cx="3182112" cy="5568696"/>
          </a:xfrm>
        </p:spPr>
        <p:txBody>
          <a:bodyPr>
            <a:normAutofit/>
          </a:bodyPr>
          <a:lstStyle/>
          <a:p>
            <a:r>
              <a:rPr lang="en-GB" sz="6600">
                <a:solidFill>
                  <a:srgbClr val="FFFFFF"/>
                </a:solidFill>
              </a:rPr>
              <a:t>Linear quadratic gaussian</a:t>
            </a:r>
          </a:p>
        </p:txBody>
      </p:sp>
      <p:sp>
        <p:nvSpPr>
          <p:cNvPr id="3" name="Content Placeholder 2">
            <a:extLst>
              <a:ext uri="{FF2B5EF4-FFF2-40B4-BE49-F238E27FC236}">
                <a16:creationId xmlns:a16="http://schemas.microsoft.com/office/drawing/2014/main" id="{D1E74757-9A91-52EE-1A7E-5737C1766CF0}"/>
              </a:ext>
            </a:extLst>
          </p:cNvPr>
          <p:cNvSpPr>
            <a:spLocks noGrp="1"/>
          </p:cNvSpPr>
          <p:nvPr>
            <p:ph idx="1"/>
          </p:nvPr>
        </p:nvSpPr>
        <p:spPr>
          <a:xfrm>
            <a:off x="5494350" y="-3580"/>
            <a:ext cx="5919153" cy="6865704"/>
          </a:xfrm>
        </p:spPr>
        <p:txBody>
          <a:bodyPr vert="horz" lIns="91440" tIns="45720" rIns="91440" bIns="45720" rtlCol="0" anchor="ctr">
            <a:noAutofit/>
          </a:bodyPr>
          <a:lstStyle/>
          <a:p>
            <a:pPr>
              <a:lnSpc>
                <a:spcPct val="100000"/>
              </a:lnSpc>
            </a:pPr>
            <a:r>
              <a:rPr lang="en-GB" sz="1600" dirty="0">
                <a:latin typeface="Tahoma"/>
                <a:ea typeface="+mn-lt"/>
                <a:cs typeface="+mn-lt"/>
              </a:rPr>
              <a:t>- Linear Quadratic Gaussian control combines Kalman filter and Linear Quadratic Regulator control techniques for optimal control system design.</a:t>
            </a:r>
            <a:endParaRPr lang="en-GB" sz="1600" dirty="0">
              <a:latin typeface="Tahoma"/>
              <a:ea typeface="Tahoma"/>
              <a:cs typeface="Tahoma"/>
            </a:endParaRPr>
          </a:p>
          <a:p>
            <a:pPr>
              <a:lnSpc>
                <a:spcPct val="100000"/>
              </a:lnSpc>
            </a:pPr>
            <a:r>
              <a:rPr lang="en-GB" sz="1600" dirty="0">
                <a:latin typeface="Tahoma"/>
                <a:ea typeface="+mn-lt"/>
                <a:cs typeface="+mn-lt"/>
              </a:rPr>
              <a:t>- LQR algorithm minimizes the expected value of a quadratic cost function by adjusting the control input using a state feedback approach.</a:t>
            </a:r>
            <a:endParaRPr lang="en-GB" sz="1600" dirty="0">
              <a:latin typeface="Tahoma"/>
              <a:ea typeface="Tahoma"/>
              <a:cs typeface="Tahoma"/>
            </a:endParaRPr>
          </a:p>
          <a:p>
            <a:pPr>
              <a:lnSpc>
                <a:spcPct val="100000"/>
              </a:lnSpc>
            </a:pPr>
            <a:r>
              <a:rPr lang="en-GB" sz="1600" dirty="0">
                <a:latin typeface="Tahoma"/>
                <a:ea typeface="+mn-lt"/>
                <a:cs typeface="+mn-lt"/>
              </a:rPr>
              <a:t>- Kalman filter is an estimator that uses noisy measurements to estimate the system's state variables.</a:t>
            </a:r>
            <a:endParaRPr lang="en-GB" sz="1600" dirty="0">
              <a:latin typeface="Tahoma"/>
              <a:ea typeface="Tahoma"/>
              <a:cs typeface="Tahoma"/>
            </a:endParaRPr>
          </a:p>
          <a:p>
            <a:pPr>
              <a:lnSpc>
                <a:spcPct val="100000"/>
              </a:lnSpc>
            </a:pPr>
            <a:r>
              <a:rPr lang="en-GB" sz="1600" dirty="0">
                <a:latin typeface="Tahoma"/>
                <a:ea typeface="+mn-lt"/>
                <a:cs typeface="+mn-lt"/>
              </a:rPr>
              <a:t>- LQG control combines Kalman filter's state estimation capabilities and LQR control's optimal control strategy for a complete control system that is robust to disturbances and noisy measurements.</a:t>
            </a:r>
            <a:endParaRPr lang="en-GB" sz="1600" dirty="0">
              <a:latin typeface="Tahoma"/>
              <a:ea typeface="Tahoma"/>
              <a:cs typeface="Tahoma"/>
            </a:endParaRPr>
          </a:p>
          <a:p>
            <a:pPr>
              <a:lnSpc>
                <a:spcPct val="100000"/>
              </a:lnSpc>
            </a:pPr>
            <a:r>
              <a:rPr lang="en-GB" sz="1600" dirty="0">
                <a:latin typeface="Tahoma"/>
                <a:ea typeface="+mn-lt"/>
                <a:cs typeface="+mn-lt"/>
              </a:rPr>
              <a:t>- LQG control system adjusts the control input based on the current state estimate to minimize the error between the desired and actual system response.</a:t>
            </a:r>
            <a:endParaRPr lang="en-GB" sz="1600" dirty="0">
              <a:latin typeface="Tahoma"/>
              <a:ea typeface="Tahoma"/>
              <a:cs typeface="Tahoma"/>
            </a:endParaRPr>
          </a:p>
          <a:p>
            <a:pPr>
              <a:lnSpc>
                <a:spcPct val="100000"/>
              </a:lnSpc>
            </a:pPr>
            <a:r>
              <a:rPr lang="en-GB" sz="1600" dirty="0">
                <a:latin typeface="Tahoma"/>
                <a:ea typeface="+mn-lt"/>
                <a:cs typeface="+mn-lt"/>
              </a:rPr>
              <a:t>- LQG control is widely used in various fields, but designing an LQG control system can be challenging and requires knowledge of the system's mathematical model, accurate measurement of the system's state variables, and choosing an appropriate cost function.</a:t>
            </a:r>
            <a:endParaRPr lang="en-GB" sz="1600" dirty="0">
              <a:latin typeface="Tahoma"/>
              <a:ea typeface="Tahoma"/>
              <a:cs typeface="Tahoma"/>
            </a:endParaRPr>
          </a:p>
        </p:txBody>
      </p:sp>
      <p:sp>
        <p:nvSpPr>
          <p:cNvPr id="4" name="Slide Number Placeholder 3">
            <a:extLst>
              <a:ext uri="{FF2B5EF4-FFF2-40B4-BE49-F238E27FC236}">
                <a16:creationId xmlns:a16="http://schemas.microsoft.com/office/drawing/2014/main" id="{DC3085D5-63E7-40E8-AB2C-8E6AC5E9258F}"/>
              </a:ext>
            </a:extLst>
          </p:cNvPr>
          <p:cNvSpPr>
            <a:spLocks noGrp="1"/>
          </p:cNvSpPr>
          <p:nvPr>
            <p:ph type="sldNum" sz="quarter" idx="12"/>
          </p:nvPr>
        </p:nvSpPr>
        <p:spPr/>
        <p:txBody>
          <a:bodyPr/>
          <a:lstStyle/>
          <a:p>
            <a:fld id="{A7CD31F4-64FA-4BA0-9498-67783267A8C8}" type="slidenum">
              <a:rPr lang="en-US" smtClean="0"/>
              <a:t>4</a:t>
            </a:fld>
            <a:endParaRPr lang="en-GB"/>
          </a:p>
        </p:txBody>
      </p:sp>
    </p:spTree>
    <p:extLst>
      <p:ext uri="{BB962C8B-B14F-4D97-AF65-F5344CB8AC3E}">
        <p14:creationId xmlns:p14="http://schemas.microsoft.com/office/powerpoint/2010/main" val="156597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Exclamation mark on a yellow background">
            <a:extLst>
              <a:ext uri="{FF2B5EF4-FFF2-40B4-BE49-F238E27FC236}">
                <a16:creationId xmlns:a16="http://schemas.microsoft.com/office/drawing/2014/main" id="{02FE85C1-DBB6-DB33-0436-2E7FE6F787C3}"/>
              </a:ext>
            </a:extLst>
          </p:cNvPr>
          <p:cNvPicPr>
            <a:picLocks noChangeAspect="1"/>
          </p:cNvPicPr>
          <p:nvPr/>
        </p:nvPicPr>
        <p:blipFill rotWithShape="1">
          <a:blip r:embed="rId2">
            <a:alphaModFix amt="40000"/>
          </a:blip>
          <a:srcRect t="25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51EB6B58-10E3-24C9-2F17-30C01657C3BB}"/>
              </a:ext>
            </a:extLst>
          </p:cNvPr>
          <p:cNvSpPr>
            <a:spLocks noGrp="1"/>
          </p:cNvSpPr>
          <p:nvPr>
            <p:ph type="title"/>
          </p:nvPr>
        </p:nvSpPr>
        <p:spPr>
          <a:xfrm>
            <a:off x="838200" y="365125"/>
            <a:ext cx="10515600" cy="1325563"/>
          </a:xfrm>
        </p:spPr>
        <p:txBody>
          <a:bodyPr>
            <a:normAutofit/>
          </a:bodyPr>
          <a:lstStyle/>
          <a:p>
            <a:r>
              <a:rPr lang="en-GB" sz="7200"/>
              <a:t>Linear quadratic regular</a:t>
            </a:r>
          </a:p>
        </p:txBody>
      </p:sp>
      <p:sp>
        <p:nvSpPr>
          <p:cNvPr id="32"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30756D-1C88-19BB-C84C-E32B9580B45D}"/>
              </a:ext>
            </a:extLst>
          </p:cNvPr>
          <p:cNvSpPr>
            <a:spLocks noGrp="1"/>
          </p:cNvSpPr>
          <p:nvPr>
            <p:ph idx="1"/>
          </p:nvPr>
        </p:nvSpPr>
        <p:spPr>
          <a:xfrm>
            <a:off x="838200" y="2004446"/>
            <a:ext cx="10515600" cy="4176897"/>
          </a:xfrm>
        </p:spPr>
        <p:txBody>
          <a:bodyPr vert="horz" lIns="91440" tIns="45720" rIns="91440" bIns="45720" rtlCol="0" anchor="t">
            <a:normAutofit/>
          </a:bodyPr>
          <a:lstStyle/>
          <a:p>
            <a:pPr>
              <a:lnSpc>
                <a:spcPct val="100000"/>
              </a:lnSpc>
            </a:pPr>
            <a:r>
              <a:rPr lang="en-GB">
                <a:ea typeface="+mn-lt"/>
                <a:cs typeface="+mn-lt"/>
              </a:rPr>
              <a:t>- The LQR algorithm minimizes a quadratic cost function with constraints.</a:t>
            </a:r>
            <a:endParaRPr lang="en-GB"/>
          </a:p>
          <a:p>
            <a:pPr>
              <a:lnSpc>
                <a:spcPct val="100000"/>
              </a:lnSpc>
            </a:pPr>
            <a:r>
              <a:rPr lang="en-GB">
                <a:ea typeface="+mn-lt"/>
                <a:cs typeface="+mn-lt"/>
              </a:rPr>
              <a:t>- The cost function includes errors between the system's states and setpoints and control effort.</a:t>
            </a:r>
            <a:endParaRPr lang="en-GB"/>
          </a:p>
          <a:p>
            <a:pPr>
              <a:lnSpc>
                <a:spcPct val="100000"/>
              </a:lnSpc>
            </a:pPr>
            <a:r>
              <a:rPr lang="en-GB">
                <a:ea typeface="+mn-lt"/>
                <a:cs typeface="+mn-lt"/>
              </a:rPr>
              <a:t>- The algorithm finds a feedback control law by computing the optimal control input based on the current state.</a:t>
            </a:r>
            <a:endParaRPr lang="en-GB"/>
          </a:p>
          <a:p>
            <a:pPr>
              <a:lnSpc>
                <a:spcPct val="100000"/>
              </a:lnSpc>
            </a:pPr>
            <a:r>
              <a:rPr lang="en-GB">
                <a:ea typeface="+mn-lt"/>
                <a:cs typeface="+mn-lt"/>
              </a:rPr>
              <a:t>- The algorithm requires a state-space model of the system that describes state evolution over time.</a:t>
            </a:r>
            <a:endParaRPr lang="en-GB"/>
          </a:p>
          <a:p>
            <a:pPr>
              <a:lnSpc>
                <a:spcPct val="100000"/>
              </a:lnSpc>
            </a:pPr>
            <a:r>
              <a:rPr lang="en-GB">
                <a:ea typeface="+mn-lt"/>
                <a:cs typeface="+mn-lt"/>
              </a:rPr>
              <a:t>- Weighting matrices are used to specify the relative importance of states and control inputs in the cost function and can be adjusted for trade-off between control effort and state tracking performance.</a:t>
            </a:r>
            <a:endParaRPr lang="en-GB"/>
          </a:p>
          <a:p>
            <a:pPr>
              <a:lnSpc>
                <a:spcPct val="100000"/>
              </a:lnSpc>
            </a:pPr>
            <a:r>
              <a:rPr lang="en-GB">
                <a:ea typeface="+mn-lt"/>
                <a:cs typeface="+mn-lt"/>
              </a:rPr>
              <a:t>- Once computed, the feedback control law is applied to the system as a closed-loop control system, which stabilizes and optimizes system performance using feedback from the system's states.</a:t>
            </a:r>
            <a:endParaRPr lang="en-GB"/>
          </a:p>
        </p:txBody>
      </p:sp>
      <p:sp>
        <p:nvSpPr>
          <p:cNvPr id="4" name="Slide Number Placeholder 3">
            <a:extLst>
              <a:ext uri="{FF2B5EF4-FFF2-40B4-BE49-F238E27FC236}">
                <a16:creationId xmlns:a16="http://schemas.microsoft.com/office/drawing/2014/main" id="{A3545C20-1EB6-8299-B065-9020621E116A}"/>
              </a:ext>
            </a:extLst>
          </p:cNvPr>
          <p:cNvSpPr>
            <a:spLocks noGrp="1"/>
          </p:cNvSpPr>
          <p:nvPr>
            <p:ph type="sldNum" sz="quarter" idx="12"/>
          </p:nvPr>
        </p:nvSpPr>
        <p:spPr/>
        <p:txBody>
          <a:bodyPr/>
          <a:lstStyle/>
          <a:p>
            <a:fld id="{A7CD31F4-64FA-4BA0-9498-67783267A8C8}" type="slidenum">
              <a:rPr lang="en-US" smtClean="0"/>
              <a:t>5</a:t>
            </a:fld>
            <a:endParaRPr lang="en-GB"/>
          </a:p>
        </p:txBody>
      </p:sp>
    </p:spTree>
    <p:extLst>
      <p:ext uri="{BB962C8B-B14F-4D97-AF65-F5344CB8AC3E}">
        <p14:creationId xmlns:p14="http://schemas.microsoft.com/office/powerpoint/2010/main" val="2784354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5C2186-1C84-785A-5167-3DC81BC775A4}"/>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39B9D2C6-CCD6-D3AE-4356-B22C32950EA5}"/>
              </a:ext>
            </a:extLst>
          </p:cNvPr>
          <p:cNvSpPr>
            <a:spLocks noGrp="1"/>
          </p:cNvSpPr>
          <p:nvPr>
            <p:ph type="title"/>
          </p:nvPr>
        </p:nvSpPr>
        <p:spPr>
          <a:xfrm>
            <a:off x="640080" y="853673"/>
            <a:ext cx="4023360" cy="5004794"/>
          </a:xfrm>
        </p:spPr>
        <p:txBody>
          <a:bodyPr>
            <a:normAutofit/>
          </a:bodyPr>
          <a:lstStyle/>
          <a:p>
            <a:r>
              <a:rPr lang="en-GB" sz="7200"/>
              <a:t>Kalman filter</a:t>
            </a:r>
          </a:p>
        </p:txBody>
      </p:sp>
      <p:sp>
        <p:nvSpPr>
          <p:cNvPr id="3" name="Content Placeholder 2">
            <a:extLst>
              <a:ext uri="{FF2B5EF4-FFF2-40B4-BE49-F238E27FC236}">
                <a16:creationId xmlns:a16="http://schemas.microsoft.com/office/drawing/2014/main" id="{6693DAD3-3F40-71AE-3ED4-9B06ADF6C924}"/>
              </a:ext>
            </a:extLst>
          </p:cNvPr>
          <p:cNvSpPr>
            <a:spLocks noGrp="1"/>
          </p:cNvSpPr>
          <p:nvPr>
            <p:ph idx="1"/>
          </p:nvPr>
        </p:nvSpPr>
        <p:spPr>
          <a:xfrm>
            <a:off x="5328696" y="558706"/>
            <a:ext cx="6169741" cy="5594728"/>
          </a:xfrm>
        </p:spPr>
        <p:txBody>
          <a:bodyPr vert="horz" lIns="91440" tIns="45720" rIns="91440" bIns="45720" rtlCol="0" anchor="ctr">
            <a:noAutofit/>
          </a:bodyPr>
          <a:lstStyle/>
          <a:p>
            <a:pPr>
              <a:lnSpc>
                <a:spcPct val="100000"/>
              </a:lnSpc>
            </a:pPr>
            <a:r>
              <a:rPr lang="en-GB" sz="1700">
                <a:latin typeface="Tahoma"/>
                <a:ea typeface="+mn-lt"/>
                <a:cs typeface="+mn-lt"/>
              </a:rPr>
              <a:t>- The Kalman filter estimates the state of a system based on noisy measurements in control and estimation theory.</a:t>
            </a:r>
            <a:endParaRPr lang="en-GB" sz="1700">
              <a:latin typeface="Tahoma"/>
              <a:ea typeface="Tahoma"/>
              <a:cs typeface="Tahoma"/>
            </a:endParaRPr>
          </a:p>
          <a:p>
            <a:pPr>
              <a:lnSpc>
                <a:spcPct val="100000"/>
              </a:lnSpc>
            </a:pPr>
            <a:r>
              <a:rPr lang="en-GB" sz="1700">
                <a:latin typeface="Tahoma"/>
                <a:ea typeface="+mn-lt"/>
                <a:cs typeface="+mn-lt"/>
              </a:rPr>
              <a:t>- It generates an optimal estimate of the true state of the system by combining a predicted state estimate with a measurement update.</a:t>
            </a:r>
            <a:endParaRPr lang="en-GB" sz="1700">
              <a:latin typeface="Tahoma"/>
              <a:ea typeface="Tahoma"/>
              <a:cs typeface="Tahoma"/>
            </a:endParaRPr>
          </a:p>
          <a:p>
            <a:pPr>
              <a:lnSpc>
                <a:spcPct val="100000"/>
              </a:lnSpc>
            </a:pPr>
            <a:r>
              <a:rPr lang="en-GB" sz="1700">
                <a:latin typeface="Tahoma"/>
                <a:ea typeface="+mn-lt"/>
                <a:cs typeface="+mn-lt"/>
              </a:rPr>
              <a:t>- The predicted state estimate is based on the system's state dynamics and control inputs, while the measurement update incorporates measurements of the system's states with noise and uncertainty.</a:t>
            </a:r>
            <a:endParaRPr lang="en-GB" sz="1700">
              <a:latin typeface="Tahoma"/>
              <a:ea typeface="Tahoma"/>
              <a:cs typeface="Tahoma"/>
            </a:endParaRPr>
          </a:p>
          <a:p>
            <a:pPr>
              <a:lnSpc>
                <a:spcPct val="100000"/>
              </a:lnSpc>
            </a:pPr>
            <a:r>
              <a:rPr lang="en-GB" sz="1700">
                <a:latin typeface="Tahoma"/>
                <a:ea typeface="+mn-lt"/>
                <a:cs typeface="+mn-lt"/>
              </a:rPr>
              <a:t>- The algorithm uses statistical information to adjust the weighting between the predicted state estimate and the measurement update.</a:t>
            </a:r>
            <a:endParaRPr lang="en-GB" sz="1700">
              <a:latin typeface="Tahoma"/>
              <a:ea typeface="Tahoma"/>
              <a:cs typeface="Tahoma"/>
            </a:endParaRPr>
          </a:p>
          <a:p>
            <a:pPr>
              <a:lnSpc>
                <a:spcPct val="100000"/>
              </a:lnSpc>
            </a:pPr>
            <a:r>
              <a:rPr lang="en-GB" sz="1700">
                <a:latin typeface="Tahoma"/>
                <a:ea typeface="+mn-lt"/>
                <a:cs typeface="+mn-lt"/>
              </a:rPr>
              <a:t>- The Kalman filter continuously updates the state estimate as new measurements become available, allowing it to adapt to changes in the system and improve accuracy over time.</a:t>
            </a:r>
            <a:endParaRPr lang="en-GB" sz="1700">
              <a:latin typeface="Tahoma"/>
              <a:ea typeface="Tahoma"/>
              <a:cs typeface="Tahoma"/>
            </a:endParaRPr>
          </a:p>
          <a:p>
            <a:pPr>
              <a:lnSpc>
                <a:spcPct val="100000"/>
              </a:lnSpc>
            </a:pPr>
            <a:r>
              <a:rPr lang="en-GB" sz="1700">
                <a:latin typeface="Tahoma"/>
                <a:ea typeface="+mn-lt"/>
                <a:cs typeface="+mn-lt"/>
              </a:rPr>
              <a:t>- It is useful in applications where the true state of the system is unknown, and measurements are noisy or incomplete.</a:t>
            </a:r>
            <a:endParaRPr lang="en-GB" sz="1700">
              <a:latin typeface="Tahoma"/>
              <a:ea typeface="Tahoma"/>
              <a:cs typeface="Tahoma"/>
            </a:endParaRPr>
          </a:p>
        </p:txBody>
      </p:sp>
      <p:sp>
        <p:nvSpPr>
          <p:cNvPr id="32"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A6DC087-A28A-888E-44EA-EA01503EFF6E}"/>
              </a:ext>
            </a:extLst>
          </p:cNvPr>
          <p:cNvSpPr>
            <a:spLocks noGrp="1"/>
          </p:cNvSpPr>
          <p:nvPr>
            <p:ph type="sldNum" sz="quarter" idx="12"/>
          </p:nvPr>
        </p:nvSpPr>
        <p:spPr/>
        <p:txBody>
          <a:bodyPr/>
          <a:lstStyle/>
          <a:p>
            <a:fld id="{A7CD31F4-64FA-4BA0-9498-67783267A8C8}" type="slidenum">
              <a:rPr lang="en-US" smtClean="0"/>
              <a:t>6</a:t>
            </a:fld>
            <a:endParaRPr lang="en-GB"/>
          </a:p>
        </p:txBody>
      </p:sp>
    </p:spTree>
    <p:extLst>
      <p:ext uri="{BB962C8B-B14F-4D97-AF65-F5344CB8AC3E}">
        <p14:creationId xmlns:p14="http://schemas.microsoft.com/office/powerpoint/2010/main" val="15336700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B9D19-0702-F46D-52AA-B5AEE74C9B21}"/>
              </a:ext>
            </a:extLst>
          </p:cNvPr>
          <p:cNvSpPr>
            <a:spLocks noGrp="1"/>
          </p:cNvSpPr>
          <p:nvPr>
            <p:ph type="title"/>
          </p:nvPr>
        </p:nvSpPr>
        <p:spPr>
          <a:xfrm>
            <a:off x="380784" y="311381"/>
            <a:ext cx="10909640" cy="904970"/>
          </a:xfrm>
        </p:spPr>
        <p:txBody>
          <a:bodyPr vert="horz" lIns="91440" tIns="45720" rIns="91440" bIns="45720" rtlCol="0" anchor="ctr">
            <a:normAutofit/>
          </a:bodyPr>
          <a:lstStyle/>
          <a:p>
            <a:pPr algn="ctr">
              <a:lnSpc>
                <a:spcPct val="90000"/>
              </a:lnSpc>
            </a:pPr>
            <a:r>
              <a:rPr lang="en-US" sz="5600"/>
              <a:t>Block diagram</a:t>
            </a:r>
          </a:p>
        </p:txBody>
      </p:sp>
      <p:pic>
        <p:nvPicPr>
          <p:cNvPr id="4" name="Picture 4" descr="Diagram&#10;&#10;Description automatically generated">
            <a:extLst>
              <a:ext uri="{FF2B5EF4-FFF2-40B4-BE49-F238E27FC236}">
                <a16:creationId xmlns:a16="http://schemas.microsoft.com/office/drawing/2014/main" id="{4765F696-DBE8-91BB-DC31-5320C27529E4}"/>
              </a:ext>
            </a:extLst>
          </p:cNvPr>
          <p:cNvPicPr>
            <a:picLocks noGrp="1" noChangeAspect="1"/>
          </p:cNvPicPr>
          <p:nvPr>
            <p:ph idx="1"/>
          </p:nvPr>
        </p:nvPicPr>
        <p:blipFill>
          <a:blip r:embed="rId2"/>
          <a:stretch>
            <a:fillRect/>
          </a:stretch>
        </p:blipFill>
        <p:spPr>
          <a:xfrm>
            <a:off x="838161" y="1170924"/>
            <a:ext cx="10451178" cy="4550092"/>
          </a:xfrm>
          <a:prstGeom prst="rect">
            <a:avLst/>
          </a:prstGeom>
        </p:spPr>
      </p:pic>
      <p:sp>
        <p:nvSpPr>
          <p:cNvPr id="3" name="Slide Number Placeholder 2">
            <a:extLst>
              <a:ext uri="{FF2B5EF4-FFF2-40B4-BE49-F238E27FC236}">
                <a16:creationId xmlns:a16="http://schemas.microsoft.com/office/drawing/2014/main" id="{648F1CA6-5B93-179C-C38D-EC407BD168AD}"/>
              </a:ext>
            </a:extLst>
          </p:cNvPr>
          <p:cNvSpPr>
            <a:spLocks noGrp="1"/>
          </p:cNvSpPr>
          <p:nvPr>
            <p:ph type="sldNum" sz="quarter" idx="12"/>
          </p:nvPr>
        </p:nvSpPr>
        <p:spPr/>
        <p:txBody>
          <a:bodyPr/>
          <a:lstStyle/>
          <a:p>
            <a:fld id="{A7CD31F4-64FA-4BA0-9498-67783267A8C8}" type="slidenum">
              <a:rPr lang="en-US" smtClean="0"/>
              <a:t>7</a:t>
            </a:fld>
            <a:endParaRPr lang="en-GB"/>
          </a:p>
        </p:txBody>
      </p:sp>
      <p:sp>
        <p:nvSpPr>
          <p:cNvPr id="5" name="TextBox 4">
            <a:extLst>
              <a:ext uri="{FF2B5EF4-FFF2-40B4-BE49-F238E27FC236}">
                <a16:creationId xmlns:a16="http://schemas.microsoft.com/office/drawing/2014/main" id="{5AF041CF-0B75-37A3-F243-1F38F01756AD}"/>
              </a:ext>
            </a:extLst>
          </p:cNvPr>
          <p:cNvSpPr txBox="1"/>
          <p:nvPr/>
        </p:nvSpPr>
        <p:spPr>
          <a:xfrm>
            <a:off x="5620870" y="60422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Tahoma"/>
                <a:ea typeface="Tahoma"/>
                <a:cs typeface="Tahoma"/>
              </a:rPr>
              <a:t>Fig : LQG System</a:t>
            </a:r>
          </a:p>
        </p:txBody>
      </p:sp>
    </p:spTree>
    <p:extLst>
      <p:ext uri="{BB962C8B-B14F-4D97-AF65-F5344CB8AC3E}">
        <p14:creationId xmlns:p14="http://schemas.microsoft.com/office/powerpoint/2010/main" val="194999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7">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7132DE-6A34-31F0-3F72-B7A3B653E27A}"/>
              </a:ext>
            </a:extLst>
          </p:cNvPr>
          <p:cNvSpPr>
            <a:spLocks noGrp="1"/>
          </p:cNvSpPr>
          <p:nvPr>
            <p:ph type="title"/>
          </p:nvPr>
        </p:nvSpPr>
        <p:spPr>
          <a:xfrm>
            <a:off x="635001" y="640823"/>
            <a:ext cx="2400726" cy="5583148"/>
          </a:xfrm>
        </p:spPr>
        <p:txBody>
          <a:bodyPr anchor="ctr">
            <a:normAutofit/>
          </a:bodyPr>
          <a:lstStyle/>
          <a:p>
            <a:r>
              <a:rPr lang="en-GB" b="1">
                <a:solidFill>
                  <a:schemeClr val="bg1"/>
                </a:solidFill>
              </a:rPr>
              <a:t>Review of suggested papers</a:t>
            </a:r>
          </a:p>
        </p:txBody>
      </p:sp>
      <p:graphicFrame>
        <p:nvGraphicFramePr>
          <p:cNvPr id="5" name="Content Placeholder 2">
            <a:extLst>
              <a:ext uri="{FF2B5EF4-FFF2-40B4-BE49-F238E27FC236}">
                <a16:creationId xmlns:a16="http://schemas.microsoft.com/office/drawing/2014/main" id="{6A43BDDD-A570-13EF-9425-43F50B0685DA}"/>
              </a:ext>
            </a:extLst>
          </p:cNvPr>
          <p:cNvGraphicFramePr>
            <a:graphicFrameLocks noGrp="1"/>
          </p:cNvGraphicFramePr>
          <p:nvPr>
            <p:ph idx="1"/>
            <p:extLst>
              <p:ext uri="{D42A27DB-BD31-4B8C-83A1-F6EECF244321}">
                <p14:modId xmlns:p14="http://schemas.microsoft.com/office/powerpoint/2010/main" val="505024301"/>
              </p:ext>
            </p:extLst>
          </p:nvPr>
        </p:nvGraphicFramePr>
        <p:xfrm>
          <a:off x="4147956" y="319354"/>
          <a:ext cx="7781573" cy="6286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 name="Slide Number Placeholder 43">
            <a:extLst>
              <a:ext uri="{FF2B5EF4-FFF2-40B4-BE49-F238E27FC236}">
                <a16:creationId xmlns:a16="http://schemas.microsoft.com/office/drawing/2014/main" id="{06ECB1D4-1AE6-AE75-357A-145EA490184D}"/>
              </a:ext>
            </a:extLst>
          </p:cNvPr>
          <p:cNvSpPr>
            <a:spLocks noGrp="1"/>
          </p:cNvSpPr>
          <p:nvPr>
            <p:ph type="sldNum" sz="quarter" idx="12"/>
          </p:nvPr>
        </p:nvSpPr>
        <p:spPr/>
        <p:txBody>
          <a:bodyPr/>
          <a:lstStyle/>
          <a:p>
            <a:fld id="{A7CD31F4-64FA-4BA0-9498-67783267A8C8}" type="slidenum">
              <a:rPr lang="en-US" smtClean="0"/>
              <a:t>8</a:t>
            </a:fld>
            <a:endParaRPr lang="en-GB"/>
          </a:p>
        </p:txBody>
      </p:sp>
    </p:spTree>
    <p:extLst>
      <p:ext uri="{BB962C8B-B14F-4D97-AF65-F5344CB8AC3E}">
        <p14:creationId xmlns:p14="http://schemas.microsoft.com/office/powerpoint/2010/main" val="81513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849EA-6F09-982D-DD88-51386BB7AC18}"/>
              </a:ext>
            </a:extLst>
          </p:cNvPr>
          <p:cNvSpPr>
            <a:spLocks noGrp="1"/>
          </p:cNvSpPr>
          <p:nvPr>
            <p:ph type="title"/>
          </p:nvPr>
        </p:nvSpPr>
        <p:spPr>
          <a:xfrm>
            <a:off x="838200" y="365125"/>
            <a:ext cx="10515600" cy="1325563"/>
          </a:xfrm>
        </p:spPr>
        <p:txBody>
          <a:bodyPr>
            <a:normAutofit/>
          </a:bodyPr>
          <a:lstStyle/>
          <a:p>
            <a:r>
              <a:rPr lang="en-GB" sz="6600"/>
              <a:t>Continued</a:t>
            </a:r>
          </a:p>
        </p:txBody>
      </p:sp>
      <p:sp>
        <p:nvSpPr>
          <p:cNvPr id="16" name="Content Placeholder 2">
            <a:extLst>
              <a:ext uri="{FF2B5EF4-FFF2-40B4-BE49-F238E27FC236}">
                <a16:creationId xmlns:a16="http://schemas.microsoft.com/office/drawing/2014/main" id="{425F6CF2-9398-11C2-00A5-EDF3DDC98FC1}"/>
              </a:ext>
            </a:extLst>
          </p:cNvPr>
          <p:cNvSpPr>
            <a:spLocks noGrp="1"/>
          </p:cNvSpPr>
          <p:nvPr>
            <p:ph idx="1"/>
          </p:nvPr>
        </p:nvSpPr>
        <p:spPr>
          <a:xfrm>
            <a:off x="838200" y="1929384"/>
            <a:ext cx="10515600" cy="4251960"/>
          </a:xfrm>
        </p:spPr>
        <p:txBody>
          <a:bodyPr vert="horz" lIns="91440" tIns="45720" rIns="91440" bIns="45720" rtlCol="0" anchor="t">
            <a:normAutofit fontScale="70000" lnSpcReduction="20000"/>
          </a:bodyPr>
          <a:lstStyle/>
          <a:p>
            <a:r>
              <a:rPr lang="en-GB" sz="2600">
                <a:latin typeface="Tahoma"/>
                <a:ea typeface="+mn-lt"/>
                <a:cs typeface="+mn-lt"/>
              </a:rPr>
              <a:t>- Transfer entropy can be interpreted as a log-likelihood ratio between two statistical models that describe the joint distribution of two-time series.</a:t>
            </a:r>
            <a:endParaRPr lang="en-GB" sz="2600">
              <a:latin typeface="Tahoma"/>
              <a:ea typeface="Tahoma"/>
              <a:cs typeface="Tahoma"/>
            </a:endParaRPr>
          </a:p>
          <a:p>
            <a:r>
              <a:rPr lang="en-GB" sz="2600">
                <a:latin typeface="Tahoma"/>
                <a:ea typeface="+mn-lt"/>
                <a:cs typeface="+mn-lt"/>
              </a:rPr>
              <a:t>- This interpretation provides a more intuitive understanding of the measure and its relationship to statistical models.</a:t>
            </a:r>
            <a:endParaRPr lang="en-GB" sz="2600">
              <a:latin typeface="Tahoma"/>
              <a:ea typeface="Tahoma"/>
              <a:cs typeface="Tahoma"/>
            </a:endParaRPr>
          </a:p>
          <a:p>
            <a:r>
              <a:rPr lang="en-GB" sz="2600">
                <a:latin typeface="Tahoma"/>
                <a:ea typeface="+mn-lt"/>
                <a:cs typeface="+mn-lt"/>
              </a:rPr>
              <a:t>- It also allows for the use of established statistical techniques for hypothesis testing and model selection.</a:t>
            </a:r>
            <a:endParaRPr lang="en-GB" sz="2600">
              <a:latin typeface="Tahoma"/>
              <a:ea typeface="Tahoma"/>
              <a:cs typeface="Tahoma"/>
            </a:endParaRPr>
          </a:p>
          <a:p>
            <a:r>
              <a:rPr lang="en-GB" sz="2600">
                <a:latin typeface="Tahoma"/>
                <a:ea typeface="+mn-lt"/>
                <a:cs typeface="+mn-lt"/>
              </a:rPr>
              <a:t>- The new interpretation of transfer entropy opens up the possibility of extending transfer entropy to more complex models.</a:t>
            </a:r>
            <a:endParaRPr lang="en-GB" sz="2600">
              <a:latin typeface="Tahoma"/>
              <a:ea typeface="Tahoma"/>
              <a:cs typeface="Tahoma"/>
            </a:endParaRPr>
          </a:p>
          <a:p>
            <a:r>
              <a:rPr lang="en-GB" sz="2600">
                <a:latin typeface="Tahoma"/>
                <a:ea typeface="+mn-lt"/>
                <a:cs typeface="+mn-lt"/>
              </a:rPr>
              <a:t>- The paper Symbolic Transfer Entropy proposes a new method for estimating transfer entropy based on symbolic dynamics.</a:t>
            </a:r>
            <a:endParaRPr lang="en-GB" sz="2600">
              <a:latin typeface="Tahoma"/>
              <a:ea typeface="Tahoma"/>
              <a:cs typeface="Tahoma"/>
            </a:endParaRPr>
          </a:p>
          <a:p>
            <a:r>
              <a:rPr lang="en-GB" sz="2600">
                <a:latin typeface="Tahoma"/>
                <a:ea typeface="+mn-lt"/>
                <a:cs typeface="+mn-lt"/>
              </a:rPr>
              <a:t>- The proposed method can handle high-dimensional and noisy data, as well as nonlinear dependencies, and is computationally efficient, outperforming existing methods in terms of accuracy and computational efficiency.</a:t>
            </a:r>
            <a:endParaRPr lang="en-GB" sz="2600">
              <a:latin typeface="Tahoma"/>
              <a:ea typeface="Tahoma"/>
              <a:cs typeface="Tahoma"/>
            </a:endParaRPr>
          </a:p>
        </p:txBody>
      </p:sp>
      <p:sp>
        <p:nvSpPr>
          <p:cNvPr id="3" name="Slide Number Placeholder 2">
            <a:extLst>
              <a:ext uri="{FF2B5EF4-FFF2-40B4-BE49-F238E27FC236}">
                <a16:creationId xmlns:a16="http://schemas.microsoft.com/office/drawing/2014/main" id="{497749DA-41A3-2A15-10A9-65843564124A}"/>
              </a:ext>
            </a:extLst>
          </p:cNvPr>
          <p:cNvSpPr>
            <a:spLocks noGrp="1"/>
          </p:cNvSpPr>
          <p:nvPr>
            <p:ph type="sldNum" sz="quarter" idx="12"/>
          </p:nvPr>
        </p:nvSpPr>
        <p:spPr/>
        <p:txBody>
          <a:bodyPr/>
          <a:lstStyle/>
          <a:p>
            <a:fld id="{A7CD31F4-64FA-4BA0-9498-67783267A8C8}" type="slidenum">
              <a:rPr lang="en-US" smtClean="0"/>
              <a:t>9</a:t>
            </a:fld>
            <a:endParaRPr lang="en-GB"/>
          </a:p>
        </p:txBody>
      </p:sp>
    </p:spTree>
    <p:extLst>
      <p:ext uri="{BB962C8B-B14F-4D97-AF65-F5344CB8AC3E}">
        <p14:creationId xmlns:p14="http://schemas.microsoft.com/office/powerpoint/2010/main" val="33597209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1</HiddenSlide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SketchyVTI</vt:lpstr>
      <vt:lpstr>office theme</vt:lpstr>
      <vt:lpstr>office theme</vt:lpstr>
      <vt:lpstr>Regulation of Stochastic System with Information Cost</vt:lpstr>
      <vt:lpstr>Problem statement</vt:lpstr>
      <vt:lpstr>Approach for analysing information transfer</vt:lpstr>
      <vt:lpstr>Linear quadratic gaussian</vt:lpstr>
      <vt:lpstr>Linear quadratic regular</vt:lpstr>
      <vt:lpstr>Kalman filter</vt:lpstr>
      <vt:lpstr>Block diagram</vt:lpstr>
      <vt:lpstr>Review of suggested papers</vt:lpstr>
      <vt:lpstr>Continued</vt:lpstr>
      <vt:lpstr>Limitation of transfer entropy</vt:lpstr>
      <vt:lpstr>Duality between control theory and information theory</vt:lpstr>
      <vt:lpstr>Stochastic Process</vt:lpstr>
      <vt:lpstr>Markov Chain</vt:lpstr>
      <vt:lpstr>PowerPoint Presentation</vt:lpstr>
      <vt:lpstr>Chapman–Kolmogorov Equations</vt:lpstr>
      <vt:lpstr>Semi-Tensor Product</vt:lpstr>
      <vt:lpstr>PowerPoint Presentation</vt:lpstr>
      <vt:lpstr>PowerPoint Presentation</vt:lpstr>
      <vt:lpstr>PowerPoint Presentation</vt:lpstr>
      <vt:lpstr>PowerPoint Presentation</vt:lpstr>
      <vt:lpstr>Future Work</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72</cp:revision>
  <dcterms:created xsi:type="dcterms:W3CDTF">2023-05-01T06:08:54Z</dcterms:created>
  <dcterms:modified xsi:type="dcterms:W3CDTF">2023-05-04T08:20:44Z</dcterms:modified>
</cp:coreProperties>
</file>