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53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296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0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2F81-8D9E-4558-9E0F-5AB223CFB1DC}" type="datetimeFigureOut">
              <a:rPr lang="en-US" smtClean="0"/>
              <a:t>01-Aug-19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40CD368-96F7-4144-A2AA-47D917A6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14" y="188558"/>
            <a:ext cx="1000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Algerian" panose="04020705040A02060702" pitchFamily="82" charset="0"/>
              </a:rPr>
              <a:t>Smart Energy Service Platform(SESP</a:t>
            </a:r>
            <a:r>
              <a:rPr lang="en-US" sz="3600" u="sng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17" y="1226123"/>
            <a:ext cx="5888242" cy="41950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83389" y="5540189"/>
            <a:ext cx="3022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</a:t>
            </a:r>
            <a:r>
              <a:rPr lang="en-US" sz="2800" dirty="0"/>
              <a:t>Arnab Kumar Saha</a:t>
            </a:r>
          </a:p>
        </p:txBody>
      </p:sp>
    </p:spTree>
    <p:extLst>
      <p:ext uri="{BB962C8B-B14F-4D97-AF65-F5344CB8AC3E}">
        <p14:creationId xmlns:p14="http://schemas.microsoft.com/office/powerpoint/2010/main" val="191414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40707-0A67-4ADA-A3F1-A667220DB84A}"/>
              </a:ext>
            </a:extLst>
          </p:cNvPr>
          <p:cNvSpPr txBox="1"/>
          <p:nvPr/>
        </p:nvSpPr>
        <p:spPr>
          <a:xfrm>
            <a:off x="1724025" y="942975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Export Server in details: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66FC0-4A9A-48FD-8DD3-108541D0670E}"/>
              </a:ext>
            </a:extLst>
          </p:cNvPr>
          <p:cNvSpPr txBox="1"/>
          <p:nvPr/>
        </p:nvSpPr>
        <p:spPr>
          <a:xfrm>
            <a:off x="4452657" y="1495425"/>
            <a:ext cx="6261651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After Transaction server marks the file a Import Done(file status id 18) its </a:t>
            </a:r>
          </a:p>
          <a:p>
            <a:pPr lvl="1"/>
            <a:r>
              <a:rPr lang="en-US" sz="1100" dirty="0"/>
              <a:t>Job starts.</a:t>
            </a:r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It completes the necessary business calculation, prepares a message in either</a:t>
            </a:r>
          </a:p>
          <a:p>
            <a:pPr lvl="1"/>
            <a:r>
              <a:rPr lang="en-US" sz="1100" dirty="0"/>
              <a:t>xml, excel or other format and delivers the data back to SESP framework.</a:t>
            </a:r>
          </a:p>
          <a:p>
            <a:pPr lvl="1"/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Now SESP can deliver the message deliver the result to specific vendor or recipient.</a:t>
            </a:r>
          </a:p>
          <a:p>
            <a:r>
              <a:rPr lang="en-US" sz="1100" dirty="0"/>
              <a:t>            in the form of mail, ftp, M.Q. , etc.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From Import ready </a:t>
            </a:r>
            <a:r>
              <a:rPr lang="en-US" sz="1100" dirty="0">
                <a:sym typeface="Wingdings" panose="05000000000000000000" pitchFamily="2" charset="2"/>
              </a:rPr>
              <a:t></a:t>
            </a:r>
            <a:r>
              <a:rPr lang="en-US" sz="1100" dirty="0"/>
              <a:t> File Export Ready. Then only Data Base Scanner Fetch those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165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09DC0-3776-4503-BEB3-AFE955237EEB}"/>
              </a:ext>
            </a:extLst>
          </p:cNvPr>
          <p:cNvSpPr txBox="1"/>
          <p:nvPr/>
        </p:nvSpPr>
        <p:spPr>
          <a:xfrm>
            <a:off x="1619250" y="7620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Report: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6722A-51B6-4B8E-B3CD-E15C9A0C1584}"/>
              </a:ext>
            </a:extLst>
          </p:cNvPr>
          <p:cNvSpPr txBox="1"/>
          <p:nvPr/>
        </p:nvSpPr>
        <p:spPr>
          <a:xfrm>
            <a:off x="2677553" y="1000527"/>
            <a:ext cx="4344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 view various progress in various department of work areas.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5EC7D-9C3A-4010-91FB-21BAA5D3AB5D}"/>
              </a:ext>
            </a:extLst>
          </p:cNvPr>
          <p:cNvSpPr txBox="1"/>
          <p:nvPr/>
        </p:nvSpPr>
        <p:spPr>
          <a:xfrm>
            <a:off x="2809875" y="1514475"/>
            <a:ext cx="59426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16 Types of reports are available.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User having Web Client Role able to view the reports using the web client portal.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100" dirty="0"/>
              <a:t>Technology Used: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100" dirty="0"/>
              <a:t>Struts 2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100" dirty="0"/>
              <a:t>U.I. --- HTML5, CSS 3, </a:t>
            </a:r>
            <a:r>
              <a:rPr lang="en-US" sz="1100" dirty="0" err="1"/>
              <a:t>Jquery</a:t>
            </a:r>
            <a:r>
              <a:rPr lang="en-US" sz="1100" dirty="0"/>
              <a:t> and JavaScript.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100" dirty="0"/>
              <a:t>Statistics display:  </a:t>
            </a:r>
            <a:r>
              <a:rPr lang="en-US" sz="1100" dirty="0" err="1"/>
              <a:t>Aicharts</a:t>
            </a:r>
            <a:r>
              <a:rPr lang="en-US" sz="1100" dirty="0"/>
              <a:t> for displaying charts.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100" dirty="0"/>
              <a:t>OpenStreetMap for Map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100" dirty="0"/>
              <a:t>Message Response--- AJAX using Json</a:t>
            </a:r>
          </a:p>
          <a:p>
            <a:pPr lvl="3"/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Search is done </a:t>
            </a:r>
            <a:r>
              <a:rPr lang="en-US" sz="1100" dirty="0" err="1"/>
              <a:t>w.r.t.</a:t>
            </a:r>
            <a:r>
              <a:rPr lang="en-US" sz="1100" dirty="0"/>
              <a:t> to id or codes.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Strud_STD.xml– is the file containing mapping of JSP with </a:t>
            </a:r>
            <a:r>
              <a:rPr lang="en-US" sz="1100" dirty="0" err="1"/>
              <a:t>URLmapping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89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A190C-628F-4D07-847C-76A1671C01F8}"/>
              </a:ext>
            </a:extLst>
          </p:cNvPr>
          <p:cNvSpPr txBox="1"/>
          <p:nvPr/>
        </p:nvSpPr>
        <p:spPr>
          <a:xfrm>
            <a:off x="1781175" y="77152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Some of the reports: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8A3E9-88B2-4147-883A-22C99615BD32}"/>
              </a:ext>
            </a:extLst>
          </p:cNvPr>
          <p:cNvSpPr txBox="1"/>
          <p:nvPr/>
        </p:nvSpPr>
        <p:spPr>
          <a:xfrm>
            <a:off x="1596444" y="1302782"/>
            <a:ext cx="593784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b="1" dirty="0"/>
              <a:t>Resource Project-    </a:t>
            </a:r>
            <a:r>
              <a:rPr lang="en-US" sz="1100" dirty="0"/>
              <a:t>Projection of how many resources are available for the work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Area Progress-          It shows W.O. status to a specific area.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Logistic report -        Warehouse management.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Alarm Management- Error Detection in any abnormal situation.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System </a:t>
            </a:r>
            <a:r>
              <a:rPr lang="en-US" sz="1100" dirty="0" err="1"/>
              <a:t>utilisation</a:t>
            </a:r>
            <a:r>
              <a:rPr lang="en-US" sz="1100" dirty="0"/>
              <a:t>-       Overall System performance.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Work Order Process- W.O. status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/>
              <a:t>Field work Analysis-   High level over view of how team are performing.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100" dirty="0"/>
          </a:p>
          <a:p>
            <a:pPr lvl="2"/>
            <a:r>
              <a:rPr lang="en-US" sz="1100" dirty="0"/>
              <a:t>And many more…….</a:t>
            </a:r>
          </a:p>
        </p:txBody>
      </p:sp>
    </p:spTree>
    <p:extLst>
      <p:ext uri="{BB962C8B-B14F-4D97-AF65-F5344CB8AC3E}">
        <p14:creationId xmlns:p14="http://schemas.microsoft.com/office/powerpoint/2010/main" val="24215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9102" y="677732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Introduction</a:t>
            </a:r>
            <a:r>
              <a:rPr lang="en-US" sz="2800" dirty="0"/>
              <a:t>--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7884" y="1075765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Overview of  SESP</a:t>
            </a:r>
          </a:p>
        </p:txBody>
      </p:sp>
      <p:sp>
        <p:nvSpPr>
          <p:cNvPr id="4" name="Oval 3"/>
          <p:cNvSpPr/>
          <p:nvPr/>
        </p:nvSpPr>
        <p:spPr>
          <a:xfrm>
            <a:off x="4970033" y="3410174"/>
            <a:ext cx="1301675" cy="65621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SESP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18198" y="2666548"/>
            <a:ext cx="1775013" cy="4948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Order generation and progress tracking</a:t>
            </a:r>
          </a:p>
        </p:txBody>
      </p:sp>
      <p:sp>
        <p:nvSpPr>
          <p:cNvPr id="6" name="Left Arrow 5"/>
          <p:cNvSpPr/>
          <p:nvPr/>
        </p:nvSpPr>
        <p:spPr>
          <a:xfrm rot="8039440">
            <a:off x="6106954" y="3247037"/>
            <a:ext cx="663973" cy="753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82987" y="2065468"/>
            <a:ext cx="1075765" cy="5056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Utility company</a:t>
            </a:r>
          </a:p>
        </p:txBody>
      </p:sp>
      <p:sp>
        <p:nvSpPr>
          <p:cNvPr id="9" name="Left-Right Arrow 8"/>
          <p:cNvSpPr/>
          <p:nvPr/>
        </p:nvSpPr>
        <p:spPr>
          <a:xfrm rot="5400000">
            <a:off x="5145807" y="2933186"/>
            <a:ext cx="839097" cy="114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 rot="11593478">
            <a:off x="6294273" y="3883513"/>
            <a:ext cx="847851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136112" y="3797449"/>
            <a:ext cx="1543725" cy="3872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 management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58752" y="4803748"/>
            <a:ext cx="1506072" cy="4191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Logistic management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86935" y="2756681"/>
            <a:ext cx="870949" cy="4047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08277" y="4813328"/>
            <a:ext cx="1709412" cy="3999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Meter Reading and Bill generation</a:t>
            </a:r>
          </a:p>
        </p:txBody>
      </p:sp>
      <p:sp>
        <p:nvSpPr>
          <p:cNvPr id="16" name="Left Arrow 15"/>
          <p:cNvSpPr/>
          <p:nvPr/>
        </p:nvSpPr>
        <p:spPr>
          <a:xfrm rot="13882830">
            <a:off x="5859150" y="4388330"/>
            <a:ext cx="91133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7879946">
            <a:off x="4658900" y="4377994"/>
            <a:ext cx="834035" cy="729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36293" y="3797449"/>
            <a:ext cx="1445111" cy="3554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Maintenance</a:t>
            </a:r>
          </a:p>
        </p:txBody>
      </p:sp>
      <p:sp>
        <p:nvSpPr>
          <p:cNvPr id="19" name="Left Arrow 18"/>
          <p:cNvSpPr/>
          <p:nvPr/>
        </p:nvSpPr>
        <p:spPr>
          <a:xfrm rot="20916641">
            <a:off x="4299031" y="3929585"/>
            <a:ext cx="674462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882114">
            <a:off x="4416098" y="3305098"/>
            <a:ext cx="624644" cy="52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193" y="77455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key components and Their purpose: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92" y="1369920"/>
            <a:ext cx="957431" cy="857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21686" y="1369920"/>
            <a:ext cx="7573383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Meter:  </a:t>
            </a:r>
            <a:r>
              <a:rPr lang="en-US" sz="1050" dirty="0"/>
              <a:t>A Device to record the power consumed by the customer of utility company.</a:t>
            </a:r>
          </a:p>
          <a:p>
            <a:endParaRPr lang="en-US" sz="1050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/>
              <a:t>Register:  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50" dirty="0"/>
              <a:t>A+ :  Active consumption, when customer is using the power supplier by utility company.</a:t>
            </a:r>
          </a:p>
          <a:p>
            <a:pPr marL="2057400" lvl="4" indent="-228600">
              <a:buFont typeface="+mj-lt"/>
              <a:buAutoNum type="arabicPeriod"/>
            </a:pPr>
            <a:r>
              <a:rPr lang="en-US" sz="1050" dirty="0"/>
              <a:t>A- :  Active Production, when customer is producing power from itself and may sell the power</a:t>
            </a:r>
          </a:p>
          <a:p>
            <a:pPr lvl="4"/>
            <a:r>
              <a:rPr lang="en-US" sz="1050" dirty="0"/>
              <a:t>              to utility company.</a:t>
            </a:r>
          </a:p>
          <a:p>
            <a:pPr lvl="4"/>
            <a:r>
              <a:rPr lang="en-US" sz="1050" dirty="0"/>
              <a:t>3. R+ and R-: unknown.	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endParaRPr lang="en-US" sz="1050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/>
              <a:t> Tariff:  Details about customer profile, type of connection(domestic or commercial).</a:t>
            </a:r>
          </a:p>
          <a:p>
            <a:pPr lvl="2"/>
            <a:endParaRPr lang="en-US" sz="1050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50" dirty="0"/>
              <a:t> Resolution:  Details about intervals of meter reading to be taken(monthly basis or daily basis , hourly basis).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8192" y="3616907"/>
            <a:ext cx="828338" cy="9550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Head End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35623" y="3802252"/>
            <a:ext cx="5400339" cy="178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/>
              <a:t>A small storage where meter readings are kept temporarily and </a:t>
            </a:r>
            <a:r>
              <a:rPr lang="en-US" sz="1050" dirty="0" err="1"/>
              <a:t>Sesp</a:t>
            </a:r>
            <a:r>
              <a:rPr lang="en-US" sz="1050" dirty="0"/>
              <a:t> Server imports the data from it.</a:t>
            </a:r>
          </a:p>
          <a:p>
            <a:pPr>
              <a:lnSpc>
                <a:spcPct val="150000"/>
              </a:lnSpc>
            </a:pPr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Collection style:</a:t>
            </a:r>
          </a:p>
          <a:p>
            <a:pPr>
              <a:lnSpc>
                <a:spcPct val="150000"/>
              </a:lnSpc>
            </a:pPr>
            <a:endParaRPr lang="en-US" sz="105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050" dirty="0"/>
              <a:t>Sporadic: </a:t>
            </a:r>
            <a:r>
              <a:rPr lang="en-US" sz="1050" dirty="0" err="1"/>
              <a:t>Sesp</a:t>
            </a:r>
            <a:r>
              <a:rPr lang="en-US" sz="1050" dirty="0"/>
              <a:t> request data from Head End System.      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050" dirty="0"/>
              <a:t> Periodic: HES send data to SESP after a defined period</a:t>
            </a:r>
            <a:r>
              <a:rPr lang="en-US" sz="12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0165" y="5593976"/>
            <a:ext cx="56509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Unique Device:  </a:t>
            </a:r>
            <a:r>
              <a:rPr lang="en-US" sz="1100" dirty="0"/>
              <a:t>A device which has unique individual identification. E.g. Meter</a:t>
            </a:r>
          </a:p>
          <a:p>
            <a:endParaRPr lang="en-US" sz="1100" dirty="0"/>
          </a:p>
          <a:p>
            <a:r>
              <a:rPr lang="en-US" sz="1100" b="1" dirty="0"/>
              <a:t>Bulk Device: </a:t>
            </a:r>
            <a:r>
              <a:rPr lang="en-US" sz="1100" dirty="0"/>
              <a:t>A device which is recognized as a group. E.g. cables</a:t>
            </a:r>
          </a:p>
        </p:txBody>
      </p:sp>
    </p:spTree>
    <p:extLst>
      <p:ext uri="{BB962C8B-B14F-4D97-AF65-F5344CB8AC3E}">
        <p14:creationId xmlns:p14="http://schemas.microsoft.com/office/powerpoint/2010/main" val="425510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9750" y="819150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Layers Of SESP: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10722" y="1229913"/>
            <a:ext cx="2075205" cy="57974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 Framework Tire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1233" y="2450388"/>
            <a:ext cx="3848100" cy="666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Specific Tire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81226" y="3705224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Specific Tire for company 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81550" y="3705225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Specific Tire</a:t>
            </a:r>
          </a:p>
          <a:p>
            <a:pPr algn="ctr"/>
            <a:r>
              <a:rPr lang="en-US" dirty="0"/>
              <a:t>for company 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87279" y="3705224"/>
            <a:ext cx="1733550" cy="1219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 Specific Tire for company C</a:t>
            </a:r>
          </a:p>
        </p:txBody>
      </p:sp>
      <p:sp>
        <p:nvSpPr>
          <p:cNvPr id="11" name="Right Arrow 10"/>
          <p:cNvSpPr/>
          <p:nvPr/>
        </p:nvSpPr>
        <p:spPr>
          <a:xfrm rot="16200000">
            <a:off x="5359058" y="2074631"/>
            <a:ext cx="5524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8615035">
            <a:off x="3730605" y="3393996"/>
            <a:ext cx="658197" cy="95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5367583" y="3393308"/>
            <a:ext cx="5081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3536647">
            <a:off x="6888594" y="3429054"/>
            <a:ext cx="736942" cy="77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86700" y="1114425"/>
            <a:ext cx="1826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Server technology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Logging and RMI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Case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100" dirty="0"/>
              <a:t>Basic Data Model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6768224" y="1492084"/>
            <a:ext cx="1057809" cy="95250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54054" y="2422294"/>
            <a:ext cx="332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UI element to support business process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Meter value reading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Focus Energy platform.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7617113" y="2738946"/>
            <a:ext cx="717891" cy="11119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45360" y="4130158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Customer specific customization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77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8300" y="779219"/>
            <a:ext cx="913583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server: </a:t>
            </a:r>
          </a:p>
          <a:p>
            <a:r>
              <a:rPr lang="en-US" dirty="0"/>
              <a:t>		</a:t>
            </a:r>
            <a:r>
              <a:rPr lang="en-US" sz="1100" dirty="0"/>
              <a:t>To feed SESP with various types of Data on request. E.g. Work Order Data, Meter Value, Device Data, </a:t>
            </a:r>
            <a:r>
              <a:rPr lang="en-US" sz="1100" dirty="0" err="1"/>
              <a:t>etc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3314700" y="2381250"/>
            <a:ext cx="1085850" cy="6762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Scanner</a:t>
            </a:r>
          </a:p>
        </p:txBody>
      </p:sp>
      <p:sp>
        <p:nvSpPr>
          <p:cNvPr id="5" name="Oval 4"/>
          <p:cNvSpPr/>
          <p:nvPr/>
        </p:nvSpPr>
        <p:spPr>
          <a:xfrm>
            <a:off x="1904999" y="2076450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 </a:t>
            </a:r>
          </a:p>
          <a:p>
            <a:pPr algn="ctr"/>
            <a:r>
              <a:rPr lang="en-US" sz="1100" dirty="0"/>
              <a:t>queue</a:t>
            </a:r>
          </a:p>
        </p:txBody>
      </p:sp>
      <p:sp>
        <p:nvSpPr>
          <p:cNvPr id="6" name="Oval 5"/>
          <p:cNvSpPr/>
          <p:nvPr/>
        </p:nvSpPr>
        <p:spPr>
          <a:xfrm>
            <a:off x="1476375" y="2719387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</a:t>
            </a:r>
          </a:p>
        </p:txBody>
      </p:sp>
      <p:sp>
        <p:nvSpPr>
          <p:cNvPr id="7" name="Oval 6"/>
          <p:cNvSpPr/>
          <p:nvPr/>
        </p:nvSpPr>
        <p:spPr>
          <a:xfrm>
            <a:off x="1990723" y="3513504"/>
            <a:ext cx="113347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FTP</a:t>
            </a:r>
          </a:p>
        </p:txBody>
      </p:sp>
      <p:cxnSp>
        <p:nvCxnSpPr>
          <p:cNvPr id="9" name="Straight Arrow Connector 8"/>
          <p:cNvCxnSpPr>
            <a:stCxn id="5" idx="5"/>
            <a:endCxn id="3" idx="1"/>
          </p:cNvCxnSpPr>
          <p:nvPr/>
        </p:nvCxnSpPr>
        <p:spPr>
          <a:xfrm>
            <a:off x="2872480" y="2466695"/>
            <a:ext cx="442220" cy="25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2609850" y="2867025"/>
            <a:ext cx="704850" cy="8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</p:cNvCxnSpPr>
          <p:nvPr/>
        </p:nvCxnSpPr>
        <p:spPr>
          <a:xfrm flipV="1">
            <a:off x="3124198" y="3062287"/>
            <a:ext cx="371477" cy="6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</p:cNvCxnSpPr>
          <p:nvPr/>
        </p:nvCxnSpPr>
        <p:spPr>
          <a:xfrm flipV="1">
            <a:off x="4400550" y="2719387"/>
            <a:ext cx="85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257800" y="2305050"/>
            <a:ext cx="1447800" cy="9525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Handler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7800" y="4162425"/>
            <a:ext cx="1447800" cy="7715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 Parser</a:t>
            </a:r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5981700" y="3257550"/>
            <a:ext cx="0" cy="9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810500" y="2409825"/>
            <a:ext cx="857250" cy="7524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DAO Layer</a:t>
            </a:r>
          </a:p>
        </p:txBody>
      </p:sp>
      <p:sp>
        <p:nvSpPr>
          <p:cNvPr id="21" name="Can 20"/>
          <p:cNvSpPr/>
          <p:nvPr/>
        </p:nvSpPr>
        <p:spPr>
          <a:xfrm>
            <a:off x="9496425" y="2409825"/>
            <a:ext cx="609600" cy="766762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DataBase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stCxn id="20" idx="3"/>
            <a:endCxn id="21" idx="2"/>
          </p:cNvCxnSpPr>
          <p:nvPr/>
        </p:nvCxnSpPr>
        <p:spPr>
          <a:xfrm>
            <a:off x="8667750" y="2786063"/>
            <a:ext cx="828675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72263" y="3157536"/>
            <a:ext cx="1171575" cy="110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250" y="790575"/>
            <a:ext cx="7730001" cy="555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Server In details: </a:t>
            </a:r>
          </a:p>
          <a:p>
            <a:endParaRPr lang="en-US" dirty="0"/>
          </a:p>
          <a:p>
            <a:r>
              <a:rPr lang="en-US" sz="1100" b="1" dirty="0"/>
              <a:t>Input Scanner: 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Keeps on scanning at a regular interval from either FTP, MSQ, File etc.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Scanning occurs using scheduler(RSP Scheduler using child thread)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“SCHED_T”- table contains the information about the job to be schedule.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“E_SCHED”- table contains job that are scheduled.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 It will also mark the file type that is scanned , with a unique ID. For e.g. </a:t>
            </a:r>
          </a:p>
          <a:p>
            <a:pPr lvl="3">
              <a:lnSpc>
                <a:spcPct val="150000"/>
              </a:lnSpc>
            </a:pPr>
            <a:r>
              <a:rPr lang="en-US" sz="1100" dirty="0"/>
              <a:t>      A W.O. file has a unique id which is updated in the data base along with file</a:t>
            </a:r>
          </a:p>
          <a:p>
            <a:pPr lvl="3">
              <a:lnSpc>
                <a:spcPct val="150000"/>
              </a:lnSpc>
            </a:pPr>
            <a:r>
              <a:rPr lang="en-US" sz="1100" dirty="0"/>
              <a:t>     detail to help the particular input handler. </a:t>
            </a: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File_T_Directory</a:t>
            </a:r>
            <a:r>
              <a:rPr lang="en-US" sz="1100" dirty="0"/>
              <a:t> table contains all the exact location of the input file for processing.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Import handler</a:t>
            </a:r>
            <a:r>
              <a:rPr lang="en-US" sz="1100" dirty="0"/>
              <a:t>:        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/>
              <a:t>Creates an entry in “File” table with </a:t>
            </a:r>
            <a:r>
              <a:rPr lang="en-US" sz="1100" dirty="0">
                <a:sym typeface="Wingdings" panose="05000000000000000000" pitchFamily="2" charset="2"/>
              </a:rPr>
              <a:t>Type of file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		        import status of file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		        Create Time stamp.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		        Receive Time Stamp.</a:t>
            </a:r>
          </a:p>
          <a:p>
            <a:pPr lvl="3"/>
            <a:r>
              <a:rPr lang="en-US" sz="1100" dirty="0">
                <a:sym typeface="Wingdings" panose="05000000000000000000" pitchFamily="2" charset="2"/>
              </a:rPr>
              <a:t>			        File size.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100" dirty="0">
                <a:sym typeface="Wingdings" panose="05000000000000000000" pitchFamily="2" charset="2"/>
              </a:rPr>
              <a:t>Phases : </a:t>
            </a:r>
          </a:p>
          <a:p>
            <a:pPr lvl="5"/>
            <a:r>
              <a:rPr lang="en-US" sz="1100" dirty="0" err="1">
                <a:sym typeface="Wingdings" panose="05000000000000000000" pitchFamily="2" charset="2"/>
              </a:rPr>
              <a:t>Import_started</a:t>
            </a:r>
            <a:r>
              <a:rPr lang="en-US" sz="1100" dirty="0">
                <a:sym typeface="Wingdings" panose="05000000000000000000" pitchFamily="2" charset="2"/>
              </a:rPr>
              <a:t>  </a:t>
            </a:r>
            <a:r>
              <a:rPr lang="en-US" sz="1100" dirty="0" err="1">
                <a:sym typeface="Wingdings" panose="05000000000000000000" pitchFamily="2" charset="2"/>
              </a:rPr>
              <a:t>Import_ParserError</a:t>
            </a:r>
            <a:r>
              <a:rPr lang="en-US" sz="1100" dirty="0">
                <a:sym typeface="Wingdings" panose="05000000000000000000" pitchFamily="2" charset="2"/>
              </a:rPr>
              <a:t>(if nothing found)  </a:t>
            </a:r>
            <a:r>
              <a:rPr lang="en-US" sz="1100" dirty="0" err="1">
                <a:sym typeface="Wingdings" panose="05000000000000000000" pitchFamily="2" charset="2"/>
              </a:rPr>
              <a:t>Import_parsed</a:t>
            </a:r>
            <a:r>
              <a:rPr lang="en-US" sz="1100" dirty="0">
                <a:sym typeface="Wingdings" panose="05000000000000000000" pitchFamily="2" charset="2"/>
              </a:rPr>
              <a:t>(Id:16)</a:t>
            </a:r>
          </a:p>
          <a:p>
            <a:pPr lvl="5"/>
            <a:endParaRPr lang="en-US" sz="1100" dirty="0">
              <a:sym typeface="Wingdings" panose="05000000000000000000" pitchFamily="2" charset="2"/>
            </a:endParaRPr>
          </a:p>
          <a:p>
            <a:pPr lvl="5"/>
            <a:endParaRPr lang="en-US" sz="1100" dirty="0">
              <a:sym typeface="Wingdings" panose="05000000000000000000" pitchFamily="2" charset="2"/>
            </a:endParaRP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In a nutshell the Import server pulls out the data file from Import folder does some necessary checks 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And is successful the send it to Archive folder. From here Transaction Server will start working.</a:t>
            </a:r>
            <a:r>
              <a:rPr lang="en-US" sz="1100" dirty="0"/>
              <a:t>  </a:t>
            </a:r>
          </a:p>
          <a:p>
            <a:pPr lvl="3"/>
            <a:endParaRPr lang="en-US" sz="1100" dirty="0"/>
          </a:p>
          <a:p>
            <a:pPr lvl="3"/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27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F3AF0-BC14-4F20-B821-211DCDFF548E}"/>
              </a:ext>
            </a:extLst>
          </p:cNvPr>
          <p:cNvSpPr txBox="1"/>
          <p:nvPr/>
        </p:nvSpPr>
        <p:spPr>
          <a:xfrm>
            <a:off x="1624084" y="764275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Transaction server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932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8A825-BE61-4D65-82CD-9D94DD146257}"/>
              </a:ext>
            </a:extLst>
          </p:cNvPr>
          <p:cNvSpPr txBox="1"/>
          <p:nvPr/>
        </p:nvSpPr>
        <p:spPr>
          <a:xfrm>
            <a:off x="1760561" y="955343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Transaction server in details: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95E7E-4150-418D-8D87-B6A0D77359CB}"/>
              </a:ext>
            </a:extLst>
          </p:cNvPr>
          <p:cNvSpPr txBox="1"/>
          <p:nvPr/>
        </p:nvSpPr>
        <p:spPr>
          <a:xfrm>
            <a:off x="4872251" y="1324675"/>
            <a:ext cx="482536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To register handler and schedule jobs.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Pick up Work Order and prepare cases for that correspondingly.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B50A0-BEB0-47A7-9B86-D8ECB5CCF8D8}"/>
              </a:ext>
            </a:extLst>
          </p:cNvPr>
          <p:cNvSpPr txBox="1"/>
          <p:nvPr/>
        </p:nvSpPr>
        <p:spPr>
          <a:xfrm>
            <a:off x="2334126" y="2322095"/>
            <a:ext cx="915346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After it starts, Schedules </a:t>
            </a:r>
            <a:r>
              <a:rPr lang="en-US" sz="1100" dirty="0" err="1"/>
              <a:t>Repetable</a:t>
            </a:r>
            <a:r>
              <a:rPr lang="en-US" sz="1100" dirty="0"/>
              <a:t> jobs using 4 different scanners to scan file from database which already parsed by import server.</a:t>
            </a:r>
          </a:p>
          <a:p>
            <a:endParaRPr lang="en-US" sz="1100" dirty="0"/>
          </a:p>
          <a:p>
            <a:r>
              <a:rPr lang="en-US" sz="1100" dirty="0"/>
              <a:t> </a:t>
            </a:r>
            <a:r>
              <a:rPr lang="en-US" sz="1100" b="1" dirty="0"/>
              <a:t>Scanners: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File to Message Scanner.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Message To File scanner.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Case Scanner.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Message Scanner.</a:t>
            </a:r>
          </a:p>
          <a:p>
            <a:pPr marL="685800" lvl="1" indent="-228600">
              <a:buFont typeface="+mj-lt"/>
              <a:buAutoNum type="arabicPeriod"/>
            </a:pPr>
            <a:endParaRPr lang="en-US" sz="1100" dirty="0"/>
          </a:p>
          <a:p>
            <a:pPr marL="685800" lvl="1" indent="-228600">
              <a:buFont typeface="+mj-lt"/>
              <a:buAutoNum type="arabicPeriod"/>
            </a:pPr>
            <a:endParaRPr lang="en-US" sz="1100" dirty="0"/>
          </a:p>
          <a:p>
            <a:pPr marL="685800" lvl="1" indent="-228600">
              <a:buFont typeface="+mj-lt"/>
              <a:buAutoNum type="arabicPeriod"/>
            </a:pPr>
            <a:endParaRPr lang="en-US" sz="1100" dirty="0"/>
          </a:p>
          <a:p>
            <a:pPr marL="685800" lvl="1" indent="-228600"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27079-FD6F-4E22-B3EF-1D30E7FD916F}"/>
              </a:ext>
            </a:extLst>
          </p:cNvPr>
          <p:cNvSpPr txBox="1"/>
          <p:nvPr/>
        </p:nvSpPr>
        <p:spPr>
          <a:xfrm>
            <a:off x="2466474" y="4006516"/>
            <a:ext cx="919995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File to Message Scanner: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sz="1100" dirty="0"/>
              <a:t>Check for new files in “</a:t>
            </a:r>
            <a:r>
              <a:rPr lang="en-US" sz="1100" b="1" dirty="0"/>
              <a:t>File</a:t>
            </a:r>
            <a:r>
              <a:rPr lang="en-US" sz="1100" dirty="0"/>
              <a:t>” table and to see weather it is successfully parsed by import server.</a:t>
            </a:r>
          </a:p>
          <a:p>
            <a:pPr lvl="4"/>
            <a:r>
              <a:rPr lang="en-US" sz="1100" b="1" dirty="0"/>
              <a:t>	</a:t>
            </a:r>
            <a:r>
              <a:rPr lang="en-US" sz="1100" dirty="0"/>
              <a:t>A file with </a:t>
            </a:r>
            <a:r>
              <a:rPr lang="en-US" sz="1100" b="1" dirty="0" err="1"/>
              <a:t>File_status_id</a:t>
            </a:r>
            <a:r>
              <a:rPr lang="en-US" sz="1100" b="1" dirty="0"/>
              <a:t> 16 </a:t>
            </a:r>
            <a:r>
              <a:rPr lang="en-US" sz="1100" dirty="0"/>
              <a:t>is marked as File parsed successfully. </a:t>
            </a:r>
          </a:p>
          <a:p>
            <a:pPr lvl="4"/>
            <a:endParaRPr lang="en-US" sz="1100" dirty="0"/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a message id corresponding to the file parsed by checking the type of file and mark the file as </a:t>
            </a:r>
          </a:p>
          <a:p>
            <a:pPr lvl="4"/>
            <a:r>
              <a:rPr lang="en-US" sz="1100" dirty="0"/>
              <a:t>     import done. </a:t>
            </a:r>
          </a:p>
          <a:p>
            <a:pPr lvl="4"/>
            <a:r>
              <a:rPr lang="en-US" sz="1100" dirty="0"/>
              <a:t>	 A file with </a:t>
            </a:r>
            <a:r>
              <a:rPr lang="en-US" sz="1100" b="1" dirty="0" err="1"/>
              <a:t>File_status_id</a:t>
            </a:r>
            <a:r>
              <a:rPr lang="en-US" sz="1100" b="1" dirty="0"/>
              <a:t> 18 </a:t>
            </a:r>
            <a:r>
              <a:rPr lang="en-US" sz="1100" dirty="0"/>
              <a:t>is marked as File import done.</a:t>
            </a:r>
          </a:p>
        </p:txBody>
      </p:sp>
    </p:spTree>
    <p:extLst>
      <p:ext uri="{BB962C8B-B14F-4D97-AF65-F5344CB8AC3E}">
        <p14:creationId xmlns:p14="http://schemas.microsoft.com/office/powerpoint/2010/main" val="196684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56B99F-3E2A-492C-B842-C3940ECB9123}"/>
              </a:ext>
            </a:extLst>
          </p:cNvPr>
          <p:cNvSpPr txBox="1"/>
          <p:nvPr/>
        </p:nvSpPr>
        <p:spPr>
          <a:xfrm>
            <a:off x="1857375" y="7715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Export server: </a:t>
            </a:r>
          </a:p>
          <a:p>
            <a:r>
              <a:rPr lang="en-US" b="1" dirty="0"/>
              <a:t>		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E25D56A-438A-4584-89D1-D10FDC6B595B}"/>
              </a:ext>
            </a:extLst>
          </p:cNvPr>
          <p:cNvSpPr/>
          <p:nvPr/>
        </p:nvSpPr>
        <p:spPr>
          <a:xfrm>
            <a:off x="2000249" y="1943100"/>
            <a:ext cx="590551" cy="619125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Base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388737-C8AF-4006-8BC9-F35124773DC8}"/>
              </a:ext>
            </a:extLst>
          </p:cNvPr>
          <p:cNvSpPr/>
          <p:nvPr/>
        </p:nvSpPr>
        <p:spPr>
          <a:xfrm>
            <a:off x="3114675" y="2019299"/>
            <a:ext cx="590551" cy="4667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4CD2D2-3A35-4F27-BB71-FDA5F3B62019}"/>
              </a:ext>
            </a:extLst>
          </p:cNvPr>
          <p:cNvCxnSpPr>
            <a:stCxn id="3" idx="4"/>
          </p:cNvCxnSpPr>
          <p:nvPr/>
        </p:nvCxnSpPr>
        <p:spPr>
          <a:xfrm flipV="1">
            <a:off x="2590800" y="2252662"/>
            <a:ext cx="523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3BD24-FEAB-410F-A868-4614B4884163}"/>
              </a:ext>
            </a:extLst>
          </p:cNvPr>
          <p:cNvSpPr/>
          <p:nvPr/>
        </p:nvSpPr>
        <p:spPr>
          <a:xfrm>
            <a:off x="4191001" y="1762123"/>
            <a:ext cx="1152525" cy="9810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Base Scanner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89D62B-E103-4D6F-B3D0-097B07575E9B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705226" y="2252661"/>
            <a:ext cx="485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C842E-494D-41FD-98AE-F8DDD16ED646}"/>
              </a:ext>
            </a:extLst>
          </p:cNvPr>
          <p:cNvSpPr/>
          <p:nvPr/>
        </p:nvSpPr>
        <p:spPr>
          <a:xfrm>
            <a:off x="5495925" y="3352800"/>
            <a:ext cx="1352550" cy="11715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 content generator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2F50F2-37A5-4DEC-994F-42D62D4CA8B7}"/>
              </a:ext>
            </a:extLst>
          </p:cNvPr>
          <p:cNvCxnSpPr/>
          <p:nvPr/>
        </p:nvCxnSpPr>
        <p:spPr>
          <a:xfrm>
            <a:off x="5210175" y="2743198"/>
            <a:ext cx="390525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169DA7-2055-4D9F-A631-D0C790DE1E25}"/>
              </a:ext>
            </a:extLst>
          </p:cNvPr>
          <p:cNvSpPr/>
          <p:nvPr/>
        </p:nvSpPr>
        <p:spPr>
          <a:xfrm>
            <a:off x="7067550" y="1762123"/>
            <a:ext cx="1285875" cy="9810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Delivery Handler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0D172-1DC1-405A-ACD2-0533D379362A}"/>
              </a:ext>
            </a:extLst>
          </p:cNvPr>
          <p:cNvCxnSpPr/>
          <p:nvPr/>
        </p:nvCxnSpPr>
        <p:spPr>
          <a:xfrm flipV="1">
            <a:off x="6762750" y="2743198"/>
            <a:ext cx="400050" cy="6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C19FB30-B868-490D-B0AB-EC211ABCA036}"/>
              </a:ext>
            </a:extLst>
          </p:cNvPr>
          <p:cNvCxnSpPr/>
          <p:nvPr/>
        </p:nvCxnSpPr>
        <p:spPr>
          <a:xfrm flipV="1">
            <a:off x="8353425" y="1552575"/>
            <a:ext cx="619125" cy="390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8371A7-9809-4F3D-931A-202CE818BB89}"/>
              </a:ext>
            </a:extLst>
          </p:cNvPr>
          <p:cNvSpPr txBox="1"/>
          <p:nvPr/>
        </p:nvSpPr>
        <p:spPr>
          <a:xfrm>
            <a:off x="8972550" y="139279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B584D8-F04A-4649-A5B6-284D6D0C8A36}"/>
              </a:ext>
            </a:extLst>
          </p:cNvPr>
          <p:cNvCxnSpPr>
            <a:stCxn id="15" idx="3"/>
          </p:cNvCxnSpPr>
          <p:nvPr/>
        </p:nvCxnSpPr>
        <p:spPr>
          <a:xfrm flipV="1">
            <a:off x="8353425" y="2252660"/>
            <a:ext cx="619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70ACE4-4A80-4027-AE6D-2D30A6F98560}"/>
              </a:ext>
            </a:extLst>
          </p:cNvPr>
          <p:cNvSpPr txBox="1"/>
          <p:nvPr/>
        </p:nvSpPr>
        <p:spPr>
          <a:xfrm>
            <a:off x="8972550" y="2102884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M.Q.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9DF81B9-B878-47B2-9334-CA8D6C2A9A0E}"/>
              </a:ext>
            </a:extLst>
          </p:cNvPr>
          <p:cNvCxnSpPr/>
          <p:nvPr/>
        </p:nvCxnSpPr>
        <p:spPr>
          <a:xfrm>
            <a:off x="8353425" y="2562225"/>
            <a:ext cx="619125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17C0-9E15-4B3C-B8C8-5214881E3B4E}"/>
              </a:ext>
            </a:extLst>
          </p:cNvPr>
          <p:cNvSpPr txBox="1"/>
          <p:nvPr/>
        </p:nvSpPr>
        <p:spPr>
          <a:xfrm>
            <a:off x="9011254" y="2695575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23065641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801</Words>
  <Application>Microsoft Office PowerPoint</Application>
  <PresentationFormat>Widescreen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Arnab Kumar</dc:creator>
  <cp:lastModifiedBy>Arnob</cp:lastModifiedBy>
  <cp:revision>28</cp:revision>
  <dcterms:created xsi:type="dcterms:W3CDTF">2019-07-31T10:32:21Z</dcterms:created>
  <dcterms:modified xsi:type="dcterms:W3CDTF">2019-08-01T01:27:58Z</dcterms:modified>
</cp:coreProperties>
</file>