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>
        <p:scale>
          <a:sx n="100" d="100"/>
          <a:sy n="100" d="100"/>
        </p:scale>
        <p:origin x="-318" y="-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02F81-8D9E-4558-9E0F-5AB223CFB1DC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40CD368-96F7-4144-A2AA-47D917A60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514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02F81-8D9E-4558-9E0F-5AB223CFB1DC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40CD368-96F7-4144-A2AA-47D917A60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767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02F81-8D9E-4558-9E0F-5AB223CFB1DC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40CD368-96F7-4144-A2AA-47D917A60C3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95333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02F81-8D9E-4558-9E0F-5AB223CFB1DC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40CD368-96F7-4144-A2AA-47D917A60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8708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02F81-8D9E-4558-9E0F-5AB223CFB1DC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40CD368-96F7-4144-A2AA-47D917A60C38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762966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02F81-8D9E-4558-9E0F-5AB223CFB1DC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40CD368-96F7-4144-A2AA-47D917A60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9271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02F81-8D9E-4558-9E0F-5AB223CFB1DC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D368-96F7-4144-A2AA-47D917A60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1529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02F81-8D9E-4558-9E0F-5AB223CFB1DC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D368-96F7-4144-A2AA-47D917A60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416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02F81-8D9E-4558-9E0F-5AB223CFB1DC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D368-96F7-4144-A2AA-47D917A60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703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02F81-8D9E-4558-9E0F-5AB223CFB1DC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40CD368-96F7-4144-A2AA-47D917A60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9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02F81-8D9E-4558-9E0F-5AB223CFB1DC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40CD368-96F7-4144-A2AA-47D917A60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380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02F81-8D9E-4558-9E0F-5AB223CFB1DC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40CD368-96F7-4144-A2AA-47D917A60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589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02F81-8D9E-4558-9E0F-5AB223CFB1DC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D368-96F7-4144-A2AA-47D917A60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894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02F81-8D9E-4558-9E0F-5AB223CFB1DC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D368-96F7-4144-A2AA-47D917A60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022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02F81-8D9E-4558-9E0F-5AB223CFB1DC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D368-96F7-4144-A2AA-47D917A60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739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02F81-8D9E-4558-9E0F-5AB223CFB1DC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40CD368-96F7-4144-A2AA-47D917A60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201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02F81-8D9E-4558-9E0F-5AB223CFB1DC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40CD368-96F7-4144-A2AA-47D917A60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389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01014" y="188558"/>
            <a:ext cx="10000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 smtClean="0">
                <a:latin typeface="Algerian" panose="04020705040A02060702" pitchFamily="82" charset="0"/>
              </a:rPr>
              <a:t>Smart Energy Service Platform(SESP</a:t>
            </a:r>
            <a:r>
              <a:rPr lang="en-US" sz="3600" u="sng" dirty="0" smtClean="0"/>
              <a:t>)</a:t>
            </a:r>
            <a:endParaRPr lang="en-US" sz="3600" u="sn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663" y="1046014"/>
            <a:ext cx="5888242" cy="419503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283389" y="5540189"/>
            <a:ext cx="30227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--</a:t>
            </a:r>
            <a:r>
              <a:rPr lang="en-US" sz="2800" dirty="0" smtClean="0"/>
              <a:t>Arnab Kumar Saha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14144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49102" y="677732"/>
            <a:ext cx="28087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lgerian" panose="04020705040A02060702" pitchFamily="82" charset="0"/>
              </a:rPr>
              <a:t>Introduction</a:t>
            </a:r>
            <a:r>
              <a:rPr lang="en-US" sz="2800" dirty="0" smtClean="0"/>
              <a:t>--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4357884" y="1075765"/>
            <a:ext cx="2156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Overview of  SESP</a:t>
            </a:r>
            <a:endParaRPr lang="en-US" u="sng" dirty="0"/>
          </a:p>
        </p:txBody>
      </p:sp>
      <p:sp>
        <p:nvSpPr>
          <p:cNvPr id="4" name="Oval 3"/>
          <p:cNvSpPr/>
          <p:nvPr/>
        </p:nvSpPr>
        <p:spPr>
          <a:xfrm>
            <a:off x="4970033" y="3410174"/>
            <a:ext cx="1301675" cy="656217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SESP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718198" y="2666548"/>
            <a:ext cx="1775013" cy="49485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Work Order generation and progress tracking</a:t>
            </a:r>
            <a:endParaRPr lang="en-US" sz="1200" dirty="0"/>
          </a:p>
        </p:txBody>
      </p:sp>
      <p:sp>
        <p:nvSpPr>
          <p:cNvPr id="6" name="Left Arrow 5"/>
          <p:cNvSpPr/>
          <p:nvPr/>
        </p:nvSpPr>
        <p:spPr>
          <a:xfrm rot="8039440">
            <a:off x="6106954" y="3247037"/>
            <a:ext cx="663973" cy="7537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082987" y="2065468"/>
            <a:ext cx="1075765" cy="50561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Utility company</a:t>
            </a:r>
            <a:endParaRPr lang="en-US" sz="1400" dirty="0"/>
          </a:p>
        </p:txBody>
      </p:sp>
      <p:sp>
        <p:nvSpPr>
          <p:cNvPr id="9" name="Left-Right Arrow 8"/>
          <p:cNvSpPr/>
          <p:nvPr/>
        </p:nvSpPr>
        <p:spPr>
          <a:xfrm rot="5400000">
            <a:off x="5145807" y="2933186"/>
            <a:ext cx="839097" cy="1148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Arrow 9"/>
          <p:cNvSpPr/>
          <p:nvPr/>
        </p:nvSpPr>
        <p:spPr>
          <a:xfrm rot="11593478">
            <a:off x="6294273" y="3883513"/>
            <a:ext cx="847851" cy="457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7136112" y="3797449"/>
            <a:ext cx="1543725" cy="38727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Customer management</a:t>
            </a:r>
            <a:endParaRPr lang="en-US" sz="1200" dirty="0"/>
          </a:p>
        </p:txBody>
      </p:sp>
      <p:sp>
        <p:nvSpPr>
          <p:cNvPr id="13" name="Rounded Rectangle 12"/>
          <p:cNvSpPr/>
          <p:nvPr/>
        </p:nvSpPr>
        <p:spPr>
          <a:xfrm>
            <a:off x="6158752" y="4803748"/>
            <a:ext cx="1506072" cy="41910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Logistic management</a:t>
            </a:r>
            <a:endParaRPr lang="en-US" sz="1200" dirty="0"/>
          </a:p>
        </p:txBody>
      </p:sp>
      <p:sp>
        <p:nvSpPr>
          <p:cNvPr id="14" name="Rounded Rectangle 13"/>
          <p:cNvSpPr/>
          <p:nvPr/>
        </p:nvSpPr>
        <p:spPr>
          <a:xfrm>
            <a:off x="3486935" y="2756681"/>
            <a:ext cx="870949" cy="40471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Support</a:t>
            </a:r>
            <a:endParaRPr lang="en-US" sz="1200" dirty="0"/>
          </a:p>
        </p:txBody>
      </p:sp>
      <p:sp>
        <p:nvSpPr>
          <p:cNvPr id="15" name="Rounded Rectangle 14"/>
          <p:cNvSpPr/>
          <p:nvPr/>
        </p:nvSpPr>
        <p:spPr>
          <a:xfrm>
            <a:off x="4108277" y="4813328"/>
            <a:ext cx="1709412" cy="39994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Meter Reading and Bill generation</a:t>
            </a:r>
            <a:endParaRPr lang="en-US" sz="1200" dirty="0"/>
          </a:p>
        </p:txBody>
      </p:sp>
      <p:sp>
        <p:nvSpPr>
          <p:cNvPr id="16" name="Left Arrow 15"/>
          <p:cNvSpPr/>
          <p:nvPr/>
        </p:nvSpPr>
        <p:spPr>
          <a:xfrm rot="13882830">
            <a:off x="5859150" y="4388330"/>
            <a:ext cx="911333" cy="457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Arrow 16"/>
          <p:cNvSpPr/>
          <p:nvPr/>
        </p:nvSpPr>
        <p:spPr>
          <a:xfrm rot="17879946">
            <a:off x="4658900" y="4377994"/>
            <a:ext cx="834035" cy="7292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2836293" y="3797449"/>
            <a:ext cx="1445111" cy="35542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Maintenance</a:t>
            </a:r>
            <a:endParaRPr lang="en-US" sz="1200" dirty="0"/>
          </a:p>
        </p:txBody>
      </p:sp>
      <p:sp>
        <p:nvSpPr>
          <p:cNvPr id="19" name="Left Arrow 18"/>
          <p:cNvSpPr/>
          <p:nvPr/>
        </p:nvSpPr>
        <p:spPr>
          <a:xfrm rot="20916641">
            <a:off x="4299031" y="3929585"/>
            <a:ext cx="674462" cy="457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 Arrow 19"/>
          <p:cNvSpPr/>
          <p:nvPr/>
        </p:nvSpPr>
        <p:spPr>
          <a:xfrm rot="1882114">
            <a:off x="4416098" y="3305098"/>
            <a:ext cx="624644" cy="5241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08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78193" y="774551"/>
            <a:ext cx="4958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Some key components and Their purpose: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192" y="1369920"/>
            <a:ext cx="957431" cy="85781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721686" y="1369920"/>
            <a:ext cx="7573383" cy="2408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Meter:  </a:t>
            </a:r>
            <a:r>
              <a:rPr lang="en-US" sz="1050" dirty="0" smtClean="0"/>
              <a:t>A Device to record the power consumed by the customer of utility company.</a:t>
            </a:r>
          </a:p>
          <a:p>
            <a:endParaRPr lang="en-US" sz="1050" dirty="0"/>
          </a:p>
          <a:p>
            <a:pPr marL="1085850" lvl="2" indent="-171450">
              <a:buFont typeface="Wingdings" panose="05000000000000000000" pitchFamily="2" charset="2"/>
              <a:buChar char="Ø"/>
            </a:pPr>
            <a:r>
              <a:rPr lang="en-US" sz="1050" dirty="0" smtClean="0"/>
              <a:t>Register:  </a:t>
            </a:r>
          </a:p>
          <a:p>
            <a:pPr marL="2057400" lvl="4" indent="-228600">
              <a:buFont typeface="+mj-lt"/>
              <a:buAutoNum type="arabicPeriod"/>
            </a:pPr>
            <a:r>
              <a:rPr lang="en-US" sz="1050" dirty="0" smtClean="0"/>
              <a:t>A+ :  Active consumption, when customer is using the power supplier by utility company.</a:t>
            </a:r>
          </a:p>
          <a:p>
            <a:pPr marL="2057400" lvl="4" indent="-228600">
              <a:buFont typeface="+mj-lt"/>
              <a:buAutoNum type="arabicPeriod"/>
            </a:pPr>
            <a:r>
              <a:rPr lang="en-US" sz="1050" dirty="0" smtClean="0"/>
              <a:t>A- :  Active Production, when customer is producing power from itself and may sell the power</a:t>
            </a:r>
          </a:p>
          <a:p>
            <a:pPr lvl="4"/>
            <a:r>
              <a:rPr lang="en-US" sz="1050" dirty="0" smtClean="0"/>
              <a:t>              to utility company.</a:t>
            </a:r>
          </a:p>
          <a:p>
            <a:pPr lvl="4"/>
            <a:r>
              <a:rPr lang="en-US" sz="1050" dirty="0" smtClean="0"/>
              <a:t>3. R+ and R-: unknown.	</a:t>
            </a:r>
          </a:p>
          <a:p>
            <a:pPr marL="1085850" lvl="2" indent="-171450">
              <a:buFont typeface="Wingdings" panose="05000000000000000000" pitchFamily="2" charset="2"/>
              <a:buChar char="Ø"/>
            </a:pPr>
            <a:endParaRPr lang="en-US" sz="1050" dirty="0" smtClean="0"/>
          </a:p>
          <a:p>
            <a:pPr marL="1085850" lvl="2" indent="-171450">
              <a:buFont typeface="Wingdings" panose="05000000000000000000" pitchFamily="2" charset="2"/>
              <a:buChar char="Ø"/>
            </a:pPr>
            <a:r>
              <a:rPr lang="en-US" sz="1050" dirty="0" smtClean="0"/>
              <a:t> Tariff:  Details about customer profile, type of connection(domestic or commercial).</a:t>
            </a:r>
          </a:p>
          <a:p>
            <a:pPr lvl="2"/>
            <a:endParaRPr lang="en-US" sz="1050" dirty="0" smtClean="0"/>
          </a:p>
          <a:p>
            <a:pPr marL="1085850" lvl="2" indent="-171450">
              <a:buFont typeface="Wingdings" panose="05000000000000000000" pitchFamily="2" charset="2"/>
              <a:buChar char="Ø"/>
            </a:pPr>
            <a:r>
              <a:rPr lang="en-US" sz="1050" dirty="0"/>
              <a:t> </a:t>
            </a:r>
            <a:r>
              <a:rPr lang="en-US" sz="1050" dirty="0" smtClean="0"/>
              <a:t>Resolution:  Details about intervals of meter reading to be taken(monthly basis or daily basis , hourly basis).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678192" y="3616907"/>
            <a:ext cx="828338" cy="95509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Head End System</a:t>
            </a:r>
            <a:endParaRPr lang="en-US" sz="1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635623" y="3802252"/>
            <a:ext cx="5400339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A small storage where meter readings are kept temporarily and </a:t>
            </a:r>
            <a:r>
              <a:rPr lang="en-US" sz="1050" dirty="0" err="1"/>
              <a:t>S</a:t>
            </a:r>
            <a:r>
              <a:rPr lang="en-US" sz="1050" dirty="0" err="1" smtClean="0"/>
              <a:t>esp</a:t>
            </a:r>
            <a:r>
              <a:rPr lang="en-US" sz="1050" dirty="0" smtClean="0"/>
              <a:t> Server imports the data from it.</a:t>
            </a:r>
          </a:p>
          <a:p>
            <a:endParaRPr lang="en-US" sz="1050" dirty="0"/>
          </a:p>
          <a:p>
            <a:r>
              <a:rPr lang="en-US" sz="1050" dirty="0" smtClean="0"/>
              <a:t>Collection style:</a:t>
            </a:r>
          </a:p>
          <a:p>
            <a:endParaRPr lang="en-US" sz="1050" dirty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050" dirty="0" smtClean="0"/>
              <a:t>Sporadic: </a:t>
            </a:r>
            <a:r>
              <a:rPr lang="en-US" sz="1050" dirty="0" err="1" smtClean="0"/>
              <a:t>Sesp</a:t>
            </a:r>
            <a:r>
              <a:rPr lang="en-US" sz="1050" dirty="0" smtClean="0"/>
              <a:t> request data from Head </a:t>
            </a:r>
            <a:r>
              <a:rPr lang="en-US" sz="1050" dirty="0"/>
              <a:t>E</a:t>
            </a:r>
            <a:r>
              <a:rPr lang="en-US" sz="1050" dirty="0" smtClean="0"/>
              <a:t>nd System.       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050" dirty="0"/>
              <a:t> </a:t>
            </a:r>
            <a:r>
              <a:rPr lang="en-US" sz="1050" dirty="0" smtClean="0"/>
              <a:t>Periodic: HES send data to SESP after a defined period</a:t>
            </a:r>
            <a:r>
              <a:rPr lang="en-US" sz="1200" dirty="0" smtClean="0"/>
              <a:t>.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1990165" y="5593976"/>
            <a:ext cx="5650906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Unique Device:  </a:t>
            </a:r>
            <a:r>
              <a:rPr lang="en-US" sz="1100" dirty="0" smtClean="0"/>
              <a:t>A device which has unique individual </a:t>
            </a:r>
            <a:r>
              <a:rPr lang="en-US" sz="1100" dirty="0" smtClean="0"/>
              <a:t>identification. E.g. Meter</a:t>
            </a:r>
          </a:p>
          <a:p>
            <a:endParaRPr lang="en-US" sz="1100" dirty="0"/>
          </a:p>
          <a:p>
            <a:r>
              <a:rPr lang="en-US" sz="1100" b="1" dirty="0" smtClean="0"/>
              <a:t>Bulk Device: </a:t>
            </a:r>
            <a:r>
              <a:rPr lang="en-US" sz="1100" dirty="0" smtClean="0"/>
              <a:t>A device which is recognized as a group. E.g. cables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255109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09750" y="819150"/>
            <a:ext cx="1901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Layers Of SESP: 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610722" y="1229913"/>
            <a:ext cx="2075205" cy="57974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Core Framework Tire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711233" y="2450388"/>
            <a:ext cx="3848100" cy="66675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 Specific Tire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2181226" y="3705224"/>
            <a:ext cx="1733550" cy="12192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Business Specific Tire for company A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781550" y="3705225"/>
            <a:ext cx="1733550" cy="12192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Business Specific Tire</a:t>
            </a:r>
          </a:p>
          <a:p>
            <a:pPr algn="ctr"/>
            <a:r>
              <a:rPr lang="en-US" dirty="0" smtClean="0"/>
              <a:t>for company B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7487279" y="3705224"/>
            <a:ext cx="1733550" cy="12192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Business Specific Tire for company C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 rot="16200000">
            <a:off x="5359058" y="2074631"/>
            <a:ext cx="552450" cy="1428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18615035">
            <a:off x="3730605" y="3393996"/>
            <a:ext cx="658197" cy="952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16200000">
            <a:off x="5367583" y="3393308"/>
            <a:ext cx="508145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13536647">
            <a:off x="6888594" y="3429054"/>
            <a:ext cx="736942" cy="770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886700" y="1114425"/>
            <a:ext cx="18261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100" dirty="0" smtClean="0"/>
              <a:t>Server technology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100" dirty="0" smtClean="0"/>
              <a:t>Logging and RMI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100" dirty="0" smtClean="0"/>
              <a:t>Case management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100" dirty="0" smtClean="0"/>
              <a:t>Basic Data Model</a:t>
            </a:r>
            <a:endParaRPr lang="en-US" sz="1100" dirty="0"/>
          </a:p>
        </p:txBody>
      </p:sp>
      <p:sp>
        <p:nvSpPr>
          <p:cNvPr id="17" name="Left Arrow 16"/>
          <p:cNvSpPr/>
          <p:nvPr/>
        </p:nvSpPr>
        <p:spPr>
          <a:xfrm>
            <a:off x="6768224" y="1492084"/>
            <a:ext cx="1057809" cy="95250"/>
          </a:xfrm>
          <a:prstGeom prst="lef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8354054" y="2422294"/>
            <a:ext cx="33297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dirty="0" smtClean="0"/>
              <a:t>UI element to support business process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dirty="0" smtClean="0"/>
              <a:t>Meter value reading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dirty="0" smtClean="0"/>
              <a:t>Focus Energy platform.</a:t>
            </a:r>
            <a:endParaRPr lang="en-US" sz="1200" dirty="0"/>
          </a:p>
        </p:txBody>
      </p:sp>
      <p:sp>
        <p:nvSpPr>
          <p:cNvPr id="19" name="Left Arrow 18"/>
          <p:cNvSpPr/>
          <p:nvPr/>
        </p:nvSpPr>
        <p:spPr>
          <a:xfrm>
            <a:off x="7617113" y="2738946"/>
            <a:ext cx="717891" cy="111197"/>
          </a:xfrm>
          <a:prstGeom prst="lef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9245360" y="4130158"/>
            <a:ext cx="2946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dirty="0" smtClean="0"/>
              <a:t>Customer specific customization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77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05000" y="923925"/>
            <a:ext cx="9135834" cy="815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Import server: 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sz="1100" dirty="0" smtClean="0"/>
              <a:t>To feed SESP with various types of Data on request. E.g. Work Order Data, Meter Value, Device Data, </a:t>
            </a:r>
            <a:r>
              <a:rPr lang="en-US" sz="1100" dirty="0" err="1" smtClean="0"/>
              <a:t>etc</a:t>
            </a:r>
            <a:endParaRPr lang="en-US" sz="1100" dirty="0" smtClean="0"/>
          </a:p>
          <a:p>
            <a:endParaRPr lang="en-US" sz="1100" dirty="0" smtClean="0"/>
          </a:p>
        </p:txBody>
      </p:sp>
      <p:sp>
        <p:nvSpPr>
          <p:cNvPr id="3" name="Rounded Rectangle 2"/>
          <p:cNvSpPr/>
          <p:nvPr/>
        </p:nvSpPr>
        <p:spPr>
          <a:xfrm>
            <a:off x="3314700" y="2381250"/>
            <a:ext cx="1085850" cy="67627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Input Scanner</a:t>
            </a:r>
            <a:endParaRPr lang="en-US" sz="1100" dirty="0"/>
          </a:p>
        </p:txBody>
      </p:sp>
      <p:sp>
        <p:nvSpPr>
          <p:cNvPr id="5" name="Oval 4"/>
          <p:cNvSpPr/>
          <p:nvPr/>
        </p:nvSpPr>
        <p:spPr>
          <a:xfrm>
            <a:off x="1904999" y="2076450"/>
            <a:ext cx="1133475" cy="4572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Message </a:t>
            </a:r>
          </a:p>
          <a:p>
            <a:pPr algn="ctr"/>
            <a:r>
              <a:rPr lang="en-US" sz="1100" dirty="0" smtClean="0"/>
              <a:t>queue</a:t>
            </a:r>
            <a:endParaRPr lang="en-US" sz="1100" dirty="0"/>
          </a:p>
        </p:txBody>
      </p:sp>
      <p:sp>
        <p:nvSpPr>
          <p:cNvPr id="6" name="Oval 5"/>
          <p:cNvSpPr/>
          <p:nvPr/>
        </p:nvSpPr>
        <p:spPr>
          <a:xfrm>
            <a:off x="1476375" y="2719387"/>
            <a:ext cx="1133475" cy="4572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File</a:t>
            </a:r>
          </a:p>
        </p:txBody>
      </p:sp>
      <p:sp>
        <p:nvSpPr>
          <p:cNvPr id="7" name="Oval 6"/>
          <p:cNvSpPr/>
          <p:nvPr/>
        </p:nvSpPr>
        <p:spPr>
          <a:xfrm>
            <a:off x="1990723" y="3513504"/>
            <a:ext cx="1133475" cy="4572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FTP</a:t>
            </a:r>
          </a:p>
        </p:txBody>
      </p:sp>
      <p:cxnSp>
        <p:nvCxnSpPr>
          <p:cNvPr id="9" name="Straight Arrow Connector 8"/>
          <p:cNvCxnSpPr>
            <a:stCxn id="5" idx="5"/>
            <a:endCxn id="3" idx="1"/>
          </p:cNvCxnSpPr>
          <p:nvPr/>
        </p:nvCxnSpPr>
        <p:spPr>
          <a:xfrm>
            <a:off x="2872480" y="2466695"/>
            <a:ext cx="442220" cy="252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6"/>
          </p:cNvCxnSpPr>
          <p:nvPr/>
        </p:nvCxnSpPr>
        <p:spPr>
          <a:xfrm flipV="1">
            <a:off x="2609850" y="2867025"/>
            <a:ext cx="704850" cy="80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6"/>
          </p:cNvCxnSpPr>
          <p:nvPr/>
        </p:nvCxnSpPr>
        <p:spPr>
          <a:xfrm flipV="1">
            <a:off x="3124198" y="3062287"/>
            <a:ext cx="371477" cy="679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3" idx="3"/>
          </p:cNvCxnSpPr>
          <p:nvPr/>
        </p:nvCxnSpPr>
        <p:spPr>
          <a:xfrm flipV="1">
            <a:off x="4400550" y="2719387"/>
            <a:ext cx="85725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5257800" y="2305050"/>
            <a:ext cx="1447800" cy="9525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Import Handler</a:t>
            </a:r>
            <a:endParaRPr lang="en-US" sz="1200" dirty="0"/>
          </a:p>
        </p:txBody>
      </p:sp>
      <p:sp>
        <p:nvSpPr>
          <p:cNvPr id="17" name="Rounded Rectangle 16"/>
          <p:cNvSpPr/>
          <p:nvPr/>
        </p:nvSpPr>
        <p:spPr>
          <a:xfrm>
            <a:off x="5257800" y="4162425"/>
            <a:ext cx="1447800" cy="77152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Message Parser</a:t>
            </a:r>
            <a:endParaRPr lang="en-US" sz="1200" dirty="0"/>
          </a:p>
        </p:txBody>
      </p:sp>
      <p:cxnSp>
        <p:nvCxnSpPr>
          <p:cNvPr id="19" name="Straight Arrow Connector 18"/>
          <p:cNvCxnSpPr>
            <a:stCxn id="16" idx="2"/>
            <a:endCxn id="17" idx="0"/>
          </p:cNvCxnSpPr>
          <p:nvPr/>
        </p:nvCxnSpPr>
        <p:spPr>
          <a:xfrm>
            <a:off x="5981700" y="3257550"/>
            <a:ext cx="0" cy="904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7810500" y="2409825"/>
            <a:ext cx="857250" cy="75247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DAO Layer</a:t>
            </a:r>
            <a:endParaRPr lang="en-US" sz="1100" dirty="0"/>
          </a:p>
        </p:txBody>
      </p:sp>
      <p:sp>
        <p:nvSpPr>
          <p:cNvPr id="21" name="Can 20"/>
          <p:cNvSpPr/>
          <p:nvPr/>
        </p:nvSpPr>
        <p:spPr>
          <a:xfrm>
            <a:off x="9496425" y="2409825"/>
            <a:ext cx="609600" cy="766762"/>
          </a:xfrm>
          <a:prstGeom prst="ca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DataBase</a:t>
            </a:r>
            <a:endParaRPr lang="en-US" sz="1100" dirty="0"/>
          </a:p>
        </p:txBody>
      </p:sp>
      <p:cxnSp>
        <p:nvCxnSpPr>
          <p:cNvPr id="25" name="Straight Arrow Connector 24"/>
          <p:cNvCxnSpPr>
            <a:stCxn id="20" idx="3"/>
            <a:endCxn id="21" idx="2"/>
          </p:cNvCxnSpPr>
          <p:nvPr/>
        </p:nvCxnSpPr>
        <p:spPr>
          <a:xfrm>
            <a:off x="8667750" y="2786063"/>
            <a:ext cx="828675" cy="7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6672263" y="3157536"/>
            <a:ext cx="1171575" cy="1104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7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05025" y="942975"/>
            <a:ext cx="7447873" cy="45397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Import Server In details: </a:t>
            </a:r>
          </a:p>
          <a:p>
            <a:endParaRPr lang="en-US" dirty="0" smtClean="0"/>
          </a:p>
          <a:p>
            <a:r>
              <a:rPr lang="en-US" sz="1100" dirty="0" smtClean="0"/>
              <a:t>Input Scanner: 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Keeps on scanning at a regular interval from either FTP, MSQ, File etc.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Scanning occurs using scheduler(RSP Scheduler using child thread)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“SCHED_T”- table contains the information about the job to be schedule.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“E_SCHED”- table contains job that are scheduled.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sz="1100" dirty="0"/>
              <a:t> </a:t>
            </a:r>
            <a:r>
              <a:rPr lang="en-US" sz="1100" dirty="0" smtClean="0"/>
              <a:t>It will also mark the file type that is scanned , with a unique ID. For e.g. </a:t>
            </a:r>
          </a:p>
          <a:p>
            <a:pPr lvl="3"/>
            <a:r>
              <a:rPr lang="en-US" sz="1100" dirty="0" smtClean="0"/>
              <a:t>      A </a:t>
            </a:r>
            <a:r>
              <a:rPr lang="en-US" sz="1100" dirty="0"/>
              <a:t>W</a:t>
            </a:r>
            <a:r>
              <a:rPr lang="en-US" sz="1100" dirty="0" smtClean="0"/>
              <a:t>.O. file has a unique id which is updated in the data base along with file</a:t>
            </a:r>
          </a:p>
          <a:p>
            <a:pPr lvl="3"/>
            <a:r>
              <a:rPr lang="en-US" sz="1100" dirty="0" smtClean="0"/>
              <a:t>     detail to help the particular input handler. </a:t>
            </a:r>
          </a:p>
          <a:p>
            <a:r>
              <a:rPr lang="en-US" sz="1100" dirty="0" smtClean="0"/>
              <a:t>Import handler:         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Creates an entry in “File” table with </a:t>
            </a:r>
            <a:r>
              <a:rPr lang="en-US" sz="1100" dirty="0" smtClean="0">
                <a:sym typeface="Wingdings" panose="05000000000000000000" pitchFamily="2" charset="2"/>
              </a:rPr>
              <a:t>Type of file</a:t>
            </a:r>
          </a:p>
          <a:p>
            <a:pPr lvl="3"/>
            <a:r>
              <a:rPr lang="en-US" sz="1100" dirty="0">
                <a:sym typeface="Wingdings" panose="05000000000000000000" pitchFamily="2" charset="2"/>
              </a:rPr>
              <a:t>	</a:t>
            </a:r>
            <a:r>
              <a:rPr lang="en-US" sz="1100" dirty="0" smtClean="0">
                <a:sym typeface="Wingdings" panose="05000000000000000000" pitchFamily="2" charset="2"/>
              </a:rPr>
              <a:t>		        import status of file</a:t>
            </a:r>
          </a:p>
          <a:p>
            <a:pPr lvl="3"/>
            <a:r>
              <a:rPr lang="en-US" sz="1100" dirty="0">
                <a:sym typeface="Wingdings" panose="05000000000000000000" pitchFamily="2" charset="2"/>
              </a:rPr>
              <a:t>	</a:t>
            </a:r>
            <a:r>
              <a:rPr lang="en-US" sz="1100" dirty="0" smtClean="0">
                <a:sym typeface="Wingdings" panose="05000000000000000000" pitchFamily="2" charset="2"/>
              </a:rPr>
              <a:t>		        Create Time stamp.</a:t>
            </a:r>
          </a:p>
          <a:p>
            <a:pPr lvl="3"/>
            <a:r>
              <a:rPr lang="en-US" sz="1100" dirty="0">
                <a:sym typeface="Wingdings" panose="05000000000000000000" pitchFamily="2" charset="2"/>
              </a:rPr>
              <a:t>	</a:t>
            </a:r>
            <a:r>
              <a:rPr lang="en-US" sz="1100" dirty="0" smtClean="0">
                <a:sym typeface="Wingdings" panose="05000000000000000000" pitchFamily="2" charset="2"/>
              </a:rPr>
              <a:t>		        Receive Time Stamp.</a:t>
            </a:r>
          </a:p>
          <a:p>
            <a:pPr lvl="3"/>
            <a:r>
              <a:rPr lang="en-US" sz="1100" dirty="0">
                <a:sym typeface="Wingdings" panose="05000000000000000000" pitchFamily="2" charset="2"/>
              </a:rPr>
              <a:t>	</a:t>
            </a:r>
            <a:r>
              <a:rPr lang="en-US" sz="1100" dirty="0" smtClean="0">
                <a:sym typeface="Wingdings" panose="05000000000000000000" pitchFamily="2" charset="2"/>
              </a:rPr>
              <a:t>		        File size.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sz="1100" dirty="0" smtClean="0">
                <a:sym typeface="Wingdings" panose="05000000000000000000" pitchFamily="2" charset="2"/>
              </a:rPr>
              <a:t>Phases : </a:t>
            </a:r>
          </a:p>
          <a:p>
            <a:pPr lvl="5"/>
            <a:r>
              <a:rPr lang="en-US" sz="1100" dirty="0" err="1" smtClean="0">
                <a:sym typeface="Wingdings" panose="05000000000000000000" pitchFamily="2" charset="2"/>
              </a:rPr>
              <a:t>Import_started</a:t>
            </a:r>
            <a:r>
              <a:rPr lang="en-US" sz="1100" dirty="0" smtClean="0">
                <a:sym typeface="Wingdings" panose="05000000000000000000" pitchFamily="2" charset="2"/>
              </a:rPr>
              <a:t>  </a:t>
            </a:r>
            <a:r>
              <a:rPr lang="en-US" sz="1100" dirty="0" err="1" smtClean="0">
                <a:sym typeface="Wingdings" panose="05000000000000000000" pitchFamily="2" charset="2"/>
              </a:rPr>
              <a:t>Import_ParserError</a:t>
            </a:r>
            <a:r>
              <a:rPr lang="en-US" sz="1100" dirty="0" smtClean="0">
                <a:sym typeface="Wingdings" panose="05000000000000000000" pitchFamily="2" charset="2"/>
              </a:rPr>
              <a:t>  </a:t>
            </a:r>
            <a:r>
              <a:rPr lang="en-US" sz="1100" dirty="0" err="1" smtClean="0">
                <a:sym typeface="Wingdings" panose="05000000000000000000" pitchFamily="2" charset="2"/>
              </a:rPr>
              <a:t>Import_parsed</a:t>
            </a:r>
            <a:r>
              <a:rPr lang="en-US" sz="1100" dirty="0" smtClean="0">
                <a:sym typeface="Wingdings" panose="05000000000000000000" pitchFamily="2" charset="2"/>
              </a:rPr>
              <a:t>(Id:16)</a:t>
            </a:r>
          </a:p>
          <a:p>
            <a:pPr lvl="5"/>
            <a:endParaRPr lang="en-US" sz="1100" dirty="0" smtClean="0">
              <a:sym typeface="Wingdings" panose="05000000000000000000" pitchFamily="2" charset="2"/>
            </a:endParaRPr>
          </a:p>
          <a:p>
            <a:pPr lvl="5"/>
            <a:endParaRPr lang="en-US" sz="1100" dirty="0">
              <a:sym typeface="Wingdings" panose="05000000000000000000" pitchFamily="2" charset="2"/>
            </a:endParaRPr>
          </a:p>
          <a:p>
            <a:pPr lvl="1"/>
            <a:r>
              <a:rPr lang="en-US" sz="1100" dirty="0" smtClean="0">
                <a:sym typeface="Wingdings" panose="05000000000000000000" pitchFamily="2" charset="2"/>
              </a:rPr>
              <a:t>In a nutshell the Import server pulls out the data file from Import folder does some necessary checks </a:t>
            </a:r>
          </a:p>
          <a:p>
            <a:pPr lvl="1"/>
            <a:r>
              <a:rPr lang="en-US" sz="1100" dirty="0" smtClean="0">
                <a:sym typeface="Wingdings" panose="05000000000000000000" pitchFamily="2" charset="2"/>
              </a:rPr>
              <a:t>And is successful the send it to Archive folder. From here Transaction Server will start working.</a:t>
            </a:r>
            <a:r>
              <a:rPr lang="en-US" sz="1100" dirty="0" smtClean="0"/>
              <a:t>  </a:t>
            </a:r>
            <a:endParaRPr lang="en-US" sz="1100" dirty="0"/>
          </a:p>
          <a:p>
            <a:pPr lvl="3"/>
            <a:endParaRPr lang="en-US" sz="1100" dirty="0"/>
          </a:p>
          <a:p>
            <a:pPr lvl="3"/>
            <a:r>
              <a:rPr lang="en-US" sz="11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15275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143</TotalTime>
  <Words>375</Words>
  <Application>Microsoft Office PowerPoint</Application>
  <PresentationFormat>Widescreen</PresentationFormat>
  <Paragraphs>85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Algerian</vt:lpstr>
      <vt:lpstr>Arial</vt:lpstr>
      <vt:lpstr>Century Gothic</vt:lpstr>
      <vt:lpstr>Wingdings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Saha, Arnab Kumar</dc:creator>
  <cp:lastModifiedBy>Saha, Arnab Kumar</cp:lastModifiedBy>
  <cp:revision>17</cp:revision>
  <dcterms:created xsi:type="dcterms:W3CDTF">2019-07-31T10:32:21Z</dcterms:created>
  <dcterms:modified xsi:type="dcterms:W3CDTF">2019-07-31T12:55:53Z</dcterms:modified>
</cp:coreProperties>
</file>