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89" r:id="rId5"/>
    <p:sldId id="293" r:id="rId6"/>
    <p:sldId id="292" r:id="rId7"/>
    <p:sldId id="290" r:id="rId8"/>
    <p:sldId id="298" r:id="rId9"/>
    <p:sldId id="299" r:id="rId10"/>
    <p:sldId id="300" r:id="rId11"/>
    <p:sldId id="301" r:id="rId12"/>
    <p:sldId id="297" r:id="rId13"/>
    <p:sldId id="303" r:id="rId14"/>
    <p:sldId id="304" r:id="rId15"/>
    <p:sldId id="305" r:id="rId16"/>
    <p:sldId id="306" r:id="rId17"/>
    <p:sldId id="307" r:id="rId18"/>
    <p:sldId id="308" r:id="rId19"/>
    <p:sldId id="309" r:id="rId20"/>
    <p:sldId id="310" r:id="rId21"/>
    <p:sldId id="311"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90A2"/>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324" y="-5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10/29/2023</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10/29/2023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859997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398582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26273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2389263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133513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89353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604575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309503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83099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151628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216677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877295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9480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10/29/2023</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 with Caption_2">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10/29/2023</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29438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10/29/2023</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10/29/2023</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10/29/2023</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10/29/2023</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10/29/2023</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10/29/2023</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10/29/2023</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10/29/2023</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10/29/2023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in/r-arnanda" TargetMode="Externa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D33ABC-B9B9-D483-8117-C8C3A2D5B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p:txBody>
          <a:bodyPr>
            <a:normAutofit/>
          </a:bodyPr>
          <a:lstStyle/>
          <a:p>
            <a:pPr>
              <a:lnSpc>
                <a:spcPct val="125000"/>
              </a:lnSpc>
            </a:pPr>
            <a:r>
              <a:rPr lang="en-US" sz="5000" dirty="0">
                <a:solidFill>
                  <a:schemeClr val="bg1"/>
                </a:solidFill>
              </a:rPr>
              <a:t>CREDIT RISK </a:t>
            </a:r>
            <a:br>
              <a:rPr lang="en-US" sz="5000" dirty="0">
                <a:solidFill>
                  <a:schemeClr val="bg1"/>
                </a:solidFill>
              </a:rPr>
            </a:br>
            <a:r>
              <a:rPr lang="en-US" sz="5000" dirty="0">
                <a:solidFill>
                  <a:schemeClr val="bg1"/>
                </a:solidFill>
              </a:rPr>
              <a:t>ANALYSIS</a:t>
            </a: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4044000" y="4221162"/>
            <a:ext cx="4104000" cy="882001"/>
          </a:xfrm>
          <a:solidFill>
            <a:schemeClr val="accent2">
              <a:alpha val="90000"/>
            </a:schemeClr>
          </a:solidFill>
        </p:spPr>
        <p:txBody>
          <a:bodyPr anchor="ctr" anchorCtr="0">
            <a:normAutofit fontScale="92500"/>
          </a:bodyPr>
          <a:lstStyle/>
          <a:p>
            <a:pPr marL="0" lvl="0" indent="0" rtl="0">
              <a:spcBef>
                <a:spcPts val="0"/>
              </a:spcBef>
              <a:spcAft>
                <a:spcPts val="0"/>
              </a:spcAft>
              <a:buNone/>
            </a:pPr>
            <a:r>
              <a:rPr lang="en-US" sz="2800" dirty="0">
                <a:solidFill>
                  <a:schemeClr val="lt1"/>
                </a:solidFill>
                <a:latin typeface="Rubik Light"/>
                <a:ea typeface="Rubik Light"/>
                <a:cs typeface="Rubik Light"/>
                <a:sym typeface="Rubik Light"/>
              </a:rPr>
              <a:t>Presented by</a:t>
            </a:r>
          </a:p>
          <a:p>
            <a:pPr marL="0" lvl="0" indent="0" rtl="0">
              <a:spcBef>
                <a:spcPts val="0"/>
              </a:spcBef>
              <a:spcAft>
                <a:spcPts val="0"/>
              </a:spcAft>
              <a:buNone/>
            </a:pPr>
            <a:r>
              <a:rPr lang="en-US" sz="2800" dirty="0">
                <a:solidFill>
                  <a:schemeClr val="lt1"/>
                </a:solidFill>
                <a:latin typeface="Rubik Light"/>
                <a:ea typeface="Rubik Light"/>
                <a:cs typeface="Rubik Light"/>
                <a:sym typeface="Rubik Light"/>
              </a:rPr>
              <a:t>R. Arnanda Adi Wijanarko</a:t>
            </a: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22986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16" name="Group 15">
            <a:extLst>
              <a:ext uri="{FF2B5EF4-FFF2-40B4-BE49-F238E27FC236}">
                <a16:creationId xmlns:a16="http://schemas.microsoft.com/office/drawing/2014/main" id="{AD9603A0-B1D2-6259-E7C6-037C9667E4D4}"/>
              </a:ext>
            </a:extLst>
          </p:cNvPr>
          <p:cNvGrpSpPr/>
          <p:nvPr/>
        </p:nvGrpSpPr>
        <p:grpSpPr>
          <a:xfrm>
            <a:off x="349800" y="172450"/>
            <a:ext cx="3968306" cy="646500"/>
            <a:chOff x="349800" y="172450"/>
            <a:chExt cx="3968306" cy="646500"/>
          </a:xfrm>
        </p:grpSpPr>
        <p:pic>
          <p:nvPicPr>
            <p:cNvPr id="8" name="Google Shape;55;p13">
              <a:extLst>
                <a:ext uri="{FF2B5EF4-FFF2-40B4-BE49-F238E27FC236}">
                  <a16:creationId xmlns:a16="http://schemas.microsoft.com/office/drawing/2014/main" id="{57BA8DA2-051B-2D30-0C5E-FB07EF5FDDD4}"/>
                </a:ext>
              </a:extLst>
            </p:cNvPr>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9" name="Google Shape;59;p13">
              <a:extLst>
                <a:ext uri="{FF2B5EF4-FFF2-40B4-BE49-F238E27FC236}">
                  <a16:creationId xmlns:a16="http://schemas.microsoft.com/office/drawing/2014/main" id="{E5187CC5-1088-790E-82BF-B65F037D97C8}"/>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15" name="Picture 14">
              <a:extLst>
                <a:ext uri="{FF2B5EF4-FFF2-40B4-BE49-F238E27FC236}">
                  <a16:creationId xmlns:a16="http://schemas.microsoft.com/office/drawing/2014/main" id="{4AB1C15B-7ED0-089C-9AD5-13C93AEE19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6925" y="186500"/>
              <a:ext cx="2091181" cy="486562"/>
            </a:xfrm>
            <a:prstGeom prst="rect">
              <a:avLst/>
            </a:prstGeom>
          </p:spPr>
        </p:pic>
      </p:gr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p:txBody>
          <a:bodyPr/>
          <a:lstStyle/>
          <a:p>
            <a:r>
              <a:rPr lang="en-US" dirty="0"/>
              <a:t>Model Evaluation</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927187" y="1346810"/>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9" name="Google Shape;76;p15">
            <a:extLst>
              <a:ext uri="{FF2B5EF4-FFF2-40B4-BE49-F238E27FC236}">
                <a16:creationId xmlns:a16="http://schemas.microsoft.com/office/drawing/2014/main" id="{C1052226-BB49-0306-8794-F0CDF48F68C3}"/>
              </a:ext>
            </a:extLst>
          </p:cNvPr>
          <p:cNvSpPr/>
          <p:nvPr/>
        </p:nvSpPr>
        <p:spPr>
          <a:xfrm>
            <a:off x="-59267" y="6501342"/>
            <a:ext cx="12251267" cy="365125"/>
          </a:xfrm>
          <a:prstGeom prst="rect">
            <a:avLst/>
          </a:prstGeom>
          <a:solidFill>
            <a:schemeClr val="tx2">
              <a:lumMod val="75000"/>
              <a:lumOff val="25000"/>
            </a:schemeClr>
          </a:solidFill>
          <a:ln>
            <a:solidFill>
              <a:schemeClr val="tx2">
                <a:lumMod val="75000"/>
                <a:lumOff val="25000"/>
              </a:schemeClr>
            </a:solidFill>
          </a:ln>
        </p:spPr>
        <p:txBody>
          <a:bodyPr spcFirstLastPara="1" wrap="square" lIns="91425" tIns="91425" rIns="91425" bIns="91425" anchor="ctr" anchorCtr="0">
            <a:noAutofit/>
          </a:bodyPr>
          <a:lstStyle/>
          <a:p>
            <a:pPr>
              <a:buSzPts val="1100"/>
            </a:pPr>
            <a:endParaRPr lang="en-US" sz="1400" dirty="0">
              <a:latin typeface="Dosis"/>
              <a:ea typeface="Dosis"/>
              <a:cs typeface="Dosis"/>
              <a:sym typeface="Dosis"/>
            </a:endParaRPr>
          </a:p>
        </p:txBody>
      </p:sp>
      <p:pic>
        <p:nvPicPr>
          <p:cNvPr id="7" name="Picture 6">
            <a:extLst>
              <a:ext uri="{FF2B5EF4-FFF2-40B4-BE49-F238E27FC236}">
                <a16:creationId xmlns:a16="http://schemas.microsoft.com/office/drawing/2014/main" id="{35E77A83-29BE-15A0-36D8-729A3964CC20}"/>
              </a:ext>
            </a:extLst>
          </p:cNvPr>
          <p:cNvPicPr>
            <a:picLocks noChangeAspect="1"/>
          </p:cNvPicPr>
          <p:nvPr/>
        </p:nvPicPr>
        <p:blipFill>
          <a:blip r:embed="rId3"/>
          <a:stretch>
            <a:fillRect/>
          </a:stretch>
        </p:blipFill>
        <p:spPr>
          <a:xfrm>
            <a:off x="398020" y="1690688"/>
            <a:ext cx="4212080" cy="4100512"/>
          </a:xfrm>
          <a:prstGeom prst="rect">
            <a:avLst/>
          </a:prstGeom>
        </p:spPr>
      </p:pic>
      <p:pic>
        <p:nvPicPr>
          <p:cNvPr id="11" name="Picture 10">
            <a:extLst>
              <a:ext uri="{FF2B5EF4-FFF2-40B4-BE49-F238E27FC236}">
                <a16:creationId xmlns:a16="http://schemas.microsoft.com/office/drawing/2014/main" id="{C7B75148-B36B-87C4-1430-89D42E379636}"/>
              </a:ext>
            </a:extLst>
          </p:cNvPr>
          <p:cNvPicPr>
            <a:picLocks noChangeAspect="1"/>
          </p:cNvPicPr>
          <p:nvPr/>
        </p:nvPicPr>
        <p:blipFill>
          <a:blip r:embed="rId4"/>
          <a:stretch>
            <a:fillRect/>
          </a:stretch>
        </p:blipFill>
        <p:spPr>
          <a:xfrm>
            <a:off x="4671187" y="1679482"/>
            <a:ext cx="3170767" cy="3831708"/>
          </a:xfrm>
          <a:prstGeom prst="rect">
            <a:avLst/>
          </a:prstGeom>
        </p:spPr>
      </p:pic>
      <p:pic>
        <p:nvPicPr>
          <p:cNvPr id="13" name="Picture 12">
            <a:extLst>
              <a:ext uri="{FF2B5EF4-FFF2-40B4-BE49-F238E27FC236}">
                <a16:creationId xmlns:a16="http://schemas.microsoft.com/office/drawing/2014/main" id="{B393F5EA-6716-FD02-26B9-F30EF749BBF2}"/>
              </a:ext>
            </a:extLst>
          </p:cNvPr>
          <p:cNvPicPr>
            <a:picLocks noChangeAspect="1"/>
          </p:cNvPicPr>
          <p:nvPr/>
        </p:nvPicPr>
        <p:blipFill>
          <a:blip r:embed="rId5"/>
          <a:stretch>
            <a:fillRect/>
          </a:stretch>
        </p:blipFill>
        <p:spPr>
          <a:xfrm>
            <a:off x="7841954" y="1679481"/>
            <a:ext cx="4064000" cy="3891585"/>
          </a:xfrm>
          <a:prstGeom prst="rect">
            <a:avLst/>
          </a:prstGeom>
        </p:spPr>
      </p:pic>
      <p:grpSp>
        <p:nvGrpSpPr>
          <p:cNvPr id="14" name="Group 13">
            <a:extLst>
              <a:ext uri="{FF2B5EF4-FFF2-40B4-BE49-F238E27FC236}">
                <a16:creationId xmlns:a16="http://schemas.microsoft.com/office/drawing/2014/main" id="{B54EE381-58EE-92F5-22D5-0A469A5815D7}"/>
              </a:ext>
            </a:extLst>
          </p:cNvPr>
          <p:cNvGrpSpPr/>
          <p:nvPr/>
        </p:nvGrpSpPr>
        <p:grpSpPr>
          <a:xfrm>
            <a:off x="7675275" y="164044"/>
            <a:ext cx="4150685" cy="646500"/>
            <a:chOff x="-32876" y="28504"/>
            <a:chExt cx="4150685" cy="646500"/>
          </a:xfrm>
        </p:grpSpPr>
        <p:pic>
          <p:nvPicPr>
            <p:cNvPr id="15" name="Google Shape;75;p15">
              <a:extLst>
                <a:ext uri="{FF2B5EF4-FFF2-40B4-BE49-F238E27FC236}">
                  <a16:creationId xmlns:a16="http://schemas.microsoft.com/office/drawing/2014/main" id="{EABF03D0-2D19-8FCF-ACCD-DA833A44F27D}"/>
                </a:ext>
              </a:extLst>
            </p:cNvPr>
            <p:cNvPicPr preferRelativeResize="0"/>
            <p:nvPr/>
          </p:nvPicPr>
          <p:blipFill rotWithShape="1">
            <a:blip r:embed="rId6">
              <a:alphaModFix/>
            </a:blip>
            <a:srcRect t="5658" b="5649"/>
            <a:stretch/>
          </p:blipFill>
          <p:spPr>
            <a:xfrm>
              <a:off x="-32876" y="31439"/>
              <a:ext cx="1399902" cy="541300"/>
            </a:xfrm>
            <a:prstGeom prst="rect">
              <a:avLst/>
            </a:prstGeom>
            <a:noFill/>
            <a:ln>
              <a:noFill/>
            </a:ln>
          </p:spPr>
        </p:pic>
        <p:pic>
          <p:nvPicPr>
            <p:cNvPr id="16" name="Picture 15">
              <a:extLst>
                <a:ext uri="{FF2B5EF4-FFF2-40B4-BE49-F238E27FC236}">
                  <a16:creationId xmlns:a16="http://schemas.microsoft.com/office/drawing/2014/main" id="{4C0A6938-705C-B190-325A-899BF495EC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17" name="Google Shape;59;p13">
              <a:extLst>
                <a:ext uri="{FF2B5EF4-FFF2-40B4-BE49-F238E27FC236}">
                  <a16:creationId xmlns:a16="http://schemas.microsoft.com/office/drawing/2014/main" id="{83315A24-3E7A-5797-6775-1FF77F3A0334}"/>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spTree>
    <p:extLst>
      <p:ext uri="{BB962C8B-B14F-4D97-AF65-F5344CB8AC3E}">
        <p14:creationId xmlns:p14="http://schemas.microsoft.com/office/powerpoint/2010/main" val="86445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1804C2E-29FD-768F-7271-0711A76EBB7A}"/>
              </a:ext>
            </a:extLst>
          </p:cNvPr>
          <p:cNvSpPr/>
          <p:nvPr/>
        </p:nvSpPr>
        <p:spPr>
          <a:xfrm>
            <a:off x="-59267" y="-41293"/>
            <a:ext cx="5359304" cy="6858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ID" dirty="0"/>
          </a:p>
        </p:txBody>
      </p:sp>
      <p:sp>
        <p:nvSpPr>
          <p:cNvPr id="19" name="Google Shape;76;p15">
            <a:extLst>
              <a:ext uri="{FF2B5EF4-FFF2-40B4-BE49-F238E27FC236}">
                <a16:creationId xmlns:a16="http://schemas.microsoft.com/office/drawing/2014/main" id="{A3855831-C931-F2A2-5E25-5F7D33DC7E65}"/>
              </a:ext>
            </a:extLst>
          </p:cNvPr>
          <p:cNvSpPr/>
          <p:nvPr/>
        </p:nvSpPr>
        <p:spPr>
          <a:xfrm>
            <a:off x="-59267" y="6501342"/>
            <a:ext cx="12251267" cy="365125"/>
          </a:xfrm>
          <a:prstGeom prst="rect">
            <a:avLst/>
          </a:prstGeom>
          <a:solidFill>
            <a:schemeClr val="tx2">
              <a:lumMod val="75000"/>
              <a:lumOff val="25000"/>
            </a:schemeClr>
          </a:solidFill>
          <a:ln>
            <a:solidFill>
              <a:schemeClr val="tx2">
                <a:lumMod val="75000"/>
                <a:lumOff val="25000"/>
              </a:schemeClr>
            </a:solidFill>
          </a:ln>
        </p:spPr>
        <p:txBody>
          <a:bodyPr spcFirstLastPara="1" wrap="square" lIns="91425" tIns="91425" rIns="91425" bIns="91425" anchor="ctr" anchorCtr="0">
            <a:noAutofit/>
          </a:bodyPr>
          <a:lstStyle/>
          <a:p>
            <a:pPr>
              <a:buSzPts val="1100"/>
            </a:pPr>
            <a:endParaRPr lang="en-US" sz="1400" dirty="0">
              <a:latin typeface="Dosis"/>
              <a:ea typeface="Dosis"/>
              <a:cs typeface="Dosis"/>
              <a:sym typeface="Dosis"/>
            </a:endParaRPr>
          </a:p>
        </p:txBody>
      </p:sp>
      <p:sp>
        <p:nvSpPr>
          <p:cNvPr id="26" name="Slide Number Placeholder 4">
            <a:extLst>
              <a:ext uri="{FF2B5EF4-FFF2-40B4-BE49-F238E27FC236}">
                <a16:creationId xmlns:a16="http://schemas.microsoft.com/office/drawing/2014/main" id="{2619A795-49BB-77F4-CB4A-E6092BD796F9}"/>
              </a:ext>
            </a:extLst>
          </p:cNvPr>
          <p:cNvSpPr>
            <a:spLocks noGrp="1"/>
          </p:cNvSpPr>
          <p:nvPr>
            <p:ph type="sldNum" sz="quarter" idx="12"/>
          </p:nvPr>
        </p:nvSpPr>
        <p:spPr>
          <a:xfrm>
            <a:off x="11468844" y="6174902"/>
            <a:ext cx="357116" cy="365125"/>
          </a:xfrm>
        </p:spPr>
        <p:txBody>
          <a:bodyPr/>
          <a:lstStyle/>
          <a:p>
            <a:fld id="{82EE24B5-652C-4DB5-B7C3-B5BBEC1280B1}" type="slidenum">
              <a:rPr lang="en-US" smtClean="0"/>
              <a:t>11</a:t>
            </a:fld>
            <a:endParaRPr lang="en-US" dirty="0"/>
          </a:p>
        </p:txBody>
      </p:sp>
      <p:grpSp>
        <p:nvGrpSpPr>
          <p:cNvPr id="4" name="Group 3">
            <a:extLst>
              <a:ext uri="{FF2B5EF4-FFF2-40B4-BE49-F238E27FC236}">
                <a16:creationId xmlns:a16="http://schemas.microsoft.com/office/drawing/2014/main" id="{0C1A8803-FFC3-E112-7F45-CDC23726AB94}"/>
              </a:ext>
            </a:extLst>
          </p:cNvPr>
          <p:cNvGrpSpPr/>
          <p:nvPr/>
        </p:nvGrpSpPr>
        <p:grpSpPr>
          <a:xfrm>
            <a:off x="7857654" y="135578"/>
            <a:ext cx="3968306" cy="646500"/>
            <a:chOff x="349800" y="172450"/>
            <a:chExt cx="3968306" cy="646500"/>
          </a:xfrm>
        </p:grpSpPr>
        <p:pic>
          <p:nvPicPr>
            <p:cNvPr id="5" name="Google Shape;55;p13">
              <a:extLst>
                <a:ext uri="{FF2B5EF4-FFF2-40B4-BE49-F238E27FC236}">
                  <a16:creationId xmlns:a16="http://schemas.microsoft.com/office/drawing/2014/main" id="{A22C915A-2822-06A4-ADA5-498980989E53}"/>
                </a:ext>
              </a:extLst>
            </p:cNvPr>
            <p:cNvPicPr preferRelativeResize="0"/>
            <p:nvPr/>
          </p:nvPicPr>
          <p:blipFill rotWithShape="1">
            <a:blip r:embed="rId2">
              <a:alphaModFix/>
            </a:blip>
            <a:srcRect/>
            <a:stretch/>
          </p:blipFill>
          <p:spPr>
            <a:xfrm>
              <a:off x="349800" y="186500"/>
              <a:ext cx="1399901" cy="541300"/>
            </a:xfrm>
            <a:prstGeom prst="rect">
              <a:avLst/>
            </a:prstGeom>
            <a:noFill/>
            <a:ln>
              <a:noFill/>
            </a:ln>
          </p:spPr>
        </p:pic>
        <p:sp>
          <p:nvSpPr>
            <p:cNvPr id="6" name="Google Shape;59;p13">
              <a:extLst>
                <a:ext uri="{FF2B5EF4-FFF2-40B4-BE49-F238E27FC236}">
                  <a16:creationId xmlns:a16="http://schemas.microsoft.com/office/drawing/2014/main" id="{C5BD349F-250A-5EED-ACBF-BD2EB8831BA7}"/>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7" name="Picture 6">
              <a:extLst>
                <a:ext uri="{FF2B5EF4-FFF2-40B4-BE49-F238E27FC236}">
                  <a16:creationId xmlns:a16="http://schemas.microsoft.com/office/drawing/2014/main" id="{A4067CB9-C324-D8D8-A2D4-03016427E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925" y="186500"/>
              <a:ext cx="2091181" cy="486562"/>
            </a:xfrm>
            <a:prstGeom prst="rect">
              <a:avLst/>
            </a:prstGeom>
          </p:spPr>
        </p:pic>
      </p:grpSp>
      <p:sp>
        <p:nvSpPr>
          <p:cNvPr id="10" name="object 18" descr="Beige rectangle">
            <a:extLst>
              <a:ext uri="{FF2B5EF4-FFF2-40B4-BE49-F238E27FC236}">
                <a16:creationId xmlns:a16="http://schemas.microsoft.com/office/drawing/2014/main" id="{9A012C70-1C05-BC07-C070-56775192AD16}"/>
              </a:ext>
            </a:extLst>
          </p:cNvPr>
          <p:cNvSpPr/>
          <p:nvPr/>
        </p:nvSpPr>
        <p:spPr>
          <a:xfrm flipV="1">
            <a:off x="196640" y="861444"/>
            <a:ext cx="2097827"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30" name="Title 1">
            <a:extLst>
              <a:ext uri="{FF2B5EF4-FFF2-40B4-BE49-F238E27FC236}">
                <a16:creationId xmlns:a16="http://schemas.microsoft.com/office/drawing/2014/main" id="{23FA0E4E-43DD-7A6E-B2D0-E1268A5A8BA4}"/>
              </a:ext>
            </a:extLst>
          </p:cNvPr>
          <p:cNvSpPr>
            <a:spLocks noGrp="1"/>
          </p:cNvSpPr>
          <p:nvPr>
            <p:ph type="title"/>
          </p:nvPr>
        </p:nvSpPr>
        <p:spPr>
          <a:xfrm>
            <a:off x="196640" y="41293"/>
            <a:ext cx="10515600" cy="804333"/>
          </a:xfrm>
        </p:spPr>
        <p:txBody>
          <a:bodyPr/>
          <a:lstStyle/>
          <a:p>
            <a:r>
              <a:rPr lang="en-US" dirty="0"/>
              <a:t>Scorecard </a:t>
            </a:r>
          </a:p>
        </p:txBody>
      </p:sp>
      <p:sp>
        <p:nvSpPr>
          <p:cNvPr id="40" name="Content Placeholder 6">
            <a:extLst>
              <a:ext uri="{FF2B5EF4-FFF2-40B4-BE49-F238E27FC236}">
                <a16:creationId xmlns:a16="http://schemas.microsoft.com/office/drawing/2014/main" id="{ECA77AE6-8626-71DD-5638-A66B1E7FF723}"/>
              </a:ext>
            </a:extLst>
          </p:cNvPr>
          <p:cNvSpPr txBox="1">
            <a:spLocks/>
          </p:cNvSpPr>
          <p:nvPr/>
        </p:nvSpPr>
        <p:spPr bwMode="white">
          <a:xfrm>
            <a:off x="715688" y="1397191"/>
            <a:ext cx="7281991" cy="8932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12700" algn="l">
              <a:lnSpc>
                <a:spcPct val="120000"/>
              </a:lnSpc>
              <a:spcBef>
                <a:spcPts val="100"/>
              </a:spcBef>
            </a:pPr>
            <a:r>
              <a:rPr lang="en-US" sz="1900" b="1" dirty="0">
                <a:solidFill>
                  <a:schemeClr val="tx1"/>
                </a:solidFill>
              </a:rPr>
              <a:t>Get Result From Coefficient Of</a:t>
            </a:r>
          </a:p>
          <a:p>
            <a:pPr marL="12700" algn="l">
              <a:lnSpc>
                <a:spcPct val="120000"/>
              </a:lnSpc>
              <a:spcBef>
                <a:spcPts val="100"/>
              </a:spcBef>
            </a:pPr>
            <a:r>
              <a:rPr lang="en-US" sz="1900" b="1" dirty="0">
                <a:solidFill>
                  <a:schemeClr val="tx1"/>
                </a:solidFill>
              </a:rPr>
              <a:t>Logistic Regression.</a:t>
            </a:r>
          </a:p>
        </p:txBody>
      </p:sp>
      <p:pic>
        <p:nvPicPr>
          <p:cNvPr id="41" name="Picture Placeholder 35" descr="Check icon">
            <a:extLst>
              <a:ext uri="{FF2B5EF4-FFF2-40B4-BE49-F238E27FC236}">
                <a16:creationId xmlns:a16="http://schemas.microsoft.com/office/drawing/2014/main" id="{86A722EA-A57F-3D7C-F077-02056829C697}"/>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16812" y="1373940"/>
            <a:ext cx="576000" cy="576000"/>
          </a:xfrm>
          <a:prstGeom prst="rect">
            <a:avLst/>
          </a:prstGeom>
        </p:spPr>
      </p:pic>
      <p:pic>
        <p:nvPicPr>
          <p:cNvPr id="45" name="Picture Placeholder 35" descr="Check icon">
            <a:extLst>
              <a:ext uri="{FF2B5EF4-FFF2-40B4-BE49-F238E27FC236}">
                <a16:creationId xmlns:a16="http://schemas.microsoft.com/office/drawing/2014/main" id="{F0DC779A-A0C4-55F2-7E71-8BA818018DB0}"/>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50021" y="4222333"/>
            <a:ext cx="576000" cy="576000"/>
          </a:xfrm>
          <a:prstGeom prst="rect">
            <a:avLst/>
          </a:prstGeom>
        </p:spPr>
      </p:pic>
      <p:sp>
        <p:nvSpPr>
          <p:cNvPr id="46" name="Content Placeholder 6">
            <a:extLst>
              <a:ext uri="{FF2B5EF4-FFF2-40B4-BE49-F238E27FC236}">
                <a16:creationId xmlns:a16="http://schemas.microsoft.com/office/drawing/2014/main" id="{D0B9455D-71A7-4CA2-CC65-A200F229D3BB}"/>
              </a:ext>
            </a:extLst>
          </p:cNvPr>
          <p:cNvSpPr txBox="1">
            <a:spLocks/>
          </p:cNvSpPr>
          <p:nvPr/>
        </p:nvSpPr>
        <p:spPr bwMode="white">
          <a:xfrm>
            <a:off x="826021" y="4251327"/>
            <a:ext cx="4477971" cy="929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20000"/>
              </a:lnSpc>
              <a:spcBef>
                <a:spcPts val="100"/>
              </a:spcBef>
            </a:pPr>
            <a:r>
              <a:rPr lang="en-US" sz="1900" b="1" dirty="0">
                <a:solidFill>
                  <a:schemeClr val="tx1"/>
                </a:solidFill>
              </a:rPr>
              <a:t>Define Min And Max Score Based on FICO Score (300-850).</a:t>
            </a:r>
          </a:p>
        </p:txBody>
      </p:sp>
      <p:sp>
        <p:nvSpPr>
          <p:cNvPr id="49" name="Arrow: Right 48">
            <a:extLst>
              <a:ext uri="{FF2B5EF4-FFF2-40B4-BE49-F238E27FC236}">
                <a16:creationId xmlns:a16="http://schemas.microsoft.com/office/drawing/2014/main" id="{038EC706-C113-410E-0AB0-299289DDB271}"/>
              </a:ext>
            </a:extLst>
          </p:cNvPr>
          <p:cNvSpPr/>
          <p:nvPr/>
        </p:nvSpPr>
        <p:spPr>
          <a:xfrm>
            <a:off x="5210612" y="1480940"/>
            <a:ext cx="539399" cy="56394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Arrow: Right 50">
            <a:extLst>
              <a:ext uri="{FF2B5EF4-FFF2-40B4-BE49-F238E27FC236}">
                <a16:creationId xmlns:a16="http://schemas.microsoft.com/office/drawing/2014/main" id="{E4505A3E-C0ED-48B8-3317-C1FEC0440B3A}"/>
              </a:ext>
            </a:extLst>
          </p:cNvPr>
          <p:cNvSpPr/>
          <p:nvPr/>
        </p:nvSpPr>
        <p:spPr>
          <a:xfrm>
            <a:off x="5210612" y="4222333"/>
            <a:ext cx="539399" cy="56394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Picture 2">
            <a:extLst>
              <a:ext uri="{FF2B5EF4-FFF2-40B4-BE49-F238E27FC236}">
                <a16:creationId xmlns:a16="http://schemas.microsoft.com/office/drawing/2014/main" id="{D3E5295E-1347-2E57-E646-AB2393B7AF87}"/>
              </a:ext>
            </a:extLst>
          </p:cNvPr>
          <p:cNvPicPr>
            <a:picLocks noChangeAspect="1"/>
          </p:cNvPicPr>
          <p:nvPr/>
        </p:nvPicPr>
        <p:blipFill>
          <a:blip r:embed="rId5"/>
          <a:stretch>
            <a:fillRect/>
          </a:stretch>
        </p:blipFill>
        <p:spPr>
          <a:xfrm>
            <a:off x="6039174" y="1085205"/>
            <a:ext cx="3917009" cy="1355413"/>
          </a:xfrm>
          <a:prstGeom prst="rect">
            <a:avLst/>
          </a:prstGeom>
        </p:spPr>
      </p:pic>
      <p:pic>
        <p:nvPicPr>
          <p:cNvPr id="9" name="Picture 8">
            <a:extLst>
              <a:ext uri="{FF2B5EF4-FFF2-40B4-BE49-F238E27FC236}">
                <a16:creationId xmlns:a16="http://schemas.microsoft.com/office/drawing/2014/main" id="{7EBE73B7-617F-52FE-E23C-6E46AF678DB3}"/>
              </a:ext>
            </a:extLst>
          </p:cNvPr>
          <p:cNvPicPr>
            <a:picLocks noChangeAspect="1"/>
          </p:cNvPicPr>
          <p:nvPr/>
        </p:nvPicPr>
        <p:blipFill>
          <a:blip r:embed="rId6"/>
          <a:stretch>
            <a:fillRect/>
          </a:stretch>
        </p:blipFill>
        <p:spPr>
          <a:xfrm>
            <a:off x="5876037" y="2841958"/>
            <a:ext cx="6237144" cy="3332944"/>
          </a:xfrm>
          <a:prstGeom prst="rect">
            <a:avLst/>
          </a:prstGeom>
        </p:spPr>
      </p:pic>
    </p:spTree>
    <p:extLst>
      <p:ext uri="{BB962C8B-B14F-4D97-AF65-F5344CB8AC3E}">
        <p14:creationId xmlns:p14="http://schemas.microsoft.com/office/powerpoint/2010/main" val="72512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1804C2E-29FD-768F-7271-0711A76EBB7A}"/>
              </a:ext>
            </a:extLst>
          </p:cNvPr>
          <p:cNvSpPr/>
          <p:nvPr/>
        </p:nvSpPr>
        <p:spPr>
          <a:xfrm>
            <a:off x="-14492" y="0"/>
            <a:ext cx="7506106" cy="6858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 name="Google Shape;86;p15">
            <a:extLst>
              <a:ext uri="{FF2B5EF4-FFF2-40B4-BE49-F238E27FC236}">
                <a16:creationId xmlns:a16="http://schemas.microsoft.com/office/drawing/2014/main" id="{C518ECC4-82C9-BBBF-4F7D-313D41EB5C2D}"/>
              </a:ext>
            </a:extLst>
          </p:cNvPr>
          <p:cNvSpPr txBox="1"/>
          <p:nvPr/>
        </p:nvSpPr>
        <p:spPr>
          <a:xfrm>
            <a:off x="7511038" y="1751318"/>
            <a:ext cx="4442956" cy="1985129"/>
          </a:xfrm>
          <a:prstGeom prst="rect">
            <a:avLst/>
          </a:prstGeom>
          <a:noFill/>
          <a:ln>
            <a:noFill/>
          </a:ln>
        </p:spPr>
        <p:txBody>
          <a:bodyPr spcFirstLastPara="1" wrap="square" lIns="91425" tIns="91425" rIns="91425" bIns="91425" anchor="t" anchorCtr="0">
            <a:spAutoFit/>
          </a:bodyPr>
          <a:lstStyle/>
          <a:p>
            <a:pPr marL="342900" lvl="0" indent="-342900" algn="just">
              <a:spcBef>
                <a:spcPts val="600"/>
              </a:spcBef>
              <a:buFont typeface="Symbol" panose="05050102010706020507" pitchFamily="18" charset="2"/>
              <a:buChar char=""/>
            </a:pP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features boost credit scores with the highest scorecard.</a:t>
            </a:r>
          </a:p>
          <a:p>
            <a:pPr marL="342900" lvl="0" indent="-342900" algn="just">
              <a:spcBef>
                <a:spcPts val="600"/>
              </a:spcBef>
              <a:buFont typeface="Symbol" panose="05050102010706020507" pitchFamily="18" charset="2"/>
              <a:buChar char=""/>
            </a:pP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features have the lowest scorecard and lower credit scores.</a:t>
            </a:r>
          </a:p>
          <a:p>
            <a:pPr marL="342900" lvl="0" indent="-342900" algn="just">
              <a:spcBef>
                <a:spcPts val="600"/>
              </a:spcBef>
              <a:buFont typeface="Symbol" panose="05050102010706020507" pitchFamily="18" charset="2"/>
              <a:buChar char=""/>
            </a:pP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New customers start with a base credit score of 256 based on our model.</a:t>
            </a:r>
          </a:p>
        </p:txBody>
      </p:sp>
      <p:sp>
        <p:nvSpPr>
          <p:cNvPr id="19" name="Google Shape;76;p15">
            <a:extLst>
              <a:ext uri="{FF2B5EF4-FFF2-40B4-BE49-F238E27FC236}">
                <a16:creationId xmlns:a16="http://schemas.microsoft.com/office/drawing/2014/main" id="{A3855831-C931-F2A2-5E25-5F7D33DC7E65}"/>
              </a:ext>
            </a:extLst>
          </p:cNvPr>
          <p:cNvSpPr/>
          <p:nvPr/>
        </p:nvSpPr>
        <p:spPr>
          <a:xfrm>
            <a:off x="0" y="6536267"/>
            <a:ext cx="12192000" cy="330200"/>
          </a:xfrm>
          <a:prstGeom prst="rect">
            <a:avLst/>
          </a:prstGeom>
          <a:solidFill>
            <a:schemeClr val="tx2">
              <a:lumMod val="75000"/>
              <a:lumOff val="25000"/>
            </a:schemeClr>
          </a:solidFill>
          <a:ln>
            <a:solidFill>
              <a:schemeClr val="tx2">
                <a:lumMod val="75000"/>
                <a:lumOff val="25000"/>
              </a:schemeClr>
            </a:solidFill>
          </a:ln>
        </p:spPr>
        <p:txBody>
          <a:bodyPr spcFirstLastPara="1" wrap="square" lIns="91425" tIns="91425" rIns="91425" bIns="91425" anchor="ctr" anchorCtr="0">
            <a:noAutofit/>
          </a:bodyPr>
          <a:lstStyle/>
          <a:p>
            <a:pPr>
              <a:buSzPts val="1100"/>
            </a:pPr>
            <a:endParaRPr lang="en-US" sz="1400" dirty="0">
              <a:latin typeface="Dosis"/>
              <a:ea typeface="Dosis"/>
              <a:cs typeface="Dosis"/>
              <a:sym typeface="Dosis"/>
            </a:endParaRPr>
          </a:p>
        </p:txBody>
      </p:sp>
      <p:sp>
        <p:nvSpPr>
          <p:cNvPr id="26" name="Slide Number Placeholder 4">
            <a:extLst>
              <a:ext uri="{FF2B5EF4-FFF2-40B4-BE49-F238E27FC236}">
                <a16:creationId xmlns:a16="http://schemas.microsoft.com/office/drawing/2014/main" id="{2619A795-49BB-77F4-CB4A-E6092BD796F9}"/>
              </a:ext>
            </a:extLst>
          </p:cNvPr>
          <p:cNvSpPr>
            <a:spLocks noGrp="1"/>
          </p:cNvSpPr>
          <p:nvPr>
            <p:ph type="sldNum" sz="quarter" idx="12"/>
          </p:nvPr>
        </p:nvSpPr>
        <p:spPr>
          <a:xfrm>
            <a:off x="11468844" y="6174902"/>
            <a:ext cx="357116" cy="365125"/>
          </a:xfrm>
        </p:spPr>
        <p:txBody>
          <a:bodyPr/>
          <a:lstStyle/>
          <a:p>
            <a:fld id="{82EE24B5-652C-4DB5-B7C3-B5BBEC1280B1}" type="slidenum">
              <a:rPr lang="en-US" smtClean="0"/>
              <a:t>12</a:t>
            </a:fld>
            <a:endParaRPr lang="en-US" dirty="0"/>
          </a:p>
        </p:txBody>
      </p:sp>
      <p:grpSp>
        <p:nvGrpSpPr>
          <p:cNvPr id="4" name="Group 3">
            <a:extLst>
              <a:ext uri="{FF2B5EF4-FFF2-40B4-BE49-F238E27FC236}">
                <a16:creationId xmlns:a16="http://schemas.microsoft.com/office/drawing/2014/main" id="{0C1A8803-FFC3-E112-7F45-CDC23726AB94}"/>
              </a:ext>
            </a:extLst>
          </p:cNvPr>
          <p:cNvGrpSpPr/>
          <p:nvPr/>
        </p:nvGrpSpPr>
        <p:grpSpPr>
          <a:xfrm>
            <a:off x="7857654" y="135578"/>
            <a:ext cx="3968306" cy="646500"/>
            <a:chOff x="349800" y="172450"/>
            <a:chExt cx="3968306" cy="646500"/>
          </a:xfrm>
        </p:grpSpPr>
        <p:pic>
          <p:nvPicPr>
            <p:cNvPr id="5" name="Google Shape;55;p13">
              <a:extLst>
                <a:ext uri="{FF2B5EF4-FFF2-40B4-BE49-F238E27FC236}">
                  <a16:creationId xmlns:a16="http://schemas.microsoft.com/office/drawing/2014/main" id="{A22C915A-2822-06A4-ADA5-498980989E53}"/>
                </a:ext>
              </a:extLst>
            </p:cNvPr>
            <p:cNvPicPr preferRelativeResize="0"/>
            <p:nvPr/>
          </p:nvPicPr>
          <p:blipFill rotWithShape="1">
            <a:blip r:embed="rId2">
              <a:alphaModFix/>
            </a:blip>
            <a:srcRect/>
            <a:stretch/>
          </p:blipFill>
          <p:spPr>
            <a:xfrm>
              <a:off x="349800" y="186500"/>
              <a:ext cx="1399901" cy="541300"/>
            </a:xfrm>
            <a:prstGeom prst="rect">
              <a:avLst/>
            </a:prstGeom>
            <a:noFill/>
            <a:ln>
              <a:noFill/>
            </a:ln>
          </p:spPr>
        </p:pic>
        <p:sp>
          <p:nvSpPr>
            <p:cNvPr id="6" name="Google Shape;59;p13">
              <a:extLst>
                <a:ext uri="{FF2B5EF4-FFF2-40B4-BE49-F238E27FC236}">
                  <a16:creationId xmlns:a16="http://schemas.microsoft.com/office/drawing/2014/main" id="{C5BD349F-250A-5EED-ACBF-BD2EB8831BA7}"/>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7" name="Picture 6">
              <a:extLst>
                <a:ext uri="{FF2B5EF4-FFF2-40B4-BE49-F238E27FC236}">
                  <a16:creationId xmlns:a16="http://schemas.microsoft.com/office/drawing/2014/main" id="{A4067CB9-C324-D8D8-A2D4-03016427E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925" y="186500"/>
              <a:ext cx="2091181" cy="486562"/>
            </a:xfrm>
            <a:prstGeom prst="rect">
              <a:avLst/>
            </a:prstGeom>
          </p:spPr>
        </p:pic>
      </p:grpSp>
      <p:sp>
        <p:nvSpPr>
          <p:cNvPr id="8" name="Google Shape;80;p15">
            <a:extLst>
              <a:ext uri="{FF2B5EF4-FFF2-40B4-BE49-F238E27FC236}">
                <a16:creationId xmlns:a16="http://schemas.microsoft.com/office/drawing/2014/main" id="{EB2B491E-7E97-A7CE-F497-7EA9C901DB6C}"/>
              </a:ext>
            </a:extLst>
          </p:cNvPr>
          <p:cNvSpPr txBox="1"/>
          <p:nvPr/>
        </p:nvSpPr>
        <p:spPr>
          <a:xfrm>
            <a:off x="7857654" y="1252088"/>
            <a:ext cx="35046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chemeClr val="bg1"/>
                </a:solidFill>
                <a:latin typeface="Rubik SemiBold"/>
                <a:ea typeface="Rubik SemiBold"/>
                <a:cs typeface="Rubik SemiBold"/>
                <a:sym typeface="Rubik SemiBold"/>
              </a:rPr>
              <a:t>Feature Importance</a:t>
            </a:r>
            <a:endParaRPr sz="2400" dirty="0">
              <a:solidFill>
                <a:schemeClr val="bg1"/>
              </a:solidFill>
              <a:latin typeface="Rubik SemiBold"/>
              <a:ea typeface="Rubik SemiBold"/>
              <a:cs typeface="Rubik SemiBold"/>
              <a:sym typeface="Rubik SemiBold"/>
            </a:endParaRPr>
          </a:p>
        </p:txBody>
      </p:sp>
      <p:pic>
        <p:nvPicPr>
          <p:cNvPr id="9" name="Picture 8">
            <a:extLst>
              <a:ext uri="{FF2B5EF4-FFF2-40B4-BE49-F238E27FC236}">
                <a16:creationId xmlns:a16="http://schemas.microsoft.com/office/drawing/2014/main" id="{AEC39A51-7790-98A4-6049-E6544A708289}"/>
              </a:ext>
            </a:extLst>
          </p:cNvPr>
          <p:cNvPicPr>
            <a:picLocks noChangeAspect="1"/>
          </p:cNvPicPr>
          <p:nvPr/>
        </p:nvPicPr>
        <p:blipFill>
          <a:blip r:embed="rId4"/>
          <a:stretch>
            <a:fillRect/>
          </a:stretch>
        </p:blipFill>
        <p:spPr>
          <a:xfrm>
            <a:off x="19424" y="149628"/>
            <a:ext cx="7491614" cy="3203381"/>
          </a:xfrm>
          <a:prstGeom prst="rect">
            <a:avLst/>
          </a:prstGeom>
        </p:spPr>
      </p:pic>
      <p:pic>
        <p:nvPicPr>
          <p:cNvPr id="11" name="Picture 10">
            <a:extLst>
              <a:ext uri="{FF2B5EF4-FFF2-40B4-BE49-F238E27FC236}">
                <a16:creationId xmlns:a16="http://schemas.microsoft.com/office/drawing/2014/main" id="{9431C5F6-6C20-6DCA-020A-4D31CCEEBB2D}"/>
              </a:ext>
            </a:extLst>
          </p:cNvPr>
          <p:cNvPicPr>
            <a:picLocks noChangeAspect="1"/>
          </p:cNvPicPr>
          <p:nvPr/>
        </p:nvPicPr>
        <p:blipFill>
          <a:blip r:embed="rId5"/>
          <a:stretch>
            <a:fillRect/>
          </a:stretch>
        </p:blipFill>
        <p:spPr>
          <a:xfrm>
            <a:off x="111535" y="3324419"/>
            <a:ext cx="7399503" cy="3203381"/>
          </a:xfrm>
          <a:prstGeom prst="rect">
            <a:avLst/>
          </a:prstGeom>
        </p:spPr>
      </p:pic>
    </p:spTree>
    <p:extLst>
      <p:ext uri="{BB962C8B-B14F-4D97-AF65-F5344CB8AC3E}">
        <p14:creationId xmlns:p14="http://schemas.microsoft.com/office/powerpoint/2010/main" val="34908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35773" y="127000"/>
            <a:ext cx="10515600" cy="804333"/>
          </a:xfrm>
        </p:spPr>
        <p:txBody>
          <a:bodyPr/>
          <a:lstStyle/>
          <a:p>
            <a:r>
              <a:rPr lang="en-US" dirty="0"/>
              <a:t>Business Insight</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5773" y="770813"/>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09F3FA0B-E12F-C512-96EB-7A865B4363EA}"/>
              </a:ext>
            </a:extLst>
          </p:cNvPr>
          <p:cNvSpPr txBox="1"/>
          <p:nvPr/>
        </p:nvSpPr>
        <p:spPr>
          <a:xfrm>
            <a:off x="2959100" y="2393332"/>
            <a:ext cx="6155266" cy="394210"/>
          </a:xfrm>
          <a:prstGeom prst="rect">
            <a:avLst/>
          </a:prstGeom>
          <a:noFill/>
        </p:spPr>
        <p:txBody>
          <a:bodyPr wrap="square">
            <a:spAutoFit/>
          </a:bodyPr>
          <a:lstStyle/>
          <a:p>
            <a:pPr marL="12700">
              <a:lnSpc>
                <a:spcPct val="120000"/>
              </a:lnSpc>
              <a:spcBef>
                <a:spcPts val="100"/>
              </a:spcBef>
            </a:pPr>
            <a:endParaRPr lang="en-US" sz="1800" i="1" spc="-15" dirty="0">
              <a:cs typeface="Arial"/>
            </a:endParaRPr>
          </a:p>
        </p:txBody>
      </p:sp>
      <p:grpSp>
        <p:nvGrpSpPr>
          <p:cNvPr id="23" name="Group 22">
            <a:extLst>
              <a:ext uri="{FF2B5EF4-FFF2-40B4-BE49-F238E27FC236}">
                <a16:creationId xmlns:a16="http://schemas.microsoft.com/office/drawing/2014/main" id="{3EA15128-9011-335A-CC04-E57E1B502CAF}"/>
              </a:ext>
            </a:extLst>
          </p:cNvPr>
          <p:cNvGrpSpPr/>
          <p:nvPr/>
        </p:nvGrpSpPr>
        <p:grpSpPr>
          <a:xfrm>
            <a:off x="7675275" y="124313"/>
            <a:ext cx="4150685" cy="646500"/>
            <a:chOff x="-32876" y="28504"/>
            <a:chExt cx="4150685" cy="646500"/>
          </a:xfrm>
        </p:grpSpPr>
        <p:pic>
          <p:nvPicPr>
            <p:cNvPr id="24" name="Google Shape;75;p15">
              <a:extLst>
                <a:ext uri="{FF2B5EF4-FFF2-40B4-BE49-F238E27FC236}">
                  <a16:creationId xmlns:a16="http://schemas.microsoft.com/office/drawing/2014/main" id="{455F9812-0129-E35E-94B1-ADECC7FB236E}"/>
                </a:ext>
              </a:extLst>
            </p:cNvPr>
            <p:cNvPicPr preferRelativeResize="0"/>
            <p:nvPr/>
          </p:nvPicPr>
          <p:blipFill rotWithShape="1">
            <a:blip r:embed="rId3">
              <a:alphaModFix/>
            </a:blip>
            <a:srcRect t="5658" b="5649"/>
            <a:stretch/>
          </p:blipFill>
          <p:spPr>
            <a:xfrm>
              <a:off x="-32876" y="31439"/>
              <a:ext cx="1399902" cy="541300"/>
            </a:xfrm>
            <a:prstGeom prst="rect">
              <a:avLst/>
            </a:prstGeom>
            <a:noFill/>
            <a:ln>
              <a:noFill/>
            </a:ln>
          </p:spPr>
        </p:pic>
        <p:pic>
          <p:nvPicPr>
            <p:cNvPr id="25" name="Picture 24">
              <a:extLst>
                <a:ext uri="{FF2B5EF4-FFF2-40B4-BE49-F238E27FC236}">
                  <a16:creationId xmlns:a16="http://schemas.microsoft.com/office/drawing/2014/main" id="{E4B7890B-5EF1-950A-C411-5E3BD8C1D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6" name="Google Shape;59;p13">
              <a:extLst>
                <a:ext uri="{FF2B5EF4-FFF2-40B4-BE49-F238E27FC236}">
                  <a16:creationId xmlns:a16="http://schemas.microsoft.com/office/drawing/2014/main" id="{ADC76736-A289-4C1D-3505-D5C5E6932A97}"/>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pic>
        <p:nvPicPr>
          <p:cNvPr id="5" name="Picture 4">
            <a:extLst>
              <a:ext uri="{FF2B5EF4-FFF2-40B4-BE49-F238E27FC236}">
                <a16:creationId xmlns:a16="http://schemas.microsoft.com/office/drawing/2014/main" id="{47B5FA7E-B277-E429-CA03-CF43A8D2133A}"/>
              </a:ext>
            </a:extLst>
          </p:cNvPr>
          <p:cNvPicPr>
            <a:picLocks noChangeAspect="1"/>
          </p:cNvPicPr>
          <p:nvPr/>
        </p:nvPicPr>
        <p:blipFill>
          <a:blip r:embed="rId5"/>
          <a:stretch>
            <a:fillRect/>
          </a:stretch>
        </p:blipFill>
        <p:spPr>
          <a:xfrm>
            <a:off x="1963737" y="1016706"/>
            <a:ext cx="8264525" cy="5523321"/>
          </a:xfrm>
          <a:prstGeom prst="rect">
            <a:avLst/>
          </a:prstGeom>
        </p:spPr>
      </p:pic>
    </p:spTree>
    <p:extLst>
      <p:ext uri="{BB962C8B-B14F-4D97-AF65-F5344CB8AC3E}">
        <p14:creationId xmlns:p14="http://schemas.microsoft.com/office/powerpoint/2010/main" val="399068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35773" y="127000"/>
            <a:ext cx="10515600" cy="804333"/>
          </a:xfrm>
        </p:spPr>
        <p:txBody>
          <a:bodyPr/>
          <a:lstStyle/>
          <a:p>
            <a:r>
              <a:rPr lang="en-US" dirty="0"/>
              <a:t>Business Insight</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14</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5773" y="770813"/>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09F3FA0B-E12F-C512-96EB-7A865B4363EA}"/>
              </a:ext>
            </a:extLst>
          </p:cNvPr>
          <p:cNvSpPr txBox="1"/>
          <p:nvPr/>
        </p:nvSpPr>
        <p:spPr>
          <a:xfrm>
            <a:off x="2959100" y="2393332"/>
            <a:ext cx="6155266" cy="394210"/>
          </a:xfrm>
          <a:prstGeom prst="rect">
            <a:avLst/>
          </a:prstGeom>
          <a:noFill/>
        </p:spPr>
        <p:txBody>
          <a:bodyPr wrap="square">
            <a:spAutoFit/>
          </a:bodyPr>
          <a:lstStyle/>
          <a:p>
            <a:pPr marL="12700">
              <a:lnSpc>
                <a:spcPct val="120000"/>
              </a:lnSpc>
              <a:spcBef>
                <a:spcPts val="100"/>
              </a:spcBef>
            </a:pPr>
            <a:endParaRPr lang="en-US" sz="1800" i="1" spc="-15" dirty="0">
              <a:cs typeface="Arial"/>
            </a:endParaRPr>
          </a:p>
        </p:txBody>
      </p:sp>
      <p:grpSp>
        <p:nvGrpSpPr>
          <p:cNvPr id="23" name="Group 22">
            <a:extLst>
              <a:ext uri="{FF2B5EF4-FFF2-40B4-BE49-F238E27FC236}">
                <a16:creationId xmlns:a16="http://schemas.microsoft.com/office/drawing/2014/main" id="{3EA15128-9011-335A-CC04-E57E1B502CAF}"/>
              </a:ext>
            </a:extLst>
          </p:cNvPr>
          <p:cNvGrpSpPr/>
          <p:nvPr/>
        </p:nvGrpSpPr>
        <p:grpSpPr>
          <a:xfrm>
            <a:off x="7675275" y="124313"/>
            <a:ext cx="4150685" cy="646500"/>
            <a:chOff x="-32876" y="28504"/>
            <a:chExt cx="4150685" cy="646500"/>
          </a:xfrm>
        </p:grpSpPr>
        <p:pic>
          <p:nvPicPr>
            <p:cNvPr id="24" name="Google Shape;75;p15">
              <a:extLst>
                <a:ext uri="{FF2B5EF4-FFF2-40B4-BE49-F238E27FC236}">
                  <a16:creationId xmlns:a16="http://schemas.microsoft.com/office/drawing/2014/main" id="{455F9812-0129-E35E-94B1-ADECC7FB236E}"/>
                </a:ext>
              </a:extLst>
            </p:cNvPr>
            <p:cNvPicPr preferRelativeResize="0"/>
            <p:nvPr/>
          </p:nvPicPr>
          <p:blipFill rotWithShape="1">
            <a:blip r:embed="rId3">
              <a:alphaModFix/>
            </a:blip>
            <a:srcRect t="5658" b="5649"/>
            <a:stretch/>
          </p:blipFill>
          <p:spPr>
            <a:xfrm>
              <a:off x="-32876" y="31439"/>
              <a:ext cx="1399902" cy="541300"/>
            </a:xfrm>
            <a:prstGeom prst="rect">
              <a:avLst/>
            </a:prstGeom>
            <a:noFill/>
            <a:ln>
              <a:noFill/>
            </a:ln>
          </p:spPr>
        </p:pic>
        <p:pic>
          <p:nvPicPr>
            <p:cNvPr id="25" name="Picture 24">
              <a:extLst>
                <a:ext uri="{FF2B5EF4-FFF2-40B4-BE49-F238E27FC236}">
                  <a16:creationId xmlns:a16="http://schemas.microsoft.com/office/drawing/2014/main" id="{E4B7890B-5EF1-950A-C411-5E3BD8C1D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6" name="Google Shape;59;p13">
              <a:extLst>
                <a:ext uri="{FF2B5EF4-FFF2-40B4-BE49-F238E27FC236}">
                  <a16:creationId xmlns:a16="http://schemas.microsoft.com/office/drawing/2014/main" id="{ADC76736-A289-4C1D-3505-D5C5E6932A97}"/>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pic>
        <p:nvPicPr>
          <p:cNvPr id="7" name="Picture 6">
            <a:extLst>
              <a:ext uri="{FF2B5EF4-FFF2-40B4-BE49-F238E27FC236}">
                <a16:creationId xmlns:a16="http://schemas.microsoft.com/office/drawing/2014/main" id="{0A819FBA-85EA-E16E-3A57-B4EE4D415E0C}"/>
              </a:ext>
            </a:extLst>
          </p:cNvPr>
          <p:cNvPicPr>
            <a:picLocks noChangeAspect="1"/>
          </p:cNvPicPr>
          <p:nvPr/>
        </p:nvPicPr>
        <p:blipFill>
          <a:blip r:embed="rId5"/>
          <a:stretch>
            <a:fillRect/>
          </a:stretch>
        </p:blipFill>
        <p:spPr>
          <a:xfrm>
            <a:off x="1179435" y="986319"/>
            <a:ext cx="9955374" cy="5553708"/>
          </a:xfrm>
          <a:prstGeom prst="rect">
            <a:avLst/>
          </a:prstGeom>
        </p:spPr>
      </p:pic>
    </p:spTree>
    <p:extLst>
      <p:ext uri="{BB962C8B-B14F-4D97-AF65-F5344CB8AC3E}">
        <p14:creationId xmlns:p14="http://schemas.microsoft.com/office/powerpoint/2010/main" val="217836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35773" y="127000"/>
            <a:ext cx="10515600" cy="804333"/>
          </a:xfrm>
        </p:spPr>
        <p:txBody>
          <a:bodyPr/>
          <a:lstStyle/>
          <a:p>
            <a:r>
              <a:rPr lang="en-US" dirty="0"/>
              <a:t>Business Insight</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15</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5773" y="770813"/>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09F3FA0B-E12F-C512-96EB-7A865B4363EA}"/>
              </a:ext>
            </a:extLst>
          </p:cNvPr>
          <p:cNvSpPr txBox="1"/>
          <p:nvPr/>
        </p:nvSpPr>
        <p:spPr>
          <a:xfrm>
            <a:off x="2959100" y="2393332"/>
            <a:ext cx="6155266" cy="394210"/>
          </a:xfrm>
          <a:prstGeom prst="rect">
            <a:avLst/>
          </a:prstGeom>
          <a:noFill/>
        </p:spPr>
        <p:txBody>
          <a:bodyPr wrap="square">
            <a:spAutoFit/>
          </a:bodyPr>
          <a:lstStyle/>
          <a:p>
            <a:pPr marL="12700">
              <a:lnSpc>
                <a:spcPct val="120000"/>
              </a:lnSpc>
              <a:spcBef>
                <a:spcPts val="100"/>
              </a:spcBef>
            </a:pPr>
            <a:endParaRPr lang="en-US" sz="1800" i="1" spc="-15" dirty="0">
              <a:cs typeface="Arial"/>
            </a:endParaRPr>
          </a:p>
        </p:txBody>
      </p:sp>
      <p:grpSp>
        <p:nvGrpSpPr>
          <p:cNvPr id="23" name="Group 22">
            <a:extLst>
              <a:ext uri="{FF2B5EF4-FFF2-40B4-BE49-F238E27FC236}">
                <a16:creationId xmlns:a16="http://schemas.microsoft.com/office/drawing/2014/main" id="{3EA15128-9011-335A-CC04-E57E1B502CAF}"/>
              </a:ext>
            </a:extLst>
          </p:cNvPr>
          <p:cNvGrpSpPr/>
          <p:nvPr/>
        </p:nvGrpSpPr>
        <p:grpSpPr>
          <a:xfrm>
            <a:off x="7675275" y="124313"/>
            <a:ext cx="4150685" cy="646500"/>
            <a:chOff x="-32876" y="28504"/>
            <a:chExt cx="4150685" cy="646500"/>
          </a:xfrm>
        </p:grpSpPr>
        <p:pic>
          <p:nvPicPr>
            <p:cNvPr id="24" name="Google Shape;75;p15">
              <a:extLst>
                <a:ext uri="{FF2B5EF4-FFF2-40B4-BE49-F238E27FC236}">
                  <a16:creationId xmlns:a16="http://schemas.microsoft.com/office/drawing/2014/main" id="{455F9812-0129-E35E-94B1-ADECC7FB236E}"/>
                </a:ext>
              </a:extLst>
            </p:cNvPr>
            <p:cNvPicPr preferRelativeResize="0"/>
            <p:nvPr/>
          </p:nvPicPr>
          <p:blipFill rotWithShape="1">
            <a:blip r:embed="rId3">
              <a:alphaModFix/>
            </a:blip>
            <a:srcRect t="5658" b="5649"/>
            <a:stretch/>
          </p:blipFill>
          <p:spPr>
            <a:xfrm>
              <a:off x="-32876" y="31439"/>
              <a:ext cx="1399902" cy="541300"/>
            </a:xfrm>
            <a:prstGeom prst="rect">
              <a:avLst/>
            </a:prstGeom>
            <a:noFill/>
            <a:ln>
              <a:noFill/>
            </a:ln>
          </p:spPr>
        </p:pic>
        <p:pic>
          <p:nvPicPr>
            <p:cNvPr id="25" name="Picture 24">
              <a:extLst>
                <a:ext uri="{FF2B5EF4-FFF2-40B4-BE49-F238E27FC236}">
                  <a16:creationId xmlns:a16="http://schemas.microsoft.com/office/drawing/2014/main" id="{E4B7890B-5EF1-950A-C411-5E3BD8C1D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6" name="Google Shape;59;p13">
              <a:extLst>
                <a:ext uri="{FF2B5EF4-FFF2-40B4-BE49-F238E27FC236}">
                  <a16:creationId xmlns:a16="http://schemas.microsoft.com/office/drawing/2014/main" id="{ADC76736-A289-4C1D-3505-D5C5E6932A97}"/>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pic>
        <p:nvPicPr>
          <p:cNvPr id="5" name="Picture 4">
            <a:extLst>
              <a:ext uri="{FF2B5EF4-FFF2-40B4-BE49-F238E27FC236}">
                <a16:creationId xmlns:a16="http://schemas.microsoft.com/office/drawing/2014/main" id="{D3DA8454-0377-F556-CB49-900B76D27313}"/>
              </a:ext>
            </a:extLst>
          </p:cNvPr>
          <p:cNvPicPr>
            <a:picLocks noChangeAspect="1"/>
          </p:cNvPicPr>
          <p:nvPr/>
        </p:nvPicPr>
        <p:blipFill>
          <a:blip r:embed="rId5"/>
          <a:stretch>
            <a:fillRect/>
          </a:stretch>
        </p:blipFill>
        <p:spPr>
          <a:xfrm>
            <a:off x="1209624" y="825799"/>
            <a:ext cx="9654217" cy="5747725"/>
          </a:xfrm>
          <a:prstGeom prst="rect">
            <a:avLst/>
          </a:prstGeom>
        </p:spPr>
      </p:pic>
    </p:spTree>
    <p:extLst>
      <p:ext uri="{BB962C8B-B14F-4D97-AF65-F5344CB8AC3E}">
        <p14:creationId xmlns:p14="http://schemas.microsoft.com/office/powerpoint/2010/main" val="128997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35773" y="127000"/>
            <a:ext cx="10515600" cy="804333"/>
          </a:xfrm>
        </p:spPr>
        <p:txBody>
          <a:bodyPr/>
          <a:lstStyle/>
          <a:p>
            <a:r>
              <a:rPr lang="en-US" dirty="0"/>
              <a:t>Business Insight</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16</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5773" y="770813"/>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09F3FA0B-E12F-C512-96EB-7A865B4363EA}"/>
              </a:ext>
            </a:extLst>
          </p:cNvPr>
          <p:cNvSpPr txBox="1"/>
          <p:nvPr/>
        </p:nvSpPr>
        <p:spPr>
          <a:xfrm>
            <a:off x="2959100" y="2393332"/>
            <a:ext cx="6155266" cy="394210"/>
          </a:xfrm>
          <a:prstGeom prst="rect">
            <a:avLst/>
          </a:prstGeom>
          <a:noFill/>
        </p:spPr>
        <p:txBody>
          <a:bodyPr wrap="square">
            <a:spAutoFit/>
          </a:bodyPr>
          <a:lstStyle/>
          <a:p>
            <a:pPr marL="12700">
              <a:lnSpc>
                <a:spcPct val="120000"/>
              </a:lnSpc>
              <a:spcBef>
                <a:spcPts val="100"/>
              </a:spcBef>
            </a:pPr>
            <a:endParaRPr lang="en-US" sz="1800" i="1" spc="-15" dirty="0">
              <a:cs typeface="Arial"/>
            </a:endParaRPr>
          </a:p>
        </p:txBody>
      </p:sp>
      <p:grpSp>
        <p:nvGrpSpPr>
          <p:cNvPr id="23" name="Group 22">
            <a:extLst>
              <a:ext uri="{FF2B5EF4-FFF2-40B4-BE49-F238E27FC236}">
                <a16:creationId xmlns:a16="http://schemas.microsoft.com/office/drawing/2014/main" id="{3EA15128-9011-335A-CC04-E57E1B502CAF}"/>
              </a:ext>
            </a:extLst>
          </p:cNvPr>
          <p:cNvGrpSpPr/>
          <p:nvPr/>
        </p:nvGrpSpPr>
        <p:grpSpPr>
          <a:xfrm>
            <a:off x="7675275" y="124313"/>
            <a:ext cx="4150685" cy="646500"/>
            <a:chOff x="-32876" y="28504"/>
            <a:chExt cx="4150685" cy="646500"/>
          </a:xfrm>
        </p:grpSpPr>
        <p:pic>
          <p:nvPicPr>
            <p:cNvPr id="24" name="Google Shape;75;p15">
              <a:extLst>
                <a:ext uri="{FF2B5EF4-FFF2-40B4-BE49-F238E27FC236}">
                  <a16:creationId xmlns:a16="http://schemas.microsoft.com/office/drawing/2014/main" id="{455F9812-0129-E35E-94B1-ADECC7FB236E}"/>
                </a:ext>
              </a:extLst>
            </p:cNvPr>
            <p:cNvPicPr preferRelativeResize="0"/>
            <p:nvPr/>
          </p:nvPicPr>
          <p:blipFill rotWithShape="1">
            <a:blip r:embed="rId3">
              <a:alphaModFix/>
            </a:blip>
            <a:srcRect t="5658" b="5649"/>
            <a:stretch/>
          </p:blipFill>
          <p:spPr>
            <a:xfrm>
              <a:off x="-32876" y="31439"/>
              <a:ext cx="1399902" cy="541300"/>
            </a:xfrm>
            <a:prstGeom prst="rect">
              <a:avLst/>
            </a:prstGeom>
            <a:noFill/>
            <a:ln>
              <a:noFill/>
            </a:ln>
          </p:spPr>
        </p:pic>
        <p:pic>
          <p:nvPicPr>
            <p:cNvPr id="25" name="Picture 24">
              <a:extLst>
                <a:ext uri="{FF2B5EF4-FFF2-40B4-BE49-F238E27FC236}">
                  <a16:creationId xmlns:a16="http://schemas.microsoft.com/office/drawing/2014/main" id="{E4B7890B-5EF1-950A-C411-5E3BD8C1D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6" name="Google Shape;59;p13">
              <a:extLst>
                <a:ext uri="{FF2B5EF4-FFF2-40B4-BE49-F238E27FC236}">
                  <a16:creationId xmlns:a16="http://schemas.microsoft.com/office/drawing/2014/main" id="{ADC76736-A289-4C1D-3505-D5C5E6932A97}"/>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pic>
        <p:nvPicPr>
          <p:cNvPr id="7" name="Picture 6">
            <a:extLst>
              <a:ext uri="{FF2B5EF4-FFF2-40B4-BE49-F238E27FC236}">
                <a16:creationId xmlns:a16="http://schemas.microsoft.com/office/drawing/2014/main" id="{3E7AE57A-147E-422A-7EF9-CE6686A45D6E}"/>
              </a:ext>
            </a:extLst>
          </p:cNvPr>
          <p:cNvPicPr>
            <a:picLocks noChangeAspect="1"/>
          </p:cNvPicPr>
          <p:nvPr/>
        </p:nvPicPr>
        <p:blipFill>
          <a:blip r:embed="rId5"/>
          <a:stretch>
            <a:fillRect/>
          </a:stretch>
        </p:blipFill>
        <p:spPr>
          <a:xfrm>
            <a:off x="1027509" y="846698"/>
            <a:ext cx="10136981" cy="5829316"/>
          </a:xfrm>
          <a:prstGeom prst="rect">
            <a:avLst/>
          </a:prstGeom>
        </p:spPr>
      </p:pic>
    </p:spTree>
    <p:extLst>
      <p:ext uri="{BB962C8B-B14F-4D97-AF65-F5344CB8AC3E}">
        <p14:creationId xmlns:p14="http://schemas.microsoft.com/office/powerpoint/2010/main" val="13261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35773" y="127000"/>
            <a:ext cx="10515600" cy="804333"/>
          </a:xfrm>
        </p:spPr>
        <p:txBody>
          <a:bodyPr/>
          <a:lstStyle/>
          <a:p>
            <a:r>
              <a:rPr lang="en-US" dirty="0"/>
              <a:t>Business Insight</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17</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5773" y="770813"/>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09F3FA0B-E12F-C512-96EB-7A865B4363EA}"/>
              </a:ext>
            </a:extLst>
          </p:cNvPr>
          <p:cNvSpPr txBox="1"/>
          <p:nvPr/>
        </p:nvSpPr>
        <p:spPr>
          <a:xfrm>
            <a:off x="2959100" y="2393332"/>
            <a:ext cx="6155266" cy="394210"/>
          </a:xfrm>
          <a:prstGeom prst="rect">
            <a:avLst/>
          </a:prstGeom>
          <a:noFill/>
        </p:spPr>
        <p:txBody>
          <a:bodyPr wrap="square">
            <a:spAutoFit/>
          </a:bodyPr>
          <a:lstStyle/>
          <a:p>
            <a:pPr marL="12700">
              <a:lnSpc>
                <a:spcPct val="120000"/>
              </a:lnSpc>
              <a:spcBef>
                <a:spcPts val="100"/>
              </a:spcBef>
            </a:pPr>
            <a:endParaRPr lang="en-US" sz="1800" i="1" spc="-15" dirty="0">
              <a:cs typeface="Arial"/>
            </a:endParaRPr>
          </a:p>
        </p:txBody>
      </p:sp>
      <p:grpSp>
        <p:nvGrpSpPr>
          <p:cNvPr id="23" name="Group 22">
            <a:extLst>
              <a:ext uri="{FF2B5EF4-FFF2-40B4-BE49-F238E27FC236}">
                <a16:creationId xmlns:a16="http://schemas.microsoft.com/office/drawing/2014/main" id="{3EA15128-9011-335A-CC04-E57E1B502CAF}"/>
              </a:ext>
            </a:extLst>
          </p:cNvPr>
          <p:cNvGrpSpPr/>
          <p:nvPr/>
        </p:nvGrpSpPr>
        <p:grpSpPr>
          <a:xfrm>
            <a:off x="7675275" y="124313"/>
            <a:ext cx="4150685" cy="646500"/>
            <a:chOff x="-32876" y="28504"/>
            <a:chExt cx="4150685" cy="646500"/>
          </a:xfrm>
        </p:grpSpPr>
        <p:pic>
          <p:nvPicPr>
            <p:cNvPr id="24" name="Google Shape;75;p15">
              <a:extLst>
                <a:ext uri="{FF2B5EF4-FFF2-40B4-BE49-F238E27FC236}">
                  <a16:creationId xmlns:a16="http://schemas.microsoft.com/office/drawing/2014/main" id="{455F9812-0129-E35E-94B1-ADECC7FB236E}"/>
                </a:ext>
              </a:extLst>
            </p:cNvPr>
            <p:cNvPicPr preferRelativeResize="0"/>
            <p:nvPr/>
          </p:nvPicPr>
          <p:blipFill rotWithShape="1">
            <a:blip r:embed="rId3">
              <a:alphaModFix/>
            </a:blip>
            <a:srcRect t="5658" b="5649"/>
            <a:stretch/>
          </p:blipFill>
          <p:spPr>
            <a:xfrm>
              <a:off x="-32876" y="31439"/>
              <a:ext cx="1399902" cy="541300"/>
            </a:xfrm>
            <a:prstGeom prst="rect">
              <a:avLst/>
            </a:prstGeom>
            <a:noFill/>
            <a:ln>
              <a:noFill/>
            </a:ln>
          </p:spPr>
        </p:pic>
        <p:pic>
          <p:nvPicPr>
            <p:cNvPr id="25" name="Picture 24">
              <a:extLst>
                <a:ext uri="{FF2B5EF4-FFF2-40B4-BE49-F238E27FC236}">
                  <a16:creationId xmlns:a16="http://schemas.microsoft.com/office/drawing/2014/main" id="{E4B7890B-5EF1-950A-C411-5E3BD8C1D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6" name="Google Shape;59;p13">
              <a:extLst>
                <a:ext uri="{FF2B5EF4-FFF2-40B4-BE49-F238E27FC236}">
                  <a16:creationId xmlns:a16="http://schemas.microsoft.com/office/drawing/2014/main" id="{ADC76736-A289-4C1D-3505-D5C5E6932A97}"/>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pic>
        <p:nvPicPr>
          <p:cNvPr id="5" name="Picture 4">
            <a:extLst>
              <a:ext uri="{FF2B5EF4-FFF2-40B4-BE49-F238E27FC236}">
                <a16:creationId xmlns:a16="http://schemas.microsoft.com/office/drawing/2014/main" id="{5ACEB3C6-E354-AD3F-0657-B1D4EF433A7A}"/>
              </a:ext>
            </a:extLst>
          </p:cNvPr>
          <p:cNvPicPr>
            <a:picLocks noChangeAspect="1"/>
          </p:cNvPicPr>
          <p:nvPr/>
        </p:nvPicPr>
        <p:blipFill>
          <a:blip r:embed="rId5"/>
          <a:stretch>
            <a:fillRect/>
          </a:stretch>
        </p:blipFill>
        <p:spPr>
          <a:xfrm>
            <a:off x="1072812" y="931333"/>
            <a:ext cx="10046376" cy="5658805"/>
          </a:xfrm>
          <a:prstGeom prst="rect">
            <a:avLst/>
          </a:prstGeom>
        </p:spPr>
      </p:pic>
    </p:spTree>
    <p:extLst>
      <p:ext uri="{BB962C8B-B14F-4D97-AF65-F5344CB8AC3E}">
        <p14:creationId xmlns:p14="http://schemas.microsoft.com/office/powerpoint/2010/main" val="1551279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35773" y="127000"/>
            <a:ext cx="10515600" cy="804333"/>
          </a:xfrm>
        </p:spPr>
        <p:txBody>
          <a:bodyPr/>
          <a:lstStyle/>
          <a:p>
            <a:r>
              <a:rPr lang="en-US" dirty="0"/>
              <a:t>Business Insight</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18</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35773" y="770813"/>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09F3FA0B-E12F-C512-96EB-7A865B4363EA}"/>
              </a:ext>
            </a:extLst>
          </p:cNvPr>
          <p:cNvSpPr txBox="1"/>
          <p:nvPr/>
        </p:nvSpPr>
        <p:spPr>
          <a:xfrm>
            <a:off x="2959100" y="2393332"/>
            <a:ext cx="6155266" cy="394210"/>
          </a:xfrm>
          <a:prstGeom prst="rect">
            <a:avLst/>
          </a:prstGeom>
          <a:noFill/>
        </p:spPr>
        <p:txBody>
          <a:bodyPr wrap="square">
            <a:spAutoFit/>
          </a:bodyPr>
          <a:lstStyle/>
          <a:p>
            <a:pPr marL="12700">
              <a:lnSpc>
                <a:spcPct val="120000"/>
              </a:lnSpc>
              <a:spcBef>
                <a:spcPts val="100"/>
              </a:spcBef>
            </a:pPr>
            <a:endParaRPr lang="en-US" sz="1800" i="1" spc="-15" dirty="0">
              <a:cs typeface="Arial"/>
            </a:endParaRPr>
          </a:p>
        </p:txBody>
      </p:sp>
      <p:grpSp>
        <p:nvGrpSpPr>
          <p:cNvPr id="23" name="Group 22">
            <a:extLst>
              <a:ext uri="{FF2B5EF4-FFF2-40B4-BE49-F238E27FC236}">
                <a16:creationId xmlns:a16="http://schemas.microsoft.com/office/drawing/2014/main" id="{3EA15128-9011-335A-CC04-E57E1B502CAF}"/>
              </a:ext>
            </a:extLst>
          </p:cNvPr>
          <p:cNvGrpSpPr/>
          <p:nvPr/>
        </p:nvGrpSpPr>
        <p:grpSpPr>
          <a:xfrm>
            <a:off x="7675275" y="124313"/>
            <a:ext cx="4150685" cy="646500"/>
            <a:chOff x="-32876" y="28504"/>
            <a:chExt cx="4150685" cy="646500"/>
          </a:xfrm>
        </p:grpSpPr>
        <p:pic>
          <p:nvPicPr>
            <p:cNvPr id="24" name="Google Shape;75;p15">
              <a:extLst>
                <a:ext uri="{FF2B5EF4-FFF2-40B4-BE49-F238E27FC236}">
                  <a16:creationId xmlns:a16="http://schemas.microsoft.com/office/drawing/2014/main" id="{455F9812-0129-E35E-94B1-ADECC7FB236E}"/>
                </a:ext>
              </a:extLst>
            </p:cNvPr>
            <p:cNvPicPr preferRelativeResize="0"/>
            <p:nvPr/>
          </p:nvPicPr>
          <p:blipFill rotWithShape="1">
            <a:blip r:embed="rId3">
              <a:alphaModFix/>
            </a:blip>
            <a:srcRect t="5658" b="5649"/>
            <a:stretch/>
          </p:blipFill>
          <p:spPr>
            <a:xfrm>
              <a:off x="-32876" y="31439"/>
              <a:ext cx="1399902" cy="541300"/>
            </a:xfrm>
            <a:prstGeom prst="rect">
              <a:avLst/>
            </a:prstGeom>
            <a:noFill/>
            <a:ln>
              <a:noFill/>
            </a:ln>
          </p:spPr>
        </p:pic>
        <p:pic>
          <p:nvPicPr>
            <p:cNvPr id="25" name="Picture 24">
              <a:extLst>
                <a:ext uri="{FF2B5EF4-FFF2-40B4-BE49-F238E27FC236}">
                  <a16:creationId xmlns:a16="http://schemas.microsoft.com/office/drawing/2014/main" id="{E4B7890B-5EF1-950A-C411-5E3BD8C1D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6" name="Google Shape;59;p13">
              <a:extLst>
                <a:ext uri="{FF2B5EF4-FFF2-40B4-BE49-F238E27FC236}">
                  <a16:creationId xmlns:a16="http://schemas.microsoft.com/office/drawing/2014/main" id="{ADC76736-A289-4C1D-3505-D5C5E6932A97}"/>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pic>
        <p:nvPicPr>
          <p:cNvPr id="7" name="Picture 6">
            <a:extLst>
              <a:ext uri="{FF2B5EF4-FFF2-40B4-BE49-F238E27FC236}">
                <a16:creationId xmlns:a16="http://schemas.microsoft.com/office/drawing/2014/main" id="{4B6C7987-1BF1-1F94-7A13-0DD9AD30F591}"/>
              </a:ext>
            </a:extLst>
          </p:cNvPr>
          <p:cNvPicPr>
            <a:picLocks noChangeAspect="1"/>
          </p:cNvPicPr>
          <p:nvPr/>
        </p:nvPicPr>
        <p:blipFill>
          <a:blip r:embed="rId5"/>
          <a:stretch>
            <a:fillRect/>
          </a:stretch>
        </p:blipFill>
        <p:spPr>
          <a:xfrm>
            <a:off x="973667" y="931333"/>
            <a:ext cx="10122660" cy="5608693"/>
          </a:xfrm>
          <a:prstGeom prst="rect">
            <a:avLst/>
          </a:prstGeom>
        </p:spPr>
      </p:pic>
    </p:spTree>
    <p:extLst>
      <p:ext uri="{BB962C8B-B14F-4D97-AF65-F5344CB8AC3E}">
        <p14:creationId xmlns:p14="http://schemas.microsoft.com/office/powerpoint/2010/main" val="1051930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B371-F992-4547-B936-23F16F4488DA}"/>
              </a:ext>
            </a:extLst>
          </p:cNvPr>
          <p:cNvSpPr>
            <a:spLocks noGrp="1"/>
          </p:cNvSpPr>
          <p:nvPr>
            <p:ph type="title"/>
          </p:nvPr>
        </p:nvSpPr>
        <p:spPr>
          <a:xfrm>
            <a:off x="799444" y="1219200"/>
            <a:ext cx="3932237" cy="500273"/>
          </a:xfrm>
        </p:spPr>
        <p:txBody>
          <a:bodyPr>
            <a:normAutofit fontScale="90000"/>
          </a:bodyPr>
          <a:lstStyle/>
          <a:p>
            <a:r>
              <a:rPr lang="en-US" dirty="0"/>
              <a:t>Summary</a:t>
            </a:r>
          </a:p>
        </p:txBody>
      </p:sp>
      <p:sp>
        <p:nvSpPr>
          <p:cNvPr id="3" name="Text Placeholder 2">
            <a:extLst>
              <a:ext uri="{FF2B5EF4-FFF2-40B4-BE49-F238E27FC236}">
                <a16:creationId xmlns:a16="http://schemas.microsoft.com/office/drawing/2014/main" id="{C6B07B54-E3ED-4BBF-91BB-9F611C440199}"/>
              </a:ext>
            </a:extLst>
          </p:cNvPr>
          <p:cNvSpPr>
            <a:spLocks noGrp="1"/>
          </p:cNvSpPr>
          <p:nvPr>
            <p:ph type="body" sz="half" idx="2"/>
          </p:nvPr>
        </p:nvSpPr>
        <p:spPr bwMode="ltGray">
          <a:xfrm>
            <a:off x="6693483" y="287501"/>
            <a:ext cx="5498517" cy="1431234"/>
          </a:xfrm>
        </p:spPr>
        <p:txBody>
          <a:bodyPr>
            <a:normAutofit/>
          </a:bodyPr>
          <a:lstStyle/>
          <a:p>
            <a:pPr>
              <a:lnSpc>
                <a:spcPct val="110000"/>
              </a:lnSpc>
              <a:spcBef>
                <a:spcPts val="425"/>
              </a:spcBef>
            </a:pPr>
            <a:r>
              <a:rPr lang="en-US" sz="1900" b="1" dirty="0">
                <a:solidFill>
                  <a:schemeClr val="bg1"/>
                </a:solidFill>
                <a:latin typeface="+mj-lt"/>
              </a:rPr>
              <a:t>Loan Amount</a:t>
            </a:r>
          </a:p>
          <a:p>
            <a:pPr marR="417195" algn="just">
              <a:lnSpc>
                <a:spcPct val="107100"/>
              </a:lnSpc>
              <a:spcBef>
                <a:spcPts val="0"/>
              </a:spcBef>
              <a:spcAft>
                <a:spcPts val="1000"/>
              </a:spcAft>
            </a:pPr>
            <a:r>
              <a:rPr lang="en-US" sz="1200" spc="-15" dirty="0">
                <a:solidFill>
                  <a:schemeClr val="bg2">
                    <a:lumMod val="20000"/>
                    <a:lumOff val="80000"/>
                  </a:schemeClr>
                </a:solidFill>
                <a:cs typeface="Arial"/>
              </a:rPr>
              <a:t>The loan amount plays a critical role in determining the interest rate and overall risk of the loan. Offering large loan amounts is riskier as they often come with higher interest rates. To minimize the risk of a loan becoming bad, it's advisable to avoid recommending loan amounts exceeding 28100.</a:t>
            </a:r>
          </a:p>
        </p:txBody>
      </p:sp>
      <p:sp>
        <p:nvSpPr>
          <p:cNvPr id="4" name="Slide Number Placeholder 3">
            <a:extLst>
              <a:ext uri="{FF2B5EF4-FFF2-40B4-BE49-F238E27FC236}">
                <a16:creationId xmlns:a16="http://schemas.microsoft.com/office/drawing/2014/main" id="{DEC89DD8-AB5B-4556-B381-45F1AC0706EB}"/>
              </a:ext>
            </a:extLst>
          </p:cNvPr>
          <p:cNvSpPr>
            <a:spLocks noGrp="1"/>
          </p:cNvSpPr>
          <p:nvPr>
            <p:ph type="sldNum" sz="quarter" idx="12"/>
          </p:nvPr>
        </p:nvSpPr>
        <p:spPr/>
        <p:txBody>
          <a:bodyPr/>
          <a:lstStyle/>
          <a:p>
            <a:fld id="{82EE24B5-652C-4DB5-B7C3-B5BBEC1280B1}" type="slidenum">
              <a:rPr lang="en-US" smtClean="0"/>
              <a:t>19</a:t>
            </a:fld>
            <a:endParaRPr lang="en-US" dirty="0"/>
          </a:p>
        </p:txBody>
      </p:sp>
      <p:pic>
        <p:nvPicPr>
          <p:cNvPr id="15" name="Picture Placeholder 14" descr="Check icon">
            <a:extLst>
              <a:ext uri="{FF2B5EF4-FFF2-40B4-BE49-F238E27FC236}">
                <a16:creationId xmlns:a16="http://schemas.microsoft.com/office/drawing/2014/main" id="{2BB6FD49-92B0-4DC9-AC1D-17947DECCCB8}"/>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bwMode="ltGray">
          <a:xfrm>
            <a:off x="6119008" y="232167"/>
            <a:ext cx="576000" cy="576000"/>
          </a:xfrm>
        </p:spPr>
      </p:pic>
      <p:pic>
        <p:nvPicPr>
          <p:cNvPr id="17" name="Picture Placeholder 16" descr="Check icon">
            <a:extLst>
              <a:ext uri="{FF2B5EF4-FFF2-40B4-BE49-F238E27FC236}">
                <a16:creationId xmlns:a16="http://schemas.microsoft.com/office/drawing/2014/main" id="{B35AF671-FB05-4C5C-AD79-E7C03FDFC8C4}"/>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bwMode="ltGray">
          <a:xfrm>
            <a:off x="6161328" y="1434892"/>
            <a:ext cx="576000" cy="576001"/>
          </a:xfrm>
        </p:spPr>
      </p:pic>
      <p:sp>
        <p:nvSpPr>
          <p:cNvPr id="11" name="Text Placeholder 10">
            <a:extLst>
              <a:ext uri="{FF2B5EF4-FFF2-40B4-BE49-F238E27FC236}">
                <a16:creationId xmlns:a16="http://schemas.microsoft.com/office/drawing/2014/main" id="{81D93562-F631-4ADB-AB50-4D5ECF40F8A1}"/>
              </a:ext>
            </a:extLst>
          </p:cNvPr>
          <p:cNvSpPr>
            <a:spLocks noGrp="1"/>
          </p:cNvSpPr>
          <p:nvPr>
            <p:ph type="body" sz="half" idx="23"/>
          </p:nvPr>
        </p:nvSpPr>
        <p:spPr bwMode="ltGray">
          <a:xfrm>
            <a:off x="6693482" y="1465461"/>
            <a:ext cx="4531709" cy="1431234"/>
          </a:xfrm>
        </p:spPr>
        <p:txBody>
          <a:bodyPr>
            <a:normAutofit/>
          </a:bodyPr>
          <a:lstStyle/>
          <a:p>
            <a:pPr>
              <a:lnSpc>
                <a:spcPct val="110000"/>
              </a:lnSpc>
              <a:spcBef>
                <a:spcPts val="425"/>
              </a:spcBef>
            </a:pPr>
            <a:r>
              <a:rPr lang="en-US" sz="1900" b="1" dirty="0">
                <a:solidFill>
                  <a:schemeClr val="bg1"/>
                </a:solidFill>
                <a:latin typeface="+mj-lt"/>
              </a:rPr>
              <a:t>Last Payment Amount</a:t>
            </a:r>
          </a:p>
          <a:p>
            <a:pPr marR="417195">
              <a:lnSpc>
                <a:spcPct val="107100"/>
              </a:lnSpc>
              <a:spcBef>
                <a:spcPts val="0"/>
              </a:spcBef>
              <a:spcAft>
                <a:spcPts val="1000"/>
              </a:spcAft>
            </a:pPr>
            <a:r>
              <a:rPr lang="en-US" sz="1200" i="1" spc="-15" dirty="0">
                <a:solidFill>
                  <a:schemeClr val="bg2">
                    <a:lumMod val="20000"/>
                    <a:lumOff val="80000"/>
                  </a:schemeClr>
                </a:solidFill>
                <a:cs typeface="Arial"/>
              </a:rPr>
              <a:t>Customers who make larger last payments are generally less likely to default on their loans. Lending companies can establish a minimum required payment amount, such as 1500, to reduce the risk of bad loans.</a:t>
            </a:r>
          </a:p>
        </p:txBody>
      </p:sp>
      <p:pic>
        <p:nvPicPr>
          <p:cNvPr id="19" name="Picture Placeholder 18" descr="Check icon">
            <a:extLst>
              <a:ext uri="{FF2B5EF4-FFF2-40B4-BE49-F238E27FC236}">
                <a16:creationId xmlns:a16="http://schemas.microsoft.com/office/drawing/2014/main" id="{D0EA9FF8-E112-4BA0-B552-7EC47F10324A}"/>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a:stretch>
            <a:fillRect/>
          </a:stretch>
        </p:blipFill>
        <p:spPr bwMode="ltGray">
          <a:xfrm>
            <a:off x="6151202" y="2586446"/>
            <a:ext cx="576000" cy="576001"/>
          </a:xfrm>
        </p:spPr>
      </p:pic>
      <p:sp>
        <p:nvSpPr>
          <p:cNvPr id="13" name="Text Placeholder 12">
            <a:extLst>
              <a:ext uri="{FF2B5EF4-FFF2-40B4-BE49-F238E27FC236}">
                <a16:creationId xmlns:a16="http://schemas.microsoft.com/office/drawing/2014/main" id="{F254C44F-43DD-4310-BB15-9C29C646DB24}"/>
              </a:ext>
            </a:extLst>
          </p:cNvPr>
          <p:cNvSpPr>
            <a:spLocks noGrp="1"/>
          </p:cNvSpPr>
          <p:nvPr>
            <p:ph type="body" sz="half" idx="25"/>
          </p:nvPr>
        </p:nvSpPr>
        <p:spPr bwMode="ltGray">
          <a:xfrm>
            <a:off x="6693481" y="2635968"/>
            <a:ext cx="4672463" cy="1431234"/>
          </a:xfrm>
        </p:spPr>
        <p:txBody>
          <a:bodyPr>
            <a:normAutofit/>
          </a:bodyPr>
          <a:lstStyle/>
          <a:p>
            <a:pPr>
              <a:lnSpc>
                <a:spcPct val="110000"/>
              </a:lnSpc>
              <a:spcBef>
                <a:spcPts val="425"/>
              </a:spcBef>
            </a:pPr>
            <a:r>
              <a:rPr lang="en-US" sz="1900" b="1" dirty="0">
                <a:solidFill>
                  <a:schemeClr val="bg1"/>
                </a:solidFill>
                <a:latin typeface="+mj-lt"/>
              </a:rPr>
              <a:t>Payment Time</a:t>
            </a:r>
          </a:p>
          <a:p>
            <a:pPr marR="417195">
              <a:lnSpc>
                <a:spcPct val="107100"/>
              </a:lnSpc>
              <a:spcBef>
                <a:spcPts val="0"/>
              </a:spcBef>
              <a:spcAft>
                <a:spcPts val="1000"/>
              </a:spcAft>
            </a:pPr>
            <a:r>
              <a:rPr lang="en-US" sz="1200" i="1" spc="-15" dirty="0">
                <a:solidFill>
                  <a:schemeClr val="bg2">
                    <a:lumMod val="20000"/>
                    <a:lumOff val="80000"/>
                  </a:schemeClr>
                </a:solidFill>
                <a:cs typeface="Arial"/>
              </a:rPr>
              <a:t>The duration over which a customer must repay a loan impacts the risk of it turning bad. To mitigate this risk, companies should limit the maximum payment term to, for example, 6 years, as longer payment times increase the likelihood of defaults.</a:t>
            </a:r>
          </a:p>
        </p:txBody>
      </p:sp>
      <p:sp>
        <p:nvSpPr>
          <p:cNvPr id="8" name="object 13" descr="Beige rectangle">
            <a:extLst>
              <a:ext uri="{FF2B5EF4-FFF2-40B4-BE49-F238E27FC236}">
                <a16:creationId xmlns:a16="http://schemas.microsoft.com/office/drawing/2014/main" id="{DFB86A96-0959-48CB-911E-06E243290C23}"/>
              </a:ext>
            </a:extLst>
          </p:cNvPr>
          <p:cNvSpPr/>
          <p:nvPr/>
        </p:nvSpPr>
        <p:spPr>
          <a:xfrm>
            <a:off x="799443" y="1737901"/>
            <a:ext cx="1882873" cy="45719"/>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pic>
        <p:nvPicPr>
          <p:cNvPr id="14" name="Picture Placeholder 13">
            <a:extLst>
              <a:ext uri="{FF2B5EF4-FFF2-40B4-BE49-F238E27FC236}">
                <a16:creationId xmlns:a16="http://schemas.microsoft.com/office/drawing/2014/main" id="{B47915FB-B8DB-5DD0-EE8F-33A8DA476C3E}"/>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a:stretch>
            <a:fillRect/>
          </a:stretch>
        </p:blipFill>
        <p:spPr/>
      </p:pic>
      <p:pic>
        <p:nvPicPr>
          <p:cNvPr id="16" name="Picture Placeholder 16" descr="Check icon">
            <a:extLst>
              <a:ext uri="{FF2B5EF4-FFF2-40B4-BE49-F238E27FC236}">
                <a16:creationId xmlns:a16="http://schemas.microsoft.com/office/drawing/2014/main" id="{D6BC4BB9-AE6C-E76B-93FC-740C9A8429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6096000" y="3922114"/>
            <a:ext cx="576000" cy="576001"/>
          </a:xfrm>
          <a:prstGeom prst="rect">
            <a:avLst/>
          </a:prstGeom>
        </p:spPr>
      </p:pic>
      <p:sp>
        <p:nvSpPr>
          <p:cNvPr id="18" name="Text Placeholder 10">
            <a:extLst>
              <a:ext uri="{FF2B5EF4-FFF2-40B4-BE49-F238E27FC236}">
                <a16:creationId xmlns:a16="http://schemas.microsoft.com/office/drawing/2014/main" id="{666D76C4-07D7-278B-D7B1-0323DD346E4E}"/>
              </a:ext>
            </a:extLst>
          </p:cNvPr>
          <p:cNvSpPr txBox="1">
            <a:spLocks/>
          </p:cNvSpPr>
          <p:nvPr/>
        </p:nvSpPr>
        <p:spPr bwMode="ltGray">
          <a:xfrm>
            <a:off x="6670474" y="3976660"/>
            <a:ext cx="4531709" cy="143123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40000"/>
                    <a:lumOff val="6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10000"/>
              </a:lnSpc>
              <a:spcBef>
                <a:spcPts val="425"/>
              </a:spcBef>
            </a:pPr>
            <a:r>
              <a:rPr lang="en-US" sz="1900" b="1" dirty="0">
                <a:solidFill>
                  <a:schemeClr val="bg1"/>
                </a:solidFill>
                <a:latin typeface="+mj-lt"/>
              </a:rPr>
              <a:t>Interest Rate</a:t>
            </a:r>
          </a:p>
          <a:p>
            <a:pPr>
              <a:lnSpc>
                <a:spcPct val="110000"/>
              </a:lnSpc>
              <a:spcBef>
                <a:spcPts val="425"/>
              </a:spcBef>
            </a:pPr>
            <a:r>
              <a:rPr lang="en-US" sz="1200" i="1" spc="-15" dirty="0">
                <a:solidFill>
                  <a:schemeClr val="bg2">
                    <a:lumMod val="20000"/>
                    <a:lumOff val="80000"/>
                  </a:schemeClr>
                </a:solidFill>
                <a:cs typeface="Arial"/>
              </a:rPr>
              <a:t>Customers who make larger last payments are generally less likely to default on their loans. Lending companies can establish a minimum required payment amount, such as 1500, to reduce the risk of bad loans.</a:t>
            </a:r>
          </a:p>
        </p:txBody>
      </p:sp>
      <p:pic>
        <p:nvPicPr>
          <p:cNvPr id="20" name="Picture Placeholder 18" descr="Check icon">
            <a:extLst>
              <a:ext uri="{FF2B5EF4-FFF2-40B4-BE49-F238E27FC236}">
                <a16:creationId xmlns:a16="http://schemas.microsoft.com/office/drawing/2014/main" id="{773FB53A-A3C1-56B0-C09F-A2B12F5FAF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6040800" y="5243551"/>
            <a:ext cx="576000" cy="576001"/>
          </a:xfrm>
          <a:prstGeom prst="rect">
            <a:avLst/>
          </a:prstGeom>
        </p:spPr>
      </p:pic>
      <p:sp>
        <p:nvSpPr>
          <p:cNvPr id="21" name="Text Placeholder 12">
            <a:extLst>
              <a:ext uri="{FF2B5EF4-FFF2-40B4-BE49-F238E27FC236}">
                <a16:creationId xmlns:a16="http://schemas.microsoft.com/office/drawing/2014/main" id="{5EEA4B66-3A04-B2A4-4CE1-525C83A3C18A}"/>
              </a:ext>
            </a:extLst>
          </p:cNvPr>
          <p:cNvSpPr txBox="1">
            <a:spLocks/>
          </p:cNvSpPr>
          <p:nvPr/>
        </p:nvSpPr>
        <p:spPr bwMode="ltGray">
          <a:xfrm>
            <a:off x="6615274" y="5313004"/>
            <a:ext cx="4672463" cy="143123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40000"/>
                    <a:lumOff val="6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10000"/>
              </a:lnSpc>
              <a:spcBef>
                <a:spcPts val="425"/>
              </a:spcBef>
            </a:pPr>
            <a:r>
              <a:rPr lang="en-US" sz="1900" b="1" dirty="0">
                <a:solidFill>
                  <a:schemeClr val="bg1"/>
                </a:solidFill>
                <a:latin typeface="+mj-lt"/>
              </a:rPr>
              <a:t>Employment Length</a:t>
            </a:r>
          </a:p>
          <a:p>
            <a:pPr>
              <a:lnSpc>
                <a:spcPct val="110000"/>
              </a:lnSpc>
              <a:spcBef>
                <a:spcPts val="425"/>
              </a:spcBef>
            </a:pPr>
            <a:r>
              <a:rPr lang="en-US" sz="1200" i="1" spc="-15" dirty="0">
                <a:solidFill>
                  <a:schemeClr val="bg2">
                    <a:lumMod val="20000"/>
                    <a:lumOff val="80000"/>
                  </a:schemeClr>
                </a:solidFill>
                <a:cs typeface="Arial"/>
              </a:rPr>
              <a:t>The duration over which a customer must repay a loan impacts the risk of it turning bad. To mitigate this risk, companies should limit the maximum payment term to, for example, 6 years, as longer payment times increase the likelihood of defaults.</a:t>
            </a:r>
          </a:p>
        </p:txBody>
      </p:sp>
      <p:grpSp>
        <p:nvGrpSpPr>
          <p:cNvPr id="24" name="Group 23">
            <a:extLst>
              <a:ext uri="{FF2B5EF4-FFF2-40B4-BE49-F238E27FC236}">
                <a16:creationId xmlns:a16="http://schemas.microsoft.com/office/drawing/2014/main" id="{0442B2C7-02C4-4924-A0E4-214AD45BA4AA}"/>
              </a:ext>
            </a:extLst>
          </p:cNvPr>
          <p:cNvGrpSpPr/>
          <p:nvPr/>
        </p:nvGrpSpPr>
        <p:grpSpPr>
          <a:xfrm>
            <a:off x="180218" y="287501"/>
            <a:ext cx="4150685" cy="646500"/>
            <a:chOff x="-32876" y="28504"/>
            <a:chExt cx="4150685" cy="646500"/>
          </a:xfrm>
        </p:grpSpPr>
        <p:pic>
          <p:nvPicPr>
            <p:cNvPr id="25" name="Google Shape;75;p15">
              <a:extLst>
                <a:ext uri="{FF2B5EF4-FFF2-40B4-BE49-F238E27FC236}">
                  <a16:creationId xmlns:a16="http://schemas.microsoft.com/office/drawing/2014/main" id="{FD64F7D0-DA13-4270-ABD4-50E21748A2BD}"/>
                </a:ext>
              </a:extLst>
            </p:cNvPr>
            <p:cNvPicPr preferRelativeResize="0"/>
            <p:nvPr/>
          </p:nvPicPr>
          <p:blipFill rotWithShape="1">
            <a:blip r:embed="rId5">
              <a:alphaModFix/>
            </a:blip>
            <a:srcRect t="5658" b="5649"/>
            <a:stretch/>
          </p:blipFill>
          <p:spPr>
            <a:xfrm>
              <a:off x="-32876" y="31439"/>
              <a:ext cx="1399902" cy="541300"/>
            </a:xfrm>
            <a:prstGeom prst="rect">
              <a:avLst/>
            </a:prstGeom>
            <a:noFill/>
            <a:ln>
              <a:noFill/>
            </a:ln>
          </p:spPr>
        </p:pic>
        <p:pic>
          <p:nvPicPr>
            <p:cNvPr id="26" name="Picture 25">
              <a:extLst>
                <a:ext uri="{FF2B5EF4-FFF2-40B4-BE49-F238E27FC236}">
                  <a16:creationId xmlns:a16="http://schemas.microsoft.com/office/drawing/2014/main" id="{CB2BFEF7-BDF7-187F-5D82-CA9D18CAAA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7" name="Google Shape;59;p13">
              <a:extLst>
                <a:ext uri="{FF2B5EF4-FFF2-40B4-BE49-F238E27FC236}">
                  <a16:creationId xmlns:a16="http://schemas.microsoft.com/office/drawing/2014/main" id="{82697DCC-1650-4DC3-CFE5-1F66E8B21FA4}"/>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spTree>
    <p:extLst>
      <p:ext uri="{BB962C8B-B14F-4D97-AF65-F5344CB8AC3E}">
        <p14:creationId xmlns:p14="http://schemas.microsoft.com/office/powerpoint/2010/main" val="301381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1804C2E-29FD-768F-7271-0711A76EBB7A}"/>
              </a:ext>
            </a:extLst>
          </p:cNvPr>
          <p:cNvSpPr/>
          <p:nvPr/>
        </p:nvSpPr>
        <p:spPr>
          <a:xfrm>
            <a:off x="-14492" y="0"/>
            <a:ext cx="5344853" cy="6858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3" name="Google Shape;78;p15">
            <a:extLst>
              <a:ext uri="{FF2B5EF4-FFF2-40B4-BE49-F238E27FC236}">
                <a16:creationId xmlns:a16="http://schemas.microsoft.com/office/drawing/2014/main" id="{F1FC511E-EDD2-A96D-34E3-B61107F4CECD}"/>
              </a:ext>
            </a:extLst>
          </p:cNvPr>
          <p:cNvSpPr txBox="1"/>
          <p:nvPr/>
        </p:nvSpPr>
        <p:spPr>
          <a:xfrm>
            <a:off x="1726348" y="1284312"/>
            <a:ext cx="3676467" cy="104641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400" b="1" i="0" u="none" strike="noStrike" kern="0" cap="none" spc="0" normalizeH="0" baseline="0" noProof="0" dirty="0">
                <a:ln>
                  <a:noFill/>
                </a:ln>
                <a:solidFill>
                  <a:srgbClr val="000000"/>
                </a:solidFill>
                <a:effectLst/>
                <a:uLnTx/>
                <a:uFillTx/>
                <a:latin typeface="Dosis"/>
                <a:ea typeface="Dosis"/>
                <a:cs typeface="Dosis"/>
                <a:sym typeface="Dosis"/>
              </a:rPr>
              <a:t>Created by: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400" b="1" i="0" u="none" strike="noStrike" kern="0" cap="none" spc="0" normalizeH="0" baseline="0" noProof="0" dirty="0">
                <a:ln>
                  <a:noFill/>
                </a:ln>
                <a:solidFill>
                  <a:srgbClr val="000000"/>
                </a:solidFill>
                <a:effectLst/>
                <a:uLnTx/>
                <a:uFillTx/>
                <a:latin typeface="Dosis"/>
                <a:ea typeface="Dosis"/>
                <a:cs typeface="Dosis"/>
                <a:sym typeface="Dosis"/>
              </a:rPr>
              <a:t>R. Arnanda Adi Wijanarko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400" b="1" i="0" u="none" strike="noStrike" kern="0" cap="none" spc="0" normalizeH="0" baseline="0" noProof="0" dirty="0" err="1">
                <a:ln>
                  <a:noFill/>
                </a:ln>
                <a:solidFill>
                  <a:srgbClr val="000000"/>
                </a:solidFill>
                <a:effectLst/>
                <a:uLnTx/>
                <a:uFillTx/>
                <a:latin typeface="Dosis"/>
                <a:ea typeface="Dosis"/>
                <a:cs typeface="Dosis"/>
                <a:sym typeface="Dosis"/>
              </a:rPr>
              <a:t>Linkedln</a:t>
            </a:r>
            <a:r>
              <a:rPr kumimoji="0" lang="en-US" sz="1400" b="1" i="0" u="none" strike="noStrike" kern="0" cap="none" spc="0" normalizeH="0" baseline="0" noProof="0" dirty="0">
                <a:ln>
                  <a:noFill/>
                </a:ln>
                <a:solidFill>
                  <a:srgbClr val="000000"/>
                </a:solidFill>
                <a:effectLst/>
                <a:uLnTx/>
                <a:uFillTx/>
                <a:latin typeface="Dosis"/>
                <a:ea typeface="Dosis"/>
                <a:cs typeface="Dosis"/>
                <a:sym typeface="Dosis"/>
              </a:rPr>
              <a:t>: </a:t>
            </a:r>
            <a:r>
              <a:rPr kumimoji="0" lang="en-US" sz="1400" b="0" i="0" u="none" strike="noStrike" kern="0" cap="none" spc="0" normalizeH="0" baseline="0" noProof="0" dirty="0">
                <a:ln>
                  <a:noFill/>
                </a:ln>
                <a:solidFill>
                  <a:srgbClr val="0070C0"/>
                </a:solidFill>
                <a:effectLst/>
                <a:uLnTx/>
                <a:uFillTx/>
                <a:latin typeface="Dosis"/>
                <a:ea typeface="Dosis"/>
                <a:cs typeface="Dosis"/>
                <a:sym typeface="Dosis"/>
                <a:hlinkClick r:id="rId2">
                  <a:extLst>
                    <a:ext uri="{A12FA001-AC4F-418D-AE19-62706E023703}">
                      <ahyp:hlinkClr xmlns:ahyp="http://schemas.microsoft.com/office/drawing/2018/hyperlinkcolor" val="tx"/>
                    </a:ext>
                  </a:extLst>
                </a:hlinkClick>
              </a:rPr>
              <a:t>https://www.linkedin.com/in/r-arnanda</a:t>
            </a:r>
            <a:endParaRPr kumimoji="0" lang="en-US" sz="1400" b="0" i="0" u="none" strike="noStrike" kern="0" cap="none" spc="0" normalizeH="0" baseline="0" noProof="0" dirty="0">
              <a:ln>
                <a:noFill/>
              </a:ln>
              <a:solidFill>
                <a:srgbClr val="0070C0"/>
              </a:solidFill>
              <a:effectLst/>
              <a:uLnTx/>
              <a:uFillTx/>
              <a:latin typeface="Dosis"/>
              <a:ea typeface="Dosis"/>
              <a:cs typeface="Dosis"/>
              <a:sym typeface="Dosis"/>
            </a:endParaRPr>
          </a:p>
          <a:p>
            <a:pPr>
              <a:buSzPts val="1100"/>
              <a:defRPr/>
            </a:pPr>
            <a:r>
              <a:rPr kumimoji="0" lang="en-US" sz="1400" b="1" i="0" u="none" strike="noStrike" kern="0" cap="none" spc="0" normalizeH="0" baseline="0" noProof="0" dirty="0" err="1">
                <a:ln>
                  <a:noFill/>
                </a:ln>
                <a:solidFill>
                  <a:srgbClr val="000000"/>
                </a:solidFill>
                <a:effectLst/>
                <a:uLnTx/>
                <a:uFillTx/>
                <a:latin typeface="Dosis"/>
                <a:ea typeface="Dosis"/>
                <a:cs typeface="Dosis"/>
                <a:sym typeface="Dosis"/>
              </a:rPr>
              <a:t>Github</a:t>
            </a:r>
            <a:r>
              <a:rPr kumimoji="0" lang="en-US" sz="1400" b="1" i="0" u="none" strike="noStrike" kern="0" cap="none" spc="0" normalizeH="0" baseline="0" noProof="0" dirty="0">
                <a:ln>
                  <a:noFill/>
                </a:ln>
                <a:solidFill>
                  <a:srgbClr val="000000"/>
                </a:solidFill>
                <a:effectLst/>
                <a:uLnTx/>
                <a:uFillTx/>
                <a:latin typeface="Dosis"/>
                <a:ea typeface="Dosis"/>
                <a:cs typeface="Dosis"/>
                <a:sym typeface="Dosis"/>
              </a:rPr>
              <a:t>: </a:t>
            </a:r>
            <a:r>
              <a:rPr kumimoji="0" lang="en-US" sz="1400" b="0" i="0" u="none" strike="noStrike" kern="0" cap="none" spc="0" normalizeH="0" baseline="0" noProof="0" dirty="0">
                <a:ln>
                  <a:noFill/>
                </a:ln>
                <a:solidFill>
                  <a:srgbClr val="0070C0"/>
                </a:solidFill>
                <a:effectLst/>
                <a:uLnTx/>
                <a:uFillTx/>
                <a:latin typeface="Dosis"/>
                <a:ea typeface="Dosis"/>
                <a:cs typeface="Dosis"/>
                <a:sym typeface="Dosis"/>
              </a:rPr>
              <a:t>https://github.com/ArnandaAdi</a:t>
            </a:r>
          </a:p>
        </p:txBody>
      </p:sp>
      <p:sp>
        <p:nvSpPr>
          <p:cNvPr id="14" name="Google Shape;80;p15">
            <a:extLst>
              <a:ext uri="{FF2B5EF4-FFF2-40B4-BE49-F238E27FC236}">
                <a16:creationId xmlns:a16="http://schemas.microsoft.com/office/drawing/2014/main" id="{49DEF5E1-EB0B-E474-2D99-DAC6675F3A86}"/>
              </a:ext>
            </a:extLst>
          </p:cNvPr>
          <p:cNvSpPr txBox="1"/>
          <p:nvPr/>
        </p:nvSpPr>
        <p:spPr>
          <a:xfrm>
            <a:off x="5693393" y="850495"/>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bg1"/>
                </a:solidFill>
                <a:latin typeface="Rubik SemiBold"/>
                <a:ea typeface="Rubik SemiBold"/>
                <a:cs typeface="Rubik SemiBold"/>
                <a:sym typeface="Rubik SemiBold"/>
              </a:rPr>
              <a:t>Experience</a:t>
            </a:r>
            <a:endParaRPr sz="2000" dirty="0">
              <a:solidFill>
                <a:schemeClr val="bg1"/>
              </a:solidFill>
              <a:latin typeface="Rubik SemiBold"/>
              <a:ea typeface="Rubik SemiBold"/>
              <a:cs typeface="Rubik SemiBold"/>
              <a:sym typeface="Rubik SemiBold"/>
            </a:endParaRPr>
          </a:p>
        </p:txBody>
      </p:sp>
      <p:sp>
        <p:nvSpPr>
          <p:cNvPr id="15" name="Google Shape;86;p15">
            <a:extLst>
              <a:ext uri="{FF2B5EF4-FFF2-40B4-BE49-F238E27FC236}">
                <a16:creationId xmlns:a16="http://schemas.microsoft.com/office/drawing/2014/main" id="{C518ECC4-82C9-BBBF-4F7D-313D41EB5C2D}"/>
              </a:ext>
            </a:extLst>
          </p:cNvPr>
          <p:cNvSpPr txBox="1"/>
          <p:nvPr/>
        </p:nvSpPr>
        <p:spPr>
          <a:xfrm>
            <a:off x="5693393" y="1284312"/>
            <a:ext cx="6283135" cy="4555063"/>
          </a:xfrm>
          <a:prstGeom prst="rect">
            <a:avLst/>
          </a:prstGeom>
          <a:noFill/>
          <a:ln>
            <a:noFill/>
          </a:ln>
        </p:spPr>
        <p:txBody>
          <a:bodyPr spcFirstLastPara="1" wrap="square" lIns="91425" tIns="91425" rIns="91425" bIns="91425" anchor="t" anchorCtr="0">
            <a:spAutoFit/>
          </a:bodyPr>
          <a:lstStyle/>
          <a:p>
            <a:pPr marL="171450" lvl="0" indent="-171450">
              <a:spcBef>
                <a:spcPts val="600"/>
              </a:spcBef>
              <a:buFont typeface="Wingdings" panose="05000000000000000000" pitchFamily="2" charset="2"/>
              <a:buChar char="Ø"/>
            </a:pP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RAKAMIN ACADEMY (2023)	</a:t>
            </a:r>
          </a:p>
          <a:p>
            <a:pPr marL="342900" lvl="0" indent="-342900" algn="just">
              <a:spcBef>
                <a:spcPts val="600"/>
              </a:spcBef>
              <a:buFont typeface="Symbol" panose="05050102010706020507" pitchFamily="18" charset="2"/>
              <a:buChar char=""/>
            </a:pPr>
            <a:r>
              <a:rPr lang="en-US" sz="1400"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As the runner-up team in the competition, our successful use of the Random Forest classifier significantly improved our ability to predict potential customers, resulting in a remarkable 78% increase in conversion rate.</a:t>
            </a:r>
            <a:endPar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spcBef>
                <a:spcPts val="600"/>
              </a:spcBef>
              <a:buFont typeface="Wingdings" panose="05000000000000000000" pitchFamily="2" charset="2"/>
              <a:buChar char="Ø"/>
            </a:pPr>
            <a:r>
              <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Project-Based Virtual Intern : Big Data Analytics Kimia </a:t>
            </a:r>
            <a:r>
              <a:rPr lang="en-ID"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Farma</a:t>
            </a:r>
            <a:r>
              <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x </a:t>
            </a:r>
            <a:r>
              <a:rPr lang="en-ID"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Rakamin</a:t>
            </a:r>
            <a:r>
              <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Academy (August 2023)</a:t>
            </a:r>
            <a:endParaRPr lang="en-US" sz="1400" b="1" dirty="0">
              <a:solidFill>
                <a:schemeClr val="bg1"/>
              </a:solidFill>
              <a:latin typeface="Times" panose="02020603050405020304" pitchFamily="18" charset="0"/>
              <a:ea typeface="Calibri" panose="020F0502020204030204" pitchFamily="34" charset="0"/>
              <a:cs typeface="Times New Roman" panose="02020603050405020304" pitchFamily="18" charset="0"/>
            </a:endParaRPr>
          </a:p>
          <a:p>
            <a:pPr marL="342900" lvl="0" indent="-342900">
              <a:spcBef>
                <a:spcPts val="600"/>
              </a:spcBef>
              <a:buFont typeface="Symbol" panose="05050102010706020507" pitchFamily="18" charset="2"/>
              <a:buChar char=""/>
            </a:pPr>
            <a:r>
              <a:rPr lang="en-ID" sz="1400"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Analyse sales reports from the company database</a:t>
            </a:r>
            <a:endPar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600"/>
              </a:spcBef>
              <a:buFont typeface="Symbol" panose="05050102010706020507" pitchFamily="18" charset="2"/>
              <a:buChar char=""/>
            </a:pPr>
            <a:r>
              <a:rPr lang="en-ID" sz="1400"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Developed data marts through database creation and data aggregation</a:t>
            </a:r>
            <a:endPar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600"/>
              </a:spcBef>
              <a:buFont typeface="Symbol" panose="05050102010706020507" pitchFamily="18" charset="2"/>
              <a:buChar char=""/>
            </a:pPr>
            <a:r>
              <a:rPr lang="en-ID" sz="1400"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Generate sales reports through interactive dashboard</a:t>
            </a:r>
            <a:endPar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spcBef>
                <a:spcPts val="600"/>
              </a:spcBef>
              <a:buFont typeface="Wingdings" panose="05000000000000000000" pitchFamily="2" charset="2"/>
              <a:buChar char="Ø"/>
            </a:pPr>
            <a:r>
              <a:rPr lang="en-US" sz="1400" b="1"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 </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Bank </a:t>
            </a:r>
            <a:r>
              <a:rPr lang="en-US" sz="14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Muamalat</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Business Intelligence Analyst Project Based Internship Program </a:t>
            </a:r>
            <a:r>
              <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(June 2023)</a:t>
            </a:r>
            <a:endParaRPr lang="en-US" sz="1400" b="1" dirty="0">
              <a:solidFill>
                <a:schemeClr val="bg1"/>
              </a:solidFill>
              <a:latin typeface="Times" panose="02020603050405020304" pitchFamily="18" charset="0"/>
              <a:ea typeface="Calibri" panose="020F0502020204030204" pitchFamily="34" charset="0"/>
              <a:cs typeface="Times New Roman" panose="02020603050405020304" pitchFamily="18" charset="0"/>
            </a:endParaRPr>
          </a:p>
          <a:p>
            <a:pPr marL="342900" lvl="0" indent="-342900">
              <a:spcBef>
                <a:spcPts val="600"/>
              </a:spcBef>
              <a:buFont typeface="Symbol" panose="05050102010706020507" pitchFamily="18" charset="2"/>
              <a:buChar char=""/>
            </a:pPr>
            <a:r>
              <a:rPr lang="en-US" sz="1400"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Establishing primary keys for data organization</a:t>
            </a:r>
          </a:p>
          <a:p>
            <a:pPr marL="342900" lvl="0" indent="-342900">
              <a:spcBef>
                <a:spcPts val="600"/>
              </a:spcBef>
              <a:buFont typeface="Symbol" panose="05050102010706020507" pitchFamily="18" charset="2"/>
              <a:buChar char=""/>
            </a:pPr>
            <a:r>
              <a:rPr lang="en-US" sz="1400"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Effectively managing relationships between data points</a:t>
            </a:r>
          </a:p>
          <a:p>
            <a:pPr marL="342900" lvl="0" indent="-342900">
              <a:spcBef>
                <a:spcPts val="600"/>
              </a:spcBef>
              <a:buFont typeface="Symbol" panose="05050102010706020507" pitchFamily="18" charset="2"/>
              <a:buChar char=""/>
            </a:pPr>
            <a:r>
              <a:rPr lang="en-US" sz="1400"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Creating a comprehensive master table for insights</a:t>
            </a:r>
          </a:p>
          <a:p>
            <a:pPr marL="342900" lvl="0" indent="-342900">
              <a:spcBef>
                <a:spcPts val="600"/>
              </a:spcBef>
              <a:buFont typeface="Symbol" panose="05050102010706020507" pitchFamily="18" charset="2"/>
              <a:buChar char=""/>
            </a:pPr>
            <a:r>
              <a:rPr lang="en-US" sz="1400"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Crafting engaging and informative Sales Dashboards </a:t>
            </a:r>
          </a:p>
          <a:p>
            <a:pPr marL="342900" lvl="0" indent="-342900">
              <a:spcBef>
                <a:spcPts val="600"/>
              </a:spcBef>
              <a:buFont typeface="Symbol" panose="05050102010706020507" pitchFamily="18" charset="2"/>
              <a:buChar char=""/>
            </a:pPr>
            <a:r>
              <a:rPr lang="en-US" sz="1400" dirty="0">
                <a:solidFill>
                  <a:schemeClr val="bg1"/>
                </a:solidFill>
                <a:effectLst/>
                <a:latin typeface="Times" panose="02020603050405020304" pitchFamily="18" charset="0"/>
                <a:ea typeface="Calibri" panose="020F0502020204030204" pitchFamily="34" charset="0"/>
                <a:cs typeface="Times New Roman" panose="02020603050405020304" pitchFamily="18" charset="0"/>
              </a:rPr>
              <a:t>Formulating actionable recommendations driven by data</a:t>
            </a:r>
            <a:endPar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Google Shape;90;p15">
            <a:extLst>
              <a:ext uri="{FF2B5EF4-FFF2-40B4-BE49-F238E27FC236}">
                <a16:creationId xmlns:a16="http://schemas.microsoft.com/office/drawing/2014/main" id="{D3492B6C-24CC-3D01-6333-6B9442D53224}"/>
              </a:ext>
            </a:extLst>
          </p:cNvPr>
          <p:cNvSpPr txBox="1"/>
          <p:nvPr/>
        </p:nvSpPr>
        <p:spPr>
          <a:xfrm>
            <a:off x="109606" y="2330722"/>
            <a:ext cx="5042263" cy="2363694"/>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0"/>
              </a:spcBef>
              <a:spcAft>
                <a:spcPts val="1200"/>
              </a:spcAft>
              <a:buSzPts val="1018"/>
              <a:buNone/>
            </a:pPr>
            <a:endParaRPr lang="en-US" sz="1600" dirty="0">
              <a:solidFill>
                <a:schemeClr val="dk1"/>
              </a:solidFill>
              <a:latin typeface="Nunito"/>
              <a:ea typeface="Nunito"/>
              <a:cs typeface="Nunito"/>
              <a:sym typeface="Nunito"/>
            </a:endParaRPr>
          </a:p>
          <a:p>
            <a:pPr marL="0" lvl="0" indent="0" algn="just" rtl="0">
              <a:lnSpc>
                <a:spcPct val="95000"/>
              </a:lnSpc>
              <a:spcBef>
                <a:spcPts val="0"/>
              </a:spcBef>
              <a:spcAft>
                <a:spcPts val="1200"/>
              </a:spcAft>
              <a:buSzPts val="1018"/>
              <a:buNone/>
            </a:pPr>
            <a:r>
              <a:rPr lang="en-US" sz="1600" dirty="0">
                <a:solidFill>
                  <a:schemeClr val="dk1"/>
                </a:solidFill>
                <a:latin typeface="Nunito"/>
                <a:ea typeface="Nunito"/>
                <a:cs typeface="Nunito"/>
                <a:sym typeface="Nunito"/>
              </a:rPr>
              <a:t>Passionate and skilled Data Scientist with expertise in Python, SQL, and data visualization. Proven ability to thrive in diverse team settings, demonstrating adaptability and strong problem-solving skills. Committed to advancing the field of data science by leveraging technology for positive change through insightful analysis and innovative solutions. </a:t>
            </a:r>
            <a:endParaRPr lang="en-US" sz="1600" dirty="0"/>
          </a:p>
        </p:txBody>
      </p:sp>
      <p:pic>
        <p:nvPicPr>
          <p:cNvPr id="17" name="Picture 16">
            <a:extLst>
              <a:ext uri="{FF2B5EF4-FFF2-40B4-BE49-F238E27FC236}">
                <a16:creationId xmlns:a16="http://schemas.microsoft.com/office/drawing/2014/main" id="{8E60E0BD-58C6-9519-EDDF-DDC147A4BAC0}"/>
              </a:ext>
            </a:extLst>
          </p:cNvPr>
          <p:cNvPicPr>
            <a:picLocks noChangeAspect="1"/>
          </p:cNvPicPr>
          <p:nvPr/>
        </p:nvPicPr>
        <p:blipFill>
          <a:blip r:embed="rId3"/>
          <a:stretch>
            <a:fillRect/>
          </a:stretch>
        </p:blipFill>
        <p:spPr>
          <a:xfrm>
            <a:off x="14490" y="865514"/>
            <a:ext cx="1682876" cy="1682876"/>
          </a:xfrm>
          <a:prstGeom prst="rect">
            <a:avLst/>
          </a:prstGeom>
        </p:spPr>
      </p:pic>
      <p:sp>
        <p:nvSpPr>
          <p:cNvPr id="19" name="Google Shape;76;p15">
            <a:extLst>
              <a:ext uri="{FF2B5EF4-FFF2-40B4-BE49-F238E27FC236}">
                <a16:creationId xmlns:a16="http://schemas.microsoft.com/office/drawing/2014/main" id="{A3855831-C931-F2A2-5E25-5F7D33DC7E65}"/>
              </a:ext>
            </a:extLst>
          </p:cNvPr>
          <p:cNvSpPr/>
          <p:nvPr/>
        </p:nvSpPr>
        <p:spPr>
          <a:xfrm>
            <a:off x="0" y="6536267"/>
            <a:ext cx="12192000" cy="330200"/>
          </a:xfrm>
          <a:prstGeom prst="rect">
            <a:avLst/>
          </a:prstGeom>
          <a:solidFill>
            <a:schemeClr val="tx2">
              <a:lumMod val="75000"/>
              <a:lumOff val="25000"/>
            </a:schemeClr>
          </a:solidFill>
          <a:ln>
            <a:solidFill>
              <a:schemeClr val="tx2">
                <a:lumMod val="75000"/>
                <a:lumOff val="25000"/>
              </a:schemeClr>
            </a:solidFill>
          </a:ln>
        </p:spPr>
        <p:txBody>
          <a:bodyPr spcFirstLastPara="1" wrap="square" lIns="91425" tIns="91425" rIns="91425" bIns="91425" anchor="ctr" anchorCtr="0">
            <a:noAutofit/>
          </a:bodyPr>
          <a:lstStyle/>
          <a:p>
            <a:pPr>
              <a:buSzPts val="1100"/>
            </a:pPr>
            <a:endParaRPr lang="en-US" sz="1400" dirty="0">
              <a:latin typeface="Dosis"/>
              <a:ea typeface="Dosis"/>
              <a:cs typeface="Dosis"/>
              <a:sym typeface="Dosis"/>
            </a:endParaRPr>
          </a:p>
        </p:txBody>
      </p:sp>
      <p:grpSp>
        <p:nvGrpSpPr>
          <p:cNvPr id="27" name="Group 26">
            <a:extLst>
              <a:ext uri="{FF2B5EF4-FFF2-40B4-BE49-F238E27FC236}">
                <a16:creationId xmlns:a16="http://schemas.microsoft.com/office/drawing/2014/main" id="{B7DC6B7F-8724-766B-70E6-BCC1A2CA00C6}"/>
              </a:ext>
            </a:extLst>
          </p:cNvPr>
          <p:cNvGrpSpPr/>
          <p:nvPr/>
        </p:nvGrpSpPr>
        <p:grpSpPr>
          <a:xfrm>
            <a:off x="-32876" y="28504"/>
            <a:ext cx="4150685" cy="646500"/>
            <a:chOff x="-32876" y="28504"/>
            <a:chExt cx="4150685" cy="646500"/>
          </a:xfrm>
        </p:grpSpPr>
        <p:pic>
          <p:nvPicPr>
            <p:cNvPr id="12" name="Google Shape;75;p15">
              <a:extLst>
                <a:ext uri="{FF2B5EF4-FFF2-40B4-BE49-F238E27FC236}">
                  <a16:creationId xmlns:a16="http://schemas.microsoft.com/office/drawing/2014/main" id="{371EF59B-32F1-9EF1-A663-9E0C07CC182E}"/>
                </a:ext>
              </a:extLst>
            </p:cNvPr>
            <p:cNvPicPr preferRelativeResize="0"/>
            <p:nvPr/>
          </p:nvPicPr>
          <p:blipFill rotWithShape="1">
            <a:blip r:embed="rId4">
              <a:alphaModFix/>
            </a:blip>
            <a:srcRect t="5658" b="5649"/>
            <a:stretch/>
          </p:blipFill>
          <p:spPr>
            <a:xfrm>
              <a:off x="-32876" y="31439"/>
              <a:ext cx="1399902" cy="541300"/>
            </a:xfrm>
            <a:prstGeom prst="rect">
              <a:avLst/>
            </a:prstGeom>
            <a:noFill/>
            <a:ln>
              <a:noFill/>
            </a:ln>
          </p:spPr>
        </p:pic>
        <p:pic>
          <p:nvPicPr>
            <p:cNvPr id="23" name="Picture 22">
              <a:extLst>
                <a:ext uri="{FF2B5EF4-FFF2-40B4-BE49-F238E27FC236}">
                  <a16:creationId xmlns:a16="http://schemas.microsoft.com/office/drawing/2014/main" id="{689E7236-AFF2-18FC-EF0E-86E4FF181C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4" name="Google Shape;59;p13">
              <a:extLst>
                <a:ext uri="{FF2B5EF4-FFF2-40B4-BE49-F238E27FC236}">
                  <a16:creationId xmlns:a16="http://schemas.microsoft.com/office/drawing/2014/main" id="{AFF096B0-16C3-143B-3FCA-22A2F8287690}"/>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sp>
        <p:nvSpPr>
          <p:cNvPr id="26" name="Slide Number Placeholder 4">
            <a:extLst>
              <a:ext uri="{FF2B5EF4-FFF2-40B4-BE49-F238E27FC236}">
                <a16:creationId xmlns:a16="http://schemas.microsoft.com/office/drawing/2014/main" id="{2619A795-49BB-77F4-CB4A-E6092BD796F9}"/>
              </a:ext>
            </a:extLst>
          </p:cNvPr>
          <p:cNvSpPr>
            <a:spLocks noGrp="1"/>
          </p:cNvSpPr>
          <p:nvPr>
            <p:ph type="sldNum" sz="quarter" idx="12"/>
          </p:nvPr>
        </p:nvSpPr>
        <p:spPr>
          <a:xfrm>
            <a:off x="11468844" y="6174902"/>
            <a:ext cx="357116" cy="365125"/>
          </a:xfrm>
        </p:spPr>
        <p:txBody>
          <a:bodyPr/>
          <a:lstStyle/>
          <a:p>
            <a:fld id="{82EE24B5-652C-4DB5-B7C3-B5BBEC1280B1}" type="slidenum">
              <a:rPr lang="en-US" smtClean="0"/>
              <a:t>2</a:t>
            </a:fld>
            <a:endParaRPr lang="en-US" dirty="0"/>
          </a:p>
        </p:txBody>
      </p:sp>
    </p:spTree>
    <p:extLst>
      <p:ext uri="{BB962C8B-B14F-4D97-AF65-F5344CB8AC3E}">
        <p14:creationId xmlns:p14="http://schemas.microsoft.com/office/powerpoint/2010/main" val="308390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325563"/>
          </a:xfrm>
        </p:spPr>
        <p:txBody>
          <a:bodyPr>
            <a:normAutofit/>
          </a:bodyPr>
          <a:lstStyle/>
          <a:p>
            <a:r>
              <a:rPr lang="en-US" dirty="0">
                <a:solidFill>
                  <a:schemeClr val="bg1"/>
                </a:solidFill>
              </a:rPr>
              <a:t>Overview</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flipV="1">
            <a:off x="947607" y="1219200"/>
            <a:ext cx="2320526" cy="105364"/>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CE43409B-A738-E576-50E6-F0F2060AB7AB}"/>
              </a:ext>
            </a:extLst>
          </p:cNvPr>
          <p:cNvSpPr txBox="1"/>
          <p:nvPr/>
        </p:nvSpPr>
        <p:spPr>
          <a:xfrm>
            <a:off x="838200" y="1820039"/>
            <a:ext cx="10515600" cy="3046988"/>
          </a:xfrm>
          <a:prstGeom prst="rect">
            <a:avLst/>
          </a:prstGeom>
          <a:noFill/>
        </p:spPr>
        <p:txBody>
          <a:bodyPr wrap="square">
            <a:spAutoFit/>
          </a:bodyPr>
          <a:lstStyle/>
          <a:p>
            <a:r>
              <a:rPr lang="en-US" sz="2400" dirty="0">
                <a:solidFill>
                  <a:schemeClr val="bg1"/>
                </a:solidFill>
              </a:rPr>
              <a:t>As Data Science Interns at ID/X Partners, our mission is to enhance the lending company's operational efficiency and loan processing speed. We'll achieve this by processing data and constructing predictive models, notably a credit scoring system using logistic regression. With the insights derived from our analysis, we will offer actionable solutions to lending companies, enabling them to make informed decisions and optimize their lending operations effectively.</a:t>
            </a:r>
            <a:br>
              <a:rPr lang="en-US" sz="2400" dirty="0">
                <a:solidFill>
                  <a:schemeClr val="bg1"/>
                </a:solidFill>
              </a:rPr>
            </a:br>
            <a:endParaRPr lang="en-ID" sz="2400" dirty="0"/>
          </a:p>
        </p:txBody>
      </p:sp>
      <p:pic>
        <p:nvPicPr>
          <p:cNvPr id="19" name="Google Shape;55;p13">
            <a:extLst>
              <a:ext uri="{FF2B5EF4-FFF2-40B4-BE49-F238E27FC236}">
                <a16:creationId xmlns:a16="http://schemas.microsoft.com/office/drawing/2014/main" id="{C2102806-28CA-A7AC-5839-539BCE0AFE8E}"/>
              </a:ext>
            </a:extLst>
          </p:cNvPr>
          <p:cNvPicPr preferRelativeResize="0"/>
          <p:nvPr/>
        </p:nvPicPr>
        <p:blipFill rotWithShape="1">
          <a:blip r:embed="rId4">
            <a:alphaModFix/>
          </a:blip>
          <a:srcRect/>
          <a:stretch/>
        </p:blipFill>
        <p:spPr>
          <a:xfrm>
            <a:off x="8037533" y="179486"/>
            <a:ext cx="1399901" cy="541300"/>
          </a:xfrm>
          <a:prstGeom prst="rect">
            <a:avLst/>
          </a:prstGeom>
          <a:noFill/>
          <a:ln>
            <a:noFill/>
          </a:ln>
        </p:spPr>
      </p:pic>
      <p:sp>
        <p:nvSpPr>
          <p:cNvPr id="20" name="Google Shape;59;p13">
            <a:extLst>
              <a:ext uri="{FF2B5EF4-FFF2-40B4-BE49-F238E27FC236}">
                <a16:creationId xmlns:a16="http://schemas.microsoft.com/office/drawing/2014/main" id="{CD3ECBB8-A4FC-F364-B214-9D679DD541A7}"/>
              </a:ext>
            </a:extLst>
          </p:cNvPr>
          <p:cNvSpPr txBox="1"/>
          <p:nvPr/>
        </p:nvSpPr>
        <p:spPr>
          <a:xfrm>
            <a:off x="9456858" y="165436"/>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21" name="Picture 20">
            <a:extLst>
              <a:ext uri="{FF2B5EF4-FFF2-40B4-BE49-F238E27FC236}">
                <a16:creationId xmlns:a16="http://schemas.microsoft.com/office/drawing/2014/main" id="{5745D3A3-F1F0-7CCB-F6E7-C642BB8C7C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4658" y="179486"/>
            <a:ext cx="2091181" cy="486562"/>
          </a:xfrm>
          <a:prstGeom prst="rect">
            <a:avLst/>
          </a:prstGeom>
        </p:spPr>
      </p:pic>
    </p:spTree>
    <p:extLst>
      <p:ext uri="{BB962C8B-B14F-4D97-AF65-F5344CB8AC3E}">
        <p14:creationId xmlns:p14="http://schemas.microsoft.com/office/powerpoint/2010/main" val="216536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35773" y="127000"/>
            <a:ext cx="10515600" cy="804333"/>
          </a:xfrm>
        </p:spPr>
        <p:txBody>
          <a:bodyPr/>
          <a:lstStyle/>
          <a:p>
            <a:r>
              <a:rPr lang="en-US" dirty="0"/>
              <a:t>Dataset Overview</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80520" y="737211"/>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0" name="Picture 9">
            <a:extLst>
              <a:ext uri="{FF2B5EF4-FFF2-40B4-BE49-F238E27FC236}">
                <a16:creationId xmlns:a16="http://schemas.microsoft.com/office/drawing/2014/main" id="{15BE0285-85E9-217E-3A88-3212C28970F1}"/>
              </a:ext>
            </a:extLst>
          </p:cNvPr>
          <p:cNvPicPr>
            <a:picLocks noChangeAspect="1"/>
          </p:cNvPicPr>
          <p:nvPr/>
        </p:nvPicPr>
        <p:blipFill>
          <a:blip r:embed="rId3"/>
          <a:stretch>
            <a:fillRect/>
          </a:stretch>
        </p:blipFill>
        <p:spPr>
          <a:xfrm>
            <a:off x="80520" y="850591"/>
            <a:ext cx="3587934" cy="6007409"/>
          </a:xfrm>
          <a:prstGeom prst="rect">
            <a:avLst/>
          </a:prstGeom>
        </p:spPr>
      </p:pic>
      <p:pic>
        <p:nvPicPr>
          <p:cNvPr id="12" name="Picture 11">
            <a:extLst>
              <a:ext uri="{FF2B5EF4-FFF2-40B4-BE49-F238E27FC236}">
                <a16:creationId xmlns:a16="http://schemas.microsoft.com/office/drawing/2014/main" id="{BCFB012A-7801-C501-54E1-F5E5FE7B6C05}"/>
              </a:ext>
            </a:extLst>
          </p:cNvPr>
          <p:cNvPicPr>
            <a:picLocks noChangeAspect="1"/>
          </p:cNvPicPr>
          <p:nvPr/>
        </p:nvPicPr>
        <p:blipFill>
          <a:blip r:embed="rId4"/>
          <a:stretch>
            <a:fillRect/>
          </a:stretch>
        </p:blipFill>
        <p:spPr>
          <a:xfrm>
            <a:off x="3932676" y="777738"/>
            <a:ext cx="3530781" cy="6080262"/>
          </a:xfrm>
          <a:prstGeom prst="rect">
            <a:avLst/>
          </a:prstGeom>
        </p:spPr>
      </p:pic>
      <p:sp>
        <p:nvSpPr>
          <p:cNvPr id="14" name="TextBox 13">
            <a:extLst>
              <a:ext uri="{FF2B5EF4-FFF2-40B4-BE49-F238E27FC236}">
                <a16:creationId xmlns:a16="http://schemas.microsoft.com/office/drawing/2014/main" id="{09F3FA0B-E12F-C512-96EB-7A865B4363EA}"/>
              </a:ext>
            </a:extLst>
          </p:cNvPr>
          <p:cNvSpPr txBox="1"/>
          <p:nvPr/>
        </p:nvSpPr>
        <p:spPr>
          <a:xfrm>
            <a:off x="2959100" y="2393332"/>
            <a:ext cx="6155266" cy="394210"/>
          </a:xfrm>
          <a:prstGeom prst="rect">
            <a:avLst/>
          </a:prstGeom>
          <a:noFill/>
        </p:spPr>
        <p:txBody>
          <a:bodyPr wrap="square">
            <a:spAutoFit/>
          </a:bodyPr>
          <a:lstStyle/>
          <a:p>
            <a:pPr marL="12700">
              <a:lnSpc>
                <a:spcPct val="120000"/>
              </a:lnSpc>
              <a:spcBef>
                <a:spcPts val="100"/>
              </a:spcBef>
            </a:pPr>
            <a:endParaRPr lang="en-US" sz="1800" i="1" spc="-15" dirty="0">
              <a:cs typeface="Arial"/>
            </a:endParaRPr>
          </a:p>
        </p:txBody>
      </p:sp>
      <p:sp>
        <p:nvSpPr>
          <p:cNvPr id="22" name="TextBox 21">
            <a:extLst>
              <a:ext uri="{FF2B5EF4-FFF2-40B4-BE49-F238E27FC236}">
                <a16:creationId xmlns:a16="http://schemas.microsoft.com/office/drawing/2014/main" id="{2F8CC7F6-05C0-EEF1-0834-3DE7A7FBADF4}"/>
              </a:ext>
            </a:extLst>
          </p:cNvPr>
          <p:cNvSpPr txBox="1"/>
          <p:nvPr/>
        </p:nvSpPr>
        <p:spPr>
          <a:xfrm>
            <a:off x="7727679" y="934020"/>
            <a:ext cx="4104537" cy="3323987"/>
          </a:xfrm>
          <a:prstGeom prst="rect">
            <a:avLst/>
          </a:prstGeom>
          <a:noFill/>
        </p:spPr>
        <p:txBody>
          <a:bodyPr wrap="square">
            <a:spAutoFit/>
          </a:bodyPr>
          <a:lstStyle/>
          <a:p>
            <a:pPr marL="342900" lvl="0" indent="-342900" algn="just">
              <a:spcBef>
                <a:spcPts val="600"/>
              </a:spcBef>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dataset comprises a substantial volume of information, with 75 columns and 466k rows.</a:t>
            </a:r>
          </a:p>
          <a:p>
            <a:pPr marL="342900" lvl="0" indent="-342900" algn="just">
              <a:spcBef>
                <a:spcPts val="600"/>
              </a:spcBef>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Within this dataset, 17 features contains null data.</a:t>
            </a:r>
          </a:p>
          <a:p>
            <a:pPr marL="342900" lvl="0" indent="-342900" algn="just">
              <a:spcBef>
                <a:spcPts val="600"/>
              </a:spcBef>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nine different labels for loan status in the dataset. We aim to simplify it into two categories: 'Good Loan' represented by '1' and 'Bad Loan' represented by '5’</a:t>
            </a:r>
          </a:p>
        </p:txBody>
      </p:sp>
      <p:grpSp>
        <p:nvGrpSpPr>
          <p:cNvPr id="23" name="Group 22">
            <a:extLst>
              <a:ext uri="{FF2B5EF4-FFF2-40B4-BE49-F238E27FC236}">
                <a16:creationId xmlns:a16="http://schemas.microsoft.com/office/drawing/2014/main" id="{3EA15128-9011-335A-CC04-E57E1B502CAF}"/>
              </a:ext>
            </a:extLst>
          </p:cNvPr>
          <p:cNvGrpSpPr/>
          <p:nvPr/>
        </p:nvGrpSpPr>
        <p:grpSpPr>
          <a:xfrm>
            <a:off x="7675275" y="124313"/>
            <a:ext cx="4150685" cy="646500"/>
            <a:chOff x="-32876" y="28504"/>
            <a:chExt cx="4150685" cy="646500"/>
          </a:xfrm>
        </p:grpSpPr>
        <p:pic>
          <p:nvPicPr>
            <p:cNvPr id="24" name="Google Shape;75;p15">
              <a:extLst>
                <a:ext uri="{FF2B5EF4-FFF2-40B4-BE49-F238E27FC236}">
                  <a16:creationId xmlns:a16="http://schemas.microsoft.com/office/drawing/2014/main" id="{455F9812-0129-E35E-94B1-ADECC7FB236E}"/>
                </a:ext>
              </a:extLst>
            </p:cNvPr>
            <p:cNvPicPr preferRelativeResize="0"/>
            <p:nvPr/>
          </p:nvPicPr>
          <p:blipFill rotWithShape="1">
            <a:blip r:embed="rId5">
              <a:alphaModFix/>
            </a:blip>
            <a:srcRect t="5658" b="5649"/>
            <a:stretch/>
          </p:blipFill>
          <p:spPr>
            <a:xfrm>
              <a:off x="-32876" y="31439"/>
              <a:ext cx="1399902" cy="541300"/>
            </a:xfrm>
            <a:prstGeom prst="rect">
              <a:avLst/>
            </a:prstGeom>
            <a:noFill/>
            <a:ln>
              <a:noFill/>
            </a:ln>
          </p:spPr>
        </p:pic>
        <p:pic>
          <p:nvPicPr>
            <p:cNvPr id="25" name="Picture 24">
              <a:extLst>
                <a:ext uri="{FF2B5EF4-FFF2-40B4-BE49-F238E27FC236}">
                  <a16:creationId xmlns:a16="http://schemas.microsoft.com/office/drawing/2014/main" id="{E4B7890B-5EF1-950A-C411-5E3BD8C1DE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6" name="Google Shape;59;p13">
              <a:extLst>
                <a:ext uri="{FF2B5EF4-FFF2-40B4-BE49-F238E27FC236}">
                  <a16:creationId xmlns:a16="http://schemas.microsoft.com/office/drawing/2014/main" id="{ADC76736-A289-4C1D-3505-D5C5E6932A97}"/>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spTree>
    <p:extLst>
      <p:ext uri="{BB962C8B-B14F-4D97-AF65-F5344CB8AC3E}">
        <p14:creationId xmlns:p14="http://schemas.microsoft.com/office/powerpoint/2010/main" val="33950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1804C2E-29FD-768F-7271-0711A76EBB7A}"/>
              </a:ext>
            </a:extLst>
          </p:cNvPr>
          <p:cNvSpPr/>
          <p:nvPr/>
        </p:nvSpPr>
        <p:spPr>
          <a:xfrm>
            <a:off x="-14492" y="0"/>
            <a:ext cx="7506106" cy="6858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 name="Google Shape;86;p15">
            <a:extLst>
              <a:ext uri="{FF2B5EF4-FFF2-40B4-BE49-F238E27FC236}">
                <a16:creationId xmlns:a16="http://schemas.microsoft.com/office/drawing/2014/main" id="{C518ECC4-82C9-BBBF-4F7D-313D41EB5C2D}"/>
              </a:ext>
            </a:extLst>
          </p:cNvPr>
          <p:cNvSpPr txBox="1"/>
          <p:nvPr/>
        </p:nvSpPr>
        <p:spPr>
          <a:xfrm>
            <a:off x="7513301" y="1354557"/>
            <a:ext cx="4442956" cy="4755118"/>
          </a:xfrm>
          <a:prstGeom prst="rect">
            <a:avLst/>
          </a:prstGeom>
          <a:noFill/>
          <a:ln>
            <a:noFill/>
          </a:ln>
        </p:spPr>
        <p:txBody>
          <a:bodyPr spcFirstLastPara="1" wrap="square" lIns="91425" tIns="91425" rIns="91425" bIns="91425" anchor="t" anchorCtr="0">
            <a:spAutoFit/>
          </a:bodyPr>
          <a:lstStyle/>
          <a:p>
            <a:pPr marL="342900" lvl="0" indent="-342900" algn="just">
              <a:spcBef>
                <a:spcPts val="600"/>
              </a:spcBef>
              <a:buFont typeface="Symbol" panose="05050102010706020507" pitchFamily="18" charset="2"/>
              <a:buChar char=""/>
            </a:pPr>
            <a:r>
              <a:rPr lang="en-US" sz="1700" dirty="0">
                <a:solidFill>
                  <a:schemeClr val="bg1"/>
                </a:solidFill>
                <a:latin typeface="Calibri" panose="020F0502020204030204" pitchFamily="34" charset="0"/>
                <a:ea typeface="Calibri" panose="020F0502020204030204" pitchFamily="34" charset="0"/>
                <a:cs typeface="Times New Roman" panose="02020603050405020304" pitchFamily="18" charset="0"/>
              </a:rPr>
              <a:t>T</a:t>
            </a: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here are 17 features that contain 100 missing values, and we will remove these features to prevent bias in our modeling process.</a:t>
            </a:r>
          </a:p>
          <a:p>
            <a:pPr marL="342900" lvl="0" indent="-342900" algn="just">
              <a:spcBef>
                <a:spcPts val="600"/>
              </a:spcBef>
              <a:buFont typeface="Symbol" panose="05050102010706020507" pitchFamily="18" charset="2"/>
              <a:buChar char=""/>
            </a:pPr>
            <a:r>
              <a:rPr lang="en-US" sz="17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
            </a: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rop features with more than 50 missing values because they could potentially skew the results when building our models.</a:t>
            </a:r>
          </a:p>
          <a:p>
            <a:pPr marL="342900" lvl="0" indent="-342900" algn="just">
              <a:spcBef>
                <a:spcPts val="600"/>
              </a:spcBef>
              <a:buFont typeface="Symbol" panose="05050102010706020507" pitchFamily="18" charset="2"/>
              <a:buChar char=""/>
            </a:pP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specific features such as '</a:t>
            </a:r>
            <a:r>
              <a:rPr lang="en-US" sz="17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tot_coll_amt</a:t>
            </a: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tot_cur_bal</a:t>
            </a: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7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total_rev_hi_lim</a:t>
            </a: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we will replace missing values with 0. This decision is based on the assumption that customers didn't borrow a loan in these cases.</a:t>
            </a:r>
          </a:p>
          <a:p>
            <a:pPr marL="342900" lvl="0" indent="-342900" algn="just">
              <a:spcBef>
                <a:spcPts val="600"/>
              </a:spcBef>
              <a:buFont typeface="Symbol" panose="05050102010706020507" pitchFamily="18" charset="2"/>
              <a:buChar char=""/>
            </a:pP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 numerical features with missing values with the 'Median’.</a:t>
            </a:r>
          </a:p>
          <a:p>
            <a:pPr marL="342900" lvl="0" indent="-342900" algn="just">
              <a:spcBef>
                <a:spcPts val="600"/>
              </a:spcBef>
              <a:buFont typeface="Symbol" panose="05050102010706020507" pitchFamily="18" charset="2"/>
              <a:buChar char=""/>
            </a:pP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Replace categorical </a:t>
            </a:r>
            <a:r>
              <a:rPr lang="en-US" sz="17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eature</a:t>
            </a:r>
            <a:r>
              <a:rPr lang="en-US" sz="1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with missing values with the 'Median'.</a:t>
            </a:r>
          </a:p>
        </p:txBody>
      </p:sp>
      <p:sp>
        <p:nvSpPr>
          <p:cNvPr id="19" name="Google Shape;76;p15">
            <a:extLst>
              <a:ext uri="{FF2B5EF4-FFF2-40B4-BE49-F238E27FC236}">
                <a16:creationId xmlns:a16="http://schemas.microsoft.com/office/drawing/2014/main" id="{A3855831-C931-F2A2-5E25-5F7D33DC7E65}"/>
              </a:ext>
            </a:extLst>
          </p:cNvPr>
          <p:cNvSpPr/>
          <p:nvPr/>
        </p:nvSpPr>
        <p:spPr>
          <a:xfrm>
            <a:off x="0" y="6536267"/>
            <a:ext cx="12192000" cy="330200"/>
          </a:xfrm>
          <a:prstGeom prst="rect">
            <a:avLst/>
          </a:prstGeom>
          <a:solidFill>
            <a:schemeClr val="tx2">
              <a:lumMod val="75000"/>
              <a:lumOff val="25000"/>
            </a:schemeClr>
          </a:solidFill>
          <a:ln>
            <a:solidFill>
              <a:schemeClr val="tx2">
                <a:lumMod val="75000"/>
                <a:lumOff val="25000"/>
              </a:schemeClr>
            </a:solidFill>
          </a:ln>
        </p:spPr>
        <p:txBody>
          <a:bodyPr spcFirstLastPara="1" wrap="square" lIns="91425" tIns="91425" rIns="91425" bIns="91425" anchor="ctr" anchorCtr="0">
            <a:noAutofit/>
          </a:bodyPr>
          <a:lstStyle/>
          <a:p>
            <a:pPr>
              <a:buSzPts val="1100"/>
            </a:pPr>
            <a:endParaRPr lang="en-US" sz="1400" dirty="0">
              <a:latin typeface="Dosis"/>
              <a:ea typeface="Dosis"/>
              <a:cs typeface="Dosis"/>
              <a:sym typeface="Dosis"/>
            </a:endParaRPr>
          </a:p>
        </p:txBody>
      </p:sp>
      <p:sp>
        <p:nvSpPr>
          <p:cNvPr id="26" name="Slide Number Placeholder 4">
            <a:extLst>
              <a:ext uri="{FF2B5EF4-FFF2-40B4-BE49-F238E27FC236}">
                <a16:creationId xmlns:a16="http://schemas.microsoft.com/office/drawing/2014/main" id="{2619A795-49BB-77F4-CB4A-E6092BD796F9}"/>
              </a:ext>
            </a:extLst>
          </p:cNvPr>
          <p:cNvSpPr>
            <a:spLocks noGrp="1"/>
          </p:cNvSpPr>
          <p:nvPr>
            <p:ph type="sldNum" sz="quarter" idx="12"/>
          </p:nvPr>
        </p:nvSpPr>
        <p:spPr>
          <a:xfrm>
            <a:off x="11468844" y="6174902"/>
            <a:ext cx="357116" cy="365125"/>
          </a:xfrm>
        </p:spPr>
        <p:txBody>
          <a:bodyPr/>
          <a:lstStyle/>
          <a:p>
            <a:fld id="{82EE24B5-652C-4DB5-B7C3-B5BBEC1280B1}" type="slidenum">
              <a:rPr lang="en-US" smtClean="0"/>
              <a:t>5</a:t>
            </a:fld>
            <a:endParaRPr lang="en-US" dirty="0"/>
          </a:p>
        </p:txBody>
      </p:sp>
      <p:pic>
        <p:nvPicPr>
          <p:cNvPr id="3" name="Picture 2">
            <a:extLst>
              <a:ext uri="{FF2B5EF4-FFF2-40B4-BE49-F238E27FC236}">
                <a16:creationId xmlns:a16="http://schemas.microsoft.com/office/drawing/2014/main" id="{4AEC969C-00FC-409A-1A9B-B58ED8E8E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72" y="291087"/>
            <a:ext cx="7185798" cy="5965780"/>
          </a:xfrm>
          <a:prstGeom prst="rect">
            <a:avLst/>
          </a:prstGeom>
        </p:spPr>
      </p:pic>
      <p:grpSp>
        <p:nvGrpSpPr>
          <p:cNvPr id="4" name="Group 3">
            <a:extLst>
              <a:ext uri="{FF2B5EF4-FFF2-40B4-BE49-F238E27FC236}">
                <a16:creationId xmlns:a16="http://schemas.microsoft.com/office/drawing/2014/main" id="{0C1A8803-FFC3-E112-7F45-CDC23726AB94}"/>
              </a:ext>
            </a:extLst>
          </p:cNvPr>
          <p:cNvGrpSpPr/>
          <p:nvPr/>
        </p:nvGrpSpPr>
        <p:grpSpPr>
          <a:xfrm>
            <a:off x="7857654" y="135578"/>
            <a:ext cx="3968306" cy="646500"/>
            <a:chOff x="349800" y="172450"/>
            <a:chExt cx="3968306" cy="646500"/>
          </a:xfrm>
        </p:grpSpPr>
        <p:pic>
          <p:nvPicPr>
            <p:cNvPr id="5" name="Google Shape;55;p13">
              <a:extLst>
                <a:ext uri="{FF2B5EF4-FFF2-40B4-BE49-F238E27FC236}">
                  <a16:creationId xmlns:a16="http://schemas.microsoft.com/office/drawing/2014/main" id="{A22C915A-2822-06A4-ADA5-498980989E53}"/>
                </a:ext>
              </a:extLst>
            </p:cNvPr>
            <p:cNvPicPr preferRelativeResize="0"/>
            <p:nvPr/>
          </p:nvPicPr>
          <p:blipFill rotWithShape="1">
            <a:blip r:embed="rId3">
              <a:alphaModFix/>
            </a:blip>
            <a:srcRect/>
            <a:stretch/>
          </p:blipFill>
          <p:spPr>
            <a:xfrm>
              <a:off x="349800" y="186500"/>
              <a:ext cx="1399901" cy="541300"/>
            </a:xfrm>
            <a:prstGeom prst="rect">
              <a:avLst/>
            </a:prstGeom>
            <a:noFill/>
            <a:ln>
              <a:noFill/>
            </a:ln>
          </p:spPr>
        </p:pic>
        <p:sp>
          <p:nvSpPr>
            <p:cNvPr id="6" name="Google Shape;59;p13">
              <a:extLst>
                <a:ext uri="{FF2B5EF4-FFF2-40B4-BE49-F238E27FC236}">
                  <a16:creationId xmlns:a16="http://schemas.microsoft.com/office/drawing/2014/main" id="{C5BD349F-250A-5EED-ACBF-BD2EB8831BA7}"/>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7" name="Picture 6">
              <a:extLst>
                <a:ext uri="{FF2B5EF4-FFF2-40B4-BE49-F238E27FC236}">
                  <a16:creationId xmlns:a16="http://schemas.microsoft.com/office/drawing/2014/main" id="{A4067CB9-C324-D8D8-A2D4-03016427E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6925" y="186500"/>
              <a:ext cx="2091181" cy="486562"/>
            </a:xfrm>
            <a:prstGeom prst="rect">
              <a:avLst/>
            </a:prstGeom>
          </p:spPr>
        </p:pic>
      </p:grpSp>
      <p:sp>
        <p:nvSpPr>
          <p:cNvPr id="8" name="Google Shape;80;p15">
            <a:extLst>
              <a:ext uri="{FF2B5EF4-FFF2-40B4-BE49-F238E27FC236}">
                <a16:creationId xmlns:a16="http://schemas.microsoft.com/office/drawing/2014/main" id="{EB2B491E-7E97-A7CE-F497-7EA9C901DB6C}"/>
              </a:ext>
            </a:extLst>
          </p:cNvPr>
          <p:cNvSpPr txBox="1"/>
          <p:nvPr/>
        </p:nvSpPr>
        <p:spPr>
          <a:xfrm>
            <a:off x="7857654" y="800589"/>
            <a:ext cx="35046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chemeClr val="bg1"/>
                </a:solidFill>
                <a:latin typeface="Rubik SemiBold"/>
                <a:ea typeface="Rubik SemiBold"/>
                <a:cs typeface="Rubik SemiBold"/>
                <a:sym typeface="Rubik SemiBold"/>
              </a:rPr>
              <a:t>Handling Missing Value</a:t>
            </a:r>
            <a:endParaRPr sz="2400" dirty="0">
              <a:solidFill>
                <a:schemeClr val="bg1"/>
              </a:solidFill>
              <a:latin typeface="Rubik SemiBold"/>
              <a:ea typeface="Rubik SemiBold"/>
              <a:cs typeface="Rubik SemiBold"/>
              <a:sym typeface="Rubik SemiBold"/>
            </a:endParaRPr>
          </a:p>
        </p:txBody>
      </p:sp>
    </p:spTree>
    <p:extLst>
      <p:ext uri="{BB962C8B-B14F-4D97-AF65-F5344CB8AC3E}">
        <p14:creationId xmlns:p14="http://schemas.microsoft.com/office/powerpoint/2010/main" val="157402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264769" y="209140"/>
            <a:ext cx="10515600" cy="804333"/>
          </a:xfrm>
        </p:spPr>
        <p:txBody>
          <a:bodyPr/>
          <a:lstStyle/>
          <a:p>
            <a:r>
              <a:rPr lang="en-US" dirty="0"/>
              <a:t>Data Cleansing</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196640" y="915358"/>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22" name="TextBox 21">
            <a:extLst>
              <a:ext uri="{FF2B5EF4-FFF2-40B4-BE49-F238E27FC236}">
                <a16:creationId xmlns:a16="http://schemas.microsoft.com/office/drawing/2014/main" id="{2F8CC7F6-05C0-EEF1-0834-3DE7A7FBADF4}"/>
              </a:ext>
            </a:extLst>
          </p:cNvPr>
          <p:cNvSpPr txBox="1"/>
          <p:nvPr/>
        </p:nvSpPr>
        <p:spPr>
          <a:xfrm>
            <a:off x="1814640" y="1101850"/>
            <a:ext cx="5856160" cy="523220"/>
          </a:xfrm>
          <a:prstGeom prst="rect">
            <a:avLst/>
          </a:prstGeom>
          <a:noFill/>
        </p:spPr>
        <p:txBody>
          <a:bodyPr wrap="square">
            <a:spAutoFit/>
          </a:bodyPr>
          <a:lstStyle/>
          <a:p>
            <a:pPr lvl="0" algn="just">
              <a:spcBef>
                <a:spcPts val="600"/>
              </a:spcBef>
            </a:pPr>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Handle The Unnecessary Feature</a:t>
            </a:r>
          </a:p>
        </p:txBody>
      </p:sp>
      <p:grpSp>
        <p:nvGrpSpPr>
          <p:cNvPr id="23" name="Group 22">
            <a:extLst>
              <a:ext uri="{FF2B5EF4-FFF2-40B4-BE49-F238E27FC236}">
                <a16:creationId xmlns:a16="http://schemas.microsoft.com/office/drawing/2014/main" id="{3EA15128-9011-335A-CC04-E57E1B502CAF}"/>
              </a:ext>
            </a:extLst>
          </p:cNvPr>
          <p:cNvGrpSpPr/>
          <p:nvPr/>
        </p:nvGrpSpPr>
        <p:grpSpPr>
          <a:xfrm>
            <a:off x="7675275" y="124313"/>
            <a:ext cx="4150685" cy="646500"/>
            <a:chOff x="-32876" y="28504"/>
            <a:chExt cx="4150685" cy="646500"/>
          </a:xfrm>
        </p:grpSpPr>
        <p:pic>
          <p:nvPicPr>
            <p:cNvPr id="24" name="Google Shape;75;p15">
              <a:extLst>
                <a:ext uri="{FF2B5EF4-FFF2-40B4-BE49-F238E27FC236}">
                  <a16:creationId xmlns:a16="http://schemas.microsoft.com/office/drawing/2014/main" id="{455F9812-0129-E35E-94B1-ADECC7FB236E}"/>
                </a:ext>
              </a:extLst>
            </p:cNvPr>
            <p:cNvPicPr preferRelativeResize="0"/>
            <p:nvPr/>
          </p:nvPicPr>
          <p:blipFill rotWithShape="1">
            <a:blip r:embed="rId3">
              <a:alphaModFix/>
            </a:blip>
            <a:srcRect t="5658" b="5649"/>
            <a:stretch/>
          </p:blipFill>
          <p:spPr>
            <a:xfrm>
              <a:off x="-32876" y="31439"/>
              <a:ext cx="1399902" cy="541300"/>
            </a:xfrm>
            <a:prstGeom prst="rect">
              <a:avLst/>
            </a:prstGeom>
            <a:noFill/>
            <a:ln>
              <a:noFill/>
            </a:ln>
          </p:spPr>
        </p:pic>
        <p:pic>
          <p:nvPicPr>
            <p:cNvPr id="25" name="Picture 24">
              <a:extLst>
                <a:ext uri="{FF2B5EF4-FFF2-40B4-BE49-F238E27FC236}">
                  <a16:creationId xmlns:a16="http://schemas.microsoft.com/office/drawing/2014/main" id="{E4B7890B-5EF1-950A-C411-5E3BD8C1D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6" name="Google Shape;59;p13">
              <a:extLst>
                <a:ext uri="{FF2B5EF4-FFF2-40B4-BE49-F238E27FC236}">
                  <a16:creationId xmlns:a16="http://schemas.microsoft.com/office/drawing/2014/main" id="{ADC76736-A289-4C1D-3505-D5C5E6932A97}"/>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grpSp>
        <p:nvGrpSpPr>
          <p:cNvPr id="7" name="Group 6">
            <a:extLst>
              <a:ext uri="{FF2B5EF4-FFF2-40B4-BE49-F238E27FC236}">
                <a16:creationId xmlns:a16="http://schemas.microsoft.com/office/drawing/2014/main" id="{B9334611-84CC-E1F9-A4B2-8499768AF50F}"/>
              </a:ext>
            </a:extLst>
          </p:cNvPr>
          <p:cNvGrpSpPr/>
          <p:nvPr/>
        </p:nvGrpSpPr>
        <p:grpSpPr>
          <a:xfrm>
            <a:off x="570041" y="1101851"/>
            <a:ext cx="1244599" cy="1041105"/>
            <a:chOff x="5274734" y="1312333"/>
            <a:chExt cx="1211375" cy="978985"/>
          </a:xfrm>
        </p:grpSpPr>
        <p:sp>
          <p:nvSpPr>
            <p:cNvPr id="4" name="Oval 3">
              <a:extLst>
                <a:ext uri="{FF2B5EF4-FFF2-40B4-BE49-F238E27FC236}">
                  <a16:creationId xmlns:a16="http://schemas.microsoft.com/office/drawing/2014/main" id="{9FBD4B6A-0E76-9EA7-F957-ABE987AF59EE}"/>
                </a:ext>
              </a:extLst>
            </p:cNvPr>
            <p:cNvSpPr/>
            <p:nvPr/>
          </p:nvSpPr>
          <p:spPr>
            <a:xfrm>
              <a:off x="5274734" y="1312333"/>
              <a:ext cx="1058334" cy="97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9CB62ADA-A1FC-F82F-2FEE-C344B0BE9672}"/>
                </a:ext>
              </a:extLst>
            </p:cNvPr>
            <p:cNvSpPr txBox="1"/>
            <p:nvPr/>
          </p:nvSpPr>
          <p:spPr>
            <a:xfrm>
              <a:off x="5427776" y="1469001"/>
              <a:ext cx="1058333" cy="665648"/>
            </a:xfrm>
            <a:prstGeom prst="rect">
              <a:avLst/>
            </a:prstGeom>
            <a:noFill/>
          </p:spPr>
          <p:txBody>
            <a:bodyPr wrap="square" rtlCol="0">
              <a:spAutoFit/>
            </a:bodyPr>
            <a:lstStyle/>
            <a:p>
              <a:r>
                <a:rPr lang="en-US" sz="4000" dirty="0">
                  <a:solidFill>
                    <a:schemeClr val="bg1"/>
                  </a:solidFill>
                  <a:cs typeface="Arial" panose="020B0604020202020204" pitchFamily="34" charset="0"/>
                </a:rPr>
                <a:t>01</a:t>
              </a:r>
              <a:endParaRPr lang="en-ID" sz="4000" dirty="0">
                <a:solidFill>
                  <a:schemeClr val="bg1"/>
                </a:solidFill>
                <a:cs typeface="Arial" panose="020B0604020202020204" pitchFamily="34" charset="0"/>
              </a:endParaRPr>
            </a:p>
          </p:txBody>
        </p:sp>
      </p:grpSp>
      <p:sp>
        <p:nvSpPr>
          <p:cNvPr id="8" name="TextBox 7">
            <a:extLst>
              <a:ext uri="{FF2B5EF4-FFF2-40B4-BE49-F238E27FC236}">
                <a16:creationId xmlns:a16="http://schemas.microsoft.com/office/drawing/2014/main" id="{77A85D36-DDED-40F6-21DC-121F403B677D}"/>
              </a:ext>
            </a:extLst>
          </p:cNvPr>
          <p:cNvSpPr txBox="1"/>
          <p:nvPr/>
        </p:nvSpPr>
        <p:spPr>
          <a:xfrm>
            <a:off x="1814640" y="1576236"/>
            <a:ext cx="6509070" cy="400110"/>
          </a:xfrm>
          <a:prstGeom prst="rect">
            <a:avLst/>
          </a:prstGeom>
          <a:noFill/>
        </p:spPr>
        <p:txBody>
          <a:bodyPr wrap="square">
            <a:spAutoFit/>
          </a:bodyPr>
          <a:lstStyle/>
          <a:p>
            <a:pPr lvl="0" algn="just">
              <a:spcBef>
                <a:spcPts val="600"/>
              </a:spcBef>
            </a:pPr>
            <a:r>
              <a:rPr lang="en-US" sz="2000" dirty="0">
                <a:latin typeface="Calibri" panose="020F0502020204030204" pitchFamily="34" charset="0"/>
                <a:ea typeface="Calibri" panose="020F0502020204030204" pitchFamily="34" charset="0"/>
                <a:cs typeface="Times New Roman" panose="02020603050405020304" pitchFamily="18" charset="0"/>
              </a:rPr>
              <a:t>R</a:t>
            </a:r>
            <a:r>
              <a:rPr lang="en-US" sz="2000" dirty="0">
                <a:effectLst/>
                <a:latin typeface="Calibri" panose="020F0502020204030204" pitchFamily="34" charset="0"/>
                <a:ea typeface="Calibri" panose="020F0502020204030204" pitchFamily="34" charset="0"/>
                <a:cs typeface="Times New Roman" panose="02020603050405020304" pitchFamily="18" charset="0"/>
              </a:rPr>
              <a:t>emoving features that contain free text, IDs, or zip codes.</a:t>
            </a:r>
          </a:p>
        </p:txBody>
      </p:sp>
      <p:sp>
        <p:nvSpPr>
          <p:cNvPr id="9" name="TextBox 8">
            <a:extLst>
              <a:ext uri="{FF2B5EF4-FFF2-40B4-BE49-F238E27FC236}">
                <a16:creationId xmlns:a16="http://schemas.microsoft.com/office/drawing/2014/main" id="{7B31138D-21BD-A5AB-568C-A5577290F3E9}"/>
              </a:ext>
            </a:extLst>
          </p:cNvPr>
          <p:cNvSpPr txBox="1"/>
          <p:nvPr/>
        </p:nvSpPr>
        <p:spPr>
          <a:xfrm>
            <a:off x="1873906" y="2773759"/>
            <a:ext cx="8497761" cy="523220"/>
          </a:xfrm>
          <a:prstGeom prst="rect">
            <a:avLst/>
          </a:prstGeom>
          <a:noFill/>
        </p:spPr>
        <p:txBody>
          <a:bodyPr wrap="square">
            <a:spAutoFit/>
          </a:bodyPr>
          <a:lstStyle/>
          <a:p>
            <a:pPr lvl="0" algn="just">
              <a:spcBef>
                <a:spcPts val="600"/>
              </a:spcBef>
            </a:pPr>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Handle Feature That </a:t>
            </a:r>
            <a:r>
              <a:rPr lang="en-US" sz="28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C</a:t>
            </a:r>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ontain </a:t>
            </a:r>
            <a:r>
              <a:rPr lang="en-US" sz="28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O</a:t>
            </a:r>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nly </a:t>
            </a:r>
            <a:r>
              <a:rPr lang="en-US" sz="28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O</a:t>
            </a:r>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ne </a:t>
            </a:r>
            <a:r>
              <a:rPr lang="en-US" sz="28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U</a:t>
            </a:r>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nique Value</a:t>
            </a:r>
          </a:p>
        </p:txBody>
      </p:sp>
      <p:grpSp>
        <p:nvGrpSpPr>
          <p:cNvPr id="11" name="Group 10">
            <a:extLst>
              <a:ext uri="{FF2B5EF4-FFF2-40B4-BE49-F238E27FC236}">
                <a16:creationId xmlns:a16="http://schemas.microsoft.com/office/drawing/2014/main" id="{E88EC39A-ABEA-411E-E1C2-AD7E2F015987}"/>
              </a:ext>
            </a:extLst>
          </p:cNvPr>
          <p:cNvGrpSpPr/>
          <p:nvPr/>
        </p:nvGrpSpPr>
        <p:grpSpPr>
          <a:xfrm>
            <a:off x="629308" y="2773760"/>
            <a:ext cx="1244599" cy="1041105"/>
            <a:chOff x="5274734" y="1312333"/>
            <a:chExt cx="1211375" cy="978985"/>
          </a:xfrm>
        </p:grpSpPr>
        <p:sp>
          <p:nvSpPr>
            <p:cNvPr id="13" name="Oval 12">
              <a:extLst>
                <a:ext uri="{FF2B5EF4-FFF2-40B4-BE49-F238E27FC236}">
                  <a16:creationId xmlns:a16="http://schemas.microsoft.com/office/drawing/2014/main" id="{A6102DDA-C91B-6EE7-B484-13BF933A4929}"/>
                </a:ext>
              </a:extLst>
            </p:cNvPr>
            <p:cNvSpPr/>
            <p:nvPr/>
          </p:nvSpPr>
          <p:spPr>
            <a:xfrm>
              <a:off x="5274734" y="1312333"/>
              <a:ext cx="1058334" cy="97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A549EDC1-FEE6-39A3-1CDB-B7E2E60D8C51}"/>
                </a:ext>
              </a:extLst>
            </p:cNvPr>
            <p:cNvSpPr txBox="1"/>
            <p:nvPr/>
          </p:nvSpPr>
          <p:spPr>
            <a:xfrm>
              <a:off x="5427776" y="1469001"/>
              <a:ext cx="1058333" cy="665648"/>
            </a:xfrm>
            <a:prstGeom prst="rect">
              <a:avLst/>
            </a:prstGeom>
            <a:noFill/>
          </p:spPr>
          <p:txBody>
            <a:bodyPr wrap="square" rtlCol="0">
              <a:spAutoFit/>
            </a:bodyPr>
            <a:lstStyle/>
            <a:p>
              <a:r>
                <a:rPr lang="en-US" sz="4000" dirty="0">
                  <a:solidFill>
                    <a:schemeClr val="bg1"/>
                  </a:solidFill>
                  <a:cs typeface="Arial" panose="020B0604020202020204" pitchFamily="34" charset="0"/>
                </a:rPr>
                <a:t>02</a:t>
              </a:r>
              <a:endParaRPr lang="en-ID" sz="4000" dirty="0">
                <a:solidFill>
                  <a:schemeClr val="bg1"/>
                </a:solidFill>
                <a:cs typeface="Arial" panose="020B0604020202020204" pitchFamily="34" charset="0"/>
              </a:endParaRPr>
            </a:p>
          </p:txBody>
        </p:sp>
      </p:grpSp>
      <p:sp>
        <p:nvSpPr>
          <p:cNvPr id="16" name="TextBox 15">
            <a:extLst>
              <a:ext uri="{FF2B5EF4-FFF2-40B4-BE49-F238E27FC236}">
                <a16:creationId xmlns:a16="http://schemas.microsoft.com/office/drawing/2014/main" id="{6DB0090A-BE2A-72C7-A19F-F9707E5CEB0F}"/>
              </a:ext>
            </a:extLst>
          </p:cNvPr>
          <p:cNvSpPr txBox="1"/>
          <p:nvPr/>
        </p:nvSpPr>
        <p:spPr>
          <a:xfrm>
            <a:off x="1873907" y="3248145"/>
            <a:ext cx="9412160" cy="400110"/>
          </a:xfrm>
          <a:prstGeom prst="rect">
            <a:avLst/>
          </a:prstGeom>
          <a:noFill/>
        </p:spPr>
        <p:txBody>
          <a:bodyPr wrap="square">
            <a:spAutoFit/>
          </a:bodyPr>
          <a:lstStyle/>
          <a:p>
            <a:pPr lvl="0" algn="just">
              <a:spcBef>
                <a:spcPts val="600"/>
              </a:spcBef>
            </a:pPr>
            <a:r>
              <a:rPr lang="en-US" sz="2000" dirty="0">
                <a:latin typeface="Calibri" panose="020F0502020204030204" pitchFamily="34" charset="0"/>
                <a:ea typeface="Calibri" panose="020F0502020204030204" pitchFamily="34" charset="0"/>
                <a:cs typeface="Times New Roman" panose="02020603050405020304" pitchFamily="18" charset="0"/>
              </a:rPr>
              <a:t>R</a:t>
            </a:r>
            <a:r>
              <a:rPr lang="en-US" sz="2000" dirty="0">
                <a:effectLst/>
                <a:latin typeface="Calibri" panose="020F0502020204030204" pitchFamily="34" charset="0"/>
                <a:ea typeface="Calibri" panose="020F0502020204030204" pitchFamily="34" charset="0"/>
                <a:cs typeface="Times New Roman" panose="02020603050405020304" pitchFamily="18" charset="0"/>
              </a:rPr>
              <a:t>emoving the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pymnt_plan</a:t>
            </a:r>
            <a:r>
              <a:rPr lang="en-US" sz="2000" dirty="0">
                <a:effectLst/>
                <a:latin typeface="Calibri" panose="020F0502020204030204" pitchFamily="34" charset="0"/>
                <a:ea typeface="Calibri" panose="020F0502020204030204" pitchFamily="34" charset="0"/>
                <a:cs typeface="Times New Roman" panose="02020603050405020304" pitchFamily="18" charset="0"/>
              </a:rPr>
              <a:t>' feature, as it has only one value throughout the dataset.</a:t>
            </a:r>
          </a:p>
        </p:txBody>
      </p:sp>
      <p:sp>
        <p:nvSpPr>
          <p:cNvPr id="17" name="TextBox 16">
            <a:extLst>
              <a:ext uri="{FF2B5EF4-FFF2-40B4-BE49-F238E27FC236}">
                <a16:creationId xmlns:a16="http://schemas.microsoft.com/office/drawing/2014/main" id="{48635C67-00CA-13AD-44D2-A25EC500A7EB}"/>
              </a:ext>
            </a:extLst>
          </p:cNvPr>
          <p:cNvSpPr txBox="1"/>
          <p:nvPr/>
        </p:nvSpPr>
        <p:spPr>
          <a:xfrm>
            <a:off x="1873906" y="4240776"/>
            <a:ext cx="9065028" cy="954107"/>
          </a:xfrm>
          <a:prstGeom prst="rect">
            <a:avLst/>
          </a:prstGeom>
          <a:noFill/>
        </p:spPr>
        <p:txBody>
          <a:bodyPr wrap="square">
            <a:spAutoFit/>
          </a:bodyPr>
          <a:lstStyle/>
          <a:p>
            <a:pPr lvl="0" algn="just">
              <a:spcBef>
                <a:spcPts val="600"/>
              </a:spcBef>
            </a:pPr>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Handle Features That Have A High Correlation</a:t>
            </a:r>
          </a:p>
          <a:p>
            <a:pPr lvl="0" algn="just"/>
            <a:r>
              <a:rPr lang="en-US" sz="2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Between Independent Features And Target Features</a:t>
            </a:r>
          </a:p>
        </p:txBody>
      </p:sp>
      <p:grpSp>
        <p:nvGrpSpPr>
          <p:cNvPr id="18" name="Group 17">
            <a:extLst>
              <a:ext uri="{FF2B5EF4-FFF2-40B4-BE49-F238E27FC236}">
                <a16:creationId xmlns:a16="http://schemas.microsoft.com/office/drawing/2014/main" id="{9EA996FC-32FC-E800-774F-87A9F4929096}"/>
              </a:ext>
            </a:extLst>
          </p:cNvPr>
          <p:cNvGrpSpPr/>
          <p:nvPr/>
        </p:nvGrpSpPr>
        <p:grpSpPr>
          <a:xfrm>
            <a:off x="629308" y="4353087"/>
            <a:ext cx="1244599" cy="1041105"/>
            <a:chOff x="5274734" y="1312333"/>
            <a:chExt cx="1211375" cy="978985"/>
          </a:xfrm>
        </p:grpSpPr>
        <p:sp>
          <p:nvSpPr>
            <p:cNvPr id="19" name="Oval 18">
              <a:extLst>
                <a:ext uri="{FF2B5EF4-FFF2-40B4-BE49-F238E27FC236}">
                  <a16:creationId xmlns:a16="http://schemas.microsoft.com/office/drawing/2014/main" id="{5584E98B-0A28-51C6-5DCB-4EDA1C681C1A}"/>
                </a:ext>
              </a:extLst>
            </p:cNvPr>
            <p:cNvSpPr/>
            <p:nvPr/>
          </p:nvSpPr>
          <p:spPr>
            <a:xfrm>
              <a:off x="5274734" y="1312333"/>
              <a:ext cx="1058334" cy="97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a:extLst>
                <a:ext uri="{FF2B5EF4-FFF2-40B4-BE49-F238E27FC236}">
                  <a16:creationId xmlns:a16="http://schemas.microsoft.com/office/drawing/2014/main" id="{E10AC1D2-6D0D-D6A7-4F10-E98CC947166A}"/>
                </a:ext>
              </a:extLst>
            </p:cNvPr>
            <p:cNvSpPr txBox="1"/>
            <p:nvPr/>
          </p:nvSpPr>
          <p:spPr>
            <a:xfrm>
              <a:off x="5427776" y="1469001"/>
              <a:ext cx="1058333" cy="665648"/>
            </a:xfrm>
            <a:prstGeom prst="rect">
              <a:avLst/>
            </a:prstGeom>
            <a:noFill/>
          </p:spPr>
          <p:txBody>
            <a:bodyPr wrap="square" rtlCol="0">
              <a:spAutoFit/>
            </a:bodyPr>
            <a:lstStyle/>
            <a:p>
              <a:r>
                <a:rPr lang="en-US" sz="4000" dirty="0">
                  <a:solidFill>
                    <a:schemeClr val="bg1"/>
                  </a:solidFill>
                  <a:cs typeface="Arial" panose="020B0604020202020204" pitchFamily="34" charset="0"/>
                </a:rPr>
                <a:t>03</a:t>
              </a:r>
              <a:endParaRPr lang="en-ID" sz="4000" dirty="0">
                <a:solidFill>
                  <a:schemeClr val="bg1"/>
                </a:solidFill>
                <a:cs typeface="Arial" panose="020B0604020202020204" pitchFamily="34" charset="0"/>
              </a:endParaRPr>
            </a:p>
          </p:txBody>
        </p:sp>
      </p:grpSp>
      <p:sp>
        <p:nvSpPr>
          <p:cNvPr id="21" name="TextBox 20">
            <a:extLst>
              <a:ext uri="{FF2B5EF4-FFF2-40B4-BE49-F238E27FC236}">
                <a16:creationId xmlns:a16="http://schemas.microsoft.com/office/drawing/2014/main" id="{6FB220B2-6BCA-BC90-B188-3FF238FADC65}"/>
              </a:ext>
            </a:extLst>
          </p:cNvPr>
          <p:cNvSpPr txBox="1"/>
          <p:nvPr/>
        </p:nvSpPr>
        <p:spPr>
          <a:xfrm>
            <a:off x="1873907" y="5238244"/>
            <a:ext cx="9412160" cy="707886"/>
          </a:xfrm>
          <a:prstGeom prst="rect">
            <a:avLst/>
          </a:prstGeom>
          <a:noFill/>
        </p:spPr>
        <p:txBody>
          <a:bodyPr wrap="square">
            <a:spAutoFit/>
          </a:bodyPr>
          <a:lstStyle/>
          <a:p>
            <a:pPr lvl="0" algn="just">
              <a:spcBef>
                <a:spcPts val="600"/>
              </a:spcBef>
            </a:pPr>
            <a:r>
              <a:rPr lang="en-US" sz="2000" dirty="0">
                <a:latin typeface="Calibri" panose="020F0502020204030204" pitchFamily="34" charset="0"/>
                <a:ea typeface="Calibri" panose="020F0502020204030204" pitchFamily="34" charset="0"/>
                <a:cs typeface="Times New Roman" panose="02020603050405020304" pitchFamily="18" charset="0"/>
              </a:rPr>
              <a:t>There are 7 features with high correlation (&gt;0.8) that had to be removed to improve model accuracy</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7" name="Google Shape;76;p15">
            <a:extLst>
              <a:ext uri="{FF2B5EF4-FFF2-40B4-BE49-F238E27FC236}">
                <a16:creationId xmlns:a16="http://schemas.microsoft.com/office/drawing/2014/main" id="{FFE2E840-4B6F-748A-956D-A6CE0462D6E7}"/>
              </a:ext>
            </a:extLst>
          </p:cNvPr>
          <p:cNvSpPr/>
          <p:nvPr/>
        </p:nvSpPr>
        <p:spPr>
          <a:xfrm>
            <a:off x="0" y="6536267"/>
            <a:ext cx="12192000" cy="330200"/>
          </a:xfrm>
          <a:prstGeom prst="rect">
            <a:avLst/>
          </a:prstGeom>
          <a:solidFill>
            <a:schemeClr val="tx2">
              <a:lumMod val="75000"/>
              <a:lumOff val="25000"/>
            </a:schemeClr>
          </a:solidFill>
          <a:ln>
            <a:solidFill>
              <a:schemeClr val="tx2">
                <a:lumMod val="75000"/>
                <a:lumOff val="25000"/>
              </a:schemeClr>
            </a:solidFill>
          </a:ln>
        </p:spPr>
        <p:txBody>
          <a:bodyPr spcFirstLastPara="1" wrap="square" lIns="91425" tIns="91425" rIns="91425" bIns="91425" anchor="ctr" anchorCtr="0">
            <a:noAutofit/>
          </a:bodyPr>
          <a:lstStyle/>
          <a:p>
            <a:pPr>
              <a:buSzPts val="1100"/>
            </a:pPr>
            <a:endParaRPr lang="en-US" sz="1400" dirty="0">
              <a:latin typeface="Dosis"/>
              <a:ea typeface="Dosis"/>
              <a:cs typeface="Dosis"/>
              <a:sym typeface="Dosis"/>
            </a:endParaRPr>
          </a:p>
        </p:txBody>
      </p:sp>
    </p:spTree>
    <p:extLst>
      <p:ext uri="{BB962C8B-B14F-4D97-AF65-F5344CB8AC3E}">
        <p14:creationId xmlns:p14="http://schemas.microsoft.com/office/powerpoint/2010/main" val="98050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264769" y="209140"/>
            <a:ext cx="10515600" cy="804333"/>
          </a:xfrm>
        </p:spPr>
        <p:txBody>
          <a:bodyPr/>
          <a:lstStyle/>
          <a:p>
            <a:r>
              <a:rPr lang="en-US" dirty="0"/>
              <a:t>Feature Engineering</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6" name="object 18" descr="Beige rectangle">
            <a:extLst>
              <a:ext uri="{FF2B5EF4-FFF2-40B4-BE49-F238E27FC236}">
                <a16:creationId xmlns:a16="http://schemas.microsoft.com/office/drawing/2014/main" id="{7593E25A-C238-4F4D-B05B-996628D42B7D}"/>
              </a:ext>
            </a:extLst>
          </p:cNvPr>
          <p:cNvSpPr/>
          <p:nvPr/>
        </p:nvSpPr>
        <p:spPr>
          <a:xfrm>
            <a:off x="196640" y="915358"/>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22" name="TextBox 21">
            <a:extLst>
              <a:ext uri="{FF2B5EF4-FFF2-40B4-BE49-F238E27FC236}">
                <a16:creationId xmlns:a16="http://schemas.microsoft.com/office/drawing/2014/main" id="{2F8CC7F6-05C0-EEF1-0834-3DE7A7FBADF4}"/>
              </a:ext>
            </a:extLst>
          </p:cNvPr>
          <p:cNvSpPr txBox="1"/>
          <p:nvPr/>
        </p:nvSpPr>
        <p:spPr>
          <a:xfrm>
            <a:off x="1814640" y="1107447"/>
            <a:ext cx="10284228" cy="430887"/>
          </a:xfrm>
          <a:prstGeom prst="rect">
            <a:avLst/>
          </a:prstGeom>
          <a:noFill/>
        </p:spPr>
        <p:txBody>
          <a:bodyPr wrap="square">
            <a:spAutoFit/>
          </a:bodyPr>
          <a:lstStyle/>
          <a:p>
            <a:pPr lvl="0" algn="just"/>
            <a:r>
              <a:rPr lang="en-US" sz="22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Modifying The </a:t>
            </a:r>
            <a:r>
              <a:rPr lang="en-US" sz="2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D</a:t>
            </a:r>
            <a:r>
              <a:rPr lang="en-US" sz="22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ata </a:t>
            </a:r>
            <a:r>
              <a:rPr lang="en-US" sz="2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T</a:t>
            </a:r>
            <a:r>
              <a:rPr lang="en-US" sz="22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ype Of Certain </a:t>
            </a:r>
            <a:r>
              <a:rPr lang="en-US" sz="2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F</a:t>
            </a:r>
            <a:r>
              <a:rPr lang="en-US" sz="22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eatures To </a:t>
            </a:r>
            <a:r>
              <a:rPr lang="en-US" sz="2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D</a:t>
            </a:r>
            <a:r>
              <a:rPr lang="en-US" sz="22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atetime And Add </a:t>
            </a:r>
            <a:r>
              <a:rPr lang="en-US" sz="2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N</a:t>
            </a:r>
            <a:r>
              <a:rPr lang="en-US" sz="22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ew </a:t>
            </a:r>
            <a:r>
              <a:rPr lang="en-US" sz="22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F</a:t>
            </a:r>
            <a:r>
              <a:rPr lang="en-US" sz="22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eatures:</a:t>
            </a:r>
          </a:p>
        </p:txBody>
      </p:sp>
      <p:grpSp>
        <p:nvGrpSpPr>
          <p:cNvPr id="23" name="Group 22">
            <a:extLst>
              <a:ext uri="{FF2B5EF4-FFF2-40B4-BE49-F238E27FC236}">
                <a16:creationId xmlns:a16="http://schemas.microsoft.com/office/drawing/2014/main" id="{3EA15128-9011-335A-CC04-E57E1B502CAF}"/>
              </a:ext>
            </a:extLst>
          </p:cNvPr>
          <p:cNvGrpSpPr/>
          <p:nvPr/>
        </p:nvGrpSpPr>
        <p:grpSpPr>
          <a:xfrm>
            <a:off x="7675275" y="124313"/>
            <a:ext cx="4150685" cy="646500"/>
            <a:chOff x="-32876" y="28504"/>
            <a:chExt cx="4150685" cy="646500"/>
          </a:xfrm>
        </p:grpSpPr>
        <p:pic>
          <p:nvPicPr>
            <p:cNvPr id="24" name="Google Shape;75;p15">
              <a:extLst>
                <a:ext uri="{FF2B5EF4-FFF2-40B4-BE49-F238E27FC236}">
                  <a16:creationId xmlns:a16="http://schemas.microsoft.com/office/drawing/2014/main" id="{455F9812-0129-E35E-94B1-ADECC7FB236E}"/>
                </a:ext>
              </a:extLst>
            </p:cNvPr>
            <p:cNvPicPr preferRelativeResize="0"/>
            <p:nvPr/>
          </p:nvPicPr>
          <p:blipFill rotWithShape="1">
            <a:blip r:embed="rId3">
              <a:alphaModFix/>
            </a:blip>
            <a:srcRect t="5658" b="5649"/>
            <a:stretch/>
          </p:blipFill>
          <p:spPr>
            <a:xfrm>
              <a:off x="-32876" y="31439"/>
              <a:ext cx="1399902" cy="541300"/>
            </a:xfrm>
            <a:prstGeom prst="rect">
              <a:avLst/>
            </a:prstGeom>
            <a:noFill/>
            <a:ln>
              <a:noFill/>
            </a:ln>
          </p:spPr>
        </p:pic>
        <p:pic>
          <p:nvPicPr>
            <p:cNvPr id="25" name="Picture 24">
              <a:extLst>
                <a:ext uri="{FF2B5EF4-FFF2-40B4-BE49-F238E27FC236}">
                  <a16:creationId xmlns:a16="http://schemas.microsoft.com/office/drawing/2014/main" id="{E4B7890B-5EF1-950A-C411-5E3BD8C1D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26" name="Google Shape;59;p13">
              <a:extLst>
                <a:ext uri="{FF2B5EF4-FFF2-40B4-BE49-F238E27FC236}">
                  <a16:creationId xmlns:a16="http://schemas.microsoft.com/office/drawing/2014/main" id="{ADC76736-A289-4C1D-3505-D5C5E6932A97}"/>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grpSp>
        <p:nvGrpSpPr>
          <p:cNvPr id="7" name="Group 6">
            <a:extLst>
              <a:ext uri="{FF2B5EF4-FFF2-40B4-BE49-F238E27FC236}">
                <a16:creationId xmlns:a16="http://schemas.microsoft.com/office/drawing/2014/main" id="{B9334611-84CC-E1F9-A4B2-8499768AF50F}"/>
              </a:ext>
            </a:extLst>
          </p:cNvPr>
          <p:cNvGrpSpPr/>
          <p:nvPr/>
        </p:nvGrpSpPr>
        <p:grpSpPr>
          <a:xfrm>
            <a:off x="570041" y="1101851"/>
            <a:ext cx="1244599" cy="1041105"/>
            <a:chOff x="5274734" y="1312333"/>
            <a:chExt cx="1211375" cy="978985"/>
          </a:xfrm>
        </p:grpSpPr>
        <p:sp>
          <p:nvSpPr>
            <p:cNvPr id="4" name="Oval 3">
              <a:extLst>
                <a:ext uri="{FF2B5EF4-FFF2-40B4-BE49-F238E27FC236}">
                  <a16:creationId xmlns:a16="http://schemas.microsoft.com/office/drawing/2014/main" id="{9FBD4B6A-0E76-9EA7-F957-ABE987AF59EE}"/>
                </a:ext>
              </a:extLst>
            </p:cNvPr>
            <p:cNvSpPr/>
            <p:nvPr/>
          </p:nvSpPr>
          <p:spPr>
            <a:xfrm>
              <a:off x="5274734" y="1312333"/>
              <a:ext cx="1058334" cy="97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9CB62ADA-A1FC-F82F-2FEE-C344B0BE9672}"/>
                </a:ext>
              </a:extLst>
            </p:cNvPr>
            <p:cNvSpPr txBox="1"/>
            <p:nvPr/>
          </p:nvSpPr>
          <p:spPr>
            <a:xfrm>
              <a:off x="5427776" y="1469001"/>
              <a:ext cx="1058333" cy="665648"/>
            </a:xfrm>
            <a:prstGeom prst="rect">
              <a:avLst/>
            </a:prstGeom>
            <a:noFill/>
          </p:spPr>
          <p:txBody>
            <a:bodyPr wrap="square" rtlCol="0">
              <a:spAutoFit/>
            </a:bodyPr>
            <a:lstStyle/>
            <a:p>
              <a:r>
                <a:rPr lang="en-US" sz="4000" dirty="0">
                  <a:solidFill>
                    <a:schemeClr val="bg1"/>
                  </a:solidFill>
                  <a:cs typeface="Arial" panose="020B0604020202020204" pitchFamily="34" charset="0"/>
                </a:rPr>
                <a:t>01</a:t>
              </a:r>
              <a:endParaRPr lang="en-ID" sz="4000" dirty="0">
                <a:solidFill>
                  <a:schemeClr val="bg1"/>
                </a:solidFill>
                <a:cs typeface="Arial" panose="020B0604020202020204" pitchFamily="34" charset="0"/>
              </a:endParaRPr>
            </a:p>
          </p:txBody>
        </p:sp>
      </p:grpSp>
      <p:sp>
        <p:nvSpPr>
          <p:cNvPr id="8" name="TextBox 7">
            <a:extLst>
              <a:ext uri="{FF2B5EF4-FFF2-40B4-BE49-F238E27FC236}">
                <a16:creationId xmlns:a16="http://schemas.microsoft.com/office/drawing/2014/main" id="{77A85D36-DDED-40F6-21DC-121F403B677D}"/>
              </a:ext>
            </a:extLst>
          </p:cNvPr>
          <p:cNvSpPr txBox="1"/>
          <p:nvPr/>
        </p:nvSpPr>
        <p:spPr>
          <a:xfrm>
            <a:off x="1903540" y="1469551"/>
            <a:ext cx="9471427" cy="1200329"/>
          </a:xfrm>
          <a:prstGeom prst="rect">
            <a:avLst/>
          </a:prstGeom>
          <a:noFill/>
        </p:spPr>
        <p:txBody>
          <a:bodyPr wrap="square">
            <a:spAutoFit/>
          </a:bodyPr>
          <a:lstStyle/>
          <a:p>
            <a:pPr lvl="0" algn="just"/>
            <a:r>
              <a:rPr lang="en-US" dirty="0">
                <a:latin typeface="Calibri" panose="020F0502020204030204" pitchFamily="34" charset="0"/>
                <a:ea typeface="Calibri" panose="020F0502020204030204" pitchFamily="34" charset="0"/>
                <a:cs typeface="Times New Roman" panose="02020603050405020304" pitchFamily="18" charset="0"/>
              </a:rPr>
              <a:t>There are 4</a:t>
            </a:r>
            <a:r>
              <a:rPr lang="en-US" dirty="0">
                <a:effectLst/>
                <a:latin typeface="Calibri" panose="020F0502020204030204" pitchFamily="34" charset="0"/>
                <a:ea typeface="Calibri" panose="020F0502020204030204" pitchFamily="34" charset="0"/>
                <a:cs typeface="Times New Roman" panose="02020603050405020304" pitchFamily="18" charset="0"/>
              </a:rPr>
              <a:t> features that will be converted to datetime data type, resulting in two new features:</a:t>
            </a:r>
          </a:p>
          <a:p>
            <a:pPr marL="342900" lvl="0" indent="-342900" algn="just">
              <a:buFont typeface="Arial" panose="020B0604020202020204" pitchFamily="34" charset="0"/>
              <a:buChar char="•"/>
            </a:pPr>
            <a:r>
              <a:rPr lang="en-US" dirty="0" err="1">
                <a:effectLst/>
                <a:latin typeface="Calibri" panose="020F0502020204030204" pitchFamily="34" charset="0"/>
                <a:ea typeface="Calibri" panose="020F0502020204030204" pitchFamily="34" charset="0"/>
                <a:cs typeface="Times New Roman" panose="02020603050405020304" pitchFamily="18" charset="0"/>
              </a:rPr>
              <a:t>pymnt_time</a:t>
            </a:r>
            <a:r>
              <a:rPr lang="en-US" dirty="0">
                <a:effectLst/>
                <a:latin typeface="Calibri" panose="020F0502020204030204" pitchFamily="34" charset="0"/>
                <a:ea typeface="Calibri" panose="020F0502020204030204" pitchFamily="34" charset="0"/>
                <a:cs typeface="Times New Roman" panose="02020603050405020304" pitchFamily="18" charset="0"/>
              </a:rPr>
              <a:t>: Showing the number of months between </a:t>
            </a:r>
            <a:r>
              <a:rPr lang="en-US" dirty="0" err="1">
                <a:effectLst/>
                <a:latin typeface="Calibri" panose="020F0502020204030204" pitchFamily="34" charset="0"/>
                <a:ea typeface="Calibri" panose="020F0502020204030204" pitchFamily="34" charset="0"/>
                <a:cs typeface="Times New Roman" panose="02020603050405020304" pitchFamily="18" charset="0"/>
              </a:rPr>
              <a:t>next_pymnt_d</a:t>
            </a:r>
            <a:r>
              <a:rPr lang="en-US" dirty="0">
                <a:effectLst/>
                <a:latin typeface="Calibri" panose="020F0502020204030204" pitchFamily="34" charset="0"/>
                <a:ea typeface="Calibri" panose="020F0502020204030204" pitchFamily="34" charset="0"/>
                <a:cs typeface="Times New Roman" panose="02020603050405020304" pitchFamily="18" charset="0"/>
              </a:rPr>
              <a:t> and </a:t>
            </a:r>
            <a:r>
              <a:rPr lang="en-US" dirty="0" err="1">
                <a:effectLst/>
                <a:latin typeface="Calibri" panose="020F0502020204030204" pitchFamily="34" charset="0"/>
                <a:ea typeface="Calibri" panose="020F0502020204030204" pitchFamily="34" charset="0"/>
                <a:cs typeface="Times New Roman" panose="02020603050405020304" pitchFamily="18" charset="0"/>
              </a:rPr>
              <a:t>last_pymnt_d</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buFont typeface="Arial" panose="020B0604020202020204" pitchFamily="34" charset="0"/>
              <a:buChar char="•"/>
            </a:pPr>
            <a:r>
              <a:rPr lang="en-US" dirty="0" err="1">
                <a:effectLst/>
                <a:latin typeface="Calibri" panose="020F0502020204030204" pitchFamily="34" charset="0"/>
                <a:ea typeface="Calibri" panose="020F0502020204030204" pitchFamily="34" charset="0"/>
                <a:cs typeface="Times New Roman" panose="02020603050405020304" pitchFamily="18" charset="0"/>
              </a:rPr>
              <a:t>credit_pull_year</a:t>
            </a:r>
            <a:r>
              <a:rPr lang="en-US" dirty="0">
                <a:effectLst/>
                <a:latin typeface="Calibri" panose="020F0502020204030204" pitchFamily="34" charset="0"/>
                <a:ea typeface="Calibri" panose="020F0502020204030204" pitchFamily="34" charset="0"/>
                <a:cs typeface="Times New Roman" panose="02020603050405020304" pitchFamily="18" charset="0"/>
              </a:rPr>
              <a:t>: Indicating the number of years between </a:t>
            </a:r>
            <a:r>
              <a:rPr lang="en-US" dirty="0" err="1">
                <a:effectLst/>
                <a:latin typeface="Calibri" panose="020F0502020204030204" pitchFamily="34" charset="0"/>
                <a:ea typeface="Calibri" panose="020F0502020204030204" pitchFamily="34" charset="0"/>
                <a:cs typeface="Times New Roman" panose="02020603050405020304" pitchFamily="18" charset="0"/>
              </a:rPr>
              <a:t>last_credit_pull_d</a:t>
            </a:r>
            <a:r>
              <a:rPr lang="en-US" dirty="0">
                <a:effectLst/>
                <a:latin typeface="Calibri" panose="020F0502020204030204" pitchFamily="34" charset="0"/>
                <a:ea typeface="Calibri" panose="020F0502020204030204" pitchFamily="34" charset="0"/>
                <a:cs typeface="Times New Roman" panose="02020603050405020304" pitchFamily="18" charset="0"/>
              </a:rPr>
              <a:t> and </a:t>
            </a:r>
            <a:r>
              <a:rPr lang="en-US" dirty="0" err="1">
                <a:effectLst/>
                <a:latin typeface="Calibri" panose="020F0502020204030204" pitchFamily="34" charset="0"/>
                <a:ea typeface="Calibri" panose="020F0502020204030204" pitchFamily="34" charset="0"/>
                <a:cs typeface="Times New Roman" panose="02020603050405020304" pitchFamily="18" charset="0"/>
              </a:rPr>
              <a:t>earliest_cr_line</a:t>
            </a:r>
            <a:r>
              <a:rPr lang="en-US"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7B31138D-21BD-A5AB-568C-A5577290F3E9}"/>
              </a:ext>
            </a:extLst>
          </p:cNvPr>
          <p:cNvSpPr txBox="1"/>
          <p:nvPr/>
        </p:nvSpPr>
        <p:spPr>
          <a:xfrm>
            <a:off x="1814639" y="2649410"/>
            <a:ext cx="9650081" cy="461665"/>
          </a:xfrm>
          <a:prstGeom prst="rect">
            <a:avLst/>
          </a:prstGeom>
          <a:noFill/>
        </p:spPr>
        <p:txBody>
          <a:bodyPr wrap="square">
            <a:spAutoFit/>
          </a:bodyPr>
          <a:lstStyle/>
          <a:p>
            <a:pPr lvl="0" algn="just">
              <a:spcBef>
                <a:spcPts val="600"/>
              </a:spcBef>
            </a:pPr>
            <a:r>
              <a:rPr lang="en-US" sz="24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Feature Selection</a:t>
            </a:r>
            <a: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Based </a:t>
            </a:r>
            <a:r>
              <a:rPr lang="en-US" sz="24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O</a:t>
            </a:r>
            <a: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n </a:t>
            </a:r>
            <a:r>
              <a:rPr lang="en-US" sz="24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T</a:t>
            </a:r>
            <a: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he Weight Of Evidence And Information Value.</a:t>
            </a:r>
          </a:p>
        </p:txBody>
      </p:sp>
      <p:grpSp>
        <p:nvGrpSpPr>
          <p:cNvPr id="11" name="Group 10">
            <a:extLst>
              <a:ext uri="{FF2B5EF4-FFF2-40B4-BE49-F238E27FC236}">
                <a16:creationId xmlns:a16="http://schemas.microsoft.com/office/drawing/2014/main" id="{E88EC39A-ABEA-411E-E1C2-AD7E2F015987}"/>
              </a:ext>
            </a:extLst>
          </p:cNvPr>
          <p:cNvGrpSpPr/>
          <p:nvPr/>
        </p:nvGrpSpPr>
        <p:grpSpPr>
          <a:xfrm>
            <a:off x="570041" y="2649411"/>
            <a:ext cx="1244599" cy="1041105"/>
            <a:chOff x="5274734" y="1312333"/>
            <a:chExt cx="1211375" cy="978985"/>
          </a:xfrm>
        </p:grpSpPr>
        <p:sp>
          <p:nvSpPr>
            <p:cNvPr id="13" name="Oval 12">
              <a:extLst>
                <a:ext uri="{FF2B5EF4-FFF2-40B4-BE49-F238E27FC236}">
                  <a16:creationId xmlns:a16="http://schemas.microsoft.com/office/drawing/2014/main" id="{A6102DDA-C91B-6EE7-B484-13BF933A4929}"/>
                </a:ext>
              </a:extLst>
            </p:cNvPr>
            <p:cNvSpPr/>
            <p:nvPr/>
          </p:nvSpPr>
          <p:spPr>
            <a:xfrm>
              <a:off x="5274734" y="1312333"/>
              <a:ext cx="1058334" cy="97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A549EDC1-FEE6-39A3-1CDB-B7E2E60D8C51}"/>
                </a:ext>
              </a:extLst>
            </p:cNvPr>
            <p:cNvSpPr txBox="1"/>
            <p:nvPr/>
          </p:nvSpPr>
          <p:spPr>
            <a:xfrm>
              <a:off x="5427776" y="1469001"/>
              <a:ext cx="1058333" cy="665648"/>
            </a:xfrm>
            <a:prstGeom prst="rect">
              <a:avLst/>
            </a:prstGeom>
            <a:noFill/>
          </p:spPr>
          <p:txBody>
            <a:bodyPr wrap="square" rtlCol="0">
              <a:spAutoFit/>
            </a:bodyPr>
            <a:lstStyle/>
            <a:p>
              <a:r>
                <a:rPr lang="en-US" sz="4000" dirty="0">
                  <a:solidFill>
                    <a:schemeClr val="bg1"/>
                  </a:solidFill>
                  <a:cs typeface="Arial" panose="020B0604020202020204" pitchFamily="34" charset="0"/>
                </a:rPr>
                <a:t>02</a:t>
              </a:r>
              <a:endParaRPr lang="en-ID" sz="4000" dirty="0">
                <a:solidFill>
                  <a:schemeClr val="bg1"/>
                </a:solidFill>
                <a:cs typeface="Arial" panose="020B0604020202020204" pitchFamily="34" charset="0"/>
              </a:endParaRPr>
            </a:p>
          </p:txBody>
        </p:sp>
      </p:grpSp>
      <p:sp>
        <p:nvSpPr>
          <p:cNvPr id="16" name="TextBox 15">
            <a:extLst>
              <a:ext uri="{FF2B5EF4-FFF2-40B4-BE49-F238E27FC236}">
                <a16:creationId xmlns:a16="http://schemas.microsoft.com/office/drawing/2014/main" id="{6DB0090A-BE2A-72C7-A19F-F9707E5CEB0F}"/>
              </a:ext>
            </a:extLst>
          </p:cNvPr>
          <p:cNvSpPr txBox="1"/>
          <p:nvPr/>
        </p:nvSpPr>
        <p:spPr>
          <a:xfrm>
            <a:off x="1873906" y="3016241"/>
            <a:ext cx="9412160" cy="923330"/>
          </a:xfrm>
          <a:prstGeom prst="rect">
            <a:avLst/>
          </a:prstGeom>
          <a:noFill/>
        </p:spPr>
        <p:txBody>
          <a:bodyPr wrap="square">
            <a:spAutoFit/>
          </a:bodyPr>
          <a:lstStyle/>
          <a:p>
            <a:pPr lvl="0" algn="just">
              <a:spcBef>
                <a:spcPts val="600"/>
              </a:spcBef>
            </a:pPr>
            <a:r>
              <a:rPr lang="en-US" dirty="0">
                <a:effectLst/>
                <a:latin typeface="Calibri" panose="020F0502020204030204" pitchFamily="34" charset="0"/>
                <a:ea typeface="Calibri" panose="020F0502020204030204" pitchFamily="34" charset="0"/>
                <a:cs typeface="Times New Roman" panose="02020603050405020304" pitchFamily="18" charset="0"/>
              </a:rPr>
              <a:t>There are 14 features won't be included in the model due to their low Information Value (&lt;0.02) or suspicious value (&gt;0.5). Additionally, certain features are unsuitable for inclusion, and they will be excluded as well.</a:t>
            </a:r>
          </a:p>
        </p:txBody>
      </p:sp>
      <p:sp>
        <p:nvSpPr>
          <p:cNvPr id="17" name="TextBox 16">
            <a:extLst>
              <a:ext uri="{FF2B5EF4-FFF2-40B4-BE49-F238E27FC236}">
                <a16:creationId xmlns:a16="http://schemas.microsoft.com/office/drawing/2014/main" id="{48635C67-00CA-13AD-44D2-A25EC500A7EB}"/>
              </a:ext>
            </a:extLst>
          </p:cNvPr>
          <p:cNvSpPr txBox="1"/>
          <p:nvPr/>
        </p:nvSpPr>
        <p:spPr>
          <a:xfrm>
            <a:off x="1873906" y="4240776"/>
            <a:ext cx="9065028" cy="830997"/>
          </a:xfrm>
          <a:prstGeom prst="rect">
            <a:avLst/>
          </a:prstGeom>
          <a:noFill/>
        </p:spPr>
        <p:txBody>
          <a:bodyPr wrap="square">
            <a:spAutoFit/>
          </a:bodyPr>
          <a:lstStyle/>
          <a:p>
            <a:pPr lvl="0" algn="just"/>
            <a:r>
              <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Encode All Features For The Model With Label Encoding And One Hot Encoding</a:t>
            </a:r>
          </a:p>
        </p:txBody>
      </p:sp>
      <p:grpSp>
        <p:nvGrpSpPr>
          <p:cNvPr id="18" name="Group 17">
            <a:extLst>
              <a:ext uri="{FF2B5EF4-FFF2-40B4-BE49-F238E27FC236}">
                <a16:creationId xmlns:a16="http://schemas.microsoft.com/office/drawing/2014/main" id="{9EA996FC-32FC-E800-774F-87A9F4929096}"/>
              </a:ext>
            </a:extLst>
          </p:cNvPr>
          <p:cNvGrpSpPr/>
          <p:nvPr/>
        </p:nvGrpSpPr>
        <p:grpSpPr>
          <a:xfrm>
            <a:off x="629308" y="4353087"/>
            <a:ext cx="1244599" cy="1041105"/>
            <a:chOff x="5274734" y="1312333"/>
            <a:chExt cx="1211375" cy="978985"/>
          </a:xfrm>
        </p:grpSpPr>
        <p:sp>
          <p:nvSpPr>
            <p:cNvPr id="19" name="Oval 18">
              <a:extLst>
                <a:ext uri="{FF2B5EF4-FFF2-40B4-BE49-F238E27FC236}">
                  <a16:creationId xmlns:a16="http://schemas.microsoft.com/office/drawing/2014/main" id="{5584E98B-0A28-51C6-5DCB-4EDA1C681C1A}"/>
                </a:ext>
              </a:extLst>
            </p:cNvPr>
            <p:cNvSpPr/>
            <p:nvPr/>
          </p:nvSpPr>
          <p:spPr>
            <a:xfrm>
              <a:off x="5274734" y="1312333"/>
              <a:ext cx="1058334" cy="97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a:extLst>
                <a:ext uri="{FF2B5EF4-FFF2-40B4-BE49-F238E27FC236}">
                  <a16:creationId xmlns:a16="http://schemas.microsoft.com/office/drawing/2014/main" id="{E10AC1D2-6D0D-D6A7-4F10-E98CC947166A}"/>
                </a:ext>
              </a:extLst>
            </p:cNvPr>
            <p:cNvSpPr txBox="1"/>
            <p:nvPr/>
          </p:nvSpPr>
          <p:spPr>
            <a:xfrm>
              <a:off x="5427776" y="1469001"/>
              <a:ext cx="1058333" cy="665648"/>
            </a:xfrm>
            <a:prstGeom prst="rect">
              <a:avLst/>
            </a:prstGeom>
            <a:noFill/>
          </p:spPr>
          <p:txBody>
            <a:bodyPr wrap="square" rtlCol="0">
              <a:spAutoFit/>
            </a:bodyPr>
            <a:lstStyle/>
            <a:p>
              <a:r>
                <a:rPr lang="en-US" sz="4000" dirty="0">
                  <a:solidFill>
                    <a:schemeClr val="bg1"/>
                  </a:solidFill>
                  <a:cs typeface="Arial" panose="020B0604020202020204" pitchFamily="34" charset="0"/>
                </a:rPr>
                <a:t>03</a:t>
              </a:r>
              <a:endParaRPr lang="en-ID" sz="4000" dirty="0">
                <a:solidFill>
                  <a:schemeClr val="bg1"/>
                </a:solidFill>
                <a:cs typeface="Arial" panose="020B0604020202020204" pitchFamily="34" charset="0"/>
              </a:endParaRPr>
            </a:p>
          </p:txBody>
        </p:sp>
      </p:grpSp>
      <p:sp>
        <p:nvSpPr>
          <p:cNvPr id="21" name="TextBox 20">
            <a:extLst>
              <a:ext uri="{FF2B5EF4-FFF2-40B4-BE49-F238E27FC236}">
                <a16:creationId xmlns:a16="http://schemas.microsoft.com/office/drawing/2014/main" id="{6FB220B2-6BCA-BC90-B188-3FF238FADC65}"/>
              </a:ext>
            </a:extLst>
          </p:cNvPr>
          <p:cNvSpPr txBox="1"/>
          <p:nvPr/>
        </p:nvSpPr>
        <p:spPr>
          <a:xfrm>
            <a:off x="1873906" y="4958594"/>
            <a:ext cx="9412160" cy="923330"/>
          </a:xfrm>
          <a:prstGeom prst="rect">
            <a:avLst/>
          </a:prstGeom>
          <a:noFill/>
        </p:spPr>
        <p:txBody>
          <a:bodyPr wrap="square">
            <a:spAutoFit/>
          </a:bodyPr>
          <a:lstStyle/>
          <a:p>
            <a:pPr lvl="0" algn="just">
              <a:spcBef>
                <a:spcPts val="600"/>
              </a:spcBef>
            </a:pPr>
            <a:r>
              <a:rPr lang="en-US" dirty="0">
                <a:latin typeface="Calibri" panose="020F0502020204030204" pitchFamily="34" charset="0"/>
                <a:ea typeface="Calibri" panose="020F0502020204030204" pitchFamily="34" charset="0"/>
                <a:cs typeface="Times New Roman" panose="02020603050405020304" pitchFamily="18" charset="0"/>
              </a:rPr>
              <a:t>There are 18 features that set to be encoded for the model. Logistic regression performs optimally with binary values (1 or 0). To accomplish this, numerical features will be categorized into various groups, and one-hot encoding will be applied to each of these feature groups.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Google Shape;76;p15">
            <a:extLst>
              <a:ext uri="{FF2B5EF4-FFF2-40B4-BE49-F238E27FC236}">
                <a16:creationId xmlns:a16="http://schemas.microsoft.com/office/drawing/2014/main" id="{FFE2E840-4B6F-748A-956D-A6CE0462D6E7}"/>
              </a:ext>
            </a:extLst>
          </p:cNvPr>
          <p:cNvSpPr/>
          <p:nvPr/>
        </p:nvSpPr>
        <p:spPr>
          <a:xfrm>
            <a:off x="0" y="6536267"/>
            <a:ext cx="12192000" cy="330200"/>
          </a:xfrm>
          <a:prstGeom prst="rect">
            <a:avLst/>
          </a:prstGeom>
          <a:solidFill>
            <a:schemeClr val="tx2">
              <a:lumMod val="75000"/>
              <a:lumOff val="25000"/>
            </a:schemeClr>
          </a:solidFill>
          <a:ln>
            <a:solidFill>
              <a:schemeClr val="tx2">
                <a:lumMod val="75000"/>
                <a:lumOff val="25000"/>
              </a:schemeClr>
            </a:solidFill>
          </a:ln>
        </p:spPr>
        <p:txBody>
          <a:bodyPr spcFirstLastPara="1" wrap="square" lIns="91425" tIns="91425" rIns="91425" bIns="91425" anchor="ctr" anchorCtr="0">
            <a:noAutofit/>
          </a:bodyPr>
          <a:lstStyle/>
          <a:p>
            <a:pPr>
              <a:buSzPts val="1100"/>
            </a:pPr>
            <a:endParaRPr lang="en-US" sz="1400" dirty="0">
              <a:latin typeface="Dosis"/>
              <a:ea typeface="Dosis"/>
              <a:cs typeface="Dosis"/>
              <a:sym typeface="Dosis"/>
            </a:endParaRPr>
          </a:p>
        </p:txBody>
      </p:sp>
    </p:spTree>
    <p:extLst>
      <p:ext uri="{BB962C8B-B14F-4D97-AF65-F5344CB8AC3E}">
        <p14:creationId xmlns:p14="http://schemas.microsoft.com/office/powerpoint/2010/main" val="187801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1804C2E-29FD-768F-7271-0711A76EBB7A}"/>
              </a:ext>
            </a:extLst>
          </p:cNvPr>
          <p:cNvSpPr/>
          <p:nvPr/>
        </p:nvSpPr>
        <p:spPr>
          <a:xfrm>
            <a:off x="-59267" y="-41293"/>
            <a:ext cx="5359304" cy="68580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ID" dirty="0"/>
          </a:p>
        </p:txBody>
      </p:sp>
      <p:sp>
        <p:nvSpPr>
          <p:cNvPr id="19" name="Google Shape;76;p15">
            <a:extLst>
              <a:ext uri="{FF2B5EF4-FFF2-40B4-BE49-F238E27FC236}">
                <a16:creationId xmlns:a16="http://schemas.microsoft.com/office/drawing/2014/main" id="{A3855831-C931-F2A2-5E25-5F7D33DC7E65}"/>
              </a:ext>
            </a:extLst>
          </p:cNvPr>
          <p:cNvSpPr/>
          <p:nvPr/>
        </p:nvSpPr>
        <p:spPr>
          <a:xfrm>
            <a:off x="-59267" y="6501342"/>
            <a:ext cx="12251267" cy="365125"/>
          </a:xfrm>
          <a:prstGeom prst="rect">
            <a:avLst/>
          </a:prstGeom>
          <a:solidFill>
            <a:schemeClr val="tx2">
              <a:lumMod val="75000"/>
              <a:lumOff val="25000"/>
            </a:schemeClr>
          </a:solidFill>
          <a:ln>
            <a:solidFill>
              <a:schemeClr val="tx2">
                <a:lumMod val="75000"/>
                <a:lumOff val="25000"/>
              </a:schemeClr>
            </a:solidFill>
          </a:ln>
        </p:spPr>
        <p:txBody>
          <a:bodyPr spcFirstLastPara="1" wrap="square" lIns="91425" tIns="91425" rIns="91425" bIns="91425" anchor="ctr" anchorCtr="0">
            <a:noAutofit/>
          </a:bodyPr>
          <a:lstStyle/>
          <a:p>
            <a:pPr>
              <a:buSzPts val="1100"/>
            </a:pPr>
            <a:endParaRPr lang="en-US" sz="1400" dirty="0">
              <a:latin typeface="Dosis"/>
              <a:ea typeface="Dosis"/>
              <a:cs typeface="Dosis"/>
              <a:sym typeface="Dosis"/>
            </a:endParaRPr>
          </a:p>
        </p:txBody>
      </p:sp>
      <p:sp>
        <p:nvSpPr>
          <p:cNvPr id="26" name="Slide Number Placeholder 4">
            <a:extLst>
              <a:ext uri="{FF2B5EF4-FFF2-40B4-BE49-F238E27FC236}">
                <a16:creationId xmlns:a16="http://schemas.microsoft.com/office/drawing/2014/main" id="{2619A795-49BB-77F4-CB4A-E6092BD796F9}"/>
              </a:ext>
            </a:extLst>
          </p:cNvPr>
          <p:cNvSpPr>
            <a:spLocks noGrp="1"/>
          </p:cNvSpPr>
          <p:nvPr>
            <p:ph type="sldNum" sz="quarter" idx="12"/>
          </p:nvPr>
        </p:nvSpPr>
        <p:spPr>
          <a:xfrm>
            <a:off x="11468844" y="6174902"/>
            <a:ext cx="357116" cy="365125"/>
          </a:xfrm>
        </p:spPr>
        <p:txBody>
          <a:bodyPr/>
          <a:lstStyle/>
          <a:p>
            <a:fld id="{82EE24B5-652C-4DB5-B7C3-B5BBEC1280B1}" type="slidenum">
              <a:rPr lang="en-US" smtClean="0"/>
              <a:t>8</a:t>
            </a:fld>
            <a:endParaRPr lang="en-US" dirty="0"/>
          </a:p>
        </p:txBody>
      </p:sp>
      <p:grpSp>
        <p:nvGrpSpPr>
          <p:cNvPr id="4" name="Group 3">
            <a:extLst>
              <a:ext uri="{FF2B5EF4-FFF2-40B4-BE49-F238E27FC236}">
                <a16:creationId xmlns:a16="http://schemas.microsoft.com/office/drawing/2014/main" id="{0C1A8803-FFC3-E112-7F45-CDC23726AB94}"/>
              </a:ext>
            </a:extLst>
          </p:cNvPr>
          <p:cNvGrpSpPr/>
          <p:nvPr/>
        </p:nvGrpSpPr>
        <p:grpSpPr>
          <a:xfrm>
            <a:off x="7857654" y="135578"/>
            <a:ext cx="3968306" cy="646500"/>
            <a:chOff x="349800" y="172450"/>
            <a:chExt cx="3968306" cy="646500"/>
          </a:xfrm>
        </p:grpSpPr>
        <p:pic>
          <p:nvPicPr>
            <p:cNvPr id="5" name="Google Shape;55;p13">
              <a:extLst>
                <a:ext uri="{FF2B5EF4-FFF2-40B4-BE49-F238E27FC236}">
                  <a16:creationId xmlns:a16="http://schemas.microsoft.com/office/drawing/2014/main" id="{A22C915A-2822-06A4-ADA5-498980989E53}"/>
                </a:ext>
              </a:extLst>
            </p:cNvPr>
            <p:cNvPicPr preferRelativeResize="0"/>
            <p:nvPr/>
          </p:nvPicPr>
          <p:blipFill rotWithShape="1">
            <a:blip r:embed="rId2">
              <a:alphaModFix/>
            </a:blip>
            <a:srcRect/>
            <a:stretch/>
          </p:blipFill>
          <p:spPr>
            <a:xfrm>
              <a:off x="349800" y="186500"/>
              <a:ext cx="1399901" cy="541300"/>
            </a:xfrm>
            <a:prstGeom prst="rect">
              <a:avLst/>
            </a:prstGeom>
            <a:noFill/>
            <a:ln>
              <a:noFill/>
            </a:ln>
          </p:spPr>
        </p:pic>
        <p:sp>
          <p:nvSpPr>
            <p:cNvPr id="6" name="Google Shape;59;p13">
              <a:extLst>
                <a:ext uri="{FF2B5EF4-FFF2-40B4-BE49-F238E27FC236}">
                  <a16:creationId xmlns:a16="http://schemas.microsoft.com/office/drawing/2014/main" id="{C5BD349F-250A-5EED-ACBF-BD2EB8831BA7}"/>
                </a:ext>
              </a:extLst>
            </p:cNvPr>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Rubik SemiBold"/>
                  <a:ea typeface="Rubik SemiBold"/>
                  <a:cs typeface="Rubik SemiBold"/>
                  <a:sym typeface="Rubik SemiBold"/>
                </a:rPr>
                <a:t>X</a:t>
              </a:r>
              <a:endParaRPr sz="3000" dirty="0">
                <a:solidFill>
                  <a:schemeClr val="lt1"/>
                </a:solidFill>
                <a:latin typeface="Rubik SemiBold"/>
                <a:ea typeface="Rubik SemiBold"/>
                <a:cs typeface="Rubik SemiBold"/>
                <a:sym typeface="Rubik SemiBold"/>
              </a:endParaRPr>
            </a:p>
          </p:txBody>
        </p:sp>
        <p:pic>
          <p:nvPicPr>
            <p:cNvPr id="7" name="Picture 6">
              <a:extLst>
                <a:ext uri="{FF2B5EF4-FFF2-40B4-BE49-F238E27FC236}">
                  <a16:creationId xmlns:a16="http://schemas.microsoft.com/office/drawing/2014/main" id="{A4067CB9-C324-D8D8-A2D4-03016427E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925" y="186500"/>
              <a:ext cx="2091181" cy="486562"/>
            </a:xfrm>
            <a:prstGeom prst="rect">
              <a:avLst/>
            </a:prstGeom>
          </p:spPr>
        </p:pic>
      </p:grpSp>
      <p:sp>
        <p:nvSpPr>
          <p:cNvPr id="10" name="object 18" descr="Beige rectangle">
            <a:extLst>
              <a:ext uri="{FF2B5EF4-FFF2-40B4-BE49-F238E27FC236}">
                <a16:creationId xmlns:a16="http://schemas.microsoft.com/office/drawing/2014/main" id="{9A012C70-1C05-BC07-C070-56775192AD16}"/>
              </a:ext>
            </a:extLst>
          </p:cNvPr>
          <p:cNvSpPr/>
          <p:nvPr/>
        </p:nvSpPr>
        <p:spPr>
          <a:xfrm flipV="1">
            <a:off x="196640" y="861444"/>
            <a:ext cx="2097827"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30" name="Title 1">
            <a:extLst>
              <a:ext uri="{FF2B5EF4-FFF2-40B4-BE49-F238E27FC236}">
                <a16:creationId xmlns:a16="http://schemas.microsoft.com/office/drawing/2014/main" id="{23FA0E4E-43DD-7A6E-B2D0-E1268A5A8BA4}"/>
              </a:ext>
            </a:extLst>
          </p:cNvPr>
          <p:cNvSpPr>
            <a:spLocks noGrp="1"/>
          </p:cNvSpPr>
          <p:nvPr>
            <p:ph type="title"/>
          </p:nvPr>
        </p:nvSpPr>
        <p:spPr>
          <a:xfrm>
            <a:off x="196640" y="41293"/>
            <a:ext cx="10515600" cy="804333"/>
          </a:xfrm>
        </p:spPr>
        <p:txBody>
          <a:bodyPr/>
          <a:lstStyle/>
          <a:p>
            <a:r>
              <a:rPr lang="en-US" dirty="0"/>
              <a:t>Modelling </a:t>
            </a:r>
          </a:p>
        </p:txBody>
      </p:sp>
      <p:sp>
        <p:nvSpPr>
          <p:cNvPr id="40" name="Content Placeholder 6">
            <a:extLst>
              <a:ext uri="{FF2B5EF4-FFF2-40B4-BE49-F238E27FC236}">
                <a16:creationId xmlns:a16="http://schemas.microsoft.com/office/drawing/2014/main" id="{ECA77AE6-8626-71DD-5638-A66B1E7FF723}"/>
              </a:ext>
            </a:extLst>
          </p:cNvPr>
          <p:cNvSpPr txBox="1">
            <a:spLocks/>
          </p:cNvSpPr>
          <p:nvPr/>
        </p:nvSpPr>
        <p:spPr bwMode="white">
          <a:xfrm>
            <a:off x="715688" y="1397191"/>
            <a:ext cx="7281991" cy="8932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12700" algn="l">
              <a:lnSpc>
                <a:spcPct val="120000"/>
              </a:lnSpc>
              <a:spcBef>
                <a:spcPts val="100"/>
              </a:spcBef>
            </a:pPr>
            <a:r>
              <a:rPr lang="en-US" sz="1900" b="1" dirty="0">
                <a:solidFill>
                  <a:schemeClr val="tx1"/>
                </a:solidFill>
              </a:rPr>
              <a:t>Define Feature Independent (X) </a:t>
            </a:r>
          </a:p>
          <a:p>
            <a:pPr marL="12700" algn="l">
              <a:lnSpc>
                <a:spcPct val="120000"/>
              </a:lnSpc>
              <a:spcBef>
                <a:spcPts val="100"/>
              </a:spcBef>
            </a:pPr>
            <a:r>
              <a:rPr lang="en-US" sz="1900" b="1" dirty="0">
                <a:solidFill>
                  <a:schemeClr val="tx1"/>
                </a:solidFill>
              </a:rPr>
              <a:t>And Target (Y)</a:t>
            </a:r>
          </a:p>
        </p:txBody>
      </p:sp>
      <p:pic>
        <p:nvPicPr>
          <p:cNvPr id="41" name="Picture Placeholder 35" descr="Check icon">
            <a:extLst>
              <a:ext uri="{FF2B5EF4-FFF2-40B4-BE49-F238E27FC236}">
                <a16:creationId xmlns:a16="http://schemas.microsoft.com/office/drawing/2014/main" id="{86A722EA-A57F-3D7C-F077-02056829C697}"/>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16812" y="1373940"/>
            <a:ext cx="576000" cy="576000"/>
          </a:xfrm>
          <a:prstGeom prst="rect">
            <a:avLst/>
          </a:prstGeom>
        </p:spPr>
      </p:pic>
      <p:pic>
        <p:nvPicPr>
          <p:cNvPr id="42" name="Content Placeholder 4">
            <a:extLst>
              <a:ext uri="{FF2B5EF4-FFF2-40B4-BE49-F238E27FC236}">
                <a16:creationId xmlns:a16="http://schemas.microsoft.com/office/drawing/2014/main" id="{4D81B256-6DCA-94F1-1570-744C28F4F79A}"/>
              </a:ext>
            </a:extLst>
          </p:cNvPr>
          <p:cNvPicPr>
            <a:picLocks noChangeAspect="1"/>
          </p:cNvPicPr>
          <p:nvPr/>
        </p:nvPicPr>
        <p:blipFill>
          <a:blip r:embed="rId5"/>
          <a:stretch>
            <a:fillRect/>
          </a:stretch>
        </p:blipFill>
        <p:spPr>
          <a:xfrm>
            <a:off x="5810182" y="1341041"/>
            <a:ext cx="5263867" cy="826558"/>
          </a:xfrm>
          <a:prstGeom prst="rect">
            <a:avLst/>
          </a:prstGeom>
        </p:spPr>
      </p:pic>
      <p:sp>
        <p:nvSpPr>
          <p:cNvPr id="43" name="Content Placeholder 6">
            <a:extLst>
              <a:ext uri="{FF2B5EF4-FFF2-40B4-BE49-F238E27FC236}">
                <a16:creationId xmlns:a16="http://schemas.microsoft.com/office/drawing/2014/main" id="{D8C7A52F-1296-20BA-7D66-5A41761DC479}"/>
              </a:ext>
            </a:extLst>
          </p:cNvPr>
          <p:cNvSpPr txBox="1">
            <a:spLocks/>
          </p:cNvSpPr>
          <p:nvPr/>
        </p:nvSpPr>
        <p:spPr bwMode="white">
          <a:xfrm>
            <a:off x="744642" y="2683685"/>
            <a:ext cx="4477971" cy="929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20000"/>
              </a:lnSpc>
              <a:spcBef>
                <a:spcPts val="100"/>
              </a:spcBef>
            </a:pPr>
            <a:r>
              <a:rPr lang="en-US" sz="1900" b="1" dirty="0">
                <a:solidFill>
                  <a:schemeClr val="tx1"/>
                </a:solidFill>
              </a:rPr>
              <a:t>Split Data With Ratio 70% Train : 30% Test</a:t>
            </a:r>
          </a:p>
        </p:txBody>
      </p:sp>
      <p:pic>
        <p:nvPicPr>
          <p:cNvPr id="44" name="Picture Placeholder 35" descr="Check icon">
            <a:extLst>
              <a:ext uri="{FF2B5EF4-FFF2-40B4-BE49-F238E27FC236}">
                <a16:creationId xmlns:a16="http://schemas.microsoft.com/office/drawing/2014/main" id="{45A0DB8D-51F8-3713-8A79-EAB2663CE2BB}"/>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96640" y="2699503"/>
            <a:ext cx="576000" cy="576000"/>
          </a:xfrm>
          <a:prstGeom prst="rect">
            <a:avLst/>
          </a:prstGeom>
        </p:spPr>
      </p:pic>
      <p:pic>
        <p:nvPicPr>
          <p:cNvPr id="45" name="Picture Placeholder 35" descr="Check icon">
            <a:extLst>
              <a:ext uri="{FF2B5EF4-FFF2-40B4-BE49-F238E27FC236}">
                <a16:creationId xmlns:a16="http://schemas.microsoft.com/office/drawing/2014/main" id="{F0DC779A-A0C4-55F2-7E71-8BA818018DB0}"/>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50021" y="4222333"/>
            <a:ext cx="576000" cy="576000"/>
          </a:xfrm>
          <a:prstGeom prst="rect">
            <a:avLst/>
          </a:prstGeom>
        </p:spPr>
      </p:pic>
      <p:sp>
        <p:nvSpPr>
          <p:cNvPr id="46" name="Content Placeholder 6">
            <a:extLst>
              <a:ext uri="{FF2B5EF4-FFF2-40B4-BE49-F238E27FC236}">
                <a16:creationId xmlns:a16="http://schemas.microsoft.com/office/drawing/2014/main" id="{D0B9455D-71A7-4CA2-CC65-A200F229D3BB}"/>
              </a:ext>
            </a:extLst>
          </p:cNvPr>
          <p:cNvSpPr txBox="1">
            <a:spLocks/>
          </p:cNvSpPr>
          <p:nvPr/>
        </p:nvSpPr>
        <p:spPr bwMode="white">
          <a:xfrm>
            <a:off x="826021" y="4251327"/>
            <a:ext cx="4477971" cy="92982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a:lnSpc>
                <a:spcPct val="120000"/>
              </a:lnSpc>
              <a:spcBef>
                <a:spcPts val="100"/>
              </a:spcBef>
            </a:pPr>
            <a:r>
              <a:rPr lang="en-US" sz="1900" b="1" dirty="0">
                <a:solidFill>
                  <a:schemeClr val="tx1"/>
                </a:solidFill>
              </a:rPr>
              <a:t>Handling Imbalance Target Using Smote</a:t>
            </a:r>
          </a:p>
        </p:txBody>
      </p:sp>
      <p:pic>
        <p:nvPicPr>
          <p:cNvPr id="47" name="Picture 46">
            <a:extLst>
              <a:ext uri="{FF2B5EF4-FFF2-40B4-BE49-F238E27FC236}">
                <a16:creationId xmlns:a16="http://schemas.microsoft.com/office/drawing/2014/main" id="{09822B00-E4AF-E846-D62D-93EF66F1DD4B}"/>
              </a:ext>
            </a:extLst>
          </p:cNvPr>
          <p:cNvPicPr>
            <a:picLocks noChangeAspect="1"/>
          </p:cNvPicPr>
          <p:nvPr/>
        </p:nvPicPr>
        <p:blipFill>
          <a:blip r:embed="rId6"/>
          <a:stretch>
            <a:fillRect/>
          </a:stretch>
        </p:blipFill>
        <p:spPr>
          <a:xfrm>
            <a:off x="5810182" y="2640672"/>
            <a:ext cx="5550185" cy="977950"/>
          </a:xfrm>
          <a:prstGeom prst="rect">
            <a:avLst/>
          </a:prstGeom>
        </p:spPr>
      </p:pic>
      <p:pic>
        <p:nvPicPr>
          <p:cNvPr id="48" name="Picture 47">
            <a:extLst>
              <a:ext uri="{FF2B5EF4-FFF2-40B4-BE49-F238E27FC236}">
                <a16:creationId xmlns:a16="http://schemas.microsoft.com/office/drawing/2014/main" id="{3F61266E-6B72-92B9-F11A-D83703833E6F}"/>
              </a:ext>
            </a:extLst>
          </p:cNvPr>
          <p:cNvPicPr>
            <a:picLocks noChangeAspect="1"/>
          </p:cNvPicPr>
          <p:nvPr/>
        </p:nvPicPr>
        <p:blipFill>
          <a:blip r:embed="rId7"/>
          <a:stretch>
            <a:fillRect/>
          </a:stretch>
        </p:blipFill>
        <p:spPr>
          <a:xfrm>
            <a:off x="5810182" y="4222333"/>
            <a:ext cx="5550184" cy="1282766"/>
          </a:xfrm>
          <a:prstGeom prst="rect">
            <a:avLst/>
          </a:prstGeom>
        </p:spPr>
      </p:pic>
      <p:sp>
        <p:nvSpPr>
          <p:cNvPr id="49" name="Arrow: Right 48">
            <a:extLst>
              <a:ext uri="{FF2B5EF4-FFF2-40B4-BE49-F238E27FC236}">
                <a16:creationId xmlns:a16="http://schemas.microsoft.com/office/drawing/2014/main" id="{038EC706-C113-410E-0AB0-299289DDB271}"/>
              </a:ext>
            </a:extLst>
          </p:cNvPr>
          <p:cNvSpPr/>
          <p:nvPr/>
        </p:nvSpPr>
        <p:spPr>
          <a:xfrm>
            <a:off x="5210612" y="1480940"/>
            <a:ext cx="539399" cy="56394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Arrow: Right 49">
            <a:extLst>
              <a:ext uri="{FF2B5EF4-FFF2-40B4-BE49-F238E27FC236}">
                <a16:creationId xmlns:a16="http://schemas.microsoft.com/office/drawing/2014/main" id="{0583FAF9-B8E8-54B4-14EC-158DB93B2BB3}"/>
              </a:ext>
            </a:extLst>
          </p:cNvPr>
          <p:cNvSpPr/>
          <p:nvPr/>
        </p:nvSpPr>
        <p:spPr>
          <a:xfrm>
            <a:off x="5194614" y="2699503"/>
            <a:ext cx="539399" cy="56394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Arrow: Right 50">
            <a:extLst>
              <a:ext uri="{FF2B5EF4-FFF2-40B4-BE49-F238E27FC236}">
                <a16:creationId xmlns:a16="http://schemas.microsoft.com/office/drawing/2014/main" id="{E4505A3E-C0ED-48B8-3317-C1FEC0440B3A}"/>
              </a:ext>
            </a:extLst>
          </p:cNvPr>
          <p:cNvSpPr/>
          <p:nvPr/>
        </p:nvSpPr>
        <p:spPr>
          <a:xfrm>
            <a:off x="5210612" y="4222333"/>
            <a:ext cx="539399" cy="56394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6321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p:txBody>
          <a:bodyPr/>
          <a:lstStyle/>
          <a:p>
            <a:r>
              <a:rPr lang="en-US" dirty="0"/>
              <a:t>Evaluation Score</a:t>
            </a:r>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9</a:t>
            </a:fld>
            <a:endParaRPr lang="en-US" dirty="0"/>
          </a:p>
        </p:txBody>
      </p:sp>
      <p:graphicFrame>
        <p:nvGraphicFramePr>
          <p:cNvPr id="4" name="Content Placeholder 7" descr="Table">
            <a:extLst>
              <a:ext uri="{FF2B5EF4-FFF2-40B4-BE49-F238E27FC236}">
                <a16:creationId xmlns:a16="http://schemas.microsoft.com/office/drawing/2014/main" id="{E90E34E9-7D18-4CB9-B198-BB2D0AC695E4}"/>
              </a:ext>
            </a:extLst>
          </p:cNvPr>
          <p:cNvGraphicFramePr>
            <a:graphicFrameLocks/>
          </p:cNvGraphicFramePr>
          <p:nvPr>
            <p:extLst>
              <p:ext uri="{D42A27DB-BD31-4B8C-83A1-F6EECF244321}">
                <p14:modId xmlns:p14="http://schemas.microsoft.com/office/powerpoint/2010/main" val="763573804"/>
              </p:ext>
            </p:extLst>
          </p:nvPr>
        </p:nvGraphicFramePr>
        <p:xfrm>
          <a:off x="927187" y="1690687"/>
          <a:ext cx="9935546" cy="1738311"/>
        </p:xfrm>
        <a:graphic>
          <a:graphicData uri="http://schemas.openxmlformats.org/drawingml/2006/table">
            <a:tbl>
              <a:tblPr firstRow="1" bandRow="1">
                <a:tableStyleId>{2D5ABB26-0587-4C30-8999-92F81FD0307C}</a:tableStyleId>
              </a:tblPr>
              <a:tblGrid>
                <a:gridCol w="4745480">
                  <a:extLst>
                    <a:ext uri="{9D8B030D-6E8A-4147-A177-3AD203B41FA5}">
                      <a16:colId xmlns:a16="http://schemas.microsoft.com/office/drawing/2014/main" val="2120316286"/>
                    </a:ext>
                  </a:extLst>
                </a:gridCol>
                <a:gridCol w="2768600">
                  <a:extLst>
                    <a:ext uri="{9D8B030D-6E8A-4147-A177-3AD203B41FA5}">
                      <a16:colId xmlns:a16="http://schemas.microsoft.com/office/drawing/2014/main" val="3254578854"/>
                    </a:ext>
                  </a:extLst>
                </a:gridCol>
                <a:gridCol w="2421466">
                  <a:extLst>
                    <a:ext uri="{9D8B030D-6E8A-4147-A177-3AD203B41FA5}">
                      <a16:colId xmlns:a16="http://schemas.microsoft.com/office/drawing/2014/main" val="2480324120"/>
                    </a:ext>
                  </a:extLst>
                </a:gridCol>
              </a:tblGrid>
              <a:tr h="598392">
                <a:tc>
                  <a:txBody>
                    <a:bodyPr/>
                    <a:lstStyle/>
                    <a:p>
                      <a:pPr marL="227965" algn="ctr">
                        <a:lnSpc>
                          <a:spcPct val="100000"/>
                        </a:lnSpc>
                        <a:spcBef>
                          <a:spcPts val="785"/>
                        </a:spcBef>
                      </a:pPr>
                      <a:r>
                        <a:rPr lang="en-US" sz="1400" b="1" dirty="0">
                          <a:solidFill>
                            <a:schemeClr val="bg2">
                              <a:lumMod val="20000"/>
                              <a:lumOff val="80000"/>
                            </a:schemeClr>
                          </a:solidFill>
                        </a:rPr>
                        <a:t>Algorithm </a:t>
                      </a:r>
                      <a:endParaRPr sz="1400" dirty="0">
                        <a:solidFill>
                          <a:schemeClr val="bg2">
                            <a:lumMod val="20000"/>
                            <a:lumOff val="80000"/>
                          </a:schemeClr>
                        </a:solidFill>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350520" algn="l">
                        <a:lnSpc>
                          <a:spcPct val="100000"/>
                        </a:lnSpc>
                        <a:spcBef>
                          <a:spcPts val="785"/>
                        </a:spcBef>
                      </a:pPr>
                      <a:r>
                        <a:rPr lang="en-US" sz="1400" b="1" dirty="0">
                          <a:solidFill>
                            <a:schemeClr val="bg2">
                              <a:lumMod val="20000"/>
                              <a:lumOff val="80000"/>
                            </a:schemeClr>
                          </a:solidFill>
                        </a:rPr>
                        <a:t>AUC Score</a:t>
                      </a:r>
                      <a:endParaRPr sz="1400" dirty="0">
                        <a:solidFill>
                          <a:schemeClr val="bg2">
                            <a:lumMod val="20000"/>
                            <a:lumOff val="80000"/>
                          </a:schemeClr>
                        </a:solidFill>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363220" algn="l">
                        <a:lnSpc>
                          <a:spcPct val="100000"/>
                        </a:lnSpc>
                        <a:spcBef>
                          <a:spcPts val="785"/>
                        </a:spcBef>
                      </a:pPr>
                      <a:r>
                        <a:rPr lang="en-US" sz="1400" b="1" dirty="0">
                          <a:solidFill>
                            <a:schemeClr val="bg2">
                              <a:lumMod val="20000"/>
                              <a:lumOff val="80000"/>
                            </a:schemeClr>
                          </a:solidFill>
                        </a:rPr>
                        <a:t>Accuracy Score</a:t>
                      </a:r>
                      <a:endParaRPr sz="1400" dirty="0">
                        <a:solidFill>
                          <a:schemeClr val="bg2">
                            <a:lumMod val="20000"/>
                            <a:lumOff val="80000"/>
                          </a:schemeClr>
                        </a:solidFill>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82104278"/>
                  </a:ext>
                </a:extLst>
              </a:tr>
              <a:tr h="555277">
                <a:tc>
                  <a:txBody>
                    <a:bodyPr/>
                    <a:lstStyle/>
                    <a:p>
                      <a:pPr marL="227965">
                        <a:lnSpc>
                          <a:spcPct val="100000"/>
                        </a:lnSpc>
                        <a:spcBef>
                          <a:spcPts val="415"/>
                        </a:spcBef>
                      </a:pPr>
                      <a:r>
                        <a:rPr lang="en-US" sz="1400" b="1" spc="-30" dirty="0">
                          <a:solidFill>
                            <a:schemeClr val="bg1">
                              <a:alpha val="70000"/>
                            </a:schemeClr>
                          </a:solidFill>
                        </a:rPr>
                        <a:t>Logistic Regression</a:t>
                      </a:r>
                      <a:endParaRPr sz="1400" b="1" dirty="0">
                        <a:solidFill>
                          <a:schemeClr val="bg1">
                            <a:alpha val="70000"/>
                          </a:schemeClr>
                        </a:solidFill>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350520" algn="ctr">
                        <a:lnSpc>
                          <a:spcPct val="100000"/>
                        </a:lnSpc>
                        <a:spcBef>
                          <a:spcPts val="415"/>
                        </a:spcBef>
                      </a:pPr>
                      <a:r>
                        <a:rPr lang="en-US" sz="1200" spc="-5" dirty="0">
                          <a:solidFill>
                            <a:schemeClr val="tx1">
                              <a:alpha val="70000"/>
                            </a:schemeClr>
                          </a:solidFill>
                        </a:rPr>
                        <a:t>93.50%</a:t>
                      </a:r>
                      <a:endParaRPr sz="1200" dirty="0">
                        <a:solidFill>
                          <a:schemeClr val="tx1">
                            <a:alpha val="70000"/>
                          </a:schemeClr>
                        </a:solidFill>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3220" algn="ctr">
                        <a:lnSpc>
                          <a:spcPct val="100000"/>
                        </a:lnSpc>
                        <a:spcBef>
                          <a:spcPts val="415"/>
                        </a:spcBef>
                      </a:pPr>
                      <a:r>
                        <a:rPr lang="en-US" sz="1200" spc="-5" dirty="0">
                          <a:solidFill>
                            <a:schemeClr val="tx1">
                              <a:alpha val="70000"/>
                            </a:schemeClr>
                          </a:solidFill>
                          <a:latin typeface="+mn-lt"/>
                          <a:cs typeface="Arial"/>
                        </a:rPr>
                        <a:t>94.92%</a:t>
                      </a:r>
                      <a:endParaRPr sz="1200" dirty="0">
                        <a:solidFill>
                          <a:schemeClr val="tx1">
                            <a:alpha val="70000"/>
                          </a:schemeClr>
                        </a:solidFill>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1273019"/>
                  </a:ext>
                </a:extLst>
              </a:tr>
              <a:tr h="584642">
                <a:tc>
                  <a:txBody>
                    <a:bodyPr/>
                    <a:lstStyle/>
                    <a:p>
                      <a:pPr marL="227965">
                        <a:lnSpc>
                          <a:spcPct val="100000"/>
                        </a:lnSpc>
                        <a:spcBef>
                          <a:spcPts val="415"/>
                        </a:spcBef>
                      </a:pPr>
                      <a:r>
                        <a:rPr lang="en-US" sz="1400" b="1" spc="-30" dirty="0">
                          <a:solidFill>
                            <a:schemeClr val="bg1">
                              <a:alpha val="70000"/>
                            </a:schemeClr>
                          </a:solidFill>
                        </a:rPr>
                        <a:t>Logistic Regression With Hyperparameter Tuning</a:t>
                      </a:r>
                      <a:endParaRPr lang="en-US" sz="1400" b="1" dirty="0">
                        <a:solidFill>
                          <a:schemeClr val="bg1">
                            <a:alpha val="70000"/>
                          </a:schemeClr>
                        </a:solidFill>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350520" algn="ctr">
                        <a:lnSpc>
                          <a:spcPct val="100000"/>
                        </a:lnSpc>
                        <a:spcBef>
                          <a:spcPts val="370"/>
                        </a:spcBef>
                      </a:pPr>
                      <a:r>
                        <a:rPr lang="en-US" sz="1200" spc="-5" dirty="0">
                          <a:solidFill>
                            <a:srgbClr val="002060">
                              <a:alpha val="70000"/>
                            </a:srgbClr>
                          </a:solidFill>
                        </a:rPr>
                        <a:t>93.53</a:t>
                      </a:r>
                      <a:r>
                        <a:rPr sz="1200" spc="-5" dirty="0">
                          <a:solidFill>
                            <a:srgbClr val="002060">
                              <a:alpha val="70000"/>
                            </a:srgbClr>
                          </a:solidFill>
                        </a:rPr>
                        <a:t>%</a:t>
                      </a:r>
                      <a:endParaRPr sz="1200" dirty="0">
                        <a:solidFill>
                          <a:srgbClr val="002060">
                            <a:alpha val="70000"/>
                          </a:srgbClr>
                        </a:solidFill>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363220" algn="ctr">
                        <a:lnSpc>
                          <a:spcPct val="100000"/>
                        </a:lnSpc>
                        <a:spcBef>
                          <a:spcPts val="370"/>
                        </a:spcBef>
                      </a:pPr>
                      <a:r>
                        <a:rPr lang="en-US" sz="1200" spc="-5" dirty="0">
                          <a:solidFill>
                            <a:srgbClr val="002060">
                              <a:alpha val="70000"/>
                            </a:srgbClr>
                          </a:solidFill>
                          <a:latin typeface="+mn-lt"/>
                          <a:cs typeface="Arial"/>
                        </a:rPr>
                        <a:t>94.83%</a:t>
                      </a:r>
                      <a:endParaRPr sz="1200" dirty="0">
                        <a:solidFill>
                          <a:srgbClr val="002060">
                            <a:alpha val="70000"/>
                          </a:srgbClr>
                        </a:solidFill>
                        <a:latin typeface="+mn-lt"/>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3928045"/>
                  </a:ext>
                </a:extLst>
              </a:tr>
            </a:tbl>
          </a:graphicData>
        </a:graphic>
      </p:graphicFrame>
      <p:sp>
        <p:nvSpPr>
          <p:cNvPr id="6" name="object 18" descr="Beige rectangle">
            <a:extLst>
              <a:ext uri="{FF2B5EF4-FFF2-40B4-BE49-F238E27FC236}">
                <a16:creationId xmlns:a16="http://schemas.microsoft.com/office/drawing/2014/main" id="{7593E25A-C238-4F4D-B05B-996628D42B7D}"/>
              </a:ext>
            </a:extLst>
          </p:cNvPr>
          <p:cNvSpPr/>
          <p:nvPr/>
        </p:nvSpPr>
        <p:spPr>
          <a:xfrm>
            <a:off x="927187" y="1346810"/>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8" name="TextBox 7">
            <a:extLst>
              <a:ext uri="{FF2B5EF4-FFF2-40B4-BE49-F238E27FC236}">
                <a16:creationId xmlns:a16="http://schemas.microsoft.com/office/drawing/2014/main" id="{8C8B221C-6AAE-AB9E-4110-E703F77CD607}"/>
              </a:ext>
            </a:extLst>
          </p:cNvPr>
          <p:cNvSpPr txBox="1"/>
          <p:nvPr/>
        </p:nvSpPr>
        <p:spPr>
          <a:xfrm>
            <a:off x="838200" y="3789634"/>
            <a:ext cx="9650081" cy="1646605"/>
          </a:xfrm>
          <a:prstGeom prst="rect">
            <a:avLst/>
          </a:prstGeom>
          <a:noFill/>
        </p:spPr>
        <p:txBody>
          <a:bodyPr wrap="square">
            <a:spAutoFit/>
          </a:bodyPr>
          <a:lstStyle/>
          <a:p>
            <a:pPr lvl="0" algn="just">
              <a:spcBef>
                <a:spcPts val="600"/>
              </a:spcBef>
            </a:pPr>
            <a:r>
              <a:rPr lang="en-US"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The AUC SCORE is the critical metric for evaluating this model. Logistic Regression, with hyperparameter tuning, has shown a remarkable 93.53% improvement compared to the non-tuned version. As a result, we've made the decision to employ Logistic Regression with hyperparameter tuning to attain the most accurate predictions.</a:t>
            </a:r>
          </a:p>
          <a:p>
            <a:pPr lvl="0" algn="just">
              <a:spcBef>
                <a:spcPts val="600"/>
              </a:spcBef>
            </a:pPr>
            <a:endPar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Google Shape;76;p15">
            <a:extLst>
              <a:ext uri="{FF2B5EF4-FFF2-40B4-BE49-F238E27FC236}">
                <a16:creationId xmlns:a16="http://schemas.microsoft.com/office/drawing/2014/main" id="{C1052226-BB49-0306-8794-F0CDF48F68C3}"/>
              </a:ext>
            </a:extLst>
          </p:cNvPr>
          <p:cNvSpPr/>
          <p:nvPr/>
        </p:nvSpPr>
        <p:spPr>
          <a:xfrm>
            <a:off x="-59267" y="6501342"/>
            <a:ext cx="12251267" cy="365125"/>
          </a:xfrm>
          <a:prstGeom prst="rect">
            <a:avLst/>
          </a:prstGeom>
          <a:solidFill>
            <a:schemeClr val="tx2">
              <a:lumMod val="75000"/>
              <a:lumOff val="25000"/>
            </a:schemeClr>
          </a:solidFill>
          <a:ln>
            <a:solidFill>
              <a:schemeClr val="tx2">
                <a:lumMod val="75000"/>
                <a:lumOff val="25000"/>
              </a:schemeClr>
            </a:solidFill>
          </a:ln>
        </p:spPr>
        <p:txBody>
          <a:bodyPr spcFirstLastPara="1" wrap="square" lIns="91425" tIns="91425" rIns="91425" bIns="91425" anchor="ctr" anchorCtr="0">
            <a:noAutofit/>
          </a:bodyPr>
          <a:lstStyle/>
          <a:p>
            <a:pPr>
              <a:buSzPts val="1100"/>
            </a:pPr>
            <a:endParaRPr lang="en-US" sz="1400" dirty="0">
              <a:latin typeface="Dosis"/>
              <a:ea typeface="Dosis"/>
              <a:cs typeface="Dosis"/>
              <a:sym typeface="Dosis"/>
            </a:endParaRPr>
          </a:p>
        </p:txBody>
      </p:sp>
      <p:grpSp>
        <p:nvGrpSpPr>
          <p:cNvPr id="14" name="Group 13">
            <a:extLst>
              <a:ext uri="{FF2B5EF4-FFF2-40B4-BE49-F238E27FC236}">
                <a16:creationId xmlns:a16="http://schemas.microsoft.com/office/drawing/2014/main" id="{2DF6F410-D3D1-9C54-6C3A-D3F6991B43DF}"/>
              </a:ext>
            </a:extLst>
          </p:cNvPr>
          <p:cNvGrpSpPr/>
          <p:nvPr/>
        </p:nvGrpSpPr>
        <p:grpSpPr>
          <a:xfrm>
            <a:off x="7675275" y="164044"/>
            <a:ext cx="4150685" cy="646500"/>
            <a:chOff x="-32876" y="28504"/>
            <a:chExt cx="4150685" cy="646500"/>
          </a:xfrm>
        </p:grpSpPr>
        <p:pic>
          <p:nvPicPr>
            <p:cNvPr id="15" name="Google Shape;75;p15">
              <a:extLst>
                <a:ext uri="{FF2B5EF4-FFF2-40B4-BE49-F238E27FC236}">
                  <a16:creationId xmlns:a16="http://schemas.microsoft.com/office/drawing/2014/main" id="{BFB0422F-2DDD-5B6F-6593-2A5F7D31154A}"/>
                </a:ext>
              </a:extLst>
            </p:cNvPr>
            <p:cNvPicPr preferRelativeResize="0"/>
            <p:nvPr/>
          </p:nvPicPr>
          <p:blipFill rotWithShape="1">
            <a:blip r:embed="rId3">
              <a:alphaModFix/>
            </a:blip>
            <a:srcRect t="5658" b="5649"/>
            <a:stretch/>
          </p:blipFill>
          <p:spPr>
            <a:xfrm>
              <a:off x="-32876" y="31439"/>
              <a:ext cx="1399902" cy="541300"/>
            </a:xfrm>
            <a:prstGeom prst="rect">
              <a:avLst/>
            </a:prstGeom>
            <a:noFill/>
            <a:ln>
              <a:noFill/>
            </a:ln>
          </p:spPr>
        </p:pic>
        <p:pic>
          <p:nvPicPr>
            <p:cNvPr id="16" name="Picture 15">
              <a:extLst>
                <a:ext uri="{FF2B5EF4-FFF2-40B4-BE49-F238E27FC236}">
                  <a16:creationId xmlns:a16="http://schemas.microsoft.com/office/drawing/2014/main" id="{CD1247CA-A03A-1C02-AE80-D86815A85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28" y="86177"/>
              <a:ext cx="2091181" cy="486562"/>
            </a:xfrm>
            <a:prstGeom prst="rect">
              <a:avLst/>
            </a:prstGeom>
          </p:spPr>
        </p:pic>
        <p:sp>
          <p:nvSpPr>
            <p:cNvPr id="17" name="Google Shape;59;p13">
              <a:extLst>
                <a:ext uri="{FF2B5EF4-FFF2-40B4-BE49-F238E27FC236}">
                  <a16:creationId xmlns:a16="http://schemas.microsoft.com/office/drawing/2014/main" id="{847D2044-B72A-41DE-E8D1-0A28DB8626DD}"/>
                </a:ext>
              </a:extLst>
            </p:cNvPr>
            <p:cNvSpPr txBox="1"/>
            <p:nvPr/>
          </p:nvSpPr>
          <p:spPr>
            <a:xfrm>
              <a:off x="1455708" y="28504"/>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latin typeface="Rubik SemiBold"/>
                  <a:ea typeface="Rubik SemiBold"/>
                  <a:cs typeface="Rubik SemiBold"/>
                  <a:sym typeface="Rubik SemiBold"/>
                </a:rPr>
                <a:t>X</a:t>
              </a:r>
              <a:endParaRPr sz="3000" dirty="0">
                <a:latin typeface="Rubik SemiBold"/>
                <a:ea typeface="Rubik SemiBold"/>
                <a:cs typeface="Rubik SemiBold"/>
                <a:sym typeface="Rubik SemiBold"/>
              </a:endParaRPr>
            </a:p>
          </p:txBody>
        </p:sp>
      </p:grpSp>
    </p:spTree>
    <p:extLst>
      <p:ext uri="{BB962C8B-B14F-4D97-AF65-F5344CB8AC3E}">
        <p14:creationId xmlns:p14="http://schemas.microsoft.com/office/powerpoint/2010/main" val="3422144471"/>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3.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307</TotalTime>
  <Words>1234</Words>
  <Application>Microsoft Office PowerPoint</Application>
  <PresentationFormat>Widescreen</PresentationFormat>
  <Paragraphs>152</Paragraphs>
  <Slides>19</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Arial </vt:lpstr>
      <vt:lpstr>Calibri</vt:lpstr>
      <vt:lpstr>Dosis</vt:lpstr>
      <vt:lpstr>Gill Sans MT</vt:lpstr>
      <vt:lpstr>Nunito</vt:lpstr>
      <vt:lpstr>Rubik Light</vt:lpstr>
      <vt:lpstr>Rubik SemiBold</vt:lpstr>
      <vt:lpstr>Symbol</vt:lpstr>
      <vt:lpstr>Times</vt:lpstr>
      <vt:lpstr>Wingdings</vt:lpstr>
      <vt:lpstr>Office Theme</vt:lpstr>
      <vt:lpstr>CREDIT RISK  ANALYSIS</vt:lpstr>
      <vt:lpstr>PowerPoint Presentation</vt:lpstr>
      <vt:lpstr>Overview</vt:lpstr>
      <vt:lpstr>Dataset Overview</vt:lpstr>
      <vt:lpstr>PowerPoint Presentation</vt:lpstr>
      <vt:lpstr>Data Cleansing</vt:lpstr>
      <vt:lpstr>Feature Engineering</vt:lpstr>
      <vt:lpstr>Modelling </vt:lpstr>
      <vt:lpstr>Evaluation Score</vt:lpstr>
      <vt:lpstr>Model Evaluation</vt:lpstr>
      <vt:lpstr>Scorecard </vt:lpstr>
      <vt:lpstr>PowerPoint Presentation</vt:lpstr>
      <vt:lpstr>Business Insight</vt:lpstr>
      <vt:lpstr>Business Insight</vt:lpstr>
      <vt:lpstr>Business Insight</vt:lpstr>
      <vt:lpstr>Business Insight</vt:lpstr>
      <vt:lpstr>Business Insight</vt:lpstr>
      <vt:lpstr>Business Insight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arnanda wijanarko</dc:creator>
  <cp:lastModifiedBy>arnanda wijanarko</cp:lastModifiedBy>
  <cp:revision>3</cp:revision>
  <dcterms:created xsi:type="dcterms:W3CDTF">2023-10-29T07:49:34Z</dcterms:created>
  <dcterms:modified xsi:type="dcterms:W3CDTF">2023-10-29T12:56:53Z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