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5F5F5F"/>
    <a:srgbClr val="C0C0C0"/>
    <a:srgbClr val="FFCC66"/>
    <a:srgbClr val="FFFF66"/>
    <a:srgbClr val="A50021"/>
    <a:srgbClr val="FF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129" autoAdjust="0"/>
    <p:restoredTop sz="94660"/>
  </p:normalViewPr>
  <p:slideViewPr>
    <p:cSldViewPr>
      <p:cViewPr varScale="1">
        <p:scale>
          <a:sx n="165" d="100"/>
          <a:sy n="165" d="100"/>
        </p:scale>
        <p:origin x="18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D56DF-6A31-4824-A678-ECFB18BAEC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21CB4-5D61-48AE-9670-59C1ED73F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5F264-B5F2-43A6-93D0-A2DF823383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48666-E209-4D9B-9EA7-04E9A7633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8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25087-6BDA-484E-8942-799A7075B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7A75-0BD4-4870-900D-0A2AEABC5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B69CB-0765-44A3-9912-29FE40EAF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2C510-24E1-455F-AC40-117D82FC43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3C5C1-3E34-42B7-9BBA-749C018FB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F2376-2BED-482B-9BFE-97FC407AF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55EE9-AF38-4005-B5A8-791963A59C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A91E39E-C038-4478-9574-BF6BB9E6D2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wmf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1447800" y="914400"/>
            <a:ext cx="4829175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17" name="Picture 21" descr="MC900303573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48288"/>
            <a:ext cx="869950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5354638"/>
            <a:ext cx="4191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>
                <a:latin typeface="BigBlue" pitchFamily="2" charset="0"/>
              </a:rPr>
              <a:t>Microprobe</a:t>
            </a:r>
          </a:p>
        </p:txBody>
      </p:sp>
      <p:pic>
        <p:nvPicPr>
          <p:cNvPr id="4109" name="Picture 13" descr="MC900303573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4586288"/>
            <a:ext cx="869950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143000" y="3162300"/>
            <a:ext cx="5715000" cy="8239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>
                <a:solidFill>
                  <a:schemeClr val="bg1"/>
                </a:solidFill>
                <a:latin typeface="BigBlue" pitchFamily="2" charset="0"/>
              </a:rPr>
              <a:t>Micr	probe</a:t>
            </a:r>
          </a:p>
        </p:txBody>
      </p:sp>
      <p:pic>
        <p:nvPicPr>
          <p:cNvPr id="4104" name="Picture 8" descr="MC900433867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MC900433905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C900056798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14800"/>
            <a:ext cx="172878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MC900351573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1812925" cy="1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MC900240205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"/>
            <a:ext cx="987425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MC900199805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232150"/>
            <a:ext cx="655637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MC900310902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1816100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MC900441502[1]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C900441502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MC900437797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5638800"/>
            <a:ext cx="457200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MC900431520[1]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MC90043152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0"/>
            <a:ext cx="430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MC90043152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430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MC900433834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MC900437797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62000"/>
            <a:ext cx="91440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MC900199805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655638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7" name="Picture 27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88106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QR Code Gen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288" r="2443" b="3288"/>
          <a:stretch>
            <a:fillRect/>
          </a:stretch>
        </p:blipFill>
        <p:spPr bwMode="auto">
          <a:xfrm>
            <a:off x="2384425" y="1981200"/>
            <a:ext cx="35591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06750" y="3108325"/>
            <a:ext cx="609600" cy="7620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5F5F5F">
                  <a:gamma/>
                  <a:tint val="0"/>
                  <a:invGamma/>
                </a:srgb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/>
              <a:t>.c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968750" y="3184525"/>
            <a:ext cx="609600" cy="7620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0"/>
                  <a:invGamma/>
                </a:srgb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.asm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806950" y="3238500"/>
            <a:ext cx="609600" cy="762000"/>
          </a:xfrm>
          <a:prstGeom prst="rect">
            <a:avLst/>
          </a:prstGeom>
          <a:gradFill rotWithShape="1">
            <a:gsLst>
              <a:gs pos="0">
                <a:srgbClr val="080808"/>
              </a:gs>
              <a:gs pos="100000">
                <a:srgbClr val="080808">
                  <a:gamma/>
                  <a:tint val="0"/>
                  <a:invGamma/>
                </a:srgb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5368" name="WordArt 8"/>
          <p:cNvSpPr>
            <a:spLocks noChangeArrowheads="1" noChangeShapeType="1" noTextEdit="1"/>
          </p:cNvSpPr>
          <p:nvPr/>
        </p:nvSpPr>
        <p:spPr bwMode="auto">
          <a:xfrm rot="16200000">
            <a:off x="666750" y="2838450"/>
            <a:ext cx="25146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MICR</a:t>
            </a:r>
          </a:p>
        </p:txBody>
      </p:sp>
      <p:sp>
        <p:nvSpPr>
          <p:cNvPr id="15369" name="WordArt 9"/>
          <p:cNvSpPr>
            <a:spLocks noChangeArrowheads="1" noChangeShapeType="1" noTextEdit="1"/>
          </p:cNvSpPr>
          <p:nvPr/>
        </p:nvSpPr>
        <p:spPr bwMode="auto">
          <a:xfrm>
            <a:off x="2514600" y="990600"/>
            <a:ext cx="33528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chemeClr val="tx1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276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76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3276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3276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3276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038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038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038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4038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0386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876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4876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48768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48768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4876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4876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1447800" y="838200"/>
            <a:ext cx="4572000" cy="37338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88" name="Picture 28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119188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2362200" y="1736725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Arial Black" panose="020B0A04020102020204" pitchFamily="34" charset="0"/>
              </a:rPr>
              <a:t>Microbenchmark </a:t>
            </a:r>
          </a:p>
          <a:p>
            <a:r>
              <a:rPr lang="en-US" sz="2000" b="1">
                <a:latin typeface="Arial Black" panose="020B0A04020102020204" pitchFamily="34" charset="0"/>
              </a:rPr>
              <a:t>generation </a:t>
            </a:r>
          </a:p>
          <a:p>
            <a:r>
              <a:rPr lang="en-US" sz="2000" b="1">
                <a:latin typeface="Arial Black" panose="020B0A04020102020204" pitchFamily="34" charset="0"/>
              </a:rPr>
              <a:t>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88106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QR Code Gen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288" r="2443" b="3288"/>
          <a:stretch>
            <a:fillRect/>
          </a:stretch>
        </p:blipFill>
        <p:spPr bwMode="auto">
          <a:xfrm>
            <a:off x="2384425" y="1981200"/>
            <a:ext cx="35591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06750" y="3108325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/>
              <a:t>.c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968750" y="3184525"/>
            <a:ext cx="609600" cy="762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.asm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806950" y="3238500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6393" name="WordArt 9"/>
          <p:cNvSpPr>
            <a:spLocks noChangeArrowheads="1" noChangeShapeType="1" noTextEdit="1"/>
          </p:cNvSpPr>
          <p:nvPr/>
        </p:nvSpPr>
        <p:spPr bwMode="auto">
          <a:xfrm rot="16200000">
            <a:off x="704850" y="2876550"/>
            <a:ext cx="24384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MICR</a:t>
            </a:r>
          </a:p>
        </p:txBody>
      </p:sp>
      <p:sp>
        <p:nvSpPr>
          <p:cNvPr id="16394" name="WordArt 10"/>
          <p:cNvSpPr>
            <a:spLocks noChangeArrowheads="1" noChangeShapeType="1" noTextEdit="1"/>
          </p:cNvSpPr>
          <p:nvPr/>
        </p:nvSpPr>
        <p:spPr bwMode="auto">
          <a:xfrm>
            <a:off x="2590800" y="990600"/>
            <a:ext cx="32766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chemeClr val="tx1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276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276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276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276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276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038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038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038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038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0386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4876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4876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48768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48768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4876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876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AutoShape 27"/>
          <p:cNvSpPr>
            <a:spLocks noChangeArrowheads="1"/>
          </p:cNvSpPr>
          <p:nvPr/>
        </p:nvSpPr>
        <p:spPr bwMode="auto">
          <a:xfrm>
            <a:off x="1447800" y="838200"/>
            <a:ext cx="4572000" cy="37338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412" name="Picture 28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119188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438400" y="1736725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Arial Black" panose="020B0A04020102020204" pitchFamily="34" charset="0"/>
              </a:rPr>
              <a:t>Microbenchmark </a:t>
            </a:r>
          </a:p>
          <a:p>
            <a:r>
              <a:rPr lang="en-US" sz="2000" b="1">
                <a:latin typeface="Arial Black" panose="020B0A04020102020204" pitchFamily="34" charset="0"/>
              </a:rPr>
              <a:t>generation </a:t>
            </a:r>
          </a:p>
          <a:p>
            <a:r>
              <a:rPr lang="en-US" sz="2000" b="1">
                <a:latin typeface="Arial Black" panose="020B0A04020102020204" pitchFamily="34" charset="0"/>
              </a:rPr>
              <a:t>framework</a:t>
            </a:r>
          </a:p>
        </p:txBody>
      </p:sp>
      <p:pic>
        <p:nvPicPr>
          <p:cNvPr id="16414" name="Picture 30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00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5" name="Picture 31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8383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6" name="AutoShape 32"/>
          <p:cNvSpPr>
            <a:spLocks noChangeArrowheads="1"/>
          </p:cNvSpPr>
          <p:nvPr/>
        </p:nvSpPr>
        <p:spPr bwMode="auto">
          <a:xfrm>
            <a:off x="6324600" y="15240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417" name="Picture 33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8" name="Picture 34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35909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9" name="AutoShape 35"/>
          <p:cNvSpPr>
            <a:spLocks noChangeArrowheads="1"/>
          </p:cNvSpPr>
          <p:nvPr/>
        </p:nvSpPr>
        <p:spPr bwMode="auto">
          <a:xfrm>
            <a:off x="6324600" y="32766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WordArt 36"/>
          <p:cNvSpPr>
            <a:spLocks noChangeArrowheads="1" noChangeShapeType="1" noTextEdit="1"/>
          </p:cNvSpPr>
          <p:nvPr/>
        </p:nvSpPr>
        <p:spPr bwMode="auto">
          <a:xfrm>
            <a:off x="6400800" y="4149725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6421" name="WordArt 37"/>
          <p:cNvSpPr>
            <a:spLocks noChangeArrowheads="1" noChangeShapeType="1" noTextEdit="1"/>
          </p:cNvSpPr>
          <p:nvPr/>
        </p:nvSpPr>
        <p:spPr bwMode="auto">
          <a:xfrm>
            <a:off x="6400800" y="3319463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Micro</a:t>
            </a:r>
          </a:p>
        </p:txBody>
      </p:sp>
      <p:pic>
        <p:nvPicPr>
          <p:cNvPr id="16422" name="Picture 38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24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23" name="Picture 39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49625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24" name="AutoShape 40"/>
          <p:cNvSpPr>
            <a:spLocks noChangeArrowheads="1"/>
          </p:cNvSpPr>
          <p:nvPr/>
        </p:nvSpPr>
        <p:spPr bwMode="auto">
          <a:xfrm>
            <a:off x="6324600" y="46482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WordArt 41"/>
          <p:cNvSpPr>
            <a:spLocks noChangeArrowheads="1" noChangeShapeType="1" noTextEdit="1"/>
          </p:cNvSpPr>
          <p:nvPr/>
        </p:nvSpPr>
        <p:spPr bwMode="auto">
          <a:xfrm>
            <a:off x="6400800" y="5521325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6426" name="WordArt 42"/>
          <p:cNvSpPr>
            <a:spLocks noChangeArrowheads="1" noChangeShapeType="1" noTextEdit="1"/>
          </p:cNvSpPr>
          <p:nvPr/>
        </p:nvSpPr>
        <p:spPr bwMode="auto">
          <a:xfrm>
            <a:off x="6400800" y="4691063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Micro</a:t>
            </a:r>
          </a:p>
        </p:txBody>
      </p:sp>
      <p:sp>
        <p:nvSpPr>
          <p:cNvPr id="16427" name="WordArt 43"/>
          <p:cNvSpPr>
            <a:spLocks noChangeArrowheads="1" noChangeShapeType="1" noTextEdit="1"/>
          </p:cNvSpPr>
          <p:nvPr/>
        </p:nvSpPr>
        <p:spPr bwMode="auto">
          <a:xfrm rot="15724523">
            <a:off x="2141538" y="3378200"/>
            <a:ext cx="1143000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Microprobe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88106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QR Code Gen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288" r="2443" b="3288"/>
          <a:stretch>
            <a:fillRect/>
          </a:stretch>
        </p:blipFill>
        <p:spPr bwMode="auto">
          <a:xfrm>
            <a:off x="2384425" y="1981200"/>
            <a:ext cx="35591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06750" y="3108325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/>
              <a:t>.c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968750" y="3184525"/>
            <a:ext cx="609600" cy="762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.asm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806950" y="3238500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7415" name="WordArt 7"/>
          <p:cNvSpPr>
            <a:spLocks noChangeArrowheads="1" noChangeShapeType="1" noTextEdit="1"/>
          </p:cNvSpPr>
          <p:nvPr/>
        </p:nvSpPr>
        <p:spPr bwMode="auto">
          <a:xfrm rot="16200000">
            <a:off x="704850" y="2876550"/>
            <a:ext cx="24384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MICR</a:t>
            </a:r>
          </a:p>
        </p:txBody>
      </p:sp>
      <p:sp>
        <p:nvSpPr>
          <p:cNvPr id="17416" name="WordArt 8"/>
          <p:cNvSpPr>
            <a:spLocks noChangeArrowheads="1" noChangeShapeType="1" noTextEdit="1"/>
          </p:cNvSpPr>
          <p:nvPr/>
        </p:nvSpPr>
        <p:spPr bwMode="auto">
          <a:xfrm>
            <a:off x="2590800" y="990600"/>
            <a:ext cx="32766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chemeClr val="tx1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276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276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276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276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276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038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038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038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038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0386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876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876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8768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8768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4876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4876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auto">
          <a:xfrm>
            <a:off x="1447800" y="838200"/>
            <a:ext cx="4572000" cy="37338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34" name="Picture 26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119188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438400" y="1736725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Arial Black" panose="020B0A04020102020204" pitchFamily="34" charset="0"/>
              </a:rPr>
              <a:t>Microbenchmark </a:t>
            </a:r>
          </a:p>
          <a:p>
            <a:r>
              <a:rPr lang="en-US" sz="2000" b="1">
                <a:latin typeface="Arial Black" panose="020B0A04020102020204" pitchFamily="34" charset="0"/>
              </a:rPr>
              <a:t>generation </a:t>
            </a:r>
          </a:p>
          <a:p>
            <a:r>
              <a:rPr lang="en-US" sz="2000" b="1">
                <a:latin typeface="Arial Black" panose="020B0A04020102020204" pitchFamily="34" charset="0"/>
              </a:rPr>
              <a:t>framework</a:t>
            </a:r>
          </a:p>
        </p:txBody>
      </p:sp>
      <p:pic>
        <p:nvPicPr>
          <p:cNvPr id="17436" name="Picture 28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00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7" name="Picture 29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8383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6324600" y="15240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39" name="Picture 31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0" name="Picture 32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35909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1" name="AutoShape 33"/>
          <p:cNvSpPr>
            <a:spLocks noChangeArrowheads="1"/>
          </p:cNvSpPr>
          <p:nvPr/>
        </p:nvSpPr>
        <p:spPr bwMode="auto">
          <a:xfrm>
            <a:off x="6324600" y="32766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WordArt 34"/>
          <p:cNvSpPr>
            <a:spLocks noChangeArrowheads="1" noChangeShapeType="1" noTextEdit="1"/>
          </p:cNvSpPr>
          <p:nvPr/>
        </p:nvSpPr>
        <p:spPr bwMode="auto">
          <a:xfrm>
            <a:off x="6400800" y="4149725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7443" name="WordArt 35"/>
          <p:cNvSpPr>
            <a:spLocks noChangeArrowheads="1" noChangeShapeType="1" noTextEdit="1"/>
          </p:cNvSpPr>
          <p:nvPr/>
        </p:nvSpPr>
        <p:spPr bwMode="auto">
          <a:xfrm>
            <a:off x="6400800" y="3319463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Micro</a:t>
            </a:r>
          </a:p>
        </p:txBody>
      </p:sp>
      <p:pic>
        <p:nvPicPr>
          <p:cNvPr id="17444" name="Picture 36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24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5" name="Picture 37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49625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6" name="AutoShape 38"/>
          <p:cNvSpPr>
            <a:spLocks noChangeArrowheads="1"/>
          </p:cNvSpPr>
          <p:nvPr/>
        </p:nvSpPr>
        <p:spPr bwMode="auto">
          <a:xfrm>
            <a:off x="6324600" y="46482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WordArt 39"/>
          <p:cNvSpPr>
            <a:spLocks noChangeArrowheads="1" noChangeShapeType="1" noTextEdit="1"/>
          </p:cNvSpPr>
          <p:nvPr/>
        </p:nvSpPr>
        <p:spPr bwMode="auto">
          <a:xfrm>
            <a:off x="6400800" y="5521325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7448" name="WordArt 40"/>
          <p:cNvSpPr>
            <a:spLocks noChangeArrowheads="1" noChangeShapeType="1" noTextEdit="1"/>
          </p:cNvSpPr>
          <p:nvPr/>
        </p:nvSpPr>
        <p:spPr bwMode="auto">
          <a:xfrm>
            <a:off x="6400800" y="4691063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Micro</a:t>
            </a:r>
          </a:p>
        </p:txBody>
      </p:sp>
      <p:sp>
        <p:nvSpPr>
          <p:cNvPr id="17449" name="WordArt 41"/>
          <p:cNvSpPr>
            <a:spLocks noChangeArrowheads="1" noChangeShapeType="1" noTextEdit="1"/>
          </p:cNvSpPr>
          <p:nvPr/>
        </p:nvSpPr>
        <p:spPr bwMode="auto">
          <a:xfrm rot="15724523">
            <a:off x="2141538" y="3378200"/>
            <a:ext cx="1143000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Microprobe</a:t>
            </a:r>
          </a:p>
        </p:txBody>
      </p:sp>
      <p:sp>
        <p:nvSpPr>
          <p:cNvPr id="17450" name="WordArt 42"/>
          <p:cNvSpPr>
            <a:spLocks noChangeArrowheads="1" noChangeShapeType="1" noTextEdit="1"/>
          </p:cNvSpPr>
          <p:nvPr/>
        </p:nvSpPr>
        <p:spPr bwMode="auto">
          <a:xfrm rot="16200000">
            <a:off x="1574800" y="3748088"/>
            <a:ext cx="69532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7451" name="WordArt 43"/>
          <p:cNvSpPr>
            <a:spLocks noChangeArrowheads="1" noChangeShapeType="1" noTextEdit="1"/>
          </p:cNvSpPr>
          <p:nvPr/>
        </p:nvSpPr>
        <p:spPr bwMode="auto">
          <a:xfrm>
            <a:off x="2590800" y="990600"/>
            <a:ext cx="5334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65" name="Picture 33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096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6" name="Picture 34" descr="QR Code Gen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288" r="2443" b="3288"/>
          <a:stretch>
            <a:fillRect/>
          </a:stretch>
        </p:blipFill>
        <p:spPr bwMode="auto">
          <a:xfrm>
            <a:off x="4594225" y="0"/>
            <a:ext cx="35591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416550" y="1127125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/>
              <a:t>.c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6178550" y="1203325"/>
            <a:ext cx="609600" cy="762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.asm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7016750" y="1257300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8470" name="WordArt 38"/>
          <p:cNvSpPr>
            <a:spLocks noChangeArrowheads="1" noChangeShapeType="1" noTextEdit="1"/>
          </p:cNvSpPr>
          <p:nvPr/>
        </p:nvSpPr>
        <p:spPr bwMode="auto">
          <a:xfrm>
            <a:off x="914400" y="784225"/>
            <a:ext cx="24384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MICR</a:t>
            </a:r>
          </a:p>
        </p:txBody>
      </p:sp>
      <p:sp>
        <p:nvSpPr>
          <p:cNvPr id="18471" name="WordArt 39"/>
          <p:cNvSpPr>
            <a:spLocks noChangeArrowheads="1" noChangeShapeType="1" noTextEdit="1"/>
          </p:cNvSpPr>
          <p:nvPr/>
        </p:nvSpPr>
        <p:spPr bwMode="auto">
          <a:xfrm>
            <a:off x="914400" y="1638300"/>
            <a:ext cx="32766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chemeClr val="tx1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5508625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5508625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5508625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5508625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508625" y="152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6270625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6270625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6270625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6270625" y="152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6270625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70866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>
            <a:off x="70866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7086600" y="152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7086600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>
            <a:off x="70866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70866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89" name="Picture 57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869950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152400" y="2422525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 Black" panose="020B0A04020102020204" pitchFamily="34" charset="0"/>
              </a:rPr>
              <a:t>Microbenchmark generation framework</a:t>
            </a:r>
          </a:p>
        </p:txBody>
      </p:sp>
      <p:sp>
        <p:nvSpPr>
          <p:cNvPr id="18491" name="WordArt 59"/>
          <p:cNvSpPr>
            <a:spLocks noChangeArrowheads="1" noChangeShapeType="1" noTextEdit="1"/>
          </p:cNvSpPr>
          <p:nvPr/>
        </p:nvSpPr>
        <p:spPr bwMode="auto">
          <a:xfrm rot="15724523">
            <a:off x="4351338" y="1397000"/>
            <a:ext cx="1143000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Microprobe</a:t>
            </a:r>
          </a:p>
        </p:txBody>
      </p:sp>
      <p:sp>
        <p:nvSpPr>
          <p:cNvPr id="18492" name="WordArt 60"/>
          <p:cNvSpPr>
            <a:spLocks noChangeArrowheads="1" noChangeShapeType="1" noTextEdit="1"/>
          </p:cNvSpPr>
          <p:nvPr/>
        </p:nvSpPr>
        <p:spPr bwMode="auto">
          <a:xfrm>
            <a:off x="914400" y="774700"/>
            <a:ext cx="69532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8493" name="WordArt 61"/>
          <p:cNvSpPr>
            <a:spLocks noChangeArrowheads="1" noChangeShapeType="1" noTextEdit="1"/>
          </p:cNvSpPr>
          <p:nvPr/>
        </p:nvSpPr>
        <p:spPr bwMode="auto">
          <a:xfrm>
            <a:off x="914400" y="1638300"/>
            <a:ext cx="5334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P</a:t>
            </a:r>
          </a:p>
        </p:txBody>
      </p:sp>
      <p:pic>
        <p:nvPicPr>
          <p:cNvPr id="18494" name="Picture 62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81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5" name="Picture 63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38195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96" name="AutoShape 64"/>
          <p:cNvSpPr>
            <a:spLocks noChangeArrowheads="1"/>
          </p:cNvSpPr>
          <p:nvPr/>
        </p:nvSpPr>
        <p:spPr bwMode="auto">
          <a:xfrm>
            <a:off x="3581400" y="35052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WordArt 65"/>
          <p:cNvSpPr>
            <a:spLocks noChangeArrowheads="1" noChangeShapeType="1" noTextEdit="1"/>
          </p:cNvSpPr>
          <p:nvPr/>
        </p:nvSpPr>
        <p:spPr bwMode="auto">
          <a:xfrm>
            <a:off x="3657600" y="4378325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8498" name="WordArt 66"/>
          <p:cNvSpPr>
            <a:spLocks noChangeArrowheads="1" noChangeShapeType="1" noTextEdit="1"/>
          </p:cNvSpPr>
          <p:nvPr/>
        </p:nvSpPr>
        <p:spPr bwMode="auto">
          <a:xfrm>
            <a:off x="3657600" y="3548063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Micro</a:t>
            </a:r>
          </a:p>
        </p:txBody>
      </p:sp>
      <p:pic>
        <p:nvPicPr>
          <p:cNvPr id="18499" name="Picture 67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00" name="Picture 68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51911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1" name="AutoShape 69"/>
          <p:cNvSpPr>
            <a:spLocks noChangeArrowheads="1"/>
          </p:cNvSpPr>
          <p:nvPr/>
        </p:nvSpPr>
        <p:spPr bwMode="auto">
          <a:xfrm>
            <a:off x="3581400" y="48768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WordArt 70"/>
          <p:cNvSpPr>
            <a:spLocks noChangeArrowheads="1" noChangeShapeType="1" noTextEdit="1"/>
          </p:cNvSpPr>
          <p:nvPr/>
        </p:nvSpPr>
        <p:spPr bwMode="auto">
          <a:xfrm>
            <a:off x="3657600" y="5749925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8503" name="WordArt 71"/>
          <p:cNvSpPr>
            <a:spLocks noChangeArrowheads="1" noChangeShapeType="1" noTextEdit="1"/>
          </p:cNvSpPr>
          <p:nvPr/>
        </p:nvSpPr>
        <p:spPr bwMode="auto">
          <a:xfrm>
            <a:off x="3657600" y="4919663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Micro</a:t>
            </a:r>
          </a:p>
        </p:txBody>
      </p:sp>
      <p:pic>
        <p:nvPicPr>
          <p:cNvPr id="18504" name="Picture 72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05" name="Picture 73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38" y="38195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07" name="WordArt 75"/>
          <p:cNvSpPr>
            <a:spLocks noChangeArrowheads="1" noChangeShapeType="1" noTextEdit="1"/>
          </p:cNvSpPr>
          <p:nvPr/>
        </p:nvSpPr>
        <p:spPr bwMode="auto">
          <a:xfrm>
            <a:off x="5562600" y="4572000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8508" name="WordArt 76"/>
          <p:cNvSpPr>
            <a:spLocks noChangeArrowheads="1" noChangeShapeType="1" noTextEdit="1"/>
          </p:cNvSpPr>
          <p:nvPr/>
        </p:nvSpPr>
        <p:spPr bwMode="auto">
          <a:xfrm>
            <a:off x="5562600" y="3352800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Micro</a:t>
            </a:r>
          </a:p>
        </p:txBody>
      </p:sp>
      <p:pic>
        <p:nvPicPr>
          <p:cNvPr id="18509" name="Picture 77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375275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10" name="Picture 78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5613400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12" name="WordArt 80"/>
          <p:cNvSpPr>
            <a:spLocks noChangeArrowheads="1" noChangeShapeType="1" noTextEdit="1"/>
          </p:cNvSpPr>
          <p:nvPr/>
        </p:nvSpPr>
        <p:spPr bwMode="auto">
          <a:xfrm>
            <a:off x="6248400" y="6324600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8513" name="WordArt 81"/>
          <p:cNvSpPr>
            <a:spLocks noChangeArrowheads="1" noChangeShapeType="1" noTextEdit="1"/>
          </p:cNvSpPr>
          <p:nvPr/>
        </p:nvSpPr>
        <p:spPr bwMode="auto">
          <a:xfrm>
            <a:off x="6248400" y="5181600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Micro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275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QR Code Gen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288" r="2443" b="3288"/>
          <a:stretch>
            <a:fillRect/>
          </a:stretch>
        </p:blipFill>
        <p:spPr bwMode="auto">
          <a:xfrm>
            <a:off x="5334000" y="3575050"/>
            <a:ext cx="35591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56325" y="4702175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/>
              <a:t>.c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918325" y="4778375"/>
            <a:ext cx="609600" cy="762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.asm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756525" y="4832350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9464" name="WordArt 8"/>
          <p:cNvSpPr>
            <a:spLocks noChangeArrowheads="1" noChangeShapeType="1" noTextEdit="1"/>
          </p:cNvSpPr>
          <p:nvPr/>
        </p:nvSpPr>
        <p:spPr bwMode="auto">
          <a:xfrm>
            <a:off x="4114800" y="1028700"/>
            <a:ext cx="32766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 panose="020B0A04020102020204" pitchFamily="34" charset="0"/>
              </a:rPr>
              <a:t>PR   BE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6248400" y="4794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6248400" y="4870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6248400" y="494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248400" y="5022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248400" y="5099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7010400" y="4870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7010400" y="494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010400" y="5022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7010400" y="5099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7010400" y="5175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7826375" y="494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7826375" y="5022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7826375" y="5099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7826375" y="5175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7826375" y="5251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7826375" y="5327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81" name="Picture 25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97155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1104900" y="6858000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 Black" panose="020B0A04020102020204" pitchFamily="34" charset="0"/>
              </a:rPr>
              <a:t>Microbenchmark generation framework</a:t>
            </a:r>
            <a:r>
              <a:rPr lang="el-GR" sz="2000" b="1">
                <a:latin typeface="Arial Black" panose="020B0A04020102020204" pitchFamily="34" charset="0"/>
              </a:rPr>
              <a:t>μ</a:t>
            </a:r>
          </a:p>
        </p:txBody>
      </p:sp>
      <p:sp>
        <p:nvSpPr>
          <p:cNvPr id="19483" name="WordArt 27"/>
          <p:cNvSpPr>
            <a:spLocks noChangeArrowheads="1" noChangeShapeType="1" noTextEdit="1"/>
          </p:cNvSpPr>
          <p:nvPr/>
        </p:nvSpPr>
        <p:spPr bwMode="auto">
          <a:xfrm rot="15724523">
            <a:off x="5091113" y="4972050"/>
            <a:ext cx="1143000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Microprobe</a:t>
            </a:r>
          </a:p>
        </p:txBody>
      </p:sp>
      <p:pic>
        <p:nvPicPr>
          <p:cNvPr id="19486" name="Picture 30" descr="Microchip_Tattoo_Design_1_by_Spike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7" name="Picture 31" descr="490px-Magnifying_glass_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32861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8" name="AutoShape 32"/>
          <p:cNvSpPr>
            <a:spLocks noChangeArrowheads="1"/>
          </p:cNvSpPr>
          <p:nvPr/>
        </p:nvSpPr>
        <p:spPr bwMode="auto">
          <a:xfrm>
            <a:off x="1066800" y="29718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WordArt 33"/>
          <p:cNvSpPr>
            <a:spLocks noChangeArrowheads="1" noChangeShapeType="1" noTextEdit="1"/>
          </p:cNvSpPr>
          <p:nvPr/>
        </p:nvSpPr>
        <p:spPr bwMode="auto">
          <a:xfrm>
            <a:off x="1143000" y="3844925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9490" name="WordArt 34"/>
          <p:cNvSpPr>
            <a:spLocks noChangeArrowheads="1" noChangeShapeType="1" noTextEdit="1"/>
          </p:cNvSpPr>
          <p:nvPr/>
        </p:nvSpPr>
        <p:spPr bwMode="auto">
          <a:xfrm>
            <a:off x="1143000" y="3014663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Micro</a:t>
            </a:r>
          </a:p>
        </p:txBody>
      </p:sp>
      <p:pic>
        <p:nvPicPr>
          <p:cNvPr id="19491" name="Picture 35" descr="Microchip_Tattoo_Design_1_by_Spike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2" name="Picture 36" descr="490px-Magnifying_glass_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46577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93" name="AutoShape 37"/>
          <p:cNvSpPr>
            <a:spLocks noChangeArrowheads="1"/>
          </p:cNvSpPr>
          <p:nvPr/>
        </p:nvSpPr>
        <p:spPr bwMode="auto">
          <a:xfrm>
            <a:off x="1066800" y="4343400"/>
            <a:ext cx="1143000" cy="11430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WordArt 38"/>
          <p:cNvSpPr>
            <a:spLocks noChangeArrowheads="1" noChangeShapeType="1" noTextEdit="1"/>
          </p:cNvSpPr>
          <p:nvPr/>
        </p:nvSpPr>
        <p:spPr bwMode="auto">
          <a:xfrm>
            <a:off x="1143000" y="5216525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9495" name="WordArt 39"/>
          <p:cNvSpPr>
            <a:spLocks noChangeArrowheads="1" noChangeShapeType="1" noTextEdit="1"/>
          </p:cNvSpPr>
          <p:nvPr/>
        </p:nvSpPr>
        <p:spPr bwMode="auto">
          <a:xfrm>
            <a:off x="1143000" y="4386263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Micro</a:t>
            </a:r>
          </a:p>
        </p:txBody>
      </p:sp>
      <p:pic>
        <p:nvPicPr>
          <p:cNvPr id="19496" name="Picture 40" descr="Microchip_Tattoo_Design_1_by_Spike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7" name="Picture 41" descr="490px-Magnifying_glass_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328612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98" name="WordArt 42"/>
          <p:cNvSpPr>
            <a:spLocks noChangeArrowheads="1" noChangeShapeType="1" noTextEdit="1"/>
          </p:cNvSpPr>
          <p:nvPr/>
        </p:nvSpPr>
        <p:spPr bwMode="auto">
          <a:xfrm>
            <a:off x="3048000" y="4038600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9499" name="WordArt 43"/>
          <p:cNvSpPr>
            <a:spLocks noChangeArrowheads="1" noChangeShapeType="1" noTextEdit="1"/>
          </p:cNvSpPr>
          <p:nvPr/>
        </p:nvSpPr>
        <p:spPr bwMode="auto">
          <a:xfrm>
            <a:off x="3048000" y="2819400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Micro</a:t>
            </a:r>
          </a:p>
        </p:txBody>
      </p:sp>
      <p:pic>
        <p:nvPicPr>
          <p:cNvPr id="19500" name="Picture 44" descr="Microchip_Tattoo_Design_1_by_Spike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41875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01" name="Picture 45" descr="490px-Magnifying_glass_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5080000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02" name="WordArt 46"/>
          <p:cNvSpPr>
            <a:spLocks noChangeArrowheads="1" noChangeShapeType="1" noTextEdit="1"/>
          </p:cNvSpPr>
          <p:nvPr/>
        </p:nvSpPr>
        <p:spPr bwMode="auto">
          <a:xfrm>
            <a:off x="3733800" y="5791200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9503" name="WordArt 47"/>
          <p:cNvSpPr>
            <a:spLocks noChangeArrowheads="1" noChangeShapeType="1" noTextEdit="1"/>
          </p:cNvSpPr>
          <p:nvPr/>
        </p:nvSpPr>
        <p:spPr bwMode="auto">
          <a:xfrm>
            <a:off x="3733800" y="4648200"/>
            <a:ext cx="9906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158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Micro</a:t>
            </a:r>
          </a:p>
        </p:txBody>
      </p:sp>
      <p:sp>
        <p:nvSpPr>
          <p:cNvPr id="19504" name="WordArt 48"/>
          <p:cNvSpPr>
            <a:spLocks noChangeArrowheads="1" noChangeShapeType="1" noTextEdit="1"/>
          </p:cNvSpPr>
          <p:nvPr/>
        </p:nvSpPr>
        <p:spPr bwMode="auto">
          <a:xfrm>
            <a:off x="3416300" y="1225550"/>
            <a:ext cx="6096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l-GR" sz="3600" b="1" i="1" kern="10"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Segoe Script" panose="020B0504020000000003" pitchFamily="34" charset="0"/>
              </a:rPr>
              <a:t>μ</a:t>
            </a:r>
            <a:endParaRPr lang="en-US" sz="3600" b="1" i="1" kern="10">
              <a:ln w="25400">
                <a:solidFill>
                  <a:srgbClr val="800000"/>
                </a:solidFill>
                <a:round/>
                <a:headEnd/>
                <a:tailEnd/>
              </a:ln>
              <a:solidFill>
                <a:srgbClr val="800000"/>
              </a:solidFill>
              <a:latin typeface="Segoe Script" panose="020B050402000000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1" name="Group 51"/>
          <p:cNvGrpSpPr>
            <a:grpSpLocks/>
          </p:cNvGrpSpPr>
          <p:nvPr/>
        </p:nvGrpSpPr>
        <p:grpSpPr bwMode="auto">
          <a:xfrm>
            <a:off x="5203825" y="4032250"/>
            <a:ext cx="3559175" cy="2597150"/>
            <a:chOff x="3360" y="2252"/>
            <a:chExt cx="2242" cy="1636"/>
          </a:xfrm>
        </p:grpSpPr>
        <p:pic>
          <p:nvPicPr>
            <p:cNvPr id="20483" name="Picture 3" descr="QR Code Generat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3" t="3288" r="2443" b="3288"/>
            <a:stretch>
              <a:fillRect/>
            </a:stretch>
          </p:blipFill>
          <p:spPr bwMode="auto">
            <a:xfrm>
              <a:off x="3360" y="2252"/>
              <a:ext cx="2242" cy="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3878" y="2962"/>
              <a:ext cx="384" cy="4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/>
              <a:r>
                <a:rPr lang="en-US"/>
                <a:t>.c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358" y="3010"/>
              <a:ext cx="384" cy="48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 anchorCtr="1"/>
            <a:lstStyle/>
            <a:p>
              <a:pPr algn="ctr"/>
              <a:r>
                <a:rPr lang="en-US"/>
                <a:t>.asm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4886" y="3044"/>
              <a:ext cx="384" cy="4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 anchorCtr="1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3936" y="30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3936" y="30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3936" y="31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3936" y="31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3936" y="32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4416" y="30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4416" y="31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4416" y="31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4416" y="32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4416" y="32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4930" y="31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4930" y="31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4930" y="32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4930" y="32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4930" y="33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4930" y="33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WordArt 26"/>
            <p:cNvSpPr>
              <a:spLocks noChangeArrowheads="1" noChangeShapeType="1" noTextEdit="1"/>
            </p:cNvSpPr>
            <p:nvPr/>
          </p:nvSpPr>
          <p:spPr bwMode="auto">
            <a:xfrm rot="15724523">
              <a:off x="3207" y="3132"/>
              <a:ext cx="720" cy="16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Microprobe</a:t>
              </a:r>
            </a:p>
          </p:txBody>
        </p:sp>
      </p:grpSp>
      <p:grpSp>
        <p:nvGrpSpPr>
          <p:cNvPr id="20532" name="Group 52"/>
          <p:cNvGrpSpPr>
            <a:grpSpLocks/>
          </p:cNvGrpSpPr>
          <p:nvPr/>
        </p:nvGrpSpPr>
        <p:grpSpPr bwMode="auto">
          <a:xfrm>
            <a:off x="304800" y="2667000"/>
            <a:ext cx="1828800" cy="1752600"/>
            <a:chOff x="3456" y="482"/>
            <a:chExt cx="1152" cy="1104"/>
          </a:xfrm>
        </p:grpSpPr>
        <p:pic>
          <p:nvPicPr>
            <p:cNvPr id="20482" name="Picture 2" descr="Microchip_Tattoo_Design_1_by_Spikee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482"/>
              <a:ext cx="1152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032" y="740"/>
              <a:ext cx="432" cy="52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25400">
                    <a:solidFill>
                      <a:srgbClr val="003366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latin typeface="Arial Black" panose="020B0A04020102020204" pitchFamily="34" charset="0"/>
                </a:rPr>
                <a:t>P</a:t>
              </a:r>
            </a:p>
          </p:txBody>
        </p:sp>
        <p:sp>
          <p:nvSpPr>
            <p:cNvPr id="20525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552" y="916"/>
              <a:ext cx="432" cy="4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sz="3600" b="1" i="1" kern="10"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Segoe Script" panose="020B0504020000000003" pitchFamily="34" charset="0"/>
                </a:rPr>
                <a:t>μ</a:t>
              </a:r>
              <a:endParaRPr lang="en-US" sz="3600" b="1" i="1" kern="10"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Segoe Script" panose="020B0504020000000003" pitchFamily="34" charset="0"/>
              </a:endParaRPr>
            </a:p>
          </p:txBody>
        </p:sp>
      </p:grpSp>
      <p:pic>
        <p:nvPicPr>
          <p:cNvPr id="20530" name="Picture 50" descr="Microchip_Tattoo_Design_1_by_Spike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0"/>
          <a:stretch>
            <a:fillRect/>
          </a:stretch>
        </p:blipFill>
        <p:spPr bwMode="auto">
          <a:xfrm>
            <a:off x="1447800" y="304800"/>
            <a:ext cx="26670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685800" y="1987550"/>
            <a:ext cx="6934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Microbenchmark     generation framework</a:t>
            </a:r>
            <a:endParaRPr lang="el-GR" sz="2000" b="1" dirty="0">
              <a:latin typeface="Arial Black" panose="020B0A04020102020204" pitchFamily="34" charset="0"/>
            </a:endParaRPr>
          </a:p>
        </p:txBody>
      </p:sp>
      <p:sp>
        <p:nvSpPr>
          <p:cNvPr id="20527" name="WordArt 47"/>
          <p:cNvSpPr>
            <a:spLocks noChangeArrowheads="1" noChangeShapeType="1" noTextEdit="1"/>
          </p:cNvSpPr>
          <p:nvPr/>
        </p:nvSpPr>
        <p:spPr bwMode="auto">
          <a:xfrm>
            <a:off x="1155700" y="1339850"/>
            <a:ext cx="32766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Arial Black" panose="020B0A04020102020204" pitchFamily="34" charset="0"/>
              </a:rPr>
              <a:t>PR   BE</a:t>
            </a:r>
          </a:p>
        </p:txBody>
      </p:sp>
      <p:pic>
        <p:nvPicPr>
          <p:cNvPr id="20528" name="Picture 48" descr="490px-Magnifying_glass_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2827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9" name="WordArt 49"/>
          <p:cNvSpPr>
            <a:spLocks noChangeArrowheads="1" noChangeShapeType="1" noTextEdit="1"/>
          </p:cNvSpPr>
          <p:nvPr/>
        </p:nvSpPr>
        <p:spPr bwMode="auto">
          <a:xfrm>
            <a:off x="457200" y="1536700"/>
            <a:ext cx="6096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l-GR" sz="3600" b="1" i="1" kern="10"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Segoe Script" panose="020B0504020000000003" pitchFamily="34" charset="0"/>
              </a:rPr>
              <a:t>μ</a:t>
            </a:r>
            <a:endParaRPr lang="en-US" sz="3600" b="1" i="1" kern="10">
              <a:ln w="25400">
                <a:solidFill>
                  <a:srgbClr val="800000"/>
                </a:solidFill>
                <a:round/>
                <a:headEnd/>
                <a:tailEnd/>
              </a:ln>
              <a:solidFill>
                <a:srgbClr val="800000"/>
              </a:solidFill>
              <a:latin typeface="Segoe Script" panose="020B05040200000000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762000" y="457200"/>
            <a:ext cx="6477000" cy="2514600"/>
            <a:chOff x="762000" y="457200"/>
            <a:chExt cx="6477000" cy="2514600"/>
          </a:xfrm>
        </p:grpSpPr>
        <p:sp>
          <p:nvSpPr>
            <p:cNvPr id="53" name="Rectangle 52"/>
            <p:cNvSpPr/>
            <p:nvPr/>
          </p:nvSpPr>
          <p:spPr>
            <a:xfrm>
              <a:off x="762000" y="457200"/>
              <a:ext cx="6477000" cy="2514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14400" y="533400"/>
              <a:ext cx="6324600" cy="2362200"/>
              <a:chOff x="152400" y="152400"/>
              <a:chExt cx="6324600" cy="2362200"/>
            </a:xfrm>
          </p:grpSpPr>
          <p:pic>
            <p:nvPicPr>
              <p:cNvPr id="2" name="Picture 2" descr="Microchip_Tattoo_Design_1_by_SpikeeX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8100" y="152400"/>
                <a:ext cx="2362200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 Box 25"/>
              <p:cNvSpPr txBox="1">
                <a:spLocks noChangeArrowheads="1"/>
              </p:cNvSpPr>
              <p:nvPr/>
            </p:nvSpPr>
            <p:spPr bwMode="auto">
              <a:xfrm>
                <a:off x="381000" y="1736725"/>
                <a:ext cx="6096000" cy="3968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  <a:alpha val="0"/>
                    </a:schemeClr>
                  </a:gs>
                  <a:gs pos="78000">
                    <a:srgbClr val="FFFFFF"/>
                  </a:gs>
                  <a:gs pos="2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Microbenchmark     generation framework</a:t>
                </a:r>
                <a:endParaRPr lang="el-GR" sz="2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3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0900" y="1012825"/>
                <a:ext cx="3276600" cy="647700"/>
              </a:xfrm>
              <a:prstGeom prst="rect">
                <a:avLst/>
              </a:prstGeom>
              <a:effectLst>
                <a:glow rad="1778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25400">
                      <a:solidFill>
                        <a:srgbClr val="003366"/>
                      </a:solidFill>
                      <a:round/>
                      <a:headEnd/>
                      <a:tailEnd/>
                    </a:ln>
                    <a:solidFill>
                      <a:srgbClr val="003366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PR   </a:t>
                </a:r>
                <a:r>
                  <a:rPr lang="en-US" sz="3600" kern="10" dirty="0" smtClean="0">
                    <a:ln w="25400">
                      <a:solidFill>
                        <a:srgbClr val="003366"/>
                      </a:solidFill>
                      <a:round/>
                      <a:headEnd/>
                      <a:tailEnd/>
                    </a:ln>
                    <a:solidFill>
                      <a:srgbClr val="003366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BE</a:t>
                </a:r>
                <a:endParaRPr lang="en-US" sz="3600" kern="10" dirty="0">
                  <a:ln w="25400">
                    <a:solidFill>
                      <a:srgbClr val="003366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pic>
            <p:nvPicPr>
              <p:cNvPr id="4" name="Picture 25" descr="490px-Magnifying_glass_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4550" y="955675"/>
                <a:ext cx="1066800" cy="106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2400" y="1209675"/>
                <a:ext cx="609600" cy="6477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l-GR" sz="3600" b="1" i="1" kern="10" dirty="0">
                    <a:ln w="25400">
                      <a:solidFill>
                        <a:srgbClr val="800000"/>
                      </a:solidFill>
                      <a:round/>
                      <a:headEnd/>
                      <a:tailEnd/>
                    </a:ln>
                    <a:solidFill>
                      <a:srgbClr val="800000"/>
                    </a:solidFill>
                    <a:latin typeface="Segoe Script" panose="020B0504020000000003" pitchFamily="34" charset="0"/>
                  </a:rPr>
                  <a:t>μ</a:t>
                </a:r>
                <a:endParaRPr lang="en-US" sz="3600" b="1" i="1" kern="10" dirty="0"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Segoe Script" panose="020B0504020000000003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2619013" y="4827246"/>
            <a:ext cx="1828800" cy="1752600"/>
            <a:chOff x="228600" y="2743200"/>
            <a:chExt cx="1828800" cy="1752600"/>
          </a:xfrm>
        </p:grpSpPr>
        <p:pic>
          <p:nvPicPr>
            <p:cNvPr id="8" name="Picture 2" descr="Microchip_Tattoo_Design_1_by_SpikeeX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1828800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143000" y="3152775"/>
              <a:ext cx="6858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25400">
                    <a:solidFill>
                      <a:srgbClr val="003366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latin typeface="Arial Black" panose="020B0A04020102020204" pitchFamily="34" charset="0"/>
                </a:rPr>
                <a:t>P</a:t>
              </a:r>
            </a:p>
          </p:txBody>
        </p:sp>
        <p:sp>
          <p:nvSpPr>
            <p:cNvPr id="10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81000" y="3432175"/>
              <a:ext cx="685800" cy="762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sz="3600" b="1" i="1" kern="10" dirty="0"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Segoe Script" panose="020B0504020000000003" pitchFamily="34" charset="0"/>
                </a:rPr>
                <a:t>μ</a:t>
              </a:r>
              <a:endParaRPr lang="en-US" sz="3600" b="1" i="1" kern="10" dirty="0"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Segoe Script" panose="020B0504020000000003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 trans="20000" pencilSize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343400"/>
            <a:ext cx="3560064" cy="26029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41" name="Group 40"/>
          <p:cNvGrpSpPr/>
          <p:nvPr/>
        </p:nvGrpSpPr>
        <p:grpSpPr>
          <a:xfrm>
            <a:off x="204969" y="4827246"/>
            <a:ext cx="1828800" cy="1752600"/>
            <a:chOff x="1447800" y="4876800"/>
            <a:chExt cx="1828800" cy="1752600"/>
          </a:xfrm>
        </p:grpSpPr>
        <p:pic>
          <p:nvPicPr>
            <p:cNvPr id="37" name="Picture 2" descr="Microchip_Tattoo_Design_1_by_SpikeeX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876800"/>
              <a:ext cx="1828800" cy="1752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362200" y="5286375"/>
              <a:ext cx="6858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25400">
                    <a:solidFill>
                      <a:srgbClr val="003366"/>
                    </a:solidFill>
                    <a:round/>
                    <a:headEnd/>
                    <a:tailEnd/>
                  </a:ln>
                  <a:solidFill>
                    <a:srgbClr val="003366"/>
                  </a:solidFill>
                  <a:latin typeface="Arial Black" panose="020B0A04020102020204" pitchFamily="34" charset="0"/>
                </a:rPr>
                <a:t>P</a:t>
              </a:r>
            </a:p>
          </p:txBody>
        </p:sp>
        <p:sp>
          <p:nvSpPr>
            <p:cNvPr id="39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600200" y="5565775"/>
              <a:ext cx="685800" cy="762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sz="3600" b="1" i="1" kern="10" dirty="0"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Segoe Script" panose="020B0504020000000003" pitchFamily="34" charset="0"/>
                </a:rPr>
                <a:t>μ</a:t>
              </a:r>
              <a:endParaRPr lang="en-US" sz="3600" b="1" i="1" kern="10" dirty="0"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4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6516624" cy="2529840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" y="3581400"/>
            <a:ext cx="6516624" cy="2529840"/>
          </a:xfrm>
          <a:prstGeom prst="rect">
            <a:avLst/>
          </a:prstGeom>
          <a:ln w="41275" cap="flat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3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6516624" cy="25298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6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105025" y="304800"/>
            <a:ext cx="4829175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971800" y="403225"/>
            <a:ext cx="4191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igBlue" pitchFamily="2" charset="0"/>
              </a:rPr>
              <a:t>Microprobe</a:t>
            </a:r>
          </a:p>
        </p:txBody>
      </p:sp>
      <p:pic>
        <p:nvPicPr>
          <p:cNvPr id="5126" name="Picture 6" descr="MC900240205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31788"/>
            <a:ext cx="987425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MC90043152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677863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C90043152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660400"/>
            <a:ext cx="430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3048000" y="1600200"/>
            <a:ext cx="3838575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924175" y="1698625"/>
            <a:ext cx="4191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igBlue" pitchFamily="2" charset="0"/>
              </a:rPr>
              <a:t>Microprobe</a:t>
            </a:r>
          </a:p>
        </p:txBody>
      </p:sp>
      <p:pic>
        <p:nvPicPr>
          <p:cNvPr id="5132" name="Picture 12" descr="MC90043152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1973263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MC90043152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1955800"/>
            <a:ext cx="430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1981200" y="2819400"/>
            <a:ext cx="4829175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2847975" y="2917825"/>
            <a:ext cx="4191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igBlue" pitchFamily="2" charset="0"/>
              </a:rPr>
              <a:t>Microprobe</a:t>
            </a:r>
          </a:p>
        </p:txBody>
      </p:sp>
      <p:pic>
        <p:nvPicPr>
          <p:cNvPr id="5136" name="Picture 16" descr="MC900240205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846388"/>
            <a:ext cx="987425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MC90043152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192463"/>
            <a:ext cx="43021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1981200" y="4038600"/>
            <a:ext cx="4829175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847975" y="4137025"/>
            <a:ext cx="4191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igBlue" pitchFamily="2" charset="0"/>
              </a:rPr>
              <a:t>Microprobe</a:t>
            </a:r>
          </a:p>
        </p:txBody>
      </p:sp>
      <p:pic>
        <p:nvPicPr>
          <p:cNvPr id="5141" name="Picture 21" descr="MC900240205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065588"/>
            <a:ext cx="987425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Picture 23" descr="MC90043152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4394200"/>
            <a:ext cx="430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133600" y="5105400"/>
            <a:ext cx="4619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>
                <a:solidFill>
                  <a:schemeClr val="tx2"/>
                </a:solidFill>
                <a:latin typeface="BigBlue" pitchFamily="2" charset="0"/>
              </a:rPr>
              <a:t>MICROPROBE</a:t>
            </a:r>
          </a:p>
        </p:txBody>
      </p:sp>
      <p:pic>
        <p:nvPicPr>
          <p:cNvPr id="5149" name="Picture 29" descr="MC90043152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5334000"/>
            <a:ext cx="430212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31" descr="MC900303573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51593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MC900240205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81600"/>
            <a:ext cx="6731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onveyor-belt-clip-art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0481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d1dlalugb0z2hd.cloudfront.net/vpuml/provides/codedbeng/customizing_instant_code_generation_ill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2667000"/>
            <a:ext cx="3162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onveyor-belt-clip-art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91000"/>
            <a:ext cx="4049713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0" name="Picture 72" descr="http://d1dlalugb0z2hd.cloudfront.net/vpuml/provides/codedbeng/customizing_instant_code_generation_ill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75150"/>
            <a:ext cx="1905000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33" name="AutoShape 65"/>
          <p:cNvSpPr>
            <a:spLocks noChangeArrowheads="1"/>
          </p:cNvSpPr>
          <p:nvPr/>
        </p:nvSpPr>
        <p:spPr bwMode="auto">
          <a:xfrm>
            <a:off x="1143000" y="914400"/>
            <a:ext cx="7010400" cy="2667000"/>
          </a:xfrm>
          <a:prstGeom prst="roundRect">
            <a:avLst>
              <a:gd name="adj" fmla="val 16667"/>
            </a:avLst>
          </a:prstGeom>
          <a:solidFill>
            <a:srgbClr val="969696">
              <a:alpha val="50000"/>
            </a:srgbClr>
          </a:solidFill>
          <a:ln w="254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66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egoe Script" panose="020B0504020000000003" pitchFamily="34" charset="0"/>
            </a:endParaRPr>
          </a:p>
        </p:txBody>
      </p:sp>
      <p:sp>
        <p:nvSpPr>
          <p:cNvPr id="7229" name="AutoShape 61"/>
          <p:cNvSpPr>
            <a:spLocks noChangeArrowheads="1"/>
          </p:cNvSpPr>
          <p:nvPr/>
        </p:nvSpPr>
        <p:spPr bwMode="auto">
          <a:xfrm>
            <a:off x="1066800" y="304800"/>
            <a:ext cx="7010400" cy="3200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66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egoe Script" panose="020B0504020000000003" pitchFamily="34" charset="0"/>
            </a:endParaRP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3352800" y="1905000"/>
            <a:ext cx="1295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40000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>
              <a:lnSpc>
                <a:spcPct val="50000"/>
              </a:lnSpc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352800" y="1905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 rot="16200000">
            <a:off x="3643313" y="1681162"/>
            <a:ext cx="228600" cy="657225"/>
          </a:xfrm>
          <a:prstGeom prst="rtTriangle">
            <a:avLst/>
          </a:prstGeom>
          <a:gradFill rotWithShape="1">
            <a:gsLst>
              <a:gs pos="0">
                <a:schemeClr val="accent2">
                  <a:gamma/>
                  <a:tint val="5725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AutoShape 23"/>
          <p:cNvSpPr>
            <a:spLocks noChangeArrowheads="1"/>
          </p:cNvSpPr>
          <p:nvPr/>
        </p:nvSpPr>
        <p:spPr bwMode="auto">
          <a:xfrm>
            <a:off x="4724400" y="1905000"/>
            <a:ext cx="1295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tint val="40000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>
              <a:lnSpc>
                <a:spcPct val="50000"/>
              </a:lnSpc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asm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4724400" y="1905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 rot="16200000">
            <a:off x="5014913" y="1681162"/>
            <a:ext cx="228600" cy="657225"/>
          </a:xfrm>
          <a:prstGeom prst="rtTriangle">
            <a:avLst/>
          </a:prstGeom>
          <a:gradFill rotWithShape="1">
            <a:gsLst>
              <a:gs pos="0">
                <a:schemeClr val="hlink">
                  <a:gamma/>
                  <a:tint val="80000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AutoShape 31"/>
          <p:cNvSpPr>
            <a:spLocks noChangeArrowheads="1"/>
          </p:cNvSpPr>
          <p:nvPr/>
        </p:nvSpPr>
        <p:spPr bwMode="auto">
          <a:xfrm>
            <a:off x="1981200" y="1895475"/>
            <a:ext cx="1295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60001"/>
                </a:schemeClr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>
              <a:lnSpc>
                <a:spcPct val="50000"/>
              </a:lnSpc>
            </a:pPr>
            <a:r>
              <a:rPr lang="en-US" sz="4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1981200" y="18954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AutoShape 33"/>
          <p:cNvSpPr>
            <a:spLocks noChangeArrowheads="1"/>
          </p:cNvSpPr>
          <p:nvPr/>
        </p:nvSpPr>
        <p:spPr bwMode="auto">
          <a:xfrm rot="16200000">
            <a:off x="2271713" y="1671637"/>
            <a:ext cx="228600" cy="657225"/>
          </a:xfrm>
          <a:prstGeom prst="rtTriangle">
            <a:avLst/>
          </a:prstGeom>
          <a:gradFill rotWithShape="1">
            <a:gsLst>
              <a:gs pos="0">
                <a:srgbClr val="CCFF33"/>
              </a:gs>
              <a:gs pos="100000">
                <a:srgbClr val="CCFF33">
                  <a:gamma/>
                  <a:shade val="46275"/>
                  <a:invGamma/>
                </a:srgb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>
            <a:off x="6096000" y="1905000"/>
            <a:ext cx="1295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40000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>
              <a:lnSpc>
                <a:spcPct val="50000"/>
              </a:lnSpc>
            </a:pPr>
            <a:r>
              <a:rPr lang="en-US" sz="4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6096000" y="1905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AutoShape 41"/>
          <p:cNvSpPr>
            <a:spLocks noChangeArrowheads="1"/>
          </p:cNvSpPr>
          <p:nvPr/>
        </p:nvSpPr>
        <p:spPr bwMode="auto">
          <a:xfrm rot="16200000">
            <a:off x="6386513" y="1681162"/>
            <a:ext cx="228600" cy="657225"/>
          </a:xfrm>
          <a:prstGeom prst="rtTriangl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19" name="Picture 51" descr="MC900433834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145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1" name="Picture 53" descr="MC900433834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145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3" name="Picture 55" descr="MC900433834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145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5" name="Picture 57" descr="MC900433834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145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6" name="Picture 58" descr="MC900437797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73313"/>
            <a:ext cx="3048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30" name="Text Box 62"/>
          <p:cNvSpPr txBox="1">
            <a:spLocks noChangeArrowheads="1"/>
          </p:cNvSpPr>
          <p:nvPr/>
        </p:nvSpPr>
        <p:spPr bwMode="auto">
          <a:xfrm>
            <a:off x="1219200" y="1447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>
                <a:latin typeface="Segoe Script" panose="020B0504020000000003" pitchFamily="34" charset="0"/>
              </a:rPr>
              <a:t>Microbenchmark generation framework</a:t>
            </a:r>
          </a:p>
        </p:txBody>
      </p:sp>
      <p:sp>
        <p:nvSpPr>
          <p:cNvPr id="7231" name="WordArt 63"/>
          <p:cNvSpPr>
            <a:spLocks noChangeArrowheads="1" noChangeShapeType="1" noTextEdit="1"/>
          </p:cNvSpPr>
          <p:nvPr/>
        </p:nvSpPr>
        <p:spPr bwMode="auto">
          <a:xfrm>
            <a:off x="1447800" y="457200"/>
            <a:ext cx="63246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6600" b="1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50021"/>
                    </a:gs>
                    <a:gs pos="100000">
                      <a:srgbClr val="FFCC66"/>
                    </a:gs>
                  </a:gsLst>
                  <a:lin ang="5400000" scaled="1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Microprobe</a:t>
            </a:r>
          </a:p>
        </p:txBody>
      </p:sp>
      <p:pic>
        <p:nvPicPr>
          <p:cNvPr id="7234" name="Picture 66" descr="MC900441502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6096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35" name="Picture 67" descr="MC90043152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31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36" name="Picture 68" descr="MC900199805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905000"/>
            <a:ext cx="196691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38" name="WordArt 70"/>
          <p:cNvSpPr>
            <a:spLocks noChangeArrowheads="1" noChangeShapeType="1" noTextEdit="1"/>
          </p:cNvSpPr>
          <p:nvPr/>
        </p:nvSpPr>
        <p:spPr bwMode="auto">
          <a:xfrm>
            <a:off x="2590800" y="4495800"/>
            <a:ext cx="63246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6600" b="1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50021"/>
                    </a:gs>
                    <a:gs pos="100000">
                      <a:srgbClr val="FFCC66"/>
                    </a:gs>
                  </a:gsLst>
                  <a:lin ang="5400000" scaled="1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Microprobe</a:t>
            </a: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2286000" y="541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>
                <a:latin typeface="Segoe Script" panose="020B0504020000000003" pitchFamily="34" charset="0"/>
              </a:rPr>
              <a:t>Microbenchmark generation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http://muharikah.com/wp-content/uploads/2012/07/lup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6419850" cy="38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C90005679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2819400"/>
            <a:ext cx="18827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490px-Magnifying_glass_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31762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WordArt 9"/>
          <p:cNvSpPr>
            <a:spLocks noChangeArrowheads="1" noChangeShapeType="1" noTextEdit="1"/>
          </p:cNvSpPr>
          <p:nvPr/>
        </p:nvSpPr>
        <p:spPr bwMode="auto">
          <a:xfrm>
            <a:off x="2133600" y="914400"/>
            <a:ext cx="64770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6600" b="1" kern="10">
                <a:ln w="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Microprobe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981200" y="17526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>
                <a:latin typeface="Segoe Script" panose="020B0504020000000003" pitchFamily="34" charset="0"/>
              </a:rPr>
              <a:t>Microbenchmark generation framework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609600" y="762000"/>
            <a:ext cx="8305800" cy="1524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52" name="Picture 12" descr="Microchip_Tattoo_Design_1_by_Spikee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 descr="490px-Magnifying_glass_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28194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4" name="WordArt 14"/>
          <p:cNvSpPr>
            <a:spLocks noChangeArrowheads="1" noChangeShapeType="1" noTextEdit="1"/>
          </p:cNvSpPr>
          <p:nvPr/>
        </p:nvSpPr>
        <p:spPr bwMode="auto">
          <a:xfrm>
            <a:off x="2514600" y="3124200"/>
            <a:ext cx="64770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6600" b="1" kern="10">
                <a:ln w="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Microprobe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362200" y="40386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>
                <a:latin typeface="Segoe Script" panose="020B0504020000000003" pitchFamily="34" charset="0"/>
              </a:rPr>
              <a:t>Microbenchmark generation framework</a:t>
            </a:r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4572000" y="4572000"/>
            <a:ext cx="3429000" cy="1524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Microchip_Tattoo_Design_1_by_Spike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490px-Magnifying_glass_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31762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WordArt 7"/>
          <p:cNvSpPr>
            <a:spLocks noChangeArrowheads="1" noChangeShapeType="1" noTextEdit="1"/>
          </p:cNvSpPr>
          <p:nvPr/>
        </p:nvSpPr>
        <p:spPr bwMode="auto">
          <a:xfrm>
            <a:off x="2133600" y="914400"/>
            <a:ext cx="64770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6600" b="1" kern="10">
                <a:ln w="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Microprobe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981200" y="17526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Arial Black" panose="020B0A04020102020204" pitchFamily="34" charset="0"/>
              </a:rPr>
              <a:t>Microbenchmark generation framework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609600" y="762000"/>
            <a:ext cx="8305800" cy="1524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75" name="Picture 11" descr="QR Cod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288" r="2443" b="3288"/>
          <a:stretch>
            <a:fillRect/>
          </a:stretch>
        </p:blipFill>
        <p:spPr bwMode="auto">
          <a:xfrm>
            <a:off x="2301875" y="2987675"/>
            <a:ext cx="35591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4114800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886200" y="4191000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724400" y="4244975"/>
            <a:ext cx="609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auto">
          <a:xfrm>
            <a:off x="1752600" y="3048000"/>
            <a:ext cx="23622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MICRO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auto">
          <a:xfrm>
            <a:off x="5562600" y="4800600"/>
            <a:ext cx="23622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447800" y="55626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Arial Black" panose="020B0A04020102020204" pitchFamily="34" charset="0"/>
              </a:rPr>
              <a:t>Microbenchmark generation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QR Cod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288" r="2443" b="3288"/>
          <a:stretch>
            <a:fillRect/>
          </a:stretch>
        </p:blipFill>
        <p:spPr bwMode="auto">
          <a:xfrm>
            <a:off x="2384425" y="1981200"/>
            <a:ext cx="35591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06750" y="3108325"/>
            <a:ext cx="609600" cy="7620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/>
              <a:t>.c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968750" y="3184525"/>
            <a:ext cx="609600" cy="762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.asm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806950" y="3238500"/>
            <a:ext cx="609600" cy="7620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3320" name="WordArt 8"/>
          <p:cNvSpPr>
            <a:spLocks noChangeArrowheads="1" noChangeShapeType="1" noTextEdit="1"/>
          </p:cNvSpPr>
          <p:nvPr/>
        </p:nvSpPr>
        <p:spPr bwMode="auto">
          <a:xfrm rot="16200000">
            <a:off x="171450" y="2381250"/>
            <a:ext cx="34290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MICRO</a:t>
            </a:r>
          </a:p>
        </p:txBody>
      </p:sp>
      <p:sp>
        <p:nvSpPr>
          <p:cNvPr id="13321" name="WordArt 9"/>
          <p:cNvSpPr>
            <a:spLocks noChangeArrowheads="1" noChangeShapeType="1" noTextEdit="1"/>
          </p:cNvSpPr>
          <p:nvPr/>
        </p:nvSpPr>
        <p:spPr bwMode="auto">
          <a:xfrm>
            <a:off x="2362200" y="990600"/>
            <a:ext cx="35052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286000" y="1631950"/>
            <a:ext cx="548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Arial Black" panose="020B0A04020102020204" pitchFamily="34" charset="0"/>
              </a:rPr>
              <a:t>Microbenchmark </a:t>
            </a:r>
          </a:p>
          <a:p>
            <a:r>
              <a:rPr lang="en-US" sz="2400" b="1">
                <a:latin typeface="Arial Black" panose="020B0A04020102020204" pitchFamily="34" charset="0"/>
              </a:rPr>
              <a:t>generation </a:t>
            </a:r>
          </a:p>
          <a:p>
            <a:r>
              <a:rPr lang="en-US" sz="2400" b="1">
                <a:latin typeface="Arial Black" panose="020B0A04020102020204" pitchFamily="34" charset="0"/>
              </a:rPr>
              <a:t>framework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524000" y="594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276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3276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276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276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3276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4038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4038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038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4038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40386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4876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4876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48768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48768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4876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876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1447800" y="838200"/>
            <a:ext cx="4572000" cy="37338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QR Cod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t="3288" r="2443" b="3288"/>
          <a:stretch>
            <a:fillRect/>
          </a:stretch>
        </p:blipFill>
        <p:spPr bwMode="auto">
          <a:xfrm>
            <a:off x="2384425" y="1981200"/>
            <a:ext cx="35591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06750" y="3108325"/>
            <a:ext cx="609600" cy="7620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/>
              <a:t>.c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68750" y="3184525"/>
            <a:ext cx="609600" cy="762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.asm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806950" y="3238500"/>
            <a:ext cx="609600" cy="7620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4344" name="WordArt 8"/>
          <p:cNvSpPr>
            <a:spLocks noChangeArrowheads="1" noChangeShapeType="1" noTextEdit="1"/>
          </p:cNvSpPr>
          <p:nvPr/>
        </p:nvSpPr>
        <p:spPr bwMode="auto">
          <a:xfrm rot="16200000">
            <a:off x="628650" y="2800350"/>
            <a:ext cx="25908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MICR</a:t>
            </a:r>
          </a:p>
        </p:txBody>
      </p:sp>
      <p:sp>
        <p:nvSpPr>
          <p:cNvPr id="14345" name="WordArt 9"/>
          <p:cNvSpPr>
            <a:spLocks noChangeArrowheads="1" noChangeShapeType="1" noTextEdit="1"/>
          </p:cNvSpPr>
          <p:nvPr/>
        </p:nvSpPr>
        <p:spPr bwMode="auto">
          <a:xfrm>
            <a:off x="2438400" y="990600"/>
            <a:ext cx="34290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folHlink"/>
                </a:solidFill>
                <a:latin typeface="Arial Black" panose="020B0A04020102020204" pitchFamily="34" charset="0"/>
              </a:rPr>
              <a:t>PROBE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276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3276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276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276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276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38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038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038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0386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0386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4876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4876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48768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48768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4876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4876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1447800" y="838200"/>
            <a:ext cx="4572000" cy="3733800"/>
          </a:xfrm>
          <a:prstGeom prst="roundRect">
            <a:avLst>
              <a:gd name="adj" fmla="val 562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63" name="Picture 27" descr="Microchip_Tattoo_Design_1_by_Spikee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4" name="Picture 28" descr="490px-Magnifying_glass_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936625"/>
            <a:ext cx="1196975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438400" y="1631950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Arial Black" panose="020B0A04020102020204" pitchFamily="34" charset="0"/>
              </a:rPr>
              <a:t>Microbenchmark </a:t>
            </a:r>
          </a:p>
          <a:p>
            <a:pPr algn="ctr"/>
            <a:r>
              <a:rPr lang="en-US" sz="2000" b="1">
                <a:latin typeface="Arial Black" panose="020B0A04020102020204" pitchFamily="34" charset="0"/>
              </a:rPr>
              <a:t>generation </a:t>
            </a:r>
          </a:p>
          <a:p>
            <a:pPr algn="ctr"/>
            <a:r>
              <a:rPr lang="en-US" sz="2000" b="1">
                <a:latin typeface="Arial Black" panose="020B0A04020102020204" pitchFamily="34" charset="0"/>
              </a:rPr>
              <a:t>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164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BigBlue</vt:lpstr>
      <vt:lpstr>Segoe Script</vt:lpstr>
      <vt:lpstr>Courier New</vt:lpstr>
      <vt:lpstr>Arial Black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rbertra</dc:creator>
  <cp:lastModifiedBy>Ramon Bertran Monfort</cp:lastModifiedBy>
  <cp:revision>43</cp:revision>
  <cp:lastPrinted>1601-01-01T00:00:00Z</cp:lastPrinted>
  <dcterms:created xsi:type="dcterms:W3CDTF">2012-12-19T17:07:30Z</dcterms:created>
  <dcterms:modified xsi:type="dcterms:W3CDTF">2013-10-06T20:58:45Z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