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34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38D5-892D-401A-8344-4F33DCE2FAAF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27E-FCFB-4FE7-87D4-5903C5391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38D5-892D-401A-8344-4F33DCE2FAAF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27E-FCFB-4FE7-87D4-5903C5391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2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38D5-892D-401A-8344-4F33DCE2FAAF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27E-FCFB-4FE7-87D4-5903C5391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3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38D5-892D-401A-8344-4F33DCE2FAAF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27E-FCFB-4FE7-87D4-5903C5391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9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38D5-892D-401A-8344-4F33DCE2FAAF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27E-FCFB-4FE7-87D4-5903C5391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1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38D5-892D-401A-8344-4F33DCE2FAAF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27E-FCFB-4FE7-87D4-5903C5391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6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38D5-892D-401A-8344-4F33DCE2FAAF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27E-FCFB-4FE7-87D4-5903C5391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1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38D5-892D-401A-8344-4F33DCE2FAAF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27E-FCFB-4FE7-87D4-5903C5391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1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38D5-892D-401A-8344-4F33DCE2FAAF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27E-FCFB-4FE7-87D4-5903C5391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38D5-892D-401A-8344-4F33DCE2FAAF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27E-FCFB-4FE7-87D4-5903C5391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1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38D5-892D-401A-8344-4F33DCE2FAAF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27E-FCFB-4FE7-87D4-5903C5391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238D5-892D-401A-8344-4F33DCE2FAAF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BA27E-FCFB-4FE7-87D4-5903C5391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3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Up-Down Arrow 36"/>
          <p:cNvSpPr/>
          <p:nvPr/>
        </p:nvSpPr>
        <p:spPr>
          <a:xfrm>
            <a:off x="3641748" y="2552167"/>
            <a:ext cx="277000" cy="2569846"/>
          </a:xfrm>
          <a:prstGeom prst="up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0226" y="819947"/>
            <a:ext cx="1810139" cy="8427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Initialization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0227" y="1709301"/>
            <a:ext cx="1810139" cy="5151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Synchronization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0227" y="2552167"/>
            <a:ext cx="1810139" cy="256984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DIDT loop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78249" y="3016488"/>
            <a:ext cx="1479967" cy="36438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78249" y="3404200"/>
            <a:ext cx="1479967" cy="36438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8250" y="4245917"/>
            <a:ext cx="1479967" cy="36438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 n-1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78250" y="4676108"/>
            <a:ext cx="1479967" cy="36438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 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ircular Arrow 12"/>
          <p:cNvSpPr/>
          <p:nvPr/>
        </p:nvSpPr>
        <p:spPr>
          <a:xfrm rot="16200000">
            <a:off x="-756270" y="1952555"/>
            <a:ext cx="4826388" cy="2310059"/>
          </a:xfrm>
          <a:prstGeom prst="circularArrow">
            <a:avLst>
              <a:gd name="adj1" fmla="val 2816"/>
              <a:gd name="adj2" fmla="val 604037"/>
              <a:gd name="adj3" fmla="val 21098860"/>
              <a:gd name="adj4" fmla="val 10683690"/>
              <a:gd name="adj5" fmla="val 45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ircular Arrow 14"/>
          <p:cNvSpPr/>
          <p:nvPr/>
        </p:nvSpPr>
        <p:spPr>
          <a:xfrm rot="16200000">
            <a:off x="-280742" y="2454441"/>
            <a:ext cx="3911986" cy="2220686"/>
          </a:xfrm>
          <a:prstGeom prst="circularArrow">
            <a:avLst>
              <a:gd name="adj1" fmla="val 2816"/>
              <a:gd name="adj2" fmla="val 604037"/>
              <a:gd name="adj3" fmla="val 21098860"/>
              <a:gd name="adj4" fmla="val 10683690"/>
              <a:gd name="adj5" fmla="val 45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ircular Arrow 16"/>
          <p:cNvSpPr/>
          <p:nvPr/>
        </p:nvSpPr>
        <p:spPr>
          <a:xfrm rot="16200000">
            <a:off x="163613" y="3221928"/>
            <a:ext cx="3015262" cy="1582435"/>
          </a:xfrm>
          <a:prstGeom prst="circularArrow">
            <a:avLst>
              <a:gd name="adj1" fmla="val 2816"/>
              <a:gd name="adj2" fmla="val 604037"/>
              <a:gd name="adj3" fmla="val 21098860"/>
              <a:gd name="adj4" fmla="val 11666862"/>
              <a:gd name="adj5" fmla="val 45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ircular Arrow 27"/>
          <p:cNvSpPr/>
          <p:nvPr/>
        </p:nvSpPr>
        <p:spPr>
          <a:xfrm rot="16200000">
            <a:off x="1694981" y="4757223"/>
            <a:ext cx="364385" cy="202154"/>
          </a:xfrm>
          <a:prstGeom prst="circularArrow">
            <a:avLst>
              <a:gd name="adj1" fmla="val 2816"/>
              <a:gd name="adj2" fmla="val 604037"/>
              <a:gd name="adj3" fmla="val 21098860"/>
              <a:gd name="adj4" fmla="val 10683690"/>
              <a:gd name="adj5" fmla="val 1446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ircular Arrow 28"/>
          <p:cNvSpPr/>
          <p:nvPr/>
        </p:nvSpPr>
        <p:spPr>
          <a:xfrm rot="16200000">
            <a:off x="1694981" y="4327031"/>
            <a:ext cx="364385" cy="202154"/>
          </a:xfrm>
          <a:prstGeom prst="circularArrow">
            <a:avLst>
              <a:gd name="adj1" fmla="val 2816"/>
              <a:gd name="adj2" fmla="val 604037"/>
              <a:gd name="adj3" fmla="val 21098860"/>
              <a:gd name="adj4" fmla="val 10683690"/>
              <a:gd name="adj5" fmla="val 1446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ircular Arrow 29"/>
          <p:cNvSpPr/>
          <p:nvPr/>
        </p:nvSpPr>
        <p:spPr>
          <a:xfrm rot="16200000">
            <a:off x="1694981" y="3483352"/>
            <a:ext cx="364385" cy="202154"/>
          </a:xfrm>
          <a:prstGeom prst="circularArrow">
            <a:avLst>
              <a:gd name="adj1" fmla="val 2816"/>
              <a:gd name="adj2" fmla="val 604037"/>
              <a:gd name="adj3" fmla="val 21098860"/>
              <a:gd name="adj4" fmla="val 10683690"/>
              <a:gd name="adj5" fmla="val 1446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ircular Arrow 30"/>
          <p:cNvSpPr/>
          <p:nvPr/>
        </p:nvSpPr>
        <p:spPr>
          <a:xfrm rot="16200000">
            <a:off x="1698177" y="3103740"/>
            <a:ext cx="364385" cy="202154"/>
          </a:xfrm>
          <a:prstGeom prst="circularArrow">
            <a:avLst>
              <a:gd name="adj1" fmla="val 2816"/>
              <a:gd name="adj2" fmla="val 604037"/>
              <a:gd name="adj3" fmla="val 21098860"/>
              <a:gd name="adj4" fmla="val 10683690"/>
              <a:gd name="adj5" fmla="val 1446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4907" y="656056"/>
            <a:ext cx="7934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Reset flag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825087" y="1448719"/>
            <a:ext cx="98007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 reset flag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 rot="5400000">
            <a:off x="3222156" y="3638897"/>
            <a:ext cx="11574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Benchmark size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64907" y="5601618"/>
            <a:ext cx="7039879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The size in instructions and the number of iterations of each code region is determined by the </a:t>
            </a:r>
            <a:r>
              <a:rPr lang="en-US" sz="1400" b="1" dirty="0" smtClean="0"/>
              <a:t>IPC</a:t>
            </a:r>
            <a:r>
              <a:rPr lang="en-US" sz="1400" dirty="0" smtClean="0"/>
              <a:t> of the code region, the </a:t>
            </a:r>
            <a:r>
              <a:rPr lang="en-US" sz="1400" b="1" dirty="0" smtClean="0"/>
              <a:t>duration</a:t>
            </a:r>
            <a:r>
              <a:rPr lang="en-US" sz="1400" dirty="0" smtClean="0"/>
              <a:t> of the code region,  the </a:t>
            </a:r>
            <a:r>
              <a:rPr lang="en-US" sz="1400" b="1" dirty="0" smtClean="0"/>
              <a:t>target frequency</a:t>
            </a:r>
            <a:r>
              <a:rPr lang="en-US" sz="1400" dirty="0" smtClean="0"/>
              <a:t>, the </a:t>
            </a:r>
            <a:r>
              <a:rPr lang="en-US" sz="1400" b="1" dirty="0" smtClean="0"/>
              <a:t>balance ratio </a:t>
            </a:r>
            <a:r>
              <a:rPr lang="en-US" sz="1400" dirty="0" smtClean="0"/>
              <a:t>and the </a:t>
            </a:r>
            <a:r>
              <a:rPr lang="en-US" sz="1400" b="1" dirty="0" smtClean="0"/>
              <a:t>benchmark size</a:t>
            </a:r>
            <a:r>
              <a:rPr lang="en-US" sz="1400" dirty="0"/>
              <a:t> </a:t>
            </a:r>
            <a:r>
              <a:rPr lang="en-US" sz="1400" dirty="0" smtClean="0"/>
              <a:t>parameters. </a:t>
            </a:r>
          </a:p>
          <a:p>
            <a:r>
              <a:rPr lang="en-US" sz="1400" dirty="0" smtClean="0"/>
              <a:t>** The number of iterations within DIDT loop is determined by </a:t>
            </a:r>
            <a:r>
              <a:rPr lang="en-US" sz="1400" b="1" dirty="0" smtClean="0"/>
              <a:t>synchronization period,</a:t>
            </a:r>
            <a:r>
              <a:rPr lang="en-US" sz="1400" dirty="0" smtClean="0"/>
              <a:t> </a:t>
            </a:r>
            <a:r>
              <a:rPr lang="en-US" sz="1400" b="1" dirty="0" smtClean="0"/>
              <a:t>filling ratio</a:t>
            </a:r>
            <a:r>
              <a:rPr lang="en-US" sz="1400" dirty="0" smtClean="0"/>
              <a:t> and </a:t>
            </a:r>
            <a:r>
              <a:rPr lang="en-US" sz="1400" b="1" dirty="0" smtClean="0"/>
              <a:t>number of steps </a:t>
            </a:r>
            <a:r>
              <a:rPr lang="en-US" sz="1400" dirty="0" smtClean="0"/>
              <a:t>parameters. </a:t>
            </a:r>
            <a:endParaRPr lang="en-US" sz="1400" b="1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487435" y="3058438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88582" y="342396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487435" y="429205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487435" y="469972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2" name="Up-Down Arrow 41"/>
          <p:cNvSpPr/>
          <p:nvPr/>
        </p:nvSpPr>
        <p:spPr>
          <a:xfrm>
            <a:off x="7307162" y="1830734"/>
            <a:ext cx="277000" cy="3083388"/>
          </a:xfrm>
          <a:prstGeom prst="up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415641" y="1222834"/>
            <a:ext cx="1810139" cy="5241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Initialization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15641" y="1818129"/>
            <a:ext cx="1810139" cy="309599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DIDT loop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643663" y="2530021"/>
            <a:ext cx="1479967" cy="36438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643663" y="2917733"/>
            <a:ext cx="1479967" cy="36438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643664" y="3759450"/>
            <a:ext cx="1479967" cy="36438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 n-1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643664" y="4189641"/>
            <a:ext cx="1479967" cy="36438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 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Circular Arrow 50"/>
          <p:cNvSpPr/>
          <p:nvPr/>
        </p:nvSpPr>
        <p:spPr>
          <a:xfrm rot="16200000">
            <a:off x="3403839" y="1948807"/>
            <a:ext cx="3873651" cy="2220686"/>
          </a:xfrm>
          <a:prstGeom prst="circularArrow">
            <a:avLst>
              <a:gd name="adj1" fmla="val 2816"/>
              <a:gd name="adj2" fmla="val 604037"/>
              <a:gd name="adj3" fmla="val 21098860"/>
              <a:gd name="adj4" fmla="val 10683690"/>
              <a:gd name="adj5" fmla="val 45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ircular Arrow 51"/>
          <p:cNvSpPr/>
          <p:nvPr/>
        </p:nvSpPr>
        <p:spPr>
          <a:xfrm rot="16200000">
            <a:off x="3656277" y="2496875"/>
            <a:ext cx="3305829" cy="1637373"/>
          </a:xfrm>
          <a:prstGeom prst="circularArrow">
            <a:avLst>
              <a:gd name="adj1" fmla="val 2816"/>
              <a:gd name="adj2" fmla="val 604037"/>
              <a:gd name="adj3" fmla="val 21098860"/>
              <a:gd name="adj4" fmla="val 10582957"/>
              <a:gd name="adj5" fmla="val 45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Circular Arrow 52"/>
          <p:cNvSpPr/>
          <p:nvPr/>
        </p:nvSpPr>
        <p:spPr>
          <a:xfrm rot="16200000">
            <a:off x="5360395" y="4270756"/>
            <a:ext cx="364385" cy="202154"/>
          </a:xfrm>
          <a:prstGeom prst="circularArrow">
            <a:avLst>
              <a:gd name="adj1" fmla="val 2816"/>
              <a:gd name="adj2" fmla="val 604037"/>
              <a:gd name="adj3" fmla="val 21098860"/>
              <a:gd name="adj4" fmla="val 10683690"/>
              <a:gd name="adj5" fmla="val 1446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ircular Arrow 53"/>
          <p:cNvSpPr/>
          <p:nvPr/>
        </p:nvSpPr>
        <p:spPr>
          <a:xfrm rot="16200000">
            <a:off x="5360395" y="3840564"/>
            <a:ext cx="364385" cy="202154"/>
          </a:xfrm>
          <a:prstGeom prst="circularArrow">
            <a:avLst>
              <a:gd name="adj1" fmla="val 2816"/>
              <a:gd name="adj2" fmla="val 604037"/>
              <a:gd name="adj3" fmla="val 21098860"/>
              <a:gd name="adj4" fmla="val 10683690"/>
              <a:gd name="adj5" fmla="val 1446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ircular Arrow 54"/>
          <p:cNvSpPr/>
          <p:nvPr/>
        </p:nvSpPr>
        <p:spPr>
          <a:xfrm rot="16200000">
            <a:off x="5360395" y="2996885"/>
            <a:ext cx="364385" cy="202154"/>
          </a:xfrm>
          <a:prstGeom prst="circularArrow">
            <a:avLst>
              <a:gd name="adj1" fmla="val 2816"/>
              <a:gd name="adj2" fmla="val 604037"/>
              <a:gd name="adj3" fmla="val 21098860"/>
              <a:gd name="adj4" fmla="val 10683690"/>
              <a:gd name="adj5" fmla="val 1446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Circular Arrow 55"/>
          <p:cNvSpPr/>
          <p:nvPr/>
        </p:nvSpPr>
        <p:spPr>
          <a:xfrm rot="16200000">
            <a:off x="5363591" y="2617273"/>
            <a:ext cx="364385" cy="202154"/>
          </a:xfrm>
          <a:prstGeom prst="circularArrow">
            <a:avLst>
              <a:gd name="adj1" fmla="val 2816"/>
              <a:gd name="adj2" fmla="val 604037"/>
              <a:gd name="adj3" fmla="val 21098860"/>
              <a:gd name="adj4" fmla="val 10683690"/>
              <a:gd name="adj5" fmla="val 1446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30321" y="1049608"/>
            <a:ext cx="7934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Reset flag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552199" y="1830734"/>
            <a:ext cx="11581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     reset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flag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 rot="5400000">
            <a:off x="6887570" y="3152430"/>
            <a:ext cx="11574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Benchmark size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152849" y="2571971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153996" y="293749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152849" y="3805592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152849" y="4213258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092930" y="2398736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**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750226" y="5177993"/>
            <a:ext cx="1810139" cy="25018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Dithering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798489" y="295626"/>
            <a:ext cx="175945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Synchronization enabled</a:t>
            </a:r>
            <a:endParaRPr lang="en-US" sz="1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76479" y="295625"/>
            <a:ext cx="20143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Synchronization not enabled</a:t>
            </a:r>
            <a:endParaRPr lang="en-US" sz="1200" b="1" dirty="0"/>
          </a:p>
        </p:txBody>
      </p:sp>
      <p:sp>
        <p:nvSpPr>
          <p:cNvPr id="69" name="TextBox 68"/>
          <p:cNvSpPr txBox="1"/>
          <p:nvPr/>
        </p:nvSpPr>
        <p:spPr>
          <a:xfrm rot="5400000">
            <a:off x="1867034" y="3857467"/>
            <a:ext cx="16905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…</a:t>
            </a:r>
            <a:endParaRPr lang="en-US" sz="1200" b="1" dirty="0"/>
          </a:p>
        </p:txBody>
      </p:sp>
      <p:sp>
        <p:nvSpPr>
          <p:cNvPr id="70" name="TextBox 69"/>
          <p:cNvSpPr txBox="1"/>
          <p:nvPr/>
        </p:nvSpPr>
        <p:spPr>
          <a:xfrm rot="5400000">
            <a:off x="5547684" y="3390998"/>
            <a:ext cx="16905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…</a:t>
            </a:r>
            <a:endParaRPr lang="en-US" sz="1200" b="1" dirty="0"/>
          </a:p>
        </p:txBody>
      </p:sp>
      <p:sp>
        <p:nvSpPr>
          <p:cNvPr id="71" name="Rectangle 70"/>
          <p:cNvSpPr/>
          <p:nvPr/>
        </p:nvSpPr>
        <p:spPr>
          <a:xfrm>
            <a:off x="1750226" y="2263763"/>
            <a:ext cx="1810139" cy="25018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Delay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0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11"/>
          <p:cNvSpPr/>
          <p:nvPr/>
        </p:nvSpPr>
        <p:spPr>
          <a:xfrm>
            <a:off x="2230472" y="3597880"/>
            <a:ext cx="14437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2435115" y="3597880"/>
            <a:ext cx="35636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2851743" y="3597880"/>
            <a:ext cx="165596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3088562" y="3597880"/>
            <a:ext cx="601895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3761680" y="3597880"/>
            <a:ext cx="193988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4026891" y="3597880"/>
            <a:ext cx="566239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4664353" y="3597880"/>
            <a:ext cx="191065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4926639" y="3597880"/>
            <a:ext cx="564316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5535799" y="3597880"/>
            <a:ext cx="3587646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10143132" y="3597880"/>
            <a:ext cx="143234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10354975" y="3597880"/>
            <a:ext cx="39074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10814324" y="3597880"/>
            <a:ext cx="143234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11026167" y="3597880"/>
            <a:ext cx="39074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9466369" y="3597880"/>
            <a:ext cx="608154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1" name="Group 270"/>
          <p:cNvGrpSpPr/>
          <p:nvPr/>
        </p:nvGrpSpPr>
        <p:grpSpPr>
          <a:xfrm>
            <a:off x="2230472" y="1050610"/>
            <a:ext cx="9186435" cy="457200"/>
            <a:chOff x="1945680" y="681625"/>
            <a:chExt cx="9186435" cy="457200"/>
          </a:xfrm>
        </p:grpSpPr>
        <p:sp>
          <p:nvSpPr>
            <p:cNvPr id="239" name="Rectangle 238"/>
            <p:cNvSpPr/>
            <p:nvPr/>
          </p:nvSpPr>
          <p:spPr>
            <a:xfrm>
              <a:off x="1945680" y="681625"/>
              <a:ext cx="14437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2149387" y="681625"/>
              <a:ext cx="356363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2565079" y="681625"/>
              <a:ext cx="39074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7965906" y="681625"/>
              <a:ext cx="882461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9864347" y="681625"/>
              <a:ext cx="143234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10074187" y="681625"/>
              <a:ext cx="390740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10531533" y="681625"/>
              <a:ext cx="143234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10741375" y="681625"/>
              <a:ext cx="390740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3015148" y="681625"/>
              <a:ext cx="390740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3465217" y="681625"/>
              <a:ext cx="39074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915286" y="681625"/>
              <a:ext cx="390740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4365355" y="681625"/>
              <a:ext cx="39074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4815424" y="681625"/>
              <a:ext cx="390740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5265493" y="681625"/>
              <a:ext cx="39074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5715562" y="681625"/>
              <a:ext cx="390740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6165631" y="681625"/>
              <a:ext cx="39074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6615700" y="681625"/>
              <a:ext cx="390740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7065769" y="681625"/>
              <a:ext cx="39074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7515838" y="681625"/>
              <a:ext cx="390740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9181577" y="681625"/>
              <a:ext cx="616164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9" name="Group 308"/>
          <p:cNvGrpSpPr/>
          <p:nvPr/>
        </p:nvGrpSpPr>
        <p:grpSpPr>
          <a:xfrm>
            <a:off x="2223912" y="4118375"/>
            <a:ext cx="9542455" cy="535561"/>
            <a:chOff x="1664101" y="1538604"/>
            <a:chExt cx="9542455" cy="535561"/>
          </a:xfrm>
        </p:grpSpPr>
        <p:cxnSp>
          <p:nvCxnSpPr>
            <p:cNvPr id="282" name="Straight Arrow Connector 281"/>
            <p:cNvCxnSpPr/>
            <p:nvPr/>
          </p:nvCxnSpPr>
          <p:spPr>
            <a:xfrm flipV="1">
              <a:off x="1664101" y="1658163"/>
              <a:ext cx="9542455" cy="37787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8" name="TextBox 287"/>
            <p:cNvSpPr txBox="1"/>
            <p:nvPr/>
          </p:nvSpPr>
          <p:spPr>
            <a:xfrm>
              <a:off x="6063296" y="1679779"/>
              <a:ext cx="744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 smtClean="0"/>
                <a:t>time</a:t>
              </a:r>
              <a:endParaRPr lang="en-US" b="1" i="1" dirty="0"/>
            </a:p>
          </p:txBody>
        </p:sp>
        <p:cxnSp>
          <p:nvCxnSpPr>
            <p:cNvPr id="294" name="Straight Arrow Connector 293"/>
            <p:cNvCxnSpPr/>
            <p:nvPr/>
          </p:nvCxnSpPr>
          <p:spPr>
            <a:xfrm flipH="1" flipV="1">
              <a:off x="2229258" y="1557498"/>
              <a:ext cx="1462" cy="276903"/>
            </a:xfrm>
            <a:prstGeom prst="straightConnector1">
              <a:avLst/>
            </a:prstGeom>
            <a:ln w="317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Straight Arrow Connector 295"/>
            <p:cNvCxnSpPr/>
            <p:nvPr/>
          </p:nvCxnSpPr>
          <p:spPr>
            <a:xfrm flipH="1" flipV="1">
              <a:off x="9513250" y="1538604"/>
              <a:ext cx="1462" cy="276903"/>
            </a:xfrm>
            <a:prstGeom prst="straightConnector1">
              <a:avLst/>
            </a:prstGeom>
            <a:ln w="317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7" name="TextBox 296"/>
            <p:cNvSpPr txBox="1"/>
            <p:nvPr/>
          </p:nvSpPr>
          <p:spPr>
            <a:xfrm>
              <a:off x="1857226" y="1797166"/>
              <a:ext cx="744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 smtClean="0"/>
                <a:t>t</a:t>
              </a:r>
              <a:endParaRPr lang="en-US" b="1" i="1" dirty="0"/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9141218" y="1788913"/>
              <a:ext cx="744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/>
                <a:t>t</a:t>
              </a:r>
              <a:r>
                <a:rPr lang="en-US" sz="1200" b="1" i="1" dirty="0" smtClean="0"/>
                <a:t>+4ms</a:t>
              </a:r>
              <a:endParaRPr lang="en-US" b="1" i="1" dirty="0"/>
            </a:p>
          </p:txBody>
        </p:sp>
        <p:cxnSp>
          <p:nvCxnSpPr>
            <p:cNvPr id="299" name="Straight Arrow Connector 298"/>
            <p:cNvCxnSpPr/>
            <p:nvPr/>
          </p:nvCxnSpPr>
          <p:spPr>
            <a:xfrm>
              <a:off x="8587111" y="1670314"/>
              <a:ext cx="283516" cy="0"/>
            </a:xfrm>
            <a:prstGeom prst="straightConnector1">
              <a:avLst/>
            </a:prstGeom>
            <a:ln w="41275">
              <a:solidFill>
                <a:schemeClr val="bg1"/>
              </a:solidFill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21" name="Straight Arrow Connector 320"/>
          <p:cNvCxnSpPr/>
          <p:nvPr/>
        </p:nvCxnSpPr>
        <p:spPr>
          <a:xfrm>
            <a:off x="9201784" y="3826480"/>
            <a:ext cx="185391" cy="0"/>
          </a:xfrm>
          <a:prstGeom prst="straightConnector1">
            <a:avLst/>
          </a:prstGeom>
          <a:ln w="412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Straight Arrow Connector 321"/>
          <p:cNvCxnSpPr/>
          <p:nvPr/>
        </p:nvCxnSpPr>
        <p:spPr>
          <a:xfrm>
            <a:off x="9194424" y="1311218"/>
            <a:ext cx="185391" cy="0"/>
          </a:xfrm>
          <a:prstGeom prst="straightConnector1">
            <a:avLst/>
          </a:prstGeom>
          <a:ln w="412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9" name="TextBox 328"/>
          <p:cNvSpPr txBox="1"/>
          <p:nvPr/>
        </p:nvSpPr>
        <p:spPr>
          <a:xfrm>
            <a:off x="504651" y="938644"/>
            <a:ext cx="161856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Synchronization: 4ms, Steps: 6, Balance: 0.5</a:t>
            </a:r>
          </a:p>
          <a:p>
            <a:r>
              <a:rPr lang="en-US" sz="1200" dirty="0" smtClean="0"/>
              <a:t>Stimulus frequency: N</a:t>
            </a:r>
          </a:p>
        </p:txBody>
      </p:sp>
      <p:sp>
        <p:nvSpPr>
          <p:cNvPr id="331" name="TextBox 330"/>
          <p:cNvSpPr txBox="1"/>
          <p:nvPr/>
        </p:nvSpPr>
        <p:spPr>
          <a:xfrm>
            <a:off x="495470" y="3472285"/>
            <a:ext cx="161856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Synchronization: 4ms, Steps: 3, Balance: 0.25</a:t>
            </a:r>
          </a:p>
          <a:p>
            <a:r>
              <a:rPr lang="en-US" sz="1200" dirty="0" smtClean="0"/>
              <a:t>Stimulus frequency: N</a:t>
            </a:r>
          </a:p>
        </p:txBody>
      </p:sp>
      <p:sp>
        <p:nvSpPr>
          <p:cNvPr id="334" name="Left Brace 333"/>
          <p:cNvSpPr/>
          <p:nvPr/>
        </p:nvSpPr>
        <p:spPr>
          <a:xfrm rot="5400000">
            <a:off x="3215522" y="521776"/>
            <a:ext cx="109281" cy="840586"/>
          </a:xfrm>
          <a:prstGeom prst="leftBrace">
            <a:avLst>
              <a:gd name="adj1" fmla="val 23090"/>
              <a:gd name="adj2" fmla="val 4973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Left Brace 334"/>
          <p:cNvSpPr/>
          <p:nvPr/>
        </p:nvSpPr>
        <p:spPr>
          <a:xfrm rot="5400000">
            <a:off x="4079350" y="1862378"/>
            <a:ext cx="182125" cy="2641085"/>
          </a:xfrm>
          <a:prstGeom prst="leftBrace">
            <a:avLst>
              <a:gd name="adj1" fmla="val 23090"/>
              <a:gd name="adj2" fmla="val 4973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Left Brace 335"/>
          <p:cNvSpPr/>
          <p:nvPr/>
        </p:nvSpPr>
        <p:spPr>
          <a:xfrm rot="5400000">
            <a:off x="3215522" y="3063167"/>
            <a:ext cx="109281" cy="840586"/>
          </a:xfrm>
          <a:prstGeom prst="leftBrace">
            <a:avLst>
              <a:gd name="adj1" fmla="val 23090"/>
              <a:gd name="adj2" fmla="val 4973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Left Brace 337"/>
          <p:cNvSpPr/>
          <p:nvPr/>
        </p:nvSpPr>
        <p:spPr>
          <a:xfrm rot="5400000">
            <a:off x="5460960" y="-1943335"/>
            <a:ext cx="119317" cy="5341501"/>
          </a:xfrm>
          <a:prstGeom prst="leftBrace">
            <a:avLst>
              <a:gd name="adj1" fmla="val 23090"/>
              <a:gd name="adj2" fmla="val 4973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5204517" y="591429"/>
            <a:ext cx="639393" cy="223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6 Steps</a:t>
            </a:r>
            <a:endParaRPr lang="en-US" sz="1200" dirty="0"/>
          </a:p>
        </p:txBody>
      </p:sp>
      <p:sp>
        <p:nvSpPr>
          <p:cNvPr id="340" name="Rectangle 339"/>
          <p:cNvSpPr/>
          <p:nvPr/>
        </p:nvSpPr>
        <p:spPr>
          <a:xfrm>
            <a:off x="3812274" y="3019492"/>
            <a:ext cx="669557" cy="223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 Steps</a:t>
            </a:r>
            <a:endParaRPr lang="en-US" sz="1200" dirty="0"/>
          </a:p>
        </p:txBody>
      </p:sp>
      <p:sp>
        <p:nvSpPr>
          <p:cNvPr id="341" name="Rectangle 340"/>
          <p:cNvSpPr/>
          <p:nvPr/>
        </p:nvSpPr>
        <p:spPr>
          <a:xfrm>
            <a:off x="3026687" y="777809"/>
            <a:ext cx="479269" cy="223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1/N</a:t>
            </a:r>
            <a:endParaRPr lang="en-US" sz="1200" dirty="0"/>
          </a:p>
        </p:txBody>
      </p:sp>
      <p:sp>
        <p:nvSpPr>
          <p:cNvPr id="342" name="Rectangle 341"/>
          <p:cNvSpPr/>
          <p:nvPr/>
        </p:nvSpPr>
        <p:spPr>
          <a:xfrm>
            <a:off x="3045241" y="3315955"/>
            <a:ext cx="479269" cy="223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1/N</a:t>
            </a:r>
            <a:endParaRPr lang="en-US" sz="1200" dirty="0"/>
          </a:p>
        </p:txBody>
      </p:sp>
      <p:sp>
        <p:nvSpPr>
          <p:cNvPr id="60" name="Left Brace 59"/>
          <p:cNvSpPr/>
          <p:nvPr/>
        </p:nvSpPr>
        <p:spPr>
          <a:xfrm rot="5400000">
            <a:off x="3891650" y="747614"/>
            <a:ext cx="112389" cy="385808"/>
          </a:xfrm>
          <a:prstGeom prst="leftBrace">
            <a:avLst>
              <a:gd name="adj1" fmla="val 23090"/>
              <a:gd name="adj2" fmla="val 4973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Brace 60"/>
          <p:cNvSpPr/>
          <p:nvPr/>
        </p:nvSpPr>
        <p:spPr>
          <a:xfrm rot="5400000">
            <a:off x="4341719" y="745845"/>
            <a:ext cx="112389" cy="385808"/>
          </a:xfrm>
          <a:prstGeom prst="leftBrace">
            <a:avLst>
              <a:gd name="adj1" fmla="val 23090"/>
              <a:gd name="adj2" fmla="val 4973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812274" y="802682"/>
            <a:ext cx="273475" cy="19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0.5</a:t>
            </a: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>
            <a:off x="4267181" y="796954"/>
            <a:ext cx="273475" cy="19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0.5</a:t>
            </a:r>
            <a:endParaRPr lang="en-US" sz="1200" dirty="0"/>
          </a:p>
        </p:txBody>
      </p:sp>
      <p:sp>
        <p:nvSpPr>
          <p:cNvPr id="64" name="Left Brace 63"/>
          <p:cNvSpPr/>
          <p:nvPr/>
        </p:nvSpPr>
        <p:spPr>
          <a:xfrm rot="5400000">
            <a:off x="3801702" y="3393756"/>
            <a:ext cx="116463" cy="191469"/>
          </a:xfrm>
          <a:prstGeom prst="leftBrace">
            <a:avLst>
              <a:gd name="adj1" fmla="val 23090"/>
              <a:gd name="adj2" fmla="val 4973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709494" y="3315955"/>
            <a:ext cx="310522" cy="149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0.25</a:t>
            </a:r>
            <a:endParaRPr lang="en-US" sz="1200" dirty="0"/>
          </a:p>
        </p:txBody>
      </p:sp>
      <p:sp>
        <p:nvSpPr>
          <p:cNvPr id="66" name="Left Brace 65"/>
          <p:cNvSpPr/>
          <p:nvPr/>
        </p:nvSpPr>
        <p:spPr>
          <a:xfrm rot="5400000">
            <a:off x="4266511" y="3230757"/>
            <a:ext cx="83984" cy="542434"/>
          </a:xfrm>
          <a:prstGeom prst="leftBrace">
            <a:avLst>
              <a:gd name="adj1" fmla="val 23090"/>
              <a:gd name="adj2" fmla="val 4973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153614" y="3311580"/>
            <a:ext cx="328217" cy="155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0.75</a:t>
            </a:r>
            <a:endParaRPr lang="en-US" sz="1200" dirty="0"/>
          </a:p>
        </p:txBody>
      </p:sp>
      <p:grpSp>
        <p:nvGrpSpPr>
          <p:cNvPr id="68" name="Group 67"/>
          <p:cNvGrpSpPr/>
          <p:nvPr/>
        </p:nvGrpSpPr>
        <p:grpSpPr>
          <a:xfrm>
            <a:off x="2223911" y="1575184"/>
            <a:ext cx="9542455" cy="535561"/>
            <a:chOff x="1664101" y="1538604"/>
            <a:chExt cx="9542455" cy="535561"/>
          </a:xfrm>
        </p:grpSpPr>
        <p:cxnSp>
          <p:nvCxnSpPr>
            <p:cNvPr id="69" name="Straight Arrow Connector 68"/>
            <p:cNvCxnSpPr/>
            <p:nvPr/>
          </p:nvCxnSpPr>
          <p:spPr>
            <a:xfrm flipV="1">
              <a:off x="1664101" y="1658163"/>
              <a:ext cx="9542455" cy="37787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6063296" y="1679779"/>
              <a:ext cx="744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 smtClean="0"/>
                <a:t>time</a:t>
              </a:r>
              <a:endParaRPr lang="en-US" b="1" i="1" dirty="0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 flipV="1">
              <a:off x="2229258" y="1557498"/>
              <a:ext cx="1462" cy="276903"/>
            </a:xfrm>
            <a:prstGeom prst="straightConnector1">
              <a:avLst/>
            </a:prstGeom>
            <a:ln w="317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 flipV="1">
              <a:off x="9513250" y="1538604"/>
              <a:ext cx="1462" cy="276903"/>
            </a:xfrm>
            <a:prstGeom prst="straightConnector1">
              <a:avLst/>
            </a:prstGeom>
            <a:ln w="317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857226" y="1797166"/>
              <a:ext cx="744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 smtClean="0"/>
                <a:t>t</a:t>
              </a:r>
              <a:endParaRPr lang="en-US" b="1" i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141218" y="1788913"/>
              <a:ext cx="744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/>
                <a:t>t</a:t>
              </a:r>
              <a:r>
                <a:rPr lang="en-US" sz="1200" b="1" i="1" dirty="0" smtClean="0"/>
                <a:t>+4ms</a:t>
              </a:r>
              <a:endParaRPr lang="en-US" b="1" i="1" dirty="0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8587111" y="1670314"/>
              <a:ext cx="283516" cy="0"/>
            </a:xfrm>
            <a:prstGeom prst="straightConnector1">
              <a:avLst/>
            </a:prstGeom>
            <a:ln w="41275">
              <a:solidFill>
                <a:schemeClr val="bg1"/>
              </a:solidFill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/>
          <p:cNvCxnSpPr/>
          <p:nvPr/>
        </p:nvCxnSpPr>
        <p:spPr>
          <a:xfrm>
            <a:off x="5993514" y="4953002"/>
            <a:ext cx="283516" cy="0"/>
          </a:xfrm>
          <a:prstGeom prst="straightConnector1">
            <a:avLst/>
          </a:prstGeom>
          <a:ln w="41275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232059" y="2289706"/>
            <a:ext cx="1320725" cy="18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Initialization code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40328" y="2289706"/>
            <a:ext cx="1554480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Synchronization code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82352" y="2289706"/>
            <a:ext cx="640080" cy="1808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Code 1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009976" y="2287714"/>
            <a:ext cx="640080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Code 2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532519" y="2230304"/>
            <a:ext cx="6979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Legend: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232059" y="4829827"/>
            <a:ext cx="1320725" cy="18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Initialization code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640328" y="4829827"/>
            <a:ext cx="1554480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Synchronization code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282352" y="4829827"/>
            <a:ext cx="640080" cy="1808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Code 1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009976" y="4827835"/>
            <a:ext cx="640080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Code 2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532519" y="4770425"/>
            <a:ext cx="6979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Legend:</a:t>
            </a:r>
          </a:p>
        </p:txBody>
      </p:sp>
    </p:spTree>
    <p:extLst>
      <p:ext uri="{BB962C8B-B14F-4D97-AF65-F5344CB8AC3E}">
        <p14:creationId xmlns:p14="http://schemas.microsoft.com/office/powerpoint/2010/main" val="1337917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roup 309"/>
          <p:cNvGrpSpPr/>
          <p:nvPr/>
        </p:nvGrpSpPr>
        <p:grpSpPr>
          <a:xfrm>
            <a:off x="2225467" y="4102285"/>
            <a:ext cx="9542455" cy="535561"/>
            <a:chOff x="1664101" y="1538604"/>
            <a:chExt cx="9542455" cy="535561"/>
          </a:xfrm>
        </p:grpSpPr>
        <p:cxnSp>
          <p:nvCxnSpPr>
            <p:cNvPr id="311" name="Straight Arrow Connector 310"/>
            <p:cNvCxnSpPr/>
            <p:nvPr/>
          </p:nvCxnSpPr>
          <p:spPr>
            <a:xfrm flipV="1">
              <a:off x="1664101" y="1658163"/>
              <a:ext cx="9542455" cy="37787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6063296" y="1679779"/>
              <a:ext cx="744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 smtClean="0"/>
                <a:t>time</a:t>
              </a:r>
              <a:endParaRPr lang="en-US" b="1" i="1" dirty="0"/>
            </a:p>
          </p:txBody>
        </p:sp>
        <p:cxnSp>
          <p:nvCxnSpPr>
            <p:cNvPr id="313" name="Straight Arrow Connector 312"/>
            <p:cNvCxnSpPr/>
            <p:nvPr/>
          </p:nvCxnSpPr>
          <p:spPr>
            <a:xfrm flipH="1" flipV="1">
              <a:off x="2229258" y="1557498"/>
              <a:ext cx="1462" cy="276903"/>
            </a:xfrm>
            <a:prstGeom prst="straightConnector1">
              <a:avLst/>
            </a:prstGeom>
            <a:ln w="317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Straight Arrow Connector 313"/>
            <p:cNvCxnSpPr/>
            <p:nvPr/>
          </p:nvCxnSpPr>
          <p:spPr>
            <a:xfrm flipH="1" flipV="1">
              <a:off x="9513250" y="1538604"/>
              <a:ext cx="1462" cy="276903"/>
            </a:xfrm>
            <a:prstGeom prst="straightConnector1">
              <a:avLst/>
            </a:prstGeom>
            <a:ln w="317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5" name="TextBox 314"/>
            <p:cNvSpPr txBox="1"/>
            <p:nvPr/>
          </p:nvSpPr>
          <p:spPr>
            <a:xfrm>
              <a:off x="1857226" y="1797166"/>
              <a:ext cx="744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 smtClean="0"/>
                <a:t>t</a:t>
              </a:r>
              <a:endParaRPr lang="en-US" b="1" i="1" dirty="0"/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9141218" y="1788913"/>
              <a:ext cx="744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 smtClean="0"/>
                <a:t>t+1s</a:t>
              </a:r>
              <a:endParaRPr lang="en-US" b="1" i="1" dirty="0"/>
            </a:p>
          </p:txBody>
        </p:sp>
        <p:cxnSp>
          <p:nvCxnSpPr>
            <p:cNvPr id="317" name="Straight Arrow Connector 316"/>
            <p:cNvCxnSpPr/>
            <p:nvPr/>
          </p:nvCxnSpPr>
          <p:spPr>
            <a:xfrm>
              <a:off x="8685122" y="1671783"/>
              <a:ext cx="283516" cy="0"/>
            </a:xfrm>
            <a:prstGeom prst="straightConnector1">
              <a:avLst/>
            </a:prstGeom>
            <a:ln w="41275">
              <a:solidFill>
                <a:schemeClr val="bg1"/>
              </a:solidFill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2230472" y="1056633"/>
            <a:ext cx="14437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438782" y="1056633"/>
            <a:ext cx="35636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859077" y="1056633"/>
            <a:ext cx="143234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066243" y="1056633"/>
            <a:ext cx="39074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520915" y="1056633"/>
            <a:ext cx="1198558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907160" y="1056633"/>
            <a:ext cx="143234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114326" y="1056633"/>
            <a:ext cx="39074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568998" y="1056633"/>
            <a:ext cx="327516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920309" y="1056633"/>
            <a:ext cx="143234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127475" y="1056633"/>
            <a:ext cx="39074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582147" y="1056633"/>
            <a:ext cx="117566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8821739" y="1056633"/>
            <a:ext cx="8706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980432" y="1056633"/>
            <a:ext cx="152727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0160264" y="1056633"/>
            <a:ext cx="143234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0368053" y="1056633"/>
            <a:ext cx="39074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0823349" y="1056633"/>
            <a:ext cx="637079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9466369" y="1056633"/>
            <a:ext cx="62934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8" name="Straight Arrow Connector 317"/>
          <p:cNvCxnSpPr/>
          <p:nvPr/>
        </p:nvCxnSpPr>
        <p:spPr>
          <a:xfrm>
            <a:off x="9195980" y="1298983"/>
            <a:ext cx="185391" cy="0"/>
          </a:xfrm>
          <a:prstGeom prst="straightConnector1">
            <a:avLst/>
          </a:prstGeom>
          <a:ln w="412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3" name="Rectangle 322"/>
          <p:cNvSpPr/>
          <p:nvPr/>
        </p:nvSpPr>
        <p:spPr>
          <a:xfrm>
            <a:off x="6300766" y="1050666"/>
            <a:ext cx="41061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4" name="Straight Arrow Connector 323"/>
          <p:cNvCxnSpPr/>
          <p:nvPr/>
        </p:nvCxnSpPr>
        <p:spPr>
          <a:xfrm>
            <a:off x="6023105" y="1298983"/>
            <a:ext cx="185391" cy="0"/>
          </a:xfrm>
          <a:prstGeom prst="straightConnector1">
            <a:avLst/>
          </a:prstGeom>
          <a:ln w="412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230472" y="3590151"/>
            <a:ext cx="14437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446296" y="3590151"/>
            <a:ext cx="35636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984109" y="3590151"/>
            <a:ext cx="143234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198789" y="3590151"/>
            <a:ext cx="39074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369524" y="3590151"/>
            <a:ext cx="44459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660975" y="3590151"/>
            <a:ext cx="637103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885566" y="3590151"/>
            <a:ext cx="143234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100246" y="3590151"/>
            <a:ext cx="39074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287015" y="3590151"/>
            <a:ext cx="44459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562432" y="3590151"/>
            <a:ext cx="320331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803057" y="3590151"/>
            <a:ext cx="143234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7017737" y="3590151"/>
            <a:ext cx="39074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8181029" y="3590151"/>
            <a:ext cx="44459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7479923" y="3590151"/>
            <a:ext cx="62966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8912901" y="3590151"/>
            <a:ext cx="334604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10345127" y="3590151"/>
            <a:ext cx="143234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0559023" y="3590151"/>
            <a:ext cx="39074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1020426" y="3590151"/>
            <a:ext cx="618758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8697071" y="3590151"/>
            <a:ext cx="14437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9549723" y="3590151"/>
            <a:ext cx="545985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0" name="Straight Arrow Connector 319"/>
          <p:cNvCxnSpPr/>
          <p:nvPr/>
        </p:nvCxnSpPr>
        <p:spPr>
          <a:xfrm>
            <a:off x="9299590" y="3818751"/>
            <a:ext cx="185391" cy="0"/>
          </a:xfrm>
          <a:prstGeom prst="straightConnector1">
            <a:avLst/>
          </a:prstGeom>
          <a:ln w="412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Straight Arrow Connector 324"/>
          <p:cNvCxnSpPr/>
          <p:nvPr/>
        </p:nvCxnSpPr>
        <p:spPr>
          <a:xfrm>
            <a:off x="5997025" y="3764895"/>
            <a:ext cx="185391" cy="0"/>
          </a:xfrm>
          <a:prstGeom prst="straightConnector1">
            <a:avLst/>
          </a:prstGeom>
          <a:ln w="412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/>
          <p:nvPr/>
        </p:nvCxnSpPr>
        <p:spPr>
          <a:xfrm>
            <a:off x="5841114" y="4250583"/>
            <a:ext cx="283516" cy="0"/>
          </a:xfrm>
          <a:prstGeom prst="straightConnector1">
            <a:avLst/>
          </a:prstGeom>
          <a:ln w="41275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225467" y="1581031"/>
            <a:ext cx="9542455" cy="535561"/>
            <a:chOff x="1664101" y="1538604"/>
            <a:chExt cx="9542455" cy="535561"/>
          </a:xfrm>
        </p:grpSpPr>
        <p:cxnSp>
          <p:nvCxnSpPr>
            <p:cNvPr id="56" name="Straight Arrow Connector 55"/>
            <p:cNvCxnSpPr/>
            <p:nvPr/>
          </p:nvCxnSpPr>
          <p:spPr>
            <a:xfrm flipV="1">
              <a:off x="1664101" y="1658163"/>
              <a:ext cx="9542455" cy="37787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063296" y="1679779"/>
              <a:ext cx="744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 smtClean="0"/>
                <a:t>time</a:t>
              </a:r>
              <a:endParaRPr lang="en-US" b="1" i="1" dirty="0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 flipV="1">
              <a:off x="2229258" y="1557498"/>
              <a:ext cx="1462" cy="276903"/>
            </a:xfrm>
            <a:prstGeom prst="straightConnector1">
              <a:avLst/>
            </a:prstGeom>
            <a:ln w="317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 flipV="1">
              <a:off x="9513250" y="1538604"/>
              <a:ext cx="1462" cy="276903"/>
            </a:xfrm>
            <a:prstGeom prst="straightConnector1">
              <a:avLst/>
            </a:prstGeom>
            <a:ln w="317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857226" y="1797166"/>
              <a:ext cx="744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 smtClean="0"/>
                <a:t>t</a:t>
              </a:r>
              <a:endParaRPr lang="en-US" b="1" i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141218" y="1788913"/>
              <a:ext cx="744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 smtClean="0"/>
                <a:t>t+1s</a:t>
              </a:r>
              <a:endParaRPr lang="en-US" b="1" i="1" dirty="0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8587111" y="1670314"/>
              <a:ext cx="283516" cy="0"/>
            </a:xfrm>
            <a:prstGeom prst="straightConnector1">
              <a:avLst/>
            </a:prstGeom>
            <a:ln w="41275">
              <a:solidFill>
                <a:schemeClr val="bg1"/>
              </a:solidFill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/>
          <p:cNvCxnSpPr/>
          <p:nvPr/>
        </p:nvCxnSpPr>
        <p:spPr>
          <a:xfrm>
            <a:off x="5841114" y="1756829"/>
            <a:ext cx="283516" cy="0"/>
          </a:xfrm>
          <a:prstGeom prst="straightConnector1">
            <a:avLst/>
          </a:prstGeom>
          <a:ln w="41275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2232059" y="2289706"/>
            <a:ext cx="1320725" cy="18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Initialization code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640328" y="2289706"/>
            <a:ext cx="1554480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Synchronization code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282352" y="2289706"/>
            <a:ext cx="640080" cy="1808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Code 1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09976" y="2287714"/>
            <a:ext cx="640080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Code 2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743326" y="2287714"/>
            <a:ext cx="640080" cy="1828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Code 3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470949" y="2287714"/>
            <a:ext cx="1260496" cy="182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Delay/Dithering</a:t>
            </a:r>
            <a:endParaRPr lang="en-US" sz="1200" b="1" i="1" dirty="0"/>
          </a:p>
        </p:txBody>
      </p:sp>
      <p:sp>
        <p:nvSpPr>
          <p:cNvPr id="82" name="TextBox 81"/>
          <p:cNvSpPr txBox="1"/>
          <p:nvPr/>
        </p:nvSpPr>
        <p:spPr>
          <a:xfrm>
            <a:off x="1532519" y="2230304"/>
            <a:ext cx="6979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Legend: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993514" y="4953002"/>
            <a:ext cx="283516" cy="0"/>
          </a:xfrm>
          <a:prstGeom prst="straightConnector1">
            <a:avLst/>
          </a:prstGeom>
          <a:ln w="41275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2232059" y="4829827"/>
            <a:ext cx="1320725" cy="18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Initialization code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640328" y="4829827"/>
            <a:ext cx="1554480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Synchronization code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282352" y="4829827"/>
            <a:ext cx="640080" cy="1808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Code 1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009976" y="4827835"/>
            <a:ext cx="640080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Code 2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476676" y="4827835"/>
            <a:ext cx="640080" cy="1828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Code 4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743326" y="4827835"/>
            <a:ext cx="640080" cy="1828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Code 3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8192847" y="4827835"/>
            <a:ext cx="1273521" cy="182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Delay/Dithering</a:t>
            </a:r>
            <a:endParaRPr lang="en-US" sz="1200" b="1" i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1532519" y="4770425"/>
            <a:ext cx="6979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Legend: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04651" y="938644"/>
            <a:ext cx="161856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Synchronization: </a:t>
            </a:r>
            <a:r>
              <a:rPr lang="en-US" sz="1200" dirty="0"/>
              <a:t>1</a:t>
            </a:r>
            <a:r>
              <a:rPr lang="en-US" sz="1200" dirty="0" smtClean="0"/>
              <a:t>s, Custom durations, Dithering</a:t>
            </a:r>
          </a:p>
          <a:p>
            <a:r>
              <a:rPr lang="en-US" sz="1200" dirty="0" smtClean="0"/>
              <a:t>Filling ratio: 0.75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95470" y="3472285"/>
            <a:ext cx="161856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Synchronization: </a:t>
            </a:r>
            <a:r>
              <a:rPr lang="en-US" sz="1200" dirty="0"/>
              <a:t>1</a:t>
            </a:r>
            <a:r>
              <a:rPr lang="en-US" sz="1200" dirty="0" smtClean="0"/>
              <a:t>s,</a:t>
            </a:r>
          </a:p>
          <a:p>
            <a:r>
              <a:rPr lang="en-US" sz="1200" dirty="0" smtClean="0"/>
              <a:t>Custom durations</a:t>
            </a:r>
          </a:p>
          <a:p>
            <a:r>
              <a:rPr lang="en-US" sz="1200" dirty="0" smtClean="0"/>
              <a:t>Reset, Delay</a:t>
            </a:r>
          </a:p>
          <a:p>
            <a:r>
              <a:rPr lang="en-US" sz="1200" dirty="0"/>
              <a:t>Filling ratio: </a:t>
            </a:r>
            <a:r>
              <a:rPr lang="en-US" sz="1200" dirty="0" smtClean="0"/>
              <a:t>0.5</a:t>
            </a:r>
            <a:endParaRPr lang="en-US" sz="1200" dirty="0"/>
          </a:p>
        </p:txBody>
      </p:sp>
      <p:sp>
        <p:nvSpPr>
          <p:cNvPr id="113" name="Rectangle 112"/>
          <p:cNvSpPr/>
          <p:nvPr/>
        </p:nvSpPr>
        <p:spPr>
          <a:xfrm>
            <a:off x="4761397" y="1057279"/>
            <a:ext cx="8706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6776977" y="1058423"/>
            <a:ext cx="8706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2852224" y="3590151"/>
            <a:ext cx="8706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10171604" y="3590151"/>
            <a:ext cx="8706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Left Brace 116"/>
          <p:cNvSpPr>
            <a:spLocks/>
          </p:cNvSpPr>
          <p:nvPr/>
        </p:nvSpPr>
        <p:spPr>
          <a:xfrm rot="5400000">
            <a:off x="5828827" y="-2311203"/>
            <a:ext cx="101013" cy="6058933"/>
          </a:xfrm>
          <a:prstGeom prst="leftBrace">
            <a:avLst>
              <a:gd name="adj1" fmla="val 23090"/>
              <a:gd name="adj2" fmla="val 4973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>
            <a:spLocks/>
          </p:cNvSpPr>
          <p:nvPr/>
        </p:nvSpPr>
        <p:spPr>
          <a:xfrm>
            <a:off x="5273267" y="581033"/>
            <a:ext cx="1271910" cy="19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0.75 of a second</a:t>
            </a:r>
            <a:endParaRPr lang="en-US" sz="1200" dirty="0"/>
          </a:p>
        </p:txBody>
      </p:sp>
      <p:sp>
        <p:nvSpPr>
          <p:cNvPr id="119" name="Left Brace 118"/>
          <p:cNvSpPr>
            <a:spLocks/>
          </p:cNvSpPr>
          <p:nvPr/>
        </p:nvSpPr>
        <p:spPr>
          <a:xfrm rot="5400000">
            <a:off x="5846007" y="150386"/>
            <a:ext cx="101013" cy="6058933"/>
          </a:xfrm>
          <a:prstGeom prst="leftBrace">
            <a:avLst>
              <a:gd name="adj1" fmla="val 23090"/>
              <a:gd name="adj2" fmla="val 4973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>
            <a:spLocks/>
          </p:cNvSpPr>
          <p:nvPr/>
        </p:nvSpPr>
        <p:spPr>
          <a:xfrm>
            <a:off x="5290447" y="3042622"/>
            <a:ext cx="1271910" cy="19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0.5 of a second</a:t>
            </a:r>
            <a:endParaRPr lang="en-US" sz="1200" dirty="0"/>
          </a:p>
        </p:txBody>
      </p:sp>
      <p:sp>
        <p:nvSpPr>
          <p:cNvPr id="2" name="Line Callout 2 1"/>
          <p:cNvSpPr/>
          <p:nvPr/>
        </p:nvSpPr>
        <p:spPr>
          <a:xfrm>
            <a:off x="3225553" y="3332805"/>
            <a:ext cx="727951" cy="179070"/>
          </a:xfrm>
          <a:prstGeom prst="borderCallout2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Delay</a:t>
            </a:r>
            <a:endParaRPr lang="en-US" sz="1200" dirty="0"/>
          </a:p>
        </p:txBody>
      </p:sp>
      <p:sp>
        <p:nvSpPr>
          <p:cNvPr id="121" name="Line Callout 2 120"/>
          <p:cNvSpPr/>
          <p:nvPr/>
        </p:nvSpPr>
        <p:spPr>
          <a:xfrm>
            <a:off x="5189215" y="826035"/>
            <a:ext cx="852424" cy="181183"/>
          </a:xfrm>
          <a:prstGeom prst="borderCallout2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Dithering</a:t>
            </a:r>
            <a:endParaRPr lang="en-US" sz="1200" dirty="0"/>
          </a:p>
        </p:txBody>
      </p:sp>
      <p:sp>
        <p:nvSpPr>
          <p:cNvPr id="122" name="Line Callout 2 121"/>
          <p:cNvSpPr/>
          <p:nvPr/>
        </p:nvSpPr>
        <p:spPr>
          <a:xfrm>
            <a:off x="7213107" y="805410"/>
            <a:ext cx="852424" cy="181183"/>
          </a:xfrm>
          <a:prstGeom prst="borderCallout2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Dithering</a:t>
            </a:r>
            <a:endParaRPr lang="en-US" sz="1200" dirty="0"/>
          </a:p>
        </p:txBody>
      </p:sp>
      <p:sp>
        <p:nvSpPr>
          <p:cNvPr id="124" name="Left Brace 123"/>
          <p:cNvSpPr/>
          <p:nvPr/>
        </p:nvSpPr>
        <p:spPr>
          <a:xfrm rot="5400000">
            <a:off x="3739207" y="-1908"/>
            <a:ext cx="90930" cy="1869605"/>
          </a:xfrm>
          <a:prstGeom prst="leftBrace">
            <a:avLst>
              <a:gd name="adj1" fmla="val 23090"/>
              <a:gd name="adj2" fmla="val 4973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066243" y="780343"/>
            <a:ext cx="1480375" cy="223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 DIDT loop iteration</a:t>
            </a:r>
            <a:endParaRPr lang="en-US" sz="1200" dirty="0"/>
          </a:p>
        </p:txBody>
      </p:sp>
      <p:sp>
        <p:nvSpPr>
          <p:cNvPr id="128" name="Left Brace 127"/>
          <p:cNvSpPr/>
          <p:nvPr/>
        </p:nvSpPr>
        <p:spPr>
          <a:xfrm rot="5400000">
            <a:off x="7663989" y="2550240"/>
            <a:ext cx="100704" cy="1822569"/>
          </a:xfrm>
          <a:prstGeom prst="leftBrace">
            <a:avLst>
              <a:gd name="adj1" fmla="val 23090"/>
              <a:gd name="adj2" fmla="val 4973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6946291" y="3304085"/>
            <a:ext cx="1517060" cy="247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 DIDT loop iteration</a:t>
            </a:r>
            <a:endParaRPr lang="en-US" sz="1200" dirty="0"/>
          </a:p>
        </p:txBody>
      </p:sp>
      <p:sp>
        <p:nvSpPr>
          <p:cNvPr id="130" name="Line Callout 2 129"/>
          <p:cNvSpPr/>
          <p:nvPr/>
        </p:nvSpPr>
        <p:spPr>
          <a:xfrm>
            <a:off x="9102392" y="3332805"/>
            <a:ext cx="727951" cy="179070"/>
          </a:xfrm>
          <a:prstGeom prst="borderCallout2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2791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roup 274"/>
          <p:cNvGrpSpPr/>
          <p:nvPr/>
        </p:nvGrpSpPr>
        <p:grpSpPr>
          <a:xfrm>
            <a:off x="2444133" y="1008117"/>
            <a:ext cx="7715979" cy="457200"/>
            <a:chOff x="1945680" y="4626950"/>
            <a:chExt cx="7715979" cy="457200"/>
          </a:xfrm>
        </p:grpSpPr>
        <p:sp>
          <p:nvSpPr>
            <p:cNvPr id="119" name="Rectangle 118"/>
            <p:cNvSpPr/>
            <p:nvPr/>
          </p:nvSpPr>
          <p:spPr>
            <a:xfrm>
              <a:off x="1945680" y="4626950"/>
              <a:ext cx="14437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166592" y="4626950"/>
              <a:ext cx="143234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386360" y="4626950"/>
              <a:ext cx="390740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374764" y="4626950"/>
              <a:ext cx="444596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853634" y="4626950"/>
              <a:ext cx="444596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895894" y="4626950"/>
              <a:ext cx="87062" cy="457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059490" y="4626950"/>
              <a:ext cx="143234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279258" y="4626950"/>
              <a:ext cx="390740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267662" y="4626950"/>
              <a:ext cx="444596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746532" y="4626950"/>
              <a:ext cx="444596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788792" y="4626950"/>
              <a:ext cx="87062" cy="457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952388" y="4626950"/>
              <a:ext cx="143234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6172156" y="4626950"/>
              <a:ext cx="390740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7160560" y="4626950"/>
              <a:ext cx="444596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6639430" y="4626950"/>
              <a:ext cx="444596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7681690" y="4626950"/>
              <a:ext cx="87062" cy="457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7845286" y="4626950"/>
              <a:ext cx="143234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8065054" y="4626950"/>
              <a:ext cx="390740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9053458" y="4626950"/>
              <a:ext cx="444596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8532328" y="4626950"/>
              <a:ext cx="444596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9574597" y="4626950"/>
              <a:ext cx="87062" cy="457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2460946" y="2863830"/>
            <a:ext cx="7086914" cy="457200"/>
            <a:chOff x="1945680" y="5273183"/>
            <a:chExt cx="7086914" cy="457200"/>
          </a:xfrm>
        </p:grpSpPr>
        <p:sp>
          <p:nvSpPr>
            <p:cNvPr id="157" name="Rectangle 156"/>
            <p:cNvSpPr/>
            <p:nvPr/>
          </p:nvSpPr>
          <p:spPr>
            <a:xfrm>
              <a:off x="1945680" y="5273183"/>
              <a:ext cx="14437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168175" y="5273183"/>
              <a:ext cx="143234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389526" y="5273183"/>
              <a:ext cx="390740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381096" y="5273183"/>
              <a:ext cx="444596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858383" y="5273183"/>
              <a:ext cx="444596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903809" y="5273183"/>
              <a:ext cx="143234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4125160" y="5273183"/>
              <a:ext cx="390740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5116730" y="5273183"/>
              <a:ext cx="444596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4594017" y="5273183"/>
              <a:ext cx="444596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5639443" y="5273183"/>
              <a:ext cx="143234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5860794" y="5273183"/>
              <a:ext cx="390740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6852364" y="5273183"/>
              <a:ext cx="444596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6329651" y="5273183"/>
              <a:ext cx="444596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7375077" y="5273183"/>
              <a:ext cx="143234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7596428" y="5273183"/>
              <a:ext cx="390740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8587998" y="5273183"/>
              <a:ext cx="444596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8065285" y="5273183"/>
              <a:ext cx="444596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2436642" y="4685480"/>
            <a:ext cx="7568168" cy="457200"/>
            <a:chOff x="1945680" y="5967537"/>
            <a:chExt cx="7568168" cy="457200"/>
          </a:xfrm>
        </p:grpSpPr>
        <p:sp>
          <p:nvSpPr>
            <p:cNvPr id="187" name="Rectangle 186"/>
            <p:cNvSpPr/>
            <p:nvPr/>
          </p:nvSpPr>
          <p:spPr>
            <a:xfrm>
              <a:off x="1945680" y="5967537"/>
              <a:ext cx="14437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158373" y="5967537"/>
              <a:ext cx="143234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369922" y="5967537"/>
              <a:ext cx="390740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3341888" y="5967537"/>
              <a:ext cx="444596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828977" y="5967537"/>
              <a:ext cx="444596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4067492" y="5967537"/>
              <a:ext cx="143234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4279041" y="5967537"/>
              <a:ext cx="390740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51007" y="5967537"/>
              <a:ext cx="444596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4738096" y="5967537"/>
              <a:ext cx="444596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976611" y="5967537"/>
              <a:ext cx="143234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6188160" y="5967537"/>
              <a:ext cx="390740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7160126" y="5967537"/>
              <a:ext cx="444596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6647215" y="5967537"/>
              <a:ext cx="444596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7885730" y="5967537"/>
              <a:ext cx="143234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8097279" y="5967537"/>
              <a:ext cx="390740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9069252" y="5967537"/>
              <a:ext cx="444596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8556334" y="5967537"/>
              <a:ext cx="444596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3854799" y="5967537"/>
              <a:ext cx="14437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763918" y="5967537"/>
              <a:ext cx="14437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7673037" y="5967537"/>
              <a:ext cx="14437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2444133" y="5296707"/>
            <a:ext cx="7911729" cy="298615"/>
            <a:chOff x="1664101" y="1658163"/>
            <a:chExt cx="9542455" cy="298615"/>
          </a:xfrm>
        </p:grpSpPr>
        <p:cxnSp>
          <p:nvCxnSpPr>
            <p:cNvPr id="292" name="Straight Arrow Connector 291"/>
            <p:cNvCxnSpPr/>
            <p:nvPr/>
          </p:nvCxnSpPr>
          <p:spPr>
            <a:xfrm flipV="1">
              <a:off x="1664101" y="1658163"/>
              <a:ext cx="9542455" cy="37787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3" name="TextBox 292"/>
            <p:cNvSpPr txBox="1"/>
            <p:nvPr/>
          </p:nvSpPr>
          <p:spPr>
            <a:xfrm>
              <a:off x="6063296" y="1679779"/>
              <a:ext cx="744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 smtClean="0"/>
                <a:t>time</a:t>
              </a:r>
              <a:endParaRPr lang="en-US" b="1" i="1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2440082" y="3475057"/>
            <a:ext cx="7911729" cy="298615"/>
            <a:chOff x="1664101" y="1658163"/>
            <a:chExt cx="9542455" cy="298615"/>
          </a:xfrm>
        </p:grpSpPr>
        <p:cxnSp>
          <p:nvCxnSpPr>
            <p:cNvPr id="170" name="Straight Arrow Connector 169"/>
            <p:cNvCxnSpPr/>
            <p:nvPr/>
          </p:nvCxnSpPr>
          <p:spPr>
            <a:xfrm flipV="1">
              <a:off x="1664101" y="1658163"/>
              <a:ext cx="9542455" cy="37787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063296" y="1679779"/>
              <a:ext cx="744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 smtClean="0"/>
                <a:t>time</a:t>
              </a:r>
              <a:endParaRPr lang="en-US" b="1" i="1" dirty="0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2440081" y="1653407"/>
            <a:ext cx="7911729" cy="298615"/>
            <a:chOff x="1664101" y="1658163"/>
            <a:chExt cx="9542455" cy="298615"/>
          </a:xfrm>
        </p:grpSpPr>
        <p:cxnSp>
          <p:nvCxnSpPr>
            <p:cNvPr id="177" name="Straight Arrow Connector 176"/>
            <p:cNvCxnSpPr/>
            <p:nvPr/>
          </p:nvCxnSpPr>
          <p:spPr>
            <a:xfrm flipV="1">
              <a:off x="1664101" y="1658163"/>
              <a:ext cx="9542455" cy="37787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6063296" y="1679779"/>
              <a:ext cx="744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 smtClean="0"/>
                <a:t>time</a:t>
              </a:r>
              <a:endParaRPr lang="en-US" b="1" i="1" dirty="0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566527" y="913551"/>
            <a:ext cx="161856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 synchronization</a:t>
            </a:r>
          </a:p>
          <a:p>
            <a:r>
              <a:rPr lang="en-US" sz="1200" dirty="0" smtClean="0"/>
              <a:t>Custom durations</a:t>
            </a:r>
          </a:p>
          <a:p>
            <a:r>
              <a:rPr lang="en-US" sz="1200" dirty="0" smtClean="0"/>
              <a:t>Dithering</a:t>
            </a:r>
          </a:p>
        </p:txBody>
      </p:sp>
      <p:cxnSp>
        <p:nvCxnSpPr>
          <p:cNvPr id="184" name="Straight Arrow Connector 183"/>
          <p:cNvCxnSpPr/>
          <p:nvPr/>
        </p:nvCxnSpPr>
        <p:spPr>
          <a:xfrm>
            <a:off x="4534300" y="2176066"/>
            <a:ext cx="283516" cy="0"/>
          </a:xfrm>
          <a:prstGeom prst="straightConnector1">
            <a:avLst/>
          </a:prstGeom>
          <a:ln w="41275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Rectangle 184"/>
          <p:cNvSpPr/>
          <p:nvPr/>
        </p:nvSpPr>
        <p:spPr>
          <a:xfrm>
            <a:off x="2436642" y="2052891"/>
            <a:ext cx="1320725" cy="18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Initialization code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3823138" y="2052891"/>
            <a:ext cx="640080" cy="1808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Code 1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4550762" y="2050899"/>
            <a:ext cx="640080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Code 2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6017462" y="2050899"/>
            <a:ext cx="640080" cy="1828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Code 4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5284112" y="2050899"/>
            <a:ext cx="640080" cy="1828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Code 3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6733633" y="2050899"/>
            <a:ext cx="1273521" cy="182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Delay/Dithering</a:t>
            </a:r>
            <a:endParaRPr lang="en-US" sz="1200" b="1" i="1" dirty="0"/>
          </a:p>
        </p:txBody>
      </p:sp>
      <p:sp>
        <p:nvSpPr>
          <p:cNvPr id="216" name="TextBox 215"/>
          <p:cNvSpPr txBox="1"/>
          <p:nvPr/>
        </p:nvSpPr>
        <p:spPr>
          <a:xfrm>
            <a:off x="1737102" y="1993489"/>
            <a:ext cx="6979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Legend:</a:t>
            </a:r>
          </a:p>
        </p:txBody>
      </p:sp>
      <p:cxnSp>
        <p:nvCxnSpPr>
          <p:cNvPr id="217" name="Straight Arrow Connector 216"/>
          <p:cNvCxnSpPr/>
          <p:nvPr/>
        </p:nvCxnSpPr>
        <p:spPr>
          <a:xfrm>
            <a:off x="4532715" y="4003513"/>
            <a:ext cx="283516" cy="0"/>
          </a:xfrm>
          <a:prstGeom prst="straightConnector1">
            <a:avLst/>
          </a:prstGeom>
          <a:ln w="41275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2435056" y="3880338"/>
            <a:ext cx="1320725" cy="18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Initialization code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3821553" y="3880338"/>
            <a:ext cx="640080" cy="1808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Code 1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4549177" y="3878346"/>
            <a:ext cx="640080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Code 2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282527" y="3878346"/>
            <a:ext cx="640080" cy="1828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Code 3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1735516" y="3820936"/>
            <a:ext cx="6979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Legend:</a:t>
            </a:r>
          </a:p>
        </p:txBody>
      </p:sp>
      <p:cxnSp>
        <p:nvCxnSpPr>
          <p:cNvPr id="233" name="Straight Arrow Connector 232"/>
          <p:cNvCxnSpPr/>
          <p:nvPr/>
        </p:nvCxnSpPr>
        <p:spPr>
          <a:xfrm>
            <a:off x="4538007" y="5788284"/>
            <a:ext cx="283516" cy="0"/>
          </a:xfrm>
          <a:prstGeom prst="straightConnector1">
            <a:avLst/>
          </a:prstGeom>
          <a:ln w="41275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Rectangle 233"/>
          <p:cNvSpPr/>
          <p:nvPr/>
        </p:nvSpPr>
        <p:spPr>
          <a:xfrm>
            <a:off x="2433470" y="5665109"/>
            <a:ext cx="1320725" cy="18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Initialization code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3826845" y="5665109"/>
            <a:ext cx="640080" cy="1808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Code 1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4554469" y="5663117"/>
            <a:ext cx="640080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Code 2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6021169" y="5663117"/>
            <a:ext cx="640080" cy="1828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Code 4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5287819" y="5663117"/>
            <a:ext cx="640080" cy="1828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Code 3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1733930" y="5605707"/>
            <a:ext cx="6979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Legend: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566527" y="2865854"/>
            <a:ext cx="16185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 synchronization</a:t>
            </a:r>
          </a:p>
          <a:p>
            <a:r>
              <a:rPr lang="en-US" sz="1200" dirty="0" smtClean="0"/>
              <a:t>Custom durations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580632" y="4633491"/>
            <a:ext cx="161856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 synchronization</a:t>
            </a:r>
          </a:p>
          <a:p>
            <a:r>
              <a:rPr lang="en-US" sz="1200" dirty="0" smtClean="0"/>
              <a:t>Custom durations</a:t>
            </a:r>
          </a:p>
          <a:p>
            <a:r>
              <a:rPr lang="en-US" sz="1200" dirty="0" smtClean="0"/>
              <a:t>Reset</a:t>
            </a:r>
          </a:p>
        </p:txBody>
      </p:sp>
      <p:sp>
        <p:nvSpPr>
          <p:cNvPr id="265" name="Left Brace 264"/>
          <p:cNvSpPr/>
          <p:nvPr/>
        </p:nvSpPr>
        <p:spPr>
          <a:xfrm rot="5400000">
            <a:off x="3442804" y="38544"/>
            <a:ext cx="100644" cy="1649373"/>
          </a:xfrm>
          <a:prstGeom prst="leftBrace">
            <a:avLst>
              <a:gd name="adj1" fmla="val 23090"/>
              <a:gd name="adj2" fmla="val 4973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2740435" y="705822"/>
            <a:ext cx="1480375" cy="223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 DIDT loop iteration</a:t>
            </a:r>
            <a:endParaRPr lang="en-US" sz="1200" dirty="0"/>
          </a:p>
        </p:txBody>
      </p:sp>
      <p:sp>
        <p:nvSpPr>
          <p:cNvPr id="272" name="Left Brace 271"/>
          <p:cNvSpPr/>
          <p:nvPr/>
        </p:nvSpPr>
        <p:spPr>
          <a:xfrm rot="5400000">
            <a:off x="3461763" y="1896064"/>
            <a:ext cx="100644" cy="1649373"/>
          </a:xfrm>
          <a:prstGeom prst="leftBrace">
            <a:avLst>
              <a:gd name="adj1" fmla="val 23090"/>
              <a:gd name="adj2" fmla="val 4973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2759394" y="2563342"/>
            <a:ext cx="1480375" cy="223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 DIDT loop iteration</a:t>
            </a:r>
            <a:endParaRPr lang="en-US" sz="1200" dirty="0"/>
          </a:p>
        </p:txBody>
      </p:sp>
      <p:sp>
        <p:nvSpPr>
          <p:cNvPr id="274" name="Left Brace 273"/>
          <p:cNvSpPr/>
          <p:nvPr/>
        </p:nvSpPr>
        <p:spPr>
          <a:xfrm rot="5400000">
            <a:off x="3417210" y="3723799"/>
            <a:ext cx="100644" cy="1649373"/>
          </a:xfrm>
          <a:prstGeom prst="leftBrace">
            <a:avLst>
              <a:gd name="adj1" fmla="val 23090"/>
              <a:gd name="adj2" fmla="val 4973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2714841" y="4391077"/>
            <a:ext cx="1480375" cy="223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 DIDT loop iteration</a:t>
            </a:r>
            <a:endParaRPr lang="en-US" sz="1200" dirty="0"/>
          </a:p>
        </p:txBody>
      </p:sp>
      <p:sp>
        <p:nvSpPr>
          <p:cNvPr id="279" name="Line Callout 2 278"/>
          <p:cNvSpPr/>
          <p:nvPr/>
        </p:nvSpPr>
        <p:spPr>
          <a:xfrm>
            <a:off x="4770003" y="4404131"/>
            <a:ext cx="727951" cy="179070"/>
          </a:xfrm>
          <a:prstGeom prst="borderCallout2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Reset</a:t>
            </a:r>
            <a:endParaRPr lang="en-US" sz="1200" dirty="0"/>
          </a:p>
        </p:txBody>
      </p:sp>
      <p:sp>
        <p:nvSpPr>
          <p:cNvPr id="280" name="Line Callout 2 279"/>
          <p:cNvSpPr/>
          <p:nvPr/>
        </p:nvSpPr>
        <p:spPr>
          <a:xfrm>
            <a:off x="6670609" y="4391077"/>
            <a:ext cx="727951" cy="179070"/>
          </a:xfrm>
          <a:prstGeom prst="borderCallout2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Reset</a:t>
            </a:r>
            <a:endParaRPr lang="en-US" sz="1200" dirty="0"/>
          </a:p>
        </p:txBody>
      </p:sp>
      <p:sp>
        <p:nvSpPr>
          <p:cNvPr id="281" name="Line Callout 2 280"/>
          <p:cNvSpPr/>
          <p:nvPr/>
        </p:nvSpPr>
        <p:spPr>
          <a:xfrm>
            <a:off x="4835796" y="719029"/>
            <a:ext cx="852424" cy="181183"/>
          </a:xfrm>
          <a:prstGeom prst="borderCallout2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Dithering</a:t>
            </a:r>
            <a:endParaRPr lang="en-US" sz="1200" dirty="0"/>
          </a:p>
        </p:txBody>
      </p:sp>
      <p:sp>
        <p:nvSpPr>
          <p:cNvPr id="283" name="Line Callout 2 282"/>
          <p:cNvSpPr/>
          <p:nvPr/>
        </p:nvSpPr>
        <p:spPr>
          <a:xfrm>
            <a:off x="6704400" y="711601"/>
            <a:ext cx="852424" cy="181183"/>
          </a:xfrm>
          <a:prstGeom prst="borderCallout2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Dithering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95279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9397" y="1615670"/>
            <a:ext cx="1320725" cy="18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Initialization code</a:t>
            </a:r>
            <a:endParaRPr lang="en-US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2267666" y="1615670"/>
            <a:ext cx="1554480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Synchronization code</a:t>
            </a:r>
            <a:endParaRPr lang="en-US" sz="1200" b="1" dirty="0"/>
          </a:p>
        </p:txBody>
      </p:sp>
      <p:sp>
        <p:nvSpPr>
          <p:cNvPr id="6" name="Rectangle 5"/>
          <p:cNvSpPr/>
          <p:nvPr/>
        </p:nvSpPr>
        <p:spPr>
          <a:xfrm>
            <a:off x="3909690" y="1615670"/>
            <a:ext cx="640080" cy="1808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Code 1</a:t>
            </a:r>
            <a:endParaRPr lang="en-US" sz="1200" b="1" dirty="0"/>
          </a:p>
        </p:txBody>
      </p:sp>
      <p:sp>
        <p:nvSpPr>
          <p:cNvPr id="7" name="Rectangle 6"/>
          <p:cNvSpPr/>
          <p:nvPr/>
        </p:nvSpPr>
        <p:spPr>
          <a:xfrm>
            <a:off x="4637314" y="1613678"/>
            <a:ext cx="640080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Code 2</a:t>
            </a:r>
            <a:endParaRPr lang="en-US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5364938" y="1613678"/>
            <a:ext cx="640080" cy="1828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Code 3</a:t>
            </a:r>
            <a:endParaRPr lang="en-US" sz="1200" b="1" dirty="0"/>
          </a:p>
        </p:txBody>
      </p:sp>
      <p:sp>
        <p:nvSpPr>
          <p:cNvPr id="9" name="Rectangle 8"/>
          <p:cNvSpPr/>
          <p:nvPr/>
        </p:nvSpPr>
        <p:spPr>
          <a:xfrm>
            <a:off x="6092562" y="1613678"/>
            <a:ext cx="640080" cy="1828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Code 4</a:t>
            </a:r>
            <a:endParaRPr lang="en-US" sz="1200" b="1" dirty="0"/>
          </a:p>
        </p:txBody>
      </p:sp>
      <p:sp>
        <p:nvSpPr>
          <p:cNvPr id="10" name="Rectangle 9"/>
          <p:cNvSpPr/>
          <p:nvPr/>
        </p:nvSpPr>
        <p:spPr>
          <a:xfrm>
            <a:off x="6820185" y="1613678"/>
            <a:ext cx="1251285" cy="182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Delay/Dithering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07398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351</Words>
  <Application>Microsoft Office PowerPoint</Application>
  <PresentationFormat>Widescreen</PresentationFormat>
  <Paragraphs>143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Ramon Bertran Monfort</dc:creator>
  <cp:lastModifiedBy>Ramon Bertran Monfort</cp:lastModifiedBy>
  <cp:revision>70</cp:revision>
  <dcterms:created xsi:type="dcterms:W3CDTF">2016-04-29T19:18:29Z</dcterms:created>
  <dcterms:modified xsi:type="dcterms:W3CDTF">2016-05-02T21:28:18Z</dcterms:modified>
</cp:coreProperties>
</file>