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79" r:id="rId5"/>
    <p:sldId id="281" r:id="rId6"/>
    <p:sldId id="282" r:id="rId7"/>
    <p:sldId id="283" r:id="rId8"/>
    <p:sldId id="284" r:id="rId9"/>
    <p:sldId id="280" r:id="rId10"/>
    <p:sldId id="286" r:id="rId11"/>
    <p:sldId id="285" r:id="rId12"/>
    <p:sldId id="287" r:id="rId13"/>
    <p:sldId id="278" r:id="rId14"/>
    <p:sldId id="289" r:id="rId15"/>
    <p:sldId id="288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D0D"/>
    <a:srgbClr val="FBF0E3"/>
    <a:srgbClr val="C5A07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59" autoAdjust="0"/>
    <p:restoredTop sz="94660"/>
  </p:normalViewPr>
  <p:slideViewPr>
    <p:cSldViewPr snapToGrid="0">
      <p:cViewPr>
        <p:scale>
          <a:sx n="75" d="100"/>
          <a:sy n="75" d="100"/>
        </p:scale>
        <p:origin x="912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925235-A9E1-E0FE-6D84-A85EE233E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47FB10B-B103-4E82-4816-6B9F33F54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126060-6756-27AA-E22B-E540A372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E7F3F-29D9-49B8-B734-1B3AB52CB17C}" type="datetimeFigureOut">
              <a:rPr lang="fr-FR" smtClean="0"/>
              <a:t>28/01/2024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67AF14-50D7-A05A-B4D4-D8F2D23B3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DC462D-ABF2-C467-662E-96F82DF90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2765F-FD2E-4AE5-BECF-D947723377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4464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4B3D46-ABFD-43B2-D1A9-4DC1697CF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A98B421-472C-C15E-6E8F-DD56DC55F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035FDF-B296-26F7-450B-8C50654AF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E7F3F-29D9-49B8-B734-1B3AB52CB17C}" type="datetimeFigureOut">
              <a:rPr lang="fr-FR" smtClean="0"/>
              <a:t>28/01/2024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A85920-92FB-B0D4-2B03-38027B38F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B39684-7FED-D768-6451-444A351BE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2765F-FD2E-4AE5-BECF-D947723377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2899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6A4F550-3F29-94E6-D97D-6B1399F35B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BB3E2EF-6C4E-2614-D7CB-78DAEC57E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332A00-BF2B-6B0A-A924-54032D853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E7F3F-29D9-49B8-B734-1B3AB52CB17C}" type="datetimeFigureOut">
              <a:rPr lang="fr-FR" smtClean="0"/>
              <a:t>28/01/2024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EF0D0C-F629-3D42-1059-A95404A8E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1DBFBE-23B7-6D1B-B312-F6F2FC92A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2765F-FD2E-4AE5-BECF-D947723377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4789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346114-B686-8445-09A5-909542470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C6F80D-CFA9-C8BF-C8B3-BA758400D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741FB1-A261-72A5-1E86-4E1DDB2FC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E7F3F-29D9-49B8-B734-1B3AB52CB17C}" type="datetimeFigureOut">
              <a:rPr lang="fr-FR" smtClean="0"/>
              <a:t>28/01/2024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FB5007-A84E-BC0C-5677-1FEB7EAF8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F87E95-5280-FA83-44E4-BD1ED5AC4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2765F-FD2E-4AE5-BECF-D947723377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5700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479BA0-CF00-4E84-2197-B58B98837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EF26DD4-237C-A58E-2586-C3312A43F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60C116-9ABF-CDBB-61DC-338400C6E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E7F3F-29D9-49B8-B734-1B3AB52CB17C}" type="datetimeFigureOut">
              <a:rPr lang="fr-FR" smtClean="0"/>
              <a:t>28/01/2024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61E553-7FEB-D754-8595-5DEC7D4D4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7E20FD-1229-DE5C-66DF-52A7D8EDD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2765F-FD2E-4AE5-BECF-D947723377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505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4BC45D-CA6E-6D38-0EF2-5CA75C9C9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E56F00-C1B0-0AD1-8B35-3C3BCDAA0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E93A63E-281A-ECE9-A3F7-1485EA0CC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18A2275-DB69-A7BB-A2DC-27560C9EC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E7F3F-29D9-49B8-B734-1B3AB52CB17C}" type="datetimeFigureOut">
              <a:rPr lang="fr-FR" smtClean="0"/>
              <a:t>28/01/2024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6A081C-BE30-0A10-EAD8-D0331626C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6BAD1A5-3250-07B4-9DEF-8E11ECE3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2765F-FD2E-4AE5-BECF-D947723377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7165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E4A2E4-8D4F-7CC5-3798-192C0BDF4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AF9CA3-A9A8-A931-DEDD-A05531CA1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B6DAEBA-D509-DFEF-9643-9F3BA35F2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93DB874-9576-836D-1D62-3A6550D5CC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15B9532-3FE4-F08F-4AB8-C418470F0E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F0152C1-25AA-8367-2CE6-6E933B561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E7F3F-29D9-49B8-B734-1B3AB52CB17C}" type="datetimeFigureOut">
              <a:rPr lang="fr-FR" smtClean="0"/>
              <a:t>28/01/2024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73F834F-734A-5546-6BD6-6A68D0045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8AB0FF9-68D6-4727-F7F0-A707CF82B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2765F-FD2E-4AE5-BECF-D947723377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8865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CC50A0-7E01-E1CD-7722-5DC429453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41D2CED-8B70-0C70-60EE-8DF6AD7C6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E7F3F-29D9-49B8-B734-1B3AB52CB17C}" type="datetimeFigureOut">
              <a:rPr lang="fr-FR" smtClean="0"/>
              <a:t>28/01/2024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A00FD90-3054-5CB8-D23E-9D150ACFE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0FD3FF6-5903-38C7-2355-FD837B0CC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2765F-FD2E-4AE5-BECF-D947723377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9643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C0E320A-E3C6-AFB9-FB8D-F43F6491C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E7F3F-29D9-49B8-B734-1B3AB52CB17C}" type="datetimeFigureOut">
              <a:rPr lang="fr-FR" smtClean="0"/>
              <a:t>28/01/2024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D350E98-4047-4F06-5514-5016A8DEF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CA32DF-06B9-E6F5-7794-3E3886200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2765F-FD2E-4AE5-BECF-D947723377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4474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963CFF-8033-2483-FFBD-00F89CF42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1F4A6E-A26C-B832-6767-F589CE28D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6E21D6F-4D4C-AB2F-5C17-3EAE48701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871D3C0-4EA9-EAD0-7A95-34F0F878A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E7F3F-29D9-49B8-B734-1B3AB52CB17C}" type="datetimeFigureOut">
              <a:rPr lang="fr-FR" smtClean="0"/>
              <a:t>28/01/2024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FE318D-5B08-53A9-A674-DEB3F47B4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FD06DE-C972-7D06-D204-2FE62620C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2765F-FD2E-4AE5-BECF-D947723377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7762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EDF5D5-AB07-9B5A-FE85-B4FA740FA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A8A2D2B-68A5-493C-9A4A-2EAACA4176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D08A56E-8090-2992-EE4B-C78FCE3B0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E85FC89-C990-6DF8-9F1F-E45451B50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E7F3F-29D9-49B8-B734-1B3AB52CB17C}" type="datetimeFigureOut">
              <a:rPr lang="fr-FR" smtClean="0"/>
              <a:t>28/01/2024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5372A45-50C9-6772-5C60-CEA706B9F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1B1FDF-F082-84BD-F52C-B5E7017E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2765F-FD2E-4AE5-BECF-D947723377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96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0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7A22F3F-7C22-21A5-02D3-8F25D1B99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84C54A8-71D4-394C-401B-CA5868E2B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86D7E8-A599-F455-ECE2-2C66D6260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3E7F3F-29D9-49B8-B734-1B3AB52CB17C}" type="datetimeFigureOut">
              <a:rPr lang="fr-FR" smtClean="0"/>
              <a:t>28/01/2024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47411A-90EA-640B-608A-53EA68C37E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A2AE64-79A3-A0C8-FFF6-5B9D89809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A2765F-FD2E-4AE5-BECF-D947723377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1147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texte, Police, Graphique, logo&#10;&#10;Description générée automatiquement">
            <a:extLst>
              <a:ext uri="{FF2B5EF4-FFF2-40B4-BE49-F238E27FC236}">
                <a16:creationId xmlns:a16="http://schemas.microsoft.com/office/drawing/2014/main" id="{E35A1598-2890-1149-06F8-AAABAF7E6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770" y="2907714"/>
            <a:ext cx="2769117" cy="1042572"/>
          </a:xfrm>
          <a:prstGeom prst="rect">
            <a:avLst/>
          </a:prstGeom>
        </p:spPr>
      </p:pic>
      <p:grpSp>
        <p:nvGrpSpPr>
          <p:cNvPr id="14" name="Groupe 13">
            <a:extLst>
              <a:ext uri="{FF2B5EF4-FFF2-40B4-BE49-F238E27FC236}">
                <a16:creationId xmlns:a16="http://schemas.microsoft.com/office/drawing/2014/main" id="{E6D12C32-A9B4-4E10-00D9-27AEBD50F8BA}"/>
              </a:ext>
            </a:extLst>
          </p:cNvPr>
          <p:cNvGrpSpPr/>
          <p:nvPr/>
        </p:nvGrpSpPr>
        <p:grpSpPr>
          <a:xfrm>
            <a:off x="6477004" y="2593162"/>
            <a:ext cx="4775198" cy="1671676"/>
            <a:chOff x="6756404" y="2246343"/>
            <a:chExt cx="4775198" cy="1671676"/>
          </a:xfrm>
        </p:grpSpPr>
        <p:pic>
          <p:nvPicPr>
            <p:cNvPr id="12" name="Graphique 11">
              <a:extLst>
                <a:ext uri="{FF2B5EF4-FFF2-40B4-BE49-F238E27FC236}">
                  <a16:creationId xmlns:a16="http://schemas.microsoft.com/office/drawing/2014/main" id="{CD4A9DE7-D9A8-77D5-7D18-0E154C810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759700" y="2939981"/>
              <a:ext cx="2768604" cy="978038"/>
            </a:xfrm>
            <a:prstGeom prst="rect">
              <a:avLst/>
            </a:prstGeom>
          </p:spPr>
        </p:pic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D270C8E0-80D8-556A-2313-523DDCB712FB}"/>
                </a:ext>
              </a:extLst>
            </p:cNvPr>
            <p:cNvSpPr txBox="1"/>
            <p:nvPr/>
          </p:nvSpPr>
          <p:spPr>
            <a:xfrm>
              <a:off x="6756404" y="2246343"/>
              <a:ext cx="477519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600" dirty="0">
                  <a:solidFill>
                    <a:srgbClr val="0D0D0D"/>
                  </a:solidFill>
                  <a:latin typeface="Montserrat" panose="00000500000000000000" pitchFamily="2" charset="0"/>
                </a:rPr>
                <a:t>Solution Technique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9164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Agence spécialiste en développement React.JS">
            <a:extLst>
              <a:ext uri="{FF2B5EF4-FFF2-40B4-BE49-F238E27FC236}">
                <a16:creationId xmlns:a16="http://schemas.microsoft.com/office/drawing/2014/main" id="{DCA82BB4-A96C-108C-24D1-2A04DA123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173" y="2943225"/>
            <a:ext cx="2888456" cy="969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32B4C4F9-BEB9-9244-F0AE-E5DD1B0A15BC}"/>
              </a:ext>
            </a:extLst>
          </p:cNvPr>
          <p:cNvSpPr txBox="1"/>
          <p:nvPr/>
        </p:nvSpPr>
        <p:spPr>
          <a:xfrm>
            <a:off x="2451100" y="403880"/>
            <a:ext cx="728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err="1">
                <a:solidFill>
                  <a:srgbClr val="0D0D0D"/>
                </a:solidFill>
                <a:latin typeface="Montserrat" panose="00000500000000000000" pitchFamily="2" charset="0"/>
              </a:rPr>
              <a:t>React</a:t>
            </a:r>
            <a:r>
              <a:rPr lang="fr-FR" sz="2800" dirty="0">
                <a:solidFill>
                  <a:srgbClr val="0D0D0D"/>
                </a:solidFill>
                <a:latin typeface="Montserrat" panose="00000500000000000000" pitchFamily="2" charset="0"/>
              </a:rPr>
              <a:t> (frontend)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AC7DACE-757B-A429-2C1C-434FF789EA8A}"/>
              </a:ext>
            </a:extLst>
          </p:cNvPr>
          <p:cNvSpPr txBox="1"/>
          <p:nvPr/>
        </p:nvSpPr>
        <p:spPr>
          <a:xfrm>
            <a:off x="6299198" y="1861234"/>
            <a:ext cx="43688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D0D0D"/>
                </a:solidFill>
              </a:rPr>
              <a:t>React</a:t>
            </a:r>
            <a:r>
              <a:rPr lang="fr-FR" dirty="0">
                <a:solidFill>
                  <a:srgbClr val="0D0D0D"/>
                </a:solidFill>
              </a:rPr>
              <a:t> est un Framework Javascript</a:t>
            </a:r>
          </a:p>
          <a:p>
            <a:endParaRPr lang="fr-FR" dirty="0">
              <a:solidFill>
                <a:srgbClr val="0D0D0D"/>
              </a:solidFill>
            </a:endParaRPr>
          </a:p>
          <a:p>
            <a:r>
              <a:rPr lang="fr-FR" dirty="0">
                <a:solidFill>
                  <a:srgbClr val="0D0D0D"/>
                </a:solidFill>
              </a:rPr>
              <a:t>Il permettra de créer des interfaces utilisateur dynamique facilement</a:t>
            </a:r>
            <a:endParaRPr lang="fr-FR" sz="1800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550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32B4C4F9-BEB9-9244-F0AE-E5DD1B0A15BC}"/>
              </a:ext>
            </a:extLst>
          </p:cNvPr>
          <p:cNvSpPr txBox="1"/>
          <p:nvPr/>
        </p:nvSpPr>
        <p:spPr>
          <a:xfrm>
            <a:off x="2451100" y="403880"/>
            <a:ext cx="728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rgbClr val="0D0D0D"/>
                </a:solidFill>
                <a:latin typeface="Montserrat" panose="00000500000000000000" pitchFamily="2" charset="0"/>
              </a:rPr>
              <a:t>Modales (frontend)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AC7DACE-757B-A429-2C1C-434FF789EA8A}"/>
              </a:ext>
            </a:extLst>
          </p:cNvPr>
          <p:cNvSpPr txBox="1"/>
          <p:nvPr/>
        </p:nvSpPr>
        <p:spPr>
          <a:xfrm>
            <a:off x="6299198" y="1861234"/>
            <a:ext cx="43688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D0D0D"/>
                </a:solidFill>
              </a:rPr>
              <a:t>React</a:t>
            </a:r>
            <a:r>
              <a:rPr lang="fr-FR" dirty="0">
                <a:solidFill>
                  <a:srgbClr val="0D0D0D"/>
                </a:solidFill>
              </a:rPr>
              <a:t>-modal est un module </a:t>
            </a:r>
            <a:r>
              <a:rPr lang="fr-FR" dirty="0" err="1">
                <a:solidFill>
                  <a:srgbClr val="0D0D0D"/>
                </a:solidFill>
              </a:rPr>
              <a:t>React</a:t>
            </a:r>
            <a:endParaRPr lang="fr-FR" dirty="0">
              <a:solidFill>
                <a:srgbClr val="0D0D0D"/>
              </a:solidFill>
            </a:endParaRPr>
          </a:p>
          <a:p>
            <a:endParaRPr lang="fr-FR" dirty="0">
              <a:solidFill>
                <a:srgbClr val="0D0D0D"/>
              </a:solidFill>
            </a:endParaRPr>
          </a:p>
          <a:p>
            <a:r>
              <a:rPr lang="fr-FR" dirty="0">
                <a:solidFill>
                  <a:srgbClr val="0D0D0D"/>
                </a:solidFill>
              </a:rPr>
              <a:t>Il permettra de créer des modales facilement</a:t>
            </a:r>
          </a:p>
          <a:p>
            <a:endParaRPr lang="fr-FR" sz="1800" dirty="0">
              <a:solidFill>
                <a:srgbClr val="0D0D0D"/>
              </a:solidFill>
            </a:endParaRPr>
          </a:p>
          <a:p>
            <a:r>
              <a:rPr lang="fr-FR" dirty="0">
                <a:solidFill>
                  <a:srgbClr val="0D0D0D"/>
                </a:solidFill>
              </a:rPr>
              <a:t>Il est très utilisé et complète notre choix de </a:t>
            </a:r>
            <a:r>
              <a:rPr lang="fr-FR" dirty="0" err="1">
                <a:solidFill>
                  <a:srgbClr val="0D0D0D"/>
                </a:solidFill>
              </a:rPr>
              <a:t>React</a:t>
            </a:r>
            <a:endParaRPr lang="fr-FR" sz="1800" dirty="0">
              <a:solidFill>
                <a:srgbClr val="0D0D0D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7E5C30B-1DEB-F88F-57B5-E9DB7EF15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201" y="2700130"/>
            <a:ext cx="1676401" cy="145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7680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4813AEF4-057D-A609-6EBF-94F0884B1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739" y="2790825"/>
            <a:ext cx="1423324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32B4C4F9-BEB9-9244-F0AE-E5DD1B0A15BC}"/>
              </a:ext>
            </a:extLst>
          </p:cNvPr>
          <p:cNvSpPr txBox="1"/>
          <p:nvPr/>
        </p:nvSpPr>
        <p:spPr>
          <a:xfrm>
            <a:off x="2451100" y="403880"/>
            <a:ext cx="728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rgbClr val="0D0D0D"/>
                </a:solidFill>
                <a:latin typeface="Montserrat" panose="00000500000000000000" pitchFamily="2" charset="0"/>
              </a:rPr>
              <a:t>PDF (frontend)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AC7DACE-757B-A429-2C1C-434FF789EA8A}"/>
              </a:ext>
            </a:extLst>
          </p:cNvPr>
          <p:cNvSpPr txBox="1"/>
          <p:nvPr/>
        </p:nvSpPr>
        <p:spPr>
          <a:xfrm>
            <a:off x="6299198" y="1861234"/>
            <a:ext cx="43688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D0D0D"/>
                </a:solidFill>
              </a:rPr>
              <a:t>React</a:t>
            </a:r>
            <a:r>
              <a:rPr lang="fr-FR" dirty="0">
                <a:solidFill>
                  <a:srgbClr val="0D0D0D"/>
                </a:solidFill>
              </a:rPr>
              <a:t>-pdf est un module </a:t>
            </a:r>
            <a:r>
              <a:rPr lang="fr-FR" dirty="0" err="1">
                <a:solidFill>
                  <a:srgbClr val="0D0D0D"/>
                </a:solidFill>
              </a:rPr>
              <a:t>React</a:t>
            </a:r>
            <a:endParaRPr lang="fr-FR" dirty="0">
              <a:solidFill>
                <a:srgbClr val="0D0D0D"/>
              </a:solidFill>
            </a:endParaRPr>
          </a:p>
          <a:p>
            <a:endParaRPr lang="fr-FR" dirty="0">
              <a:solidFill>
                <a:srgbClr val="0D0D0D"/>
              </a:solidFill>
            </a:endParaRPr>
          </a:p>
          <a:p>
            <a:r>
              <a:rPr lang="fr-FR" dirty="0">
                <a:solidFill>
                  <a:srgbClr val="0D0D0D"/>
                </a:solidFill>
              </a:rPr>
              <a:t>Il permettra de créer des pdf facilement</a:t>
            </a:r>
          </a:p>
          <a:p>
            <a:endParaRPr lang="fr-FR" sz="1800" dirty="0">
              <a:solidFill>
                <a:srgbClr val="0D0D0D"/>
              </a:solidFill>
            </a:endParaRPr>
          </a:p>
          <a:p>
            <a:r>
              <a:rPr lang="fr-FR" dirty="0">
                <a:solidFill>
                  <a:srgbClr val="0D0D0D"/>
                </a:solidFill>
              </a:rPr>
              <a:t>Il est populaire et il complète notre choix de </a:t>
            </a:r>
            <a:r>
              <a:rPr lang="fr-FR" dirty="0" err="1">
                <a:solidFill>
                  <a:srgbClr val="0D0D0D"/>
                </a:solidFill>
              </a:rPr>
              <a:t>React</a:t>
            </a:r>
            <a:endParaRPr lang="fr-FR" sz="1800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49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86070F5-334E-1904-2140-ABFB0973F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505" y="1533237"/>
            <a:ext cx="5440990" cy="3791526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32B4C4F9-BEB9-9244-F0AE-E5DD1B0A15BC}"/>
              </a:ext>
            </a:extLst>
          </p:cNvPr>
          <p:cNvSpPr txBox="1"/>
          <p:nvPr/>
        </p:nvSpPr>
        <p:spPr>
          <a:xfrm>
            <a:off x="3708401" y="411962"/>
            <a:ext cx="4775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latin typeface="Montserrat" panose="00000500000000000000" pitchFamily="2" charset="0"/>
              </a:rPr>
              <a:t>Schémas</a:t>
            </a:r>
          </a:p>
        </p:txBody>
      </p:sp>
    </p:spTree>
    <p:extLst>
      <p:ext uri="{BB962C8B-B14F-4D97-AF65-F5344CB8AC3E}">
        <p14:creationId xmlns:p14="http://schemas.microsoft.com/office/powerpoint/2010/main" val="168185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32B4C4F9-BEB9-9244-F0AE-E5DD1B0A15BC}"/>
              </a:ext>
            </a:extLst>
          </p:cNvPr>
          <p:cNvSpPr txBox="1"/>
          <p:nvPr/>
        </p:nvSpPr>
        <p:spPr>
          <a:xfrm>
            <a:off x="3001818" y="264180"/>
            <a:ext cx="6188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rgbClr val="0D0D0D"/>
                </a:solidFill>
                <a:latin typeface="Montserrat" panose="00000500000000000000" pitchFamily="2" charset="0"/>
              </a:rPr>
              <a:t>La communication avec </a:t>
            </a:r>
            <a:r>
              <a:rPr lang="fr-FR" sz="2800" dirty="0" err="1">
                <a:solidFill>
                  <a:srgbClr val="0D0D0D"/>
                </a:solidFill>
                <a:latin typeface="Montserrat" panose="00000500000000000000" pitchFamily="2" charset="0"/>
              </a:rPr>
              <a:t>Qwenta</a:t>
            </a:r>
            <a:endParaRPr lang="fr-FR" sz="2800" dirty="0">
              <a:solidFill>
                <a:srgbClr val="0D0D0D"/>
              </a:solidFill>
              <a:latin typeface="Montserrat" panose="00000500000000000000" pitchFamily="2" charset="0"/>
            </a:endParaRP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CE963D70-58D4-59C3-7849-76849656A1D6}"/>
              </a:ext>
            </a:extLst>
          </p:cNvPr>
          <p:cNvGrpSpPr/>
          <p:nvPr/>
        </p:nvGrpSpPr>
        <p:grpSpPr>
          <a:xfrm>
            <a:off x="2347364" y="2716768"/>
            <a:ext cx="7497271" cy="1424463"/>
            <a:chOff x="3957182" y="2628412"/>
            <a:chExt cx="7497271" cy="1424463"/>
          </a:xfrm>
        </p:grpSpPr>
        <p:pic>
          <p:nvPicPr>
            <p:cNvPr id="4" name="Image 3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61CE771F-5DD1-9EDD-BA0D-8845BE0ED2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57182" y="2628412"/>
              <a:ext cx="1371598" cy="1371598"/>
            </a:xfrm>
            <a:prstGeom prst="rect">
              <a:avLst/>
            </a:prstGeom>
          </p:spPr>
        </p:pic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A11C19B3-BA20-8F50-F935-37AF0AACE596}"/>
                </a:ext>
              </a:extLst>
            </p:cNvPr>
            <p:cNvSpPr txBox="1"/>
            <p:nvPr/>
          </p:nvSpPr>
          <p:spPr>
            <a:xfrm>
              <a:off x="5735175" y="2852546"/>
              <a:ext cx="571927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0" i="0" dirty="0">
                  <a:solidFill>
                    <a:srgbClr val="0D0D0D"/>
                  </a:solidFill>
                  <a:effectLst/>
                  <a:latin typeface="Inter"/>
                </a:rPr>
                <a:t>Soufiane, Product </a:t>
              </a:r>
              <a:r>
                <a:rPr lang="fr-FR" b="0" i="0" dirty="0" err="1">
                  <a:solidFill>
                    <a:srgbClr val="0D0D0D"/>
                  </a:solidFill>
                  <a:effectLst/>
                  <a:latin typeface="Inter"/>
                </a:rPr>
                <a:t>Owner</a:t>
              </a:r>
              <a:endParaRPr lang="fr-FR" b="0" i="0" dirty="0">
                <a:solidFill>
                  <a:srgbClr val="0D0D0D"/>
                </a:solidFill>
                <a:effectLst/>
                <a:latin typeface="Inter"/>
              </a:endParaRPr>
            </a:p>
            <a:p>
              <a:endParaRPr lang="fr-FR" sz="1800" dirty="0">
                <a:solidFill>
                  <a:srgbClr val="0D0D0D"/>
                </a:solidFill>
                <a:latin typeface="Inter"/>
              </a:endParaRPr>
            </a:p>
            <a:p>
              <a:r>
                <a:rPr lang="fr-FR" dirty="0">
                  <a:solidFill>
                    <a:srgbClr val="0D0D0D"/>
                  </a:solidFill>
                  <a:latin typeface="Inter"/>
                </a:rPr>
                <a:t>Sera l’interlocuteur principal de </a:t>
              </a:r>
              <a:r>
                <a:rPr lang="fr-FR" dirty="0" err="1">
                  <a:solidFill>
                    <a:srgbClr val="0D0D0D"/>
                  </a:solidFill>
                  <a:latin typeface="Inter"/>
                </a:rPr>
                <a:t>Qwenta</a:t>
              </a:r>
              <a:endParaRPr lang="fr-FR" dirty="0">
                <a:solidFill>
                  <a:srgbClr val="0D0D0D"/>
                </a:solidFill>
                <a:latin typeface="Inter"/>
              </a:endParaRPr>
            </a:p>
            <a:p>
              <a:r>
                <a:rPr lang="fr-FR" sz="1800" dirty="0">
                  <a:solidFill>
                    <a:srgbClr val="0D0D0D"/>
                  </a:solidFill>
                  <a:latin typeface="Inter"/>
                </a:rPr>
                <a:t>Et transmettra toutes les informations utiles aux équipes</a:t>
              </a:r>
              <a:endParaRPr lang="fr-FR" sz="1800" dirty="0">
                <a:solidFill>
                  <a:srgbClr val="0D0D0D"/>
                </a:solidFill>
              </a:endParaRPr>
            </a:p>
          </p:txBody>
        </p: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D64772A1-E2A1-55D3-9601-41E18A9AEB76}"/>
              </a:ext>
            </a:extLst>
          </p:cNvPr>
          <p:cNvSpPr txBox="1"/>
          <p:nvPr/>
        </p:nvSpPr>
        <p:spPr>
          <a:xfrm>
            <a:off x="432987" y="4885771"/>
            <a:ext cx="11326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0" i="0" dirty="0">
                <a:solidFill>
                  <a:srgbClr val="0D0D0D"/>
                </a:solidFill>
                <a:effectLst/>
                <a:latin typeface="Inter"/>
              </a:rPr>
              <a:t>Des points se feront chaque semaine avec toute l’équipe et le client en visioconférence ainsi qu’à la fin des sprints</a:t>
            </a:r>
            <a:endParaRPr lang="fr-FR" sz="1800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59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32B4C4F9-BEB9-9244-F0AE-E5DD1B0A15BC}"/>
              </a:ext>
            </a:extLst>
          </p:cNvPr>
          <p:cNvSpPr txBox="1"/>
          <p:nvPr/>
        </p:nvSpPr>
        <p:spPr>
          <a:xfrm>
            <a:off x="3708401" y="380295"/>
            <a:ext cx="4775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latin typeface="Montserrat" panose="00000500000000000000" pitchFamily="2" charset="0"/>
              </a:rPr>
              <a:t>Hébergement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E9BFE49-C83C-60E3-2134-BB981DF85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431" y="2547257"/>
            <a:ext cx="2779940" cy="1763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B6C6753-2C1F-A6CA-2C60-D822423A19DD}"/>
              </a:ext>
            </a:extLst>
          </p:cNvPr>
          <p:cNvSpPr txBox="1"/>
          <p:nvPr/>
        </p:nvSpPr>
        <p:spPr>
          <a:xfrm>
            <a:off x="6299197" y="2690336"/>
            <a:ext cx="47751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D0D0D"/>
                </a:solidFill>
              </a:rPr>
              <a:t>Un VPS chez OVH nous permettra d’héberger facilement le projet</a:t>
            </a:r>
          </a:p>
          <a:p>
            <a:endParaRPr lang="fr-FR" dirty="0">
              <a:solidFill>
                <a:srgbClr val="0D0D0D"/>
              </a:solidFill>
            </a:endParaRPr>
          </a:p>
          <a:p>
            <a:r>
              <a:rPr lang="fr-FR" dirty="0">
                <a:solidFill>
                  <a:srgbClr val="0D0D0D"/>
                </a:solidFill>
              </a:rPr>
              <a:t>Et permettra également une évolutivité de caractéristique en cas de besoin</a:t>
            </a:r>
            <a:endParaRPr lang="fr-FR" sz="1800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583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32B4C4F9-BEB9-9244-F0AE-E5DD1B0A15BC}"/>
              </a:ext>
            </a:extLst>
          </p:cNvPr>
          <p:cNvSpPr txBox="1"/>
          <p:nvPr/>
        </p:nvSpPr>
        <p:spPr>
          <a:xfrm>
            <a:off x="3708401" y="2474893"/>
            <a:ext cx="47751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rgbClr val="0D0D0D"/>
                </a:solidFill>
                <a:latin typeface="Montserrat" panose="00000500000000000000" pitchFamily="2" charset="0"/>
              </a:rPr>
              <a:t>Choix Technologiques Backend</a:t>
            </a:r>
          </a:p>
        </p:txBody>
      </p:sp>
    </p:spTree>
    <p:extLst>
      <p:ext uri="{BB962C8B-B14F-4D97-AF65-F5344CB8AC3E}">
        <p14:creationId xmlns:p14="http://schemas.microsoft.com/office/powerpoint/2010/main" val="871271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32B4C4F9-BEB9-9244-F0AE-E5DD1B0A15BC}"/>
              </a:ext>
            </a:extLst>
          </p:cNvPr>
          <p:cNvSpPr txBox="1"/>
          <p:nvPr/>
        </p:nvSpPr>
        <p:spPr>
          <a:xfrm>
            <a:off x="3708401" y="403880"/>
            <a:ext cx="4775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rgbClr val="0D0D0D"/>
                </a:solidFill>
                <a:latin typeface="Montserrat" panose="00000500000000000000" pitchFamily="2" charset="0"/>
              </a:rPr>
              <a:t>Backend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4BA94E0-5E19-F2AD-5F82-C23C6FE2D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826" y="2184400"/>
            <a:ext cx="4069150" cy="248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739BBD1-AADA-7F19-E751-89F1FC7C7FCE}"/>
              </a:ext>
            </a:extLst>
          </p:cNvPr>
          <p:cNvSpPr txBox="1"/>
          <p:nvPr/>
        </p:nvSpPr>
        <p:spPr>
          <a:xfrm>
            <a:off x="6597649" y="4673600"/>
            <a:ext cx="3771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0D0D0D"/>
                </a:solidFill>
              </a:rPr>
              <a:t>Utilisé par des plateformes comme Netflix, LinkedIn</a:t>
            </a:r>
            <a:endParaRPr lang="fr-FR" sz="1600" dirty="0">
              <a:solidFill>
                <a:srgbClr val="0D0D0D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AC7DACE-757B-A429-2C1C-434FF789EA8A}"/>
              </a:ext>
            </a:extLst>
          </p:cNvPr>
          <p:cNvSpPr txBox="1"/>
          <p:nvPr/>
        </p:nvSpPr>
        <p:spPr>
          <a:xfrm>
            <a:off x="6299198" y="1861234"/>
            <a:ext cx="43688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D0D0D"/>
                </a:solidFill>
              </a:rPr>
              <a:t>NodeJS</a:t>
            </a:r>
            <a:r>
              <a:rPr lang="fr-FR" dirty="0">
                <a:solidFill>
                  <a:srgbClr val="0D0D0D"/>
                </a:solidFill>
              </a:rPr>
              <a:t> est un environnement d’exécution Javascript open source et multiplateforme</a:t>
            </a:r>
            <a:br>
              <a:rPr lang="fr-FR" dirty="0">
                <a:solidFill>
                  <a:srgbClr val="0D0D0D"/>
                </a:solidFill>
              </a:rPr>
            </a:br>
            <a:endParaRPr lang="fr-FR" dirty="0">
              <a:solidFill>
                <a:srgbClr val="0D0D0D"/>
              </a:solidFill>
            </a:endParaRPr>
          </a:p>
          <a:p>
            <a:r>
              <a:rPr lang="fr-FR" sz="1800" dirty="0">
                <a:solidFill>
                  <a:srgbClr val="0D0D0D"/>
                </a:solidFill>
              </a:rPr>
              <a:t>Il permettra d’installer des paquets et d’exécuter du javascript coté serveur</a:t>
            </a:r>
          </a:p>
        </p:txBody>
      </p:sp>
    </p:spTree>
    <p:extLst>
      <p:ext uri="{BB962C8B-B14F-4D97-AF65-F5344CB8AC3E}">
        <p14:creationId xmlns:p14="http://schemas.microsoft.com/office/powerpoint/2010/main" val="3716007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32B4C4F9-BEB9-9244-F0AE-E5DD1B0A15BC}"/>
              </a:ext>
            </a:extLst>
          </p:cNvPr>
          <p:cNvSpPr txBox="1"/>
          <p:nvPr/>
        </p:nvSpPr>
        <p:spPr>
          <a:xfrm>
            <a:off x="3708401" y="403880"/>
            <a:ext cx="4775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rgbClr val="0D0D0D"/>
                </a:solidFill>
                <a:latin typeface="Montserrat" panose="00000500000000000000" pitchFamily="2" charset="0"/>
              </a:rPr>
              <a:t>API (backend)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AC7DACE-757B-A429-2C1C-434FF789EA8A}"/>
              </a:ext>
            </a:extLst>
          </p:cNvPr>
          <p:cNvSpPr txBox="1"/>
          <p:nvPr/>
        </p:nvSpPr>
        <p:spPr>
          <a:xfrm>
            <a:off x="6299198" y="1861234"/>
            <a:ext cx="43688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D0D0D"/>
                </a:solidFill>
              </a:rPr>
              <a:t>ExpressJS</a:t>
            </a:r>
            <a:r>
              <a:rPr lang="fr-FR" dirty="0">
                <a:solidFill>
                  <a:srgbClr val="0D0D0D"/>
                </a:solidFill>
              </a:rPr>
              <a:t> est un Framework pour </a:t>
            </a:r>
            <a:r>
              <a:rPr lang="fr-FR" dirty="0" err="1">
                <a:solidFill>
                  <a:srgbClr val="0D0D0D"/>
                </a:solidFill>
              </a:rPr>
              <a:t>NodeJS</a:t>
            </a:r>
            <a:endParaRPr lang="fr-FR" dirty="0">
              <a:solidFill>
                <a:srgbClr val="0D0D0D"/>
              </a:solidFill>
            </a:endParaRPr>
          </a:p>
          <a:p>
            <a:endParaRPr lang="fr-FR" dirty="0">
              <a:solidFill>
                <a:srgbClr val="0D0D0D"/>
              </a:solidFill>
            </a:endParaRPr>
          </a:p>
          <a:p>
            <a:r>
              <a:rPr lang="fr-FR" sz="1800" dirty="0">
                <a:solidFill>
                  <a:srgbClr val="0D0D0D"/>
                </a:solidFill>
              </a:rPr>
              <a:t>Il permettra de créer une api performante facilement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CCFE7DA-8E4F-0E28-72FC-0ECEE69A8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963" y="2933701"/>
            <a:ext cx="3266876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976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32B4C4F9-BEB9-9244-F0AE-E5DD1B0A15BC}"/>
              </a:ext>
            </a:extLst>
          </p:cNvPr>
          <p:cNvSpPr txBox="1"/>
          <p:nvPr/>
        </p:nvSpPr>
        <p:spPr>
          <a:xfrm>
            <a:off x="2451100" y="403880"/>
            <a:ext cx="728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rgbClr val="0D0D0D"/>
                </a:solidFill>
                <a:latin typeface="Montserrat" panose="00000500000000000000" pitchFamily="2" charset="0"/>
              </a:rPr>
              <a:t>Envoie de mail (backend)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AC7DACE-757B-A429-2C1C-434FF789EA8A}"/>
              </a:ext>
            </a:extLst>
          </p:cNvPr>
          <p:cNvSpPr txBox="1"/>
          <p:nvPr/>
        </p:nvSpPr>
        <p:spPr>
          <a:xfrm>
            <a:off x="6299198" y="1861234"/>
            <a:ext cx="43688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D0D0D"/>
                </a:solidFill>
              </a:rPr>
              <a:t>Nodemailer</a:t>
            </a:r>
            <a:r>
              <a:rPr lang="fr-FR" dirty="0">
                <a:solidFill>
                  <a:srgbClr val="0D0D0D"/>
                </a:solidFill>
              </a:rPr>
              <a:t> est un module pour </a:t>
            </a:r>
            <a:r>
              <a:rPr lang="fr-FR" dirty="0" err="1">
                <a:solidFill>
                  <a:srgbClr val="0D0D0D"/>
                </a:solidFill>
              </a:rPr>
              <a:t>NodeJS</a:t>
            </a:r>
            <a:endParaRPr lang="fr-FR" dirty="0">
              <a:solidFill>
                <a:srgbClr val="0D0D0D"/>
              </a:solidFill>
            </a:endParaRPr>
          </a:p>
          <a:p>
            <a:endParaRPr lang="fr-FR" dirty="0">
              <a:solidFill>
                <a:srgbClr val="0D0D0D"/>
              </a:solidFill>
            </a:endParaRPr>
          </a:p>
          <a:p>
            <a:r>
              <a:rPr lang="fr-FR" sz="1800" dirty="0">
                <a:solidFill>
                  <a:srgbClr val="0D0D0D"/>
                </a:solidFill>
              </a:rPr>
              <a:t>Il permettra de se connecter au serveur mail de </a:t>
            </a:r>
            <a:r>
              <a:rPr lang="fr-FR" sz="1800" dirty="0" err="1">
                <a:solidFill>
                  <a:srgbClr val="0D0D0D"/>
                </a:solidFill>
              </a:rPr>
              <a:t>Qwenta</a:t>
            </a:r>
            <a:r>
              <a:rPr lang="fr-FR" sz="1800" dirty="0">
                <a:solidFill>
                  <a:srgbClr val="0D0D0D"/>
                </a:solidFill>
              </a:rPr>
              <a:t> </a:t>
            </a:r>
            <a:r>
              <a:rPr lang="fr-FR" dirty="0">
                <a:solidFill>
                  <a:srgbClr val="0D0D0D"/>
                </a:solidFill>
              </a:rPr>
              <a:t>afin d</a:t>
            </a:r>
            <a:r>
              <a:rPr lang="fr-FR" sz="1800" dirty="0">
                <a:solidFill>
                  <a:srgbClr val="0D0D0D"/>
                </a:solidFill>
              </a:rPr>
              <a:t>’envoyer les mails d’authentifications aux </a:t>
            </a:r>
            <a:r>
              <a:rPr lang="fr-FR" dirty="0">
                <a:solidFill>
                  <a:srgbClr val="0D0D0D"/>
                </a:solidFill>
              </a:rPr>
              <a:t>utilisateurs</a:t>
            </a:r>
          </a:p>
          <a:p>
            <a:endParaRPr lang="fr-FR" sz="1800" dirty="0">
              <a:solidFill>
                <a:srgbClr val="0D0D0D"/>
              </a:solidFill>
            </a:endParaRPr>
          </a:p>
          <a:p>
            <a:r>
              <a:rPr lang="fr-FR" dirty="0">
                <a:solidFill>
                  <a:srgbClr val="0D0D0D"/>
                </a:solidFill>
              </a:rPr>
              <a:t>Il est simple et facile d’utilisation</a:t>
            </a:r>
            <a:endParaRPr lang="fr-FR" sz="1800" dirty="0">
              <a:solidFill>
                <a:srgbClr val="0D0D0D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F678204-8B24-74BB-62C5-C319197BB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901" y="2781300"/>
            <a:ext cx="19050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938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32B4C4F9-BEB9-9244-F0AE-E5DD1B0A15BC}"/>
              </a:ext>
            </a:extLst>
          </p:cNvPr>
          <p:cNvSpPr txBox="1"/>
          <p:nvPr/>
        </p:nvSpPr>
        <p:spPr>
          <a:xfrm>
            <a:off x="2451100" y="403880"/>
            <a:ext cx="728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rgbClr val="0D0D0D"/>
                </a:solidFill>
                <a:latin typeface="Montserrat" panose="00000500000000000000" pitchFamily="2" charset="0"/>
              </a:rPr>
              <a:t>Base de données (backend)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AC7DACE-757B-A429-2C1C-434FF789EA8A}"/>
              </a:ext>
            </a:extLst>
          </p:cNvPr>
          <p:cNvSpPr txBox="1"/>
          <p:nvPr/>
        </p:nvSpPr>
        <p:spPr>
          <a:xfrm>
            <a:off x="6299198" y="1861234"/>
            <a:ext cx="43688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D0D0D"/>
                </a:solidFill>
              </a:rPr>
              <a:t>MariaDB</a:t>
            </a:r>
            <a:r>
              <a:rPr lang="fr-FR" dirty="0">
                <a:solidFill>
                  <a:srgbClr val="0D0D0D"/>
                </a:solidFill>
              </a:rPr>
              <a:t> est une base de données SQL</a:t>
            </a:r>
          </a:p>
          <a:p>
            <a:endParaRPr lang="fr-FR" dirty="0">
              <a:solidFill>
                <a:srgbClr val="0D0D0D"/>
              </a:solidFill>
            </a:endParaRPr>
          </a:p>
          <a:p>
            <a:r>
              <a:rPr lang="fr-FR" dirty="0">
                <a:solidFill>
                  <a:srgbClr val="0D0D0D"/>
                </a:solidFill>
              </a:rPr>
              <a:t>Elle permettra de stocker les informations, les menus et le </a:t>
            </a:r>
            <a:r>
              <a:rPr lang="fr-FR" dirty="0" err="1">
                <a:solidFill>
                  <a:srgbClr val="0D0D0D"/>
                </a:solidFill>
              </a:rPr>
              <a:t>branding</a:t>
            </a:r>
            <a:r>
              <a:rPr lang="fr-FR" dirty="0">
                <a:solidFill>
                  <a:srgbClr val="0D0D0D"/>
                </a:solidFill>
              </a:rPr>
              <a:t> des utilisateurs de façon stable et structuré </a:t>
            </a:r>
            <a:endParaRPr lang="fr-FR" sz="1800" dirty="0">
              <a:solidFill>
                <a:srgbClr val="0D0D0D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62D0D08-8B37-A5D6-0224-04C110872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658" y="2933701"/>
            <a:ext cx="3195486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413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Sequelize original wordmark logo - Social media &amp; Logos Icons">
            <a:extLst>
              <a:ext uri="{FF2B5EF4-FFF2-40B4-BE49-F238E27FC236}">
                <a16:creationId xmlns:a16="http://schemas.microsoft.com/office/drawing/2014/main" id="{40705420-09F3-7252-6ECC-280E21C0C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635" y="1861234"/>
            <a:ext cx="3135532" cy="3135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32B4C4F9-BEB9-9244-F0AE-E5DD1B0A15BC}"/>
              </a:ext>
            </a:extLst>
          </p:cNvPr>
          <p:cNvSpPr txBox="1"/>
          <p:nvPr/>
        </p:nvSpPr>
        <p:spPr>
          <a:xfrm>
            <a:off x="2451100" y="403880"/>
            <a:ext cx="728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latin typeface="Montserrat" panose="00000500000000000000" pitchFamily="2" charset="0"/>
              </a:rPr>
              <a:t>ORM (backend)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AC7DACE-757B-A429-2C1C-434FF789EA8A}"/>
              </a:ext>
            </a:extLst>
          </p:cNvPr>
          <p:cNvSpPr txBox="1"/>
          <p:nvPr/>
        </p:nvSpPr>
        <p:spPr>
          <a:xfrm>
            <a:off x="6299198" y="1861234"/>
            <a:ext cx="43688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Sequelize</a:t>
            </a:r>
            <a:r>
              <a:rPr lang="fr-FR" dirty="0"/>
              <a:t> est un ORM (Object-</a:t>
            </a:r>
            <a:r>
              <a:rPr lang="fr-FR" dirty="0" err="1"/>
              <a:t>RelationalMapping</a:t>
            </a:r>
            <a:r>
              <a:rPr lang="fr-FR" dirty="0"/>
              <a:t>) sous forme de module pour </a:t>
            </a:r>
            <a:r>
              <a:rPr lang="fr-FR" dirty="0" err="1"/>
              <a:t>NodeJS</a:t>
            </a:r>
            <a:endParaRPr lang="fr-FR" dirty="0"/>
          </a:p>
          <a:p>
            <a:endParaRPr lang="fr-FR" dirty="0"/>
          </a:p>
          <a:p>
            <a:r>
              <a:rPr lang="fr-FR" dirty="0"/>
              <a:t>Il permettra de faire le lien entre le backend et la base de données</a:t>
            </a:r>
          </a:p>
          <a:p>
            <a:endParaRPr lang="fr-FR" dirty="0"/>
          </a:p>
          <a:p>
            <a:r>
              <a:rPr lang="fr-FR" sz="1800" dirty="0"/>
              <a:t>Rendant l’accès aux données plus simple et plus fiable</a:t>
            </a:r>
          </a:p>
        </p:txBody>
      </p:sp>
    </p:spTree>
    <p:extLst>
      <p:ext uri="{BB962C8B-B14F-4D97-AF65-F5344CB8AC3E}">
        <p14:creationId xmlns:p14="http://schemas.microsoft.com/office/powerpoint/2010/main" val="305472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32B4C4F9-BEB9-9244-F0AE-E5DD1B0A15BC}"/>
              </a:ext>
            </a:extLst>
          </p:cNvPr>
          <p:cNvSpPr txBox="1"/>
          <p:nvPr/>
        </p:nvSpPr>
        <p:spPr>
          <a:xfrm>
            <a:off x="2451100" y="403880"/>
            <a:ext cx="728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rgbClr val="0D0D0D"/>
                </a:solidFill>
                <a:latin typeface="Montserrat" panose="00000500000000000000" pitchFamily="2" charset="0"/>
              </a:rPr>
              <a:t>API Externe (backend)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AC7DACE-757B-A429-2C1C-434FF789EA8A}"/>
              </a:ext>
            </a:extLst>
          </p:cNvPr>
          <p:cNvSpPr txBox="1"/>
          <p:nvPr/>
        </p:nvSpPr>
        <p:spPr>
          <a:xfrm>
            <a:off x="6299198" y="1861234"/>
            <a:ext cx="43688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D0D0D"/>
                </a:solidFill>
              </a:rPr>
              <a:t>L’API d'Instagram sera utilisée afin de partager les menus directement sur Instagram</a:t>
            </a:r>
          </a:p>
          <a:p>
            <a:endParaRPr lang="fr-FR" dirty="0">
              <a:solidFill>
                <a:srgbClr val="0D0D0D"/>
              </a:solidFill>
            </a:endParaRPr>
          </a:p>
          <a:p>
            <a:r>
              <a:rPr lang="fr-FR" dirty="0">
                <a:solidFill>
                  <a:srgbClr val="0D0D0D"/>
                </a:solidFill>
              </a:rPr>
              <a:t>L’API de Deliveroo sera utilisée afin de publier sur les menus sur Deliveroo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2448E09C-9774-F502-834F-FBAFD90EEB46}"/>
              </a:ext>
            </a:extLst>
          </p:cNvPr>
          <p:cNvGrpSpPr/>
          <p:nvPr/>
        </p:nvGrpSpPr>
        <p:grpSpPr>
          <a:xfrm>
            <a:off x="1584325" y="2565400"/>
            <a:ext cx="3543770" cy="1727200"/>
            <a:chOff x="1584325" y="2565400"/>
            <a:chExt cx="3543770" cy="1727200"/>
          </a:xfrm>
        </p:grpSpPr>
        <p:pic>
          <p:nvPicPr>
            <p:cNvPr id="7170" name="Picture 2" descr="Nouveau Logo Deliveroo PNG transparents - StickPNG">
              <a:extLst>
                <a:ext uri="{FF2B5EF4-FFF2-40B4-BE49-F238E27FC236}">
                  <a16:creationId xmlns:a16="http://schemas.microsoft.com/office/drawing/2014/main" id="{C9A06B7A-ABA6-108D-68CD-12C63C0E92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3199" y="2565400"/>
              <a:ext cx="2384896" cy="172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650490D5-FBC4-0811-88D2-879A207716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4325" y="2740025"/>
              <a:ext cx="1377950" cy="1377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12428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32B4C4F9-BEB9-9244-F0AE-E5DD1B0A15BC}"/>
              </a:ext>
            </a:extLst>
          </p:cNvPr>
          <p:cNvSpPr txBox="1"/>
          <p:nvPr/>
        </p:nvSpPr>
        <p:spPr>
          <a:xfrm>
            <a:off x="3708401" y="2474893"/>
            <a:ext cx="47751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rgbClr val="0D0D0D"/>
                </a:solidFill>
                <a:latin typeface="Montserrat" panose="00000500000000000000" pitchFamily="2" charset="0"/>
              </a:rPr>
              <a:t>Choix Technologiques</a:t>
            </a:r>
          </a:p>
          <a:p>
            <a:pPr algn="ctr"/>
            <a:r>
              <a:rPr lang="fr-FR" sz="2800" dirty="0">
                <a:solidFill>
                  <a:srgbClr val="0D0D0D"/>
                </a:solidFill>
                <a:latin typeface="Montserrat" panose="00000500000000000000" pitchFamily="2" charset="0"/>
              </a:rPr>
              <a:t>Frontend</a:t>
            </a:r>
          </a:p>
        </p:txBody>
      </p:sp>
    </p:spTree>
    <p:extLst>
      <p:ext uri="{BB962C8B-B14F-4D97-AF65-F5344CB8AC3E}">
        <p14:creationId xmlns:p14="http://schemas.microsoft.com/office/powerpoint/2010/main" val="343315249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328</Words>
  <Application>Microsoft Office PowerPoint</Application>
  <PresentationFormat>Grand écran</PresentationFormat>
  <Paragraphs>59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Inter</vt:lpstr>
      <vt:lpstr>Montserrat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Arnaud Buhl</dc:creator>
  <cp:lastModifiedBy>Arnaud Buhl</cp:lastModifiedBy>
  <cp:revision>11</cp:revision>
  <dcterms:created xsi:type="dcterms:W3CDTF">2024-01-21T14:30:47Z</dcterms:created>
  <dcterms:modified xsi:type="dcterms:W3CDTF">2024-01-28T14:35:23Z</dcterms:modified>
</cp:coreProperties>
</file>