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4"/>
  </p:notesMasterIdLst>
  <p:sldIdLst>
    <p:sldId id="256" r:id="rId2"/>
    <p:sldId id="265" r:id="rId3"/>
    <p:sldId id="258" r:id="rId4"/>
    <p:sldId id="264" r:id="rId5"/>
    <p:sldId id="257" r:id="rId6"/>
    <p:sldId id="263" r:id="rId7"/>
    <p:sldId id="262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ldo arno" initials="va" lastIdx="1" clrIdx="0">
    <p:extLst>
      <p:ext uri="{19B8F6BF-5375-455C-9EA6-DF929625EA0E}">
        <p15:presenceInfo xmlns:p15="http://schemas.microsoft.com/office/powerpoint/2012/main" userId="ef5fc2342050a0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01E"/>
    <a:srgbClr val="0C4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ldo arno" userId="ef5fc2342050a014" providerId="LiveId" clId="{7FCAD87E-04B2-48D5-A6FA-DF94B038BABF}"/>
    <pc:docChg chg="custSel modSld">
      <pc:chgData name="vitoldo arno" userId="ef5fc2342050a014" providerId="LiveId" clId="{7FCAD87E-04B2-48D5-A6FA-DF94B038BABF}" dt="2022-11-10T15:35:57.510" v="270" actId="1076"/>
      <pc:docMkLst>
        <pc:docMk/>
      </pc:docMkLst>
      <pc:sldChg chg="modSp mod">
        <pc:chgData name="vitoldo arno" userId="ef5fc2342050a014" providerId="LiveId" clId="{7FCAD87E-04B2-48D5-A6FA-DF94B038BABF}" dt="2022-11-10T15:22:37.379" v="111" actId="20577"/>
        <pc:sldMkLst>
          <pc:docMk/>
          <pc:sldMk cId="1118435203" sldId="257"/>
        </pc:sldMkLst>
        <pc:spChg chg="mod">
          <ac:chgData name="vitoldo arno" userId="ef5fc2342050a014" providerId="LiveId" clId="{7FCAD87E-04B2-48D5-A6FA-DF94B038BABF}" dt="2022-11-10T15:22:37.379" v="111" actId="20577"/>
          <ac:spMkLst>
            <pc:docMk/>
            <pc:sldMk cId="1118435203" sldId="257"/>
            <ac:spMk id="9" creationId="{D84B3716-7F36-F2C2-9139-2E338CF09727}"/>
          </ac:spMkLst>
        </pc:spChg>
      </pc:sldChg>
      <pc:sldChg chg="modSp mod">
        <pc:chgData name="vitoldo arno" userId="ef5fc2342050a014" providerId="LiveId" clId="{7FCAD87E-04B2-48D5-A6FA-DF94B038BABF}" dt="2022-10-28T14:22:42.988" v="45" actId="20577"/>
        <pc:sldMkLst>
          <pc:docMk/>
          <pc:sldMk cId="3502445688" sldId="262"/>
        </pc:sldMkLst>
        <pc:spChg chg="mod">
          <ac:chgData name="vitoldo arno" userId="ef5fc2342050a014" providerId="LiveId" clId="{7FCAD87E-04B2-48D5-A6FA-DF94B038BABF}" dt="2022-10-28T14:22:42.988" v="45" actId="20577"/>
          <ac:spMkLst>
            <pc:docMk/>
            <pc:sldMk cId="3502445688" sldId="262"/>
            <ac:spMk id="7" creationId="{F2C52A77-67E9-DF73-8085-6DAFA8F04457}"/>
          </ac:spMkLst>
        </pc:spChg>
      </pc:sldChg>
      <pc:sldChg chg="addSp delSp modSp mod">
        <pc:chgData name="vitoldo arno" userId="ef5fc2342050a014" providerId="LiveId" clId="{7FCAD87E-04B2-48D5-A6FA-DF94B038BABF}" dt="2022-11-10T15:35:57.510" v="270" actId="1076"/>
        <pc:sldMkLst>
          <pc:docMk/>
          <pc:sldMk cId="2776102867" sldId="263"/>
        </pc:sldMkLst>
        <pc:spChg chg="mod">
          <ac:chgData name="vitoldo arno" userId="ef5fc2342050a014" providerId="LiveId" clId="{7FCAD87E-04B2-48D5-A6FA-DF94B038BABF}" dt="2022-11-10T15:35:13.252" v="267" actId="20577"/>
          <ac:spMkLst>
            <pc:docMk/>
            <pc:sldMk cId="2776102867" sldId="263"/>
            <ac:spMk id="2" creationId="{0F4CADC6-794C-F4ED-80E6-6A959CE3CD6C}"/>
          </ac:spMkLst>
        </pc:spChg>
        <pc:spChg chg="mod">
          <ac:chgData name="vitoldo arno" userId="ef5fc2342050a014" providerId="LiveId" clId="{7FCAD87E-04B2-48D5-A6FA-DF94B038BABF}" dt="2022-11-10T15:35:28.200" v="268" actId="1076"/>
          <ac:spMkLst>
            <pc:docMk/>
            <pc:sldMk cId="2776102867" sldId="263"/>
            <ac:spMk id="3" creationId="{C27D31CA-CB28-CB3B-5D8B-0DC72543F397}"/>
          </ac:spMkLst>
        </pc:spChg>
        <pc:spChg chg="del">
          <ac:chgData name="vitoldo arno" userId="ef5fc2342050a014" providerId="LiveId" clId="{7FCAD87E-04B2-48D5-A6FA-DF94B038BABF}" dt="2022-11-10T15:18:26.197" v="60" actId="478"/>
          <ac:spMkLst>
            <pc:docMk/>
            <pc:sldMk cId="2776102867" sldId="263"/>
            <ac:spMk id="4" creationId="{64CFF06E-235A-507C-C287-BCF6D7DABA65}"/>
          </ac:spMkLst>
        </pc:spChg>
        <pc:spChg chg="del">
          <ac:chgData name="vitoldo arno" userId="ef5fc2342050a014" providerId="LiveId" clId="{7FCAD87E-04B2-48D5-A6FA-DF94B038BABF}" dt="2022-11-10T15:18:27.797" v="61" actId="478"/>
          <ac:spMkLst>
            <pc:docMk/>
            <pc:sldMk cId="2776102867" sldId="263"/>
            <ac:spMk id="7" creationId="{523C79A5-C438-3A27-F0C8-BBAD1C970D74}"/>
          </ac:spMkLst>
        </pc:spChg>
        <pc:spChg chg="add mod">
          <ac:chgData name="vitoldo arno" userId="ef5fc2342050a014" providerId="LiveId" clId="{7FCAD87E-04B2-48D5-A6FA-DF94B038BABF}" dt="2022-11-10T15:35:57.510" v="270" actId="1076"/>
          <ac:spMkLst>
            <pc:docMk/>
            <pc:sldMk cId="2776102867" sldId="263"/>
            <ac:spMk id="9" creationId="{E0173BD9-FCAB-E35C-7FAD-BEA5CB50ED05}"/>
          </ac:spMkLst>
        </pc:spChg>
        <pc:picChg chg="del">
          <ac:chgData name="vitoldo arno" userId="ef5fc2342050a014" providerId="LiveId" clId="{7FCAD87E-04B2-48D5-A6FA-DF94B038BABF}" dt="2022-11-10T15:18:12.010" v="59" actId="478"/>
          <ac:picMkLst>
            <pc:docMk/>
            <pc:sldMk cId="2776102867" sldId="263"/>
            <ac:picMk id="6" creationId="{86DF9801-EC4D-1F1F-699D-E2121670794A}"/>
          </ac:picMkLst>
        </pc:picChg>
        <pc:picChg chg="add mod">
          <ac:chgData name="vitoldo arno" userId="ef5fc2342050a014" providerId="LiveId" clId="{7FCAD87E-04B2-48D5-A6FA-DF94B038BABF}" dt="2022-11-10T15:35:36.426" v="269" actId="1076"/>
          <ac:picMkLst>
            <pc:docMk/>
            <pc:sldMk cId="2776102867" sldId="263"/>
            <ac:picMk id="8" creationId="{040E1707-D5B8-DA4D-F290-26D0972C497D}"/>
          </ac:picMkLst>
        </pc:picChg>
      </pc:sldChg>
      <pc:sldChg chg="modSp mod">
        <pc:chgData name="vitoldo arno" userId="ef5fc2342050a014" providerId="LiveId" clId="{7FCAD87E-04B2-48D5-A6FA-DF94B038BABF}" dt="2022-10-28T14:26:33.249" v="57" actId="20577"/>
        <pc:sldMkLst>
          <pc:docMk/>
          <pc:sldMk cId="1339279793" sldId="265"/>
        </pc:sldMkLst>
        <pc:spChg chg="mod">
          <ac:chgData name="vitoldo arno" userId="ef5fc2342050a014" providerId="LiveId" clId="{7FCAD87E-04B2-48D5-A6FA-DF94B038BABF}" dt="2022-10-28T14:26:33.249" v="57" actId="20577"/>
          <ac:spMkLst>
            <pc:docMk/>
            <pc:sldMk cId="1339279793" sldId="265"/>
            <ac:spMk id="3" creationId="{5D6829A5-CC9B-30EF-0831-0E9532FC9315}"/>
          </ac:spMkLst>
        </pc:spChg>
      </pc:sldChg>
      <pc:sldChg chg="modSp mod">
        <pc:chgData name="vitoldo arno" userId="ef5fc2342050a014" providerId="LiveId" clId="{7FCAD87E-04B2-48D5-A6FA-DF94B038BABF}" dt="2022-10-28T14:29:36.681" v="58" actId="114"/>
        <pc:sldMkLst>
          <pc:docMk/>
          <pc:sldMk cId="927184988" sldId="266"/>
        </pc:sldMkLst>
        <pc:spChg chg="mod">
          <ac:chgData name="vitoldo arno" userId="ef5fc2342050a014" providerId="LiveId" clId="{7FCAD87E-04B2-48D5-A6FA-DF94B038BABF}" dt="2022-10-28T14:29:36.681" v="58" actId="114"/>
          <ac:spMkLst>
            <pc:docMk/>
            <pc:sldMk cId="927184988" sldId="266"/>
            <ac:spMk id="5" creationId="{6C65061C-2571-F67C-37C2-FD69EBA45A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ABDEE-0132-4187-89A0-75A928F6D724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64044-B164-4B79-9E50-8595B3DA6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54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CF9C-6D4D-4B65-A0CE-C2AD6A33F201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4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FF2A-CB23-454F-952E-6C41909A80AA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9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928C-7575-47F8-AF64-059B1B79DADA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94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53F9-0020-4F95-B5D2-5CA2BA38A741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093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A0F5-2D2D-472D-B449-C1B3FE4EA663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8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794A-AB38-4DE0-96E9-E869D8A29483}" type="datetime1">
              <a:rPr lang="fr-FR" smtClean="0"/>
              <a:t>10/11/2022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91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9DB-AF15-4F66-B757-5C799B7FCDF2}" type="datetime1">
              <a:rPr lang="fr-FR" smtClean="0"/>
              <a:t>10/11/2022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44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82B2-DD3A-46DE-BFB4-EB0E481CCB04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6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6666-E881-4DFF-A3E6-36F3293C7AEE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66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B57D-01EF-48F6-9033-B26BEF2139B3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5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BC1-511D-49FA-B05D-66F285FA2CB7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8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0976-7C68-402B-A3D6-4BF6436EBFFB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245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1FFF-4C43-46CA-84FE-A7AC312C8CB8}" type="datetime1">
              <a:rPr lang="fr-FR" smtClean="0"/>
              <a:t>10/11/2022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167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F001-4294-4E73-9B59-1FB272CB851D}" type="datetime1">
              <a:rPr lang="fr-FR" smtClean="0"/>
              <a:t>10/11/2022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19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FBE-7B88-49AD-B4B2-9F22823EAEC9}" type="datetime1">
              <a:rPr lang="fr-FR" smtClean="0"/>
              <a:t>10/11/2022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73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5E06-BDC3-407F-A96E-15153FE07E09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02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28-73D8-45EC-8D8E-52E778B13DC1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66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39095A-1B89-405E-A6D7-C18E6F5735E8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9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01398" y="3586162"/>
            <a:ext cx="7389202" cy="1609725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6700" dirty="0">
                <a:solidFill>
                  <a:srgbClr val="E2801E"/>
                </a:solidFill>
                <a:cs typeface="Calibri Light"/>
              </a:rPr>
            </a:br>
            <a:br>
              <a:rPr lang="fr-FR" sz="6700" dirty="0">
                <a:solidFill>
                  <a:srgbClr val="E2801E"/>
                </a:solidFill>
                <a:cs typeface="Calibri Light"/>
              </a:rPr>
            </a:br>
            <a:br>
              <a:rPr lang="fr-FR" sz="6700" dirty="0">
                <a:solidFill>
                  <a:srgbClr val="E2801E"/>
                </a:solidFill>
                <a:cs typeface="Calibri Light"/>
              </a:rPr>
            </a:br>
            <a:br>
              <a:rPr lang="fr-FR" sz="6700" dirty="0">
                <a:solidFill>
                  <a:srgbClr val="E2801E"/>
                </a:solidFill>
                <a:cs typeface="Calibri Light"/>
              </a:rPr>
            </a:br>
            <a:br>
              <a:rPr lang="fr-FR" sz="6700" dirty="0">
                <a:solidFill>
                  <a:srgbClr val="E2801E"/>
                </a:solidFill>
                <a:cs typeface="Calibri Light"/>
              </a:rPr>
            </a:br>
            <a:br>
              <a:rPr lang="fr-FR" sz="6700" u="sng" dirty="0">
                <a:solidFill>
                  <a:srgbClr val="E2801E"/>
                </a:solidFill>
                <a:cs typeface="Calibri Light"/>
              </a:rPr>
            </a:br>
            <a:br>
              <a:rPr lang="fr-FR" sz="6700" u="sng" dirty="0">
                <a:solidFill>
                  <a:srgbClr val="E2801E"/>
                </a:solidFill>
                <a:cs typeface="Calibri Light"/>
              </a:rPr>
            </a:br>
            <a:r>
              <a:rPr lang="fr-FR" sz="6700" dirty="0">
                <a:solidFill>
                  <a:srgbClr val="E2801E"/>
                </a:solidFill>
                <a:cs typeface="Calibri Light"/>
              </a:rPr>
              <a:t>Analyse des ventes</a:t>
            </a:r>
            <a:br>
              <a:rPr lang="fr-FR" sz="6700" dirty="0">
                <a:solidFill>
                  <a:srgbClr val="E2801E"/>
                </a:solidFill>
                <a:cs typeface="Calibri Light"/>
              </a:rPr>
            </a:br>
            <a:br>
              <a:rPr lang="fr-FR" dirty="0">
                <a:solidFill>
                  <a:srgbClr val="E2801E"/>
                </a:solidFill>
                <a:cs typeface="Calibri Light"/>
              </a:rPr>
            </a:br>
            <a:endParaRPr lang="fr-FR" dirty="0">
              <a:solidFill>
                <a:srgbClr val="E2801E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23932" y="4116299"/>
            <a:ext cx="8144134" cy="1117687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E2801E"/>
                </a:solidFill>
                <a:cs typeface="Calibri Light"/>
              </a:rPr>
              <a:t>février 2020</a:t>
            </a:r>
            <a:endParaRPr lang="fr-FR" sz="6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B7C394-F9CC-356B-AAD5-B4872AE6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444" y="1162033"/>
            <a:ext cx="6969111" cy="1117687"/>
          </a:xfrm>
          <a:prstGeom prst="rect">
            <a:avLst/>
          </a:prstGeom>
          <a:ln w="57150">
            <a:solidFill>
              <a:srgbClr val="E2801E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5851C5-B69E-C25C-39F6-5B662EA0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>
            <a:extLst>
              <a:ext uri="{FF2B5EF4-FFF2-40B4-BE49-F238E27FC236}">
                <a16:creationId xmlns:a16="http://schemas.microsoft.com/office/drawing/2014/main" id="{18B91D62-096D-5AC4-DC04-09E7BB5C6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2" y="227870"/>
            <a:ext cx="8231475" cy="640225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1B19B5-7C27-6FDE-2A75-608B670D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4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A095CC4-9DE0-2F1D-1BF1-679F96BB3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2" y="227870"/>
            <a:ext cx="8231475" cy="640225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1B0466-0F48-68CA-CA9E-DD844681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90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B925D98-765E-F694-2EAE-67C4D7F76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2" y="227870"/>
            <a:ext cx="8231475" cy="640225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3E2D655-4525-F3B1-6FC0-3F669062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44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77CB4-7FC2-FCEE-8E64-19956CE8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820438"/>
          </a:xfrm>
        </p:spPr>
        <p:txBody>
          <a:bodyPr/>
          <a:lstStyle/>
          <a:p>
            <a:r>
              <a:rPr lang="fr-FR" u="sng" dirty="0">
                <a:solidFill>
                  <a:srgbClr val="E2801E"/>
                </a:solidFill>
              </a:rPr>
              <a:t>Chiffres clés février 2020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6829A5-CC9B-30EF-0831-0E9532FC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288" y="2357912"/>
            <a:ext cx="11534775" cy="3534344"/>
          </a:xfrm>
        </p:spPr>
        <p:txBody>
          <a:bodyPr>
            <a:normAutofit fontScale="25000" lnSpcReduction="20000"/>
          </a:bodyPr>
          <a:lstStyle/>
          <a:p>
            <a:endParaRPr lang="fr-FR" sz="8000" b="1" dirty="0">
              <a:solidFill>
                <a:schemeClr val="bg1"/>
              </a:solidFill>
              <a:effectLst/>
            </a:endParaRPr>
          </a:p>
          <a:p>
            <a:r>
              <a:rPr lang="fr-FR" sz="8000" b="1" dirty="0">
                <a:solidFill>
                  <a:schemeClr val="bg1"/>
                </a:solidFill>
                <a:effectLst/>
              </a:rPr>
              <a:t>Evolution du chiffre d'affaires : 650K€ en février soit une baisse de 30K€ par rapport janvier 2020</a:t>
            </a:r>
          </a:p>
          <a:p>
            <a:endParaRPr lang="fr-FR" sz="7200" dirty="0"/>
          </a:p>
          <a:p>
            <a:r>
              <a:rPr lang="fr-FR" sz="7200" dirty="0"/>
              <a:t>Proportion des ventes : 650K€ (470K€ pour la nourriture en progression de 120K€ et 180K€ pour les biens de consommation soit une baisse de 20K€)</a:t>
            </a:r>
          </a:p>
          <a:p>
            <a:endParaRPr lang="fr-FR" sz="7200" dirty="0"/>
          </a:p>
          <a:p>
            <a:r>
              <a:rPr lang="fr-FR" sz="7200" dirty="0"/>
              <a:t>Le nombre de visites a augmenté de 140K et le nombre d’achat de 10K </a:t>
            </a:r>
          </a:p>
          <a:p>
            <a:endParaRPr lang="fr-FR" sz="7200" dirty="0"/>
          </a:p>
          <a:p>
            <a:r>
              <a:rPr lang="fr-FR" sz="7200" dirty="0"/>
              <a:t>5% des visites aboutissent à un achat</a:t>
            </a:r>
          </a:p>
          <a:p>
            <a:endParaRPr lang="fr-FR" sz="7200" dirty="0"/>
          </a:p>
          <a:p>
            <a:r>
              <a:rPr lang="fr-FR" sz="7200" dirty="0"/>
              <a:t>Temps passé par achats sur le site web : 6 minutes</a:t>
            </a:r>
          </a:p>
          <a:p>
            <a:endParaRPr lang="fr-FR" sz="7200" dirty="0"/>
          </a:p>
          <a:p>
            <a:r>
              <a:rPr lang="fr-FR" sz="7200" dirty="0"/>
              <a:t>Panier moyen : 40€</a:t>
            </a:r>
          </a:p>
          <a:p>
            <a:endParaRPr lang="fr-FR" sz="7200" dirty="0"/>
          </a:p>
          <a:p>
            <a:endParaRPr lang="fr-FR" sz="72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4809E0-37AF-D7BE-E3A5-9FBDFD4B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7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CD694-D4F9-FF59-BC67-655FD058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4" y="10409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FR" sz="2900" dirty="0">
                <a:solidFill>
                  <a:srgbClr val="E2801E"/>
                </a:solidFill>
                <a:ea typeface="+mj-lt"/>
                <a:cs typeface="+mj-lt"/>
              </a:rPr>
              <a:t>Ventes et Visites - février 2020</a:t>
            </a:r>
            <a:br>
              <a:rPr lang="fr-FR" dirty="0">
                <a:ea typeface="+mj-lt"/>
                <a:cs typeface="+mj-lt"/>
              </a:rPr>
            </a:br>
            <a:endParaRPr lang="fr-FR" dirty="0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53D76716-6B44-8B84-8564-F0CE00A0B4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0783" y="764908"/>
            <a:ext cx="9272184" cy="4873892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3C33C-A320-D4CC-8EB5-EE5DC5E7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3688" y="5925038"/>
            <a:ext cx="6524624" cy="749159"/>
          </a:xfrm>
          <a:ln>
            <a:noFill/>
          </a:ln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fr-FR" sz="1800" dirty="0">
                <a:solidFill>
                  <a:schemeClr val="tx1"/>
                </a:solidFill>
                <a:ea typeface="+mj-lt"/>
                <a:cs typeface="+mj-lt"/>
              </a:rPr>
              <a:t>L’évolution du nombre de visites est exponentielle alors que nombre d'achats des clients évolue timidement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7C1FC7-9585-92D7-E09D-52F371A1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95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5AA8C-B842-461D-3ADF-89169A40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60" y="151237"/>
            <a:ext cx="10278080" cy="782213"/>
          </a:xfrm>
        </p:spPr>
        <p:txBody>
          <a:bodyPr>
            <a:normAutofit fontScale="90000"/>
          </a:bodyPr>
          <a:lstStyle/>
          <a:p>
            <a:r>
              <a:rPr lang="fr-FR" sz="2900" dirty="0">
                <a:solidFill>
                  <a:srgbClr val="E2801E"/>
                </a:solidFill>
              </a:rPr>
              <a:t>Evolution du ratio (nombre d’achats des clients)/(nombre de visites) au cours du temps - février 2020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579CD0-CD14-DCED-1507-6CCCF4D4E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2975" y="6149641"/>
            <a:ext cx="7387775" cy="557122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1800" dirty="0">
                <a:solidFill>
                  <a:schemeClr val="tx1"/>
                </a:solidFill>
              </a:rPr>
              <a:t>La différence entre la forte augmentation du nombre de visites et de le nombre d’achats continue de faire chuter le ratio à 5% en février 2020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287E8C-C8E7-3217-1AA5-66BF312DA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1" y="952285"/>
            <a:ext cx="8181975" cy="495343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7F8384-001D-F76F-C551-9CC1DFF9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22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3B78D-EB28-5081-F2B0-48690BD7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84" y="104775"/>
            <a:ext cx="10353763" cy="762102"/>
          </a:xfrm>
        </p:spPr>
        <p:txBody>
          <a:bodyPr>
            <a:normAutofit fontScale="90000"/>
          </a:bodyPr>
          <a:lstStyle/>
          <a:p>
            <a:r>
              <a:rPr lang="fr-FR" sz="2900" dirty="0">
                <a:solidFill>
                  <a:srgbClr val="E2801E"/>
                </a:solidFill>
                <a:ea typeface="+mj-lt"/>
                <a:cs typeface="+mj-lt"/>
              </a:rPr>
              <a:t>Temps passé par les visiteurs sur le site web en février 2020 </a:t>
            </a:r>
            <a:br>
              <a:rPr lang="fr-FR" sz="3200" dirty="0">
                <a:solidFill>
                  <a:srgbClr val="E2801E"/>
                </a:solidFill>
                <a:ea typeface="+mj-lt"/>
                <a:cs typeface="+mj-lt"/>
              </a:rPr>
            </a:br>
            <a:r>
              <a:rPr lang="fr-FR" sz="1600" dirty="0">
                <a:solidFill>
                  <a:srgbClr val="E2801E"/>
                </a:solidFill>
                <a:ea typeface="+mj-lt"/>
                <a:cs typeface="+mj-lt"/>
              </a:rPr>
              <a:t>(pour les sessions ayant abouti à un achat)</a:t>
            </a:r>
            <a:endParaRPr lang="fr-FR" sz="1600" dirty="0">
              <a:solidFill>
                <a:srgbClr val="E2801E"/>
              </a:solidFill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84B3716-7F36-F2C2-9139-2E338CF0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5037" y="5648121"/>
            <a:ext cx="7781925" cy="1105104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1800" dirty="0">
                <a:solidFill>
                  <a:schemeClr val="tx1"/>
                </a:solidFill>
              </a:rPr>
              <a:t>La variabilité du temps passé en février 2020 par les acheteurs est plus importante entre 2 et 9 minutes et la médiane se situe vers 6,2 min. </a:t>
            </a:r>
          </a:p>
          <a:p>
            <a:endParaRPr lang="fr-FR" sz="1800" dirty="0">
              <a:solidFill>
                <a:srgbClr val="E2801E"/>
              </a:solidFill>
            </a:endParaRPr>
          </a:p>
          <a:p>
            <a:r>
              <a:rPr lang="fr-FR" sz="1800" dirty="0">
                <a:solidFill>
                  <a:srgbClr val="E2801E"/>
                </a:solidFill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F38BF6-F5D8-FD2B-C70D-004FC5A2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01" y="866877"/>
            <a:ext cx="7781925" cy="460047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FD00C2-8CEB-3C09-72D6-55335277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43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ADC6-794C-F4ED-80E6-6A959CE3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7871"/>
            <a:ext cx="10353762" cy="452557"/>
          </a:xfrm>
        </p:spPr>
        <p:txBody>
          <a:bodyPr>
            <a:noAutofit/>
          </a:bodyPr>
          <a:lstStyle/>
          <a:p>
            <a:r>
              <a:rPr lang="fr-FR" sz="2600" dirty="0">
                <a:solidFill>
                  <a:srgbClr val="E2801E"/>
                </a:solidFill>
              </a:rPr>
              <a:t>Montant des achats des clients (montant du panier) et temps passé par visiteurs sur le site pour février 2020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D31CA-CB28-CB3B-5D8B-0DC72543F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6010" y="6186123"/>
            <a:ext cx="4939979" cy="452558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1800" dirty="0">
                <a:solidFill>
                  <a:schemeClr val="tx1"/>
                </a:solidFill>
              </a:rPr>
              <a:t>Le panier moyen se situe aux alentours des 40€ et le temps passé par visiteur entre 6 et 9 min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EAB866-58FB-7A4C-7022-3643595A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0E1707-D5B8-DA4D-F290-26D0972C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21" y="870195"/>
            <a:ext cx="6439257" cy="5013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173BD9-FCAB-E35C-7FAD-BEA5CB50ED05}"/>
              </a:ext>
            </a:extLst>
          </p:cNvPr>
          <p:cNvSpPr/>
          <p:nvPr/>
        </p:nvSpPr>
        <p:spPr>
          <a:xfrm>
            <a:off x="5381625" y="3228975"/>
            <a:ext cx="876300" cy="847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1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A4264D-DE44-D681-531F-7822A88D3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33" y="828675"/>
            <a:ext cx="8468331" cy="4667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6540E9-1510-29C6-B6A1-1B2E953BF07B}"/>
              </a:ext>
            </a:extLst>
          </p:cNvPr>
          <p:cNvSpPr txBox="1"/>
          <p:nvPr/>
        </p:nvSpPr>
        <p:spPr>
          <a:xfrm>
            <a:off x="2409825" y="85725"/>
            <a:ext cx="774382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E2801E"/>
                </a:solidFill>
              </a:rPr>
              <a:t>Evolution du chiffre d'affaires pour février 2020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2C52A77-67E9-DF73-8085-6DAFA8F04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1833" y="5422582"/>
            <a:ext cx="8468331" cy="1349693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1800" dirty="0">
                <a:solidFill>
                  <a:schemeClr val="tx1"/>
                </a:solidFill>
              </a:rPr>
              <a:t>La part de la nourriture sur le chiffre d’affaire augmente de mois en mois et représente 70% en février 2020 et les biens de consommation stagnent à 30%</a:t>
            </a:r>
          </a:p>
          <a:p>
            <a:r>
              <a:rPr lang="fr-FR" sz="1800" dirty="0">
                <a:solidFill>
                  <a:schemeClr val="tx1"/>
                </a:solidFill>
              </a:rPr>
              <a:t>Le chiffre d’affaires est en recule de 30K€ par rapport à janvier 2020 dû à l’arrêt des ventes du high tech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8952A5-99AD-542D-FBA3-7C2D22F5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44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13D83-F1E8-A7C5-65E8-3021775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72" y="379838"/>
            <a:ext cx="9697055" cy="639338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2900" u="sng" dirty="0">
                <a:solidFill>
                  <a:srgbClr val="E2801E"/>
                </a:solidFill>
                <a:effectLst/>
              </a:rPr>
              <a:t>Changement de stratégie / Chiffre d’affaires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191F89-5C22-9592-E050-A42859F68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821" y="2114700"/>
            <a:ext cx="11944350" cy="248602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2200" i="1" dirty="0">
                <a:solidFill>
                  <a:schemeClr val="tx1"/>
                </a:solidFill>
              </a:rPr>
              <a:t>Diminution</a:t>
            </a:r>
            <a:r>
              <a:rPr lang="fr-FR" sz="2200" dirty="0">
                <a:solidFill>
                  <a:schemeClr val="tx1"/>
                </a:solidFill>
              </a:rPr>
              <a:t> du chiffre d’affaire dés la fin de commercialisation de la high tech en février 2020 (fin des stocks).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</a:rPr>
              <a:t>Ce changement de stratégie pourrait modifier également le temps de visites sur le site </a:t>
            </a:r>
          </a:p>
          <a:p>
            <a:endParaRPr lang="fr-FR" sz="2900" dirty="0">
              <a:solidFill>
                <a:schemeClr val="tx1"/>
              </a:solidFill>
            </a:endParaRPr>
          </a:p>
          <a:p>
            <a:endParaRPr lang="fr-FR" sz="2900" dirty="0">
              <a:solidFill>
                <a:schemeClr val="tx1"/>
              </a:solidFill>
            </a:endParaRPr>
          </a:p>
          <a:p>
            <a:endParaRPr lang="fr-FR" sz="29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86D70A-DD6A-6A76-7F8D-0AC55231ACED}"/>
              </a:ext>
            </a:extLst>
          </p:cNvPr>
          <p:cNvSpPr txBox="1"/>
          <p:nvPr/>
        </p:nvSpPr>
        <p:spPr>
          <a:xfrm>
            <a:off x="1247469" y="3923930"/>
            <a:ext cx="9697055" cy="538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900" u="sng" dirty="0">
                <a:solidFill>
                  <a:srgbClr val="E2801E"/>
                </a:solidFill>
              </a:rPr>
              <a:t>Recommandations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65061C-2571-F67C-37C2-FD69EBA45A2C}"/>
              </a:ext>
            </a:extLst>
          </p:cNvPr>
          <p:cNvSpPr txBox="1"/>
          <p:nvPr/>
        </p:nvSpPr>
        <p:spPr>
          <a:xfrm>
            <a:off x="380998" y="4600725"/>
            <a:ext cx="11429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Surveiller</a:t>
            </a:r>
            <a:r>
              <a:rPr lang="fr-F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l’évolution de la nourriture qui pourrait compenser l’arrêt de la high tech.</a:t>
            </a:r>
          </a:p>
          <a:p>
            <a:endParaRPr lang="fr-F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Réintroduire la high tech pourrait être une </a:t>
            </a:r>
            <a:r>
              <a:rPr lang="fr-F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opportunité </a:t>
            </a:r>
            <a:r>
              <a:rPr lang="fr-FR" sz="2200" dirty="0"/>
              <a:t>pour soutenir la croissance notée sur la nourriture.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84CC5-061A-1F92-00BA-988602AA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18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CA3C2-B527-186A-FD44-AE51447E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28950"/>
            <a:ext cx="10353762" cy="970450"/>
          </a:xfrm>
        </p:spPr>
        <p:txBody>
          <a:bodyPr/>
          <a:lstStyle/>
          <a:p>
            <a:r>
              <a:rPr lang="fr-FR" dirty="0">
                <a:solidFill>
                  <a:srgbClr val="E2801E"/>
                </a:solidFill>
              </a:rPr>
              <a:t>Annexes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C7D9F2-7881-FE94-5F53-AE1ED2E7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31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974</TotalTime>
  <Words>416</Words>
  <Application>Microsoft Office PowerPoint</Application>
  <PresentationFormat>Grand écran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Wingdings 2</vt:lpstr>
      <vt:lpstr>Ardoise</vt:lpstr>
      <vt:lpstr>       Analyse des ventes  </vt:lpstr>
      <vt:lpstr>Chiffres clés février 2020 </vt:lpstr>
      <vt:lpstr>Ventes et Visites - février 2020 </vt:lpstr>
      <vt:lpstr>Evolution du ratio (nombre d’achats des clients)/(nombre de visites) au cours du temps - février 2020</vt:lpstr>
      <vt:lpstr>Temps passé par les visiteurs sur le site web en février 2020  (pour les sessions ayant abouti à un achat)</vt:lpstr>
      <vt:lpstr>Montant des achats des clients (montant du panier) et temps passé par visiteurs sur le site pour février 2020 </vt:lpstr>
      <vt:lpstr>Présentation PowerPoint</vt:lpstr>
      <vt:lpstr>Changement de stratégie / Chiffre d’affaires</vt:lpstr>
      <vt:lpstr>Annexes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Lenovo</dc:creator>
  <cp:lastModifiedBy>vitoldo arno</cp:lastModifiedBy>
  <cp:revision>30</cp:revision>
  <dcterms:created xsi:type="dcterms:W3CDTF">2022-10-06T08:05:00Z</dcterms:created>
  <dcterms:modified xsi:type="dcterms:W3CDTF">2022-11-10T15:36:00Z</dcterms:modified>
</cp:coreProperties>
</file>