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0" r:id="rId5"/>
    <p:sldId id="259"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5369"/>
  </p:normalViewPr>
  <p:slideViewPr>
    <p:cSldViewPr snapToGrid="0" snapToObjects="1">
      <p:cViewPr varScale="1">
        <p:scale>
          <a:sx n="94" d="100"/>
          <a:sy n="94" d="100"/>
        </p:scale>
        <p:origin x="736"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fr-FR"/>
              <a:t>Modifiez le style du titre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6/25/24</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‹N°›</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fr-FR"/>
              <a:t>Modifiez le style du titre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fr-FR"/>
              <a:t>Cliquez sur l'icône pour ajouter une image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6/25/24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fr-FR"/>
              <a:t>Modifiez le style du titre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6/25/24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fr-FR"/>
              <a:t>Modifiez le style du titre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6/25/24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fr-FR"/>
              <a:t>Modifiez le style du titre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6/25/24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s">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fr-FR"/>
              <a:t>Modifiez le style du titre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3" name="Date Placeholder 2"/>
          <p:cNvSpPr>
            <a:spLocks noGrp="1"/>
          </p:cNvSpPr>
          <p:nvPr>
            <p:ph type="dt" sz="half" idx="10"/>
          </p:nvPr>
        </p:nvSpPr>
        <p:spPr/>
        <p:txBody>
          <a:bodyPr/>
          <a:lstStyle/>
          <a:p>
            <a:fld id="{48A87A34-81AB-432B-8DAE-1953F412C126}" type="datetimeFigureOut">
              <a:rPr lang="en-US" dirty="0"/>
              <a:t>6/25/24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s d’image">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fr-FR"/>
              <a:t>Modifiez le style du titre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fr-FR"/>
              <a:t>Cliquez sur l'icône pour ajouter une image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fr-FR"/>
              <a:t>Cliquez sur l'icône pour ajouter une image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fr-FR"/>
              <a:t>Cliquez sur l'icône pour ajouter une image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3" name="Date Placeholder 2"/>
          <p:cNvSpPr>
            <a:spLocks noGrp="1"/>
          </p:cNvSpPr>
          <p:nvPr>
            <p:ph type="dt" sz="half" idx="10"/>
          </p:nvPr>
        </p:nvSpPr>
        <p:spPr/>
        <p:txBody>
          <a:bodyPr/>
          <a:lstStyle/>
          <a:p>
            <a:fld id="{48A87A34-81AB-432B-8DAE-1953F412C126}" type="datetimeFigureOut">
              <a:rPr lang="en-US" dirty="0"/>
              <a:t>6/25/24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6/25/24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6/25/24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6/25/24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fr-FR"/>
              <a:t>Modifiez le style du titre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48A87A34-81AB-432B-8DAE-1953F412C126}" type="datetimeFigureOut">
              <a:rPr lang="en-US" dirty="0"/>
              <a:t>6/25/24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6/25/24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fr-FR"/>
              <a:t>Modifiez le style du titre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1141410" y="3073397"/>
            <a:ext cx="4878391" cy="2717801"/>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6172200" y="3073397"/>
            <a:ext cx="4875210" cy="2717801"/>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6/25/24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6/25/24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6/25/24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fr-FR"/>
              <a:t>Modifiez le style du titre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6/25/24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fr-FR"/>
              <a:t>Modifiez le style du titre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6/25/24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6/25/24</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‹N°›</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DDC8DFE-31A8-0FDB-702D-6883260ABA60}"/>
              </a:ext>
            </a:extLst>
          </p:cNvPr>
          <p:cNvSpPr>
            <a:spLocks noGrp="1"/>
          </p:cNvSpPr>
          <p:nvPr>
            <p:ph type="ctrTitle"/>
          </p:nvPr>
        </p:nvSpPr>
        <p:spPr>
          <a:xfrm>
            <a:off x="0" y="-17061"/>
            <a:ext cx="12192000" cy="3234519"/>
          </a:xfrm>
          <a:solidFill>
            <a:schemeClr val="tx1"/>
          </a:solidFill>
          <a:ln>
            <a:noFill/>
          </a:ln>
        </p:spPr>
        <p:txBody>
          <a:bodyPr>
            <a:noAutofit/>
          </a:bodyPr>
          <a:lstStyle/>
          <a:p>
            <a:pPr algn="ctr"/>
            <a:r>
              <a:rPr lang="fr-FR" sz="7200" b="1" dirty="0">
                <a:solidFill>
                  <a:schemeClr val="bg2">
                    <a:lumMod val="50000"/>
                  </a:schemeClr>
                </a:solidFill>
              </a:rPr>
              <a:t>Checkpoint : introduction aux bases de données</a:t>
            </a:r>
          </a:p>
        </p:txBody>
      </p:sp>
      <p:sp>
        <p:nvSpPr>
          <p:cNvPr id="3" name="Sous-titre 2">
            <a:extLst>
              <a:ext uri="{FF2B5EF4-FFF2-40B4-BE49-F238E27FC236}">
                <a16:creationId xmlns:a16="http://schemas.microsoft.com/office/drawing/2014/main" id="{FC7DF1A1-DFD0-621B-648C-EA3913BCD23D}"/>
              </a:ext>
            </a:extLst>
          </p:cNvPr>
          <p:cNvSpPr>
            <a:spLocks noGrp="1"/>
          </p:cNvSpPr>
          <p:nvPr>
            <p:ph type="subTitle" idx="1"/>
          </p:nvPr>
        </p:nvSpPr>
        <p:spPr>
          <a:xfrm>
            <a:off x="1700212" y="4147949"/>
            <a:ext cx="8791575" cy="2048136"/>
          </a:xfrm>
          <a:solidFill>
            <a:schemeClr val="accent2">
              <a:lumMod val="60000"/>
              <a:lumOff val="40000"/>
            </a:schemeClr>
          </a:solidFill>
          <a:ln w="57150">
            <a:solidFill>
              <a:schemeClr val="tx1"/>
            </a:solidFill>
          </a:ln>
        </p:spPr>
        <p:txBody>
          <a:bodyPr>
            <a:noAutofit/>
          </a:bodyPr>
          <a:lstStyle/>
          <a:p>
            <a:pPr algn="ctr"/>
            <a:r>
              <a:rPr lang="fr-FR" sz="3600" dirty="0">
                <a:solidFill>
                  <a:schemeClr val="bg2">
                    <a:lumMod val="50000"/>
                  </a:schemeClr>
                </a:solidFill>
                <a:latin typeface="+mj-lt"/>
              </a:rPr>
              <a:t>Comparaison entre bases de données</a:t>
            </a:r>
          </a:p>
          <a:p>
            <a:pPr algn="ctr"/>
            <a:r>
              <a:rPr lang="fr-FR" sz="6000" b="1" dirty="0" err="1">
                <a:solidFill>
                  <a:schemeClr val="bg2">
                    <a:lumMod val="50000"/>
                  </a:schemeClr>
                </a:solidFill>
                <a:latin typeface="+mj-lt"/>
              </a:rPr>
              <a:t>Sql</a:t>
            </a:r>
            <a:r>
              <a:rPr lang="fr-FR" sz="3600" dirty="0">
                <a:solidFill>
                  <a:schemeClr val="bg2">
                    <a:lumMod val="50000"/>
                  </a:schemeClr>
                </a:solidFill>
                <a:latin typeface="+mj-lt"/>
              </a:rPr>
              <a:t> et </a:t>
            </a:r>
            <a:r>
              <a:rPr lang="fr-FR" sz="6000" b="1" dirty="0" err="1">
                <a:solidFill>
                  <a:schemeClr val="bg2">
                    <a:lumMod val="50000"/>
                  </a:schemeClr>
                </a:solidFill>
                <a:latin typeface="+mj-lt"/>
              </a:rPr>
              <a:t>n</a:t>
            </a:r>
            <a:r>
              <a:rPr lang="fr-FR" sz="6000" b="1" cap="none" dirty="0" err="1">
                <a:solidFill>
                  <a:schemeClr val="bg2">
                    <a:lumMod val="50000"/>
                  </a:schemeClr>
                </a:solidFill>
                <a:latin typeface="+mj-lt"/>
              </a:rPr>
              <a:t>o</a:t>
            </a:r>
            <a:r>
              <a:rPr lang="fr-FR" sz="6000" b="1" dirty="0" err="1">
                <a:solidFill>
                  <a:schemeClr val="bg2">
                    <a:lumMod val="50000"/>
                  </a:schemeClr>
                </a:solidFill>
                <a:latin typeface="+mj-lt"/>
              </a:rPr>
              <a:t>sql</a:t>
            </a:r>
            <a:endParaRPr lang="fr-FR" sz="6000" b="1" dirty="0">
              <a:solidFill>
                <a:schemeClr val="bg2">
                  <a:lumMod val="50000"/>
                </a:schemeClr>
              </a:solidFill>
              <a:latin typeface="+mj-lt"/>
            </a:endParaRPr>
          </a:p>
        </p:txBody>
      </p:sp>
    </p:spTree>
    <p:extLst>
      <p:ext uri="{BB962C8B-B14F-4D97-AF65-F5344CB8AC3E}">
        <p14:creationId xmlns:p14="http://schemas.microsoft.com/office/powerpoint/2010/main" val="36782983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0D8E7C61-5743-EBAC-6744-1E13A8A36600}"/>
              </a:ext>
            </a:extLst>
          </p:cNvPr>
          <p:cNvSpPr/>
          <p:nvPr/>
        </p:nvSpPr>
        <p:spPr>
          <a:xfrm>
            <a:off x="318448" y="245660"/>
            <a:ext cx="5076967" cy="3429000"/>
          </a:xfrm>
          <a:prstGeom prst="rect">
            <a:avLst/>
          </a:prstGeom>
          <a:solidFill>
            <a:schemeClr val="tx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fr-CI" sz="2000" b="1" i="0" dirty="0">
                <a:solidFill>
                  <a:schemeClr val="bg2">
                    <a:lumMod val="50000"/>
                  </a:schemeClr>
                </a:solidFill>
                <a:effectLst/>
                <a:latin typeface="Comic Sans MS" panose="030F0902030302020204" pitchFamily="66" charset="0"/>
              </a:rPr>
              <a:t>Une base de données </a:t>
            </a:r>
            <a:r>
              <a:rPr lang="fr-CI" sz="2400" b="0" i="0" dirty="0">
                <a:solidFill>
                  <a:schemeClr val="bg2">
                    <a:lumMod val="50000"/>
                  </a:schemeClr>
                </a:solidFill>
                <a:effectLst/>
                <a:latin typeface="Abadi MT Condensed Light" panose="020B0306030101010103" pitchFamily="34" charset="77"/>
              </a:rPr>
              <a:t>est un ensemble d'informations qui est organisé de manière à être facilement accessible, géré et mis à jour. Elle est utilisée par les organisations comme méthode de stockage, de gestion et de récupération de l’informations.</a:t>
            </a:r>
            <a:endParaRPr lang="fr-FR" sz="2400" b="0" i="0" dirty="0">
              <a:ln>
                <a:solidFill>
                  <a:schemeClr val="bg2">
                    <a:lumMod val="50000"/>
                  </a:schemeClr>
                </a:solidFill>
              </a:ln>
              <a:solidFill>
                <a:schemeClr val="bg2">
                  <a:lumMod val="50000"/>
                </a:schemeClr>
              </a:solidFill>
              <a:effectLst/>
              <a:latin typeface="Abadi MT Condensed Light" panose="020B0306030101010103" pitchFamily="34" charset="77"/>
            </a:endParaRPr>
          </a:p>
          <a:p>
            <a:pPr algn="just"/>
            <a:endParaRPr lang="fr-FR" sz="2400" dirty="0">
              <a:ln>
                <a:solidFill>
                  <a:schemeClr val="bg2">
                    <a:lumMod val="50000"/>
                  </a:schemeClr>
                </a:solidFill>
              </a:ln>
              <a:solidFill>
                <a:schemeClr val="bg2">
                  <a:lumMod val="50000"/>
                </a:schemeClr>
              </a:solidFill>
              <a:latin typeface="Abadi MT Condensed Light" panose="020B0306030101010103" pitchFamily="34" charset="77"/>
            </a:endParaRPr>
          </a:p>
          <a:p>
            <a:pPr algn="just"/>
            <a:r>
              <a:rPr lang="fr-FR" sz="2400" dirty="0">
                <a:solidFill>
                  <a:schemeClr val="bg2">
                    <a:lumMod val="50000"/>
                  </a:schemeClr>
                </a:solidFill>
                <a:latin typeface="Abadi MT Condensed Light" panose="020B0306030101010103" pitchFamily="34" charset="77"/>
              </a:rPr>
              <a:t>Il existe différents types de base de données, que sont :</a:t>
            </a:r>
          </a:p>
        </p:txBody>
      </p:sp>
      <p:sp>
        <p:nvSpPr>
          <p:cNvPr id="19" name="Rectangle 18">
            <a:extLst>
              <a:ext uri="{FF2B5EF4-FFF2-40B4-BE49-F238E27FC236}">
                <a16:creationId xmlns:a16="http://schemas.microsoft.com/office/drawing/2014/main" id="{7C3333C1-0FF1-1FB5-AE61-1273F0975A40}"/>
              </a:ext>
            </a:extLst>
          </p:cNvPr>
          <p:cNvSpPr/>
          <p:nvPr/>
        </p:nvSpPr>
        <p:spPr>
          <a:xfrm>
            <a:off x="6478137" y="2241646"/>
            <a:ext cx="5395415" cy="3429000"/>
          </a:xfrm>
          <a:prstGeom prst="rect">
            <a:avLst/>
          </a:prstGeom>
          <a:solidFill>
            <a:schemeClr val="tx1"/>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just">
              <a:lnSpc>
                <a:spcPct val="150000"/>
              </a:lnSpc>
              <a:buFont typeface="Wingdings" pitchFamily="2" charset="2"/>
              <a:buChar char="Ø"/>
            </a:pPr>
            <a:r>
              <a:rPr lang="fr-FR" sz="2400" b="1" dirty="0">
                <a:solidFill>
                  <a:schemeClr val="bg2">
                    <a:lumMod val="50000"/>
                  </a:schemeClr>
                </a:solidFill>
                <a:latin typeface="Abadi MT Condensed Light" panose="020B0306030101010103" pitchFamily="34" charset="77"/>
              </a:rPr>
              <a:t>Base de données hiérarchiques</a:t>
            </a:r>
          </a:p>
          <a:p>
            <a:pPr marL="342900" indent="-342900" algn="just">
              <a:lnSpc>
                <a:spcPct val="150000"/>
              </a:lnSpc>
              <a:buFont typeface="Wingdings" pitchFamily="2" charset="2"/>
              <a:buChar char="Ø"/>
            </a:pPr>
            <a:r>
              <a:rPr lang="fr-FR" sz="2400" b="1" dirty="0">
                <a:solidFill>
                  <a:schemeClr val="bg2">
                    <a:lumMod val="50000"/>
                  </a:schemeClr>
                </a:solidFill>
                <a:latin typeface="Abadi MT Condensed Light" panose="020B0306030101010103" pitchFamily="34" charset="77"/>
              </a:rPr>
              <a:t>Base de données réseau</a:t>
            </a:r>
          </a:p>
          <a:p>
            <a:pPr marL="342900" indent="-342900" algn="just">
              <a:lnSpc>
                <a:spcPct val="150000"/>
              </a:lnSpc>
              <a:buFont typeface="Wingdings" pitchFamily="2" charset="2"/>
              <a:buChar char="Ø"/>
            </a:pPr>
            <a:r>
              <a:rPr lang="fr-FR" sz="2400" b="1" dirty="0">
                <a:solidFill>
                  <a:schemeClr val="bg2">
                    <a:lumMod val="50000"/>
                  </a:schemeClr>
                </a:solidFill>
                <a:latin typeface="Abadi MT Condensed Light" panose="020B0306030101010103" pitchFamily="34" charset="77"/>
              </a:rPr>
              <a:t>Base de données orientée objet</a:t>
            </a:r>
          </a:p>
          <a:p>
            <a:pPr marL="342900" indent="-342900" algn="just">
              <a:lnSpc>
                <a:spcPct val="150000"/>
              </a:lnSpc>
              <a:buFont typeface="Wingdings" pitchFamily="2" charset="2"/>
              <a:buChar char="Ø"/>
            </a:pPr>
            <a:r>
              <a:rPr lang="fr-FR" sz="2400" b="1" dirty="0">
                <a:solidFill>
                  <a:schemeClr val="bg2">
                    <a:lumMod val="50000"/>
                  </a:schemeClr>
                </a:solidFill>
                <a:latin typeface="Abadi MT Condensed Light" panose="020B0306030101010103" pitchFamily="34" charset="77"/>
              </a:rPr>
              <a:t>Base de données relationnelle</a:t>
            </a:r>
          </a:p>
          <a:p>
            <a:pPr marL="342900" indent="-342900" algn="just">
              <a:lnSpc>
                <a:spcPct val="150000"/>
              </a:lnSpc>
              <a:buFont typeface="Wingdings" pitchFamily="2" charset="2"/>
              <a:buChar char="Ø"/>
            </a:pPr>
            <a:r>
              <a:rPr lang="fr-FR" sz="2400" b="1" dirty="0">
                <a:solidFill>
                  <a:schemeClr val="bg2">
                    <a:lumMod val="50000"/>
                  </a:schemeClr>
                </a:solidFill>
                <a:latin typeface="Abadi MT Condensed Light" panose="020B0306030101010103" pitchFamily="34" charset="77"/>
              </a:rPr>
              <a:t>Base de données non relationnelle</a:t>
            </a:r>
          </a:p>
        </p:txBody>
      </p:sp>
      <p:sp>
        <p:nvSpPr>
          <p:cNvPr id="21" name="Virage 20">
            <a:extLst>
              <a:ext uri="{FF2B5EF4-FFF2-40B4-BE49-F238E27FC236}">
                <a16:creationId xmlns:a16="http://schemas.microsoft.com/office/drawing/2014/main" id="{34FC52A6-2F31-43E4-67CB-C0AE830C8B73}"/>
              </a:ext>
            </a:extLst>
          </p:cNvPr>
          <p:cNvSpPr/>
          <p:nvPr/>
        </p:nvSpPr>
        <p:spPr>
          <a:xfrm flipV="1">
            <a:off x="3739487" y="3674659"/>
            <a:ext cx="2738650" cy="1156648"/>
          </a:xfrm>
          <a:prstGeom prst="bentArrow">
            <a:avLst>
              <a:gd name="adj1" fmla="val 37979"/>
              <a:gd name="adj2" fmla="val 37523"/>
              <a:gd name="adj3" fmla="val 50000"/>
              <a:gd name="adj4" fmla="val 43750"/>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noFill/>
            </a:endParaRPr>
          </a:p>
        </p:txBody>
      </p:sp>
      <p:sp>
        <p:nvSpPr>
          <p:cNvPr id="22" name="Rectangle 21">
            <a:extLst>
              <a:ext uri="{FF2B5EF4-FFF2-40B4-BE49-F238E27FC236}">
                <a16:creationId xmlns:a16="http://schemas.microsoft.com/office/drawing/2014/main" id="{31B79E7C-ED75-00FD-F6D6-FA0134A4618F}"/>
              </a:ext>
            </a:extLst>
          </p:cNvPr>
          <p:cNvSpPr/>
          <p:nvPr/>
        </p:nvSpPr>
        <p:spPr>
          <a:xfrm>
            <a:off x="0" y="6005015"/>
            <a:ext cx="12192000" cy="852985"/>
          </a:xfrm>
          <a:prstGeom prst="rect">
            <a:avLst/>
          </a:prstGeom>
          <a:solidFill>
            <a:schemeClr val="bg2">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3200" b="1" u="sng" dirty="0">
                <a:solidFill>
                  <a:schemeClr val="accent2">
                    <a:lumMod val="75000"/>
                  </a:schemeClr>
                </a:solidFill>
                <a:latin typeface="Abadi MT Condensed Light" panose="020B0306030101010103" pitchFamily="34" charset="77"/>
              </a:rPr>
              <a:t>NB</a:t>
            </a:r>
            <a:r>
              <a:rPr lang="fr-FR" sz="2200" dirty="0">
                <a:solidFill>
                  <a:schemeClr val="tx1"/>
                </a:solidFill>
                <a:latin typeface="Abadi MT Condensed Light" panose="020B0306030101010103" pitchFamily="34" charset="77"/>
              </a:rPr>
              <a:t> : Dans cette présentation nous nous attarderons uniquement sur les bases de données relationnelle et non relationnelle</a:t>
            </a:r>
          </a:p>
        </p:txBody>
      </p:sp>
    </p:spTree>
    <p:extLst>
      <p:ext uri="{BB962C8B-B14F-4D97-AF65-F5344CB8AC3E}">
        <p14:creationId xmlns:p14="http://schemas.microsoft.com/office/powerpoint/2010/main" val="35900114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 coins arrondis 3">
            <a:extLst>
              <a:ext uri="{FF2B5EF4-FFF2-40B4-BE49-F238E27FC236}">
                <a16:creationId xmlns:a16="http://schemas.microsoft.com/office/drawing/2014/main" id="{11E6ED80-4F2F-EC85-3DE7-8EBB03D536F3}"/>
              </a:ext>
            </a:extLst>
          </p:cNvPr>
          <p:cNvSpPr/>
          <p:nvPr/>
        </p:nvSpPr>
        <p:spPr>
          <a:xfrm>
            <a:off x="1605886" y="218364"/>
            <a:ext cx="8980227" cy="941696"/>
          </a:xfrm>
          <a:prstGeom prst="roundRect">
            <a:avLst>
              <a:gd name="adj" fmla="val 50000"/>
            </a:avLst>
          </a:prstGeom>
          <a:solidFill>
            <a:schemeClr val="tx1"/>
          </a:solidFill>
          <a:ln w="38100">
            <a:solidFill>
              <a:schemeClr val="bg2">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b="1" i="1" dirty="0">
                <a:solidFill>
                  <a:schemeClr val="accent2">
                    <a:lumMod val="75000"/>
                  </a:schemeClr>
                </a:solidFill>
                <a:latin typeface="+mj-lt"/>
              </a:rPr>
              <a:t>BASE DE DONNÉES RELATIONNELLE (SQL)</a:t>
            </a:r>
          </a:p>
        </p:txBody>
      </p:sp>
      <p:sp>
        <p:nvSpPr>
          <p:cNvPr id="5" name="Rectangle 4">
            <a:extLst>
              <a:ext uri="{FF2B5EF4-FFF2-40B4-BE49-F238E27FC236}">
                <a16:creationId xmlns:a16="http://schemas.microsoft.com/office/drawing/2014/main" id="{496AF861-F785-70DC-4D54-BC13AE432FD1}"/>
              </a:ext>
            </a:extLst>
          </p:cNvPr>
          <p:cNvSpPr/>
          <p:nvPr/>
        </p:nvSpPr>
        <p:spPr>
          <a:xfrm>
            <a:off x="327546" y="1692322"/>
            <a:ext cx="11586950" cy="4558353"/>
          </a:xfrm>
          <a:prstGeom prst="rect">
            <a:avLst/>
          </a:prstGeom>
          <a:solidFill>
            <a:schemeClr val="tx1"/>
          </a:solidFill>
          <a:ln>
            <a:noFill/>
          </a:ln>
          <a:effectLst>
            <a:outerShdw blurRad="50800" dist="38100" dir="16200000" rotWithShape="0">
              <a:prstClr val="black">
                <a:alpha val="40000"/>
              </a:prstClr>
            </a:outerShdw>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50000"/>
              </a:lnSpc>
            </a:pPr>
            <a:r>
              <a:rPr lang="fr-CI" sz="2000" b="1" i="0" dirty="0">
                <a:solidFill>
                  <a:schemeClr val="bg2">
                    <a:lumMod val="50000"/>
                  </a:schemeClr>
                </a:solidFill>
                <a:effectLst/>
                <a:latin typeface="Abadi MT Condensed Light" panose="020B0306030101010103" pitchFamily="34" charset="77"/>
              </a:rPr>
              <a:t>Une base de données SQL </a:t>
            </a:r>
            <a:r>
              <a:rPr lang="fr-CI" sz="2000" b="0" i="0" dirty="0">
                <a:solidFill>
                  <a:schemeClr val="bg2">
                    <a:lumMod val="50000"/>
                  </a:schemeClr>
                </a:solidFill>
                <a:effectLst/>
                <a:latin typeface="Abadi MT Condensed Light" panose="020B0306030101010103" pitchFamily="34" charset="77"/>
              </a:rPr>
              <a:t>organise les données dans des tableaux avec des lignes et des colonnes.</a:t>
            </a:r>
          </a:p>
          <a:p>
            <a:pPr algn="just">
              <a:lnSpc>
                <a:spcPct val="150000"/>
              </a:lnSpc>
            </a:pPr>
            <a:r>
              <a:rPr lang="fr-CI" sz="2000" b="0" i="0" dirty="0">
                <a:solidFill>
                  <a:schemeClr val="bg2">
                    <a:lumMod val="50000"/>
                  </a:schemeClr>
                </a:solidFill>
                <a:effectLst/>
                <a:latin typeface="Abadi MT Condensed Light" panose="020B0306030101010103" pitchFamily="34" charset="77"/>
              </a:rPr>
              <a:t>Certaines caractéristiques clés d'une base de données SQL incluent :</a:t>
            </a:r>
            <a:endParaRPr lang="fr-CI" sz="2000" dirty="0">
              <a:solidFill>
                <a:schemeClr val="bg2">
                  <a:lumMod val="50000"/>
                </a:schemeClr>
              </a:solidFill>
              <a:latin typeface="Abadi MT Condensed Light" panose="020B0306030101010103" pitchFamily="34" charset="77"/>
            </a:endParaRPr>
          </a:p>
          <a:p>
            <a:pPr marL="342900" indent="-342900" algn="just">
              <a:lnSpc>
                <a:spcPct val="150000"/>
              </a:lnSpc>
              <a:buSzPct val="120000"/>
              <a:buFont typeface="Arial" panose="020B0604020202020204" pitchFamily="34" charset="0"/>
              <a:buChar char="•"/>
            </a:pPr>
            <a:r>
              <a:rPr lang="fr-CI" sz="2000" b="0" i="0" dirty="0">
                <a:solidFill>
                  <a:schemeClr val="bg2">
                    <a:lumMod val="50000"/>
                  </a:schemeClr>
                </a:solidFill>
                <a:effectLst/>
                <a:latin typeface="Abadi MT Condensed Light" panose="020B0306030101010103" pitchFamily="34" charset="77"/>
              </a:rPr>
              <a:t>Les données sont stockées dans des tables contenant des lignes et des colonnes. Chaque ligne représente un enregistrement et chaque colonne représente un attribut de cet enregistrement.</a:t>
            </a:r>
          </a:p>
          <a:p>
            <a:pPr marL="342900" indent="-342900" algn="just">
              <a:lnSpc>
                <a:spcPct val="150000"/>
              </a:lnSpc>
              <a:buSzPct val="120000"/>
              <a:buFont typeface="Arial" panose="020B0604020202020204" pitchFamily="34" charset="0"/>
              <a:buChar char="•"/>
            </a:pPr>
            <a:r>
              <a:rPr lang="fr-CI" sz="2000" b="0" i="0" dirty="0">
                <a:solidFill>
                  <a:schemeClr val="bg2">
                    <a:lumMod val="50000"/>
                  </a:schemeClr>
                </a:solidFill>
                <a:effectLst/>
                <a:latin typeface="Abadi MT Condensed Light" panose="020B0306030101010103" pitchFamily="34" charset="77"/>
              </a:rPr>
              <a:t>Il existe des relations entre les tables qui sont appliquées grâce à l'utilisation de clés étrangères. Cela garantit l'intégrité des données et réduit la redondance.</a:t>
            </a:r>
          </a:p>
          <a:p>
            <a:pPr marL="342900" indent="-342900" algn="just">
              <a:lnSpc>
                <a:spcPct val="150000"/>
              </a:lnSpc>
              <a:buSzPct val="120000"/>
              <a:buFont typeface="Arial" panose="020B0604020202020204" pitchFamily="34" charset="0"/>
              <a:buChar char="•"/>
            </a:pPr>
            <a:r>
              <a:rPr lang="fr-CI" sz="2000" b="0" i="0" dirty="0">
                <a:solidFill>
                  <a:schemeClr val="bg2">
                    <a:lumMod val="50000"/>
                  </a:schemeClr>
                </a:solidFill>
                <a:effectLst/>
                <a:latin typeface="Abadi MT Condensed Light" panose="020B0306030101010103" pitchFamily="34" charset="77"/>
              </a:rPr>
              <a:t>Le langage SQL est utilisé pour interroger et manipuler des données.</a:t>
            </a:r>
          </a:p>
          <a:p>
            <a:pPr marL="342900" indent="-342900" algn="just">
              <a:lnSpc>
                <a:spcPct val="150000"/>
              </a:lnSpc>
              <a:buSzPct val="120000"/>
              <a:buFont typeface="Arial" panose="020B0604020202020204" pitchFamily="34" charset="0"/>
              <a:buChar char="•"/>
            </a:pPr>
            <a:r>
              <a:rPr lang="fr-CI" sz="2000" b="0" i="0" dirty="0">
                <a:solidFill>
                  <a:schemeClr val="bg2">
                    <a:lumMod val="50000"/>
                  </a:schemeClr>
                </a:solidFill>
                <a:effectLst/>
                <a:latin typeface="Abadi MT Condensed Light" panose="020B0306030101010103" pitchFamily="34" charset="77"/>
              </a:rPr>
              <a:t>Les propriétés ACID (atomicité, cohérence, isolation, durabilité) sont appliquées pour garantir la fiabilité et l'intégrité des données. Les transactions se terminent complètement ou pas du tout.</a:t>
            </a:r>
          </a:p>
        </p:txBody>
      </p:sp>
    </p:spTree>
    <p:extLst>
      <p:ext uri="{BB962C8B-B14F-4D97-AF65-F5344CB8AC3E}">
        <p14:creationId xmlns:p14="http://schemas.microsoft.com/office/powerpoint/2010/main" val="6284002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 coins arrondis 3">
            <a:extLst>
              <a:ext uri="{FF2B5EF4-FFF2-40B4-BE49-F238E27FC236}">
                <a16:creationId xmlns:a16="http://schemas.microsoft.com/office/drawing/2014/main" id="{4D036E84-F770-DE91-53FC-37A267DC0C10}"/>
              </a:ext>
            </a:extLst>
          </p:cNvPr>
          <p:cNvSpPr/>
          <p:nvPr/>
        </p:nvSpPr>
        <p:spPr>
          <a:xfrm>
            <a:off x="1605886" y="218364"/>
            <a:ext cx="8980227" cy="941696"/>
          </a:xfrm>
          <a:prstGeom prst="roundRect">
            <a:avLst>
              <a:gd name="adj" fmla="val 50000"/>
            </a:avLst>
          </a:prstGeom>
          <a:solidFill>
            <a:schemeClr val="tx1"/>
          </a:solidFill>
          <a:ln w="38100">
            <a:solidFill>
              <a:schemeClr val="bg2">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b="1" i="1" dirty="0">
                <a:solidFill>
                  <a:schemeClr val="accent2">
                    <a:lumMod val="75000"/>
                  </a:schemeClr>
                </a:solidFill>
                <a:latin typeface="+mj-lt"/>
              </a:rPr>
              <a:t>BASE DE DONNÉES RELATIONNELLE (SQL)</a:t>
            </a:r>
          </a:p>
        </p:txBody>
      </p:sp>
      <p:sp>
        <p:nvSpPr>
          <p:cNvPr id="5" name="Rectangle : coins arrondis 4">
            <a:extLst>
              <a:ext uri="{FF2B5EF4-FFF2-40B4-BE49-F238E27FC236}">
                <a16:creationId xmlns:a16="http://schemas.microsoft.com/office/drawing/2014/main" id="{9DC8AB71-4914-825A-8405-7D614B5DD7AB}"/>
              </a:ext>
            </a:extLst>
          </p:cNvPr>
          <p:cNvSpPr/>
          <p:nvPr/>
        </p:nvSpPr>
        <p:spPr>
          <a:xfrm>
            <a:off x="464025" y="2374711"/>
            <a:ext cx="5081516" cy="4264925"/>
          </a:xfrm>
          <a:prstGeom prst="roundRect">
            <a:avLst/>
          </a:prstGeom>
          <a:solidFill>
            <a:schemeClr val="tx1"/>
          </a:solidFill>
          <a:ln w="28575">
            <a:solidFill>
              <a:schemeClr val="tx1"/>
            </a:solidFill>
          </a:ln>
          <a:effectLst>
            <a:outerShdw blurRad="63500" sx="102000" sy="102000" algn="ctr" rotWithShape="0">
              <a:prstClr val="black">
                <a:alpha val="40000"/>
              </a:prstClr>
            </a:outerShdw>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57200" indent="-457200">
              <a:lnSpc>
                <a:spcPct val="150000"/>
              </a:lnSpc>
              <a:buFont typeface="Courier New" panose="02070309020205020404" pitchFamily="49" charset="0"/>
              <a:buChar char="o"/>
            </a:pPr>
            <a:r>
              <a:rPr lang="fr-CI" sz="2800" i="0" dirty="0">
                <a:solidFill>
                  <a:schemeClr val="bg2">
                    <a:lumMod val="50000"/>
                  </a:schemeClr>
                </a:solidFill>
                <a:effectLst/>
                <a:latin typeface="Abadi MT Condensed Light" panose="020B0306030101010103" pitchFamily="34" charset="77"/>
              </a:rPr>
              <a:t>Requêtes bien structurées</a:t>
            </a:r>
          </a:p>
          <a:p>
            <a:pPr marL="457200" indent="-457200">
              <a:lnSpc>
                <a:spcPct val="150000"/>
              </a:lnSpc>
              <a:buFont typeface="Courier New" panose="02070309020205020404" pitchFamily="49" charset="0"/>
              <a:buChar char="o"/>
            </a:pPr>
            <a:r>
              <a:rPr lang="fr-CI" sz="2800" i="0" dirty="0">
                <a:solidFill>
                  <a:schemeClr val="bg2">
                    <a:lumMod val="50000"/>
                  </a:schemeClr>
                </a:solidFill>
                <a:effectLst/>
                <a:latin typeface="Abadi MT Condensed Light" panose="020B0306030101010103" pitchFamily="34" charset="77"/>
              </a:rPr>
              <a:t>Facilité d’utilisation</a:t>
            </a:r>
            <a:endParaRPr lang="fr-CI" sz="2800" dirty="0">
              <a:solidFill>
                <a:schemeClr val="bg2">
                  <a:lumMod val="50000"/>
                </a:schemeClr>
              </a:solidFill>
              <a:latin typeface="Abadi MT Condensed Light" panose="020B0306030101010103" pitchFamily="34" charset="77"/>
            </a:endParaRPr>
          </a:p>
          <a:p>
            <a:pPr marL="457200" indent="-457200">
              <a:lnSpc>
                <a:spcPct val="150000"/>
              </a:lnSpc>
              <a:buFont typeface="Courier New" panose="02070309020205020404" pitchFamily="49" charset="0"/>
              <a:buChar char="o"/>
            </a:pPr>
            <a:r>
              <a:rPr lang="fr-CI" sz="2800" i="0" dirty="0">
                <a:solidFill>
                  <a:schemeClr val="bg2">
                    <a:lumMod val="50000"/>
                  </a:schemeClr>
                </a:solidFill>
                <a:effectLst/>
                <a:latin typeface="Abadi MT Condensed Light" panose="020B0306030101010103" pitchFamily="34" charset="77"/>
              </a:rPr>
              <a:t>Schéma flexible</a:t>
            </a:r>
          </a:p>
          <a:p>
            <a:pPr marL="457200" indent="-457200">
              <a:lnSpc>
                <a:spcPct val="150000"/>
              </a:lnSpc>
              <a:buFont typeface="Courier New" panose="02070309020205020404" pitchFamily="49" charset="0"/>
              <a:buChar char="o"/>
            </a:pPr>
            <a:r>
              <a:rPr lang="fr-CI" sz="2800" i="0" dirty="0">
                <a:solidFill>
                  <a:schemeClr val="bg2">
                    <a:lumMod val="50000"/>
                  </a:schemeClr>
                </a:solidFill>
                <a:effectLst/>
                <a:latin typeface="Abadi MT Condensed Light" panose="020B0306030101010103" pitchFamily="34" charset="77"/>
              </a:rPr>
              <a:t>Compatibilité avec les langages de programmation populaires</a:t>
            </a:r>
            <a:endParaRPr lang="fr-FR" sz="2800" dirty="0">
              <a:solidFill>
                <a:schemeClr val="bg2">
                  <a:lumMod val="50000"/>
                </a:schemeClr>
              </a:solidFill>
              <a:latin typeface="Abadi MT Condensed Light" panose="020B0306030101010103" pitchFamily="34" charset="77"/>
            </a:endParaRPr>
          </a:p>
        </p:txBody>
      </p:sp>
      <p:sp>
        <p:nvSpPr>
          <p:cNvPr id="7" name="Rectangle : coins arrondis 6">
            <a:extLst>
              <a:ext uri="{FF2B5EF4-FFF2-40B4-BE49-F238E27FC236}">
                <a16:creationId xmlns:a16="http://schemas.microsoft.com/office/drawing/2014/main" id="{2D93C9C6-891C-4DC6-143D-D0CE04645BBB}"/>
              </a:ext>
            </a:extLst>
          </p:cNvPr>
          <p:cNvSpPr/>
          <p:nvPr/>
        </p:nvSpPr>
        <p:spPr>
          <a:xfrm>
            <a:off x="6646460" y="2374711"/>
            <a:ext cx="5081516" cy="4264925"/>
          </a:xfrm>
          <a:prstGeom prst="roundRect">
            <a:avLst/>
          </a:prstGeom>
          <a:solidFill>
            <a:schemeClr val="tx1"/>
          </a:solidFill>
          <a:ln w="28575">
            <a:solidFill>
              <a:schemeClr val="tx1"/>
            </a:solidFill>
          </a:ln>
          <a:effectLst>
            <a:outerShdw blurRad="63500" sx="102000" sy="102000" algn="ctr" rotWithShape="0">
              <a:prstClr val="black">
                <a:alpha val="40000"/>
              </a:prstClr>
            </a:outerShdw>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57200" indent="-457200">
              <a:lnSpc>
                <a:spcPct val="150000"/>
              </a:lnSpc>
              <a:buFont typeface="Courier New" panose="02070309020205020404" pitchFamily="49" charset="0"/>
              <a:buChar char="o"/>
            </a:pPr>
            <a:r>
              <a:rPr lang="fr-CI" sz="2800" i="0" dirty="0">
                <a:solidFill>
                  <a:schemeClr val="bg2">
                    <a:lumMod val="50000"/>
                  </a:schemeClr>
                </a:solidFill>
                <a:effectLst/>
                <a:latin typeface="Abadi MT Condensed Light" panose="020B0306030101010103" pitchFamily="34" charset="77"/>
              </a:rPr>
              <a:t>Évolutivité limitée</a:t>
            </a:r>
          </a:p>
          <a:p>
            <a:pPr marL="457200" indent="-457200">
              <a:lnSpc>
                <a:spcPct val="150000"/>
              </a:lnSpc>
              <a:buFont typeface="Courier New" panose="02070309020205020404" pitchFamily="49" charset="0"/>
              <a:buChar char="o"/>
            </a:pPr>
            <a:r>
              <a:rPr lang="fr-CI" sz="2800" i="0" dirty="0">
                <a:solidFill>
                  <a:schemeClr val="bg2">
                    <a:lumMod val="50000"/>
                  </a:schemeClr>
                </a:solidFill>
                <a:effectLst/>
                <a:latin typeface="Abadi MT Condensed Light" panose="020B0306030101010103" pitchFamily="34" charset="77"/>
              </a:rPr>
              <a:t>Données structurées</a:t>
            </a:r>
            <a:endParaRPr lang="fr-CI" sz="2800" dirty="0">
              <a:solidFill>
                <a:schemeClr val="bg2">
                  <a:lumMod val="50000"/>
                </a:schemeClr>
              </a:solidFill>
              <a:latin typeface="Abadi MT Condensed Light" panose="020B0306030101010103" pitchFamily="34" charset="77"/>
            </a:endParaRPr>
          </a:p>
          <a:p>
            <a:pPr marL="457200" indent="-457200">
              <a:lnSpc>
                <a:spcPct val="150000"/>
              </a:lnSpc>
              <a:buFont typeface="Courier New" panose="02070309020205020404" pitchFamily="49" charset="0"/>
              <a:buChar char="o"/>
            </a:pPr>
            <a:r>
              <a:rPr lang="fr-CI" sz="2800" i="0" dirty="0">
                <a:solidFill>
                  <a:schemeClr val="bg2">
                    <a:lumMod val="50000"/>
                  </a:schemeClr>
                </a:solidFill>
                <a:effectLst/>
                <a:latin typeface="Abadi MT Condensed Light" panose="020B0306030101010103" pitchFamily="34" charset="77"/>
              </a:rPr>
              <a:t>Flexibilité limitée</a:t>
            </a:r>
            <a:endParaRPr lang="fr-FR" sz="2800" dirty="0">
              <a:solidFill>
                <a:schemeClr val="bg2">
                  <a:lumMod val="50000"/>
                </a:schemeClr>
              </a:solidFill>
              <a:latin typeface="Abadi MT Condensed Light" panose="020B0306030101010103" pitchFamily="34" charset="77"/>
            </a:endParaRPr>
          </a:p>
        </p:txBody>
      </p:sp>
      <p:sp>
        <p:nvSpPr>
          <p:cNvPr id="8" name="Rectangle : coins arrondis 7">
            <a:extLst>
              <a:ext uri="{FF2B5EF4-FFF2-40B4-BE49-F238E27FC236}">
                <a16:creationId xmlns:a16="http://schemas.microsoft.com/office/drawing/2014/main" id="{0976FFD8-4479-A309-6A63-8373DAA56491}"/>
              </a:ext>
            </a:extLst>
          </p:cNvPr>
          <p:cNvSpPr/>
          <p:nvPr/>
        </p:nvSpPr>
        <p:spPr>
          <a:xfrm>
            <a:off x="1605886" y="2098343"/>
            <a:ext cx="2802341" cy="552735"/>
          </a:xfrm>
          <a:prstGeom prst="roundRect">
            <a:avLst>
              <a:gd name="adj" fmla="val 50000"/>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dirty="0">
                <a:solidFill>
                  <a:schemeClr val="tx1"/>
                </a:solidFill>
                <a:latin typeface="+mj-lt"/>
              </a:rPr>
              <a:t>AVANTAGES</a:t>
            </a:r>
          </a:p>
        </p:txBody>
      </p:sp>
      <p:sp>
        <p:nvSpPr>
          <p:cNvPr id="9" name="Rectangle : coins arrondis 8">
            <a:extLst>
              <a:ext uri="{FF2B5EF4-FFF2-40B4-BE49-F238E27FC236}">
                <a16:creationId xmlns:a16="http://schemas.microsoft.com/office/drawing/2014/main" id="{EEE83EB8-C4B1-E28F-34FD-C15056D2737E}"/>
              </a:ext>
            </a:extLst>
          </p:cNvPr>
          <p:cNvSpPr/>
          <p:nvPr/>
        </p:nvSpPr>
        <p:spPr>
          <a:xfrm>
            <a:off x="7786047" y="2098342"/>
            <a:ext cx="2802341" cy="552735"/>
          </a:xfrm>
          <a:prstGeom prst="roundRect">
            <a:avLst>
              <a:gd name="adj" fmla="val 50000"/>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dirty="0">
                <a:solidFill>
                  <a:schemeClr val="tx1"/>
                </a:solidFill>
                <a:latin typeface="+mj-lt"/>
              </a:rPr>
              <a:t>INCONVÉNIENTS</a:t>
            </a:r>
          </a:p>
        </p:txBody>
      </p:sp>
    </p:spTree>
    <p:extLst>
      <p:ext uri="{BB962C8B-B14F-4D97-AF65-F5344CB8AC3E}">
        <p14:creationId xmlns:p14="http://schemas.microsoft.com/office/powerpoint/2010/main" val="5386012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 coins arrondis 3">
            <a:extLst>
              <a:ext uri="{FF2B5EF4-FFF2-40B4-BE49-F238E27FC236}">
                <a16:creationId xmlns:a16="http://schemas.microsoft.com/office/drawing/2014/main" id="{41ED9EDE-6CB8-DB41-AB43-5C44D56B3B97}"/>
              </a:ext>
            </a:extLst>
          </p:cNvPr>
          <p:cNvSpPr/>
          <p:nvPr/>
        </p:nvSpPr>
        <p:spPr>
          <a:xfrm>
            <a:off x="682388" y="218364"/>
            <a:ext cx="10631606" cy="941696"/>
          </a:xfrm>
          <a:prstGeom prst="roundRect">
            <a:avLst>
              <a:gd name="adj" fmla="val 50000"/>
            </a:avLst>
          </a:prstGeom>
          <a:solidFill>
            <a:schemeClr val="tx1"/>
          </a:solidFill>
          <a:ln w="38100">
            <a:solidFill>
              <a:schemeClr val="bg2">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b="1" i="1" dirty="0">
                <a:solidFill>
                  <a:schemeClr val="accent2">
                    <a:lumMod val="75000"/>
                  </a:schemeClr>
                </a:solidFill>
                <a:latin typeface="+mj-lt"/>
              </a:rPr>
              <a:t>BASE DE DONNÉES NON RELATIONNELLE (NoSQL)</a:t>
            </a:r>
          </a:p>
        </p:txBody>
      </p:sp>
      <p:sp>
        <p:nvSpPr>
          <p:cNvPr id="5" name="Rectangle 4">
            <a:extLst>
              <a:ext uri="{FF2B5EF4-FFF2-40B4-BE49-F238E27FC236}">
                <a16:creationId xmlns:a16="http://schemas.microsoft.com/office/drawing/2014/main" id="{04B467A2-7A4B-73D0-82EA-234AD064E31A}"/>
              </a:ext>
            </a:extLst>
          </p:cNvPr>
          <p:cNvSpPr/>
          <p:nvPr/>
        </p:nvSpPr>
        <p:spPr>
          <a:xfrm>
            <a:off x="327546" y="1692322"/>
            <a:ext cx="11586950" cy="4558353"/>
          </a:xfrm>
          <a:prstGeom prst="rect">
            <a:avLst/>
          </a:prstGeom>
          <a:solidFill>
            <a:schemeClr val="tx1"/>
          </a:solidFill>
          <a:ln>
            <a:noFill/>
          </a:ln>
          <a:effectLst>
            <a:outerShdw blurRad="50800" dist="38100" dir="16200000" rotWithShape="0">
              <a:prstClr val="black">
                <a:alpha val="40000"/>
              </a:prstClr>
            </a:outerShdw>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50000"/>
              </a:lnSpc>
            </a:pPr>
            <a:r>
              <a:rPr lang="fr-CI" sz="2000" b="1" i="0" dirty="0">
                <a:solidFill>
                  <a:srgbClr val="535353"/>
                </a:solidFill>
                <a:effectLst/>
                <a:latin typeface="Abadi MT Condensed Light" panose="020B0306030101010103" pitchFamily="34" charset="77"/>
              </a:rPr>
              <a:t>Une base de données NoSQL </a:t>
            </a:r>
            <a:r>
              <a:rPr lang="fr-CI" sz="2000" b="0" i="0" dirty="0">
                <a:solidFill>
                  <a:srgbClr val="535353"/>
                </a:solidFill>
                <a:effectLst/>
                <a:latin typeface="Abadi MT Condensed Light" panose="020B0306030101010103" pitchFamily="34" charset="77"/>
              </a:rPr>
              <a:t>stocke les données dans un format autre que les lignes et les colonnes. Les bases de données NoSQL sont disponibles dans une variété de types en fonction de leur modèle de données. Les types principaux sont :</a:t>
            </a:r>
          </a:p>
          <a:p>
            <a:pPr marL="342900" indent="-342900" algn="just">
              <a:lnSpc>
                <a:spcPct val="150000"/>
              </a:lnSpc>
              <a:buSzPct val="110000"/>
              <a:buFont typeface="Arial" panose="020B0604020202020204" pitchFamily="34" charset="0"/>
              <a:buChar char="•"/>
            </a:pPr>
            <a:r>
              <a:rPr lang="fr-CI" sz="2000" b="1" i="0" dirty="0">
                <a:solidFill>
                  <a:srgbClr val="535353"/>
                </a:solidFill>
                <a:effectLst/>
                <a:latin typeface="Abadi MT Condensed Light" panose="020B0306030101010103" pitchFamily="34" charset="77"/>
              </a:rPr>
              <a:t>Magasins clé-valeur </a:t>
            </a:r>
            <a:r>
              <a:rPr lang="fr-CI" sz="2000" b="0" i="0" dirty="0">
                <a:solidFill>
                  <a:srgbClr val="535353"/>
                </a:solidFill>
                <a:effectLst/>
                <a:latin typeface="Abadi MT Condensed Light" panose="020B0306030101010103" pitchFamily="34" charset="77"/>
              </a:rPr>
              <a:t>: les données sont stockées dans un format non structuré avec une clé unique pour récupérer les valeurs.</a:t>
            </a:r>
          </a:p>
          <a:p>
            <a:pPr marL="342900" indent="-342900" algn="just">
              <a:lnSpc>
                <a:spcPct val="150000"/>
              </a:lnSpc>
              <a:buSzPct val="110000"/>
              <a:buFont typeface="Arial" panose="020B0604020202020204" pitchFamily="34" charset="0"/>
              <a:buChar char="•"/>
            </a:pPr>
            <a:r>
              <a:rPr lang="fr-CI" sz="2000" b="1" i="0" dirty="0">
                <a:solidFill>
                  <a:srgbClr val="535353"/>
                </a:solidFill>
                <a:effectLst/>
                <a:latin typeface="Abadi MT Condensed Light" panose="020B0306030101010103" pitchFamily="34" charset="77"/>
              </a:rPr>
              <a:t>Bases de données de documents </a:t>
            </a:r>
            <a:r>
              <a:rPr lang="fr-CI" sz="2000" b="0" i="0" dirty="0">
                <a:solidFill>
                  <a:srgbClr val="535353"/>
                </a:solidFill>
                <a:effectLst/>
                <a:latin typeface="Abadi MT Condensed Light" panose="020B0306030101010103" pitchFamily="34" charset="77"/>
              </a:rPr>
              <a:t>: les données sont stockées au format de document, tel que JSON.</a:t>
            </a:r>
            <a:endParaRPr lang="fr-CI" sz="2000" dirty="0">
              <a:solidFill>
                <a:srgbClr val="535353"/>
              </a:solidFill>
              <a:latin typeface="Abadi MT Condensed Light" panose="020B0306030101010103" pitchFamily="34" charset="77"/>
            </a:endParaRPr>
          </a:p>
          <a:p>
            <a:pPr marL="342900" indent="-342900" algn="just">
              <a:lnSpc>
                <a:spcPct val="150000"/>
              </a:lnSpc>
              <a:buSzPct val="110000"/>
              <a:buFont typeface="Arial" panose="020B0604020202020204" pitchFamily="34" charset="0"/>
              <a:buChar char="•"/>
            </a:pPr>
            <a:r>
              <a:rPr lang="fr-CI" sz="2000" b="1" i="0" dirty="0">
                <a:solidFill>
                  <a:srgbClr val="535353"/>
                </a:solidFill>
                <a:effectLst/>
                <a:latin typeface="Abadi MT Condensed Light" panose="020B0306030101010103" pitchFamily="34" charset="77"/>
              </a:rPr>
              <a:t>Bases de données de graphes </a:t>
            </a:r>
            <a:r>
              <a:rPr lang="fr-CI" sz="2000" b="0" i="0" dirty="0">
                <a:solidFill>
                  <a:srgbClr val="535353"/>
                </a:solidFill>
                <a:effectLst/>
                <a:latin typeface="Abadi MT Condensed Light" panose="020B0306030101010103" pitchFamily="34" charset="77"/>
              </a:rPr>
              <a:t>: les données sont stockées dans des nœuds et des arêtes, optimisées pour les relations de données.</a:t>
            </a:r>
            <a:endParaRPr lang="fr-CI" sz="2000" dirty="0">
              <a:solidFill>
                <a:srgbClr val="535353"/>
              </a:solidFill>
              <a:latin typeface="Abadi MT Condensed Light" panose="020B0306030101010103" pitchFamily="34" charset="77"/>
            </a:endParaRPr>
          </a:p>
          <a:p>
            <a:pPr marL="342900" indent="-342900" algn="just">
              <a:lnSpc>
                <a:spcPct val="150000"/>
              </a:lnSpc>
              <a:buSzPct val="110000"/>
              <a:buFont typeface="Arial" panose="020B0604020202020204" pitchFamily="34" charset="0"/>
              <a:buChar char="•"/>
            </a:pPr>
            <a:r>
              <a:rPr lang="fr-CI" sz="2000" b="1" i="0" dirty="0">
                <a:solidFill>
                  <a:srgbClr val="535353"/>
                </a:solidFill>
                <a:effectLst/>
                <a:latin typeface="Abadi MT Condensed Light" panose="020B0306030101010103" pitchFamily="34" charset="77"/>
              </a:rPr>
              <a:t>Bases de données en colonnes </a:t>
            </a:r>
            <a:r>
              <a:rPr lang="fr-CI" sz="2000" b="0" i="0" dirty="0">
                <a:solidFill>
                  <a:srgbClr val="535353"/>
                </a:solidFill>
                <a:effectLst/>
                <a:latin typeface="Abadi MT Condensed Light" panose="020B0306030101010103" pitchFamily="34" charset="77"/>
              </a:rPr>
              <a:t>: les données sont stockées dans des colonnes au lieu de lignes.</a:t>
            </a:r>
          </a:p>
        </p:txBody>
      </p:sp>
    </p:spTree>
    <p:extLst>
      <p:ext uri="{BB962C8B-B14F-4D97-AF65-F5344CB8AC3E}">
        <p14:creationId xmlns:p14="http://schemas.microsoft.com/office/powerpoint/2010/main" val="18212374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 coins arrondis 3">
            <a:extLst>
              <a:ext uri="{FF2B5EF4-FFF2-40B4-BE49-F238E27FC236}">
                <a16:creationId xmlns:a16="http://schemas.microsoft.com/office/drawing/2014/main" id="{3A119B91-CD89-53D9-9B42-981D319B2F2A}"/>
              </a:ext>
            </a:extLst>
          </p:cNvPr>
          <p:cNvSpPr/>
          <p:nvPr/>
        </p:nvSpPr>
        <p:spPr>
          <a:xfrm>
            <a:off x="682388" y="218364"/>
            <a:ext cx="10631606" cy="941696"/>
          </a:xfrm>
          <a:prstGeom prst="roundRect">
            <a:avLst>
              <a:gd name="adj" fmla="val 50000"/>
            </a:avLst>
          </a:prstGeom>
          <a:solidFill>
            <a:schemeClr val="tx1"/>
          </a:solidFill>
          <a:ln w="38100">
            <a:solidFill>
              <a:schemeClr val="bg2">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b="1" i="1" dirty="0">
                <a:solidFill>
                  <a:schemeClr val="accent2">
                    <a:lumMod val="75000"/>
                  </a:schemeClr>
                </a:solidFill>
                <a:latin typeface="+mj-lt"/>
              </a:rPr>
              <a:t>BASE DE DONNÉES NON RELATIONNELLE (NoSQL)</a:t>
            </a:r>
          </a:p>
        </p:txBody>
      </p:sp>
      <p:sp>
        <p:nvSpPr>
          <p:cNvPr id="5" name="Rectangle : coins arrondis 4">
            <a:extLst>
              <a:ext uri="{FF2B5EF4-FFF2-40B4-BE49-F238E27FC236}">
                <a16:creationId xmlns:a16="http://schemas.microsoft.com/office/drawing/2014/main" id="{F743DD08-8E83-3129-7A60-1D78649135C4}"/>
              </a:ext>
            </a:extLst>
          </p:cNvPr>
          <p:cNvSpPr/>
          <p:nvPr/>
        </p:nvSpPr>
        <p:spPr>
          <a:xfrm>
            <a:off x="464025" y="2374711"/>
            <a:ext cx="5081516" cy="4264925"/>
          </a:xfrm>
          <a:prstGeom prst="roundRect">
            <a:avLst/>
          </a:prstGeom>
          <a:solidFill>
            <a:schemeClr val="tx1"/>
          </a:solidFill>
          <a:ln w="28575">
            <a:solidFill>
              <a:schemeClr val="tx1"/>
            </a:solidFill>
          </a:ln>
          <a:effectLst>
            <a:outerShdw blurRad="63500" sx="102000" sy="102000" algn="ctr" rotWithShape="0">
              <a:prstClr val="black">
                <a:alpha val="40000"/>
              </a:prstClr>
            </a:outerShdw>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57200" indent="-457200">
              <a:lnSpc>
                <a:spcPct val="150000"/>
              </a:lnSpc>
              <a:buFont typeface="Courier New" panose="02070309020205020404" pitchFamily="49" charset="0"/>
              <a:buChar char="o"/>
            </a:pPr>
            <a:r>
              <a:rPr lang="fr-CI" sz="2800" i="0" dirty="0">
                <a:solidFill>
                  <a:srgbClr val="535353"/>
                </a:solidFill>
                <a:effectLst/>
                <a:latin typeface="Abadi MT Condensed Light" panose="020B0306030101010103" pitchFamily="34" charset="77"/>
              </a:rPr>
              <a:t>Évolutivité horizontale plus facile</a:t>
            </a:r>
            <a:endParaRPr lang="fr-FR" sz="2800" i="0" dirty="0">
              <a:solidFill>
                <a:schemeClr val="bg2">
                  <a:lumMod val="50000"/>
                </a:schemeClr>
              </a:solidFill>
              <a:effectLst/>
              <a:latin typeface="Abadi MT Condensed Light" panose="020B0306030101010103" pitchFamily="34" charset="77"/>
            </a:endParaRPr>
          </a:p>
          <a:p>
            <a:pPr marL="457200" indent="-457200">
              <a:lnSpc>
                <a:spcPct val="150000"/>
              </a:lnSpc>
              <a:buFont typeface="Courier New" panose="02070309020205020404" pitchFamily="49" charset="0"/>
              <a:buChar char="o"/>
            </a:pPr>
            <a:r>
              <a:rPr lang="fr-CI" sz="2800" i="0" dirty="0">
                <a:solidFill>
                  <a:srgbClr val="535353"/>
                </a:solidFill>
                <a:effectLst/>
                <a:latin typeface="Abadi MT Condensed Light" panose="020B0306030101010103" pitchFamily="34" charset="77"/>
              </a:rPr>
              <a:t>Mises à jour et requêtes rapides</a:t>
            </a:r>
            <a:endParaRPr lang="fr-FR" sz="2800" dirty="0">
              <a:solidFill>
                <a:schemeClr val="bg2">
                  <a:lumMod val="50000"/>
                </a:schemeClr>
              </a:solidFill>
              <a:latin typeface="Abadi MT Condensed Light" panose="020B0306030101010103" pitchFamily="34" charset="77"/>
            </a:endParaRPr>
          </a:p>
          <a:p>
            <a:pPr marL="457200" indent="-457200">
              <a:lnSpc>
                <a:spcPct val="150000"/>
              </a:lnSpc>
              <a:buFont typeface="Courier New" panose="02070309020205020404" pitchFamily="49" charset="0"/>
              <a:buChar char="o"/>
            </a:pPr>
            <a:r>
              <a:rPr lang="fr-CI" sz="2800" i="0" dirty="0">
                <a:solidFill>
                  <a:srgbClr val="535353"/>
                </a:solidFill>
                <a:effectLst/>
                <a:latin typeface="Abadi MT Condensed Light" panose="020B0306030101010103" pitchFamily="34" charset="77"/>
              </a:rPr>
              <a:t>Schémas flexibles</a:t>
            </a:r>
            <a:endParaRPr lang="fr-FR" sz="2800" i="0" dirty="0">
              <a:solidFill>
                <a:schemeClr val="bg2">
                  <a:lumMod val="50000"/>
                </a:schemeClr>
              </a:solidFill>
              <a:effectLst/>
              <a:latin typeface="Abadi MT Condensed Light" panose="020B0306030101010103" pitchFamily="34" charset="77"/>
            </a:endParaRPr>
          </a:p>
          <a:p>
            <a:pPr marL="457200" indent="-457200">
              <a:lnSpc>
                <a:spcPct val="150000"/>
              </a:lnSpc>
              <a:buFont typeface="Courier New" panose="02070309020205020404" pitchFamily="49" charset="0"/>
              <a:buChar char="o"/>
            </a:pPr>
            <a:r>
              <a:rPr lang="fr-CI" sz="2800" i="0" dirty="0">
                <a:solidFill>
                  <a:srgbClr val="535353"/>
                </a:solidFill>
                <a:effectLst/>
                <a:latin typeface="Abadi MT Condensed Light" panose="020B0306030101010103" pitchFamily="34" charset="77"/>
              </a:rPr>
              <a:t>Prend en charge les données non structurées</a:t>
            </a:r>
            <a:endParaRPr lang="fr-FR" sz="2800" dirty="0">
              <a:solidFill>
                <a:schemeClr val="bg2">
                  <a:lumMod val="50000"/>
                </a:schemeClr>
              </a:solidFill>
              <a:latin typeface="Abadi MT Condensed Light" panose="020B0306030101010103" pitchFamily="34" charset="77"/>
            </a:endParaRPr>
          </a:p>
        </p:txBody>
      </p:sp>
      <p:sp>
        <p:nvSpPr>
          <p:cNvPr id="6" name="Rectangle : coins arrondis 5">
            <a:extLst>
              <a:ext uri="{FF2B5EF4-FFF2-40B4-BE49-F238E27FC236}">
                <a16:creationId xmlns:a16="http://schemas.microsoft.com/office/drawing/2014/main" id="{F0A6498D-C417-57FF-059A-5D9199A95184}"/>
              </a:ext>
            </a:extLst>
          </p:cNvPr>
          <p:cNvSpPr/>
          <p:nvPr/>
        </p:nvSpPr>
        <p:spPr>
          <a:xfrm>
            <a:off x="6646460" y="2374711"/>
            <a:ext cx="5081516" cy="4264925"/>
          </a:xfrm>
          <a:prstGeom prst="roundRect">
            <a:avLst/>
          </a:prstGeom>
          <a:solidFill>
            <a:schemeClr val="tx1"/>
          </a:solidFill>
          <a:ln w="28575">
            <a:solidFill>
              <a:schemeClr val="tx1"/>
            </a:solidFill>
          </a:ln>
          <a:effectLst>
            <a:outerShdw blurRad="63500" sx="102000" sy="102000" algn="ctr" rotWithShape="0">
              <a:prstClr val="black">
                <a:alpha val="40000"/>
              </a:prstClr>
            </a:outerShdw>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57200" indent="-457200">
              <a:lnSpc>
                <a:spcPct val="150000"/>
              </a:lnSpc>
              <a:buFont typeface="Courier New" panose="02070309020205020404" pitchFamily="49" charset="0"/>
              <a:buChar char="o"/>
            </a:pPr>
            <a:r>
              <a:rPr lang="fr-CI" sz="2800" i="0" dirty="0">
                <a:solidFill>
                  <a:srgbClr val="535353"/>
                </a:solidFill>
                <a:effectLst/>
                <a:latin typeface="Abadi MT Condensed Light" panose="020B0306030101010103" pitchFamily="34" charset="77"/>
              </a:rPr>
              <a:t>Moins mature et moins connue</a:t>
            </a:r>
          </a:p>
          <a:p>
            <a:pPr marL="457200" indent="-457200">
              <a:lnSpc>
                <a:spcPct val="150000"/>
              </a:lnSpc>
              <a:buFont typeface="Courier New" panose="02070309020205020404" pitchFamily="49" charset="0"/>
              <a:buChar char="o"/>
            </a:pPr>
            <a:r>
              <a:rPr lang="fr-CI" sz="2800" i="0" dirty="0">
                <a:solidFill>
                  <a:srgbClr val="535353"/>
                </a:solidFill>
                <a:effectLst/>
                <a:latin typeface="Abadi MT Condensed Light" panose="020B0306030101010103" pitchFamily="34" charset="77"/>
              </a:rPr>
              <a:t>Requêtes plus complexes</a:t>
            </a:r>
            <a:endParaRPr lang="fr-CI" sz="2800" dirty="0">
              <a:solidFill>
                <a:srgbClr val="535353"/>
              </a:solidFill>
              <a:latin typeface="Abadi MT Condensed Light" panose="020B0306030101010103" pitchFamily="34" charset="77"/>
            </a:endParaRPr>
          </a:p>
          <a:p>
            <a:pPr marL="457200" indent="-457200">
              <a:lnSpc>
                <a:spcPct val="150000"/>
              </a:lnSpc>
              <a:buFont typeface="Courier New" panose="02070309020205020404" pitchFamily="49" charset="0"/>
              <a:buChar char="o"/>
            </a:pPr>
            <a:r>
              <a:rPr lang="fr-CI" sz="2800" i="0" dirty="0">
                <a:solidFill>
                  <a:srgbClr val="535353"/>
                </a:solidFill>
                <a:effectLst/>
                <a:latin typeface="Abadi MT Condensed Light" panose="020B0306030101010103" pitchFamily="34" charset="77"/>
              </a:rPr>
              <a:t>Moins de support pour les transactions</a:t>
            </a:r>
            <a:endParaRPr lang="fr-FR" sz="2800" dirty="0">
              <a:solidFill>
                <a:schemeClr val="bg2">
                  <a:lumMod val="50000"/>
                </a:schemeClr>
              </a:solidFill>
              <a:latin typeface="Abadi MT Condensed Light" panose="020B0306030101010103" pitchFamily="34" charset="77"/>
            </a:endParaRPr>
          </a:p>
        </p:txBody>
      </p:sp>
      <p:sp>
        <p:nvSpPr>
          <p:cNvPr id="7" name="Rectangle : coins arrondis 6">
            <a:extLst>
              <a:ext uri="{FF2B5EF4-FFF2-40B4-BE49-F238E27FC236}">
                <a16:creationId xmlns:a16="http://schemas.microsoft.com/office/drawing/2014/main" id="{0E85F823-9E60-0324-0DBB-BDD51880A5F6}"/>
              </a:ext>
            </a:extLst>
          </p:cNvPr>
          <p:cNvSpPr/>
          <p:nvPr/>
        </p:nvSpPr>
        <p:spPr>
          <a:xfrm>
            <a:off x="1605886" y="2098343"/>
            <a:ext cx="2802341" cy="552735"/>
          </a:xfrm>
          <a:prstGeom prst="roundRect">
            <a:avLst>
              <a:gd name="adj" fmla="val 50000"/>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dirty="0">
                <a:solidFill>
                  <a:schemeClr val="tx1"/>
                </a:solidFill>
                <a:latin typeface="+mj-lt"/>
              </a:rPr>
              <a:t>AVANTAGES</a:t>
            </a:r>
          </a:p>
        </p:txBody>
      </p:sp>
      <p:sp>
        <p:nvSpPr>
          <p:cNvPr id="8" name="Rectangle : coins arrondis 7">
            <a:extLst>
              <a:ext uri="{FF2B5EF4-FFF2-40B4-BE49-F238E27FC236}">
                <a16:creationId xmlns:a16="http://schemas.microsoft.com/office/drawing/2014/main" id="{5DA7C60F-015B-32F3-4353-24D4AA6C375F}"/>
              </a:ext>
            </a:extLst>
          </p:cNvPr>
          <p:cNvSpPr/>
          <p:nvPr/>
        </p:nvSpPr>
        <p:spPr>
          <a:xfrm>
            <a:off x="7786047" y="2098342"/>
            <a:ext cx="2802341" cy="552735"/>
          </a:xfrm>
          <a:prstGeom prst="roundRect">
            <a:avLst>
              <a:gd name="adj" fmla="val 50000"/>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dirty="0">
                <a:solidFill>
                  <a:schemeClr val="tx1"/>
                </a:solidFill>
                <a:latin typeface="+mj-lt"/>
              </a:rPr>
              <a:t>INCONVÉNIENTS</a:t>
            </a:r>
          </a:p>
        </p:txBody>
      </p:sp>
    </p:spTree>
    <p:extLst>
      <p:ext uri="{BB962C8B-B14F-4D97-AF65-F5344CB8AC3E}">
        <p14:creationId xmlns:p14="http://schemas.microsoft.com/office/powerpoint/2010/main" val="560572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 coins arrondis 3">
            <a:extLst>
              <a:ext uri="{FF2B5EF4-FFF2-40B4-BE49-F238E27FC236}">
                <a16:creationId xmlns:a16="http://schemas.microsoft.com/office/drawing/2014/main" id="{8BDC66F8-81C2-5E49-A7EA-56DBA01C6BA1}"/>
              </a:ext>
            </a:extLst>
          </p:cNvPr>
          <p:cNvSpPr/>
          <p:nvPr/>
        </p:nvSpPr>
        <p:spPr>
          <a:xfrm>
            <a:off x="2033516" y="368490"/>
            <a:ext cx="7274257" cy="1037229"/>
          </a:xfrm>
          <a:prstGeom prst="roundRect">
            <a:avLst>
              <a:gd name="adj" fmla="val 50000"/>
            </a:avLst>
          </a:prstGeom>
          <a:solidFill>
            <a:schemeClr val="tx1"/>
          </a:solidFill>
          <a:ln>
            <a:solidFill>
              <a:schemeClr val="tx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7200" b="1" dirty="0">
                <a:solidFill>
                  <a:schemeClr val="bg2">
                    <a:lumMod val="50000"/>
                  </a:schemeClr>
                </a:solidFill>
                <a:latin typeface="+mj-lt"/>
              </a:rPr>
              <a:t>CONCLUSION</a:t>
            </a:r>
          </a:p>
        </p:txBody>
      </p:sp>
      <p:sp>
        <p:nvSpPr>
          <p:cNvPr id="5" name="Rectangle : coins arrondis 4">
            <a:extLst>
              <a:ext uri="{FF2B5EF4-FFF2-40B4-BE49-F238E27FC236}">
                <a16:creationId xmlns:a16="http://schemas.microsoft.com/office/drawing/2014/main" id="{65C466C0-C740-F05F-7ADB-0AAB3B23D9AF}"/>
              </a:ext>
            </a:extLst>
          </p:cNvPr>
          <p:cNvSpPr/>
          <p:nvPr/>
        </p:nvSpPr>
        <p:spPr>
          <a:xfrm>
            <a:off x="573206" y="2702257"/>
            <a:ext cx="11013743" cy="2579427"/>
          </a:xfrm>
          <a:prstGeom prst="roundRect">
            <a:avLst/>
          </a:prstGeom>
          <a:solidFill>
            <a:schemeClr val="tx1"/>
          </a:solidFill>
          <a:ln>
            <a:solidFill>
              <a:schemeClr val="tx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fr-CI" sz="2800" dirty="0">
                <a:solidFill>
                  <a:schemeClr val="bg2">
                    <a:lumMod val="50000"/>
                  </a:schemeClr>
                </a:solidFill>
                <a:latin typeface="Abadi MT Condensed Light" panose="020B0306030101010103" pitchFamily="34" charset="77"/>
              </a:rPr>
              <a:t>L</a:t>
            </a:r>
            <a:r>
              <a:rPr lang="fr-CI" sz="2800" b="0" i="0" dirty="0">
                <a:solidFill>
                  <a:schemeClr val="bg2">
                    <a:lumMod val="50000"/>
                  </a:schemeClr>
                </a:solidFill>
                <a:effectLst/>
                <a:latin typeface="Abadi MT Condensed Light" panose="020B0306030101010103" pitchFamily="34" charset="77"/>
              </a:rPr>
              <a:t>es bases de données SQL et NoSQL offrent différents types d'approches et de capacités de gestion des données, chacune avec ses forces et ses faiblesses. En fin de compte, le choix entre les bases de données SQL et NoSQL dépend des cas d'utilisation et des objectifs commerciaux.</a:t>
            </a:r>
            <a:endParaRPr lang="fr-FR" sz="2800" dirty="0">
              <a:solidFill>
                <a:schemeClr val="bg2">
                  <a:lumMod val="50000"/>
                </a:schemeClr>
              </a:solidFill>
              <a:latin typeface="Abadi MT Condensed Light" panose="020B0306030101010103" pitchFamily="34" charset="77"/>
            </a:endParaRPr>
          </a:p>
        </p:txBody>
      </p:sp>
    </p:spTree>
    <p:extLst>
      <p:ext uri="{BB962C8B-B14F-4D97-AF65-F5344CB8AC3E}">
        <p14:creationId xmlns:p14="http://schemas.microsoft.com/office/powerpoint/2010/main" val="152513177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
  <TotalTime>176</TotalTime>
  <Words>504</Words>
  <Application>Microsoft Macintosh PowerPoint</Application>
  <PresentationFormat>Grand écran</PresentationFormat>
  <Paragraphs>47</Paragraphs>
  <Slides>7</Slides>
  <Notes>0</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7</vt:i4>
      </vt:variant>
    </vt:vector>
  </HeadingPairs>
  <TitlesOfParts>
    <vt:vector size="14" baseType="lpstr">
      <vt:lpstr>Abadi MT Condensed Light</vt:lpstr>
      <vt:lpstr>Arial</vt:lpstr>
      <vt:lpstr>Comic Sans MS</vt:lpstr>
      <vt:lpstr>Courier New</vt:lpstr>
      <vt:lpstr>Tw Cen MT</vt:lpstr>
      <vt:lpstr>Wingdings</vt:lpstr>
      <vt:lpstr>Circuit</vt:lpstr>
      <vt:lpstr>Checkpoint : introduction aux bases de données</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Checkpoint : introduction aux bases de données</dc:title>
  <dc:creator>ARNAUD IGOR N'TAKPE</dc:creator>
  <cp:lastModifiedBy>ARNAUD IGOR N'TAKPE</cp:lastModifiedBy>
  <cp:revision>8</cp:revision>
  <dcterms:created xsi:type="dcterms:W3CDTF">2024-06-25T20:41:02Z</dcterms:created>
  <dcterms:modified xsi:type="dcterms:W3CDTF">2024-06-25T23:37:08Z</dcterms:modified>
</cp:coreProperties>
</file>