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64" r:id="rId6"/>
    <p:sldId id="265" r:id="rId7"/>
    <p:sldId id="281" r:id="rId8"/>
    <p:sldId id="268" r:id="rId9"/>
    <p:sldId id="270" r:id="rId10"/>
    <p:sldId id="28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B97688-1769-4CB2-B505-1DEAC9CDA985}">
  <a:tblStyle styleId="{60B97688-1769-4CB2-B505-1DEAC9CDA9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58d5a3ec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58d5a3ec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58d5a3e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158d5a3e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e13d9a7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e13d9a7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e13d9a7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3e13d9a7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3e13d9a7e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3e13d9a7e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25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7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5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 idx="6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8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16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16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30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2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3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ctrTitle" idx="4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5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ctrTitle" idx="6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 idx="7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ctrTitle" idx="9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14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CUSTOM_11_1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2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9" r:id="rId6"/>
    <p:sldLayoutId id="2147483660" r:id="rId7"/>
    <p:sldLayoutId id="2147483665" r:id="rId8"/>
    <p:sldLayoutId id="2147483666" r:id="rId9"/>
    <p:sldLayoutId id="214748366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rOnRbPKvGQg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fr.wikipedia.org/wiki/Tours_de_Hano%C3%A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lycee-beausejour.fr/" TargetMode="Externa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27730D81-05C2-4F7F-A96F-FF4C4DF2A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000250" y="-2000250"/>
            <a:ext cx="5143500" cy="9144000"/>
          </a:xfrm>
          <a:prstGeom prst="rect">
            <a:avLst/>
          </a:prstGeom>
        </p:spPr>
      </p:pic>
      <p:sp>
        <p:nvSpPr>
          <p:cNvPr id="14" name="Google Shape;167;p29">
            <a:extLst>
              <a:ext uri="{FF2B5EF4-FFF2-40B4-BE49-F238E27FC236}">
                <a16:creationId xmlns:a16="http://schemas.microsoft.com/office/drawing/2014/main" id="{A20A8A90-4960-460E-B939-96E2504AA08A}"/>
              </a:ext>
            </a:extLst>
          </p:cNvPr>
          <p:cNvSpPr/>
          <p:nvPr/>
        </p:nvSpPr>
        <p:spPr>
          <a:xfrm>
            <a:off x="8697433" y="917658"/>
            <a:ext cx="446567" cy="3102128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67;p29">
            <a:extLst>
              <a:ext uri="{FF2B5EF4-FFF2-40B4-BE49-F238E27FC236}">
                <a16:creationId xmlns:a16="http://schemas.microsoft.com/office/drawing/2014/main" id="{ED8585E7-B340-4C41-8C5A-FBA7B682B35B}"/>
              </a:ext>
            </a:extLst>
          </p:cNvPr>
          <p:cNvSpPr/>
          <p:nvPr/>
        </p:nvSpPr>
        <p:spPr>
          <a:xfrm>
            <a:off x="697965" y="917658"/>
            <a:ext cx="5047399" cy="3102128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6"/>
          <p:cNvSpPr txBox="1">
            <a:spLocks noGrp="1"/>
          </p:cNvSpPr>
          <p:nvPr>
            <p:ph type="subTitle" idx="1"/>
          </p:nvPr>
        </p:nvSpPr>
        <p:spPr>
          <a:xfrm>
            <a:off x="706175" y="3483525"/>
            <a:ext cx="2515490" cy="536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</a:rPr>
              <a:t>GUYOT Nathan, REMNANT Fabio, MARTINEZ Arnaud &amp; GUILLE Agathe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</a:rPr>
              <a:t>PROJET  2 :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TOUR DE HANOI</a:t>
            </a:r>
            <a:br>
              <a:rPr lang="fr-FR" dirty="0">
                <a:solidFill>
                  <a:schemeClr val="lt1"/>
                </a:solidFill>
              </a:rPr>
            </a:br>
            <a:endParaRPr dirty="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2973EF9-8F9C-4F1A-A23A-B92C3AFA429D}"/>
              </a:ext>
            </a:extLst>
          </p:cNvPr>
          <p:cNvSpPr txBox="1"/>
          <p:nvPr/>
        </p:nvSpPr>
        <p:spPr>
          <a:xfrm>
            <a:off x="1963920" y="2662521"/>
            <a:ext cx="2307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Mme PEDRENO                       2021/2022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14CAB9-2477-40FA-9F20-07D058C36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860" y="2109494"/>
            <a:ext cx="2587254" cy="9245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7FEC443-8C43-4575-A953-CAA885448982}"/>
              </a:ext>
            </a:extLst>
          </p:cNvPr>
          <p:cNvSpPr txBox="1"/>
          <p:nvPr/>
        </p:nvSpPr>
        <p:spPr>
          <a:xfrm>
            <a:off x="8566811" y="4766755"/>
            <a:ext cx="577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Bahnschrift Condensed" panose="020B0502040204020203" pitchFamily="34" charset="0"/>
              </a:rPr>
              <a:t>1/10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440F02-039D-430F-AFC9-CF141CDFF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672" y="190698"/>
            <a:ext cx="715207" cy="657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FF5192CD-0D71-45AB-BAAC-99709AE6D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000250" y="-2006783"/>
            <a:ext cx="5143500" cy="9144000"/>
          </a:xfrm>
          <a:prstGeom prst="rect">
            <a:avLst/>
          </a:prstGeom>
        </p:spPr>
      </p:pic>
      <p:sp>
        <p:nvSpPr>
          <p:cNvPr id="604" name="Google Shape;604;p53"/>
          <p:cNvSpPr/>
          <p:nvPr/>
        </p:nvSpPr>
        <p:spPr>
          <a:xfrm>
            <a:off x="0" y="1546567"/>
            <a:ext cx="5197200" cy="3590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53"/>
          <p:cNvSpPr/>
          <p:nvPr/>
        </p:nvSpPr>
        <p:spPr>
          <a:xfrm>
            <a:off x="4985977" y="3607867"/>
            <a:ext cx="487500" cy="15291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B26153-9EA5-4EFF-BEDE-D74E3CA1BAE5}"/>
              </a:ext>
            </a:extLst>
          </p:cNvPr>
          <p:cNvSpPr/>
          <p:nvPr/>
        </p:nvSpPr>
        <p:spPr>
          <a:xfrm>
            <a:off x="8529982" y="4835723"/>
            <a:ext cx="476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Bahnschrift Condensed" panose="020B0502040204020203" pitchFamily="34" charset="0"/>
              </a:rPr>
              <a:t>10/10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CD97DE-AE4B-4930-8B17-DCE792151E0B}"/>
              </a:ext>
            </a:extLst>
          </p:cNvPr>
          <p:cNvSpPr/>
          <p:nvPr/>
        </p:nvSpPr>
        <p:spPr>
          <a:xfrm rot="5400000">
            <a:off x="7357662" y="1369342"/>
            <a:ext cx="2169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FFD281"/>
                </a:solidFill>
                <a:latin typeface="Livvic"/>
              </a:rPr>
              <a:t>SOURCES ………</a:t>
            </a:r>
            <a:endParaRPr lang="fr-FR" sz="2400" b="1" dirty="0">
              <a:latin typeface="Livvic"/>
            </a:endParaRPr>
          </a:p>
        </p:txBody>
      </p:sp>
      <p:pic>
        <p:nvPicPr>
          <p:cNvPr id="7" name="Graphique 6" descr="Loupe">
            <a:extLst>
              <a:ext uri="{FF2B5EF4-FFF2-40B4-BE49-F238E27FC236}">
                <a16:creationId xmlns:a16="http://schemas.microsoft.com/office/drawing/2014/main" id="{E62EE3A8-CB51-4879-A82E-3F8854CDB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2036" y="275684"/>
            <a:ext cx="734975" cy="7349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49EFC8F-3BA2-4E50-8E62-0E5055C1FD39}"/>
              </a:ext>
            </a:extLst>
          </p:cNvPr>
          <p:cNvSpPr txBox="1"/>
          <p:nvPr/>
        </p:nvSpPr>
        <p:spPr>
          <a:xfrm>
            <a:off x="259690" y="2207713"/>
            <a:ext cx="4726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# </a:t>
            </a:r>
            <a:r>
              <a:rPr lang="fr-FR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www.lycee-beausejour.fr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# </a:t>
            </a:r>
            <a:r>
              <a:rPr lang="fr-FR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https://fr.wikipedia.org/wiki/Tours_de_Hano%C3%AF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# </a:t>
            </a:r>
            <a:r>
              <a:rPr lang="fr-FR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https://youtu.be/rOnRbPKvGQg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" grpId="0" animBg="1"/>
      <p:bldP spid="607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ctrTitle" idx="9"/>
          </p:nvPr>
        </p:nvSpPr>
        <p:spPr>
          <a:xfrm rot="5400000">
            <a:off x="6349797" y="1969341"/>
            <a:ext cx="3559443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2400" dirty="0">
                <a:solidFill>
                  <a:srgbClr val="FFD281"/>
                </a:solidFill>
              </a:rPr>
              <a:t>SOMMAIRE …………………</a:t>
            </a:r>
            <a:endParaRPr sz="2400" dirty="0">
              <a:solidFill>
                <a:srgbClr val="FFD281"/>
              </a:solidFill>
            </a:endParaRPr>
          </a:p>
        </p:txBody>
      </p:sp>
      <p:sp>
        <p:nvSpPr>
          <p:cNvPr id="146" name="Google Shape;146;p28"/>
          <p:cNvSpPr/>
          <p:nvPr/>
        </p:nvSpPr>
        <p:spPr>
          <a:xfrm rot="-5400000" flipH="1">
            <a:off x="-957900" y="957900"/>
            <a:ext cx="5140800" cy="32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 idx="8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ctrTitle"/>
          </p:nvPr>
        </p:nvSpPr>
        <p:spPr>
          <a:xfrm>
            <a:off x="3423902" y="387472"/>
            <a:ext cx="2251800" cy="44078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fr-FR" dirty="0">
                <a:solidFill>
                  <a:schemeClr val="tx1"/>
                </a:solidFill>
              </a:rPr>
              <a:t>     Présentation du jeu de Hanoi</a:t>
            </a:r>
            <a:br>
              <a:rPr lang="fr-FR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Projet, répartition </a:t>
            </a:r>
            <a:br>
              <a:rPr lang="fr-FR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Programme </a:t>
            </a:r>
            <a:br>
              <a:rPr lang="fr-FR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C</a:t>
            </a:r>
            <a:r>
              <a:rPr lang="fr-FR" dirty="0">
                <a:solidFill>
                  <a:srgbClr val="434343"/>
                </a:solidFill>
              </a:rPr>
              <a:t>onclusion : </a:t>
            </a:r>
            <a:r>
              <a:rPr lang="fr-FR" dirty="0">
                <a:solidFill>
                  <a:schemeClr val="tx1"/>
                </a:solidFill>
              </a:rPr>
              <a:t>les contraintes / les avantages </a:t>
            </a:r>
            <a:br>
              <a:rPr lang="fr-FR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Sources</a:t>
            </a:r>
            <a:br>
              <a:rPr lang="fr-FR" dirty="0">
                <a:solidFill>
                  <a:schemeClr val="tx1"/>
                </a:solidFill>
              </a:rPr>
            </a:br>
            <a:endParaRPr dirty="0"/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5" name="Google Shape;155;p28"/>
          <p:cNvSpPr txBox="1">
            <a:spLocks noGrp="1"/>
          </p:cNvSpPr>
          <p:nvPr>
            <p:ph type="title" idx="5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 idx="15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 idx="18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05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463099E-416C-42DE-9A85-4743A21DEE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730"/>
          <a:stretch/>
        </p:blipFill>
        <p:spPr>
          <a:xfrm rot="16200000">
            <a:off x="-1742442" y="1709038"/>
            <a:ext cx="5017304" cy="16447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3046AF-1E29-4FB4-BF49-01A1B4F3B55E}"/>
              </a:ext>
            </a:extLst>
          </p:cNvPr>
          <p:cNvSpPr/>
          <p:nvPr/>
        </p:nvSpPr>
        <p:spPr>
          <a:xfrm>
            <a:off x="8623686" y="4795283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Bahnschrift Condensed" panose="020B0502040204020203" pitchFamily="34" charset="0"/>
              </a:rPr>
              <a:t>2/10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9" grpId="0"/>
      <p:bldP spid="150" grpId="0"/>
      <p:bldP spid="152" grpId="0"/>
      <p:bldP spid="155" grpId="0"/>
      <p:bldP spid="158" grpId="0"/>
      <p:bldP spid="1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D281"/>
                </a:solidFill>
              </a:rPr>
              <a:t>JEU DE HANOI ……………..</a:t>
            </a:r>
            <a:endParaRPr dirty="0">
              <a:solidFill>
                <a:srgbClr val="FFD281"/>
              </a:solidFill>
            </a:endParaRPr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4294967295"/>
          </p:nvPr>
        </p:nvSpPr>
        <p:spPr>
          <a:xfrm flipH="1">
            <a:off x="723866" y="559650"/>
            <a:ext cx="5823600" cy="4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tx1"/>
                </a:solidFill>
              </a:rPr>
              <a:t>Jeu de réflexion 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fr-FR" dirty="0"/>
              <a:t>le mathématicien français Édouard Lucas </a:t>
            </a:r>
            <a:endParaRPr lang="fr-FR" sz="1400" dirty="0">
              <a:solidFill>
                <a:schemeClr val="tx1"/>
              </a:solidFill>
            </a:endParaRPr>
          </a:p>
          <a:p>
            <a:pPr marL="171450" indent="-1714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tx1"/>
                </a:solidFill>
              </a:rPr>
              <a:t>Déplacer des disques 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fr-FR" sz="1400" dirty="0"/>
              <a:t>On ne peut déplacer plus d'un disque à la fois 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fr-FR" sz="1400" dirty="0"/>
              <a:t>On ne peut placer un disque que sur un autre disque plus grand que lui ou sur un emplacement vide.</a:t>
            </a:r>
          </a:p>
        </p:txBody>
      </p:sp>
      <p:sp>
        <p:nvSpPr>
          <p:cNvPr id="138" name="Google Shape;138;p27"/>
          <p:cNvSpPr/>
          <p:nvPr/>
        </p:nvSpPr>
        <p:spPr>
          <a:xfrm rot="-5400000" flipH="1">
            <a:off x="8295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/>
          <p:nvPr/>
        </p:nvSpPr>
        <p:spPr>
          <a:xfrm rot="-5400000" flipH="1">
            <a:off x="7398150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7;p29">
            <a:extLst>
              <a:ext uri="{FF2B5EF4-FFF2-40B4-BE49-F238E27FC236}">
                <a16:creationId xmlns:a16="http://schemas.microsoft.com/office/drawing/2014/main" id="{789828EC-6D31-44B1-BC9E-1B5C64A4FFF1}"/>
              </a:ext>
            </a:extLst>
          </p:cNvPr>
          <p:cNvSpPr/>
          <p:nvPr/>
        </p:nvSpPr>
        <p:spPr>
          <a:xfrm>
            <a:off x="0" y="0"/>
            <a:ext cx="850605" cy="680484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67;p29">
            <a:extLst>
              <a:ext uri="{FF2B5EF4-FFF2-40B4-BE49-F238E27FC236}">
                <a16:creationId xmlns:a16="http://schemas.microsoft.com/office/drawing/2014/main" id="{D5D2D450-86F6-4D83-91EB-BA78CC96E734}"/>
              </a:ext>
            </a:extLst>
          </p:cNvPr>
          <p:cNvSpPr/>
          <p:nvPr/>
        </p:nvSpPr>
        <p:spPr>
          <a:xfrm>
            <a:off x="6305106" y="3997842"/>
            <a:ext cx="2838893" cy="1158084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3E1470A-674B-4E07-8528-D35532FB9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157" y="559650"/>
            <a:ext cx="2082885" cy="74033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5B404B1-2D38-4509-B264-A57E3AA4E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610" y="1598161"/>
            <a:ext cx="960122" cy="15331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4126A5-90A4-4C55-9B9A-DCC22B5B6035}"/>
              </a:ext>
            </a:extLst>
          </p:cNvPr>
          <p:cNvSpPr/>
          <p:nvPr/>
        </p:nvSpPr>
        <p:spPr>
          <a:xfrm>
            <a:off x="8587945" y="4710125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Bahnschrift Condensed" panose="020B0502040204020203" pitchFamily="34" charset="0"/>
              </a:rPr>
              <a:t>3/10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30">
            <a:extLst>
              <a:ext uri="{FF2B5EF4-FFF2-40B4-BE49-F238E27FC236}">
                <a16:creationId xmlns:a16="http://schemas.microsoft.com/office/drawing/2014/main" id="{74E8DA64-73C7-4B17-A58E-9294867E7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000250" y="-1988288"/>
            <a:ext cx="5143500" cy="9144000"/>
          </a:xfrm>
          <a:prstGeom prst="rect">
            <a:avLst/>
          </a:prstGeom>
        </p:spPr>
      </p:pic>
      <p:sp>
        <p:nvSpPr>
          <p:cNvPr id="176" name="Google Shape;176;p30"/>
          <p:cNvSpPr txBox="1">
            <a:spLocks noGrp="1"/>
          </p:cNvSpPr>
          <p:nvPr>
            <p:ph type="ctrTitle" idx="6"/>
          </p:nvPr>
        </p:nvSpPr>
        <p:spPr>
          <a:xfrm rot="5400000">
            <a:off x="6370457" y="1961250"/>
            <a:ext cx="3543259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D281"/>
                </a:solidFill>
              </a:rPr>
              <a:t>P</a:t>
            </a:r>
            <a:r>
              <a:rPr lang="fr-FR" dirty="0">
                <a:solidFill>
                  <a:srgbClr val="FFD281"/>
                </a:solidFill>
              </a:rPr>
              <a:t>ROJET, REPARTITION …..</a:t>
            </a:r>
            <a:endParaRPr dirty="0">
              <a:solidFill>
                <a:srgbClr val="FFD281"/>
              </a:solidFill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1392864" y="956266"/>
            <a:ext cx="6358269" cy="36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subTitle" idx="1"/>
          </p:nvPr>
        </p:nvSpPr>
        <p:spPr>
          <a:xfrm>
            <a:off x="3563735" y="1203533"/>
            <a:ext cx="2016528" cy="762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bg1"/>
                </a:solidFill>
              </a:rPr>
              <a:t>- AGATHE -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9" name="Graphique 18" descr="Écran de projection">
            <a:extLst>
              <a:ext uri="{FF2B5EF4-FFF2-40B4-BE49-F238E27FC236}">
                <a16:creationId xmlns:a16="http://schemas.microsoft.com/office/drawing/2014/main" id="{9C9776F0-723C-496B-A9C3-BFB373E0C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8921" y="2337834"/>
            <a:ext cx="894464" cy="894464"/>
          </a:xfrm>
          <a:prstGeom prst="rect">
            <a:avLst/>
          </a:prstGeom>
        </p:spPr>
      </p:pic>
      <p:pic>
        <p:nvPicPr>
          <p:cNvPr id="23" name="Graphique 22" descr="Palette">
            <a:extLst>
              <a:ext uri="{FF2B5EF4-FFF2-40B4-BE49-F238E27FC236}">
                <a16:creationId xmlns:a16="http://schemas.microsoft.com/office/drawing/2014/main" id="{1B1F6A47-9499-4DED-AC40-2C4CDEF8F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7712" y="2242140"/>
            <a:ext cx="914400" cy="914400"/>
          </a:xfrm>
          <a:prstGeom prst="rect">
            <a:avLst/>
          </a:prstGeom>
        </p:spPr>
      </p:pic>
      <p:pic>
        <p:nvPicPr>
          <p:cNvPr id="25" name="Graphique 24" descr="Liste de vérification">
            <a:extLst>
              <a:ext uri="{FF2B5EF4-FFF2-40B4-BE49-F238E27FC236}">
                <a16:creationId xmlns:a16="http://schemas.microsoft.com/office/drawing/2014/main" id="{1AB029E2-467C-440C-98BF-10ADE5162F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7646" y="2337834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DBE930-FB0B-4176-9751-A389DE3D999E}"/>
              </a:ext>
            </a:extLst>
          </p:cNvPr>
          <p:cNvSpPr/>
          <p:nvPr/>
        </p:nvSpPr>
        <p:spPr>
          <a:xfrm>
            <a:off x="8602422" y="4613866"/>
            <a:ext cx="431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Bahnschrift Condensed" panose="020B0502040204020203" pitchFamily="34" charset="0"/>
              </a:rPr>
              <a:t>4/10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  <p:bldP spid="1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7BF322-219D-4957-A065-F0D6FDC78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000250" y="-1988288"/>
            <a:ext cx="5143500" cy="9144000"/>
          </a:xfrm>
          <a:prstGeom prst="rect">
            <a:avLst/>
          </a:prstGeom>
        </p:spPr>
      </p:pic>
      <p:sp>
        <p:nvSpPr>
          <p:cNvPr id="223" name="Google Shape;223;p34"/>
          <p:cNvSpPr/>
          <p:nvPr/>
        </p:nvSpPr>
        <p:spPr>
          <a:xfrm rot="5400000">
            <a:off x="2652593" y="-469941"/>
            <a:ext cx="3838815" cy="6338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ctrTitle"/>
          </p:nvPr>
        </p:nvSpPr>
        <p:spPr>
          <a:xfrm>
            <a:off x="3125972" y="1020725"/>
            <a:ext cx="2222205" cy="519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- </a:t>
            </a:r>
            <a:r>
              <a:rPr lang="fr-FR" sz="3200" dirty="0">
                <a:solidFill>
                  <a:schemeClr val="lt1"/>
                </a:solidFill>
              </a:rPr>
              <a:t>ARNAUD</a:t>
            </a:r>
            <a:r>
              <a:rPr lang="fr-FR" dirty="0">
                <a:solidFill>
                  <a:schemeClr val="lt1"/>
                </a:solidFill>
              </a:rPr>
              <a:t> - 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8" name="Graphique 7" descr="Palette">
            <a:extLst>
              <a:ext uri="{FF2B5EF4-FFF2-40B4-BE49-F238E27FC236}">
                <a16:creationId xmlns:a16="http://schemas.microsoft.com/office/drawing/2014/main" id="{70078316-FA7B-416D-8592-F39B5B5B4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72" y="2242140"/>
            <a:ext cx="914400" cy="914400"/>
          </a:xfrm>
          <a:prstGeom prst="rect">
            <a:avLst/>
          </a:prstGeom>
        </p:spPr>
      </p:pic>
      <p:pic>
        <p:nvPicPr>
          <p:cNvPr id="3" name="Graphique 2" descr="Processeur">
            <a:extLst>
              <a:ext uri="{FF2B5EF4-FFF2-40B4-BE49-F238E27FC236}">
                <a16:creationId xmlns:a16="http://schemas.microsoft.com/office/drawing/2014/main" id="{58FA5DB4-C572-462D-93BE-02CE26339E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7935" y="2242140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C24D27-F1DE-4DC8-A449-F3C3D49BF3E2}"/>
              </a:ext>
            </a:extLst>
          </p:cNvPr>
          <p:cNvSpPr/>
          <p:nvPr/>
        </p:nvSpPr>
        <p:spPr>
          <a:xfrm>
            <a:off x="8613054" y="4725127"/>
            <a:ext cx="42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Bahnschrift Condensed" panose="020B0502040204020203" pitchFamily="34" charset="0"/>
              </a:rPr>
              <a:t>5/10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E5C9EB0-DE4D-466E-AC38-E3D76DDDA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000250" y="-1988288"/>
            <a:ext cx="5143500" cy="9144000"/>
          </a:xfrm>
          <a:prstGeom prst="rect">
            <a:avLst/>
          </a:prstGeom>
        </p:spPr>
      </p:pic>
      <p:sp>
        <p:nvSpPr>
          <p:cNvPr id="8" name="Google Shape;223;p34">
            <a:extLst>
              <a:ext uri="{FF2B5EF4-FFF2-40B4-BE49-F238E27FC236}">
                <a16:creationId xmlns:a16="http://schemas.microsoft.com/office/drawing/2014/main" id="{403A3467-4E3F-4E6B-928F-0A42F57149FC}"/>
              </a:ext>
            </a:extLst>
          </p:cNvPr>
          <p:cNvSpPr/>
          <p:nvPr/>
        </p:nvSpPr>
        <p:spPr>
          <a:xfrm rot="5400000">
            <a:off x="2421812" y="-629320"/>
            <a:ext cx="4059900" cy="65527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29DE71-0BEE-43FD-8213-4186F3031818}"/>
              </a:ext>
            </a:extLst>
          </p:cNvPr>
          <p:cNvSpPr txBox="1"/>
          <p:nvPr/>
        </p:nvSpPr>
        <p:spPr>
          <a:xfrm>
            <a:off x="3367241" y="1010094"/>
            <a:ext cx="2169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- FABIO - </a:t>
            </a:r>
          </a:p>
        </p:txBody>
      </p:sp>
      <p:pic>
        <p:nvPicPr>
          <p:cNvPr id="10" name="Graphique 9" descr="Palette">
            <a:extLst>
              <a:ext uri="{FF2B5EF4-FFF2-40B4-BE49-F238E27FC236}">
                <a16:creationId xmlns:a16="http://schemas.microsoft.com/office/drawing/2014/main" id="{CAD3D558-D9C1-447E-BEAA-E0E7073D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6995" y="2126511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7B6923-370B-4D7B-857B-8E0EE0AC4602}"/>
              </a:ext>
            </a:extLst>
          </p:cNvPr>
          <p:cNvSpPr/>
          <p:nvPr/>
        </p:nvSpPr>
        <p:spPr>
          <a:xfrm>
            <a:off x="8591789" y="4677015"/>
            <a:ext cx="4235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Bahnschrift Condensed" panose="020B0502040204020203" pitchFamily="34" charset="0"/>
              </a:rPr>
              <a:t>6/10</a:t>
            </a:r>
            <a:endParaRPr lang="fr-FR" dirty="0"/>
          </a:p>
        </p:txBody>
      </p:sp>
      <p:pic>
        <p:nvPicPr>
          <p:cNvPr id="9" name="Graphique 8" descr="Liste de vérification">
            <a:extLst>
              <a:ext uri="{FF2B5EF4-FFF2-40B4-BE49-F238E27FC236}">
                <a16:creationId xmlns:a16="http://schemas.microsoft.com/office/drawing/2014/main" id="{CB998568-EBFC-4035-9D52-58B40E1318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3659" y="211455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9A510027-33CC-4B91-A476-8A2159C42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000250" y="-1988288"/>
            <a:ext cx="5143500" cy="9144000"/>
          </a:xfrm>
          <a:prstGeom prst="rect">
            <a:avLst/>
          </a:prstGeom>
        </p:spPr>
      </p:pic>
      <p:sp>
        <p:nvSpPr>
          <p:cNvPr id="580" name="Google Shape;580;p51"/>
          <p:cNvSpPr/>
          <p:nvPr/>
        </p:nvSpPr>
        <p:spPr>
          <a:xfrm>
            <a:off x="4582622" y="3122649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581" name="Google Shape;581;p51"/>
          <p:cNvGrpSpPr/>
          <p:nvPr/>
        </p:nvGrpSpPr>
        <p:grpSpPr>
          <a:xfrm>
            <a:off x="4582431" y="2545611"/>
            <a:ext cx="346056" cy="345674"/>
            <a:chOff x="3303268" y="3817349"/>
            <a:chExt cx="346056" cy="345674"/>
          </a:xfrm>
        </p:grpSpPr>
        <p:sp>
          <p:nvSpPr>
            <p:cNvPr id="582" name="Google Shape;582;p51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83" name="Google Shape;583;p51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84" name="Google Shape;584;p51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85" name="Google Shape;585;p51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586" name="Google Shape;586;p51"/>
          <p:cNvGrpSpPr/>
          <p:nvPr/>
        </p:nvGrpSpPr>
        <p:grpSpPr>
          <a:xfrm>
            <a:off x="4582447" y="1968549"/>
            <a:ext cx="346024" cy="345674"/>
            <a:chOff x="4201447" y="3817349"/>
            <a:chExt cx="346024" cy="345674"/>
          </a:xfrm>
        </p:grpSpPr>
        <p:sp>
          <p:nvSpPr>
            <p:cNvPr id="587" name="Google Shape;587;p51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88" name="Google Shape;588;p51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8" name="Google Shape;223;p34">
            <a:extLst>
              <a:ext uri="{FF2B5EF4-FFF2-40B4-BE49-F238E27FC236}">
                <a16:creationId xmlns:a16="http://schemas.microsoft.com/office/drawing/2014/main" id="{F714AECB-7AC8-4DED-8217-B4F5899D1698}"/>
              </a:ext>
            </a:extLst>
          </p:cNvPr>
          <p:cNvSpPr/>
          <p:nvPr/>
        </p:nvSpPr>
        <p:spPr>
          <a:xfrm rot="5400000">
            <a:off x="2542050" y="-614467"/>
            <a:ext cx="4059900" cy="65527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1991DAE-4876-4FDB-8E7D-7DACB499A833}"/>
              </a:ext>
            </a:extLst>
          </p:cNvPr>
          <p:cNvSpPr txBox="1"/>
          <p:nvPr/>
        </p:nvSpPr>
        <p:spPr>
          <a:xfrm>
            <a:off x="3504205" y="1152386"/>
            <a:ext cx="2386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- NATHAN - </a:t>
            </a:r>
          </a:p>
        </p:txBody>
      </p:sp>
      <p:pic>
        <p:nvPicPr>
          <p:cNvPr id="20" name="Graphique 19" descr="Processeur">
            <a:extLst>
              <a:ext uri="{FF2B5EF4-FFF2-40B4-BE49-F238E27FC236}">
                <a16:creationId xmlns:a16="http://schemas.microsoft.com/office/drawing/2014/main" id="{1CD14160-68B8-4098-B6CE-BA0B3DDE6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0037" y="2395840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8D446C-8A3C-4C20-9CD0-EA56D99FE3CE}"/>
              </a:ext>
            </a:extLst>
          </p:cNvPr>
          <p:cNvSpPr/>
          <p:nvPr/>
        </p:nvSpPr>
        <p:spPr>
          <a:xfrm>
            <a:off x="8570523" y="4691868"/>
            <a:ext cx="4235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Bahnschrift Condensed" panose="020B0502040204020203" pitchFamily="34" charset="0"/>
              </a:rPr>
              <a:t>7/10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>
            <a:extLst>
              <a:ext uri="{FF2B5EF4-FFF2-40B4-BE49-F238E27FC236}">
                <a16:creationId xmlns:a16="http://schemas.microsoft.com/office/drawing/2014/main" id="{980B72F6-CA4F-4650-9040-B9074BE52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000250" y="-1988288"/>
            <a:ext cx="5143500" cy="9144000"/>
          </a:xfrm>
          <a:prstGeom prst="rect">
            <a:avLst/>
          </a:prstGeom>
        </p:spPr>
      </p:pic>
      <p:sp>
        <p:nvSpPr>
          <p:cNvPr id="257" name="Google Shape;257;p38"/>
          <p:cNvSpPr txBox="1">
            <a:spLocks noGrp="1"/>
          </p:cNvSpPr>
          <p:nvPr>
            <p:ph type="ctrTitle" idx="6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D281"/>
                </a:solidFill>
              </a:rPr>
              <a:t>PROGRAMME …….</a:t>
            </a:r>
            <a:endParaRPr dirty="0">
              <a:solidFill>
                <a:srgbClr val="FFD28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1D05D7-33E3-40D8-83D5-5A34E988CD34}"/>
              </a:ext>
            </a:extLst>
          </p:cNvPr>
          <p:cNvSpPr/>
          <p:nvPr/>
        </p:nvSpPr>
        <p:spPr>
          <a:xfrm>
            <a:off x="8581368" y="4746392"/>
            <a:ext cx="42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Bahnschrift Condensed" panose="020B0502040204020203" pitchFamily="34" charset="0"/>
              </a:rPr>
              <a:t>8/10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E6760FC0-CA04-4D6D-BD6D-8E8EF02929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14" t="16935" r="24302" b="12747"/>
          <a:stretch/>
        </p:blipFill>
        <p:spPr>
          <a:xfrm>
            <a:off x="893136" y="764214"/>
            <a:ext cx="6390167" cy="3615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/>
          <p:nvPr/>
        </p:nvSpPr>
        <p:spPr>
          <a:xfrm>
            <a:off x="720000" y="2931650"/>
            <a:ext cx="3135900" cy="116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2" name="Google Shape;342;p40"/>
          <p:cNvSpPr/>
          <p:nvPr/>
        </p:nvSpPr>
        <p:spPr>
          <a:xfrm>
            <a:off x="3511625" y="1083368"/>
            <a:ext cx="2887500" cy="77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0"/>
          <p:cNvSpPr txBox="1">
            <a:spLocks noGrp="1"/>
          </p:cNvSpPr>
          <p:nvPr>
            <p:ph type="ctrTitle"/>
          </p:nvPr>
        </p:nvSpPr>
        <p:spPr>
          <a:xfrm>
            <a:off x="847325" y="2328000"/>
            <a:ext cx="2830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2,000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3511625" y="3187691"/>
            <a:ext cx="2887500" cy="775200"/>
          </a:xfrm>
          <a:prstGeom prst="rect">
            <a:avLst/>
          </a:prstGeom>
          <a:solidFill>
            <a:schemeClr val="accent1">
              <a:alpha val="732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2400" dirty="0">
                <a:solidFill>
                  <a:schemeClr val="bg1"/>
                </a:solidFill>
              </a:rPr>
              <a:t>       Avantages </a:t>
            </a:r>
            <a:endParaRPr sz="2400" dirty="0"/>
          </a:p>
        </p:txBody>
      </p:sp>
      <p:sp>
        <p:nvSpPr>
          <p:cNvPr id="350" name="Google Shape;350;p40"/>
          <p:cNvSpPr/>
          <p:nvPr/>
        </p:nvSpPr>
        <p:spPr>
          <a:xfrm>
            <a:off x="720000" y="865575"/>
            <a:ext cx="3135900" cy="11679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860112-FA0C-4855-8DA9-F59B0E71DA85}"/>
              </a:ext>
            </a:extLst>
          </p:cNvPr>
          <p:cNvSpPr/>
          <p:nvPr/>
        </p:nvSpPr>
        <p:spPr>
          <a:xfrm rot="5400000">
            <a:off x="6128213" y="2700817"/>
            <a:ext cx="4591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FFD281"/>
                </a:solidFill>
                <a:latin typeface="Livvic"/>
              </a:rPr>
              <a:t>CONCLUSION ………</a:t>
            </a:r>
            <a:endParaRPr lang="fr-FR" sz="2400" b="1" dirty="0">
              <a:latin typeface="Livvic"/>
            </a:endParaRPr>
          </a:p>
        </p:txBody>
      </p:sp>
      <p:pic>
        <p:nvPicPr>
          <p:cNvPr id="27" name="Graphique 26" descr="Drame">
            <a:extLst>
              <a:ext uri="{FF2B5EF4-FFF2-40B4-BE49-F238E27FC236}">
                <a16:creationId xmlns:a16="http://schemas.microsoft.com/office/drawing/2014/main" id="{11B02276-0BCB-40E8-8B10-188BFB0B4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1224" y="297712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B97CE47-5BBB-4294-ABA0-4274DFE2BBD8}"/>
              </a:ext>
            </a:extLst>
          </p:cNvPr>
          <p:cNvSpPr txBox="1"/>
          <p:nvPr/>
        </p:nvSpPr>
        <p:spPr>
          <a:xfrm>
            <a:off x="4079796" y="1200459"/>
            <a:ext cx="2082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Contraintes</a:t>
            </a:r>
            <a:r>
              <a:rPr lang="fr-FR" dirty="0"/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8A25F8-00EF-4A94-B70C-BE2105781285}"/>
              </a:ext>
            </a:extLst>
          </p:cNvPr>
          <p:cNvSpPr txBox="1"/>
          <p:nvPr/>
        </p:nvSpPr>
        <p:spPr>
          <a:xfrm>
            <a:off x="847325" y="1083368"/>
            <a:ext cx="2664300" cy="102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fr-FR" sz="1100" dirty="0">
                <a:solidFill>
                  <a:schemeClr val="bg1"/>
                </a:solidFill>
              </a:rPr>
              <a:t>version graphique , mauvaise piste , le temps , la répartition , apprendre une nouvelle bibliothèque de python </a:t>
            </a:r>
          </a:p>
          <a:p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FE0458-283B-4D22-9CFA-C371C79DA967}"/>
              </a:ext>
            </a:extLst>
          </p:cNvPr>
          <p:cNvSpPr/>
          <p:nvPr/>
        </p:nvSpPr>
        <p:spPr>
          <a:xfrm>
            <a:off x="716102" y="3113327"/>
            <a:ext cx="27955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fr-FR" sz="1100" dirty="0">
                <a:solidFill>
                  <a:schemeClr val="bg1"/>
                </a:solidFill>
              </a:rPr>
              <a:t>utilisation de la mauvaise piste / bonus , bonne entende du groupe , compréhension du fonctionnement du jeu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2365E1-8A2E-4CD8-93A8-56B3DC2FBB2C}"/>
              </a:ext>
            </a:extLst>
          </p:cNvPr>
          <p:cNvSpPr/>
          <p:nvPr/>
        </p:nvSpPr>
        <p:spPr>
          <a:xfrm>
            <a:off x="8483910" y="4714494"/>
            <a:ext cx="478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Bahnschrift Condensed" panose="020B0502040204020203" pitchFamily="34" charset="0"/>
              </a:rPr>
              <a:t>9/10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animBg="1"/>
      <p:bldP spid="342" grpId="0" animBg="1"/>
      <p:bldP spid="346" grpId="0" animBg="1"/>
      <p:bldP spid="350" grpId="0" animBg="1"/>
      <p:bldP spid="12" grpId="0"/>
    </p:bldLst>
  </p:timing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56D96"/>
      </a:accent1>
      <a:accent2>
        <a:srgbClr val="212121"/>
      </a:accent2>
      <a:accent3>
        <a:srgbClr val="A9B9D3"/>
      </a:accent3>
      <a:accent4>
        <a:srgbClr val="26529E"/>
      </a:accent4>
      <a:accent5>
        <a:srgbClr val="62779B"/>
      </a:accent5>
      <a:accent6>
        <a:srgbClr val="363F4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218</Words>
  <Application>Microsoft Office PowerPoint</Application>
  <PresentationFormat>Affichage à l'écran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Bahnschrift Condensed</vt:lpstr>
      <vt:lpstr>Catamaran Light</vt:lpstr>
      <vt:lpstr>Fira Sans Extra Condensed Medium</vt:lpstr>
      <vt:lpstr>Livvic</vt:lpstr>
      <vt:lpstr>Roboto</vt:lpstr>
      <vt:lpstr>Wingdings</vt:lpstr>
      <vt:lpstr>Engineering Project Proposal by Slidesgo</vt:lpstr>
      <vt:lpstr>PROJET  2 : TOUR DE HANOI </vt:lpstr>
      <vt:lpstr>SOMMAIRE …………………</vt:lpstr>
      <vt:lpstr>JEU DE HANOI ……………..</vt:lpstr>
      <vt:lpstr>PROJET, REPARTITION …..</vt:lpstr>
      <vt:lpstr>- ARNAUD - </vt:lpstr>
      <vt:lpstr>Présentation PowerPoint</vt:lpstr>
      <vt:lpstr>Présentation PowerPoint</vt:lpstr>
      <vt:lpstr>PROGRAMME …….</vt:lpstr>
      <vt:lpstr>2,000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 2 : TOUR DE HANOI </dc:title>
  <dc:creator>BEAUSEJOUR-15</dc:creator>
  <cp:lastModifiedBy>BEAUSEJOUR-15</cp:lastModifiedBy>
  <cp:revision>22</cp:revision>
  <dcterms:modified xsi:type="dcterms:W3CDTF">2021-11-29T08:48:31Z</dcterms:modified>
</cp:coreProperties>
</file>