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75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83" r:id="rId20"/>
    <p:sldId id="284" r:id="rId21"/>
    <p:sldId id="279" r:id="rId22"/>
    <p:sldId id="282" r:id="rId23"/>
    <p:sldId id="280" r:id="rId24"/>
    <p:sldId id="277" r:id="rId25"/>
    <p:sldId id="281" r:id="rId26"/>
    <p:sldId id="278" r:id="rId27"/>
    <p:sldId id="271" r:id="rId28"/>
    <p:sldId id="273" r:id="rId29"/>
    <p:sldId id="27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8EF-9C5D-6108-F917-C4EDFE43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DC68-DFD0-E44A-0930-9340F9150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3AB7-4FF5-318E-5CE7-C2839462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E6FC-3CB8-AE7B-0009-A94E2E0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F39B-0938-B5AA-E221-C331050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6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A7C6-BBB7-9053-7131-A6F65251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DDD3-4008-5BA6-147F-8465542C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8B-7551-BA2D-EFBA-2BEBCCE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DCA-27EC-A483-2E58-6085B88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26F5-8170-F8DC-E4CE-72CB3573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30459-4895-816A-9699-C7083C9E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D3923-54B4-1F0C-67EB-F933855A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5CE2-AD68-3272-4B16-CA12C95B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2F64-29BC-3230-4C09-4B94FF05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B07-8FFE-CB42-1185-B9A577B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7B97-191C-E8B7-90D5-E59AA17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8F91-9128-380A-8112-435D85B8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1A66-9476-E89B-1CDF-8CDBC18D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004-41CE-516B-2AA9-6A4E934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D94E-A497-4199-3667-5108CC7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375-45B0-F6BB-4EB0-2091FB80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BE9B-D1D2-4480-B386-8F225EE7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36F1-C9E3-DB40-190E-C02C97C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2C9F-2FFD-6AE6-8E58-86F44692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77F3-73D8-6A79-AECE-B5487052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3866-7302-1FDC-5CD2-C9F94F4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47A9-09A0-C10B-CD0D-9ED9A111B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9E27-5A09-87F3-4789-231F85B6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9855-E3C6-B195-7C73-0839B04D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CD92-C628-B8DF-068F-ACB7B5E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5F0C-ECEB-6D8A-0E6A-BC8AD200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605-CABD-FC24-36AB-EFEFE409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E82FA-704D-DECC-AEC9-9C4B1DF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F738-4E29-A837-DD0A-A7474C60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41F2C-BA39-D7AE-1983-1FCAD462C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3C6A-0299-2665-62F5-178B46050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1A1CE-6020-81DB-5F1C-95995772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B9C75-CCCD-8DD5-3B9F-6A4595E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8249F-B197-C3B9-1D5B-6D9E33C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D9D-4BE8-AC70-F7E4-F1B4666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AB71-BDD2-38CF-B4AE-AA9EF06D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800D8-7729-E016-CCB6-8AD06B2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A6D3-2888-EACA-4764-48DEC20D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5182-C9E7-D86E-6BA3-8EEEB0A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08B6C-8388-7BED-776D-99C74591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F785-02DB-BA57-2170-25CA7885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1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FBEF-4006-8780-F240-FC8839D5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71A-1A28-DAC5-1F2D-6FFF0BEE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A575-612C-DA9C-CE48-B5A6FB9D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E9D5-200A-1552-BE7B-44B92111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1877-DB4A-A1F4-714C-30DD2618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86D-0EA1-D210-049D-8405468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841D-A403-E0AC-BEC7-DB14EB3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7F14-9432-CA79-621F-C52575DD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FB3C-3CAD-3903-094A-B828DA9D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F138-96F7-7D41-9EDE-D53FD91A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B6DB-590B-D52C-7838-56D9ABA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EA7E-DC0A-C9D9-F542-EB82871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118E5-4BB3-B1A0-95C8-001285D7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2366-463B-0EA0-25B1-DF3A71EC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9392-6CD1-3F6B-17AF-F80D0D21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8AF-8441-446A-9905-92E95BA67B8F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CA2F-38B5-8B68-1365-FF95D796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54C7-85C2-2EC8-6A67-50922C48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A6-74F5-DC56-DF26-C9D642BD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 Data-Structures</a:t>
            </a:r>
            <a:br>
              <a:rPr lang="fr-FR" dirty="0"/>
            </a:br>
            <a:r>
              <a:rPr lang="fr-FR" dirty="0"/>
              <a:t>&amp;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B0B4-2FCB-8616-BC3B-46367FE4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366"/>
            <a:ext cx="9144000" cy="71243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</a:t>
            </a:r>
          </a:p>
        </p:txBody>
      </p:sp>
    </p:spTree>
    <p:extLst>
      <p:ext uri="{BB962C8B-B14F-4D97-AF65-F5344CB8AC3E}">
        <p14:creationId xmlns:p14="http://schemas.microsoft.com/office/powerpoint/2010/main" val="36758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B368-F06D-F716-53B5-F2095960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" y="2723849"/>
            <a:ext cx="9731454" cy="165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B1912-4697-3C6D-F14A-3EE36D2A9111}"/>
              </a:ext>
            </a:extLst>
          </p:cNvPr>
          <p:cNvSpPr txBox="1"/>
          <p:nvPr/>
        </p:nvSpPr>
        <p:spPr>
          <a:xfrm>
            <a:off x="3672114" y="4775200"/>
            <a:ext cx="59407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Total copies =  O(N)  ….   2.4 * N  for 1M</a:t>
            </a:r>
          </a:p>
          <a:p>
            <a:endParaRPr lang="fr-FR" sz="2800" dirty="0"/>
          </a:p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reallocations</a:t>
            </a:r>
            <a:r>
              <a:rPr lang="fr-FR" sz="2800" dirty="0"/>
              <a:t>:   O(log N)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4503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…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136A-96F2-B014-9702-BA99B7D0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74" y="1993295"/>
            <a:ext cx="9064527" cy="1061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913DB0-98D7-A0C6-BA3A-539E457E1DB4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AECE1-4F8A-6BF6-A996-15D23A2075AF}"/>
              </a:ext>
            </a:extLst>
          </p:cNvPr>
          <p:cNvSpPr txBox="1"/>
          <p:nvPr/>
        </p:nvSpPr>
        <p:spPr>
          <a:xfrm>
            <a:off x="2161713" y="3573262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LinkedList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D50CD4-EA02-AB2C-60E8-A89B68621967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D142F8-DDA1-1C6D-02D0-FC04FDCBC8B7}"/>
              </a:ext>
            </a:extLst>
          </p:cNvPr>
          <p:cNvSpPr txBox="1"/>
          <p:nvPr/>
        </p:nvSpPr>
        <p:spPr>
          <a:xfrm>
            <a:off x="1966404" y="3853195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5BB2-558B-F749-6AA6-F52721416509}"/>
              </a:ext>
            </a:extLst>
          </p:cNvPr>
          <p:cNvSpPr txBox="1"/>
          <p:nvPr/>
        </p:nvSpPr>
        <p:spPr>
          <a:xfrm>
            <a:off x="1998956" y="4214986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A2F20-374D-54D2-BC11-63EDB9ABCE5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13584D-80CE-6C7F-364D-13177B5E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1" y="5167235"/>
            <a:ext cx="2727463" cy="1116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976917-BD41-66D1-B083-C714C0C2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55" y="5598838"/>
            <a:ext cx="2781700" cy="8225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8AADEF-320A-67F0-4B7A-B034D394DA16}"/>
              </a:ext>
            </a:extLst>
          </p:cNvPr>
          <p:cNvCxnSpPr>
            <a:cxnSpLocks/>
          </p:cNvCxnSpPr>
          <p:nvPr/>
        </p:nvCxnSpPr>
        <p:spPr>
          <a:xfrm>
            <a:off x="3267721" y="4325257"/>
            <a:ext cx="6495555" cy="58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523C96-5FF4-D257-8E00-3B3985C2E25D}"/>
              </a:ext>
            </a:extLst>
          </p:cNvPr>
          <p:cNvSpPr/>
          <p:nvPr/>
        </p:nvSpPr>
        <p:spPr>
          <a:xfrm>
            <a:off x="4613946" y="3610554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E98DF-9C81-D685-13E5-1BE50B817DD6}"/>
              </a:ext>
            </a:extLst>
          </p:cNvPr>
          <p:cNvSpPr txBox="1"/>
          <p:nvPr/>
        </p:nvSpPr>
        <p:spPr>
          <a:xfrm>
            <a:off x="4809255" y="361055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278BF-CE47-80A8-FE2C-C8D91AC40A1F}"/>
              </a:ext>
            </a:extLst>
          </p:cNvPr>
          <p:cNvSpPr txBox="1"/>
          <p:nvPr/>
        </p:nvSpPr>
        <p:spPr>
          <a:xfrm>
            <a:off x="4613946" y="389048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5C2B8A-E7F7-2B0A-0870-E86E97684699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606967" y="3916541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41AEF-7EF6-6B70-C9ED-F788F8B01961}"/>
              </a:ext>
            </a:extLst>
          </p:cNvPr>
          <p:cNvCxnSpPr>
            <a:cxnSpLocks/>
          </p:cNvCxnSpPr>
          <p:nvPr/>
        </p:nvCxnSpPr>
        <p:spPr>
          <a:xfrm>
            <a:off x="5673386" y="3979886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16B95E-1430-9A6C-16E2-61ACD3312071}"/>
              </a:ext>
            </a:extLst>
          </p:cNvPr>
          <p:cNvCxnSpPr>
            <a:cxnSpLocks/>
          </p:cNvCxnSpPr>
          <p:nvPr/>
        </p:nvCxnSpPr>
        <p:spPr>
          <a:xfrm flipH="1" flipV="1">
            <a:off x="5673386" y="4073373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96F4F0-1098-CDC2-9C42-4684B8ABA692}"/>
              </a:ext>
            </a:extLst>
          </p:cNvPr>
          <p:cNvSpPr/>
          <p:nvPr/>
        </p:nvSpPr>
        <p:spPr>
          <a:xfrm>
            <a:off x="6469582" y="3610553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361F3-65D9-799D-2687-334C00C70611}"/>
              </a:ext>
            </a:extLst>
          </p:cNvPr>
          <p:cNvSpPr txBox="1"/>
          <p:nvPr/>
        </p:nvSpPr>
        <p:spPr>
          <a:xfrm>
            <a:off x="6664891" y="361055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59A58-8134-CF30-7BC8-99B85F1335E5}"/>
              </a:ext>
            </a:extLst>
          </p:cNvPr>
          <p:cNvSpPr txBox="1"/>
          <p:nvPr/>
        </p:nvSpPr>
        <p:spPr>
          <a:xfrm>
            <a:off x="6469582" y="389048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81B41C-265B-C6CC-8725-C6373A913D31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462603" y="3916540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335BC4-3AFC-A6C8-4F50-0741319AE8ED}"/>
              </a:ext>
            </a:extLst>
          </p:cNvPr>
          <p:cNvSpPr/>
          <p:nvPr/>
        </p:nvSpPr>
        <p:spPr>
          <a:xfrm>
            <a:off x="9834978" y="3626401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C88793-2838-9008-C363-E10A92782D95}"/>
              </a:ext>
            </a:extLst>
          </p:cNvPr>
          <p:cNvSpPr txBox="1"/>
          <p:nvPr/>
        </p:nvSpPr>
        <p:spPr>
          <a:xfrm>
            <a:off x="10030287" y="36264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03CC5-FC51-63AE-36D0-C88ABEB09629}"/>
              </a:ext>
            </a:extLst>
          </p:cNvPr>
          <p:cNvSpPr txBox="1"/>
          <p:nvPr/>
        </p:nvSpPr>
        <p:spPr>
          <a:xfrm>
            <a:off x="9834978" y="3906334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2B3B11-2728-1B16-2206-796AB68F19C7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9827999" y="3932388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3B3CE2-7556-23D7-D36B-BD530A97CC04}"/>
              </a:ext>
            </a:extLst>
          </p:cNvPr>
          <p:cNvCxnSpPr>
            <a:cxnSpLocks/>
          </p:cNvCxnSpPr>
          <p:nvPr/>
        </p:nvCxnSpPr>
        <p:spPr>
          <a:xfrm>
            <a:off x="9085834" y="4029842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7AFD66-2373-CAC8-9B1D-1AD37D279ED1}"/>
              </a:ext>
            </a:extLst>
          </p:cNvPr>
          <p:cNvCxnSpPr>
            <a:cxnSpLocks/>
          </p:cNvCxnSpPr>
          <p:nvPr/>
        </p:nvCxnSpPr>
        <p:spPr>
          <a:xfrm flipH="1" flipV="1">
            <a:off x="9085834" y="4123329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0C2A18-11A3-CE2B-85FE-39B229204A6D}"/>
              </a:ext>
            </a:extLst>
          </p:cNvPr>
          <p:cNvCxnSpPr>
            <a:cxnSpLocks/>
          </p:cNvCxnSpPr>
          <p:nvPr/>
        </p:nvCxnSpPr>
        <p:spPr>
          <a:xfrm>
            <a:off x="7550694" y="4006429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E3016-22A9-E9BF-8945-649C6A8C5ED2}"/>
              </a:ext>
            </a:extLst>
          </p:cNvPr>
          <p:cNvCxnSpPr>
            <a:cxnSpLocks/>
          </p:cNvCxnSpPr>
          <p:nvPr/>
        </p:nvCxnSpPr>
        <p:spPr>
          <a:xfrm flipH="1" flipV="1">
            <a:off x="7550694" y="4099916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… « RAM » </a:t>
            </a:r>
            <a:r>
              <a:rPr lang="fr-FR" dirty="0" err="1"/>
              <a:t>Random</a:t>
            </a:r>
            <a:r>
              <a:rPr lang="fr-FR" dirty="0"/>
              <a:t> Access Memory</a:t>
            </a:r>
            <a:br>
              <a:rPr lang="fr-FR" dirty="0"/>
            </a:br>
            <a:r>
              <a:rPr lang="fr-FR" dirty="0"/>
              <a:t>… cache L1, L2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1BF22-9990-5D5A-0001-746479917D90}"/>
              </a:ext>
            </a:extLst>
          </p:cNvPr>
          <p:cNvSpPr txBox="1"/>
          <p:nvPr/>
        </p:nvSpPr>
        <p:spPr>
          <a:xfrm>
            <a:off x="2772228" y="2360990"/>
            <a:ext cx="72300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time :    </a:t>
            </a:r>
          </a:p>
          <a:p>
            <a:endParaRPr lang="fr-FR" sz="2400" dirty="0"/>
          </a:p>
          <a:p>
            <a:r>
              <a:rPr lang="fr-FR" sz="2400" dirty="0"/>
              <a:t>RAM </a:t>
            </a:r>
            <a:r>
              <a:rPr lang="fr-FR" sz="2400" dirty="0" err="1"/>
              <a:t>is</a:t>
            </a:r>
            <a:r>
              <a:rPr lang="fr-FR" sz="2400" dirty="0"/>
              <a:t>  ~100 </a:t>
            </a:r>
            <a:r>
              <a:rPr lang="fr-FR" sz="2400" dirty="0" err="1"/>
              <a:t>nanos</a:t>
            </a:r>
            <a:r>
              <a:rPr lang="fr-FR" sz="2400" dirty="0"/>
              <a:t>   … 1000 x SLOWER   </a:t>
            </a:r>
            <a:r>
              <a:rPr lang="fr-FR" sz="2400" dirty="0" err="1"/>
              <a:t>than</a:t>
            </a:r>
            <a:r>
              <a:rPr lang="fr-FR" sz="2400" dirty="0"/>
              <a:t>   L1</a:t>
            </a:r>
          </a:p>
          <a:p>
            <a:endParaRPr lang="fr-FR" sz="2400" dirty="0"/>
          </a:p>
          <a:p>
            <a:r>
              <a:rPr lang="fr-FR" sz="2400" dirty="0"/>
              <a:t>But </a:t>
            </a:r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r>
              <a:rPr lang="fr-FR" sz="2400" dirty="0"/>
              <a:t>L1 </a:t>
            </a:r>
            <a:r>
              <a:rPr lang="fr-FR" sz="2400" dirty="0" err="1"/>
              <a:t>is</a:t>
            </a:r>
            <a:r>
              <a:rPr lang="fr-FR" sz="2400" dirty="0"/>
              <a:t>  ~15 Ko   …  1M x SMALLER </a:t>
            </a:r>
            <a:r>
              <a:rPr lang="fr-FR" sz="2400" dirty="0" err="1"/>
              <a:t>than</a:t>
            </a:r>
            <a:r>
              <a:rPr lang="fr-FR" sz="2400" dirty="0"/>
              <a:t> Ram  ( ~100 Go)</a:t>
            </a:r>
          </a:p>
          <a:p>
            <a:endParaRPr lang="fr-FR" sz="2400" dirty="0"/>
          </a:p>
          <a:p>
            <a:r>
              <a:rPr lang="fr-FR" sz="2400" dirty="0" err="1"/>
              <a:t>Algorithm</a:t>
            </a:r>
            <a:r>
              <a:rPr lang="fr-FR" sz="2400" dirty="0"/>
              <a:t> 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driven</a:t>
            </a:r>
            <a:r>
              <a:rPr lang="fr-FR" sz="2400" dirty="0"/>
              <a:t> by  </a:t>
            </a:r>
            <a:r>
              <a:rPr lang="fr-FR" sz="2400" b="1" dirty="0"/>
              <a:t>Cache misses +  Look </a:t>
            </a:r>
            <a:r>
              <a:rPr lang="fr-FR" sz="2400" b="1" dirty="0" err="1"/>
              <a:t>Aheads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505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ArrayList.indexOf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394E-E8A4-AD8F-B150-E74F84E5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2" y="2104042"/>
            <a:ext cx="6257877" cy="26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 </a:t>
            </a:r>
            <a:r>
              <a:rPr lang="fr-FR" dirty="0" err="1"/>
              <a:t>indexOf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713AA-926E-E645-923B-6141C7F43201}"/>
              </a:ext>
            </a:extLst>
          </p:cNvPr>
          <p:cNvSpPr txBox="1"/>
          <p:nvPr/>
        </p:nvSpPr>
        <p:spPr>
          <a:xfrm>
            <a:off x="1146629" y="2264229"/>
            <a:ext cx="910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Positive </a:t>
            </a:r>
            <a:r>
              <a:rPr lang="fr-FR" sz="2400" dirty="0" err="1"/>
              <a:t>find</a:t>
            </a:r>
            <a:r>
              <a:rPr lang="fr-FR" sz="2400" dirty="0"/>
              <a:t> =&gt;  … return break </a:t>
            </a:r>
            <a:r>
              <a:rPr lang="fr-FR" sz="2400" dirty="0" err="1"/>
              <a:t>loop</a:t>
            </a:r>
            <a:r>
              <a:rPr lang="fr-FR" sz="2400" dirty="0"/>
              <a:t>     </a:t>
            </a:r>
            <a:r>
              <a:rPr lang="fr-FR" sz="2400" dirty="0" err="1"/>
              <a:t>maybe</a:t>
            </a:r>
            <a:r>
              <a:rPr lang="fr-FR" sz="2400" dirty="0"/>
              <a:t> at position 1, or 2, … or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FB956-9BA2-351A-0411-23494036F38A}"/>
              </a:ext>
            </a:extLst>
          </p:cNvPr>
          <p:cNvSpPr txBox="1"/>
          <p:nvPr/>
        </p:nvSpPr>
        <p:spPr>
          <a:xfrm>
            <a:off x="3095933" y="3087944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1+2+3+ …  + 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261860-DADB-811B-FECB-C1A966266978}"/>
              </a:ext>
            </a:extLst>
          </p:cNvPr>
          <p:cNvCxnSpPr>
            <a:cxnSpLocks/>
          </p:cNvCxnSpPr>
          <p:nvPr/>
        </p:nvCxnSpPr>
        <p:spPr>
          <a:xfrm flipV="1">
            <a:off x="3106057" y="3422817"/>
            <a:ext cx="1649305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9420E4-191E-F95B-215D-C3B19E07C670}"/>
              </a:ext>
            </a:extLst>
          </p:cNvPr>
          <p:cNvSpPr txBox="1"/>
          <p:nvPr/>
        </p:nvSpPr>
        <p:spPr>
          <a:xfrm>
            <a:off x="3797904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88AC4-0D13-A159-D989-93187A496690}"/>
              </a:ext>
            </a:extLst>
          </p:cNvPr>
          <p:cNvSpPr txBox="1"/>
          <p:nvPr/>
        </p:nvSpPr>
        <p:spPr>
          <a:xfrm>
            <a:off x="4978400" y="32381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26AE8-C277-F7D9-B942-8521B73C75CF}"/>
              </a:ext>
            </a:extLst>
          </p:cNvPr>
          <p:cNvSpPr txBox="1"/>
          <p:nvPr/>
        </p:nvSpPr>
        <p:spPr>
          <a:xfrm>
            <a:off x="5331183" y="3094127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(N+1) * 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EFE4A6-22DB-166A-EBFD-B2C3DD8EC197}"/>
              </a:ext>
            </a:extLst>
          </p:cNvPr>
          <p:cNvCxnSpPr>
            <a:cxnSpLocks/>
          </p:cNvCxnSpPr>
          <p:nvPr/>
        </p:nvCxnSpPr>
        <p:spPr>
          <a:xfrm flipV="1">
            <a:off x="5341307" y="3429000"/>
            <a:ext cx="1153230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2C95E-A3FC-A6C4-D491-77069A323386}"/>
              </a:ext>
            </a:extLst>
          </p:cNvPr>
          <p:cNvSpPr txBox="1"/>
          <p:nvPr/>
        </p:nvSpPr>
        <p:spPr>
          <a:xfrm>
            <a:off x="5762799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6DD28-7E4D-192C-DC31-81A17FACA8D3}"/>
              </a:ext>
            </a:extLst>
          </p:cNvPr>
          <p:cNvSpPr txBox="1"/>
          <p:nvPr/>
        </p:nvSpPr>
        <p:spPr>
          <a:xfrm>
            <a:off x="6727741" y="32298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D2FA-7859-9345-ACC3-3FC34F9F226C}"/>
              </a:ext>
            </a:extLst>
          </p:cNvPr>
          <p:cNvSpPr txBox="1"/>
          <p:nvPr/>
        </p:nvSpPr>
        <p:spPr>
          <a:xfrm>
            <a:off x="1146629" y="4155141"/>
            <a:ext cx="456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Negative</a:t>
            </a:r>
            <a:r>
              <a:rPr lang="fr-FR" sz="2400" dirty="0"/>
              <a:t> </a:t>
            </a:r>
            <a:r>
              <a:rPr lang="fr-FR" sz="2400" dirty="0" err="1"/>
              <a:t>find</a:t>
            </a:r>
            <a:r>
              <a:rPr lang="fr-FR" sz="2400" dirty="0"/>
              <a:t> =&gt;  … </a:t>
            </a:r>
            <a:r>
              <a:rPr lang="fr-FR" sz="2400" dirty="0" err="1"/>
              <a:t>always</a:t>
            </a:r>
            <a:r>
              <a:rPr lang="fr-FR" sz="2400" dirty="0"/>
              <a:t> full scan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5576D-01F4-F465-92D9-31A1D224BD1F}"/>
              </a:ext>
            </a:extLst>
          </p:cNvPr>
          <p:cNvSpPr txBox="1"/>
          <p:nvPr/>
        </p:nvSpPr>
        <p:spPr>
          <a:xfrm>
            <a:off x="6727741" y="41157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2657C-54F6-DDAB-FE8D-69AC516AFE35}"/>
              </a:ext>
            </a:extLst>
          </p:cNvPr>
          <p:cNvSpPr txBox="1"/>
          <p:nvPr/>
        </p:nvSpPr>
        <p:spPr>
          <a:xfrm>
            <a:off x="7080723" y="4124107"/>
            <a:ext cx="94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N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FCB2D-A492-320C-F385-111223EC1A67}"/>
              </a:ext>
            </a:extLst>
          </p:cNvPr>
          <p:cNvSpPr txBox="1"/>
          <p:nvPr/>
        </p:nvSpPr>
        <p:spPr>
          <a:xfrm>
            <a:off x="7155500" y="30804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N+1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D584-0730-F4C8-9514-3291B299635E}"/>
              </a:ext>
            </a:extLst>
          </p:cNvPr>
          <p:cNvCxnSpPr>
            <a:cxnSpLocks/>
          </p:cNvCxnSpPr>
          <p:nvPr/>
        </p:nvCxnSpPr>
        <p:spPr>
          <a:xfrm flipV="1">
            <a:off x="7165624" y="3414472"/>
            <a:ext cx="562070" cy="707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A33BF-AB7B-0B02-7962-FC9F94DC00AD}"/>
              </a:ext>
            </a:extLst>
          </p:cNvPr>
          <p:cNvSpPr txBox="1"/>
          <p:nvPr/>
        </p:nvSpPr>
        <p:spPr>
          <a:xfrm>
            <a:off x="7286716" y="3372718"/>
            <a:ext cx="395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05529-8B41-6941-AFA3-9A9424EA8CD1}"/>
              </a:ext>
            </a:extLst>
          </p:cNvPr>
          <p:cNvSpPr txBox="1"/>
          <p:nvPr/>
        </p:nvSpPr>
        <p:spPr>
          <a:xfrm>
            <a:off x="8234083" y="3175903"/>
            <a:ext cx="252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  = </a:t>
            </a:r>
            <a:r>
              <a:rPr lang="fr-FR" sz="2000" dirty="0" err="1"/>
              <a:t>half</a:t>
            </a:r>
            <a:r>
              <a:rPr lang="fr-FR" sz="2000" dirty="0"/>
              <a:t> scan in </a:t>
            </a:r>
            <a:r>
              <a:rPr lang="fr-FR" sz="2000" dirty="0" err="1"/>
              <a:t>average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78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=  </a:t>
            </a:r>
            <a:r>
              <a:rPr lang="fr-FR" dirty="0" err="1"/>
              <a:t>indexOf</a:t>
            </a:r>
            <a:r>
              <a:rPr lang="fr-FR" dirty="0"/>
              <a:t> + </a:t>
            </a:r>
            <a:r>
              <a:rPr lang="fr-FR" dirty="0" err="1"/>
              <a:t>fastRemove</a:t>
            </a:r>
            <a:r>
              <a:rPr lang="fr-FR" dirty="0"/>
              <a:t> by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5F8BB-112D-64B8-D67D-20D5077E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" y="1476174"/>
            <a:ext cx="6153683" cy="311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032E7-30D6-24E6-D4C8-2D397644A646}"/>
              </a:ext>
            </a:extLst>
          </p:cNvPr>
          <p:cNvSpPr/>
          <p:nvPr/>
        </p:nvSpPr>
        <p:spPr>
          <a:xfrm>
            <a:off x="6444832" y="4564200"/>
            <a:ext cx="19741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438E9-A08E-38DD-608E-9AB08DDA996F}"/>
              </a:ext>
            </a:extLst>
          </p:cNvPr>
          <p:cNvSpPr/>
          <p:nvPr/>
        </p:nvSpPr>
        <p:spPr>
          <a:xfrm>
            <a:off x="2566970" y="424045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EC853-DE33-96FA-9AC5-89E63E028437}"/>
              </a:ext>
            </a:extLst>
          </p:cNvPr>
          <p:cNvSpPr txBox="1"/>
          <p:nvPr/>
        </p:nvSpPr>
        <p:spPr>
          <a:xfrm>
            <a:off x="2762279" y="4240460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50FBE-3149-B470-F6D8-FE8CE5F563CB}"/>
              </a:ext>
            </a:extLst>
          </p:cNvPr>
          <p:cNvSpPr txBox="1"/>
          <p:nvPr/>
        </p:nvSpPr>
        <p:spPr>
          <a:xfrm>
            <a:off x="2566970" y="4520393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D7C83-1E45-2C8A-6267-94BA218B82A8}"/>
              </a:ext>
            </a:extLst>
          </p:cNvPr>
          <p:cNvSpPr txBox="1"/>
          <p:nvPr/>
        </p:nvSpPr>
        <p:spPr>
          <a:xfrm>
            <a:off x="2599522" y="488218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DCB5-502E-45B2-407F-A42A7F2FCDE9}"/>
              </a:ext>
            </a:extLst>
          </p:cNvPr>
          <p:cNvCxnSpPr>
            <a:cxnSpLocks/>
          </p:cNvCxnSpPr>
          <p:nvPr/>
        </p:nvCxnSpPr>
        <p:spPr>
          <a:xfrm>
            <a:off x="2559991" y="455101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114B93-E310-DE5F-EB44-B9FF9C91009F}"/>
              </a:ext>
            </a:extLst>
          </p:cNvPr>
          <p:cNvSpPr/>
          <p:nvPr/>
        </p:nvSpPr>
        <p:spPr>
          <a:xfrm rot="16200000">
            <a:off x="2641658" y="5366543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5FC6D2-9F88-A0B9-580B-F7200AB3DDE2}"/>
              </a:ext>
            </a:extLst>
          </p:cNvPr>
          <p:cNvSpPr/>
          <p:nvPr/>
        </p:nvSpPr>
        <p:spPr>
          <a:xfrm rot="7974502">
            <a:off x="8748842" y="402579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473F3-F9FE-5281-AD73-F398722CF5D5}"/>
              </a:ext>
            </a:extLst>
          </p:cNvPr>
          <p:cNvSpPr txBox="1"/>
          <p:nvPr/>
        </p:nvSpPr>
        <p:spPr>
          <a:xfrm>
            <a:off x="2599522" y="6037558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58DCA-FF29-E50E-B337-1D8A2C774062}"/>
              </a:ext>
            </a:extLst>
          </p:cNvPr>
          <p:cNvSpPr txBox="1"/>
          <p:nvPr/>
        </p:nvSpPr>
        <p:spPr>
          <a:xfrm>
            <a:off x="8759001" y="357464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data[--size] = </a:t>
            </a:r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70D55-B9E6-67B5-F26C-A7E97F04F87D}"/>
              </a:ext>
            </a:extLst>
          </p:cNvPr>
          <p:cNvSpPr/>
          <p:nvPr/>
        </p:nvSpPr>
        <p:spPr>
          <a:xfrm>
            <a:off x="4622284" y="4520492"/>
            <a:ext cx="5813567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9020F-DCD8-041D-4240-45B948AC5011}"/>
              </a:ext>
            </a:extLst>
          </p:cNvPr>
          <p:cNvSpPr txBox="1"/>
          <p:nvPr/>
        </p:nvSpPr>
        <p:spPr>
          <a:xfrm>
            <a:off x="4622284" y="4547111"/>
            <a:ext cx="49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[1]..  [index-1]  [index]    …    [size-1]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8B88-278F-6BB3-C67C-7D211974E392}"/>
              </a:ext>
            </a:extLst>
          </p:cNvPr>
          <p:cNvSpPr/>
          <p:nvPr/>
        </p:nvSpPr>
        <p:spPr>
          <a:xfrm>
            <a:off x="8553462" y="455435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2D793-D45E-9792-BE75-77E519522AFD}"/>
              </a:ext>
            </a:extLst>
          </p:cNvPr>
          <p:cNvCxnSpPr>
            <a:cxnSpLocks/>
          </p:cNvCxnSpPr>
          <p:nvPr/>
        </p:nvCxnSpPr>
        <p:spPr>
          <a:xfrm>
            <a:off x="4029635" y="4734261"/>
            <a:ext cx="5306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952F94-5486-D593-1CDE-C000AB5DEDAD}"/>
              </a:ext>
            </a:extLst>
          </p:cNvPr>
          <p:cNvSpPr txBox="1"/>
          <p:nvPr/>
        </p:nvSpPr>
        <p:spPr>
          <a:xfrm>
            <a:off x="8489083" y="455924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A23DA-CB31-BC27-D578-C3E9D433A027}"/>
              </a:ext>
            </a:extLst>
          </p:cNvPr>
          <p:cNvSpPr/>
          <p:nvPr/>
        </p:nvSpPr>
        <p:spPr>
          <a:xfrm>
            <a:off x="9184829" y="4527740"/>
            <a:ext cx="1251022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2B13E-EE05-4750-C3E1-C24D96744BA0}"/>
              </a:ext>
            </a:extLst>
          </p:cNvPr>
          <p:cNvSpPr txBox="1"/>
          <p:nvPr/>
        </p:nvSpPr>
        <p:spPr>
          <a:xfrm>
            <a:off x="6909741" y="364357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(…)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DD838C9-1169-7133-36D1-F8C8BB60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9" y="1953445"/>
            <a:ext cx="5570703" cy="149364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36D829BA-FD69-3F31-008D-BEC8E70AF7D3}"/>
              </a:ext>
            </a:extLst>
          </p:cNvPr>
          <p:cNvSpPr/>
          <p:nvPr/>
        </p:nvSpPr>
        <p:spPr>
          <a:xfrm rot="10800000">
            <a:off x="6600948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E33F4AD-44CB-F12B-543D-B9D59622E7AE}"/>
              </a:ext>
            </a:extLst>
          </p:cNvPr>
          <p:cNvSpPr/>
          <p:nvPr/>
        </p:nvSpPr>
        <p:spPr>
          <a:xfrm rot="10800000">
            <a:off x="7010521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687304B-BB8E-7016-259F-7D926E71E2B2}"/>
              </a:ext>
            </a:extLst>
          </p:cNvPr>
          <p:cNvSpPr/>
          <p:nvPr/>
        </p:nvSpPr>
        <p:spPr>
          <a:xfrm rot="10800000">
            <a:off x="7404152" y="4158184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A024C7-DB67-9672-5C1C-85F259927BD3}"/>
              </a:ext>
            </a:extLst>
          </p:cNvPr>
          <p:cNvSpPr/>
          <p:nvPr/>
        </p:nvSpPr>
        <p:spPr>
          <a:xfrm rot="10800000">
            <a:off x="8295713" y="4130943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9DB953-441B-FF93-F9EA-BA85F2DCE3F3}"/>
              </a:ext>
            </a:extLst>
          </p:cNvPr>
          <p:cNvSpPr txBox="1"/>
          <p:nvPr/>
        </p:nvSpPr>
        <p:spPr>
          <a:xfrm>
            <a:off x="4784493" y="5620483"/>
            <a:ext cx="580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Average</a:t>
            </a:r>
            <a:r>
              <a:rPr lang="fr-FR" sz="2800" dirty="0"/>
              <a:t> : O(size/2  +  size / 2)    =  O(N)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62FD3-B26D-97DF-694A-858504F59AAA}"/>
              </a:ext>
            </a:extLst>
          </p:cNvPr>
          <p:cNvSpPr txBox="1"/>
          <p:nvPr/>
        </p:nvSpPr>
        <p:spPr>
          <a:xfrm>
            <a:off x="6677995" y="6275294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C1449-021F-EC1F-129A-41DB9AC0FC9F}"/>
              </a:ext>
            </a:extLst>
          </p:cNvPr>
          <p:cNvSpPr txBox="1"/>
          <p:nvPr/>
        </p:nvSpPr>
        <p:spPr>
          <a:xfrm>
            <a:off x="8039216" y="6306746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25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(index)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DA82E0A-EA1B-6981-7C43-705547F9B1ED}"/>
              </a:ext>
            </a:extLst>
          </p:cNvPr>
          <p:cNvSpPr/>
          <p:nvPr/>
        </p:nvSpPr>
        <p:spPr>
          <a:xfrm>
            <a:off x="4764742" y="4778187"/>
            <a:ext cx="4388222" cy="1532965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AAF7-0D9C-C750-42B1-0B46C32A7BB8}"/>
              </a:ext>
            </a:extLst>
          </p:cNvPr>
          <p:cNvSpPr txBox="1"/>
          <p:nvPr/>
        </p:nvSpPr>
        <p:spPr>
          <a:xfrm>
            <a:off x="5296637" y="5127811"/>
            <a:ext cx="358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OK… O(1)</a:t>
            </a:r>
          </a:p>
          <a:p>
            <a:r>
              <a:rPr lang="fr-FR" dirty="0"/>
              <a:t>Always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dirty="0" err="1"/>
              <a:t>treating</a:t>
            </a:r>
            <a:r>
              <a:rPr lang="fr-FR" dirty="0"/>
              <a:t> « </a:t>
            </a:r>
            <a:r>
              <a:rPr lang="fr-FR" dirty="0" err="1"/>
              <a:t>removing</a:t>
            </a:r>
            <a:r>
              <a:rPr lang="fr-FR" dirty="0"/>
              <a:t> » </a:t>
            </a:r>
          </a:p>
          <a:p>
            <a:r>
              <a:rPr lang="fr-FR" dirty="0" err="1"/>
              <a:t>elements</a:t>
            </a:r>
            <a:r>
              <a:rPr lang="fr-FR" dirty="0"/>
              <a:t> at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47D6-90F7-3F57-AA9B-FD38D202FFAD}"/>
              </a:ext>
            </a:extLst>
          </p:cNvPr>
          <p:cNvSpPr txBox="1"/>
          <p:nvPr/>
        </p:nvSpPr>
        <p:spPr>
          <a:xfrm>
            <a:off x="2057710" y="2036204"/>
            <a:ext cx="2206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F52F4-AA05-DAEE-257A-77258532D462}"/>
              </a:ext>
            </a:extLst>
          </p:cNvPr>
          <p:cNvSpPr txBox="1"/>
          <p:nvPr/>
        </p:nvSpPr>
        <p:spPr>
          <a:xfrm>
            <a:off x="2057710" y="3954651"/>
            <a:ext cx="366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</a:t>
            </a:r>
            <a:r>
              <a:rPr lang="fr-FR" sz="2800" dirty="0" err="1"/>
              <a:t>list.size</a:t>
            </a:r>
            <a:r>
              <a:rPr lang="fr-FR" sz="2800" dirty="0"/>
              <a:t>()- 1)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7BE7CF6-51D6-BD3A-1F5A-E2CE6A3C9038}"/>
              </a:ext>
            </a:extLst>
          </p:cNvPr>
          <p:cNvSpPr/>
          <p:nvPr/>
        </p:nvSpPr>
        <p:spPr>
          <a:xfrm>
            <a:off x="4764741" y="2314981"/>
            <a:ext cx="4388222" cy="1317812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3AA6F-390D-E24E-A891-3E256EF5490F}"/>
              </a:ext>
            </a:extLst>
          </p:cNvPr>
          <p:cNvSpPr txBox="1"/>
          <p:nvPr/>
        </p:nvSpPr>
        <p:spPr>
          <a:xfrm>
            <a:off x="5175164" y="2559424"/>
            <a:ext cx="358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WORSE CASE !!!   O(N)</a:t>
            </a:r>
          </a:p>
          <a:p>
            <a:r>
              <a:rPr lang="fr-FR" sz="2400" dirty="0"/>
              <a:t>Need </a:t>
            </a:r>
            <a:r>
              <a:rPr lang="fr-FR" sz="2400" dirty="0" err="1"/>
              <a:t>shifting</a:t>
            </a:r>
            <a:r>
              <a:rPr lang="fr-FR" sz="2400" dirty="0"/>
              <a:t> ALL </a:t>
            </a:r>
            <a:r>
              <a:rPr lang="fr-FR" sz="2400" dirty="0" err="1"/>
              <a:t>elements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46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377148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07E65-752E-EE01-68AF-176FC759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1447628"/>
            <a:ext cx="5906012" cy="396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2807C-0D71-965A-D02F-FBC41B89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7959"/>
            <a:ext cx="5810754" cy="172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32689-0592-9AA2-D3B7-069FBFC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96019"/>
            <a:ext cx="4953429" cy="62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2309C-907E-9234-C47F-EE1B1C9EE127}"/>
              </a:ext>
            </a:extLst>
          </p:cNvPr>
          <p:cNvSpPr txBox="1"/>
          <p:nvPr/>
        </p:nvSpPr>
        <p:spPr>
          <a:xfrm>
            <a:off x="6826624" y="4365812"/>
            <a:ext cx="416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… </a:t>
            </a:r>
            <a:r>
              <a:rPr lang="fr-FR" sz="3200" dirty="0" err="1"/>
              <a:t>LinkedHashMap</a:t>
            </a:r>
            <a:r>
              <a:rPr lang="fr-FR" sz="3200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4745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Modulo « % » or </a:t>
            </a:r>
            <a:r>
              <a:rPr lang="fr-FR" dirty="0" err="1"/>
              <a:t>Bitwise</a:t>
            </a:r>
            <a:r>
              <a:rPr lang="fr-FR" dirty="0"/>
              <a:t> « ^ » « &amp;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FBA9-74FF-DFCC-D823-28548437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95" y="3973744"/>
            <a:ext cx="7304623" cy="126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41F6E-6342-E41A-321F-8E034F20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27" y="1945578"/>
            <a:ext cx="9003366" cy="1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9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638A-9B4D-8A21-FF84-93CCAB56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modulo Prime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9835F-7879-0D4F-5A25-114B5C302284}"/>
              </a:ext>
            </a:extLst>
          </p:cNvPr>
          <p:cNvSpPr txBox="1"/>
          <p:nvPr/>
        </p:nvSpPr>
        <p:spPr>
          <a:xfrm>
            <a:off x="4295518" y="501006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hash2 %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331E4-1594-2FDB-A6FA-42B1E54437EA}"/>
              </a:ext>
            </a:extLst>
          </p:cNvPr>
          <p:cNvSpPr txBox="1"/>
          <p:nvPr/>
        </p:nvSpPr>
        <p:spPr>
          <a:xfrm>
            <a:off x="4192019" y="1965123"/>
            <a:ext cx="32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 = </a:t>
            </a:r>
            <a:r>
              <a:rPr lang="fr-FR" sz="2400" b="1" dirty="0" err="1"/>
              <a:t>Key.hashCode</a:t>
            </a:r>
            <a:r>
              <a:rPr lang="fr-FR" sz="2400" b="1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065FDB0-8058-3A68-8DD4-CE292B985FCD}"/>
              </a:ext>
            </a:extLst>
          </p:cNvPr>
          <p:cNvSpPr/>
          <p:nvPr/>
        </p:nvSpPr>
        <p:spPr>
          <a:xfrm>
            <a:off x="5403273" y="2675995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17E88-D2B0-086A-CEC7-2618B0C3A177}"/>
              </a:ext>
            </a:extLst>
          </p:cNvPr>
          <p:cNvSpPr txBox="1"/>
          <p:nvPr/>
        </p:nvSpPr>
        <p:spPr>
          <a:xfrm>
            <a:off x="7144054" y="2329606"/>
            <a:ext cx="499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 « </a:t>
            </a:r>
            <a:r>
              <a:rPr lang="fr-FR" sz="2800" b="1" dirty="0" err="1"/>
              <a:t>int</a:t>
            </a:r>
            <a:r>
              <a:rPr lang="fr-FR" sz="2800" b="1" dirty="0"/>
              <a:t> » in range [-2^31, +2^31]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A208D-4932-3C13-503D-DFE097EAE7E3}"/>
              </a:ext>
            </a:extLst>
          </p:cNvPr>
          <p:cNvSpPr txBox="1"/>
          <p:nvPr/>
        </p:nvSpPr>
        <p:spPr>
          <a:xfrm>
            <a:off x="7144054" y="5525518"/>
            <a:ext cx="487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 in range [ 0,  size-1 ]</a:t>
            </a:r>
          </a:p>
          <a:p>
            <a:r>
              <a:rPr lang="fr-FR" sz="2400" dirty="0"/>
              <a:t>  OK to </a:t>
            </a:r>
            <a:r>
              <a:rPr lang="fr-FR" sz="2400" dirty="0" err="1"/>
              <a:t>lookup</a:t>
            </a:r>
            <a:r>
              <a:rPr lang="fr-FR" sz="2400" dirty="0"/>
              <a:t> in </a:t>
            </a:r>
            <a:r>
              <a:rPr lang="fr-FR" sz="2400" dirty="0" err="1"/>
              <a:t>array</a:t>
            </a:r>
            <a:r>
              <a:rPr lang="fr-FR" sz="2400" dirty="0"/>
              <a:t> « table[size] »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7CBBAD-BD68-F1A5-B618-198C6FC23E88}"/>
              </a:ext>
            </a:extLst>
          </p:cNvPr>
          <p:cNvSpPr/>
          <p:nvPr/>
        </p:nvSpPr>
        <p:spPr>
          <a:xfrm>
            <a:off x="5403273" y="4412836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0BB8B-28B1-5C30-7ADE-B4334B54D63D}"/>
              </a:ext>
            </a:extLst>
          </p:cNvPr>
          <p:cNvSpPr txBox="1"/>
          <p:nvPr/>
        </p:nvSpPr>
        <p:spPr>
          <a:xfrm>
            <a:off x="4401890" y="3617442"/>
            <a:ext cx="302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hash2 = </a:t>
            </a:r>
            <a:r>
              <a:rPr lang="fr-FR" sz="2000" b="1" dirty="0" err="1"/>
              <a:t>Math.abs</a:t>
            </a:r>
            <a:r>
              <a:rPr lang="fr-FR" sz="2000" b="1" dirty="0"/>
              <a:t>(hash)</a:t>
            </a:r>
            <a:endParaRPr lang="fr-F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0D0C6-7CF1-E3EF-8D3D-28B82A4F9B6D}"/>
              </a:ext>
            </a:extLst>
          </p:cNvPr>
          <p:cNvSpPr txBox="1"/>
          <p:nvPr/>
        </p:nvSpPr>
        <p:spPr>
          <a:xfrm>
            <a:off x="7466785" y="5104993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Randomly</a:t>
            </a:r>
            <a:r>
              <a:rPr lang="fr-FR" sz="2000" dirty="0"/>
              <a:t> </a:t>
            </a:r>
            <a:r>
              <a:rPr lang="fr-FR" sz="2000" dirty="0" err="1"/>
              <a:t>distributed</a:t>
            </a:r>
            <a:endParaRPr lang="fr-F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0FE93-D54E-8171-BCF8-4EBED222CDA5}"/>
              </a:ext>
            </a:extLst>
          </p:cNvPr>
          <p:cNvSpPr txBox="1"/>
          <p:nvPr/>
        </p:nvSpPr>
        <p:spPr>
          <a:xfrm>
            <a:off x="7144054" y="3827790"/>
            <a:ext cx="418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 in [0, +2^31]  .. </a:t>
            </a:r>
            <a:r>
              <a:rPr lang="fr-FR" sz="2800" dirty="0" err="1"/>
              <a:t>Lost</a:t>
            </a:r>
            <a:r>
              <a:rPr lang="fr-FR" sz="2800" dirty="0"/>
              <a:t> 1 bit</a:t>
            </a:r>
          </a:p>
        </p:txBody>
      </p:sp>
    </p:spTree>
    <p:extLst>
      <p:ext uri="{BB962C8B-B14F-4D97-AF65-F5344CB8AC3E}">
        <p14:creationId xmlns:p14="http://schemas.microsoft.com/office/powerpoint/2010/main" val="317877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34298"/>
            <a:ext cx="11528612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hashCode</a:t>
            </a:r>
            <a:r>
              <a:rPr lang="fr-FR" dirty="0"/>
              <a:t>()%M » .. collisions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9E57-622F-7485-D489-4D3BB32F084B}"/>
              </a:ext>
            </a:extLst>
          </p:cNvPr>
          <p:cNvSpPr/>
          <p:nvPr/>
        </p:nvSpPr>
        <p:spPr>
          <a:xfrm>
            <a:off x="1527133" y="1956833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51C7-F95F-0A25-BEB8-64E937DDB248}"/>
              </a:ext>
            </a:extLst>
          </p:cNvPr>
          <p:cNvSpPr txBox="1"/>
          <p:nvPr/>
        </p:nvSpPr>
        <p:spPr>
          <a:xfrm>
            <a:off x="1722442" y="19568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2EE776-2BCD-0E53-7805-D35A91FE8B4C}"/>
              </a:ext>
            </a:extLst>
          </p:cNvPr>
          <p:cNvCxnSpPr/>
          <p:nvPr/>
        </p:nvCxnSpPr>
        <p:spPr>
          <a:xfrm>
            <a:off x="2854345" y="2456945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A12FB16-53F4-7E7F-ACC9-0DC76BAA784A}"/>
              </a:ext>
            </a:extLst>
          </p:cNvPr>
          <p:cNvSpPr/>
          <p:nvPr/>
        </p:nvSpPr>
        <p:spPr>
          <a:xfrm>
            <a:off x="4088341" y="2233523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47C2-CAE2-0F91-CEE7-A77BB912A202}"/>
              </a:ext>
            </a:extLst>
          </p:cNvPr>
          <p:cNvSpPr txBox="1"/>
          <p:nvPr/>
        </p:nvSpPr>
        <p:spPr>
          <a:xfrm>
            <a:off x="1527133" y="2236767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85F46-F003-70D2-4CF5-DDEAAAE5AB76}"/>
              </a:ext>
            </a:extLst>
          </p:cNvPr>
          <p:cNvSpPr txBox="1"/>
          <p:nvPr/>
        </p:nvSpPr>
        <p:spPr>
          <a:xfrm>
            <a:off x="1559685" y="259855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5CAA-6057-30B8-83AA-F793FD31249B}"/>
              </a:ext>
            </a:extLst>
          </p:cNvPr>
          <p:cNvSpPr txBox="1"/>
          <p:nvPr/>
        </p:nvSpPr>
        <p:spPr>
          <a:xfrm>
            <a:off x="4118216" y="2278244"/>
            <a:ext cx="5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hash%M</a:t>
            </a:r>
            <a:r>
              <a:rPr lang="fr-FR" dirty="0"/>
              <a:t>=0]   [</a:t>
            </a:r>
            <a:r>
              <a:rPr lang="fr-FR" dirty="0" err="1"/>
              <a:t>hash%M</a:t>
            </a:r>
            <a:r>
              <a:rPr lang="fr-FR" dirty="0"/>
              <a:t>=1]    …  [</a:t>
            </a:r>
            <a:r>
              <a:rPr lang="fr-FR" dirty="0" err="1"/>
              <a:t>hash%M</a:t>
            </a:r>
            <a:r>
              <a:rPr lang="fr-FR" dirty="0"/>
              <a:t>]=M-1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78330-7F1A-1A69-DF1A-B51A77F38676}"/>
              </a:ext>
            </a:extLst>
          </p:cNvPr>
          <p:cNvCxnSpPr>
            <a:cxnSpLocks/>
          </p:cNvCxnSpPr>
          <p:nvPr/>
        </p:nvCxnSpPr>
        <p:spPr>
          <a:xfrm flipH="1">
            <a:off x="2614284" y="2910259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70295-CC36-1462-CF15-16CFDC95DCD4}"/>
              </a:ext>
            </a:extLst>
          </p:cNvPr>
          <p:cNvCxnSpPr>
            <a:cxnSpLocks/>
          </p:cNvCxnSpPr>
          <p:nvPr/>
        </p:nvCxnSpPr>
        <p:spPr>
          <a:xfrm>
            <a:off x="1520154" y="2267389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79517-61EF-00DD-E2D5-28E92994F54C}"/>
              </a:ext>
            </a:extLst>
          </p:cNvPr>
          <p:cNvSpPr/>
          <p:nvPr/>
        </p:nvSpPr>
        <p:spPr>
          <a:xfrm>
            <a:off x="4374267" y="2725925"/>
            <a:ext cx="787289" cy="17313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DE938A-446A-F0E3-C259-B2C848812451}"/>
              </a:ext>
            </a:extLst>
          </p:cNvPr>
          <p:cNvSpPr/>
          <p:nvPr/>
        </p:nvSpPr>
        <p:spPr>
          <a:xfrm>
            <a:off x="5456628" y="2696656"/>
            <a:ext cx="1374386" cy="1679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EF516-65F8-C3FD-F4AD-753E4F36D414}"/>
              </a:ext>
            </a:extLst>
          </p:cNvPr>
          <p:cNvSpPr/>
          <p:nvPr/>
        </p:nvSpPr>
        <p:spPr>
          <a:xfrm>
            <a:off x="7047863" y="2701754"/>
            <a:ext cx="669351" cy="16803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BFF9BC-CE99-4BF2-136E-8BC13A1A54D0}"/>
              </a:ext>
            </a:extLst>
          </p:cNvPr>
          <p:cNvSpPr/>
          <p:nvPr/>
        </p:nvSpPr>
        <p:spPr>
          <a:xfrm>
            <a:off x="7865152" y="2696554"/>
            <a:ext cx="669351" cy="16803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3DFCE-D4F2-CB43-B617-F48D784C7E38}"/>
              </a:ext>
            </a:extLst>
          </p:cNvPr>
          <p:cNvCxnSpPr>
            <a:cxnSpLocks/>
          </p:cNvCxnSpPr>
          <p:nvPr/>
        </p:nvCxnSpPr>
        <p:spPr>
          <a:xfrm flipH="1">
            <a:off x="6313108" y="2780573"/>
            <a:ext cx="648005" cy="465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0744F3-00B1-0591-D916-1D5ECEC54164}"/>
              </a:ext>
            </a:extLst>
          </p:cNvPr>
          <p:cNvCxnSpPr>
            <a:cxnSpLocks/>
          </p:cNvCxnSpPr>
          <p:nvPr/>
        </p:nvCxnSpPr>
        <p:spPr>
          <a:xfrm>
            <a:off x="7791183" y="2780573"/>
            <a:ext cx="330841" cy="425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B0961-C716-4FB1-13B2-A8F728D86EE3}"/>
              </a:ext>
            </a:extLst>
          </p:cNvPr>
          <p:cNvSpPr/>
          <p:nvPr/>
        </p:nvSpPr>
        <p:spPr>
          <a:xfrm>
            <a:off x="3871143" y="3238477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AC86D-57D7-4CF0-4B81-E112E645B385}"/>
              </a:ext>
            </a:extLst>
          </p:cNvPr>
          <p:cNvSpPr txBox="1"/>
          <p:nvPr/>
        </p:nvSpPr>
        <p:spPr>
          <a:xfrm>
            <a:off x="4066452" y="323847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F2C13-C4A3-1281-9B0F-026AACEB1B34}"/>
              </a:ext>
            </a:extLst>
          </p:cNvPr>
          <p:cNvSpPr txBox="1"/>
          <p:nvPr/>
        </p:nvSpPr>
        <p:spPr>
          <a:xfrm>
            <a:off x="3871143" y="3518410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A48EC6-8BC1-A110-03AD-9DDAF98DAFFC}"/>
              </a:ext>
            </a:extLst>
          </p:cNvPr>
          <p:cNvCxnSpPr>
            <a:cxnSpLocks/>
          </p:cNvCxnSpPr>
          <p:nvPr/>
        </p:nvCxnSpPr>
        <p:spPr>
          <a:xfrm>
            <a:off x="3864164" y="3549032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EB8BE5-E77B-8261-AF4F-99992D572295}"/>
              </a:ext>
            </a:extLst>
          </p:cNvPr>
          <p:cNvCxnSpPr>
            <a:cxnSpLocks/>
          </p:cNvCxnSpPr>
          <p:nvPr/>
        </p:nvCxnSpPr>
        <p:spPr>
          <a:xfrm flipH="1">
            <a:off x="4654402" y="4202632"/>
            <a:ext cx="10530" cy="461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B85DB3-5079-F5FE-D373-76DC2AA58079}"/>
              </a:ext>
            </a:extLst>
          </p:cNvPr>
          <p:cNvSpPr/>
          <p:nvPr/>
        </p:nvSpPr>
        <p:spPr>
          <a:xfrm>
            <a:off x="5554282" y="3246226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94FC75-E2EC-E0AF-9DDF-F55EE05BB6FC}"/>
              </a:ext>
            </a:extLst>
          </p:cNvPr>
          <p:cNvSpPr txBox="1"/>
          <p:nvPr/>
        </p:nvSpPr>
        <p:spPr>
          <a:xfrm>
            <a:off x="5749591" y="32462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9809E-5C98-D780-A1AE-F82041BFE31B}"/>
              </a:ext>
            </a:extLst>
          </p:cNvPr>
          <p:cNvSpPr txBox="1"/>
          <p:nvPr/>
        </p:nvSpPr>
        <p:spPr>
          <a:xfrm>
            <a:off x="5554282" y="3526159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D2E512-5F73-4C5E-332D-3E9989F47C6A}"/>
              </a:ext>
            </a:extLst>
          </p:cNvPr>
          <p:cNvCxnSpPr>
            <a:cxnSpLocks/>
          </p:cNvCxnSpPr>
          <p:nvPr/>
        </p:nvCxnSpPr>
        <p:spPr>
          <a:xfrm>
            <a:off x="5547303" y="355678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A35FC1-E8B2-A90D-C444-22F886432844}"/>
              </a:ext>
            </a:extLst>
          </p:cNvPr>
          <p:cNvCxnSpPr>
            <a:cxnSpLocks/>
          </p:cNvCxnSpPr>
          <p:nvPr/>
        </p:nvCxnSpPr>
        <p:spPr>
          <a:xfrm flipH="1">
            <a:off x="6337541" y="4210381"/>
            <a:ext cx="10530" cy="461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531A05-F7D6-20F2-CDD0-3128A25E06E7}"/>
              </a:ext>
            </a:extLst>
          </p:cNvPr>
          <p:cNvSpPr/>
          <p:nvPr/>
        </p:nvSpPr>
        <p:spPr>
          <a:xfrm>
            <a:off x="7402578" y="3243962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34B2E2-1717-C6F5-1784-25E233934E59}"/>
              </a:ext>
            </a:extLst>
          </p:cNvPr>
          <p:cNvSpPr txBox="1"/>
          <p:nvPr/>
        </p:nvSpPr>
        <p:spPr>
          <a:xfrm>
            <a:off x="7597887" y="324396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E0EC2-EC41-9720-FF5F-279A90CFDCBC}"/>
              </a:ext>
            </a:extLst>
          </p:cNvPr>
          <p:cNvSpPr txBox="1"/>
          <p:nvPr/>
        </p:nvSpPr>
        <p:spPr>
          <a:xfrm>
            <a:off x="7402578" y="3523895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FD0EB-334E-B7F4-8ECC-385F9058D3A8}"/>
              </a:ext>
            </a:extLst>
          </p:cNvPr>
          <p:cNvCxnSpPr>
            <a:cxnSpLocks/>
          </p:cNvCxnSpPr>
          <p:nvPr/>
        </p:nvCxnSpPr>
        <p:spPr>
          <a:xfrm>
            <a:off x="7395599" y="3554517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CAF5BE-858E-37F1-F60D-816155ECB077}"/>
              </a:ext>
            </a:extLst>
          </p:cNvPr>
          <p:cNvCxnSpPr>
            <a:cxnSpLocks/>
          </p:cNvCxnSpPr>
          <p:nvPr/>
        </p:nvCxnSpPr>
        <p:spPr>
          <a:xfrm>
            <a:off x="8196367" y="4208117"/>
            <a:ext cx="0" cy="305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6B7027-358F-CD91-381D-326F14FDBF52}"/>
              </a:ext>
            </a:extLst>
          </p:cNvPr>
          <p:cNvSpPr/>
          <p:nvPr/>
        </p:nvSpPr>
        <p:spPr>
          <a:xfrm>
            <a:off x="7402578" y="453899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95B604-B12E-E6B6-6573-39BE2768FB2C}"/>
              </a:ext>
            </a:extLst>
          </p:cNvPr>
          <p:cNvSpPr txBox="1"/>
          <p:nvPr/>
        </p:nvSpPr>
        <p:spPr>
          <a:xfrm>
            <a:off x="7597887" y="45389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86D3B1-2B15-BDEA-34AF-015323D48B61}"/>
              </a:ext>
            </a:extLst>
          </p:cNvPr>
          <p:cNvSpPr txBox="1"/>
          <p:nvPr/>
        </p:nvSpPr>
        <p:spPr>
          <a:xfrm>
            <a:off x="7402578" y="4818931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BD1AE5-C54B-2C73-68B8-CF0955DBFD65}"/>
              </a:ext>
            </a:extLst>
          </p:cNvPr>
          <p:cNvCxnSpPr>
            <a:cxnSpLocks/>
          </p:cNvCxnSpPr>
          <p:nvPr/>
        </p:nvCxnSpPr>
        <p:spPr>
          <a:xfrm>
            <a:off x="7395599" y="484955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344836-B592-59F6-1859-C909F3AD8786}"/>
              </a:ext>
            </a:extLst>
          </p:cNvPr>
          <p:cNvCxnSpPr>
            <a:cxnSpLocks/>
          </p:cNvCxnSpPr>
          <p:nvPr/>
        </p:nvCxnSpPr>
        <p:spPr>
          <a:xfrm>
            <a:off x="8160508" y="5499408"/>
            <a:ext cx="0" cy="167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E95C53-9D23-EC73-85D0-AD51C9F309D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24047" y="2790536"/>
            <a:ext cx="1122066" cy="546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A337AF-F3C0-C8F4-FDF6-4900DF797649}"/>
              </a:ext>
            </a:extLst>
          </p:cNvPr>
          <p:cNvSpPr txBox="1"/>
          <p:nvPr/>
        </p:nvSpPr>
        <p:spPr>
          <a:xfrm>
            <a:off x="9649408" y="5973454"/>
            <a:ext cx="219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collisions !!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( </a:t>
            </a:r>
            <a:r>
              <a:rPr lang="fr-FR" dirty="0" err="1"/>
              <a:t>Tree</a:t>
            </a:r>
            <a:r>
              <a:rPr lang="fr-FR" dirty="0"/>
              <a:t> )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2D1CE0-F96C-BE15-1E55-5ACB3D1CFB03}"/>
              </a:ext>
            </a:extLst>
          </p:cNvPr>
          <p:cNvSpPr/>
          <p:nvPr/>
        </p:nvSpPr>
        <p:spPr>
          <a:xfrm>
            <a:off x="9512174" y="333740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D83DE2-5785-8800-B024-30037A5CD3C0}"/>
              </a:ext>
            </a:extLst>
          </p:cNvPr>
          <p:cNvSpPr/>
          <p:nvPr/>
        </p:nvSpPr>
        <p:spPr>
          <a:xfrm>
            <a:off x="9512174" y="358890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59949A-5594-7209-E182-4FAA1C0A7DA7}"/>
              </a:ext>
            </a:extLst>
          </p:cNvPr>
          <p:cNvSpPr/>
          <p:nvPr/>
        </p:nvSpPr>
        <p:spPr>
          <a:xfrm>
            <a:off x="9512174" y="3840400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7DEC10-8A32-8CA8-5058-2F4C92F92035}"/>
              </a:ext>
            </a:extLst>
          </p:cNvPr>
          <p:cNvSpPr/>
          <p:nvPr/>
        </p:nvSpPr>
        <p:spPr>
          <a:xfrm>
            <a:off x="9512806" y="409218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02A457-DF67-612E-7BB8-6A43EA20E3D7}"/>
              </a:ext>
            </a:extLst>
          </p:cNvPr>
          <p:cNvSpPr/>
          <p:nvPr/>
        </p:nvSpPr>
        <p:spPr>
          <a:xfrm>
            <a:off x="9512806" y="434367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82F1B-B72F-E2C7-57C3-74554A084F20}"/>
              </a:ext>
            </a:extLst>
          </p:cNvPr>
          <p:cNvSpPr/>
          <p:nvPr/>
        </p:nvSpPr>
        <p:spPr>
          <a:xfrm>
            <a:off x="9512806" y="459517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26454B-9956-AC20-8E4C-317D25F027EF}"/>
              </a:ext>
            </a:extLst>
          </p:cNvPr>
          <p:cNvSpPr/>
          <p:nvPr/>
        </p:nvSpPr>
        <p:spPr>
          <a:xfrm>
            <a:off x="9512174" y="484667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1FCFBB-94DF-06ED-15AE-295D805B8411}"/>
              </a:ext>
            </a:extLst>
          </p:cNvPr>
          <p:cNvSpPr/>
          <p:nvPr/>
        </p:nvSpPr>
        <p:spPr>
          <a:xfrm>
            <a:off x="9512174" y="509817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31F377-490C-517F-6607-0A986134FCF5}"/>
              </a:ext>
            </a:extLst>
          </p:cNvPr>
          <p:cNvSpPr/>
          <p:nvPr/>
        </p:nvSpPr>
        <p:spPr>
          <a:xfrm>
            <a:off x="10990122" y="3800530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E68E055-450D-06FD-0F98-F4B3FECB6AF0}"/>
              </a:ext>
            </a:extLst>
          </p:cNvPr>
          <p:cNvSpPr/>
          <p:nvPr/>
        </p:nvSpPr>
        <p:spPr>
          <a:xfrm>
            <a:off x="10086650" y="4137613"/>
            <a:ext cx="197408" cy="28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729B5A-94FD-3374-4E85-97F037FAB945}"/>
              </a:ext>
            </a:extLst>
          </p:cNvPr>
          <p:cNvSpPr/>
          <p:nvPr/>
        </p:nvSpPr>
        <p:spPr>
          <a:xfrm>
            <a:off x="10598865" y="415867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4EA3E-473F-4CF8-554A-66E04BA0D24C}"/>
              </a:ext>
            </a:extLst>
          </p:cNvPr>
          <p:cNvSpPr/>
          <p:nvPr/>
        </p:nvSpPr>
        <p:spPr>
          <a:xfrm>
            <a:off x="11431795" y="4175317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5F2EDC-B642-86BA-DCE7-ABAA3F58F0EE}"/>
              </a:ext>
            </a:extLst>
          </p:cNvPr>
          <p:cNvCxnSpPr>
            <a:cxnSpLocks/>
          </p:cNvCxnSpPr>
          <p:nvPr/>
        </p:nvCxnSpPr>
        <p:spPr>
          <a:xfrm>
            <a:off x="11216077" y="3968226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50EFEE-5857-E240-E25A-08919D91BA39}"/>
              </a:ext>
            </a:extLst>
          </p:cNvPr>
          <p:cNvCxnSpPr>
            <a:cxnSpLocks/>
          </p:cNvCxnSpPr>
          <p:nvPr/>
        </p:nvCxnSpPr>
        <p:spPr>
          <a:xfrm flipH="1">
            <a:off x="10822663" y="3968226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35FBC53-9B92-B84A-8E6C-A8A48398F73A}"/>
              </a:ext>
            </a:extLst>
          </p:cNvPr>
          <p:cNvSpPr/>
          <p:nvPr/>
        </p:nvSpPr>
        <p:spPr>
          <a:xfrm>
            <a:off x="10303202" y="4498349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B0BAAE-15AB-C387-2C76-D86E1B479FDB}"/>
              </a:ext>
            </a:extLst>
          </p:cNvPr>
          <p:cNvSpPr/>
          <p:nvPr/>
        </p:nvSpPr>
        <p:spPr>
          <a:xfrm>
            <a:off x="10710709" y="450285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159B8C-3023-AD77-1CA7-26894EBE3F87}"/>
              </a:ext>
            </a:extLst>
          </p:cNvPr>
          <p:cNvCxnSpPr>
            <a:cxnSpLocks/>
          </p:cNvCxnSpPr>
          <p:nvPr/>
        </p:nvCxnSpPr>
        <p:spPr>
          <a:xfrm flipH="1">
            <a:off x="10524392" y="4303809"/>
            <a:ext cx="181570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62F39D-9174-BA33-077A-FAE9BEA94D95}"/>
              </a:ext>
            </a:extLst>
          </p:cNvPr>
          <p:cNvCxnSpPr>
            <a:cxnSpLocks/>
          </p:cNvCxnSpPr>
          <p:nvPr/>
        </p:nvCxnSpPr>
        <p:spPr>
          <a:xfrm>
            <a:off x="10841822" y="4326362"/>
            <a:ext cx="208947" cy="17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Down 88">
            <a:extLst>
              <a:ext uri="{FF2B5EF4-FFF2-40B4-BE49-F238E27FC236}">
                <a16:creationId xmlns:a16="http://schemas.microsoft.com/office/drawing/2014/main" id="{0CC736E1-F55A-A20F-9779-77486398D0EF}"/>
              </a:ext>
            </a:extLst>
          </p:cNvPr>
          <p:cNvSpPr/>
          <p:nvPr/>
        </p:nvSpPr>
        <p:spPr>
          <a:xfrm>
            <a:off x="6096000" y="1797424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1F5938-F65A-0DA3-75AD-33D2E5D7817B}"/>
              </a:ext>
            </a:extLst>
          </p:cNvPr>
          <p:cNvSpPr txBox="1"/>
          <p:nvPr/>
        </p:nvSpPr>
        <p:spPr>
          <a:xfrm>
            <a:off x="4588486" y="1349995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</a:t>
            </a:r>
            <a:r>
              <a:rPr lang="fr-FR" sz="2400" b="1" dirty="0" err="1"/>
              <a:t>Key.hashCode</a:t>
            </a:r>
            <a:r>
              <a:rPr lang="fr-FR" sz="2400" b="1" dirty="0"/>
              <a:t>() % M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CAF0392E-145B-BCAA-490B-82152A6580F9}"/>
              </a:ext>
            </a:extLst>
          </p:cNvPr>
          <p:cNvSpPr/>
          <p:nvPr/>
        </p:nvSpPr>
        <p:spPr>
          <a:xfrm rot="5400000" flipH="1">
            <a:off x="10494483" y="4604954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BF8FB41B-7E3F-8856-3DBF-73C065774322}"/>
              </a:ext>
            </a:extLst>
          </p:cNvPr>
          <p:cNvSpPr/>
          <p:nvPr/>
        </p:nvSpPr>
        <p:spPr>
          <a:xfrm rot="5400000" flipH="1">
            <a:off x="8087298" y="4799826"/>
            <a:ext cx="211443" cy="194669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4207C0-6817-8463-A639-01A3F6510C16}"/>
              </a:ext>
            </a:extLst>
          </p:cNvPr>
          <p:cNvSpPr txBox="1"/>
          <p:nvPr/>
        </p:nvSpPr>
        <p:spPr>
          <a:xfrm>
            <a:off x="7219673" y="5813613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Collision : </a:t>
            </a:r>
          </a:p>
          <a:p>
            <a:r>
              <a:rPr lang="fr-FR" dirty="0"/>
              <a:t>2 </a:t>
            </a:r>
            <a:r>
              <a:rPr lang="fr-FR" dirty="0" err="1"/>
              <a:t>different</a:t>
            </a:r>
            <a:r>
              <a:rPr lang="fr-FR" dirty="0"/>
              <a:t> keys 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hash%M</a:t>
            </a:r>
            <a:endParaRPr lang="fr-FR" dirty="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5C3EB6E7-0A69-69D0-9B6C-27D20762FE3D}"/>
              </a:ext>
            </a:extLst>
          </p:cNvPr>
          <p:cNvSpPr/>
          <p:nvPr/>
        </p:nvSpPr>
        <p:spPr>
          <a:xfrm rot="5400000" flipH="1">
            <a:off x="5379777" y="4599492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C4C177-C200-092E-E2A2-BAFD84E31D4A}"/>
              </a:ext>
            </a:extLst>
          </p:cNvPr>
          <p:cNvSpPr txBox="1"/>
          <p:nvPr/>
        </p:nvSpPr>
        <p:spPr>
          <a:xfrm>
            <a:off x="4357352" y="5830650"/>
            <a:ext cx="19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 </a:t>
            </a:r>
            <a:r>
              <a:rPr lang="fr-FR" dirty="0" err="1"/>
              <a:t>uniquely</a:t>
            </a:r>
            <a:r>
              <a:rPr lang="fr-FR" dirty="0"/>
              <a:t>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(no collision)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406A3B-5E40-A521-198B-0C86DD002564}"/>
              </a:ext>
            </a:extLst>
          </p:cNvPr>
          <p:cNvCxnSpPr>
            <a:cxnSpLocks/>
          </p:cNvCxnSpPr>
          <p:nvPr/>
        </p:nvCxnSpPr>
        <p:spPr>
          <a:xfrm flipH="1">
            <a:off x="4936277" y="2752939"/>
            <a:ext cx="400835" cy="443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57F4D3-8489-069A-6FAB-6B1943BA0D65}"/>
              </a:ext>
            </a:extLst>
          </p:cNvPr>
          <p:cNvCxnSpPr>
            <a:cxnSpLocks/>
          </p:cNvCxnSpPr>
          <p:nvPr/>
        </p:nvCxnSpPr>
        <p:spPr>
          <a:xfrm flipH="1">
            <a:off x="2797534" y="2946041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6BB91A-AA5C-8FB9-59C0-FE59F3B06C7C}"/>
              </a:ext>
            </a:extLst>
          </p:cNvPr>
          <p:cNvCxnSpPr>
            <a:cxnSpLocks/>
          </p:cNvCxnSpPr>
          <p:nvPr/>
        </p:nvCxnSpPr>
        <p:spPr>
          <a:xfrm flipH="1">
            <a:off x="2997102" y="2976663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60E002-DB23-59F9-5D3B-315252ED0133}"/>
              </a:ext>
            </a:extLst>
          </p:cNvPr>
          <p:cNvCxnSpPr>
            <a:cxnSpLocks/>
          </p:cNvCxnSpPr>
          <p:nvPr/>
        </p:nvCxnSpPr>
        <p:spPr>
          <a:xfrm flipH="1">
            <a:off x="3295781" y="2992100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A32554F3-FDC5-3D01-6D64-8603D29392A0}"/>
              </a:ext>
            </a:extLst>
          </p:cNvPr>
          <p:cNvSpPr/>
          <p:nvPr/>
        </p:nvSpPr>
        <p:spPr>
          <a:xfrm rot="5400000" flipH="1">
            <a:off x="2467555" y="4592623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6F35FC-61ED-3F9A-56EC-76C9C508C150}"/>
              </a:ext>
            </a:extLst>
          </p:cNvPr>
          <p:cNvSpPr txBox="1"/>
          <p:nvPr/>
        </p:nvSpPr>
        <p:spPr>
          <a:xfrm>
            <a:off x="1672882" y="5844491"/>
            <a:ext cx="149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slot</a:t>
            </a:r>
          </a:p>
          <a:p>
            <a:r>
              <a:rPr lang="fr-FR" dirty="0"/>
              <a:t>Key not </a:t>
            </a:r>
            <a:r>
              <a:rPr lang="fr-FR" dirty="0" err="1"/>
              <a:t>found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98F204-97A5-3C96-956B-27F893B509DA}"/>
              </a:ext>
            </a:extLst>
          </p:cNvPr>
          <p:cNvSpPr/>
          <p:nvPr/>
        </p:nvSpPr>
        <p:spPr>
          <a:xfrm>
            <a:off x="11275958" y="4498240"/>
            <a:ext cx="313430" cy="160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070420-FE78-4D75-BA55-C54C26B1F8FD}"/>
              </a:ext>
            </a:extLst>
          </p:cNvPr>
          <p:cNvSpPr/>
          <p:nvPr/>
        </p:nvSpPr>
        <p:spPr>
          <a:xfrm>
            <a:off x="11678090" y="4518556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4BC188F-6B27-1613-A43B-0AD74FAF53E3}"/>
              </a:ext>
            </a:extLst>
          </p:cNvPr>
          <p:cNvCxnSpPr>
            <a:cxnSpLocks/>
          </p:cNvCxnSpPr>
          <p:nvPr/>
        </p:nvCxnSpPr>
        <p:spPr>
          <a:xfrm flipH="1">
            <a:off x="11351857" y="4347889"/>
            <a:ext cx="181570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8111ED-F39E-9590-74B1-677FA2810012}"/>
              </a:ext>
            </a:extLst>
          </p:cNvPr>
          <p:cNvCxnSpPr>
            <a:cxnSpLocks/>
          </p:cNvCxnSpPr>
          <p:nvPr/>
        </p:nvCxnSpPr>
        <p:spPr>
          <a:xfrm>
            <a:off x="11642508" y="4342179"/>
            <a:ext cx="208947" cy="17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743-FBB5-66DF-6C00-AB3EE89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to </a:t>
            </a:r>
            <a:r>
              <a:rPr lang="fr-FR" dirty="0" err="1"/>
              <a:t>Tree</a:t>
            </a:r>
            <a:r>
              <a:rPr lang="fr-FR" dirty="0"/>
              <a:t> … &gt;=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615E-FDC4-2E9E-3803-2BBD39A4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87" y="2311354"/>
            <a:ext cx="7534688" cy="22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HashMap.get</a:t>
            </a:r>
            <a:r>
              <a:rPr lang="fr-FR" dirty="0"/>
              <a:t>(key) 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C5FF-D7F9-76BA-0790-3C5700F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56" y="1235899"/>
            <a:ext cx="7347559" cy="548780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4F2471C-ED22-CAEE-BB24-5F2698BE936F}"/>
              </a:ext>
            </a:extLst>
          </p:cNvPr>
          <p:cNvSpPr/>
          <p:nvPr/>
        </p:nvSpPr>
        <p:spPr>
          <a:xfrm rot="16200000">
            <a:off x="2800247" y="3876531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1D1B4-6988-8FBE-6995-11A0673B90AD}"/>
              </a:ext>
            </a:extLst>
          </p:cNvPr>
          <p:cNvSpPr txBox="1"/>
          <p:nvPr/>
        </p:nvSpPr>
        <p:spPr>
          <a:xfrm>
            <a:off x="693361" y="3671215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O(1) …no collision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CAF04-5D4F-A6D0-4871-A7B98D8C3D64}"/>
              </a:ext>
            </a:extLst>
          </p:cNvPr>
          <p:cNvSpPr txBox="1"/>
          <p:nvPr/>
        </p:nvSpPr>
        <p:spPr>
          <a:xfrm>
            <a:off x="635498" y="5183377"/>
            <a:ext cx="240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medium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O(8/2) …few collision(s)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2B1E2EC-00C7-3ED1-7B7E-2B333409611E}"/>
              </a:ext>
            </a:extLst>
          </p:cNvPr>
          <p:cNvSpPr/>
          <p:nvPr/>
        </p:nvSpPr>
        <p:spPr>
          <a:xfrm rot="16200000">
            <a:off x="3091520" y="5191282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C2D7F6E-F778-DD7C-CD1D-50E86192559A}"/>
              </a:ext>
            </a:extLst>
          </p:cNvPr>
          <p:cNvSpPr/>
          <p:nvPr/>
        </p:nvSpPr>
        <p:spPr>
          <a:xfrm rot="16200000">
            <a:off x="2965389" y="4538856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C8A1-4118-45B6-F52C-DABA6D1A48EB}"/>
              </a:ext>
            </a:extLst>
          </p:cNvPr>
          <p:cNvSpPr txBox="1"/>
          <p:nvPr/>
        </p:nvSpPr>
        <p:spPr>
          <a:xfrm>
            <a:off x="635498" y="4416666"/>
            <a:ext cx="160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collisions</a:t>
            </a:r>
          </a:p>
          <a:p>
            <a:r>
              <a:rPr lang="fr-FR" dirty="0"/>
              <a:t>   O(log(C)) …</a:t>
            </a:r>
          </a:p>
        </p:txBody>
      </p:sp>
    </p:spTree>
    <p:extLst>
      <p:ext uri="{BB962C8B-B14F-4D97-AF65-F5344CB8AC3E}">
        <p14:creationId xmlns:p14="http://schemas.microsoft.com/office/powerpoint/2010/main" val="296622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132311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23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314707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…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Heap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F2415-8CE1-223E-51AF-C31A4FD7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35" y="1996904"/>
            <a:ext cx="8270813" cy="29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288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04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619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65060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78B60-5FE3-74A1-8725-2D64AD4FEC6B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44E3-9870-6A35-DF66-E4CC9BAD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31" y="1636025"/>
            <a:ext cx="8028366" cy="1295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88452-56AD-30F3-EF37-475B90E75127}"/>
              </a:ext>
            </a:extLst>
          </p:cNvPr>
          <p:cNvSpPr txBox="1"/>
          <p:nvPr/>
        </p:nvSpPr>
        <p:spPr>
          <a:xfrm>
            <a:off x="2161713" y="3573262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C4F4A-AF92-C4E7-6DE3-35F2E3A25138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5E77811-4FD8-2E07-AE68-650F35E4C5C3}"/>
              </a:ext>
            </a:extLst>
          </p:cNvPr>
          <p:cNvSpPr/>
          <p:nvPr/>
        </p:nvSpPr>
        <p:spPr>
          <a:xfrm>
            <a:off x="4527612" y="3849951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CD24B-E1F4-A02B-AE30-12DEE44D8AAE}"/>
              </a:ext>
            </a:extLst>
          </p:cNvPr>
          <p:cNvSpPr txBox="1"/>
          <p:nvPr/>
        </p:nvSpPr>
        <p:spPr>
          <a:xfrm>
            <a:off x="1966404" y="3853195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03D8-9889-E0E8-A916-41F5DCF027C7}"/>
              </a:ext>
            </a:extLst>
          </p:cNvPr>
          <p:cNvSpPr txBox="1"/>
          <p:nvPr/>
        </p:nvSpPr>
        <p:spPr>
          <a:xfrm>
            <a:off x="1998956" y="4214986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D6F86-5AC5-CF5C-8533-411EB8C2D891}"/>
              </a:ext>
            </a:extLst>
          </p:cNvPr>
          <p:cNvSpPr txBox="1"/>
          <p:nvPr/>
        </p:nvSpPr>
        <p:spPr>
          <a:xfrm>
            <a:off x="9102572" y="2782669"/>
            <a:ext cx="125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data.length</a:t>
            </a:r>
            <a:endParaRPr lang="fr-FR" dirty="0"/>
          </a:p>
          <a:p>
            <a:r>
              <a:rPr lang="fr-FR" dirty="0"/>
              <a:t>( &gt; size)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FAA0-4AF1-149A-10A3-3850D968FFBC}"/>
              </a:ext>
            </a:extLst>
          </p:cNvPr>
          <p:cNvSpPr txBox="1"/>
          <p:nvPr/>
        </p:nvSpPr>
        <p:spPr>
          <a:xfrm>
            <a:off x="7980895" y="4449146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2799CC-6C1D-ACF0-2B6D-0533E71B7293}"/>
              </a:ext>
            </a:extLst>
          </p:cNvPr>
          <p:cNvSpPr/>
          <p:nvPr/>
        </p:nvSpPr>
        <p:spPr>
          <a:xfrm>
            <a:off x="7886064" y="3849951"/>
            <a:ext cx="171957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AFF5C-C6B7-0A95-D95B-17AE77AF528E}"/>
              </a:ext>
            </a:extLst>
          </p:cNvPr>
          <p:cNvSpPr txBox="1"/>
          <p:nvPr/>
        </p:nvSpPr>
        <p:spPr>
          <a:xfrm>
            <a:off x="4557487" y="3894672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  [size-1]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7B23FB-74B3-C904-B552-69A4AB6249E3}"/>
              </a:ext>
            </a:extLst>
          </p:cNvPr>
          <p:cNvCxnSpPr>
            <a:cxnSpLocks/>
          </p:cNvCxnSpPr>
          <p:nvPr/>
        </p:nvCxnSpPr>
        <p:spPr>
          <a:xfrm>
            <a:off x="4775200" y="4222527"/>
            <a:ext cx="1804610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26229-9931-BDEF-D92F-806BE7215141}"/>
              </a:ext>
            </a:extLst>
          </p:cNvPr>
          <p:cNvCxnSpPr>
            <a:cxnSpLocks/>
          </p:cNvCxnSpPr>
          <p:nvPr/>
        </p:nvCxnSpPr>
        <p:spPr>
          <a:xfrm>
            <a:off x="5147733" y="4222527"/>
            <a:ext cx="624115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67E694-8191-07D2-14EA-482CD0B0764F}"/>
              </a:ext>
            </a:extLst>
          </p:cNvPr>
          <p:cNvCxnSpPr>
            <a:cxnSpLocks/>
          </p:cNvCxnSpPr>
          <p:nvPr/>
        </p:nvCxnSpPr>
        <p:spPr>
          <a:xfrm>
            <a:off x="5489665" y="4222527"/>
            <a:ext cx="2276701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97995A-2DF8-3564-8B1B-A4D76B853728}"/>
              </a:ext>
            </a:extLst>
          </p:cNvPr>
          <p:cNvCxnSpPr>
            <a:cxnSpLocks/>
          </p:cNvCxnSpPr>
          <p:nvPr/>
        </p:nvCxnSpPr>
        <p:spPr>
          <a:xfrm flipH="1">
            <a:off x="4673362" y="4222527"/>
            <a:ext cx="2124456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736D3-23DC-E3BB-4F92-D0C561CB7F5C}"/>
              </a:ext>
            </a:extLst>
          </p:cNvPr>
          <p:cNvCxnSpPr>
            <a:cxnSpLocks/>
          </p:cNvCxnSpPr>
          <p:nvPr/>
        </p:nvCxnSpPr>
        <p:spPr>
          <a:xfrm flipH="1">
            <a:off x="7012347" y="4256394"/>
            <a:ext cx="470035" cy="1288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97EC49-9F13-4B02-B219-0780A056D0D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02D26E-C304-E743-9D9E-724B5F8D6BAD}"/>
              </a:ext>
            </a:extLst>
          </p:cNvPr>
          <p:cNvSpPr txBox="1"/>
          <p:nvPr/>
        </p:nvSpPr>
        <p:spPr>
          <a:xfrm>
            <a:off x="6096000" y="561105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384FD-2C92-E1E0-0034-C581380C68BD}"/>
              </a:ext>
            </a:extLst>
          </p:cNvPr>
          <p:cNvSpPr txBox="1"/>
          <p:nvPr/>
        </p:nvSpPr>
        <p:spPr>
          <a:xfrm>
            <a:off x="5121710" y="586231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69B0D-FB9F-9D1A-BB4C-90A904DC7A8F}"/>
              </a:ext>
            </a:extLst>
          </p:cNvPr>
          <p:cNvSpPr txBox="1"/>
          <p:nvPr/>
        </p:nvSpPr>
        <p:spPr>
          <a:xfrm>
            <a:off x="7439977" y="604698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D05EE9-6ECA-DB96-1CE3-220AB04EDF09}"/>
              </a:ext>
            </a:extLst>
          </p:cNvPr>
          <p:cNvSpPr txBox="1"/>
          <p:nvPr/>
        </p:nvSpPr>
        <p:spPr>
          <a:xfrm>
            <a:off x="3986103" y="5544641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92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Fast case :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20938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20939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/>
          <p:nvPr/>
        </p:nvCxnSpPr>
        <p:spPr>
          <a:xfrm>
            <a:off x="2957370" y="3321050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91366" y="3097628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100872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62663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D03BD-2028-E1FF-791F-D93B0AF57579}"/>
              </a:ext>
            </a:extLst>
          </p:cNvPr>
          <p:cNvSpPr txBox="1"/>
          <p:nvPr/>
        </p:nvSpPr>
        <p:spPr>
          <a:xfrm>
            <a:off x="8186056" y="3687147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0DB66-341E-6107-6A0F-9E60A1FB69E6}"/>
              </a:ext>
            </a:extLst>
          </p:cNvPr>
          <p:cNvSpPr/>
          <p:nvPr/>
        </p:nvSpPr>
        <p:spPr>
          <a:xfrm>
            <a:off x="8186056" y="3097628"/>
            <a:ext cx="1083335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221241" y="3142349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31494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47022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E7A9-ED26-C8DA-CD93-B3512925D476}"/>
              </a:ext>
            </a:extLst>
          </p:cNvPr>
          <p:cNvSpPr/>
          <p:nvPr/>
        </p:nvSpPr>
        <p:spPr>
          <a:xfrm>
            <a:off x="7552267" y="3131494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5400000">
            <a:off x="7494962" y="2457485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18037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6671392" y="1920813"/>
            <a:ext cx="28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414C1C-263B-3DF9-B010-B178FCE6DD7C}"/>
              </a:ext>
            </a:extLst>
          </p:cNvPr>
          <p:cNvCxnSpPr>
            <a:cxnSpLocks/>
          </p:cNvCxnSpPr>
          <p:nvPr/>
        </p:nvCxnSpPr>
        <p:spPr>
          <a:xfrm flipH="1">
            <a:off x="6434667" y="3665272"/>
            <a:ext cx="1398209" cy="1047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5916340" y="469817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29F9F-130E-C478-5CFC-1331E4F0CDA1}"/>
              </a:ext>
            </a:extLst>
          </p:cNvPr>
          <p:cNvSpPr txBox="1"/>
          <p:nvPr/>
        </p:nvSpPr>
        <p:spPr>
          <a:xfrm>
            <a:off x="7487888" y="3136384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934755" y="5407914"/>
            <a:ext cx="10927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O(1)    …  1 </a:t>
            </a:r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operation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( Math </a:t>
            </a:r>
            <a:r>
              <a:rPr lang="fr-FR" sz="2800" dirty="0" err="1"/>
              <a:t>def</a:t>
            </a:r>
            <a:r>
              <a:rPr lang="fr-FR" sz="2800" dirty="0"/>
              <a:t> « f(x) </a:t>
            </a:r>
            <a:r>
              <a:rPr lang="fr-FR" sz="2800" dirty="0" err="1"/>
              <a:t>is</a:t>
            </a:r>
            <a:r>
              <a:rPr lang="fr-FR" sz="2800" dirty="0"/>
              <a:t> O(F) » = </a:t>
            </a:r>
            <a:r>
              <a:rPr lang="fr-FR" sz="2800" dirty="0" err="1"/>
              <a:t>upper</a:t>
            </a:r>
            <a:r>
              <a:rPr lang="fr-FR" sz="2800" dirty="0"/>
              <a:t> </a:t>
            </a:r>
            <a:r>
              <a:rPr lang="fr-FR" sz="2800" dirty="0" err="1"/>
              <a:t>bound</a:t>
            </a:r>
            <a:r>
              <a:rPr lang="fr-FR" sz="2800" dirty="0"/>
              <a:t> to K*F </a:t>
            </a:r>
            <a:r>
              <a:rPr lang="fr-FR" sz="2800" dirty="0" err="1"/>
              <a:t>when</a:t>
            </a:r>
            <a:r>
              <a:rPr lang="fr-FR" sz="2800" dirty="0"/>
              <a:t> x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great</a:t>
            </a:r>
            <a:r>
              <a:rPr lang="fr-FR" sz="2800" dirty="0"/>
              <a:t> </a:t>
            </a:r>
            <a:r>
              <a:rPr lang="fr-FR" sz="2800" dirty="0" err="1"/>
              <a:t>enough</a:t>
            </a:r>
            <a:r>
              <a:rPr lang="fr-FR" sz="28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4280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F8ED98-0E64-6483-F76C-89526F253EA8}"/>
              </a:ext>
            </a:extLst>
          </p:cNvPr>
          <p:cNvSpPr/>
          <p:nvPr/>
        </p:nvSpPr>
        <p:spPr>
          <a:xfrm>
            <a:off x="4258167" y="3913010"/>
            <a:ext cx="31619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Slow case : NOT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1126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11263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030862" y="2413006"/>
            <a:ext cx="1133051" cy="862856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63913" y="2189584"/>
            <a:ext cx="322059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091196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5298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193788" y="2234305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2181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37346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7974502">
            <a:off x="7750069" y="337460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08361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7944005" y="2829238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newData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6733978" y="505947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1494972" y="5698597"/>
            <a:ext cx="1030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O(size)    …  </a:t>
            </a:r>
            <a:r>
              <a:rPr lang="fr-FR" sz="2800" dirty="0" err="1"/>
              <a:t>need</a:t>
            </a:r>
            <a:r>
              <a:rPr lang="fr-FR" sz="2800" dirty="0"/>
              <a:t> copy all </a:t>
            </a:r>
            <a:r>
              <a:rPr lang="fr-FR" sz="2800" dirty="0" err="1"/>
              <a:t>existing</a:t>
            </a:r>
            <a:r>
              <a:rPr lang="fr-FR" sz="2800" dirty="0"/>
              <a:t> </a:t>
            </a:r>
            <a:r>
              <a:rPr lang="fr-FR" sz="2800" dirty="0" err="1"/>
              <a:t>element</a:t>
            </a:r>
            <a:r>
              <a:rPr lang="fr-FR" sz="2800" dirty="0"/>
              <a:t> pointers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3B472-1E0E-B8D5-1C34-CDCF545F174F}"/>
              </a:ext>
            </a:extLst>
          </p:cNvPr>
          <p:cNvSpPr/>
          <p:nvPr/>
        </p:nvSpPr>
        <p:spPr>
          <a:xfrm>
            <a:off x="4193788" y="3869302"/>
            <a:ext cx="6904802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D4BA5-A517-4225-1F8C-64CEB859F131}"/>
              </a:ext>
            </a:extLst>
          </p:cNvPr>
          <p:cNvSpPr txBox="1"/>
          <p:nvPr/>
        </p:nvSpPr>
        <p:spPr>
          <a:xfrm>
            <a:off x="8512630" y="4424223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Free count = </a:t>
            </a:r>
          </a:p>
          <a:p>
            <a:r>
              <a:rPr lang="fr-FR" dirty="0" err="1"/>
              <a:t>newData.length</a:t>
            </a:r>
            <a:r>
              <a:rPr lang="fr-FR" dirty="0"/>
              <a:t>-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5874A-015F-C762-2ED3-A21C0E435F2B}"/>
              </a:ext>
            </a:extLst>
          </p:cNvPr>
          <p:cNvSpPr txBox="1"/>
          <p:nvPr/>
        </p:nvSpPr>
        <p:spPr>
          <a:xfrm>
            <a:off x="4223663" y="3914023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05234-B776-DFD4-ED3F-22DC04859602}"/>
              </a:ext>
            </a:extLst>
          </p:cNvPr>
          <p:cNvSpPr/>
          <p:nvPr/>
        </p:nvSpPr>
        <p:spPr>
          <a:xfrm>
            <a:off x="7554689" y="390316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FAAF7-C73D-710F-E1F3-32A245C566DA}"/>
              </a:ext>
            </a:extLst>
          </p:cNvPr>
          <p:cNvCxnSpPr>
            <a:cxnSpLocks/>
          </p:cNvCxnSpPr>
          <p:nvPr/>
        </p:nvCxnSpPr>
        <p:spPr>
          <a:xfrm flipH="1">
            <a:off x="7257143" y="4436946"/>
            <a:ext cx="578155" cy="620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097988-846B-64CE-BA5D-27006FB6C398}"/>
              </a:ext>
            </a:extLst>
          </p:cNvPr>
          <p:cNvSpPr txBox="1"/>
          <p:nvPr/>
        </p:nvSpPr>
        <p:spPr>
          <a:xfrm>
            <a:off x="7490310" y="390805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D823764-81F1-A057-41C7-3C89665B7288}"/>
              </a:ext>
            </a:extLst>
          </p:cNvPr>
          <p:cNvSpPr/>
          <p:nvPr/>
        </p:nvSpPr>
        <p:spPr>
          <a:xfrm rot="5400000">
            <a:off x="5713073" y="3116758"/>
            <a:ext cx="482725" cy="871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D90BE-A5EF-75A4-8CAD-DAA4470BC07F}"/>
              </a:ext>
            </a:extLst>
          </p:cNvPr>
          <p:cNvSpPr/>
          <p:nvPr/>
        </p:nvSpPr>
        <p:spPr>
          <a:xfrm>
            <a:off x="8186056" y="3876550"/>
            <a:ext cx="291253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F8194-CE4D-90CF-3E93-0491E77AFF8A}"/>
              </a:ext>
            </a:extLst>
          </p:cNvPr>
          <p:cNvSpPr txBox="1"/>
          <p:nvPr/>
        </p:nvSpPr>
        <p:spPr>
          <a:xfrm>
            <a:off x="4942527" y="2706309"/>
            <a:ext cx="275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</a:t>
            </a:r>
            <a:r>
              <a:rPr lang="fr-FR" dirty="0" err="1"/>
              <a:t>elementData</a:t>
            </a:r>
            <a:r>
              <a:rPr lang="fr-FR" dirty="0"/>
              <a:t>, 0, </a:t>
            </a:r>
          </a:p>
          <a:p>
            <a:r>
              <a:rPr lang="fr-FR" dirty="0"/>
              <a:t>                   </a:t>
            </a:r>
            <a:r>
              <a:rPr lang="fr-FR" dirty="0" err="1"/>
              <a:t>newData</a:t>
            </a:r>
            <a:r>
              <a:rPr lang="fr-FR" dirty="0"/>
              <a:t>, 0, size)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1E33661-72DD-BA7E-D658-95D987BACD79}"/>
              </a:ext>
            </a:extLst>
          </p:cNvPr>
          <p:cNvSpPr/>
          <p:nvPr/>
        </p:nvSpPr>
        <p:spPr>
          <a:xfrm rot="3375941">
            <a:off x="3746012" y="3354007"/>
            <a:ext cx="56307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43D960-06A3-968C-4EF4-D35C1EC5B047}"/>
              </a:ext>
            </a:extLst>
          </p:cNvPr>
          <p:cNvSpPr txBox="1"/>
          <p:nvPr/>
        </p:nvSpPr>
        <p:spPr>
          <a:xfrm>
            <a:off x="3338460" y="2901266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T[</a:t>
            </a:r>
            <a:r>
              <a:rPr lang="fr-FR" dirty="0" err="1"/>
              <a:t>newSize</a:t>
            </a:r>
            <a:r>
              <a:rPr lang="fr-FR" dirty="0"/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A75F0A-2F4E-1759-2664-718A1B103ED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030862" y="3275862"/>
            <a:ext cx="1162926" cy="81686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B2780E4-B388-C560-104E-3D669DFDE566}"/>
              </a:ext>
            </a:extLst>
          </p:cNvPr>
          <p:cNvSpPr/>
          <p:nvPr/>
        </p:nvSpPr>
        <p:spPr>
          <a:xfrm rot="14967190">
            <a:off x="2388509" y="3735328"/>
            <a:ext cx="87421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F42BA-BB15-3D68-A0AF-6815CBD4ABAE}"/>
              </a:ext>
            </a:extLst>
          </p:cNvPr>
          <p:cNvSpPr txBox="1"/>
          <p:nvPr/>
        </p:nvSpPr>
        <p:spPr>
          <a:xfrm>
            <a:off x="2509844" y="4336137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=</a:t>
            </a:r>
            <a:r>
              <a:rPr lang="fr-FR" dirty="0" err="1"/>
              <a:t>newData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97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much</a:t>
            </a:r>
            <a:r>
              <a:rPr lang="fr-FR" dirty="0"/>
              <a:t> to </a:t>
            </a:r>
            <a:r>
              <a:rPr lang="fr-FR" dirty="0" err="1"/>
              <a:t>allocate</a:t>
            </a:r>
            <a:r>
              <a:rPr lang="fr-FR" dirty="0"/>
              <a:t> in </a:t>
            </a:r>
            <a:r>
              <a:rPr lang="fr-FR" dirty="0" err="1"/>
              <a:t>advance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4D7EC-D98D-BCAD-1C56-0259D41799B1}"/>
              </a:ext>
            </a:extLst>
          </p:cNvPr>
          <p:cNvSpPr txBox="1"/>
          <p:nvPr/>
        </p:nvSpPr>
        <p:spPr>
          <a:xfrm>
            <a:off x="2419047" y="3396332"/>
            <a:ext cx="64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+1    +2   +3   …   +size/2   +…    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A77D3-7B11-DF7E-92E7-2F170952D53D}"/>
              </a:ext>
            </a:extLst>
          </p:cNvPr>
          <p:cNvSpPr txBox="1"/>
          <p:nvPr/>
        </p:nvSpPr>
        <p:spPr>
          <a:xfrm>
            <a:off x="1628022" y="4695369"/>
            <a:ext cx="382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Need copy </a:t>
            </a:r>
            <a:r>
              <a:rPr lang="fr-FR" sz="2400" dirty="0" err="1"/>
              <a:t>every</a:t>
            </a:r>
            <a:r>
              <a:rPr lang="fr-FR" sz="2400" dirty="0"/>
              <a:t> time </a:t>
            </a:r>
            <a:r>
              <a:rPr lang="fr-FR" sz="2400" dirty="0" err="1"/>
              <a:t>adding</a:t>
            </a:r>
            <a:endParaRPr lang="fr-FR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4B382-71B0-0435-FE1C-11804518E8FC}"/>
              </a:ext>
            </a:extLst>
          </p:cNvPr>
          <p:cNvSpPr/>
          <p:nvPr/>
        </p:nvSpPr>
        <p:spPr>
          <a:xfrm>
            <a:off x="8863390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87C847-4C84-08C1-E39B-96F663EA2F60}"/>
              </a:ext>
            </a:extLst>
          </p:cNvPr>
          <p:cNvSpPr/>
          <p:nvPr/>
        </p:nvSpPr>
        <p:spPr>
          <a:xfrm rot="10800000">
            <a:off x="2610152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B0FA6-F3B5-67BB-C5C6-E55D66006030}"/>
              </a:ext>
            </a:extLst>
          </p:cNvPr>
          <p:cNvSpPr txBox="1"/>
          <p:nvPr/>
        </p:nvSpPr>
        <p:spPr>
          <a:xfrm>
            <a:off x="7229423" y="4695368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Lot of </a:t>
            </a:r>
            <a:r>
              <a:rPr lang="fr-FR" sz="2400" dirty="0" err="1"/>
              <a:t>wasted</a:t>
            </a:r>
            <a:r>
              <a:rPr lang="fr-FR" sz="2400" dirty="0"/>
              <a:t> memory if no more </a:t>
            </a:r>
            <a:r>
              <a:rPr lang="fr-FR" sz="2400" dirty="0" err="1"/>
              <a:t>add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60E63-4CB1-481E-EF04-7AABDDCF2F25}"/>
              </a:ext>
            </a:extLst>
          </p:cNvPr>
          <p:cNvSpPr txBox="1"/>
          <p:nvPr/>
        </p:nvSpPr>
        <p:spPr>
          <a:xfrm>
            <a:off x="2080380" y="5796038"/>
            <a:ext cx="309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Memory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31D8B-7EC0-63E5-6462-F91E64A52698}"/>
              </a:ext>
            </a:extLst>
          </p:cNvPr>
          <p:cNvSpPr txBox="1"/>
          <p:nvPr/>
        </p:nvSpPr>
        <p:spPr>
          <a:xfrm>
            <a:off x="7506304" y="5796038"/>
            <a:ext cx="318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Compute</a:t>
            </a:r>
            <a:r>
              <a:rPr lang="fr-FR" sz="2800" dirty="0"/>
              <a:t>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CA13AFA-87C5-2CAD-11D7-FACDB09F7FA0}"/>
              </a:ext>
            </a:extLst>
          </p:cNvPr>
          <p:cNvSpPr/>
          <p:nvPr/>
        </p:nvSpPr>
        <p:spPr>
          <a:xfrm>
            <a:off x="5854096" y="2762982"/>
            <a:ext cx="575733" cy="704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5276F-CE23-139B-C1FF-7A8458C620C2}"/>
              </a:ext>
            </a:extLst>
          </p:cNvPr>
          <p:cNvSpPr txBox="1"/>
          <p:nvPr/>
        </p:nvSpPr>
        <p:spPr>
          <a:xfrm>
            <a:off x="4971894" y="2329901"/>
            <a:ext cx="147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compromize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3B5B54-72DC-3CAA-7E79-741B28D3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08" y="1236283"/>
            <a:ext cx="5753599" cy="2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  </a:t>
            </a:r>
            <a:r>
              <a:rPr lang="fr-FR" dirty="0" err="1"/>
              <a:t>initialCapacity</a:t>
            </a:r>
            <a:r>
              <a:rPr lang="fr-FR" dirty="0"/>
              <a:t> : 0 .. </a:t>
            </a:r>
            <a:r>
              <a:rPr lang="fr-FR" dirty="0" err="1"/>
              <a:t>then</a:t>
            </a:r>
            <a:r>
              <a:rPr lang="fr-FR" dirty="0"/>
              <a:t>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77B2-2E39-029C-F7F5-D36A1702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91" y="1602704"/>
            <a:ext cx="6285323" cy="68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53373-E409-CA25-4C18-83EE3C26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3" y="3332045"/>
            <a:ext cx="8318728" cy="1511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173AE-4AC1-79A3-EDA8-BE48C9F1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905" y="2456486"/>
            <a:ext cx="6315685" cy="761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DE892-0D00-7952-DD65-D81EDC6C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1" y="5018999"/>
            <a:ext cx="7674659" cy="1088604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221B3E-5780-91E7-3D00-6AA1577D5C63}"/>
              </a:ext>
            </a:extLst>
          </p:cNvPr>
          <p:cNvSpPr/>
          <p:nvPr/>
        </p:nvSpPr>
        <p:spPr>
          <a:xfrm>
            <a:off x="7305525" y="5507407"/>
            <a:ext cx="4644571" cy="1136952"/>
          </a:xfrm>
          <a:prstGeom prst="wedgeEllipseCallout">
            <a:avLst>
              <a:gd name="adj1" fmla="val -88422"/>
              <a:gd name="adj2" fmla="val -540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F2BD-E090-87AE-1346-F4076EF39289}"/>
              </a:ext>
            </a:extLst>
          </p:cNvPr>
          <p:cNvSpPr txBox="1"/>
          <p:nvPr/>
        </p:nvSpPr>
        <p:spPr>
          <a:xfrm>
            <a:off x="7974094" y="587677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explicit if </a:t>
            </a:r>
            <a:r>
              <a:rPr lang="fr-FR" sz="2400" dirty="0" err="1"/>
              <a:t>known</a:t>
            </a:r>
            <a:r>
              <a:rPr lang="fr-FR" sz="2400" dirty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6630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Loop … </a:t>
            </a:r>
            <a:r>
              <a:rPr lang="fr-FR" dirty="0" err="1"/>
              <a:t>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=&gt;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copies / times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E2722-F84F-0DF8-D0B9-63D2B26ED337}"/>
              </a:ext>
            </a:extLst>
          </p:cNvPr>
          <p:cNvSpPr txBox="1"/>
          <p:nvPr/>
        </p:nvSpPr>
        <p:spPr>
          <a:xfrm>
            <a:off x="875695" y="2980267"/>
            <a:ext cx="355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Grow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</a:t>
            </a:r>
            <a:r>
              <a:rPr lang="fr-FR" sz="2400" dirty="0" err="1"/>
              <a:t>occcured</a:t>
            </a:r>
            <a:r>
              <a:rPr lang="fr-FR" sz="2400" dirty="0"/>
              <a:t> 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7441-2407-02A7-1295-96285ED7AFB8}"/>
              </a:ext>
            </a:extLst>
          </p:cNvPr>
          <p:cNvSpPr txBox="1"/>
          <p:nvPr/>
        </p:nvSpPr>
        <p:spPr>
          <a:xfrm>
            <a:off x="633791" y="4022876"/>
            <a:ext cx="10506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Count            : 1      2                  3                   4       5     6                        28                 29</a:t>
            </a:r>
          </a:p>
          <a:p>
            <a:r>
              <a:rPr lang="fr-FR" sz="2400" dirty="0" err="1"/>
              <a:t>Capacity</a:t>
            </a:r>
            <a:r>
              <a:rPr lang="fr-FR" sz="2400" dirty="0"/>
              <a:t>       : 10   15                 22                 33    49   73      ….       540217         810325</a:t>
            </a:r>
          </a:p>
          <a:p>
            <a:r>
              <a:rPr lang="fr-FR" sz="2400" dirty="0"/>
              <a:t>Total Copies:  10   10+15= 25  25+22=47    80   129  202             1620647     	2430972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DA03-C7B0-A25C-9437-461BD147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1" y="1369638"/>
            <a:ext cx="8760254" cy="265323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D2E6FA9-2A74-5FDE-EC8E-BD991F453C07}"/>
              </a:ext>
            </a:extLst>
          </p:cNvPr>
          <p:cNvSpPr/>
          <p:nvPr/>
        </p:nvSpPr>
        <p:spPr>
          <a:xfrm flipV="1">
            <a:off x="10145485" y="5197154"/>
            <a:ext cx="498324" cy="469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B927C-AC63-FAEF-AAF6-49EBC02031E1}"/>
              </a:ext>
            </a:extLst>
          </p:cNvPr>
          <p:cNvSpPr txBox="1"/>
          <p:nvPr/>
        </p:nvSpPr>
        <p:spPr>
          <a:xfrm>
            <a:off x="9142853" y="5892800"/>
            <a:ext cx="270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Total : 2.4 Million copies</a:t>
            </a:r>
          </a:p>
          <a:p>
            <a:r>
              <a:rPr lang="fr-FR" sz="2000" dirty="0"/>
              <a:t>To </a:t>
            </a:r>
            <a:r>
              <a:rPr lang="fr-FR" sz="2000" dirty="0" err="1"/>
              <a:t>add</a:t>
            </a:r>
            <a:r>
              <a:rPr lang="fr-FR" sz="2000" dirty="0"/>
              <a:t> 1 Million values</a:t>
            </a:r>
          </a:p>
        </p:txBody>
      </p:sp>
    </p:spTree>
    <p:extLst>
      <p:ext uri="{BB962C8B-B14F-4D97-AF65-F5344CB8AC3E}">
        <p14:creationId xmlns:p14="http://schemas.microsoft.com/office/powerpoint/2010/main" val="181728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915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Basic Data-Structures &amp; Algorithms Complexity</vt:lpstr>
      <vt:lpstr>PowerPoint Presentation</vt:lpstr>
      <vt:lpstr>ArrayList&lt;T&gt;</vt:lpstr>
      <vt:lpstr>ArrayList</vt:lpstr>
      <vt:lpstr>ArrayList.add(element) If Fast case : enough allocated len</vt:lpstr>
      <vt:lpstr>ArrayList.add(element) If Slow case : NOT enough allocated len</vt:lpstr>
      <vt:lpstr>How much to allocate in advance?</vt:lpstr>
      <vt:lpstr>ArrayList  initialCapacity : 0 .. then 10</vt:lpstr>
      <vt:lpstr>Loop … add(element) =&gt; How many waste copies / times ?</vt:lpstr>
      <vt:lpstr>Average Cost</vt:lpstr>
      <vt:lpstr>LinkedList … even worse ! </vt:lpstr>
      <vt:lpstr>Problem … « RAM » Random Access Memory … cache L1, L2</vt:lpstr>
      <vt:lpstr>ArrayList.indexOf(element)</vt:lpstr>
      <vt:lpstr>Average Cost  indexOf()</vt:lpstr>
      <vt:lpstr>ArrayList.remove(element)  =  indexOf + fastRemove by index</vt:lpstr>
      <vt:lpstr>ArrayList.remove(index)</vt:lpstr>
      <vt:lpstr>HashMap&lt;K,V&gt;</vt:lpstr>
      <vt:lpstr>HashMap&lt;K,V&gt;</vt:lpstr>
      <vt:lpstr>Hashing Function,  then Modulo « % » or Bitwise « ^ » « &amp; »</vt:lpstr>
      <vt:lpstr>.. Mostly equivalent to « modulo Prime »</vt:lpstr>
      <vt:lpstr>Same « hashCode()%M » .. collisions</vt:lpstr>
      <vt:lpstr>LinkedList to Tree … &gt;= 8</vt:lpstr>
      <vt:lpstr>HashMap.get(key)   … O(1)</vt:lpstr>
      <vt:lpstr>TreeMap&lt;K,V&gt;</vt:lpstr>
      <vt:lpstr>PowerPoint Presentation</vt:lpstr>
      <vt:lpstr>PriorityQueue&lt;T&gt;</vt:lpstr>
      <vt:lpstr>PriorityQueue … Balanced Binary Heap as Array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Data-Structures &amp; Algorithms Complexity</dc:title>
  <dc:creator>arnaud.nauwynck@gmail.com</dc:creator>
  <cp:lastModifiedBy>arnaud.nauwynck@gmail.com</cp:lastModifiedBy>
  <cp:revision>21</cp:revision>
  <dcterms:created xsi:type="dcterms:W3CDTF">2022-07-29T15:23:02Z</dcterms:created>
  <dcterms:modified xsi:type="dcterms:W3CDTF">2022-07-29T18:33:46Z</dcterms:modified>
</cp:coreProperties>
</file>