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8" r:id="rId45"/>
    <p:sldId id="321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9" r:id="rId6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6F138-9343-4C83-BDD2-9F28A82E8D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7B3F7-2D34-40C3-AE35-135C444000B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0F4D-C20A-42DA-8E4F-BFAA00D130A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1C8AD-79F0-452C-AA54-C1B645BE51F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1EC328F-BCCE-4733-89FE-E3C36A01CD87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374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6C59A-496E-4037-9367-0E960C932E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9CDB0-2A71-4F9A-BE25-A65BDBCF44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D77C82-037B-4FD9-B9EA-B7EDB3B1F6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8251-D8A6-4031-B1B6-F0E1988B69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1D0B-7F8B-4BF9-896D-8321983AE5D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B018-C9E3-43C9-BB2D-F692213AB2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EBF37C0-D5BD-4E46-84AB-6EE649659C8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9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EB49-0030-48C8-86C9-D9CD81D8F9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4B870A-12E0-431B-B8CC-4C000F7E6816}" type="slidenum">
              <a:t>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CAF18-0910-4263-B3E9-94523C58D9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26A5D-EB29-4067-A62D-9319F37731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7179-3162-4D7D-A76A-72D4B0CE46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1FD801-EDC2-467A-99C9-13670C853BCD}" type="slidenum">
              <a:t>10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50273-18D3-43B6-A8F2-3FBC37EC9C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AA501-14C6-4DBF-AA8C-845DD0FE2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6506-80B4-4B60-9CD0-CA0E007764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8F5C8F-2581-44DA-96B4-C70B417E905F}" type="slidenum">
              <a:t>11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7AD88-F7E8-4A8F-BDAC-C8ECF3B39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99B9A-DB0C-4759-BD3D-AD8052AC1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8566-B2B9-4648-BCC9-655F46A88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5AB3BE-9ED6-4F81-8A71-33C9F2A7B6D1}" type="slidenum">
              <a:t>12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C63C0-E5CF-4360-A017-6763A68272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5FBF6-BA44-4049-88AD-756DA92A56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3C80-14BC-4FCE-A46E-1FA873E165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6EC18E-0274-4504-96C7-51267FD212CD}" type="slidenum">
              <a:t>13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887B5-674C-4DA7-BFC8-002707F55D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DC1A9-41AC-4FDD-B141-39EFCC2C2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A440-4F6E-4CBB-A11A-F913A56F9A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0595BD-DA0B-4BD1-94FC-8C99F9275591}" type="slidenum">
              <a:t>14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517E6-4FDD-4502-9D60-4E28BB911F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193E8-4316-4A48-B6FF-7D6B8911F3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0E08-D166-4220-B235-265AAA4AA0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8F8697-E1BE-41C2-B5AF-9B0C87715748}" type="slidenum">
              <a:t>15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883F-8B0E-4901-9EEE-92709087A1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2213F-0CCF-4512-894E-1B40AEEE8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73D6-8D90-4596-92AA-ADF5EDD23C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9DC525-A045-4A8E-AFC1-6D4E7FADA9B9}" type="slidenum">
              <a:t>16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89A0A-025A-462C-8607-C0F29861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8991A-43A5-4025-8B9E-C2EF5A4327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B12F-24D1-460A-B1C5-DFE96C0D4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5793AE-7EBE-4352-95AD-4D0BC5181A37}" type="slidenum">
              <a:t>17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41C0D-DA68-490B-BF95-04F5667D45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E7FD0-C282-4A74-B893-7A006F6C2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4C1A-C31B-4E57-90C9-5603AF0269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E196D5-A71A-46A3-B081-539F2EEBA293}" type="slidenum">
              <a:t>18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08911-752F-4C35-93C3-51358BAB1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97A49-2100-478C-ABA8-26F0D6A356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3018-3663-40B9-BBE2-36715450E4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81E247-2055-48AF-A7DD-CA4654C1AB07}" type="slidenum">
              <a:t>19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550AC-A9BB-4BD5-9776-9A253DE9E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E56D9-0BBE-4E25-A562-F685B13D3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BA84-54BF-41A6-92FE-189B6C8CDA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CF208C-9493-4419-B8DE-736F507FBF2C}" type="slidenum">
              <a:t>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EB110-0E0C-4D3A-B09B-862FDFB372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C842-C179-4C78-B889-194C9C1C0C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6FD7-3A87-41F0-8494-411FE25EE3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3053B5-5306-40A5-B0FB-CE3B01B03688}" type="slidenum">
              <a:t>20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46377-6EC1-4411-B8A5-EC0A26D98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2085B-3AFF-44A8-845A-89411434EA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7DF21-67F8-4ED7-B682-0A411B39AE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7DD81-57A4-4663-8A19-D42D07EB20A8}" type="slidenum">
              <a:t>21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45142-DB53-4FE6-BED1-BB7A65C24E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8548B-1F18-4033-B013-735F3F271D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F2CB-F90A-4A72-836F-8F74215F2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A41A64-8575-476A-B15B-73C22BAFFDD6}" type="slidenum">
              <a:t>22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AEAAE-654B-4319-AA49-ECF96645BF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B4C59-9BF3-430E-AA9C-4BBAB78808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DBA5-2A40-4EDB-B857-83C983C4A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104FA0-D1AA-466F-A5A3-1372AE5329F9}" type="slidenum">
              <a:t>23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9732C-C4E3-4A4A-B7F7-A7EBE4699F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81005-A3DE-4908-88FF-0C684155E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2470-90CC-4A03-9F0C-9E94508A39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A82570-B921-45E5-A008-E9FF2758A426}" type="slidenum">
              <a:t>24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16C6A-CAA7-4217-BF41-0D0DDE138B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7EF66-CB49-4781-9AB4-C43DBAF4B5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9FF0-6C03-4E93-BBCC-DC4765227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5ACBB-4432-4C6E-89B8-E6C8347E0517}" type="slidenum">
              <a:t>25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12156-7E58-4882-BE03-5F942BE370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D20C7-3FDA-4C13-9CE7-607D9C9E33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3C60-BCDD-4A1F-847E-F0D0612735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284EDA-DAF5-4407-8436-96F89C46D345}" type="slidenum">
              <a:t>26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B7E49-D84E-4087-9EB1-BC2F7D97B8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7422B-53F8-4AE4-9563-48E20BA84A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6552-4EEF-4C81-86E1-ED466A9ACB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530E83-47D7-4850-88FC-DE68A1261E32}" type="slidenum">
              <a:t>27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B656D-C1BB-469A-AA2C-05F59611E3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918AC-FF05-4CF6-87D0-B4F5B53D7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8494A-A2EE-4EFC-BA63-60EFD0AC9C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9C9ED8-BCC8-412C-8A69-DF495DAAA934}" type="slidenum">
              <a:t>28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FF59B-E19C-4460-86F5-B6F61C4BF4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3BBD3-C553-4F21-9C3B-7348234FD5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979C-F350-4485-989C-79F27A2D05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ABA4DE-2325-4C82-8DE4-484E58272251}" type="slidenum">
              <a:t>29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132B-B91B-4215-9911-13203C200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39C91-97CC-45D4-AEEC-6E55D1C56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1CAB-904F-4179-A5AE-A8DD0F6B4F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00AEB1-18B2-4BF2-8270-7C0B9B57B375}" type="slidenum">
              <a:t>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3C7F5-7FC9-4075-9BD3-F8530968E3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87294-6FEB-44F5-8AA3-E54AFF3C4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C5C8-3466-485E-9399-F4932D5DB2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8E897D-2CCC-4E91-83C9-8B4425FDE97E}" type="slidenum">
              <a:t>30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5E43D-BD72-4698-9BA3-26F6093CD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50514-7380-4EC5-9FD3-6833E7F26B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EB2D-91CA-44E7-AF0F-1BFFFF9D88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E7E8AC-0050-4DAC-98F1-74EF12B8DA4C}" type="slidenum">
              <a:t>31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486D7-5BC2-4050-9B89-8578FD22C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EDEB4-39CF-4B41-8D9D-A3E15F5D96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22C1-67F0-4734-BFB9-3BBD105D58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96C282-E5A1-4518-AEA9-6BC2952DDD4A}" type="slidenum">
              <a:t>32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1143C-F39A-4010-AB77-DA76B318C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C5D5-4C90-4B1A-A582-724A110AFA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CCC4-97A1-4CD9-991B-5D6D404FA3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DC088B-EF1D-4BE8-AD20-EA1EB99DCA60}" type="slidenum">
              <a:t>33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8DB71-BA86-46E2-AF87-7AD5F7E9C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003E7-DD82-48F7-9E61-454B33458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5253-25C7-459F-B413-1DED6C36EA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404E7E-F0B5-485A-B7FE-F666CD0BF69E}" type="slidenum">
              <a:t>34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BC1EE-16D6-4207-B261-1CACAEAC3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6234D-AC54-4F85-ADDA-2D45925D13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0DA3-0876-4958-BD39-CEBC4FDFD9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5A9FCF-04CE-406F-903B-7FC7CB31872E}" type="slidenum">
              <a:t>35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00836-14A8-442D-8AC8-58B21D7E71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FAD1E-D112-4DED-8169-FD34E0656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FFA7-02D6-4D04-83CA-303415BF8D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340FA7-20A1-461C-A8FC-3A4C4D737D8D}" type="slidenum">
              <a:t>36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44781-9C98-4C93-9110-8B2A3A5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6ECA-5AF9-4B0F-A4C4-A01C739FDB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6C7B-C97E-4583-81BB-CCA4D80AD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E2F246-64D4-45E5-AE80-DCF87C9C08F9}" type="slidenum">
              <a:t>37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E2616-CFB2-4C18-A997-9293686F4C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C41C0-60ED-4AE7-BDD2-2CCB9CCBA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193B-235F-4DC2-89EA-52CE04306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2EF274-C104-4C38-AA24-3B6AC9727A77}" type="slidenum">
              <a:t>38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68B47-ACCF-46AF-8906-E226572C22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1218F-796D-4AFF-8F0E-2C1BF1D6CF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D972-65A0-4014-8CA9-821E9380C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DE74F-7B4E-4B52-8257-189BDD4DD7F1}" type="slidenum">
              <a:t>39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E0C78-AC57-4E31-9ADE-6508A4C60C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BE983-F061-4706-BA37-7F9DAEAF52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C5B8-7938-433B-AFFA-3123271DB3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A75E53-7F35-4A34-832E-75BF41C9D8E0}" type="slidenum">
              <a:t>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FA27E-2BFD-461D-8B3D-50657617B2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3888F-F28B-43F2-BDFD-FB11A44BD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8EEA-F76C-4CBA-BC1D-31D77DBA8D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FA2851-5293-4455-A11F-2186D5907B8C}" type="slidenum">
              <a:t>40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4F0FB-6A20-4CC6-BE17-0E87AD2F5E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17AF2-CFA7-4A97-BB09-C5C02CAD5D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7D46-19C1-4F8D-8A8E-3F878323B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94E91B-361A-4424-9804-3B2B22D07E1E}" type="slidenum">
              <a:t>41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01801-4DAC-4D21-9BAC-9873F73DE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6561D-FB7F-49BE-A98D-8B678CA53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BEFB-F97B-44C6-B1E3-F8D55598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6F3A0AA-4954-49B5-A78F-1D44772B3D92}" type="slidenum">
              <a:t>42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4CA1A-A3BA-40BC-B3D6-F0475DF15B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D1BC-5AEC-4CC3-AEA0-115FFDABF9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977B7-6498-4CCB-91F3-38FCEAD613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6F5C8FF-BA32-46BF-B5BB-9DDFAFE9B6C4}" type="slidenum">
              <a:t>43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42CC9-A3F2-47EB-AE70-6C55CAE782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817E7-AE97-4DA6-8CDE-26BDC5D8CD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5587-6633-42EF-B3E5-2D6D5A81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73831C-429F-40C2-9DA8-B9CE9A58B4F7}" type="slidenum">
              <a:t>44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7B783-22B3-4306-AF6D-43FE09AA79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E4F2F-1B1E-4ABA-92FF-9559DEA30D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9235-A7B6-4152-A194-646A0D855C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92E065-0583-43F1-8DD4-8568A1DC6460}" type="slidenum">
              <a:t>46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E2365-7839-4B07-AAA0-FE7CBA7BCD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17142-7370-4000-AEBA-3AD9F815B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D294-E802-4752-B4FA-2F3D3ECB7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A62DF9-037C-4A9F-9EF6-B04B505AF835}" type="slidenum">
              <a:t>47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17C1A-1DA2-4392-9FB6-7DA1122C7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E72FE-E5E1-40F5-BB67-24712C2804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E76BF-5DC2-4814-98BC-96BA76B3F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7DE64B-0CC5-4062-825C-30955540E98B}" type="slidenum">
              <a:t>48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A005E-824B-4C8F-9BD5-88BE0B82C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CD694C-67EC-4953-BC64-908E35EB90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85D5-0E46-48DA-8036-B74F220A72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4A8833-2B71-404C-A7AE-2AA8E30C4392}" type="slidenum">
              <a:t>49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49CB-2D56-460B-90B0-6414FC192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2C6A0-36EC-48DB-AFA7-E1E59E2A13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F1808-B7C7-47D1-872C-37F3C379D3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BC7501-AE72-449A-82EC-7F1548F36AC6}" type="slidenum">
              <a:t>50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407BF-A332-4B75-A431-85930F4C66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9643D-9F01-47A9-BE1D-8E51586ABE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DBBF-D43E-44AC-A7AE-E0AEBB628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4296A2-7B5A-48CA-938B-233EE79DA580}" type="slidenum">
              <a:t>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F6C3-4725-4FF1-B67C-B75277C3A7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A7CF0-6C0C-45B7-A484-DB760ED9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E7B2-1C8E-4EF0-9F83-AF3861903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DB6531-A0D4-4FD5-AED2-5217A21ED962}" type="slidenum">
              <a:t>51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D684B-EC4B-4158-8158-2AE7EFFD67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9F0DE-5110-4D69-B7A2-2D8D9BEC7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C22D-730C-442E-9E8C-B971EB2A1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D6885-0B7E-4F93-852D-62661A68EA26}" type="slidenum">
              <a:t>52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34A9F-2477-4863-8E14-A5820D5AD8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7742C-EE1A-4152-B156-53EC690B01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346-B65D-4F57-854B-DA2F0D6DF6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9DEFBB-9562-4874-B88A-203B0BE72854}" type="slidenum">
              <a:t>53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641E4-9BE3-48FD-B4CE-465E7F66F8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3007B-B0AE-4FAC-8BCB-59A423666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42C1-4CBA-458A-B605-B32ED39DB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12B5AE-30AC-4AA0-903E-4E748A30C028}" type="slidenum">
              <a:t>54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0F84E-6E1D-4E5B-A22A-75A1DA00A1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D71F4-9C4D-480B-AC35-41824A0048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A86-E8F7-488D-B8E1-3EA07451A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AB1C5F-2C16-4222-96BF-1F970DAF1579}" type="slidenum">
              <a:t>55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DF7E3-BC93-42F5-A522-A9C413E53D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E6B4F-89B4-46FE-B9ED-EC115DCC7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3DEC-968C-431A-874A-50EAE69549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F90EF0-CFB9-4FC4-9776-CD01061D52C8}" type="slidenum">
              <a:t>56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B619D-3378-435A-BD8A-987A4F2F7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B1F02-D906-4CB0-A1D0-7DFB935F0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99B8-F9CC-4652-9919-AC736AF92B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CB555C-AD72-426E-B2C4-0E4B3E8E6574}" type="slidenum">
              <a:t>57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88638-54B0-4E5D-A7B3-289F36389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82C9D-E890-4E07-B414-4F09E1C28C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7C9-55C6-470A-8B10-FC92AC2C74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DFBD5B-26A9-43FD-AE25-4404CEC5BE1F}" type="slidenum">
              <a:t>58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33B8B-96AB-401A-ACF2-0656153922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AD1DF-846D-418E-8083-59B4E15CA4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B43-2402-4977-B734-C7634B8C4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0FC0F0-61D9-46C0-9B10-11CDD0E10A15}" type="slidenum">
              <a:t>59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87EC2-2732-466F-9C59-418FC84EF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FC831-637D-42E6-852C-E0D297CD13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2BBC-2498-462C-BCA1-FDE419E34C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CA6744-B6C4-4A4E-97FD-661189BBE112}" type="slidenum">
              <a:t>60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5ABCF-BE21-48B3-B30E-CED24F0C9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75B3C-72FE-4D31-B3DC-4183D5A10C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CFEE-C07C-4F24-9D69-B0C70E8889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B61A15-21B1-4478-8539-13D26C88C55B}" type="slidenum">
              <a:t>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E8A9-B846-4C04-9DB8-584E438ED7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BF703-60C1-4C97-8BE4-44B808327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AC64-2F59-4E22-B0E1-0BA7E14E5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88E877-37E4-41AB-8734-661C0B7D3054}" type="slidenum">
              <a:t>61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E7ED0-4222-4CF3-89D5-1C996720E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D0609-F5EA-44D7-A5B5-014527541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394-6BA7-4F54-8E33-7E834501D8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5F2EFD-C429-46A9-9192-F80F71DD2DFF}" type="slidenum">
              <a:t>62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4AD73-B168-4C57-B19D-F7D99CC1D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7D1E4-779E-4D20-8813-E8E64A0C9C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A1EE-5563-4D45-8898-4EEBBFD886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44B745-6BE0-4F60-8C64-2607D7749E11}" type="slidenum">
              <a:t>63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46E1C-AF77-47B8-8662-2706571102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6B69F-1AE9-4442-BDCC-9309E03EC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778-F72D-4D6B-9AB9-22A3AA3A5A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81E669-1269-4BF0-963F-1945195D346E}" type="slidenum">
              <a:t>64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A1481-388E-4ADC-A800-DF1A4C2CEA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E263A-EF95-4DA4-9F34-2A7E66D271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10F4E-12CA-4226-9E9C-4B782A04B1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1F647D-5DD4-4938-B20A-3637A0FDA4CB}" type="slidenum">
              <a:t>65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76717-1CE7-445B-8E89-978D46456C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3244-D718-4AE3-AA76-BC24B82E20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4FDF-D98D-488A-A536-DCBD6B8FB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CDDA90-DC8E-41AD-94B5-F850A801BF69}" type="slidenum">
              <a:t>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5E486-B2E8-4A6B-A917-019EECA7CC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7109-95B7-4949-B877-276713AB9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AFCE-62C9-4637-AEC0-2DC9795380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1B82D1-0116-42B6-B9C4-51D081AA44F8}" type="slidenum">
              <a:t>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CA0D5-322D-4BCA-A38B-15AC5D7E85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A4567-FBC3-45E1-ADA1-368FDA91C0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5655-611F-460B-9C25-B0F28A8B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F1FFFB-AF3C-4706-B6FD-676F5F942FD9}" type="slidenum">
              <a:t>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8B48B-E3F5-4DB5-844F-1137161E9D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2DD62-FE5D-434D-9F45-F5CE4A3E77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76E8-C8F6-4A61-B8EA-437213C41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EF5E-9170-4801-9D4C-DE629B48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9765-64A8-4926-8D5B-03EAE83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5053-2C2C-45DA-963E-E23BDFC1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BE23-5231-4EDB-8846-DE0FA8A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B5A56-7237-4C35-9A7D-A7AEE41FC6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91C-9D71-4D0E-9606-202F1F9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BAD8-B925-4C72-9437-B91CF2FD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81DE-9285-4FE3-A3FF-219E0604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0CAB-D7FB-433E-84BD-93B864F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CFE5-38B1-45B3-A393-B175F51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4E8-7497-43A7-8CCD-E966B5574EC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F3F1F-4677-4E35-A944-E7FC16F0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B821-2E85-4B10-BB15-9042496CE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BE47-C547-43F5-91FD-023BCD5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702B-2C22-4BFF-90C6-E2A52A7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0B38-EFA1-48D0-937E-BB2E8C67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81040B-6933-48E7-9E04-93E9C63BF6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BE2B-7081-4AA3-8DB7-7381AEA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3713-A4C6-4D7E-8DDA-40856665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9A12-A5AB-4C8B-9E8B-1620BEBE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09F-9948-4365-9D0C-A5328DA0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0058-9D05-4BE1-8017-97C6042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BB91F7-0BA4-459A-8FD8-3CEBFC08567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565-217C-4DAA-9E41-19F17020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60C3-018C-494B-8E3A-7EEF008C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CEF-B469-4233-8517-AF8A6F7E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80E6-3C45-4C50-B2B8-D55D45BF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4E60-4D5C-4ECB-8630-3576CAF7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9F1528-D7B6-41C4-B940-B280350352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32DA-534B-42C1-B061-FD27416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052B-A22B-4C30-B3BC-F83C5CF56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2C99-AA6D-43CC-8EC4-E0EF7A9D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89C2-ED66-4EA0-9700-C7160724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B597-0DF8-4295-A93C-4F88074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FB18-9246-4B45-934E-7AFF82C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55566A-B95D-48E3-AD83-F403C22310C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64F-0A8A-427D-BFB3-847A931E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BC6F-3DCA-449D-9894-4DD72B41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0BF0-4119-49ED-8E27-8E45C72D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1CA73-D5FF-44BE-8E62-7E340969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B2DDC-3A0F-4C94-80A1-F7B28CB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F66B7-6E8D-41B7-B344-B7D5D3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0CBE1-8033-4D43-885E-95BFF525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2F70-56C4-4A90-A7FA-52F8959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B2B980-64F7-4A31-95E1-57C446E5CE2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E23E-8B4C-4F1B-948E-2EB54FA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AB1A-F347-4421-8584-D17293E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E740D-2EE4-4CCB-9169-FC5D922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94EF9-307E-44E2-8193-D858F0E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8FEAE4-C79D-47CA-8B1A-9FBD0DB076B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30F8-E1FF-4C56-BF6F-EF31C92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B1F6-2182-4536-B888-64613C5C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E965-D923-425B-8F80-CC1011D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9B1667-9615-47CA-9A95-DF64BABAA8D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1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8E3D-87F1-41EC-BBF1-C82D75A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6BA7-C455-4945-90D2-2B60C175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8D0D-46BB-4742-B139-3A50F26A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66B9-D9DC-400E-9367-84C5372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293C-BC18-4B56-917B-F21B4C46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F545-B546-43BB-BD7A-C7145EE4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61AD54-B08C-42AC-AE7F-64909436647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55F5-A4A3-43ED-BDBB-FE3A4090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2F479-7C0E-4078-AA89-5D458699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B01B-7120-4869-8BB0-38EDFEC2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1219-5191-4615-9335-583AF57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88C7-FA5E-466A-B014-7F736363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6C08-6FFD-4E94-B949-C556CAD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4CDC9-5AED-4DC8-AB48-11D83F547BF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5672-D92D-485A-B8FD-ED66EC6D3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9199-7D86-45B4-BDD1-578740F1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1DF0-D44B-4864-91F6-82A9D68FE1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4824-6E08-4BCE-A8AF-06FC1CCF70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ECA8-1157-45C1-99F8-16BEFA157A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BA93B0C-4C82-4D62-8543-28E89A25261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E028-77CB-4222-A90D-64A4419D6A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5415" y="4413209"/>
            <a:ext cx="9071640" cy="1215594"/>
          </a:xfrm>
        </p:spPr>
        <p:txBody>
          <a:bodyPr vert="horz"/>
          <a:lstStyle/>
          <a:p>
            <a:pPr lvl="0" rtl="0"/>
            <a:r>
              <a:rPr lang="fr-FR" sz="2000" dirty="0"/>
              <a:t>This document:</a:t>
            </a:r>
            <a:br>
              <a:rPr lang="fr-FR" sz="2000" dirty="0"/>
            </a:br>
            <a:r>
              <a:rPr lang="fr-FR" sz="2000" dirty="0"/>
              <a:t>https://github.com/Arnaud-Nauwynck/presentations/pres-bigdata/</a:t>
            </a:r>
            <a:br>
              <a:rPr lang="fr-FR" sz="2000" dirty="0"/>
            </a:br>
            <a:r>
              <a:rPr lang="fr-FR" sz="2000" dirty="0"/>
              <a:t>3-failure-and-resiliency-pinciples-distributed-computing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59C8-075D-4251-A001-F6DBDC16FC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5441" y="686457"/>
            <a:ext cx="9071640" cy="1933497"/>
          </a:xfrm>
        </p:spPr>
        <p:txBody>
          <a:bodyPr vert="horz" anchor="ctr"/>
          <a:lstStyle/>
          <a:p>
            <a:pPr algn="ctr" rtl="0"/>
            <a:r>
              <a:rPr lang="fr-FR" dirty="0" err="1"/>
              <a:t>Failures</a:t>
            </a:r>
            <a:r>
              <a:rPr lang="fr-FR" dirty="0"/>
              <a:t> and </a:t>
            </a:r>
            <a:r>
              <a:rPr lang="fr-FR" dirty="0" err="1"/>
              <a:t>Resiliency</a:t>
            </a:r>
            <a:r>
              <a:rPr lang="fr-FR" dirty="0"/>
              <a:t> Principles </a:t>
            </a:r>
          </a:p>
          <a:p>
            <a:pPr algn="ctr" rtl="0"/>
            <a:r>
              <a:rPr lang="fr-FR" dirty="0"/>
              <a:t>of Distributed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F9A4C-7958-437B-B102-A8D4D0255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8195" y="3108960"/>
            <a:ext cx="9071640" cy="946440"/>
          </a:xfrm>
        </p:spPr>
        <p:txBody>
          <a:bodyPr vert="horz"/>
          <a:lstStyle/>
          <a:p>
            <a:pPr lvl="0" rtl="0"/>
            <a:r>
              <a:rPr lang="fr-FR" sz="2000" dirty="0"/>
              <a:t>course 2024</a:t>
            </a:r>
            <a:br>
              <a:rPr lang="fr-FR" sz="2000" dirty="0"/>
            </a:br>
            <a:r>
              <a:rPr lang="fr-FR" sz="2000" dirty="0"/>
              <a:t>arnaud-nauwynck@gmail.com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3F12-1FFE-45E5-86C6-84E2393E0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Client-Side « LB »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EEB968-4B6A-48D7-8A98-0CACFFCF4D3B}"/>
              </a:ext>
            </a:extLst>
          </p:cNvPr>
          <p:cNvSpPr/>
          <p:nvPr/>
        </p:nvSpPr>
        <p:spPr>
          <a:xfrm>
            <a:off x="1800000" y="259164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36C81-ED1F-4B0D-8F1D-E4C27981D018}"/>
              </a:ext>
            </a:extLst>
          </p:cNvPr>
          <p:cNvSpPr txBox="1"/>
          <p:nvPr/>
        </p:nvSpPr>
        <p:spPr>
          <a:xfrm>
            <a:off x="2340360" y="4106160"/>
            <a:ext cx="737567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« LB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discovery mecanism on client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06539-9678-48F5-B06A-48B724B3E5FA}"/>
              </a:ext>
            </a:extLst>
          </p:cNvPr>
          <p:cNvSpPr/>
          <p:nvPr/>
        </p:nvSpPr>
        <p:spPr>
          <a:xfrm>
            <a:off x="6300360" y="23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75826D-DAAE-473F-AE4C-A0DDD9A05567}"/>
              </a:ext>
            </a:extLst>
          </p:cNvPr>
          <p:cNvSpPr/>
          <p:nvPr/>
        </p:nvSpPr>
        <p:spPr>
          <a:xfrm>
            <a:off x="5940360" y="25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C4EEBF8-CC3D-4D2A-B5D2-04EC7AC8341F}"/>
              </a:ext>
            </a:extLst>
          </p:cNvPr>
          <p:cNvSpPr/>
          <p:nvPr/>
        </p:nvSpPr>
        <p:spPr>
          <a:xfrm>
            <a:off x="6120360" y="26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97853-3875-434B-9965-734FA5559D26}"/>
              </a:ext>
            </a:extLst>
          </p:cNvPr>
          <p:cNvSpPr/>
          <p:nvPr/>
        </p:nvSpPr>
        <p:spPr>
          <a:xfrm>
            <a:off x="6300360" y="32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819F0-044F-482C-B3A7-40F04BDD945F}"/>
              </a:ext>
            </a:extLst>
          </p:cNvPr>
          <p:cNvSpPr/>
          <p:nvPr/>
        </p:nvSpPr>
        <p:spPr>
          <a:xfrm>
            <a:off x="5940360" y="34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6E73604-44AE-4EB3-8574-3DA076B25786}"/>
              </a:ext>
            </a:extLst>
          </p:cNvPr>
          <p:cNvSpPr/>
          <p:nvPr/>
        </p:nvSpPr>
        <p:spPr>
          <a:xfrm>
            <a:off x="6120360" y="35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8FBE46-1C77-4CB1-A130-D978415BFD6C}"/>
              </a:ext>
            </a:extLst>
          </p:cNvPr>
          <p:cNvSpPr/>
          <p:nvPr/>
        </p:nvSpPr>
        <p:spPr>
          <a:xfrm>
            <a:off x="3060360" y="2772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721E9-5E8B-4E4E-9B4C-48ABD9CC9100}"/>
              </a:ext>
            </a:extLst>
          </p:cNvPr>
          <p:cNvSpPr txBox="1"/>
          <p:nvPr/>
        </p:nvSpPr>
        <p:spPr>
          <a:xfrm>
            <a:off x="2951279" y="2484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B3D8D1-D540-4A7D-BE4C-8F527FCC2296}"/>
              </a:ext>
            </a:extLst>
          </p:cNvPr>
          <p:cNvSpPr/>
          <p:nvPr/>
        </p:nvSpPr>
        <p:spPr>
          <a:xfrm>
            <a:off x="3600360" y="342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9CC-5E88-4D77-885A-FEE334091828}"/>
              </a:ext>
            </a:extLst>
          </p:cNvPr>
          <p:cNvSpPr txBox="1"/>
          <p:nvPr/>
        </p:nvSpPr>
        <p:spPr>
          <a:xfrm>
            <a:off x="3240360" y="3145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DF4BE0-3199-4D85-A294-A13E20E1DA63}"/>
              </a:ext>
            </a:extLst>
          </p:cNvPr>
          <p:cNvSpPr/>
          <p:nvPr/>
        </p:nvSpPr>
        <p:spPr>
          <a:xfrm flipH="1">
            <a:off x="3420360" y="2951999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450130-68F8-4A1E-A017-B973599EA47B}"/>
              </a:ext>
            </a:extLst>
          </p:cNvPr>
          <p:cNvSpPr/>
          <p:nvPr/>
        </p:nvSpPr>
        <p:spPr>
          <a:xfrm flipH="1">
            <a:off x="3960360" y="360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36B-B315-42A3-8411-25451FAAB3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59724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Service &gt;= Nodes</a:t>
            </a:r>
            <a:br>
              <a:rPr lang="fr-FR"/>
            </a:br>
            <a:r>
              <a:rPr lang="fr-FR"/>
              <a:t>Examples of Service Discovery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2A04B-ACD1-4404-905E-22C79E494835}"/>
              </a:ext>
            </a:extLst>
          </p:cNvPr>
          <p:cNvSpPr txBox="1"/>
          <p:nvPr/>
        </p:nvSpPr>
        <p:spPr>
          <a:xfrm>
            <a:off x="1080000" y="2340000"/>
            <a:ext cx="3428280" cy="110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DNS, ServiceMesh,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Zookeeper, Consul.io,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HAProxy, Kubernetes,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0D592-E16F-41DD-83F2-04339D10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02640" y="2160000"/>
            <a:ext cx="3537360" cy="29476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26514-DD9A-45E3-9E46-71C18225B1FA}"/>
              </a:ext>
            </a:extLst>
          </p:cNvPr>
          <p:cNvSpPr txBox="1"/>
          <p:nvPr/>
        </p:nvSpPr>
        <p:spPr>
          <a:xfrm>
            <a:off x="3240000" y="5107680"/>
            <a:ext cx="270144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Consul.io Services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28DFB52-ACE7-4EC1-A013-8DF128CFADCF}"/>
              </a:ext>
            </a:extLst>
          </p:cNvPr>
          <p:cNvSpPr/>
          <p:nvPr/>
        </p:nvSpPr>
        <p:spPr>
          <a:xfrm flipV="1">
            <a:off x="5220000" y="4860000"/>
            <a:ext cx="360000" cy="247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5893D-4BCA-4628-8AD4-6CA1F712EB2F}"/>
              </a:ext>
            </a:extLst>
          </p:cNvPr>
          <p:cNvSpPr txBox="1"/>
          <p:nvPr/>
        </p:nvSpPr>
        <p:spPr>
          <a:xfrm>
            <a:off x="6289919" y="5084280"/>
            <a:ext cx="1080000" cy="47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Nodes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A0C3761-2D35-4D1F-93EC-5CF17D71600D}"/>
              </a:ext>
            </a:extLst>
          </p:cNvPr>
          <p:cNvSpPr/>
          <p:nvPr/>
        </p:nvSpPr>
        <p:spPr>
          <a:xfrm flipH="1" flipV="1">
            <a:off x="6300000" y="4860000"/>
            <a:ext cx="360000" cy="247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F885-EE75-4543-8A5B-2C1C50031B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2/5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E5338A-C959-4819-A641-DC60C8B7BEED}"/>
              </a:ext>
            </a:extLst>
          </p:cNvPr>
          <p:cNvSpPr/>
          <p:nvPr/>
        </p:nvSpPr>
        <p:spPr>
          <a:xfrm>
            <a:off x="1980000" y="2412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7CC8C-FF5C-4919-B9A2-209B8AE6041C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F5227-192B-4E95-A60B-5E536CB1E87C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7ED58-02C8-4DEA-90CA-7AF14DEB59AE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4F5E-8940-4355-A4AD-48AE8DD2178F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F195-9D28-4B37-A7E8-E08A03D299AC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B09B-6347-413A-8156-373EB5A882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System = Union of independent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F321-4F9A-4D96-87A1-F65143DAAC90}"/>
              </a:ext>
            </a:extLst>
          </p:cNvPr>
          <p:cNvSpPr txBox="1"/>
          <p:nvPr/>
        </p:nvSpPr>
        <p:spPr>
          <a:xfrm>
            <a:off x="720000" y="2340000"/>
            <a:ext cx="831095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component can be killed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The system must survive each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1D9-9BEC-4218-A5FE-54F8402922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Be Confident in « System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FBC6-EBCC-48E1-A71F-91A186DA3991}"/>
              </a:ext>
            </a:extLst>
          </p:cNvPr>
          <p:cNvSpPr txBox="1"/>
          <p:nvPr/>
        </p:nvSpPr>
        <p:spPr>
          <a:xfrm>
            <a:off x="360000" y="1620000"/>
            <a:ext cx="4140000" cy="995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Walk on a « Ant »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25907-189E-48A4-B7FC-82A631F626F4}"/>
              </a:ext>
            </a:extLst>
          </p:cNvPr>
          <p:cNvSpPr txBox="1"/>
          <p:nvPr/>
        </p:nvSpPr>
        <p:spPr>
          <a:xfrm>
            <a:off x="4940280" y="2269800"/>
            <a:ext cx="49633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« Anthill » not in danger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CD35-FD6B-4684-842F-5A94384C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2760" y="3960000"/>
            <a:ext cx="1047239" cy="69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FEE44-0AB1-490B-98DA-A3A64D45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32479" y="3092400"/>
            <a:ext cx="3467520" cy="2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44C82-2518-4C3E-B2AD-FA356AC1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7359" y="422028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5B6C9-F9E9-44F6-8CCE-BF2E49FA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89640" y="2370600"/>
            <a:ext cx="2790360" cy="187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D08-853C-426D-BC12-7B77FB3011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How to Check System</a:t>
            </a:r>
            <a:br>
              <a:rPr lang="fr-FR"/>
            </a:br>
            <a:r>
              <a:rPr lang="fr-FR"/>
              <a:t> does not « Fail »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B9776-F133-4264-B4FA-FDFB3734EA8B}"/>
              </a:ext>
            </a:extLst>
          </p:cNvPr>
          <p:cNvSpPr txBox="1"/>
          <p:nvPr/>
        </p:nvSpPr>
        <p:spPr>
          <a:xfrm>
            <a:off x="720000" y="2340360"/>
            <a:ext cx="92440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Very difficult to « prove » system correctness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Easy to test : « kill and see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an exhaustive test… Repeat + Changes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CAF7-1AB5-45C3-B1C9-AA6C29227C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Test Kill with Chaos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A8C0A-28B0-4282-971B-2E024A6186C2}"/>
              </a:ext>
            </a:extLst>
          </p:cNvPr>
          <p:cNvSpPr txBox="1"/>
          <p:nvPr/>
        </p:nvSpPr>
        <p:spPr>
          <a:xfrm>
            <a:off x="900000" y="1620000"/>
            <a:ext cx="612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Initiated by Netflix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Goal : Randomly kill Process / VM / Datacenter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995E-8395-4969-8B15-72BAEB7A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3600" y="3420000"/>
            <a:ext cx="986400" cy="73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5BC53-50AA-4B72-ABA5-46904D9F69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26560" y="2520000"/>
            <a:ext cx="2053440" cy="21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10351-858D-44A5-8C26-95CE7B8E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6120" y="3060000"/>
            <a:ext cx="1512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F9D17-FA95-44EF-892C-4536B6B65AF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60000" y="3240000"/>
            <a:ext cx="14418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48D9-56D0-4706-981B-707FFAC493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SLA : 99.99 Up-time 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1D2A1-9F5B-4509-A4BB-55B4CFCF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3199" y="1980000"/>
            <a:ext cx="856800" cy="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4B540-0D7F-4A00-B23D-3BF0F1367B3C}"/>
              </a:ext>
            </a:extLst>
          </p:cNvPr>
          <p:cNvSpPr txBox="1"/>
          <p:nvPr/>
        </p:nvSpPr>
        <p:spPr>
          <a:xfrm>
            <a:off x="3103199" y="2006640"/>
            <a:ext cx="1995839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Daily: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Weekly: 1m 0s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Monthly: 4m 22s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Quarterly: 13m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Yearly: 52m 35s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5DA4-DE73-4F61-BAF0-67D6159C0A64}"/>
              </a:ext>
            </a:extLst>
          </p:cNvPr>
          <p:cNvSpPr txBox="1"/>
          <p:nvPr/>
        </p:nvSpPr>
        <p:spPr>
          <a:xfrm>
            <a:off x="2160000" y="3717720"/>
            <a:ext cx="450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 nines : 99.999 =  Yearly : 5mn15s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AB6E8-08CD-4CBF-822C-5692F45AA0C8}"/>
              </a:ext>
            </a:extLst>
          </p:cNvPr>
          <p:cNvSpPr txBox="1"/>
          <p:nvPr/>
        </p:nvSpPr>
        <p:spPr>
          <a:xfrm>
            <a:off x="2160000" y="4500000"/>
            <a:ext cx="3556800" cy="446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 nines : 99.9999 = Yearly : 31s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6E8-7BFA-406A-A67D-A72D2E653E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3/5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9707F7-2281-44F3-9D4D-EF4AE4310B4B}"/>
              </a:ext>
            </a:extLst>
          </p:cNvPr>
          <p:cNvSpPr/>
          <p:nvPr/>
        </p:nvSpPr>
        <p:spPr>
          <a:xfrm>
            <a:off x="1980000" y="3240000"/>
            <a:ext cx="63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FC1FC-9991-4D6F-8615-DF5CF7F14EA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E240E-9FBE-4868-A6B4-2195DAC38D03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39E79-3AE4-4DE2-9030-0BD118C33618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7757C-60A1-4926-B297-77683C4A9BB5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78A4D-4869-4283-8B58-14048D80197E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319B-0F7E-4316-AAF6-0411956307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3C5A-6BED-40D9-9BFE-5BFC0A542786}"/>
              </a:ext>
            </a:extLst>
          </p:cNvPr>
          <p:cNvSpPr txBox="1"/>
          <p:nvPr/>
        </p:nvSpPr>
        <p:spPr>
          <a:xfrm>
            <a:off x="1980000" y="1737719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3AB8-8C96-444F-A658-5845AEEC2663}"/>
              </a:ext>
            </a:extLst>
          </p:cNvPr>
          <p:cNvSpPr txBox="1"/>
          <p:nvPr/>
        </p:nvSpPr>
        <p:spPr>
          <a:xfrm>
            <a:off x="939600" y="2520000"/>
            <a:ext cx="8797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Hard-Coded Launch to specific server..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02B7D-E7F3-4591-9BCA-44732E94F500}"/>
              </a:ext>
            </a:extLst>
          </p:cNvPr>
          <p:cNvSpPr txBox="1"/>
          <p:nvPr/>
        </p:nvSpPr>
        <p:spPr>
          <a:xfrm>
            <a:off x="939600" y="3537720"/>
            <a:ext cx="8672400" cy="264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Auto Distributed: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don’t launch manually on a specific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Let the system select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2B1EB4-AA96-4834-9A83-7B4FD8A989CE}"/>
              </a:ext>
            </a:extLst>
          </p:cNvPr>
          <p:cNvSpPr/>
          <p:nvPr/>
        </p:nvSpPr>
        <p:spPr>
          <a:xfrm rot="5454000">
            <a:off x="27071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A2C7-3594-4F4D-96A3-4BEFF3F043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46D6A-E27C-4F37-8B0C-AC3D5BA11392}"/>
              </a:ext>
            </a:extLst>
          </p:cNvPr>
          <p:cNvSpPr txBox="1"/>
          <p:nvPr/>
        </p:nvSpPr>
        <p:spPr>
          <a:xfrm>
            <a:off x="540000" y="1620000"/>
            <a:ext cx="9180000" cy="9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M.T.B.F = Mean Team Between Failure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1BF6C-9BDF-4675-8FA8-BC52F6144BD2}"/>
              </a:ext>
            </a:extLst>
          </p:cNvPr>
          <p:cNvSpPr txBox="1"/>
          <p:nvPr/>
        </p:nvSpPr>
        <p:spPr>
          <a:xfrm>
            <a:off x="900000" y="2520000"/>
            <a:ext cx="8733960" cy="3639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For HDD ~ 500 000 hours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≥ 50 years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May looks good at home, to save your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( Mean = average.. may be smaller/longer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D4C-FDEB-4499-BC12-1284D1FB3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Pet vs Cattle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C8B79-1875-4BA2-8A5B-3BB92128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03080" y="1246320"/>
            <a:ext cx="4696920" cy="28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4EEF9-FFE2-4653-9837-00ACFC2E242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1722600"/>
            <a:ext cx="2520000" cy="14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6844F-A9AE-4D87-9682-5FB300162FE5}"/>
              </a:ext>
            </a:extLst>
          </p:cNvPr>
          <p:cNvSpPr txBox="1"/>
          <p:nvPr/>
        </p:nvSpPr>
        <p:spPr>
          <a:xfrm>
            <a:off x="127440" y="3205800"/>
            <a:ext cx="5092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Pet have id=name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take extra care of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30239-B914-4737-ABA9-F7FF7716EB89}"/>
              </a:ext>
            </a:extLst>
          </p:cNvPr>
          <p:cNvSpPr txBox="1"/>
          <p:nvPr/>
        </p:nvSpPr>
        <p:spPr>
          <a:xfrm>
            <a:off x="3250079" y="4465800"/>
            <a:ext cx="682991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Cattle &gt;= 1000 : anonymous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Id=Number, interchangeable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89C-3EA5-4F1D-A48D-FB2D38E71D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Launching =&gt; Scheduling</a:t>
            </a:r>
            <a:br>
              <a:rPr lang="fr-FR"/>
            </a:br>
            <a:r>
              <a:rPr lang="fr-FR"/>
              <a:t>on Allocated Resource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CAB6953-2574-45CD-83F5-780F2D74ED11}"/>
              </a:ext>
            </a:extLst>
          </p:cNvPr>
          <p:cNvSpPr/>
          <p:nvPr/>
        </p:nvSpPr>
        <p:spPr>
          <a:xfrm>
            <a:off x="1080000" y="2484000"/>
            <a:ext cx="900000" cy="36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3664-549F-4855-BBCB-B1B6370DEEDC}"/>
              </a:ext>
            </a:extLst>
          </p:cNvPr>
          <p:cNvSpPr txBox="1"/>
          <p:nvPr/>
        </p:nvSpPr>
        <p:spPr>
          <a:xfrm>
            <a:off x="180000" y="3420000"/>
            <a:ext cx="45882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submit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Something to run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don’t run yourself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E96D17-4BB8-4405-9BC7-3D58306E8380}"/>
              </a:ext>
            </a:extLst>
          </p:cNvPr>
          <p:cNvSpPr/>
          <p:nvPr/>
        </p:nvSpPr>
        <p:spPr>
          <a:xfrm rot="5422200">
            <a:off x="1261877" y="2130201"/>
            <a:ext cx="540000" cy="19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CCEC7-14A2-467C-B914-537872B3A14C}"/>
              </a:ext>
            </a:extLst>
          </p:cNvPr>
          <p:cNvSpPr/>
          <p:nvPr/>
        </p:nvSpPr>
        <p:spPr>
          <a:xfrm>
            <a:off x="720000" y="284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22026-4949-48F7-975B-02B0947DC242}"/>
              </a:ext>
            </a:extLst>
          </p:cNvPr>
          <p:cNvSpPr/>
          <p:nvPr/>
        </p:nvSpPr>
        <p:spPr>
          <a:xfrm>
            <a:off x="3131999" y="248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906C24-576C-4299-9F92-E07229893040}"/>
              </a:ext>
            </a:extLst>
          </p:cNvPr>
          <p:cNvSpPr/>
          <p:nvPr/>
        </p:nvSpPr>
        <p:spPr>
          <a:xfrm>
            <a:off x="3600000" y="248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127C7F-BBE0-4701-858E-B105A0BA9747}"/>
              </a:ext>
            </a:extLst>
          </p:cNvPr>
          <p:cNvSpPr/>
          <p:nvPr/>
        </p:nvSpPr>
        <p:spPr>
          <a:xfrm>
            <a:off x="5688000" y="1764000"/>
            <a:ext cx="2880000" cy="180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95C365-C25A-4443-A6D2-E864E7C14B59}"/>
              </a:ext>
            </a:extLst>
          </p:cNvPr>
          <p:cNvSpPr/>
          <p:nvPr/>
        </p:nvSpPr>
        <p:spPr>
          <a:xfrm>
            <a:off x="7308000" y="212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81C15-A85B-4287-80A4-8E72DD72AE7D}"/>
              </a:ext>
            </a:extLst>
          </p:cNvPr>
          <p:cNvSpPr/>
          <p:nvPr/>
        </p:nvSpPr>
        <p:spPr>
          <a:xfrm>
            <a:off x="622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0BF79-508B-499A-826D-7084E6C7BDDC}"/>
              </a:ext>
            </a:extLst>
          </p:cNvPr>
          <p:cNvSpPr/>
          <p:nvPr/>
        </p:nvSpPr>
        <p:spPr>
          <a:xfrm>
            <a:off x="6408000" y="248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A36BAC-9653-41F5-A1CD-299C334615FC}"/>
              </a:ext>
            </a:extLst>
          </p:cNvPr>
          <p:cNvSpPr/>
          <p:nvPr/>
        </p:nvSpPr>
        <p:spPr>
          <a:xfrm>
            <a:off x="6048000" y="284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9429A4-441E-47E5-AB18-9540216ABC4E}"/>
              </a:ext>
            </a:extLst>
          </p:cNvPr>
          <p:cNvSpPr/>
          <p:nvPr/>
        </p:nvSpPr>
        <p:spPr>
          <a:xfrm>
            <a:off x="6912000" y="290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157939-7D59-4F9C-8E15-3D60F4E1676F}"/>
              </a:ext>
            </a:extLst>
          </p:cNvPr>
          <p:cNvSpPr/>
          <p:nvPr/>
        </p:nvSpPr>
        <p:spPr>
          <a:xfrm>
            <a:off x="7272000" y="272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9C6FC7-2B0B-4B13-BDFA-85B626DA63E9}"/>
              </a:ext>
            </a:extLst>
          </p:cNvPr>
          <p:cNvSpPr/>
          <p:nvPr/>
        </p:nvSpPr>
        <p:spPr>
          <a:xfrm>
            <a:off x="748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2B66C-FC13-49EB-A8A1-D9E39FD0A964}"/>
              </a:ext>
            </a:extLst>
          </p:cNvPr>
          <p:cNvSpPr/>
          <p:nvPr/>
        </p:nvSpPr>
        <p:spPr>
          <a:xfrm>
            <a:off x="7488000" y="284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31BEDB-2AEA-4862-B0B6-396703A1C8F2}"/>
              </a:ext>
            </a:extLst>
          </p:cNvPr>
          <p:cNvSpPr/>
          <p:nvPr/>
        </p:nvSpPr>
        <p:spPr>
          <a:xfrm>
            <a:off x="6588000" y="255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D71704-A7A8-4FAA-9EB1-3A2B902EF701}"/>
              </a:ext>
            </a:extLst>
          </p:cNvPr>
          <p:cNvSpPr/>
          <p:nvPr/>
        </p:nvSpPr>
        <p:spPr>
          <a:xfrm>
            <a:off x="6588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1E7496-5FDF-4AD3-ADCD-2CCC300E6CD4}"/>
              </a:ext>
            </a:extLst>
          </p:cNvPr>
          <p:cNvSpPr/>
          <p:nvPr/>
        </p:nvSpPr>
        <p:spPr>
          <a:xfrm>
            <a:off x="4680000" y="2448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B4FB6F-2A80-40EB-AD3F-C9227F824798}"/>
              </a:ext>
            </a:extLst>
          </p:cNvPr>
          <p:cNvSpPr/>
          <p:nvPr/>
        </p:nvSpPr>
        <p:spPr>
          <a:xfrm rot="499200">
            <a:off x="4860356" y="2734497"/>
            <a:ext cx="252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F73CA-C1BD-455D-987E-BF1BA03EEC9B}"/>
              </a:ext>
            </a:extLst>
          </p:cNvPr>
          <p:cNvSpPr txBox="1"/>
          <p:nvPr/>
        </p:nvSpPr>
        <p:spPr>
          <a:xfrm>
            <a:off x="5040000" y="3621960"/>
            <a:ext cx="506052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Maybe wait for resource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Allocate resource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Try launch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retry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0897-12EA-409D-AD35-CBEE4288FD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4/5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2A7F85-8532-4954-8AAA-57FE8AA5606C}"/>
              </a:ext>
            </a:extLst>
          </p:cNvPr>
          <p:cNvSpPr/>
          <p:nvPr/>
        </p:nvSpPr>
        <p:spPr>
          <a:xfrm>
            <a:off x="1980000" y="4031999"/>
            <a:ext cx="72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1F1B7-72A8-4044-83F3-125989DF8B6D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D0FEA-4C9E-40F8-9341-174E1CE82D4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2DC3-62AC-49B6-9E1B-7D62F9157E45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4909D-0B81-496A-9962-2140B16A9537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0CF31-C6E5-4EB6-A3B5-C3D0FE57838F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AB1E-5821-4E1E-88CC-C087EFAF0B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CAE60-74DC-48B0-823E-65EC606BCBE1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DE4EB-82D5-46B6-B0AC-18DB53739BD0}"/>
              </a:ext>
            </a:extLst>
          </p:cNvPr>
          <p:cNvSpPr txBox="1"/>
          <p:nvPr/>
        </p:nvSpPr>
        <p:spPr>
          <a:xfrm>
            <a:off x="1659960" y="2700000"/>
            <a:ext cx="60800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? … difficult anyway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Bugs may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failure is « not » a bug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863E-57BE-4DDB-93FF-4033807C60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5/5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9FE421-F3CC-479E-90F4-79AC21C9AA57}"/>
              </a:ext>
            </a:extLst>
          </p:cNvPr>
          <p:cNvSpPr/>
          <p:nvPr/>
        </p:nvSpPr>
        <p:spPr>
          <a:xfrm>
            <a:off x="2047319" y="4815720"/>
            <a:ext cx="497268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0314E-B0F7-4FF2-82BD-C34320D2663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4F5B1-D08D-415F-9E67-25EE4240D80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572B-8970-461B-9E72-3B96839C4D2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3363-0F5B-4F12-BC34-5FAE7288032C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2AE47-64EE-4E69-BBB6-669609C7A2C7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1E6C-E2EA-4FFC-A62A-7C8BA518C9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4B42D-5519-4BCD-8DF1-5E92F0D57B58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8518A-00A5-410C-845D-3889A9A0D7AD}"/>
              </a:ext>
            </a:extLst>
          </p:cNvPr>
          <p:cNvSpPr txBox="1"/>
          <p:nvPr/>
        </p:nvSpPr>
        <p:spPr>
          <a:xfrm>
            <a:off x="1659960" y="2700000"/>
            <a:ext cx="617904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Immutable-Infrastructure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 not edit infra once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Drop and re-create new VMs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A25-2781-4C89-A1C9-7DFE5DCD51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1C539-3A33-495E-8D49-4C1289B18A3C}"/>
              </a:ext>
            </a:extLst>
          </p:cNvPr>
          <p:cNvSpPr txBox="1"/>
          <p:nvPr/>
        </p:nvSpPr>
        <p:spPr>
          <a:xfrm>
            <a:off x="1659960" y="1793880"/>
            <a:ext cx="709812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Hardware HOT-PLUG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unplug old disk, and plug new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Without interruption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18CDC-51E3-4C57-B31D-4412BE08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46440" y="3420000"/>
            <a:ext cx="2473560" cy="16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5E55-FF47-4D99-AA47-C21C2FDC6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93C9E-BAED-40E0-B311-F2651DDC3D9A}"/>
              </a:ext>
            </a:extLst>
          </p:cNvPr>
          <p:cNvSpPr txBox="1"/>
          <p:nvPr/>
        </p:nvSpPr>
        <p:spPr>
          <a:xfrm>
            <a:off x="1659960" y="1793880"/>
            <a:ext cx="6764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Idem for Software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 servers to cluster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no hard-coded topology/confs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BA6-79D3-451E-A77E-09BF0017CC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Duplicate Failable Component</a:t>
            </a:r>
            <a:br>
              <a:rPr lang="fr-FR"/>
            </a:br>
            <a:r>
              <a:rPr lang="fr-FR"/>
              <a:t>for Fewer System Failure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C8E93-BE91-4DA7-A275-5DDA8CBDEE9D}"/>
              </a:ext>
            </a:extLst>
          </p:cNvPr>
          <p:cNvSpPr txBox="1"/>
          <p:nvPr/>
        </p:nvSpPr>
        <p:spPr>
          <a:xfrm>
            <a:off x="1620000" y="2160000"/>
            <a:ext cx="5900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If a component has 0.01 chance to Fail today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Adding another (independent) component…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2 fail today = 0.01*0.01 =  0.0001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3 fail today = 0.01³ = 0.000001 = 1e-6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2718B-8FB8-443D-821C-E482C9E50116}"/>
              </a:ext>
            </a:extLst>
          </p:cNvPr>
          <p:cNvSpPr txBox="1"/>
          <p:nvPr/>
        </p:nvSpPr>
        <p:spPr>
          <a:xfrm>
            <a:off x="1620000" y="4320000"/>
            <a:ext cx="7619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If » your system still works with 1 working components out of 2 … better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26B9-CEB3-479A-9B90-2DB1292827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-238320"/>
            <a:ext cx="9576000" cy="1875240"/>
          </a:xfrm>
        </p:spPr>
        <p:txBody>
          <a:bodyPr vert="horz"/>
          <a:lstStyle/>
          <a:p>
            <a:pPr lvl="0" rtl="0"/>
            <a:r>
              <a:rPr lang="fr-FR"/>
              <a:t>System ≥ Component</a:t>
            </a:r>
            <a:br>
              <a:rPr lang="fr-FR"/>
            </a:br>
            <a:r>
              <a:rPr lang="fr-FR"/>
              <a:t>If No Correlated / Dispatch / No Spof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2F63-E593-45E3-9226-048EC6F666F1}"/>
              </a:ext>
            </a:extLst>
          </p:cNvPr>
          <p:cNvSpPr txBox="1"/>
          <p:nvPr/>
        </p:nvSpPr>
        <p:spPr>
          <a:xfrm>
            <a:off x="1024559" y="2520000"/>
            <a:ext cx="597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Electric power :  when fail … all fails   (correlated failures)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CD9F8-3E90-4813-8F84-DAE02BAF5559}"/>
              </a:ext>
            </a:extLst>
          </p:cNvPr>
          <p:cNvSpPr txBox="1"/>
          <p:nvPr/>
        </p:nvSpPr>
        <p:spPr>
          <a:xfrm>
            <a:off x="1041839" y="3253679"/>
            <a:ext cx="8733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reliable network + dispatching to working components (retry/detect failed ones)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7F26F-87F1-4743-9F40-D80FD90D5C88}"/>
              </a:ext>
            </a:extLst>
          </p:cNvPr>
          <p:cNvSpPr txBox="1"/>
          <p:nvPr/>
        </p:nvSpPr>
        <p:spPr>
          <a:xfrm>
            <a:off x="1058760" y="3996000"/>
            <a:ext cx="587736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Everything between the components can be a « SPOF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Network may be a « Single Point Of Failure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 all forgotten components not redundant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92F3-4FF8-4AAE-A5E0-AC1F6BD0C5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 « at Scale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C316F-0648-4936-ADA5-25534371196A}"/>
              </a:ext>
            </a:extLst>
          </p:cNvPr>
          <p:cNvSpPr txBox="1"/>
          <p:nvPr/>
        </p:nvSpPr>
        <p:spPr>
          <a:xfrm>
            <a:off x="720000" y="1440000"/>
            <a:ext cx="8733960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In DataCenter with 10 000 servers x 4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=&gt;  1 failure every 1h 15mn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 =  19 failures per 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becomes a recurrent task /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3F26F-FF13-414B-9B98-21D94800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80240" y="3420000"/>
            <a:ext cx="2759760" cy="18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1DB-093A-48A7-9D4F-76D9F2FE04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Story of Arianne 501</a:t>
            </a:r>
            <a:br>
              <a:rPr lang="fr-FR"/>
            </a:br>
            <a:r>
              <a:rPr lang="fr-FR"/>
              <a:t> Duplicated / « Correlated » Errors...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FC88A-129A-40DF-93DB-6B2A013790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7880" y="1800000"/>
            <a:ext cx="367524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30555-1C6A-4086-A6F9-CFA36E6917E5}"/>
              </a:ext>
            </a:extLst>
          </p:cNvPr>
          <p:cNvSpPr txBox="1"/>
          <p:nvPr/>
        </p:nvSpPr>
        <p:spPr>
          <a:xfrm>
            <a:off x="1753920" y="3420000"/>
            <a:ext cx="7966080" cy="1882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Flight computation performed twice in parallel on 2 isolated hardwares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using same program…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Both programs throw same «overflow exception » at exact same millis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Lessons learned : use 2 hardwares + 2 independent softwares + 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5CE0-D008-4535-94D4-80A66F24A6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Single Point Of Failure 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5A4E9C9-B5E3-4B8C-9BEC-E42F23630F92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7CDA9E-2D2A-46B3-ADE1-D01DAB559C3B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514719D-570B-4E83-9538-DF438D712ACA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2BD0B-3DB9-403E-8F19-B600E53AB67D}"/>
              </a:ext>
            </a:extLst>
          </p:cNvPr>
          <p:cNvSpPr txBox="1"/>
          <p:nvPr/>
        </p:nvSpPr>
        <p:spPr>
          <a:xfrm>
            <a:off x="1971000" y="4105800"/>
            <a:ext cx="774899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High Availability Servers…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Shared State / Database .. SPOF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F2D02-269A-4595-A912-793BAD45597F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1FDB04-37D0-44F6-818B-E4B29D26B39E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6DCF88E-0460-49A3-B9EB-29C0C4763779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60DE1E-6BB8-4079-A9A9-D390092365D8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1615B-8B9D-401F-B7EA-06742B9F5A5F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3410758-1A38-49A0-99A1-71F5172A1474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4014F0-28DA-4ED0-9882-4DAF512E9BD0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F78D9-3806-46D1-A6D8-949D92628BDD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BE0249-F654-468E-9BD4-F86E8A0867E6}"/>
              </a:ext>
            </a:extLst>
          </p:cNvPr>
          <p:cNvSpPr/>
          <p:nvPr/>
        </p:nvSpPr>
        <p:spPr>
          <a:xfrm rot="1782000">
            <a:off x="4803093" y="314117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E05E9-DA8A-45F6-B9F9-6DAC7C0DF7E7}"/>
              </a:ext>
            </a:extLst>
          </p:cNvPr>
          <p:cNvSpPr txBox="1"/>
          <p:nvPr/>
        </p:nvSpPr>
        <p:spPr>
          <a:xfrm rot="1782000">
            <a:off x="4527272" y="2979222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E9A9FA-2DE5-4935-8A66-886D5232B43C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2F9DB-5487-41CB-B865-4023E348592B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93B3E5-FA0F-42B5-A3EA-0F3E94F5A4BD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0B933B-4A6C-46B0-8B3C-9C3A5AF0F406}"/>
              </a:ext>
            </a:extLst>
          </p:cNvPr>
          <p:cNvSpPr/>
          <p:nvPr/>
        </p:nvSpPr>
        <p:spPr>
          <a:xfrm rot="19835400" flipH="1">
            <a:off x="5388880" y="249965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BC43A2-4E02-44A7-B012-806A766F5738}"/>
              </a:ext>
            </a:extLst>
          </p:cNvPr>
          <p:cNvSpPr/>
          <p:nvPr/>
        </p:nvSpPr>
        <p:spPr>
          <a:xfrm rot="2065800">
            <a:off x="4887962" y="3406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3CFD9-75AF-4451-876B-CF8D5A10C2CF}"/>
              </a:ext>
            </a:extLst>
          </p:cNvPr>
          <p:cNvSpPr txBox="1"/>
          <p:nvPr/>
        </p:nvSpPr>
        <p:spPr>
          <a:xfrm rot="2092200">
            <a:off x="4915939" y="318530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BC5520-9994-4815-96F1-14EB49455F4E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82BDDC-607E-48C6-BCF5-91C752CE6991}"/>
              </a:ext>
            </a:extLst>
          </p:cNvPr>
          <p:cNvSpPr/>
          <p:nvPr/>
        </p:nvSpPr>
        <p:spPr>
          <a:xfrm rot="19495200" flipH="1">
            <a:off x="5144919" y="364123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ABB04F-3FF2-48BD-9CAF-C06ABCF08D80}"/>
              </a:ext>
            </a:extLst>
          </p:cNvPr>
          <p:cNvSpPr/>
          <p:nvPr/>
        </p:nvSpPr>
        <p:spPr>
          <a:xfrm>
            <a:off x="8640000" y="270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DF9C4C-D3FA-42C3-9FF3-CF33E2865D2B}"/>
              </a:ext>
            </a:extLst>
          </p:cNvPr>
          <p:cNvSpPr/>
          <p:nvPr/>
        </p:nvSpPr>
        <p:spPr>
          <a:xfrm rot="1782000">
            <a:off x="7413093" y="383489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10C4B-2173-4F5B-8B84-E95434F295DA}"/>
              </a:ext>
            </a:extLst>
          </p:cNvPr>
          <p:cNvSpPr txBox="1"/>
          <p:nvPr/>
        </p:nvSpPr>
        <p:spPr>
          <a:xfrm rot="1782000">
            <a:off x="7137271" y="3672941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8EC2CE-EBB8-472C-AE6F-44E809A93FC4}"/>
              </a:ext>
            </a:extLst>
          </p:cNvPr>
          <p:cNvSpPr/>
          <p:nvPr/>
        </p:nvSpPr>
        <p:spPr>
          <a:xfrm rot="19835400" flipH="1">
            <a:off x="7998880" y="3193375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A3C0FB2-E32A-4FFA-9181-FD0CA326ACB5}"/>
              </a:ext>
            </a:extLst>
          </p:cNvPr>
          <p:cNvSpPr/>
          <p:nvPr/>
        </p:nvSpPr>
        <p:spPr>
          <a:xfrm rot="2065800">
            <a:off x="7533961" y="2542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5E135F-1136-4C40-8870-0F8B45A810A0}"/>
              </a:ext>
            </a:extLst>
          </p:cNvPr>
          <p:cNvSpPr/>
          <p:nvPr/>
        </p:nvSpPr>
        <p:spPr>
          <a:xfrm rot="19495200" flipH="1">
            <a:off x="7790919" y="277723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975C5-6B6F-4337-968B-70F4A3C35EDE}"/>
              </a:ext>
            </a:extLst>
          </p:cNvPr>
          <p:cNvSpPr txBox="1"/>
          <p:nvPr/>
        </p:nvSpPr>
        <p:spPr>
          <a:xfrm rot="2092200">
            <a:off x="7538538" y="225002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089677-76E5-4C74-A94E-D6165F3C2DEF}"/>
              </a:ext>
            </a:extLst>
          </p:cNvPr>
          <p:cNvSpPr/>
          <p:nvPr/>
        </p:nvSpPr>
        <p:spPr>
          <a:xfrm>
            <a:off x="8748000" y="298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D95-3CF1-49F4-9FA0-101D23056F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Examples of SPOF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B1407-DDBD-4BE1-9DBF-E8745D45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683360"/>
            <a:ext cx="4249080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1647D-BDB7-4ABB-A275-9232D17A8B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77279" y="3600000"/>
            <a:ext cx="2502720" cy="146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6ED92-E4C4-4895-8D8F-542FA4F98FD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6760" y="1800000"/>
            <a:ext cx="216324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45E2-A516-4EDF-8A3F-FFEB2CCF6E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NO SPOF : Duplicate Everything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7BB96-7BD4-4942-8EDF-DB79BAA34175}"/>
              </a:ext>
            </a:extLst>
          </p:cNvPr>
          <p:cNvSpPr txBox="1"/>
          <p:nvPr/>
        </p:nvSpPr>
        <p:spPr>
          <a:xfrm>
            <a:off x="813960" y="2520000"/>
            <a:ext cx="9086040" cy="1591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how to duplicate a single Source of Truth « Data »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fr-FR" sz="2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Copy =&gt; stale data / replication / distributed lock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2656-9E9B-4332-8E2D-8A6D7AC18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Stateless, Spof, Sharded (easy)</a:t>
            </a:r>
            <a:br>
              <a:rPr lang="fr-FR"/>
            </a:br>
            <a:r>
              <a:rPr lang="fr-FR"/>
              <a:t> vs Statefull (difficult)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89A522-159E-4AE2-9EA0-13B3A1D18E56}"/>
              </a:ext>
            </a:extLst>
          </p:cNvPr>
          <p:cNvSpPr/>
          <p:nvPr/>
        </p:nvSpPr>
        <p:spPr>
          <a:xfrm rot="5400000">
            <a:off x="7542000" y="2970000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697ED-608D-4DFA-B2CE-876160AC3FB9}"/>
              </a:ext>
            </a:extLst>
          </p:cNvPr>
          <p:cNvSpPr txBox="1"/>
          <p:nvPr/>
        </p:nvSpPr>
        <p:spPr>
          <a:xfrm>
            <a:off x="8136000" y="2309760"/>
            <a:ext cx="200664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Lock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Source of truth 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0D282-F4A1-4D56-9950-9F8902972B55}"/>
              </a:ext>
            </a:extLst>
          </p:cNvPr>
          <p:cNvGrpSpPr/>
          <p:nvPr/>
        </p:nvGrpSpPr>
        <p:grpSpPr>
          <a:xfrm>
            <a:off x="360000" y="2015999"/>
            <a:ext cx="899640" cy="360000"/>
            <a:chOff x="360000" y="2015999"/>
            <a:chExt cx="899640" cy="360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F752A1-A601-45B4-AD64-4092D2F50186}"/>
                </a:ext>
              </a:extLst>
            </p:cNvPr>
            <p:cNvSpPr/>
            <p:nvPr/>
          </p:nvSpPr>
          <p:spPr>
            <a:xfrm>
              <a:off x="58500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9C29BE-3CC0-4B22-A334-67D9E06E1DA2}"/>
                </a:ext>
              </a:extLst>
            </p:cNvPr>
            <p:cNvSpPr/>
            <p:nvPr/>
          </p:nvSpPr>
          <p:spPr>
            <a:xfrm>
              <a:off x="360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CF69CB11-5BFD-41DA-8FEE-D2C6B328278E}"/>
                </a:ext>
              </a:extLst>
            </p:cNvPr>
            <p:cNvSpPr/>
            <p:nvPr/>
          </p:nvSpPr>
          <p:spPr>
            <a:xfrm>
              <a:off x="47232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A65170-4172-4C57-9957-DD93CEFCFA12}"/>
              </a:ext>
            </a:extLst>
          </p:cNvPr>
          <p:cNvSpPr/>
          <p:nvPr/>
        </p:nvSpPr>
        <p:spPr>
          <a:xfrm rot="5394000">
            <a:off x="-719842" y="3779254"/>
            <a:ext cx="180000" cy="1620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79685-685A-460A-9FF7-AC8E684F1CC3}"/>
              </a:ext>
            </a:extLst>
          </p:cNvPr>
          <p:cNvSpPr txBox="1"/>
          <p:nvPr/>
        </p:nvSpPr>
        <p:spPr>
          <a:xfrm>
            <a:off x="291600" y="4500000"/>
            <a:ext cx="2286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Stateless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or stale Read-Only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cached data)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C89466-91FA-4CBD-B2F0-43C70CCBD248}"/>
              </a:ext>
            </a:extLst>
          </p:cNvPr>
          <p:cNvGrpSpPr/>
          <p:nvPr/>
        </p:nvGrpSpPr>
        <p:grpSpPr>
          <a:xfrm>
            <a:off x="360000" y="2916000"/>
            <a:ext cx="899640" cy="360000"/>
            <a:chOff x="360000" y="2916000"/>
            <a:chExt cx="899640" cy="36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3F76F-3532-46C0-82F3-99AAD04BFAEF}"/>
                </a:ext>
              </a:extLst>
            </p:cNvPr>
            <p:cNvSpPr/>
            <p:nvPr/>
          </p:nvSpPr>
          <p:spPr>
            <a:xfrm>
              <a:off x="585000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E03358-BEA5-4A71-A9E8-E733EA6B9B1B}"/>
                </a:ext>
              </a:extLst>
            </p:cNvPr>
            <p:cNvSpPr/>
            <p:nvPr/>
          </p:nvSpPr>
          <p:spPr>
            <a:xfrm>
              <a:off x="360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8EA7C25F-EDAE-472A-9635-E33679D6B0E9}"/>
                </a:ext>
              </a:extLst>
            </p:cNvPr>
            <p:cNvSpPr/>
            <p:nvPr/>
          </p:nvSpPr>
          <p:spPr>
            <a:xfrm>
              <a:off x="472320" y="30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34712-4B52-44A7-B30A-6857A74A6060}"/>
              </a:ext>
            </a:extLst>
          </p:cNvPr>
          <p:cNvGrpSpPr/>
          <p:nvPr/>
        </p:nvGrpSpPr>
        <p:grpSpPr>
          <a:xfrm>
            <a:off x="2052000" y="2015999"/>
            <a:ext cx="899639" cy="360000"/>
            <a:chOff x="2052000" y="2015999"/>
            <a:chExt cx="899639" cy="36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48178-F526-4175-A8A9-068C176A59BB}"/>
                </a:ext>
              </a:extLst>
            </p:cNvPr>
            <p:cNvSpPr/>
            <p:nvPr/>
          </p:nvSpPr>
          <p:spPr>
            <a:xfrm>
              <a:off x="2276999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401C1E-C729-498F-A3F2-27DC5BD0C5C6}"/>
                </a:ext>
              </a:extLst>
            </p:cNvPr>
            <p:cNvSpPr/>
            <p:nvPr/>
          </p:nvSpPr>
          <p:spPr>
            <a:xfrm>
              <a:off x="2052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1DDA941B-8347-485C-8A89-FA9F2C541DAB}"/>
                </a:ext>
              </a:extLst>
            </p:cNvPr>
            <p:cNvSpPr/>
            <p:nvPr/>
          </p:nvSpPr>
          <p:spPr>
            <a:xfrm>
              <a:off x="2164320" y="21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17C3F3-6525-4770-B7F7-5B927BD412A5}"/>
              </a:ext>
            </a:extLst>
          </p:cNvPr>
          <p:cNvGrpSpPr/>
          <p:nvPr/>
        </p:nvGrpSpPr>
        <p:grpSpPr>
          <a:xfrm>
            <a:off x="2052000" y="2916000"/>
            <a:ext cx="899639" cy="360000"/>
            <a:chOff x="2052000" y="2916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40F4FF-73D3-4A95-9905-80AFA8DD6C4A}"/>
                </a:ext>
              </a:extLst>
            </p:cNvPr>
            <p:cNvSpPr/>
            <p:nvPr/>
          </p:nvSpPr>
          <p:spPr>
            <a:xfrm>
              <a:off x="2276999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DABA78-6532-40A8-B1B6-6E35915EA12D}"/>
                </a:ext>
              </a:extLst>
            </p:cNvPr>
            <p:cNvSpPr/>
            <p:nvPr/>
          </p:nvSpPr>
          <p:spPr>
            <a:xfrm>
              <a:off x="2052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8EDABC8D-72EB-41DD-A32A-D5CE4A6CEF64}"/>
                </a:ext>
              </a:extLst>
            </p:cNvPr>
            <p:cNvSpPr/>
            <p:nvPr/>
          </p:nvSpPr>
          <p:spPr>
            <a:xfrm>
              <a:off x="2164320" y="30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84CECA-6742-4D02-87CF-5DD75762B5DB}"/>
              </a:ext>
            </a:extLst>
          </p:cNvPr>
          <p:cNvSpPr/>
          <p:nvPr/>
        </p:nvSpPr>
        <p:spPr>
          <a:xfrm>
            <a:off x="3419640" y="2376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EB6E6B-0BB2-4668-979D-450D3C34499F}"/>
              </a:ext>
            </a:extLst>
          </p:cNvPr>
          <p:cNvSpPr/>
          <p:nvPr/>
        </p:nvSpPr>
        <p:spPr>
          <a:xfrm rot="5394000">
            <a:off x="1152338" y="3745296"/>
            <a:ext cx="180000" cy="1691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88B7D-D11E-4A6C-812F-1C51C38414FF}"/>
              </a:ext>
            </a:extLst>
          </p:cNvPr>
          <p:cNvSpPr txBox="1"/>
          <p:nvPr/>
        </p:nvSpPr>
        <p:spPr>
          <a:xfrm>
            <a:off x="2555640" y="450000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Spof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27214F-F8AC-48E7-A75B-166E1D75B89E}"/>
              </a:ext>
            </a:extLst>
          </p:cNvPr>
          <p:cNvSpPr/>
          <p:nvPr/>
        </p:nvSpPr>
        <p:spPr>
          <a:xfrm rot="8413800">
            <a:off x="2856515" y="24846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B16DA6-2D0D-44D8-B72A-0A0FD0DFCD79}"/>
              </a:ext>
            </a:extLst>
          </p:cNvPr>
          <p:cNvSpPr/>
          <p:nvPr/>
        </p:nvSpPr>
        <p:spPr>
          <a:xfrm rot="8306400">
            <a:off x="2966047" y="2747389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D3E481B-CC04-4B3E-9AAE-171472C5F6D3}"/>
              </a:ext>
            </a:extLst>
          </p:cNvPr>
          <p:cNvSpPr/>
          <p:nvPr/>
        </p:nvSpPr>
        <p:spPr>
          <a:xfrm rot="5394000">
            <a:off x="4356339" y="2776793"/>
            <a:ext cx="180000" cy="3635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62127-1B6E-4993-B013-0B63B175F114}"/>
              </a:ext>
            </a:extLst>
          </p:cNvPr>
          <p:cNvSpPr txBox="1"/>
          <p:nvPr/>
        </p:nvSpPr>
        <p:spPr>
          <a:xfrm>
            <a:off x="6840000" y="4617720"/>
            <a:ext cx="3007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Statefull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Concurrent Distributed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45829-E05A-4710-89F6-6E04304EBC52}"/>
              </a:ext>
            </a:extLst>
          </p:cNvPr>
          <p:cNvGrpSpPr/>
          <p:nvPr/>
        </p:nvGrpSpPr>
        <p:grpSpPr>
          <a:xfrm>
            <a:off x="6380640" y="2015999"/>
            <a:ext cx="899640" cy="360000"/>
            <a:chOff x="6380640" y="2015999"/>
            <a:chExt cx="899640" cy="36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3ACB36-9DF4-4E28-8F5C-2EEE229DC30D}"/>
                </a:ext>
              </a:extLst>
            </p:cNvPr>
            <p:cNvSpPr/>
            <p:nvPr/>
          </p:nvSpPr>
          <p:spPr>
            <a:xfrm>
              <a:off x="660564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99AFFB-5D06-4C4D-8D35-2F539DA4BD55}"/>
                </a:ext>
              </a:extLst>
            </p:cNvPr>
            <p:cNvSpPr/>
            <p:nvPr/>
          </p:nvSpPr>
          <p:spPr>
            <a:xfrm>
              <a:off x="638064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E94E2479-FF33-4A01-8CE8-BA89830725A7}"/>
                </a:ext>
              </a:extLst>
            </p:cNvPr>
            <p:cNvSpPr/>
            <p:nvPr/>
          </p:nvSpPr>
          <p:spPr>
            <a:xfrm>
              <a:off x="649296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2E771-0D54-4DB4-978C-A266395576FE}"/>
              </a:ext>
            </a:extLst>
          </p:cNvPr>
          <p:cNvGrpSpPr/>
          <p:nvPr/>
        </p:nvGrpSpPr>
        <p:grpSpPr>
          <a:xfrm>
            <a:off x="6380640" y="2988000"/>
            <a:ext cx="899640" cy="360000"/>
            <a:chOff x="6380640" y="2988000"/>
            <a:chExt cx="899640" cy="36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8F8001-7CC0-4FB9-94F2-0A07E2258303}"/>
                </a:ext>
              </a:extLst>
            </p:cNvPr>
            <p:cNvSpPr/>
            <p:nvPr/>
          </p:nvSpPr>
          <p:spPr>
            <a:xfrm>
              <a:off x="6605640" y="2988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7F5187-8F9F-467A-9A19-2EE65D14449C}"/>
                </a:ext>
              </a:extLst>
            </p:cNvPr>
            <p:cNvSpPr/>
            <p:nvPr/>
          </p:nvSpPr>
          <p:spPr>
            <a:xfrm>
              <a:off x="6380640" y="310787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7FBE5A07-A431-41FC-8C1E-CA0756304C48}"/>
                </a:ext>
              </a:extLst>
            </p:cNvPr>
            <p:cNvSpPr/>
            <p:nvPr/>
          </p:nvSpPr>
          <p:spPr>
            <a:xfrm>
              <a:off x="6492960" y="3168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10E582-E5B9-4DEE-81E5-743AD78B1FCD}"/>
              </a:ext>
            </a:extLst>
          </p:cNvPr>
          <p:cNvSpPr/>
          <p:nvPr/>
        </p:nvSpPr>
        <p:spPr>
          <a:xfrm rot="600">
            <a:off x="7343624" y="208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AEEAD7-8812-478B-AD5C-1EF6AF812B66}"/>
              </a:ext>
            </a:extLst>
          </p:cNvPr>
          <p:cNvSpPr/>
          <p:nvPr/>
        </p:nvSpPr>
        <p:spPr>
          <a:xfrm rot="600">
            <a:off x="7343983" y="3054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E48E9D-C592-48C5-9EC6-B9A14BFF19DE}"/>
              </a:ext>
            </a:extLst>
          </p:cNvPr>
          <p:cNvSpPr/>
          <p:nvPr/>
        </p:nvSpPr>
        <p:spPr>
          <a:xfrm>
            <a:off x="7739640" y="198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19C71B-C1C0-4C47-941D-CA97AC1DF9DD}"/>
              </a:ext>
            </a:extLst>
          </p:cNvPr>
          <p:cNvSpPr/>
          <p:nvPr/>
        </p:nvSpPr>
        <p:spPr>
          <a:xfrm>
            <a:off x="7739640" y="2952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7E7879-27F7-441C-B903-06B469F32F64}"/>
              </a:ext>
            </a:extLst>
          </p:cNvPr>
          <p:cNvGrpSpPr/>
          <p:nvPr/>
        </p:nvGrpSpPr>
        <p:grpSpPr>
          <a:xfrm>
            <a:off x="4176000" y="2029680"/>
            <a:ext cx="899640" cy="360000"/>
            <a:chOff x="4176000" y="2029680"/>
            <a:chExt cx="899640" cy="36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C51A87-FD19-44A0-90AD-4CFD65A2E516}"/>
                </a:ext>
              </a:extLst>
            </p:cNvPr>
            <p:cNvSpPr/>
            <p:nvPr/>
          </p:nvSpPr>
          <p:spPr>
            <a:xfrm>
              <a:off x="4401000" y="2029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564E5D-909F-400C-953C-E42C9514EFD3}"/>
                </a:ext>
              </a:extLst>
            </p:cNvPr>
            <p:cNvSpPr/>
            <p:nvPr/>
          </p:nvSpPr>
          <p:spPr>
            <a:xfrm>
              <a:off x="4176000" y="2149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traight Connector 44">
              <a:extLst>
                <a:ext uri="{FF2B5EF4-FFF2-40B4-BE49-F238E27FC236}">
                  <a16:creationId xmlns:a16="http://schemas.microsoft.com/office/drawing/2014/main" id="{58F666B0-F089-40CC-B529-3FF8B8466D29}"/>
                </a:ext>
              </a:extLst>
            </p:cNvPr>
            <p:cNvSpPr/>
            <p:nvPr/>
          </p:nvSpPr>
          <p:spPr>
            <a:xfrm>
              <a:off x="4288320" y="220968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A266FF-0206-42C7-932A-039A4B11B912}"/>
              </a:ext>
            </a:extLst>
          </p:cNvPr>
          <p:cNvGrpSpPr/>
          <p:nvPr/>
        </p:nvGrpSpPr>
        <p:grpSpPr>
          <a:xfrm>
            <a:off x="4176000" y="2965679"/>
            <a:ext cx="899640" cy="360000"/>
            <a:chOff x="4176000" y="2965679"/>
            <a:chExt cx="89964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F44D70-2663-4374-8C97-DFB15E75DDD1}"/>
                </a:ext>
              </a:extLst>
            </p:cNvPr>
            <p:cNvSpPr/>
            <p:nvPr/>
          </p:nvSpPr>
          <p:spPr>
            <a:xfrm>
              <a:off x="4401000" y="2965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679935-E96B-4DE5-80FA-59E352317582}"/>
                </a:ext>
              </a:extLst>
            </p:cNvPr>
            <p:cNvSpPr/>
            <p:nvPr/>
          </p:nvSpPr>
          <p:spPr>
            <a:xfrm>
              <a:off x="4176000" y="3085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0A50F68B-7823-4252-8E36-D7E70CE629AB}"/>
                </a:ext>
              </a:extLst>
            </p:cNvPr>
            <p:cNvSpPr/>
            <p:nvPr/>
          </p:nvSpPr>
          <p:spPr>
            <a:xfrm>
              <a:off x="4288320" y="3145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900D5A5-1AD0-450B-9D2D-EB52814D04A0}"/>
              </a:ext>
            </a:extLst>
          </p:cNvPr>
          <p:cNvSpPr/>
          <p:nvPr/>
        </p:nvSpPr>
        <p:spPr>
          <a:xfrm rot="5394000">
            <a:off x="2880339" y="3615227"/>
            <a:ext cx="180000" cy="1979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61389C-EFAE-40BF-87F4-08C3E7AB50B6}"/>
              </a:ext>
            </a:extLst>
          </p:cNvPr>
          <p:cNvSpPr txBox="1"/>
          <p:nvPr/>
        </p:nvSpPr>
        <p:spPr>
          <a:xfrm>
            <a:off x="3780000" y="4500000"/>
            <a:ext cx="23248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Sharded… 2 spofs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 : id modulo 2)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Horizontal scale : 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not replicated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784FB4-4033-4676-9D42-C3EA7215E5D5}"/>
              </a:ext>
            </a:extLst>
          </p:cNvPr>
          <p:cNvSpPr/>
          <p:nvPr/>
        </p:nvSpPr>
        <p:spPr>
          <a:xfrm rot="600">
            <a:off x="5111984" y="20819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CCFD88A-CA9B-42CE-9433-78D80F8038D6}"/>
              </a:ext>
            </a:extLst>
          </p:cNvPr>
          <p:cNvSpPr/>
          <p:nvPr/>
        </p:nvSpPr>
        <p:spPr>
          <a:xfrm rot="600">
            <a:off x="5112344" y="3054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75BC65B-492F-493A-A51F-EC2AC789826F}"/>
              </a:ext>
            </a:extLst>
          </p:cNvPr>
          <p:cNvSpPr/>
          <p:nvPr/>
        </p:nvSpPr>
        <p:spPr>
          <a:xfrm>
            <a:off x="5508000" y="1979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7257195-C21B-4FB5-8D97-64F9827B3F3B}"/>
              </a:ext>
            </a:extLst>
          </p:cNvPr>
          <p:cNvSpPr/>
          <p:nvPr/>
        </p:nvSpPr>
        <p:spPr>
          <a:xfrm>
            <a:off x="5508000" y="295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7260E096-9FA8-437C-BFDA-81534F908AB3}"/>
              </a:ext>
            </a:extLst>
          </p:cNvPr>
          <p:cNvSpPr/>
          <p:nvPr/>
        </p:nvSpPr>
        <p:spPr>
          <a:xfrm>
            <a:off x="4320000" y="270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556FB4-7652-48AF-BCC5-49C58D887446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CA8A126-469E-474B-BA55-05C82499A0B8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207EC8-FC3E-4516-A5B3-12A5F0B27989}"/>
              </a:ext>
            </a:extLst>
          </p:cNvPr>
          <p:cNvSpPr/>
          <p:nvPr/>
        </p:nvSpPr>
        <p:spPr>
          <a:xfrm>
            <a:off x="5508000" y="216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8CBE799-BF48-40D5-B050-B011DAA3B938}"/>
              </a:ext>
            </a:extLst>
          </p:cNvPr>
          <p:cNvSpPr/>
          <p:nvPr/>
        </p:nvSpPr>
        <p:spPr>
          <a:xfrm>
            <a:off x="5508000" y="3131999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8342DB-3A2A-4791-9B97-C03A349B9613}"/>
              </a:ext>
            </a:extLst>
          </p:cNvPr>
          <p:cNvSpPr/>
          <p:nvPr/>
        </p:nvSpPr>
        <p:spPr>
          <a:xfrm>
            <a:off x="1331640" y="3636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7664268-94AB-4C22-B958-55964E0B92CF}"/>
              </a:ext>
            </a:extLst>
          </p:cNvPr>
          <p:cNvSpPr/>
          <p:nvPr/>
        </p:nvSpPr>
        <p:spPr>
          <a:xfrm>
            <a:off x="1296000" y="212400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1B8CFA0-FA47-48DD-879E-4B6E18123C62}"/>
              </a:ext>
            </a:extLst>
          </p:cNvPr>
          <p:cNvSpPr/>
          <p:nvPr/>
        </p:nvSpPr>
        <p:spPr>
          <a:xfrm>
            <a:off x="1296360" y="298836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066B81A-68DF-4F79-85E9-86C092168B78}"/>
              </a:ext>
            </a:extLst>
          </p:cNvPr>
          <p:cNvSpPr/>
          <p:nvPr/>
        </p:nvSpPr>
        <p:spPr>
          <a:xfrm>
            <a:off x="1512000" y="2052000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49E0D74-778F-4FC7-94DC-70DCCCC8CC5F}"/>
              </a:ext>
            </a:extLst>
          </p:cNvPr>
          <p:cNvSpPr/>
          <p:nvPr/>
        </p:nvSpPr>
        <p:spPr>
          <a:xfrm>
            <a:off x="1512360" y="2952359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8EEC31A-C5FC-4753-93AD-0464E473AE19}"/>
              </a:ext>
            </a:extLst>
          </p:cNvPr>
          <p:cNvSpPr/>
          <p:nvPr/>
        </p:nvSpPr>
        <p:spPr>
          <a:xfrm>
            <a:off x="1440000" y="3276000"/>
            <a:ext cx="180000" cy="360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E64D5B-49F8-4431-B8C2-FAB7779875AC}"/>
              </a:ext>
            </a:extLst>
          </p:cNvPr>
          <p:cNvSpPr/>
          <p:nvPr/>
        </p:nvSpPr>
        <p:spPr>
          <a:xfrm rot="3154200">
            <a:off x="6655300" y="2592108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87AB4E-1DF2-4333-B577-4704AC454667}"/>
              </a:ext>
            </a:extLst>
          </p:cNvPr>
          <p:cNvSpPr/>
          <p:nvPr/>
        </p:nvSpPr>
        <p:spPr>
          <a:xfrm rot="3535800">
            <a:off x="6482965" y="3042872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9FB32A02-7766-41BE-AE56-E0D7BE70B0E1}"/>
              </a:ext>
            </a:extLst>
          </p:cNvPr>
          <p:cNvSpPr/>
          <p:nvPr/>
        </p:nvSpPr>
        <p:spPr>
          <a:xfrm>
            <a:off x="4320000" y="2736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EDB-29CE-4676-9E01-FEA6951AD4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« HA » High Availability</a:t>
            </a:r>
            <a:br>
              <a:rPr lang="fr-FR"/>
            </a:br>
            <a:r>
              <a:rPr lang="fr-FR"/>
              <a:t>Active – Standby + Replication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34F4E9-C070-42B2-B8CD-1A2CBB37B0E3}"/>
              </a:ext>
            </a:extLst>
          </p:cNvPr>
          <p:cNvSpPr/>
          <p:nvPr/>
        </p:nvSpPr>
        <p:spPr>
          <a:xfrm>
            <a:off x="202355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D9AD7F-72A4-4541-847B-A3B54DD759FF}"/>
              </a:ext>
            </a:extLst>
          </p:cNvPr>
          <p:cNvSpPr/>
          <p:nvPr/>
        </p:nvSpPr>
        <p:spPr>
          <a:xfrm>
            <a:off x="526392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9ADD70-7F24-40D9-888B-9624942FF42B}"/>
              </a:ext>
            </a:extLst>
          </p:cNvPr>
          <p:cNvSpPr/>
          <p:nvPr/>
        </p:nvSpPr>
        <p:spPr>
          <a:xfrm>
            <a:off x="490392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93FAA0-6057-4048-BA54-4A92430C20A0}"/>
              </a:ext>
            </a:extLst>
          </p:cNvPr>
          <p:cNvSpPr/>
          <p:nvPr/>
        </p:nvSpPr>
        <p:spPr>
          <a:xfrm>
            <a:off x="508392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6A29C1-B141-4632-BDAA-68C6D5B3DA4A}"/>
              </a:ext>
            </a:extLst>
          </p:cNvPr>
          <p:cNvSpPr/>
          <p:nvPr/>
        </p:nvSpPr>
        <p:spPr>
          <a:xfrm>
            <a:off x="5263559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67812C-80DD-4F84-8BDC-802265D8BC21}"/>
              </a:ext>
            </a:extLst>
          </p:cNvPr>
          <p:cNvSpPr/>
          <p:nvPr/>
        </p:nvSpPr>
        <p:spPr>
          <a:xfrm>
            <a:off x="4903559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609AA6F-0E6A-48BA-8291-C320CDE2DD16}"/>
              </a:ext>
            </a:extLst>
          </p:cNvPr>
          <p:cNvSpPr/>
          <p:nvPr/>
        </p:nvSpPr>
        <p:spPr>
          <a:xfrm>
            <a:off x="5083559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786F9F-ABDC-41B1-B127-E068DD884566}"/>
              </a:ext>
            </a:extLst>
          </p:cNvPr>
          <p:cNvSpPr/>
          <p:nvPr/>
        </p:nvSpPr>
        <p:spPr>
          <a:xfrm rot="1782000">
            <a:off x="3569013" y="299717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9A1F98-3ADE-44AF-A60C-10A2E44EA31C}"/>
              </a:ext>
            </a:extLst>
          </p:cNvPr>
          <p:cNvSpPr/>
          <p:nvPr/>
        </p:nvSpPr>
        <p:spPr>
          <a:xfrm>
            <a:off x="724356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C2E08D-4977-48EF-A037-6CA1C962E1E2}"/>
              </a:ext>
            </a:extLst>
          </p:cNvPr>
          <p:cNvSpPr/>
          <p:nvPr/>
        </p:nvSpPr>
        <p:spPr>
          <a:xfrm>
            <a:off x="724356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EB02D-4D82-4E92-8FBD-E20B8DDFAFFB}"/>
              </a:ext>
            </a:extLst>
          </p:cNvPr>
          <p:cNvSpPr/>
          <p:nvPr/>
        </p:nvSpPr>
        <p:spPr>
          <a:xfrm>
            <a:off x="4183559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EACDB-7F9B-45CA-9759-2337441904A4}"/>
              </a:ext>
            </a:extLst>
          </p:cNvPr>
          <p:cNvSpPr txBox="1"/>
          <p:nvPr/>
        </p:nvSpPr>
        <p:spPr>
          <a:xfrm>
            <a:off x="411336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BEB7C-BA37-41BD-8F30-1CA95C3BD3B7}"/>
              </a:ext>
            </a:extLst>
          </p:cNvPr>
          <p:cNvSpPr txBox="1"/>
          <p:nvPr/>
        </p:nvSpPr>
        <p:spPr>
          <a:xfrm>
            <a:off x="4363559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E18584-2462-4036-B341-DB3B4801423D}"/>
              </a:ext>
            </a:extLst>
          </p:cNvPr>
          <p:cNvSpPr/>
          <p:nvPr/>
        </p:nvSpPr>
        <p:spPr>
          <a:xfrm rot="3154200">
            <a:off x="2848758" y="399800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4EB1421-A361-488F-B7B2-BBDE490D7CEC}"/>
              </a:ext>
            </a:extLst>
          </p:cNvPr>
          <p:cNvSpPr/>
          <p:nvPr/>
        </p:nvSpPr>
        <p:spPr>
          <a:xfrm flipV="1">
            <a:off x="5623559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5FEC4F1-A84C-4090-9497-87AA2E6610E4}"/>
              </a:ext>
            </a:extLst>
          </p:cNvPr>
          <p:cNvSpPr/>
          <p:nvPr/>
        </p:nvSpPr>
        <p:spPr>
          <a:xfrm flipV="1">
            <a:off x="576756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B72B4-AF43-4655-8FBC-A73C62A30744}"/>
              </a:ext>
            </a:extLst>
          </p:cNvPr>
          <p:cNvSpPr txBox="1"/>
          <p:nvPr/>
        </p:nvSpPr>
        <p:spPr>
          <a:xfrm>
            <a:off x="1800000" y="3960000"/>
            <a:ext cx="166355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 Query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current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C8A30-1E40-4432-95FC-8FE0B765D58E}"/>
              </a:ext>
            </a:extLst>
          </p:cNvPr>
          <p:cNvSpPr txBox="1"/>
          <p:nvPr/>
        </p:nvSpPr>
        <p:spPr>
          <a:xfrm>
            <a:off x="3283559" y="1737719"/>
            <a:ext cx="1968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current Leader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CCBF70-D168-456F-97DC-BADA87DF827C}"/>
              </a:ext>
            </a:extLst>
          </p:cNvPr>
          <p:cNvSpPr/>
          <p:nvPr/>
        </p:nvSpPr>
        <p:spPr>
          <a:xfrm>
            <a:off x="652680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0DD897-2953-44D2-BB96-5EB4013D26F9}"/>
              </a:ext>
            </a:extLst>
          </p:cNvPr>
          <p:cNvSpPr/>
          <p:nvPr/>
        </p:nvSpPr>
        <p:spPr>
          <a:xfrm rot="2942400">
            <a:off x="672877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6F686-7442-4428-86DF-B64BEBE97565}"/>
              </a:ext>
            </a:extLst>
          </p:cNvPr>
          <p:cNvSpPr txBox="1"/>
          <p:nvPr/>
        </p:nvSpPr>
        <p:spPr>
          <a:xfrm>
            <a:off x="7362719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C34-CB2E-4676-98C5-0EC37709C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Transparent Delegate to Active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55274F-EF2D-48D3-8703-A85A0819ACB8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C63149-2160-47C0-B485-AD5C48C8D9C9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DC9AE5-C5C0-4424-9D41-F9DD19AE0EF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9A02832-8E0E-4ECC-993B-3DB931D5DAEE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10BEE5-A47E-4C17-985F-3A9C96B0931F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EAABE-B482-4C2D-AB25-B02D2A16232B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AFD868E-8CDD-4AE7-AD3E-0510C48EF458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107052-43EE-4042-B931-5465E6916243}"/>
              </a:ext>
            </a:extLst>
          </p:cNvPr>
          <p:cNvSpPr/>
          <p:nvPr/>
        </p:nvSpPr>
        <p:spPr>
          <a:xfrm rot="4289400">
            <a:off x="4587037" y="390805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6CB03F-9229-4254-93EB-5026AE32772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348FF3-F580-46A4-A706-E8565C59F4E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DB24D-166C-4170-B967-A8F7656D5A14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F4DE5-2B3C-4FF7-BC83-7106903A1081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F34C6-FCD7-4E21-9129-65EC75C6A51C}"/>
              </a:ext>
            </a:extLst>
          </p:cNvPr>
          <p:cNvSpPr txBox="1"/>
          <p:nvPr/>
        </p:nvSpPr>
        <p:spPr>
          <a:xfrm>
            <a:off x="4356000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94F403-A7AF-4CF3-8AAC-0EA7A6007143}"/>
              </a:ext>
            </a:extLst>
          </p:cNvPr>
          <p:cNvSpPr/>
          <p:nvPr/>
        </p:nvSpPr>
        <p:spPr>
          <a:xfrm rot="2098800">
            <a:off x="3426432" y="330172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7D673824-F52E-4FA7-84A9-07A0E0FFBE92}"/>
              </a:ext>
            </a:extLst>
          </p:cNvPr>
          <p:cNvSpPr/>
          <p:nvPr/>
        </p:nvSpPr>
        <p:spPr>
          <a:xfrm flipV="1">
            <a:off x="5616000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6674CC-DD72-473D-ADE4-8DB0CD9DEF7D}"/>
              </a:ext>
            </a:extLst>
          </p:cNvPr>
          <p:cNvSpPr/>
          <p:nvPr/>
        </p:nvSpPr>
        <p:spPr>
          <a:xfrm flipV="1">
            <a:off x="576000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CE0BB-BC04-4BF2-8D89-A11FD41939C8}"/>
              </a:ext>
            </a:extLst>
          </p:cNvPr>
          <p:cNvSpPr txBox="1"/>
          <p:nvPr/>
        </p:nvSpPr>
        <p:spPr>
          <a:xfrm>
            <a:off x="2567520" y="3600000"/>
            <a:ext cx="17017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any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(round-robin?)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EF9B32-4265-4214-8FE6-88BD5E3F23EC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44A2906-840E-4840-82E9-856D1B872CCC}"/>
              </a:ext>
            </a:extLst>
          </p:cNvPr>
          <p:cNvSpPr/>
          <p:nvPr/>
        </p:nvSpPr>
        <p:spPr>
          <a:xfrm rot="2942400">
            <a:off x="672121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C1163-A03B-43C7-A5EB-027AB75BE65B}"/>
              </a:ext>
            </a:extLst>
          </p:cNvPr>
          <p:cNvSpPr txBox="1"/>
          <p:nvPr/>
        </p:nvSpPr>
        <p:spPr>
          <a:xfrm>
            <a:off x="7355160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59A02-E8C9-4B41-B251-E31FBF0F0E7A}"/>
              </a:ext>
            </a:extLst>
          </p:cNvPr>
          <p:cNvSpPr txBox="1"/>
          <p:nvPr/>
        </p:nvSpPr>
        <p:spPr>
          <a:xfrm>
            <a:off x="4174560" y="2637719"/>
            <a:ext cx="10814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Forward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active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83A5-B40A-4155-B884-2D0FBD92F4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Synonym Terms...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B5472-6A26-49A9-ACBD-FE0AFBDF97EA}"/>
              </a:ext>
            </a:extLst>
          </p:cNvPr>
          <p:cNvSpPr txBox="1"/>
          <p:nvPr/>
        </p:nvSpPr>
        <p:spPr>
          <a:xfrm>
            <a:off x="1620000" y="1114920"/>
            <a:ext cx="7427520" cy="446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– Slaves 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polically correct)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– Followers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Active – StandBys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Primary – Secondaries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 – Replica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MainSite - Disaster Recovery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MainDisk - BackupDisk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3C91-1E5D-4EC1-877D-7A85F38FF1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Switching from Active to StandBy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753510-5203-428A-85CE-4902AEEEC159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EE1BC-5D29-4721-93B4-F46F126917A6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55D09C-DB86-4BCC-A4FA-EE78FDB13E2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508B11E-0246-4E64-89BA-E6CA773774CA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61E3B0-0CF4-4C05-B3C4-DA07D723AE11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2CDD94-FE8A-4C23-80E0-B25409B8C5E7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7E3B08B-D1AE-443B-ADD5-FA4882B583DB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AB6ED8-C824-4F48-BC27-7EEB0D4BE00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82AA5-64F7-462F-88F1-88E0711C9DF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2EB4C-9238-456D-9C0B-F1CA6AC3B36F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2850B-2E3F-441B-839E-886B3D49E46B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A1D3B-61FB-4D8C-A855-E248D526960D}"/>
              </a:ext>
            </a:extLst>
          </p:cNvPr>
          <p:cNvSpPr txBox="1"/>
          <p:nvPr/>
        </p:nvSpPr>
        <p:spPr>
          <a:xfrm>
            <a:off x="4356000" y="4680000"/>
            <a:ext cx="35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?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252E63-3B45-426B-9C1C-3DDBA27FB820}"/>
              </a:ext>
            </a:extLst>
          </p:cNvPr>
          <p:cNvSpPr/>
          <p:nvPr/>
        </p:nvSpPr>
        <p:spPr>
          <a:xfrm flipV="1">
            <a:off x="5616000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5BBE9D6C-52FC-4857-A719-B4548544D7AA}"/>
              </a:ext>
            </a:extLst>
          </p:cNvPr>
          <p:cNvSpPr/>
          <p:nvPr/>
        </p:nvSpPr>
        <p:spPr>
          <a:xfrm flipV="1">
            <a:off x="576000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94ECC1-2835-4B7F-97BC-4C99C19715C8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5D2D1B-59CE-4167-836A-AFC0675963AE}"/>
              </a:ext>
            </a:extLst>
          </p:cNvPr>
          <p:cNvSpPr/>
          <p:nvPr/>
        </p:nvSpPr>
        <p:spPr>
          <a:xfrm>
            <a:off x="5652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69CE57-5400-4FB4-88E2-A2D8BD77BE4C}"/>
              </a:ext>
            </a:extLst>
          </p:cNvPr>
          <p:cNvSpPr/>
          <p:nvPr/>
        </p:nvSpPr>
        <p:spPr>
          <a:xfrm>
            <a:off x="7308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1B24C5-A7D8-4AF1-B382-2DE289F200ED}"/>
              </a:ext>
            </a:extLst>
          </p:cNvPr>
          <p:cNvSpPr/>
          <p:nvPr/>
        </p:nvSpPr>
        <p:spPr>
          <a:xfrm rot="2098800">
            <a:off x="3210431" y="335824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5B9B30-0F94-43AA-911E-18D8D22DA5F1}"/>
              </a:ext>
            </a:extLst>
          </p:cNvPr>
          <p:cNvSpPr/>
          <p:nvPr/>
        </p:nvSpPr>
        <p:spPr>
          <a:xfrm>
            <a:off x="1440000" y="4140000"/>
            <a:ext cx="1440000" cy="900000"/>
          </a:xfrm>
          <a:custGeom>
            <a:avLst>
              <a:gd name="f0" fmla="val 32051"/>
              <a:gd name="f1" fmla="val -1503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68039-4866-4CB7-9F67-80BC56C1EB5A}"/>
              </a:ext>
            </a:extLst>
          </p:cNvPr>
          <p:cNvSpPr txBox="1"/>
          <p:nvPr/>
        </p:nvSpPr>
        <p:spPr>
          <a:xfrm>
            <a:off x="1440000" y="4140000"/>
            <a:ext cx="1512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 detect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Failure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..switch 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E54D74-2DF3-40FD-81FA-32E8524DA90F}"/>
              </a:ext>
            </a:extLst>
          </p:cNvPr>
          <p:cNvSpPr/>
          <p:nvPr/>
        </p:nvSpPr>
        <p:spPr>
          <a:xfrm>
            <a:off x="7163999" y="4824000"/>
            <a:ext cx="2520000" cy="810000"/>
          </a:xfrm>
          <a:custGeom>
            <a:avLst>
              <a:gd name="f0" fmla="val -3909"/>
              <a:gd name="f1" fmla="val 454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C44D48-A844-431C-AE70-EDB27CEF3E71}"/>
              </a:ext>
            </a:extLst>
          </p:cNvPr>
          <p:cNvSpPr txBox="1"/>
          <p:nvPr/>
        </p:nvSpPr>
        <p:spPr>
          <a:xfrm>
            <a:off x="7209720" y="4775760"/>
            <a:ext cx="24742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Detect ? Trigger new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Phase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..switch / split brain?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D4D3A-9297-4C8B-AC78-56638785808C}"/>
              </a:ext>
            </a:extLst>
          </p:cNvPr>
          <p:cNvSpPr/>
          <p:nvPr/>
        </p:nvSpPr>
        <p:spPr>
          <a:xfrm>
            <a:off x="8100000" y="2070000"/>
            <a:ext cx="1980000" cy="810000"/>
          </a:xfrm>
          <a:custGeom>
            <a:avLst>
              <a:gd name="f0" fmla="val -4974"/>
              <a:gd name="f1" fmla="val 453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E3BE8-F1FA-4E9C-B86B-7A997C95DAAE}"/>
              </a:ext>
            </a:extLst>
          </p:cNvPr>
          <p:cNvSpPr txBox="1"/>
          <p:nvPr/>
        </p:nvSpPr>
        <p:spPr>
          <a:xfrm>
            <a:off x="8073720" y="2057760"/>
            <a:ext cx="2079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Latest saved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yet replicated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server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930C35-9CF7-4803-9E59-268BD17ED72C}"/>
              </a:ext>
            </a:extLst>
          </p:cNvPr>
          <p:cNvSpPr/>
          <p:nvPr/>
        </p:nvSpPr>
        <p:spPr>
          <a:xfrm>
            <a:off x="8101080" y="3114000"/>
            <a:ext cx="1980000" cy="737999"/>
          </a:xfrm>
          <a:custGeom>
            <a:avLst>
              <a:gd name="f0" fmla="val -4974"/>
              <a:gd name="f1" fmla="val 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1CFC1-5882-4FA3-9066-963B59B1EF86}"/>
              </a:ext>
            </a:extLst>
          </p:cNvPr>
          <p:cNvSpPr txBox="1"/>
          <p:nvPr/>
        </p:nvSpPr>
        <p:spPr>
          <a:xfrm>
            <a:off x="8074800" y="3101760"/>
            <a:ext cx="1963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ready/online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ACA2ED-0972-43F9-A5CB-CE69CA348AEC}"/>
              </a:ext>
            </a:extLst>
          </p:cNvPr>
          <p:cNvSpPr/>
          <p:nvPr/>
        </p:nvSpPr>
        <p:spPr>
          <a:xfrm>
            <a:off x="8066520" y="3870360"/>
            <a:ext cx="1980000" cy="809640"/>
          </a:xfrm>
          <a:custGeom>
            <a:avLst>
              <a:gd name="f0" fmla="val -4974"/>
              <a:gd name="f1" fmla="val 455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CF28E-53DC-492C-B209-2FC67D8F5CD7}"/>
              </a:ext>
            </a:extLst>
          </p:cNvPr>
          <p:cNvSpPr txBox="1"/>
          <p:nvPr/>
        </p:nvSpPr>
        <p:spPr>
          <a:xfrm>
            <a:off x="8040240" y="3858119"/>
            <a:ext cx="1791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replicated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(to server1 ?)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77E7E8-9566-452B-9EBD-B49FBE1995B1}"/>
              </a:ext>
            </a:extLst>
          </p:cNvPr>
          <p:cNvSpPr/>
          <p:nvPr/>
        </p:nvSpPr>
        <p:spPr>
          <a:xfrm flipH="1">
            <a:off x="3780000" y="2772000"/>
            <a:ext cx="2520000" cy="599760"/>
          </a:xfrm>
          <a:custGeom>
            <a:avLst>
              <a:gd name="f0" fmla="val 11403"/>
              <a:gd name="f1" fmla="val 2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27363-5F9F-4987-BD02-B013E330FF2C}"/>
              </a:ext>
            </a:extLst>
          </p:cNvPr>
          <p:cNvSpPr txBox="1"/>
          <p:nvPr/>
        </p:nvSpPr>
        <p:spPr>
          <a:xfrm>
            <a:off x="3813840" y="2772000"/>
            <a:ext cx="2846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Server2 in cold state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 for burst of calls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963-3EF8-4BD6-AE20-ED8FF88E6E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Problem with Leaders</a:t>
            </a:r>
            <a:br>
              <a:rPr lang="fr-FR"/>
            </a:br>
            <a:r>
              <a:rPr lang="fr-FR"/>
              <a:t>same as in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25469-0635-48FB-B075-0282A505F4FF}"/>
              </a:ext>
            </a:extLst>
          </p:cNvPr>
          <p:cNvSpPr txBox="1"/>
          <p:nvPr/>
        </p:nvSpPr>
        <p:spPr>
          <a:xfrm>
            <a:off x="1080000" y="1440000"/>
            <a:ext cx="8209080" cy="444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works only when there is exactly 1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≥ 2 leaders …  conflicts / Split-Brains  / Network Partitioning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 Leader  … nothing works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Imposters pretend to be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staying leader too long after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Trust the result of election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Who can organize if there is no leader?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Can’t decide election in 50 % / 50 % equality … need an odd number : 3, 5, 7..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must be at least 50 % participation (no Abstention)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Otherwise both candidates pretend to majority (not absolute majority) with 50 %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E12-9B6E-48C1-8BAC-582361E082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Failure(s) Happens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82479-4E92-4F6E-B443-0C3D6A7827EC}"/>
              </a:ext>
            </a:extLst>
          </p:cNvPr>
          <p:cNvSpPr txBox="1"/>
          <p:nvPr/>
        </p:nvSpPr>
        <p:spPr>
          <a:xfrm>
            <a:off x="2019960" y="162000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C673-E732-42DB-8E84-85D4277DAB94}"/>
              </a:ext>
            </a:extLst>
          </p:cNvPr>
          <p:cNvSpPr txBox="1"/>
          <p:nvPr/>
        </p:nvSpPr>
        <p:spPr>
          <a:xfrm>
            <a:off x="2019960" y="2457719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7772-ECC0-4FB7-BA21-32CE35DCAF1B}"/>
              </a:ext>
            </a:extLst>
          </p:cNvPr>
          <p:cNvSpPr txBox="1"/>
          <p:nvPr/>
        </p:nvSpPr>
        <p:spPr>
          <a:xfrm>
            <a:off x="2019960" y="324000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F22F-75C2-441D-B82C-369F6E58B545}"/>
              </a:ext>
            </a:extLst>
          </p:cNvPr>
          <p:cNvSpPr txBox="1"/>
          <p:nvPr/>
        </p:nvSpPr>
        <p:spPr>
          <a:xfrm>
            <a:off x="2019960" y="407772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46904-8855-49D3-A734-DA17A82EE810}"/>
              </a:ext>
            </a:extLst>
          </p:cNvPr>
          <p:cNvSpPr txBox="1"/>
          <p:nvPr/>
        </p:nvSpPr>
        <p:spPr>
          <a:xfrm>
            <a:off x="2008800" y="486000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44C6B-56DB-4035-B4D3-75122B46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0" y="1440000"/>
            <a:ext cx="3031200" cy="168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EDB-B191-45F8-89AA-2EE125690E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Leader fail to « Start Lead »</a:t>
            </a:r>
            <a:br>
              <a:rPr lang="fr-FR"/>
            </a:br>
            <a:r>
              <a:rPr lang="fr-FR"/>
              <a:t>… re-electing too Often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80C1-A6C1-4C21-B0EC-567354059D8D}"/>
              </a:ext>
            </a:extLst>
          </p:cNvPr>
          <p:cNvSpPr txBox="1"/>
          <p:nvPr/>
        </p:nvSpPr>
        <p:spPr>
          <a:xfrm>
            <a:off x="1080360" y="1620360"/>
            <a:ext cx="8209080" cy="392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 of Catastrophic scenario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Server « N » become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It needs huge memory to serve requests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are too many requests (burst of waiting requests)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 « Full GC » occurs, take &gt;=30s , and « stop-the-world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30s is the default Timeout for socket connection / read response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During this time, Leader fails to answer to « Health check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4/ Leader is considered not healthy =&gt; not leader any more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5/ Electing another Leader « N+1 »  =&gt;    back to beginning 1/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36679A-006E-4682-90F9-C71E27841939}"/>
              </a:ext>
            </a:extLst>
          </p:cNvPr>
          <p:cNvGrpSpPr/>
          <p:nvPr/>
        </p:nvGrpSpPr>
        <p:grpSpPr>
          <a:xfrm>
            <a:off x="5040000" y="1800000"/>
            <a:ext cx="720000" cy="360000"/>
            <a:chOff x="5040000" y="1800000"/>
            <a:chExt cx="720000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7BC0B-1254-4C29-8014-48D61B145E6A}"/>
                </a:ext>
              </a:extLst>
            </p:cNvPr>
            <p:cNvSpPr/>
            <p:nvPr/>
          </p:nvSpPr>
          <p:spPr>
            <a:xfrm>
              <a:off x="522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DBECB-87BD-4638-A542-78EC01957A04}"/>
                </a:ext>
              </a:extLst>
            </p:cNvPr>
            <p:cNvSpPr/>
            <p:nvPr/>
          </p:nvSpPr>
          <p:spPr>
            <a:xfrm>
              <a:off x="504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3CF00E75-3E60-4C42-9D0D-66DA6D18EF0A}"/>
                </a:ext>
              </a:extLst>
            </p:cNvPr>
            <p:cNvSpPr/>
            <p:nvPr/>
          </p:nvSpPr>
          <p:spPr>
            <a:xfrm>
              <a:off x="513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74321E-6C22-4E12-8D42-5D37FA855A73}"/>
              </a:ext>
            </a:extLst>
          </p:cNvPr>
          <p:cNvSpPr/>
          <p:nvPr/>
        </p:nvSpPr>
        <p:spPr>
          <a:xfrm>
            <a:off x="612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81428D-4E29-418F-B9FF-CF311F00ACB6}"/>
              </a:ext>
            </a:extLst>
          </p:cNvPr>
          <p:cNvSpPr/>
          <p:nvPr/>
        </p:nvSpPr>
        <p:spPr>
          <a:xfrm>
            <a:off x="583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F580F-75E7-4DF5-B757-79A246864D27}"/>
              </a:ext>
            </a:extLst>
          </p:cNvPr>
          <p:cNvGrpSpPr/>
          <p:nvPr/>
        </p:nvGrpSpPr>
        <p:grpSpPr>
          <a:xfrm>
            <a:off x="6623999" y="2340000"/>
            <a:ext cx="720000" cy="360000"/>
            <a:chOff x="6623999" y="2340000"/>
            <a:chExt cx="720000" cy="36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69D1F-32E6-4F50-905C-E5C156C4F6B4}"/>
                </a:ext>
              </a:extLst>
            </p:cNvPr>
            <p:cNvSpPr/>
            <p:nvPr/>
          </p:nvSpPr>
          <p:spPr>
            <a:xfrm>
              <a:off x="6803999" y="234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63E295-0D18-41E1-BDAC-94CEEED0269F}"/>
                </a:ext>
              </a:extLst>
            </p:cNvPr>
            <p:cNvSpPr/>
            <p:nvPr/>
          </p:nvSpPr>
          <p:spPr>
            <a:xfrm>
              <a:off x="6623999" y="245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AC63F531-B378-4F5E-A6FB-93D0A7F7BC36}"/>
                </a:ext>
              </a:extLst>
            </p:cNvPr>
            <p:cNvSpPr/>
            <p:nvPr/>
          </p:nvSpPr>
          <p:spPr>
            <a:xfrm>
              <a:off x="6714000" y="2520000"/>
              <a:ext cx="8999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B11274-F3CD-4752-A2BA-2564CEA76629}"/>
              </a:ext>
            </a:extLst>
          </p:cNvPr>
          <p:cNvSpPr/>
          <p:nvPr/>
        </p:nvSpPr>
        <p:spPr>
          <a:xfrm>
            <a:off x="7703999" y="241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E7E4D7-6CED-4BCD-BA95-8403E5C49217}"/>
              </a:ext>
            </a:extLst>
          </p:cNvPr>
          <p:cNvSpPr/>
          <p:nvPr/>
        </p:nvSpPr>
        <p:spPr>
          <a:xfrm>
            <a:off x="7416000" y="241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A64A8-E33D-4428-819A-B70545ACE6C0}"/>
              </a:ext>
            </a:extLst>
          </p:cNvPr>
          <p:cNvGrpSpPr/>
          <p:nvPr/>
        </p:nvGrpSpPr>
        <p:grpSpPr>
          <a:xfrm>
            <a:off x="8100000" y="1800000"/>
            <a:ext cx="720000" cy="360000"/>
            <a:chOff x="8100000" y="1800000"/>
            <a:chExt cx="720000" cy="36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252EE7-E809-475A-BDFA-60427F1AC563}"/>
                </a:ext>
              </a:extLst>
            </p:cNvPr>
            <p:cNvSpPr/>
            <p:nvPr/>
          </p:nvSpPr>
          <p:spPr>
            <a:xfrm>
              <a:off x="828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3A5E30-2EAC-48A6-9F20-4342472BD9B1}"/>
                </a:ext>
              </a:extLst>
            </p:cNvPr>
            <p:cNvSpPr/>
            <p:nvPr/>
          </p:nvSpPr>
          <p:spPr>
            <a:xfrm>
              <a:off x="810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63D3B228-A817-4F56-B699-BF84295078EC}"/>
                </a:ext>
              </a:extLst>
            </p:cNvPr>
            <p:cNvSpPr/>
            <p:nvPr/>
          </p:nvSpPr>
          <p:spPr>
            <a:xfrm>
              <a:off x="819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3A900D-740E-49F1-B73C-7117F6B2246A}"/>
              </a:ext>
            </a:extLst>
          </p:cNvPr>
          <p:cNvSpPr/>
          <p:nvPr/>
        </p:nvSpPr>
        <p:spPr>
          <a:xfrm>
            <a:off x="918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953E1B-7606-4CF0-98D3-69FB9A61E3CA}"/>
              </a:ext>
            </a:extLst>
          </p:cNvPr>
          <p:cNvSpPr/>
          <p:nvPr/>
        </p:nvSpPr>
        <p:spPr>
          <a:xfrm>
            <a:off x="889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8FC248-B6C6-44B9-85BE-ECD2065775D8}"/>
              </a:ext>
            </a:extLst>
          </p:cNvPr>
          <p:cNvSpPr/>
          <p:nvPr/>
        </p:nvSpPr>
        <p:spPr>
          <a:xfrm rot="2866200">
            <a:off x="6307539" y="217593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EA7443-69D1-4920-B430-E3D8CC8D61CC}"/>
              </a:ext>
            </a:extLst>
          </p:cNvPr>
          <p:cNvSpPr/>
          <p:nvPr/>
        </p:nvSpPr>
        <p:spPr>
          <a:xfrm rot="3447600">
            <a:off x="7686067" y="2425313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7813DC-B825-4D39-B281-80DAB76671E1}"/>
              </a:ext>
            </a:extLst>
          </p:cNvPr>
          <p:cNvSpPr/>
          <p:nvPr/>
        </p:nvSpPr>
        <p:spPr>
          <a:xfrm rot="2866200">
            <a:off x="9367539" y="215577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25F-F0FC-41E5-9D65-154B491914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Split Brain / Network Partitionning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B160-C5C9-489D-ABB9-5DD967B10F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0000" y="1620000"/>
            <a:ext cx="2256840" cy="10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D9426-BEED-4151-B285-F557DAFB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3060000"/>
            <a:ext cx="3060000" cy="144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76F37-A762-469D-85D0-4A4EF71BC0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440" y="3060000"/>
            <a:ext cx="306755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E5BC46-9401-469E-BD73-28C4FFBFA165}"/>
              </a:ext>
            </a:extLst>
          </p:cNvPr>
          <p:cNvSpPr/>
          <p:nvPr/>
        </p:nvSpPr>
        <p:spPr>
          <a:xfrm>
            <a:off x="4860000" y="3600000"/>
            <a:ext cx="54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74F39-148C-4817-B123-86696746C66E}"/>
              </a:ext>
            </a:extLst>
          </p:cNvPr>
          <p:cNvSpPr txBox="1"/>
          <p:nvPr/>
        </p:nvSpPr>
        <p:spPr>
          <a:xfrm>
            <a:off x="1394999" y="4500000"/>
            <a:ext cx="3465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cluster,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but network partition happens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FE0EF-2129-4BD9-BE91-34603DAE3CF3}"/>
              </a:ext>
            </a:extLst>
          </p:cNvPr>
          <p:cNvSpPr txBox="1"/>
          <p:nvPr/>
        </p:nvSpPr>
        <p:spPr>
          <a:xfrm>
            <a:off x="5194440" y="4465800"/>
            <a:ext cx="4885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 clusters  fully isolated 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data diverge, will discover conflict on merge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D6BE-EA2C-4D9E-9241-136AC291C6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Quorum of 50 %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F7D67-F0AC-4211-B405-6D18C7E8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8280" y="1260000"/>
            <a:ext cx="232992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78674-9392-4808-BF1C-4B8A53C3CD82}"/>
              </a:ext>
            </a:extLst>
          </p:cNvPr>
          <p:cNvSpPr txBox="1"/>
          <p:nvPr/>
        </p:nvSpPr>
        <p:spPr>
          <a:xfrm>
            <a:off x="900000" y="126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3E77E-B1D9-40F2-A03B-30F08BCD23E7}"/>
              </a:ext>
            </a:extLst>
          </p:cNvPr>
          <p:cNvSpPr txBox="1"/>
          <p:nvPr/>
        </p:nvSpPr>
        <p:spPr>
          <a:xfrm>
            <a:off x="2585880" y="108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2B2E1-AB35-47B3-84BB-8AB32CBA3540}"/>
              </a:ext>
            </a:extLst>
          </p:cNvPr>
          <p:cNvSpPr txBox="1"/>
          <p:nvPr/>
        </p:nvSpPr>
        <p:spPr>
          <a:xfrm>
            <a:off x="1800000" y="181368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1C15EA-D283-45FA-BD74-4BCCC030EFCD}"/>
              </a:ext>
            </a:extLst>
          </p:cNvPr>
          <p:cNvSpPr/>
          <p:nvPr/>
        </p:nvSpPr>
        <p:spPr>
          <a:xfrm>
            <a:off x="3960000" y="162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6B7AB-5904-4FDD-9422-3261CCB942A9}"/>
              </a:ext>
            </a:extLst>
          </p:cNvPr>
          <p:cNvSpPr txBox="1"/>
          <p:nvPr/>
        </p:nvSpPr>
        <p:spPr>
          <a:xfrm>
            <a:off x="5028120" y="1552680"/>
            <a:ext cx="48718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Quorum of &gt;50 % reachs =&gt; elect candidate1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64A332-AC1D-414D-94E0-64863DF66CA4}"/>
              </a:ext>
            </a:extLst>
          </p:cNvPr>
          <p:cNvSpPr/>
          <p:nvPr/>
        </p:nvSpPr>
        <p:spPr>
          <a:xfrm>
            <a:off x="3960000" y="312732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4E83-59D2-430A-8C4D-E900D2DC8836}"/>
              </a:ext>
            </a:extLst>
          </p:cNvPr>
          <p:cNvSpPr txBox="1"/>
          <p:nvPr/>
        </p:nvSpPr>
        <p:spPr>
          <a:xfrm>
            <a:off x="4954320" y="2845800"/>
            <a:ext cx="41508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Quorum of 50 % reachs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re-organize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 proba=0.5 that 2 of 3 vote for same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B4F3D-B7DA-4A9B-B6B9-259D8B4B1E3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11400" y="2886120"/>
            <a:ext cx="2331720" cy="1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7C604-B894-42C3-9617-F9C0A07A5850}"/>
              </a:ext>
            </a:extLst>
          </p:cNvPr>
          <p:cNvSpPr txBox="1"/>
          <p:nvPr/>
        </p:nvSpPr>
        <p:spPr>
          <a:xfrm>
            <a:off x="900000" y="2772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8716E-6463-4A63-B58B-48100F4A5132}"/>
              </a:ext>
            </a:extLst>
          </p:cNvPr>
          <p:cNvSpPr txBox="1"/>
          <p:nvPr/>
        </p:nvSpPr>
        <p:spPr>
          <a:xfrm>
            <a:off x="2346120" y="270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D0FB7-899D-40D6-9A66-C9E23C543BC2}"/>
              </a:ext>
            </a:extLst>
          </p:cNvPr>
          <p:cNvSpPr/>
          <p:nvPr/>
        </p:nvSpPr>
        <p:spPr>
          <a:xfrm>
            <a:off x="3960000" y="486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D470-E5A6-47E2-A644-6F3C4DE2D33C}"/>
              </a:ext>
            </a:extLst>
          </p:cNvPr>
          <p:cNvSpPr txBox="1"/>
          <p:nvPr/>
        </p:nvSpPr>
        <p:spPr>
          <a:xfrm>
            <a:off x="4954320" y="4465800"/>
            <a:ext cx="5219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Majority but NO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high risk of Split-Brain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 all others may vote and you are not aware)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=&gt; wait enough voters (re-organize / accept vote)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5D5C5A-FCAB-4B54-B641-34BEE513FF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60000" y="4462920"/>
            <a:ext cx="836280" cy="111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60FDB-F0FD-4F30-A66B-E21AEFAC84E1}"/>
              </a:ext>
            </a:extLst>
          </p:cNvPr>
          <p:cNvSpPr txBox="1"/>
          <p:nvPr/>
        </p:nvSpPr>
        <p:spPr>
          <a:xfrm>
            <a:off x="965880" y="4356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E7C232-3DD4-4349-BDF1-DCBF052618A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37360" y="4500000"/>
            <a:ext cx="96264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09E6-EE70-43B5-81C4-A96D3C79B5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Waiting Quorum</a:t>
            </a:r>
            <a:br>
              <a:rPr lang="fr-FR"/>
            </a:br>
            <a:r>
              <a:rPr lang="fr-FR"/>
              <a:t>= system « Not Available 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D5CC4-5381-4976-B225-4DF14D21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7360" y="2334240"/>
            <a:ext cx="2582640" cy="144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7D261-44B8-487B-8353-C9D8E6C2EA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270000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FFB07-C7B9-4AD2-B625-D5C00E4241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60000" y="2520000"/>
            <a:ext cx="20545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F0C-DBED-4674-9E1C-10AFD08ED09F}"/>
              </a:ext>
            </a:extLst>
          </p:cNvPr>
          <p:cNvSpPr txBox="1"/>
          <p:nvPr/>
        </p:nvSpPr>
        <p:spPr>
          <a:xfrm>
            <a:off x="6212160" y="3600000"/>
            <a:ext cx="332783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Waiting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&lt;= 50 %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… means cluster 0 % working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0B2-EFD4-4A52-893D-517A9A7537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9600"/>
            <a:ext cx="9071640" cy="993600"/>
          </a:xfrm>
        </p:spPr>
        <p:txBody>
          <a:bodyPr vert="horz"/>
          <a:lstStyle/>
          <a:p>
            <a:pPr rtl="0"/>
            <a:r>
              <a:rPr lang="fr-FR" dirty="0"/>
              <a:t>CAP </a:t>
            </a:r>
            <a:r>
              <a:rPr lang="fr-FR" dirty="0" err="1"/>
              <a:t>Theorem</a:t>
            </a:r>
            <a:r>
              <a:rPr lang="fr-FR" dirty="0"/>
              <a:t> .. </a:t>
            </a:r>
            <a:r>
              <a:rPr lang="fr-FR" dirty="0" err="1"/>
              <a:t>Choose</a:t>
            </a:r>
            <a:r>
              <a:rPr lang="fr-FR" dirty="0"/>
              <a:t> 2 or 3</a:t>
            </a:r>
          </a:p>
        </p:txBody>
      </p:sp>
      <p:pic>
        <p:nvPicPr>
          <p:cNvPr id="1026" name="Picture 2" descr="Visualization of CAP theorem. ">
            <a:extLst>
              <a:ext uri="{FF2B5EF4-FFF2-40B4-BE49-F238E27FC236}">
                <a16:creationId xmlns:a16="http://schemas.microsoft.com/office/drawing/2014/main" id="{10A6216A-2F97-4A47-9238-D369E8F4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9" y="848112"/>
            <a:ext cx="5336813" cy="48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FA4561-2784-4A7C-A8C2-A8207ECE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50" y="1000100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C82824-90BD-45E4-AE8C-023B59F07D2B}"/>
              </a:ext>
            </a:extLst>
          </p:cNvPr>
          <p:cNvSpPr txBox="1">
            <a:spLocks/>
          </p:cNvSpPr>
          <p:nvPr/>
        </p:nvSpPr>
        <p:spPr>
          <a:xfrm>
            <a:off x="503999" y="39600"/>
            <a:ext cx="9071640" cy="99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en-US" dirty="0">
                <a:solidFill>
                  <a:sysClr val="windowText" lastClr="000000"/>
                </a:solidFill>
              </a:rPr>
              <a:t>Databases choices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7D72B18-9292-439E-9EB4-930D2F4C1257}"/>
              </a:ext>
            </a:extLst>
          </p:cNvPr>
          <p:cNvSpPr/>
          <p:nvPr/>
        </p:nvSpPr>
        <p:spPr>
          <a:xfrm rot="16200000">
            <a:off x="4580725" y="4783575"/>
            <a:ext cx="511200" cy="28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F2EEC-96E7-41CD-BB68-30C9B9EBD294}"/>
              </a:ext>
            </a:extLst>
          </p:cNvPr>
          <p:cNvSpPr txBox="1"/>
          <p:nvPr/>
        </p:nvSpPr>
        <p:spPr>
          <a:xfrm>
            <a:off x="5039819" y="4876619"/>
            <a:ext cx="510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Eventually</a:t>
            </a:r>
            <a:r>
              <a:rPr lang="fr-FR" dirty="0"/>
              <a:t> Consistent » </a:t>
            </a:r>
          </a:p>
          <a:p>
            <a:r>
              <a:rPr lang="fr-FR" dirty="0"/>
              <a:t>.. </a:t>
            </a:r>
            <a:r>
              <a:rPr lang="fr-FR" dirty="0" err="1"/>
              <a:t>Means</a:t>
            </a:r>
            <a:r>
              <a:rPr lang="fr-FR" dirty="0"/>
              <a:t> « NOT » </a:t>
            </a:r>
            <a:r>
              <a:rPr lang="fr-FR" dirty="0" err="1"/>
              <a:t>always</a:t>
            </a:r>
            <a:r>
              <a:rPr lang="fr-FR" dirty="0"/>
              <a:t> consistent … but ends to </a:t>
            </a:r>
            <a:r>
              <a:rPr lang="fr-FR" dirty="0" err="1"/>
              <a:t>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4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9786-30D1-4F6E-A840-EA9B4A1961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Distributed Coordination Server(s)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035BC5-D3F6-49AA-B782-88D4048D363A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873271-327A-4686-A325-658DD1AC5025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3C0204C-2375-4AF3-912E-0AD56496666B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A19B2B-943C-470D-9C73-2EA226836FDF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8C37DF-E083-4CAC-A156-DDEAF868F527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761D95A-3E02-423D-92E1-B6947934A7B5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7E2868-0136-4494-9EC9-9E5353ED6239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56BE-2306-4A84-ABA1-341E0B30533D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388CE32-A95E-4A94-8776-0A42EE095BD1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E1DFE2-A86C-43A4-A157-8F226EE43862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42A8FD-F199-4492-9397-F954123B4C0E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1850AA4-7F6A-4355-B3A8-A28018BAC97B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91BA6D-D3CC-41E4-B200-9CA034FD1274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9A8683-07D1-4D58-97C1-FE8025BEBCA7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01BC3DE-1857-4E1E-8206-4CDFCD5039EB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9A5694-3495-4579-9CD3-770ACE8AD4E0}"/>
              </a:ext>
            </a:extLst>
          </p:cNvPr>
          <p:cNvSpPr/>
          <p:nvPr/>
        </p:nvSpPr>
        <p:spPr>
          <a:xfrm>
            <a:off x="3128759" y="37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D98DCE-6D74-463D-B331-C1AECEADF941}"/>
              </a:ext>
            </a:extLst>
          </p:cNvPr>
          <p:cNvSpPr/>
          <p:nvPr/>
        </p:nvSpPr>
        <p:spPr>
          <a:xfrm>
            <a:off x="2768760" y="39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765190D6-A9EA-49BC-A0DB-C9BEAB078132}"/>
              </a:ext>
            </a:extLst>
          </p:cNvPr>
          <p:cNvSpPr/>
          <p:nvPr/>
        </p:nvSpPr>
        <p:spPr>
          <a:xfrm>
            <a:off x="2948759" y="40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871D6-5BDF-4DCC-9C49-29A044F34200}"/>
              </a:ext>
            </a:extLst>
          </p:cNvPr>
          <p:cNvSpPr txBox="1"/>
          <p:nvPr/>
        </p:nvSpPr>
        <p:spPr>
          <a:xfrm>
            <a:off x="335520" y="4721760"/>
            <a:ext cx="55270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synchronize data on N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 1/2 * N * (N-1) connections .. too many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2A332C-AE7D-4884-A5CD-26DE16FA79EF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26852-CA01-45F4-BB93-F879E678F9F2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1BEE37F-E892-4C1D-85FA-2ED704564EB6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09B502-E088-4EE9-8240-5DFB1A0F3E08}"/>
              </a:ext>
            </a:extLst>
          </p:cNvPr>
          <p:cNvSpPr/>
          <p:nvPr/>
        </p:nvSpPr>
        <p:spPr>
          <a:xfrm rot="2061600">
            <a:off x="3510561" y="287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85FEE8-CC3C-4CB0-A1A8-1D6A805DF99C}"/>
              </a:ext>
            </a:extLst>
          </p:cNvPr>
          <p:cNvSpPr/>
          <p:nvPr/>
        </p:nvSpPr>
        <p:spPr>
          <a:xfrm rot="2061600">
            <a:off x="3995121" y="366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0D82CA-B330-452D-8ED3-310DC2519C8D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B03A6-BA12-4A42-AE05-6384558D05ED}"/>
              </a:ext>
            </a:extLst>
          </p:cNvPr>
          <p:cNvSpPr/>
          <p:nvPr/>
        </p:nvSpPr>
        <p:spPr>
          <a:xfrm rot="2106000">
            <a:off x="3436828" y="313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8BAF06-76B2-4CFF-96C3-C071243B1D99}"/>
              </a:ext>
            </a:extLst>
          </p:cNvPr>
          <p:cNvSpPr/>
          <p:nvPr/>
        </p:nvSpPr>
        <p:spPr>
          <a:xfrm rot="2106000">
            <a:off x="304046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066A12-B410-4FD4-A956-5E949BF19C7A}"/>
              </a:ext>
            </a:extLst>
          </p:cNvPr>
          <p:cNvSpPr/>
          <p:nvPr/>
        </p:nvSpPr>
        <p:spPr>
          <a:xfrm rot="2106000">
            <a:off x="304082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767F0B-A7BC-4FF3-90D2-0F8BDE35B3CA}"/>
              </a:ext>
            </a:extLst>
          </p:cNvPr>
          <p:cNvSpPr/>
          <p:nvPr/>
        </p:nvSpPr>
        <p:spPr>
          <a:xfrm rot="2106000">
            <a:off x="3796828" y="331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CCEB95-F4B5-4988-853A-9060380BA479}"/>
              </a:ext>
            </a:extLst>
          </p:cNvPr>
          <p:cNvSpPr/>
          <p:nvPr/>
        </p:nvSpPr>
        <p:spPr>
          <a:xfrm rot="2320800">
            <a:off x="2877537" y="1760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257C53-CF64-4FB2-8F53-0E557002C10A}"/>
              </a:ext>
            </a:extLst>
          </p:cNvPr>
          <p:cNvSpPr/>
          <p:nvPr/>
        </p:nvSpPr>
        <p:spPr>
          <a:xfrm rot="2473200">
            <a:off x="2845385" y="1832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AFAFF8-5EAB-45E6-A747-A0E10B9DFDBE}"/>
              </a:ext>
            </a:extLst>
          </p:cNvPr>
          <p:cNvSpPr/>
          <p:nvPr/>
        </p:nvSpPr>
        <p:spPr>
          <a:xfrm rot="2320800">
            <a:off x="3076617" y="222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4761AF-AE76-4CBB-B480-E5ED28F1F383}"/>
              </a:ext>
            </a:extLst>
          </p:cNvPr>
          <p:cNvSpPr/>
          <p:nvPr/>
        </p:nvSpPr>
        <p:spPr>
          <a:xfrm rot="2320800">
            <a:off x="3129537" y="258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EC30B4-9E58-4A01-BAF2-2D521134190A}"/>
              </a:ext>
            </a:extLst>
          </p:cNvPr>
          <p:cNvSpPr/>
          <p:nvPr/>
        </p:nvSpPr>
        <p:spPr>
          <a:xfrm rot="2320800">
            <a:off x="3309537" y="2984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AB056DF-4925-4A3E-A249-CDC1D84865FB}"/>
              </a:ext>
            </a:extLst>
          </p:cNvPr>
          <p:cNvSpPr/>
          <p:nvPr/>
        </p:nvSpPr>
        <p:spPr>
          <a:xfrm rot="2473200">
            <a:off x="3025745" y="230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62CECE-DF45-4F77-8F5F-7FF2E0D774CD}"/>
              </a:ext>
            </a:extLst>
          </p:cNvPr>
          <p:cNvSpPr/>
          <p:nvPr/>
        </p:nvSpPr>
        <p:spPr>
          <a:xfrm rot="2473200">
            <a:off x="3116465" y="266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E1EB134-C01B-4180-AE62-1A5C2EDACCC4}"/>
              </a:ext>
            </a:extLst>
          </p:cNvPr>
          <p:cNvSpPr/>
          <p:nvPr/>
        </p:nvSpPr>
        <p:spPr>
          <a:xfrm rot="2483400">
            <a:off x="2789294" y="1952837"/>
            <a:ext cx="1749240" cy="136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0" h="3779">
                <a:moveTo>
                  <a:pt x="0" y="9"/>
                </a:moveTo>
                <a:cubicBezTo>
                  <a:pt x="5066" y="10"/>
                  <a:pt x="5690" y="-377"/>
                  <a:pt x="4056" y="3779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4E40FA-ABA2-447D-866D-DCE644607C2C}"/>
              </a:ext>
            </a:extLst>
          </p:cNvPr>
          <p:cNvSpPr/>
          <p:nvPr/>
        </p:nvSpPr>
        <p:spPr>
          <a:xfrm>
            <a:off x="5760000" y="1800000"/>
            <a:ext cx="3600000" cy="252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724038-CF1B-46D5-ABBF-D2C7AD951936}"/>
              </a:ext>
            </a:extLst>
          </p:cNvPr>
          <p:cNvSpPr/>
          <p:nvPr/>
        </p:nvSpPr>
        <p:spPr>
          <a:xfrm>
            <a:off x="666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ED233A-AABB-4FCB-8874-BDB3CBFFDEF4}"/>
              </a:ext>
            </a:extLst>
          </p:cNvPr>
          <p:cNvSpPr/>
          <p:nvPr/>
        </p:nvSpPr>
        <p:spPr>
          <a:xfrm>
            <a:off x="810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39E59B4-27EC-4EC8-A718-F75AADCB2157}"/>
              </a:ext>
            </a:extLst>
          </p:cNvPr>
          <p:cNvSpPr/>
          <p:nvPr/>
        </p:nvSpPr>
        <p:spPr>
          <a:xfrm>
            <a:off x="7380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84516E61-5906-4948-AEC0-ED342C5B8136}"/>
              </a:ext>
            </a:extLst>
          </p:cNvPr>
          <p:cNvSpPr/>
          <p:nvPr/>
        </p:nvSpPr>
        <p:spPr>
          <a:xfrm>
            <a:off x="7200000" y="2520000"/>
            <a:ext cx="90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:a16="http://schemas.microsoft.com/office/drawing/2014/main" id="{CFB6C387-F3F0-4C3F-AD89-4BF4478EA132}"/>
              </a:ext>
            </a:extLst>
          </p:cNvPr>
          <p:cNvSpPr/>
          <p:nvPr/>
        </p:nvSpPr>
        <p:spPr>
          <a:xfrm>
            <a:off x="720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91B05862-A622-4832-8BC9-C97500258AD0}"/>
              </a:ext>
            </a:extLst>
          </p:cNvPr>
          <p:cNvSpPr/>
          <p:nvPr/>
        </p:nvSpPr>
        <p:spPr>
          <a:xfrm flipH="1">
            <a:off x="774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74AA6-6472-401D-992A-EAFC5269C0FC}"/>
              </a:ext>
            </a:extLst>
          </p:cNvPr>
          <p:cNvSpPr txBox="1"/>
          <p:nvPr/>
        </p:nvSpPr>
        <p:spPr>
          <a:xfrm>
            <a:off x="6300000" y="4437720"/>
            <a:ext cx="3314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Small subsystem (3,5,7 nodes)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 quorum /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Storing coordination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N+3 connections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C4D3D11-A536-44B8-BC39-E2E2F2044453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04AC613-13BC-4537-A064-11C5F54B9C3D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F5961177-E57E-43C3-90AB-E000032D5288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233E11-1811-4152-B9A4-5D956A2D2025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96EBCEF-B960-4595-B962-3B00C526E45D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56245B33-1E1F-4502-934C-8F89F40E55EB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751C1C-6BCA-4636-A321-5B04C50687F6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A7A99E-0B4C-4EB2-B3CA-5D20758AFA7B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ABF7C3C9-64DA-4770-B62C-F6167FE791F5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796E394-AE5D-479D-89B7-8C900C332C05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681A700-3D99-40CF-B269-4AC8AD486420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022A11C2-B2FB-43E1-A3E9-F60D864BCA77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53D432-C5EE-44B9-9119-A088D37A1DF7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2E8700-54B6-4777-A160-2AF5E6499803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72AA9362-C59B-4A0D-8166-9C534B329691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AF45FE-9CC3-487D-8272-D9818B33408E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D7FDE9D-DCA1-4464-B06E-483057266385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0DDA89-1406-416F-BD6F-84FAE14972D0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0E99599-B635-421F-907F-96E7BF665CE5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AE8C35A9-A159-46D6-AC19-ACE3F52389FE}"/>
              </a:ext>
            </a:extLst>
          </p:cNvPr>
          <p:cNvSpPr/>
          <p:nvPr/>
        </p:nvSpPr>
        <p:spPr>
          <a:xfrm>
            <a:off x="5220000" y="1800000"/>
            <a:ext cx="900000" cy="54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362688AF-8F43-4E93-BF2A-37375E916873}"/>
              </a:ext>
            </a:extLst>
          </p:cNvPr>
          <p:cNvSpPr/>
          <p:nvPr/>
        </p:nvSpPr>
        <p:spPr>
          <a:xfrm>
            <a:off x="5220000" y="2160000"/>
            <a:ext cx="863999" cy="396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7721E889-BA1B-4BC2-A186-2427407CF445}"/>
              </a:ext>
            </a:extLst>
          </p:cNvPr>
          <p:cNvSpPr/>
          <p:nvPr/>
        </p:nvSpPr>
        <p:spPr>
          <a:xfrm>
            <a:off x="5220000" y="2880000"/>
            <a:ext cx="54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0EB2F5A6-FDF4-46B3-B4BC-4C9D9E088857}"/>
              </a:ext>
            </a:extLst>
          </p:cNvPr>
          <p:cNvSpPr/>
          <p:nvPr/>
        </p:nvSpPr>
        <p:spPr>
          <a:xfrm flipV="1">
            <a:off x="5220000" y="3168000"/>
            <a:ext cx="576000" cy="14399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traight Connector 71">
            <a:extLst>
              <a:ext uri="{FF2B5EF4-FFF2-40B4-BE49-F238E27FC236}">
                <a16:creationId xmlns:a16="http://schemas.microsoft.com/office/drawing/2014/main" id="{A84B38A7-FA9C-469A-A42A-4BD471C94D04}"/>
              </a:ext>
            </a:extLst>
          </p:cNvPr>
          <p:cNvSpPr/>
          <p:nvPr/>
        </p:nvSpPr>
        <p:spPr>
          <a:xfrm flipV="1">
            <a:off x="5220000" y="3420000"/>
            <a:ext cx="648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5D09BEE4-B559-4775-8770-0F4A37AEB8E9}"/>
              </a:ext>
            </a:extLst>
          </p:cNvPr>
          <p:cNvSpPr/>
          <p:nvPr/>
        </p:nvSpPr>
        <p:spPr>
          <a:xfrm>
            <a:off x="5220000" y="2520000"/>
            <a:ext cx="648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4BCF-66E6-4C71-ACEA-304CB3F6B3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87920"/>
            <a:ext cx="9071640" cy="1021679"/>
          </a:xfrm>
        </p:spPr>
        <p:txBody>
          <a:bodyPr vert="horz"/>
          <a:lstStyle/>
          <a:p>
            <a:pPr lvl="0" rtl="0"/>
            <a:r>
              <a:rPr lang="fr-FR"/>
              <a:t>ZooKeeper</a:t>
            </a:r>
            <a:br>
              <a:rPr lang="fr-FR"/>
            </a:br>
            <a:r>
              <a:rPr lang="fr-FR" sz="2800"/>
              <a:t>Because Coordinating Distributed Systems is a Zoo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A77FA-771D-4AFC-89E8-D36170E2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59119" y="389520"/>
            <a:ext cx="740879" cy="10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CFF53-8871-4D01-BC28-BA9A10F7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26520" y="3060000"/>
            <a:ext cx="3453480" cy="106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2408B-D6C7-4750-9FB4-9AEC3832F34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2600" y="3060000"/>
            <a:ext cx="2327400" cy="944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7FFD1-A58D-4560-B79C-6798010786AB}"/>
              </a:ext>
            </a:extLst>
          </p:cNvPr>
          <p:cNvSpPr txBox="1"/>
          <p:nvPr/>
        </p:nvSpPr>
        <p:spPr>
          <a:xfrm>
            <a:off x="574560" y="1737719"/>
            <a:ext cx="57722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is  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CP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(Consistent and Partition Tolerant)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    Not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(Available)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E8AE8-8FC4-435E-886B-1B164D0E0DC8}"/>
              </a:ext>
            </a:extLst>
          </p:cNvPr>
          <p:cNvSpPr txBox="1"/>
          <p:nvPr/>
        </p:nvSpPr>
        <p:spPr>
          <a:xfrm>
            <a:off x="5220000" y="4296240"/>
            <a:ext cx="4801320" cy="1283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writes are serialized to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(exclusive lock)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replicated to quorum for committing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C91-4B4A-41E7-A976-ADAFCE6313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 Features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7E7B-A72C-4EBF-BEF2-7EA8B45399EE}"/>
              </a:ext>
            </a:extLst>
          </p:cNvPr>
          <p:cNvSpPr/>
          <p:nvPr/>
        </p:nvSpPr>
        <p:spPr>
          <a:xfrm>
            <a:off x="5940000" y="2224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406761-BFAC-4B2D-B8B3-ABC970EFE311}"/>
              </a:ext>
            </a:extLst>
          </p:cNvPr>
          <p:cNvSpPr/>
          <p:nvPr/>
        </p:nvSpPr>
        <p:spPr>
          <a:xfrm>
            <a:off x="432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0CA0AC-98C0-44A8-9855-EAF72151A0A4}"/>
              </a:ext>
            </a:extLst>
          </p:cNvPr>
          <p:cNvSpPr/>
          <p:nvPr/>
        </p:nvSpPr>
        <p:spPr>
          <a:xfrm>
            <a:off x="666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(Persistent)ZNode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1B43E9-562A-47B9-B2CE-A132F88765A3}"/>
              </a:ext>
            </a:extLst>
          </p:cNvPr>
          <p:cNvSpPr/>
          <p:nvPr/>
        </p:nvSpPr>
        <p:spPr>
          <a:xfrm>
            <a:off x="720000" y="2368440"/>
            <a:ext cx="21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ConnectionSession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7435570-7EF0-493E-99ED-CABC007FE831}"/>
              </a:ext>
            </a:extLst>
          </p:cNvPr>
          <p:cNvSpPr/>
          <p:nvPr/>
        </p:nvSpPr>
        <p:spPr>
          <a:xfrm flipV="1">
            <a:off x="6480000" y="2764440"/>
            <a:ext cx="0" cy="504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92C3D87-B8C3-4FE1-94D8-618B5CDC6E0D}"/>
              </a:ext>
            </a:extLst>
          </p:cNvPr>
          <p:cNvSpPr/>
          <p:nvPr/>
        </p:nvSpPr>
        <p:spPr>
          <a:xfrm>
            <a:off x="5220000" y="3268440"/>
            <a:ext cx="25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5B0FDE2-DCC0-418F-94D3-A4EEE1FE42B4}"/>
              </a:ext>
            </a:extLst>
          </p:cNvPr>
          <p:cNvSpPr/>
          <p:nvPr/>
        </p:nvSpPr>
        <p:spPr>
          <a:xfrm>
            <a:off x="522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CA99A71-C4FB-4904-9C30-F99A6DC259AF}"/>
              </a:ext>
            </a:extLst>
          </p:cNvPr>
          <p:cNvSpPr/>
          <p:nvPr/>
        </p:nvSpPr>
        <p:spPr>
          <a:xfrm>
            <a:off x="774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3C6E67-04F4-4B77-8F7D-A2EF3E2566D4}"/>
              </a:ext>
            </a:extLst>
          </p:cNvPr>
          <p:cNvSpPr/>
          <p:nvPr/>
        </p:nvSpPr>
        <p:spPr>
          <a:xfrm rot="3805800">
            <a:off x="6836972" y="2558843"/>
            <a:ext cx="402120" cy="482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8" h="1342" fill="none">
                <a:moveTo>
                  <a:pt x="224" y="1118"/>
                </a:moveTo>
                <a:lnTo>
                  <a:pt x="671" y="1342"/>
                </a:lnTo>
                <a:lnTo>
                  <a:pt x="1118" y="447"/>
                </a:lnTo>
                <a:lnTo>
                  <a:pt x="224" y="0"/>
                </a:lnTo>
                <a:lnTo>
                  <a:pt x="0" y="447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0159B-FAED-430C-8D15-777C74E72D04}"/>
              </a:ext>
            </a:extLst>
          </p:cNvPr>
          <p:cNvSpPr txBox="1"/>
          <p:nvPr/>
        </p:nvSpPr>
        <p:spPr>
          <a:xfrm>
            <a:off x="7025040" y="2332440"/>
            <a:ext cx="269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913EA-01EF-4422-A72B-5C3AEC5B7ED0}"/>
              </a:ext>
            </a:extLst>
          </p:cNvPr>
          <p:cNvSpPr txBox="1"/>
          <p:nvPr/>
        </p:nvSpPr>
        <p:spPr>
          <a:xfrm>
            <a:off x="7200000" y="2238120"/>
            <a:ext cx="648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2970F-A633-4681-9623-41B4A8995F9B}"/>
              </a:ext>
            </a:extLst>
          </p:cNvPr>
          <p:cNvSpPr txBox="1"/>
          <p:nvPr/>
        </p:nvSpPr>
        <p:spPr>
          <a:xfrm>
            <a:off x="6840000" y="290844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0..1 parent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E3C200C-03D0-4546-A582-C1DC54DDCAA1}"/>
              </a:ext>
            </a:extLst>
          </p:cNvPr>
          <p:cNvSpPr/>
          <p:nvPr/>
        </p:nvSpPr>
        <p:spPr>
          <a:xfrm flipH="1" flipV="1">
            <a:off x="2880000" y="2728440"/>
            <a:ext cx="144000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4E626-F9DA-4EE9-91DA-96FFF95B8FE0}"/>
              </a:ext>
            </a:extLst>
          </p:cNvPr>
          <p:cNvSpPr txBox="1"/>
          <p:nvPr/>
        </p:nvSpPr>
        <p:spPr>
          <a:xfrm>
            <a:off x="2844000" y="2844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8B9BE-FC07-48E5-A193-73CDEF697BC7}"/>
              </a:ext>
            </a:extLst>
          </p:cNvPr>
          <p:cNvSpPr/>
          <p:nvPr/>
        </p:nvSpPr>
        <p:spPr>
          <a:xfrm>
            <a:off x="3960000" y="2260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Watch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B95BC56-4819-43A6-80B8-2B239B5BEC28}"/>
              </a:ext>
            </a:extLst>
          </p:cNvPr>
          <p:cNvSpPr/>
          <p:nvPr/>
        </p:nvSpPr>
        <p:spPr>
          <a:xfrm flipH="1">
            <a:off x="2880000" y="2548440"/>
            <a:ext cx="10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75349-4418-4C3F-8628-5AF9A0EA7AE0}"/>
              </a:ext>
            </a:extLst>
          </p:cNvPr>
          <p:cNvSpPr txBox="1"/>
          <p:nvPr/>
        </p:nvSpPr>
        <p:spPr>
          <a:xfrm>
            <a:off x="2844360" y="2160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F526BB6-2F0B-4FD5-A70D-FE76435033FC}"/>
              </a:ext>
            </a:extLst>
          </p:cNvPr>
          <p:cNvSpPr/>
          <p:nvPr/>
        </p:nvSpPr>
        <p:spPr>
          <a:xfrm>
            <a:off x="5040000" y="2548440"/>
            <a:ext cx="9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C8B65-A1D2-4B1D-8F16-C5F6C86C0F3A}"/>
              </a:ext>
            </a:extLst>
          </p:cNvPr>
          <p:cNvSpPr txBox="1"/>
          <p:nvPr/>
        </p:nvSpPr>
        <p:spPr>
          <a:xfrm>
            <a:off x="650880" y="4500000"/>
            <a:ext cx="6848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kernel : « key=value » database, with atomic features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Organized as directories hierarchy, called Znode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 Listening capabilities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And Ephemeral Znode for connections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A7EE-549A-43FB-89C6-89212725B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083F5-7688-4F73-9600-C94FB12A1424}"/>
              </a:ext>
            </a:extLst>
          </p:cNvPr>
          <p:cNvGrpSpPr/>
          <p:nvPr/>
        </p:nvGrpSpPr>
        <p:grpSpPr>
          <a:xfrm>
            <a:off x="1475999" y="1440000"/>
            <a:ext cx="1620360" cy="1440360"/>
            <a:chOff x="1475999" y="1440000"/>
            <a:chExt cx="1620360" cy="14403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C84B8A-EC11-41F7-AEF5-20F552B9529C}"/>
                </a:ext>
              </a:extLst>
            </p:cNvPr>
            <p:cNvSpPr/>
            <p:nvPr/>
          </p:nvSpPr>
          <p:spPr>
            <a:xfrm>
              <a:off x="1475999" y="1440000"/>
              <a:ext cx="1620360" cy="1440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A2B1284-290D-4B5C-BE8A-F5DCBB2D2BB6}"/>
                </a:ext>
              </a:extLst>
            </p:cNvPr>
            <p:cNvSpPr/>
            <p:nvPr/>
          </p:nvSpPr>
          <p:spPr>
            <a:xfrm>
              <a:off x="1880999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250AF8-EA8B-4BE1-AE41-370126575DA8}"/>
                </a:ext>
              </a:extLst>
            </p:cNvPr>
            <p:cNvSpPr/>
            <p:nvPr/>
          </p:nvSpPr>
          <p:spPr>
            <a:xfrm>
              <a:off x="2529360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8B0F32-2A5F-4F6A-8521-F441AFEE7135}"/>
                </a:ext>
              </a:extLst>
            </p:cNvPr>
            <p:cNvSpPr/>
            <p:nvPr/>
          </p:nvSpPr>
          <p:spPr>
            <a:xfrm>
              <a:off x="2204999" y="2262960"/>
              <a:ext cx="24336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7D12C97-6967-4FD8-91A5-DAB068842656}"/>
                </a:ext>
              </a:extLst>
            </p:cNvPr>
            <p:cNvSpPr/>
            <p:nvPr/>
          </p:nvSpPr>
          <p:spPr>
            <a:xfrm>
              <a:off x="2124000" y="1851480"/>
              <a:ext cx="405000" cy="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EEFC5831-EABE-4671-8E8E-26A63B5CB8B2}"/>
                </a:ext>
              </a:extLst>
            </p:cNvPr>
            <p:cNvSpPr/>
            <p:nvPr/>
          </p:nvSpPr>
          <p:spPr>
            <a:xfrm>
              <a:off x="212400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DD2091F-9839-4D46-A53F-854E90524FA1}"/>
                </a:ext>
              </a:extLst>
            </p:cNvPr>
            <p:cNvSpPr/>
            <p:nvPr/>
          </p:nvSpPr>
          <p:spPr>
            <a:xfrm flipH="1">
              <a:off x="236736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12FA7E-2082-4A9B-A4AF-0EB6FD7CBFE0}"/>
              </a:ext>
            </a:extLst>
          </p:cNvPr>
          <p:cNvSpPr/>
          <p:nvPr/>
        </p:nvSpPr>
        <p:spPr>
          <a:xfrm>
            <a:off x="3996000" y="370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 « /node1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9C179-549F-4D78-9D37-AD1009932895}"/>
              </a:ext>
            </a:extLst>
          </p:cNvPr>
          <p:cNvSpPr/>
          <p:nvPr/>
        </p:nvSpPr>
        <p:spPr>
          <a:xfrm>
            <a:off x="3636000" y="3168000"/>
            <a:ext cx="19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/servers »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087E5B-3173-46D6-A6E4-48B794DC32CB}"/>
              </a:ext>
            </a:extLst>
          </p:cNvPr>
          <p:cNvSpPr/>
          <p:nvPr/>
        </p:nvSpPr>
        <p:spPr>
          <a:xfrm>
            <a:off x="3996000" y="424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/node2»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4379C3-A0FC-4763-9F78-47D98B20DC5D}"/>
              </a:ext>
            </a:extLst>
          </p:cNvPr>
          <p:cNvSpPr/>
          <p:nvPr/>
        </p:nvSpPr>
        <p:spPr>
          <a:xfrm>
            <a:off x="3996000" y="478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/node3»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0731D4-AD65-472D-9CFA-CE8B4C26440F}"/>
              </a:ext>
            </a:extLst>
          </p:cNvPr>
          <p:cNvSpPr/>
          <p:nvPr/>
        </p:nvSpPr>
        <p:spPr>
          <a:xfrm>
            <a:off x="828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4C3F08-0E85-4A1E-B32A-5FED6F600C01}"/>
              </a:ext>
            </a:extLst>
          </p:cNvPr>
          <p:cNvSpPr/>
          <p:nvPr/>
        </p:nvSpPr>
        <p:spPr>
          <a:xfrm>
            <a:off x="792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46FFFF70-0623-4FD4-A12D-C3F04E44EF68}"/>
              </a:ext>
            </a:extLst>
          </p:cNvPr>
          <p:cNvSpPr/>
          <p:nvPr/>
        </p:nvSpPr>
        <p:spPr>
          <a:xfrm>
            <a:off x="810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C516A2-203D-4D08-87B3-E7962935E9CA}"/>
              </a:ext>
            </a:extLst>
          </p:cNvPr>
          <p:cNvSpPr/>
          <p:nvPr/>
        </p:nvSpPr>
        <p:spPr>
          <a:xfrm>
            <a:off x="8460000" y="41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440391-1C65-4251-AA92-C0279CE844DB}"/>
              </a:ext>
            </a:extLst>
          </p:cNvPr>
          <p:cNvSpPr/>
          <p:nvPr/>
        </p:nvSpPr>
        <p:spPr>
          <a:xfrm>
            <a:off x="8100000" y="43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E628403E-409F-470B-8AEB-1BA851F1F365}"/>
              </a:ext>
            </a:extLst>
          </p:cNvPr>
          <p:cNvSpPr/>
          <p:nvPr/>
        </p:nvSpPr>
        <p:spPr>
          <a:xfrm>
            <a:off x="8280000" y="44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CC2132-F6DA-4CB6-A7E8-61A4DB676E39}"/>
              </a:ext>
            </a:extLst>
          </p:cNvPr>
          <p:cNvSpPr/>
          <p:nvPr/>
        </p:nvSpPr>
        <p:spPr>
          <a:xfrm>
            <a:off x="8640000" y="46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FFB45B-3002-4540-8F97-938210B16E13}"/>
              </a:ext>
            </a:extLst>
          </p:cNvPr>
          <p:cNvSpPr/>
          <p:nvPr/>
        </p:nvSpPr>
        <p:spPr>
          <a:xfrm>
            <a:off x="8280000" y="48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D436BB2F-B5A9-4465-9B12-CEA5BD43E282}"/>
              </a:ext>
            </a:extLst>
          </p:cNvPr>
          <p:cNvSpPr/>
          <p:nvPr/>
        </p:nvSpPr>
        <p:spPr>
          <a:xfrm>
            <a:off x="8460000" y="49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3260704D-C3A1-4C7A-B4B7-D509B9A833BA}"/>
              </a:ext>
            </a:extLst>
          </p:cNvPr>
          <p:cNvSpPr/>
          <p:nvPr/>
        </p:nvSpPr>
        <p:spPr>
          <a:xfrm>
            <a:off x="6876000" y="3888000"/>
            <a:ext cx="104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D3658EF2-738D-4B0B-BC60-7085F4C7526C}"/>
              </a:ext>
            </a:extLst>
          </p:cNvPr>
          <p:cNvSpPr/>
          <p:nvPr/>
        </p:nvSpPr>
        <p:spPr>
          <a:xfrm>
            <a:off x="6876000" y="4428000"/>
            <a:ext cx="122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CB1EC5C-B8F2-4AEE-A7BE-8ED3F3A31E5D}"/>
              </a:ext>
            </a:extLst>
          </p:cNvPr>
          <p:cNvSpPr/>
          <p:nvPr/>
        </p:nvSpPr>
        <p:spPr>
          <a:xfrm>
            <a:off x="6876000" y="4968000"/>
            <a:ext cx="140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C0AF4-39A6-41FB-94C4-2BAEECB4E366}"/>
              </a:ext>
            </a:extLst>
          </p:cNvPr>
          <p:cNvSpPr/>
          <p:nvPr/>
        </p:nvSpPr>
        <p:spPr>
          <a:xfrm>
            <a:off x="3276000" y="1800000"/>
            <a:ext cx="126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 »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D556D6-1F81-4881-9284-F981CEF65039}"/>
              </a:ext>
            </a:extLst>
          </p:cNvPr>
          <p:cNvSpPr/>
          <p:nvPr/>
        </p:nvSpPr>
        <p:spPr>
          <a:xfrm>
            <a:off x="3636000" y="2311560"/>
            <a:ext cx="162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/data »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E81C13-DEC8-40B8-9CE5-AC2D972A0A1A}"/>
              </a:ext>
            </a:extLst>
          </p:cNvPr>
          <p:cNvSpPr/>
          <p:nvPr/>
        </p:nvSpPr>
        <p:spPr>
          <a:xfrm>
            <a:off x="4140000" y="2743560"/>
            <a:ext cx="1944000" cy="316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/prop » = value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1B3EFD-5486-421F-918E-2460881BAC8A}"/>
              </a:ext>
            </a:extLst>
          </p:cNvPr>
          <p:cNvSpPr/>
          <p:nvPr/>
        </p:nvSpPr>
        <p:spPr>
          <a:xfrm>
            <a:off x="540000" y="39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D046EB6E-629C-4D06-9533-6D85FEE99DDD}"/>
              </a:ext>
            </a:extLst>
          </p:cNvPr>
          <p:cNvSpPr/>
          <p:nvPr/>
        </p:nvSpPr>
        <p:spPr>
          <a:xfrm flipV="1">
            <a:off x="1296000" y="2700000"/>
            <a:ext cx="719999" cy="126000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EA7E03-D5B5-4458-93B3-F04E816FDA7B}"/>
              </a:ext>
            </a:extLst>
          </p:cNvPr>
          <p:cNvSpPr txBox="1"/>
          <p:nvPr/>
        </p:nvSpPr>
        <p:spPr>
          <a:xfrm>
            <a:off x="1654919" y="3101760"/>
            <a:ext cx="16210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Get key..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Set key=value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key/*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E5590-B469-4FF1-8206-B3E3D541A11D}"/>
              </a:ext>
            </a:extLst>
          </p:cNvPr>
          <p:cNvSpPr txBox="1"/>
          <p:nvPr/>
        </p:nvSpPr>
        <p:spPr>
          <a:xfrm>
            <a:off x="180000" y="4797720"/>
            <a:ext cx="334007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for service discovery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« /</a:t>
            </a:r>
            <a:r>
              <a:rPr lang="fr-FR" sz="1800" b="0" i="1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servers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/* 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0229-156F-489F-9517-E994486408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1/5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D98BEF-40D2-4012-9243-032B8D002219}"/>
              </a:ext>
            </a:extLst>
          </p:cNvPr>
          <p:cNvSpPr/>
          <p:nvPr/>
        </p:nvSpPr>
        <p:spPr>
          <a:xfrm>
            <a:off x="1980000" y="1584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2A5DE-67A5-464C-96C7-743CBADE4DBE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1BB5-5036-45CA-A331-A74A4A8C76F4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113C3-61CE-47C9-B86D-18C3AE0059A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72EA5-E92E-4A3E-A85F-958F5F80A5B4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DB9D7-94DB-4570-B690-B9EEB1888BB1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3EC-35A5-4F6A-994E-F9F89A69A3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ZooKeeper : for Master Election </a:t>
            </a:r>
            <a:br>
              <a:rPr lang="fr-FR"/>
            </a:br>
            <a:r>
              <a:rPr lang="fr-FR"/>
              <a:t>+  Persist Topology/Metadata Infos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390CD-1AC5-4F12-B740-1807771D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2203199"/>
            <a:ext cx="2116800" cy="21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1B4E0-6EB8-4AD2-8F7F-F22E9576A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07120" y="2520000"/>
            <a:ext cx="88848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307A97-71C5-4F0A-A2B7-8A2D35695A0D}"/>
              </a:ext>
            </a:extLst>
          </p:cNvPr>
          <p:cNvSpPr/>
          <p:nvPr/>
        </p:nvSpPr>
        <p:spPr>
          <a:xfrm>
            <a:off x="3528000" y="2951999"/>
            <a:ext cx="360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F54EE6-417B-4B3F-A415-E092A783D8A3}"/>
              </a:ext>
            </a:extLst>
          </p:cNvPr>
          <p:cNvSpPr/>
          <p:nvPr/>
        </p:nvSpPr>
        <p:spPr>
          <a:xfrm>
            <a:off x="5868000" y="291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B4B822-2A24-4952-916E-09442F255854}"/>
              </a:ext>
            </a:extLst>
          </p:cNvPr>
          <p:cNvSpPr/>
          <p:nvPr/>
        </p:nvSpPr>
        <p:spPr>
          <a:xfrm>
            <a:off x="5868000" y="327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imple 1">
            <a:extLst>
              <a:ext uri="{FF2B5EF4-FFF2-40B4-BE49-F238E27FC236}">
                <a16:creationId xmlns:a16="http://schemas.microsoft.com/office/drawing/2014/main" id="{A66340D9-0C46-482B-B9C3-903E00099A58}"/>
              </a:ext>
            </a:extLst>
          </p:cNvPr>
          <p:cNvSpPr/>
          <p:nvPr/>
        </p:nvSpPr>
        <p:spPr>
          <a:xfrm>
            <a:off x="1368000" y="2696040"/>
            <a:ext cx="1808280" cy="903959"/>
          </a:xfrm>
          <a:prstGeom prst="rect">
            <a:avLst/>
          </a:prstGeom>
        </p:spPr>
        <p:txBody>
          <a:bodyPr vert="horz" wrap="square" lIns="94680" tIns="51480" rIns="94680" bIns="51480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1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Noto Sans" pitchFamily="34"/>
                <a:ea typeface="MS Gothic" pitchFamily="2"/>
                <a:cs typeface="Tahoma" pitchFamily="2"/>
              </a:defRPr>
            </a:pPr>
            <a:r>
              <a:rPr lang="fr-FR" sz="2400" b="1" i="0" u="none" strike="noStrike" kern="1200" cap="none" baseline="0">
                <a:ln w="19080">
                  <a:solidFill>
                    <a:srgbClr val="808080"/>
                  </a:solidFill>
                  <a:prstDash val="solid"/>
                  <a:miter/>
                </a:ln>
                <a:solidFill>
                  <a:srgbClr val="FFFFFF"/>
                </a:solidFill>
                <a:latin typeface="Noto Sans" pitchFamily="34"/>
                <a:ea typeface="MS Gothic" pitchFamily="2"/>
                <a:cs typeface="Tahoma" pitchFamily="2"/>
              </a:rPr>
              <a:t>?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48F87-4003-46CD-8404-7BE2245DC486}"/>
              </a:ext>
            </a:extLst>
          </p:cNvPr>
          <p:cNvSpPr txBox="1"/>
          <p:nvPr/>
        </p:nvSpPr>
        <p:spPr>
          <a:xfrm>
            <a:off x="1908000" y="2209680"/>
            <a:ext cx="91511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35ABE-F37B-4825-9A08-0A0B4D751FF9}"/>
              </a:ext>
            </a:extLst>
          </p:cNvPr>
          <p:cNvSpPr txBox="1"/>
          <p:nvPr/>
        </p:nvSpPr>
        <p:spPr>
          <a:xfrm>
            <a:off x="118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ED260-E744-4664-AE4D-90A05A6BC704}"/>
              </a:ext>
            </a:extLst>
          </p:cNvPr>
          <p:cNvSpPr txBox="1"/>
          <p:nvPr/>
        </p:nvSpPr>
        <p:spPr>
          <a:xfrm>
            <a:off x="244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5E0AB-F793-421E-A81C-0F38A42073FB}"/>
              </a:ext>
            </a:extLst>
          </p:cNvPr>
          <p:cNvSpPr txBox="1"/>
          <p:nvPr/>
        </p:nvSpPr>
        <p:spPr>
          <a:xfrm>
            <a:off x="1816560" y="2893679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DAB1A-D8B5-4D9B-942E-AE8162D01591}"/>
              </a:ext>
            </a:extLst>
          </p:cNvPr>
          <p:cNvSpPr/>
          <p:nvPr/>
        </p:nvSpPr>
        <p:spPr>
          <a:xfrm rot="2394000">
            <a:off x="2051853" y="3240033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FDB6D3-9131-48C9-B0AA-C1CCD50CCC6E}"/>
              </a:ext>
            </a:extLst>
          </p:cNvPr>
          <p:cNvSpPr/>
          <p:nvPr/>
        </p:nvSpPr>
        <p:spPr>
          <a:xfrm rot="2095200">
            <a:off x="2263498" y="3292375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8AEC43-B45C-4508-A121-404A54C3F45E}"/>
              </a:ext>
            </a:extLst>
          </p:cNvPr>
          <p:cNvSpPr/>
          <p:nvPr/>
        </p:nvSpPr>
        <p:spPr>
          <a:xfrm>
            <a:off x="2304000" y="2556000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5E0-8CF0-4F82-9C20-5212CAC442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for All =&gt; does not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5B4BC-2983-4933-8BB7-64CB44EA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456280"/>
            <a:ext cx="2763360" cy="20437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D7BFC-CA65-48DC-9A28-37F09B783006}"/>
              </a:ext>
            </a:extLst>
          </p:cNvPr>
          <p:cNvSpPr/>
          <p:nvPr/>
        </p:nvSpPr>
        <p:spPr>
          <a:xfrm>
            <a:off x="612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B9426B-FB9B-4221-9DAF-01F0C1FFB475}"/>
              </a:ext>
            </a:extLst>
          </p:cNvPr>
          <p:cNvSpPr/>
          <p:nvPr/>
        </p:nvSpPr>
        <p:spPr>
          <a:xfrm>
            <a:off x="576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4CCE1EF-D785-44FA-BC45-2037473354E4}"/>
              </a:ext>
            </a:extLst>
          </p:cNvPr>
          <p:cNvSpPr/>
          <p:nvPr/>
        </p:nvSpPr>
        <p:spPr>
          <a:xfrm>
            <a:off x="594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CC0979-51D9-4341-810D-FF58AAB4FB7D}"/>
              </a:ext>
            </a:extLst>
          </p:cNvPr>
          <p:cNvSpPr/>
          <p:nvPr/>
        </p:nvSpPr>
        <p:spPr>
          <a:xfrm>
            <a:off x="630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9332D7-7E2B-4382-BBB6-1279E6381E15}"/>
              </a:ext>
            </a:extLst>
          </p:cNvPr>
          <p:cNvSpPr/>
          <p:nvPr/>
        </p:nvSpPr>
        <p:spPr>
          <a:xfrm>
            <a:off x="594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24E4761-BA65-4462-9581-C9609BDE0EAF}"/>
              </a:ext>
            </a:extLst>
          </p:cNvPr>
          <p:cNvSpPr/>
          <p:nvPr/>
        </p:nvSpPr>
        <p:spPr>
          <a:xfrm>
            <a:off x="612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718B8E-E722-4F03-A837-CF2617F10499}"/>
              </a:ext>
            </a:extLst>
          </p:cNvPr>
          <p:cNvSpPr/>
          <p:nvPr/>
        </p:nvSpPr>
        <p:spPr>
          <a:xfrm>
            <a:off x="5004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7F46CC-00EF-4ACD-BC05-3B60861BD787}"/>
              </a:ext>
            </a:extLst>
          </p:cNvPr>
          <p:cNvSpPr/>
          <p:nvPr/>
        </p:nvSpPr>
        <p:spPr>
          <a:xfrm>
            <a:off x="4644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C3859D9-E716-4CFF-8816-BE418D4A4233}"/>
              </a:ext>
            </a:extLst>
          </p:cNvPr>
          <p:cNvSpPr/>
          <p:nvPr/>
        </p:nvSpPr>
        <p:spPr>
          <a:xfrm>
            <a:off x="4824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91D4BF-F83B-46E0-8B16-6A8FB9E8A888}"/>
              </a:ext>
            </a:extLst>
          </p:cNvPr>
          <p:cNvSpPr/>
          <p:nvPr/>
        </p:nvSpPr>
        <p:spPr>
          <a:xfrm>
            <a:off x="666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78E9FD-0836-4D27-AD52-F173089E8423}"/>
              </a:ext>
            </a:extLst>
          </p:cNvPr>
          <p:cNvSpPr/>
          <p:nvPr/>
        </p:nvSpPr>
        <p:spPr>
          <a:xfrm>
            <a:off x="630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56A543A-B2FC-4FD5-86F1-DD961F17A703}"/>
              </a:ext>
            </a:extLst>
          </p:cNvPr>
          <p:cNvSpPr/>
          <p:nvPr/>
        </p:nvSpPr>
        <p:spPr>
          <a:xfrm>
            <a:off x="648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3240B2-66AC-4991-92AC-0254B455557C}"/>
              </a:ext>
            </a:extLst>
          </p:cNvPr>
          <p:cNvSpPr/>
          <p:nvPr/>
        </p:nvSpPr>
        <p:spPr>
          <a:xfrm>
            <a:off x="684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E43049-35B8-4CAB-B0FA-348E0B7B06DF}"/>
              </a:ext>
            </a:extLst>
          </p:cNvPr>
          <p:cNvSpPr/>
          <p:nvPr/>
        </p:nvSpPr>
        <p:spPr>
          <a:xfrm>
            <a:off x="648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448F5451-14DF-4F0E-8651-EBCEA26B46E2}"/>
              </a:ext>
            </a:extLst>
          </p:cNvPr>
          <p:cNvSpPr/>
          <p:nvPr/>
        </p:nvSpPr>
        <p:spPr>
          <a:xfrm>
            <a:off x="666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363E-DFAC-461D-A4BC-A324079DF470}"/>
              </a:ext>
            </a:extLst>
          </p:cNvPr>
          <p:cNvSpPr/>
          <p:nvPr/>
        </p:nvSpPr>
        <p:spPr>
          <a:xfrm>
            <a:off x="702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677CCA-CDE4-412B-BE4B-CFF755F60DD0}"/>
              </a:ext>
            </a:extLst>
          </p:cNvPr>
          <p:cNvSpPr/>
          <p:nvPr/>
        </p:nvSpPr>
        <p:spPr>
          <a:xfrm>
            <a:off x="666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C391428-EF7C-4183-98DE-10A379982E50}"/>
              </a:ext>
            </a:extLst>
          </p:cNvPr>
          <p:cNvSpPr/>
          <p:nvPr/>
        </p:nvSpPr>
        <p:spPr>
          <a:xfrm>
            <a:off x="684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ADDB53-F966-4615-A465-854BA9FC0733}"/>
              </a:ext>
            </a:extLst>
          </p:cNvPr>
          <p:cNvSpPr txBox="1"/>
          <p:nvPr/>
        </p:nvSpPr>
        <p:spPr>
          <a:xfrm>
            <a:off x="4860000" y="3420000"/>
            <a:ext cx="1463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treat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requests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9D7B8-F4E6-45AF-BD40-4D7AA5AF3D3A}"/>
              </a:ext>
            </a:extLst>
          </p:cNvPr>
          <p:cNvSpPr txBox="1"/>
          <p:nvPr/>
        </p:nvSpPr>
        <p:spPr>
          <a:xfrm>
            <a:off x="6636240" y="4500000"/>
            <a:ext cx="3021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Followers in StandBy Mode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waste of cpu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4FB-7247-4217-8598-B4905F6BC2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for Horyzontal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8193E-F838-415F-9646-A0D0B8EDF043}"/>
              </a:ext>
            </a:extLst>
          </p:cNvPr>
          <p:cNvSpPr txBox="1"/>
          <p:nvPr/>
        </p:nvSpPr>
        <p:spPr>
          <a:xfrm>
            <a:off x="362519" y="1549800"/>
            <a:ext cx="7017479" cy="770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Sharding = choose responsible server from data Id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( shared rule for clients and servers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AFD29-9C2B-4F41-B737-7D15F0EDC3DC}"/>
              </a:ext>
            </a:extLst>
          </p:cNvPr>
          <p:cNvGrpSpPr/>
          <p:nvPr/>
        </p:nvGrpSpPr>
        <p:grpSpPr>
          <a:xfrm>
            <a:off x="7256520" y="2750040"/>
            <a:ext cx="899639" cy="360000"/>
            <a:chOff x="7256520" y="2750040"/>
            <a:chExt cx="899639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517BAD-8AEF-4161-BAA0-89C66CD47AD3}"/>
                </a:ext>
              </a:extLst>
            </p:cNvPr>
            <p:cNvSpPr/>
            <p:nvPr/>
          </p:nvSpPr>
          <p:spPr>
            <a:xfrm>
              <a:off x="7481519" y="2750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B0E243-37C2-4AB9-8AAF-7F84FE3A4918}"/>
                </a:ext>
              </a:extLst>
            </p:cNvPr>
            <p:cNvSpPr/>
            <p:nvPr/>
          </p:nvSpPr>
          <p:spPr>
            <a:xfrm>
              <a:off x="7256520" y="286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6A71C58B-498B-435C-AEF2-939058041DFF}"/>
                </a:ext>
              </a:extLst>
            </p:cNvPr>
            <p:cNvSpPr/>
            <p:nvPr/>
          </p:nvSpPr>
          <p:spPr>
            <a:xfrm>
              <a:off x="7368839" y="293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EF195E-246E-4DA9-9658-156ADC6A39FD}"/>
              </a:ext>
            </a:extLst>
          </p:cNvPr>
          <p:cNvGrpSpPr/>
          <p:nvPr/>
        </p:nvGrpSpPr>
        <p:grpSpPr>
          <a:xfrm>
            <a:off x="7256520" y="3470039"/>
            <a:ext cx="899639" cy="360000"/>
            <a:chOff x="7256520" y="3470039"/>
            <a:chExt cx="899639" cy="36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F220CC-7749-48B0-84DC-E35DC2ECBAE8}"/>
                </a:ext>
              </a:extLst>
            </p:cNvPr>
            <p:cNvSpPr/>
            <p:nvPr/>
          </p:nvSpPr>
          <p:spPr>
            <a:xfrm>
              <a:off x="7481519" y="347003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F1730C-74E0-492A-9C4F-77283F391BE1}"/>
                </a:ext>
              </a:extLst>
            </p:cNvPr>
            <p:cNvSpPr/>
            <p:nvPr/>
          </p:nvSpPr>
          <p:spPr>
            <a:xfrm>
              <a:off x="7256520" y="358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BD48E41-8809-405F-9CA3-CAC5C47D2F88}"/>
                </a:ext>
              </a:extLst>
            </p:cNvPr>
            <p:cNvSpPr/>
            <p:nvPr/>
          </p:nvSpPr>
          <p:spPr>
            <a:xfrm>
              <a:off x="7368839" y="365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FDC151-CE7A-450F-B5B9-690B34ACB17F}"/>
              </a:ext>
            </a:extLst>
          </p:cNvPr>
          <p:cNvSpPr/>
          <p:nvPr/>
        </p:nvSpPr>
        <p:spPr>
          <a:xfrm rot="600">
            <a:off x="8192504" y="280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E8A8EA-42B9-476F-A14A-371EFFA7D62F}"/>
              </a:ext>
            </a:extLst>
          </p:cNvPr>
          <p:cNvSpPr/>
          <p:nvPr/>
        </p:nvSpPr>
        <p:spPr>
          <a:xfrm rot="600">
            <a:off x="8192864" y="3558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C58F58-F6BB-4C3A-A260-F3073B17CBA5}"/>
              </a:ext>
            </a:extLst>
          </p:cNvPr>
          <p:cNvSpPr/>
          <p:nvPr/>
        </p:nvSpPr>
        <p:spPr>
          <a:xfrm>
            <a:off x="8588520" y="270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125A55-27A0-4255-94BE-331FF59AAF78}"/>
              </a:ext>
            </a:extLst>
          </p:cNvPr>
          <p:cNvSpPr/>
          <p:nvPr/>
        </p:nvSpPr>
        <p:spPr>
          <a:xfrm>
            <a:off x="8588520" y="3456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D0EA8894-D941-4969-88A8-AC455EDF6B82}"/>
              </a:ext>
            </a:extLst>
          </p:cNvPr>
          <p:cNvSpPr/>
          <p:nvPr/>
        </p:nvSpPr>
        <p:spPr>
          <a:xfrm>
            <a:off x="7400520" y="3276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B04677A-B6AA-424E-8DE2-71077524FA1A}"/>
              </a:ext>
            </a:extLst>
          </p:cNvPr>
          <p:cNvSpPr/>
          <p:nvPr/>
        </p:nvSpPr>
        <p:spPr>
          <a:xfrm>
            <a:off x="7400520" y="3312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C48368-6EB6-4DE4-B12B-5583C9626BDA}"/>
              </a:ext>
            </a:extLst>
          </p:cNvPr>
          <p:cNvGrpSpPr/>
          <p:nvPr/>
        </p:nvGrpSpPr>
        <p:grpSpPr>
          <a:xfrm>
            <a:off x="7256520" y="4207680"/>
            <a:ext cx="899639" cy="360000"/>
            <a:chOff x="7256520" y="4207680"/>
            <a:chExt cx="899639" cy="36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FABE54-6BCC-47DC-99B6-2B45722A8E8D}"/>
                </a:ext>
              </a:extLst>
            </p:cNvPr>
            <p:cNvSpPr/>
            <p:nvPr/>
          </p:nvSpPr>
          <p:spPr>
            <a:xfrm>
              <a:off x="7481519" y="4207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80226-6EFE-4782-87C3-C77EE6738409}"/>
                </a:ext>
              </a:extLst>
            </p:cNvPr>
            <p:cNvSpPr/>
            <p:nvPr/>
          </p:nvSpPr>
          <p:spPr>
            <a:xfrm>
              <a:off x="7256520" y="4327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7B6BB782-7E5B-473A-A006-EE0148786B1B}"/>
                </a:ext>
              </a:extLst>
            </p:cNvPr>
            <p:cNvSpPr/>
            <p:nvPr/>
          </p:nvSpPr>
          <p:spPr>
            <a:xfrm>
              <a:off x="7368839" y="4387680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CB074E-BCF2-4AA5-8AB2-ED296B4BE199}"/>
              </a:ext>
            </a:extLst>
          </p:cNvPr>
          <p:cNvSpPr/>
          <p:nvPr/>
        </p:nvSpPr>
        <p:spPr>
          <a:xfrm rot="600">
            <a:off x="8192864" y="429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886D7B-4FF8-47C0-B2AB-C71EA5DF3672}"/>
              </a:ext>
            </a:extLst>
          </p:cNvPr>
          <p:cNvSpPr/>
          <p:nvPr/>
        </p:nvSpPr>
        <p:spPr>
          <a:xfrm>
            <a:off x="8588520" y="419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4E07C9DA-7268-49DB-8C0F-1EC9275C3890}"/>
              </a:ext>
            </a:extLst>
          </p:cNvPr>
          <p:cNvSpPr/>
          <p:nvPr/>
        </p:nvSpPr>
        <p:spPr>
          <a:xfrm>
            <a:off x="7400520" y="4014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4D937D4-5EE6-4E89-ACA5-1B577E809648}"/>
              </a:ext>
            </a:extLst>
          </p:cNvPr>
          <p:cNvSpPr/>
          <p:nvPr/>
        </p:nvSpPr>
        <p:spPr>
          <a:xfrm>
            <a:off x="7400520" y="405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A197F49-E367-4FB4-BEB0-57F2AD151485}"/>
              </a:ext>
            </a:extLst>
          </p:cNvPr>
          <p:cNvSpPr/>
          <p:nvPr/>
        </p:nvSpPr>
        <p:spPr>
          <a:xfrm>
            <a:off x="1800000" y="3420000"/>
            <a:ext cx="538560" cy="53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1EFD51-8084-4EBA-A501-07E9C6D115B9}"/>
              </a:ext>
            </a:extLst>
          </p:cNvPr>
          <p:cNvSpPr/>
          <p:nvPr/>
        </p:nvSpPr>
        <p:spPr>
          <a:xfrm rot="2098200">
            <a:off x="4405815" y="4068132"/>
            <a:ext cx="69336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D53E2-CCB1-437F-954A-5F32511C1D12}"/>
              </a:ext>
            </a:extLst>
          </p:cNvPr>
          <p:cNvSpPr txBox="1"/>
          <p:nvPr/>
        </p:nvSpPr>
        <p:spPr>
          <a:xfrm>
            <a:off x="720000" y="2700000"/>
            <a:ext cx="2706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ServerId  = Id modulo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8FE6-50DA-4EC4-B551-A23B596FA8EC}"/>
              </a:ext>
            </a:extLst>
          </p:cNvPr>
          <p:cNvSpPr txBox="1"/>
          <p:nvPr/>
        </p:nvSpPr>
        <p:spPr>
          <a:xfrm>
            <a:off x="5400000" y="2749680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972137-A772-4BCA-B8F2-C770A92A90B9}"/>
              </a:ext>
            </a:extLst>
          </p:cNvPr>
          <p:cNvSpPr txBox="1"/>
          <p:nvPr/>
        </p:nvSpPr>
        <p:spPr>
          <a:xfrm>
            <a:off x="5400000" y="3433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B704A-090F-4767-B8B8-20B73133B9E8}"/>
              </a:ext>
            </a:extLst>
          </p:cNvPr>
          <p:cNvSpPr txBox="1"/>
          <p:nvPr/>
        </p:nvSpPr>
        <p:spPr>
          <a:xfrm>
            <a:off x="5436000" y="4189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46653-6064-45A8-B187-538257538038}"/>
              </a:ext>
            </a:extLst>
          </p:cNvPr>
          <p:cNvSpPr txBox="1"/>
          <p:nvPr/>
        </p:nvSpPr>
        <p:spPr>
          <a:xfrm>
            <a:off x="2622960" y="3384000"/>
            <a:ext cx="1131840" cy="65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66D72-9635-4E52-9E78-D04509A65352}"/>
              </a:ext>
            </a:extLst>
          </p:cNvPr>
          <p:cNvSpPr txBox="1"/>
          <p:nvPr/>
        </p:nvSpPr>
        <p:spPr>
          <a:xfrm>
            <a:off x="3780000" y="3600000"/>
            <a:ext cx="966960" cy="994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Hash: 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AB1643-0E00-42B4-8C84-DBDDBE75692F}"/>
              </a:ext>
            </a:extLst>
          </p:cNvPr>
          <p:cNvSpPr/>
          <p:nvPr/>
        </p:nvSpPr>
        <p:spPr>
          <a:xfrm rot="3000">
            <a:off x="3289619" y="3744574"/>
            <a:ext cx="49032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6D9-A8E8-4E66-8F4C-C87E40F275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.. Pros/Cons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595A0-9E9C-4163-B93D-912204A1B15A}"/>
              </a:ext>
            </a:extLst>
          </p:cNvPr>
          <p:cNvSpPr txBox="1"/>
          <p:nvPr/>
        </p:nvSpPr>
        <p:spPr>
          <a:xfrm>
            <a:off x="1372319" y="1980000"/>
            <a:ext cx="8422560" cy="2364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Scale very well « linearly » with number of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ONLY for request with known « ID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for search / full scan)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redimension « N » at runtime… need re-shuffle all data 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7A-1735-4CF8-8490-CA743811B1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per Shard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8DF3DD-2403-4B7A-89A2-474955E54614}"/>
              </a:ext>
            </a:extLst>
          </p:cNvPr>
          <p:cNvGrpSpPr/>
          <p:nvPr/>
        </p:nvGrpSpPr>
        <p:grpSpPr>
          <a:xfrm>
            <a:off x="648360" y="2084040"/>
            <a:ext cx="899639" cy="360000"/>
            <a:chOff x="648360" y="2084040"/>
            <a:chExt cx="899639" cy="360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E78D2A-B3B6-4BC9-8636-CABD228DE70F}"/>
                </a:ext>
              </a:extLst>
            </p:cNvPr>
            <p:cNvSpPr/>
            <p:nvPr/>
          </p:nvSpPr>
          <p:spPr>
            <a:xfrm>
              <a:off x="873359" y="208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7265CC-3974-4F64-B694-2390A2DB33EF}"/>
                </a:ext>
              </a:extLst>
            </p:cNvPr>
            <p:cNvSpPr/>
            <p:nvPr/>
          </p:nvSpPr>
          <p:spPr>
            <a:xfrm>
              <a:off x="648360" y="220391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A3B48A97-C51B-4649-9872-00BA8DF4039D}"/>
                </a:ext>
              </a:extLst>
            </p:cNvPr>
            <p:cNvSpPr/>
            <p:nvPr/>
          </p:nvSpPr>
          <p:spPr>
            <a:xfrm>
              <a:off x="760680" y="226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DE952D-25CD-4DB0-A8F4-726CD4B451DA}"/>
              </a:ext>
            </a:extLst>
          </p:cNvPr>
          <p:cNvGrpSpPr/>
          <p:nvPr/>
        </p:nvGrpSpPr>
        <p:grpSpPr>
          <a:xfrm>
            <a:off x="648360" y="2804040"/>
            <a:ext cx="899639" cy="360000"/>
            <a:chOff x="648360" y="2804040"/>
            <a:chExt cx="899639" cy="360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51E9DF-6243-4141-BCE2-A2E0C399250D}"/>
                </a:ext>
              </a:extLst>
            </p:cNvPr>
            <p:cNvSpPr/>
            <p:nvPr/>
          </p:nvSpPr>
          <p:spPr>
            <a:xfrm>
              <a:off x="873359" y="280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51D3C5-ADBB-41F7-B4B3-490FCD2E042D}"/>
                </a:ext>
              </a:extLst>
            </p:cNvPr>
            <p:cNvSpPr/>
            <p:nvPr/>
          </p:nvSpPr>
          <p:spPr>
            <a:xfrm>
              <a:off x="648360" y="2923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3A22AB36-D545-47A9-8C57-4A599247AA3E}"/>
                </a:ext>
              </a:extLst>
            </p:cNvPr>
            <p:cNvSpPr/>
            <p:nvPr/>
          </p:nvSpPr>
          <p:spPr>
            <a:xfrm>
              <a:off x="760680" y="298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AD7DDA-837E-42F6-B863-E08652859D6A}"/>
              </a:ext>
            </a:extLst>
          </p:cNvPr>
          <p:cNvSpPr/>
          <p:nvPr/>
        </p:nvSpPr>
        <p:spPr>
          <a:xfrm rot="600">
            <a:off x="2231624" y="213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D401C1-18C8-457A-8A37-A472B1EAE201}"/>
              </a:ext>
            </a:extLst>
          </p:cNvPr>
          <p:cNvSpPr/>
          <p:nvPr/>
        </p:nvSpPr>
        <p:spPr>
          <a:xfrm>
            <a:off x="2627640" y="2033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5549FB-F80D-49B5-A36B-F961B1C59C6F}"/>
              </a:ext>
            </a:extLst>
          </p:cNvPr>
          <p:cNvSpPr/>
          <p:nvPr/>
        </p:nvSpPr>
        <p:spPr>
          <a:xfrm>
            <a:off x="262764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647019-C247-47D5-851E-F6F0E96E604B}"/>
              </a:ext>
            </a:extLst>
          </p:cNvPr>
          <p:cNvGrpSpPr/>
          <p:nvPr/>
        </p:nvGrpSpPr>
        <p:grpSpPr>
          <a:xfrm>
            <a:off x="648360" y="3541679"/>
            <a:ext cx="899639" cy="360000"/>
            <a:chOff x="648360" y="3541679"/>
            <a:chExt cx="899639" cy="36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EFF25D-CD69-48FB-B493-1F3DF4397DDD}"/>
                </a:ext>
              </a:extLst>
            </p:cNvPr>
            <p:cNvSpPr/>
            <p:nvPr/>
          </p:nvSpPr>
          <p:spPr>
            <a:xfrm>
              <a:off x="873359" y="3541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17B29C-62D6-4AF3-8155-E00CD542696B}"/>
                </a:ext>
              </a:extLst>
            </p:cNvPr>
            <p:cNvSpPr/>
            <p:nvPr/>
          </p:nvSpPr>
          <p:spPr>
            <a:xfrm>
              <a:off x="648360" y="3661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C2C2CAAD-9EF9-44BA-BBAB-EAB41377E047}"/>
                </a:ext>
              </a:extLst>
            </p:cNvPr>
            <p:cNvSpPr/>
            <p:nvPr/>
          </p:nvSpPr>
          <p:spPr>
            <a:xfrm>
              <a:off x="760680" y="3721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E27B68-43B3-48C6-8F25-0E7F984AC0F0}"/>
              </a:ext>
            </a:extLst>
          </p:cNvPr>
          <p:cNvSpPr/>
          <p:nvPr/>
        </p:nvSpPr>
        <p:spPr>
          <a:xfrm>
            <a:off x="2628000" y="432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D5F61-7147-4142-A87C-F1A70ED9C553}"/>
              </a:ext>
            </a:extLst>
          </p:cNvPr>
          <p:cNvGrpSpPr/>
          <p:nvPr/>
        </p:nvGrpSpPr>
        <p:grpSpPr>
          <a:xfrm>
            <a:off x="648360" y="4320000"/>
            <a:ext cx="899639" cy="360000"/>
            <a:chOff x="648360" y="4320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2E8926-2702-481D-8E67-CF5BE184A5DB}"/>
                </a:ext>
              </a:extLst>
            </p:cNvPr>
            <p:cNvSpPr/>
            <p:nvPr/>
          </p:nvSpPr>
          <p:spPr>
            <a:xfrm>
              <a:off x="873359" y="4320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4EF70B-19C6-483D-8995-3CF06D0E5128}"/>
                </a:ext>
              </a:extLst>
            </p:cNvPr>
            <p:cNvSpPr/>
            <p:nvPr/>
          </p:nvSpPr>
          <p:spPr>
            <a:xfrm>
              <a:off x="648360" y="4439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6AF83A3F-E490-4D6D-80A8-3DBC87DDF2BC}"/>
                </a:ext>
              </a:extLst>
            </p:cNvPr>
            <p:cNvSpPr/>
            <p:nvPr/>
          </p:nvSpPr>
          <p:spPr>
            <a:xfrm>
              <a:off x="760680" y="4500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F4BC8-3500-4C20-A5D2-6A64F7AF8652}"/>
              </a:ext>
            </a:extLst>
          </p:cNvPr>
          <p:cNvGrpSpPr/>
          <p:nvPr/>
        </p:nvGrpSpPr>
        <p:grpSpPr>
          <a:xfrm>
            <a:off x="648360" y="5057640"/>
            <a:ext cx="899639" cy="360000"/>
            <a:chOff x="648360" y="5057640"/>
            <a:chExt cx="899639" cy="36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178824-B5E1-4440-B12E-B019B56FA82E}"/>
                </a:ext>
              </a:extLst>
            </p:cNvPr>
            <p:cNvSpPr/>
            <p:nvPr/>
          </p:nvSpPr>
          <p:spPr>
            <a:xfrm>
              <a:off x="873359" y="50576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E9E594-4674-4FA2-8173-CBD0B93E34DD}"/>
                </a:ext>
              </a:extLst>
            </p:cNvPr>
            <p:cNvSpPr/>
            <p:nvPr/>
          </p:nvSpPr>
          <p:spPr>
            <a:xfrm>
              <a:off x="648360" y="51775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B60D003B-C1D2-4D69-AD35-604B966AF85A}"/>
                </a:ext>
              </a:extLst>
            </p:cNvPr>
            <p:cNvSpPr/>
            <p:nvPr/>
          </p:nvSpPr>
          <p:spPr>
            <a:xfrm>
              <a:off x="760680" y="52376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32129D-B6DF-4373-8B08-37A4173E266E}"/>
              </a:ext>
            </a:extLst>
          </p:cNvPr>
          <p:cNvSpPr txBox="1"/>
          <p:nvPr/>
        </p:nvSpPr>
        <p:spPr>
          <a:xfrm>
            <a:off x="2355840" y="174168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17C77-24AF-45F9-B09C-9EC549542CAC}"/>
              </a:ext>
            </a:extLst>
          </p:cNvPr>
          <p:cNvSpPr txBox="1"/>
          <p:nvPr/>
        </p:nvSpPr>
        <p:spPr>
          <a:xfrm>
            <a:off x="82799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BFE38-1465-44E1-A3CA-9D3707D57FE9}"/>
              </a:ext>
            </a:extLst>
          </p:cNvPr>
          <p:cNvSpPr txBox="1"/>
          <p:nvPr/>
        </p:nvSpPr>
        <p:spPr>
          <a:xfrm>
            <a:off x="827999" y="253368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B554F-7DA9-40D8-95FA-7E5B4A181DCF}"/>
              </a:ext>
            </a:extLst>
          </p:cNvPr>
          <p:cNvSpPr txBox="1"/>
          <p:nvPr/>
        </p:nvSpPr>
        <p:spPr>
          <a:xfrm>
            <a:off x="82835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B0B9C-41F9-475F-ACC3-229567175592}"/>
              </a:ext>
            </a:extLst>
          </p:cNvPr>
          <p:cNvSpPr txBox="1"/>
          <p:nvPr/>
        </p:nvSpPr>
        <p:spPr>
          <a:xfrm>
            <a:off x="82871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17265-8492-404F-9D1B-023D39130B63}"/>
              </a:ext>
            </a:extLst>
          </p:cNvPr>
          <p:cNvSpPr txBox="1"/>
          <p:nvPr/>
        </p:nvSpPr>
        <p:spPr>
          <a:xfrm>
            <a:off x="837359" y="4031999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Node4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2CC193-4BCD-4878-A2F0-6BE92749D2F9}"/>
              </a:ext>
            </a:extLst>
          </p:cNvPr>
          <p:cNvSpPr/>
          <p:nvPr/>
        </p:nvSpPr>
        <p:spPr>
          <a:xfrm flipH="1">
            <a:off x="3131999" y="3276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DE76BD-9D60-45AC-9E3E-CECB96F29404}"/>
              </a:ext>
            </a:extLst>
          </p:cNvPr>
          <p:cNvSpPr/>
          <p:nvPr/>
        </p:nvSpPr>
        <p:spPr>
          <a:xfrm flipH="1">
            <a:off x="3131999" y="4068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1676FC-A0B0-4929-AE87-34327DA49D29}"/>
              </a:ext>
            </a:extLst>
          </p:cNvPr>
          <p:cNvSpPr/>
          <p:nvPr/>
        </p:nvSpPr>
        <p:spPr>
          <a:xfrm>
            <a:off x="7488000" y="1800360"/>
            <a:ext cx="2160360" cy="12596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E797C-C559-477C-842D-C1BD8F395A92}"/>
              </a:ext>
            </a:extLst>
          </p:cNvPr>
          <p:cNvSpPr/>
          <p:nvPr/>
        </p:nvSpPr>
        <p:spPr>
          <a:xfrm>
            <a:off x="802800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630939-7163-44DA-B53F-AF386CAE56F8}"/>
              </a:ext>
            </a:extLst>
          </p:cNvPr>
          <p:cNvSpPr/>
          <p:nvPr/>
        </p:nvSpPr>
        <p:spPr>
          <a:xfrm>
            <a:off x="889236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9D8FFB-00E3-4E39-8DF5-786BDC529CD3}"/>
              </a:ext>
            </a:extLst>
          </p:cNvPr>
          <p:cNvSpPr/>
          <p:nvPr/>
        </p:nvSpPr>
        <p:spPr>
          <a:xfrm>
            <a:off x="8460000" y="2520000"/>
            <a:ext cx="32436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AEBC49B6-939E-4F85-814C-46D1EF01ADE4}"/>
              </a:ext>
            </a:extLst>
          </p:cNvPr>
          <p:cNvSpPr/>
          <p:nvPr/>
        </p:nvSpPr>
        <p:spPr>
          <a:xfrm>
            <a:off x="8352000" y="2160360"/>
            <a:ext cx="54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9ABF0A9-C0CE-4BAB-8DC7-A4DA184EC717}"/>
              </a:ext>
            </a:extLst>
          </p:cNvPr>
          <p:cNvSpPr/>
          <p:nvPr/>
        </p:nvSpPr>
        <p:spPr>
          <a:xfrm>
            <a:off x="835200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2CF73F57-0EC8-4B99-90A7-00F9398A26EF}"/>
              </a:ext>
            </a:extLst>
          </p:cNvPr>
          <p:cNvSpPr/>
          <p:nvPr/>
        </p:nvSpPr>
        <p:spPr>
          <a:xfrm flipH="1">
            <a:off x="867636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2FEEC-212B-4109-A0A1-22EA7AF3AF2C}"/>
              </a:ext>
            </a:extLst>
          </p:cNvPr>
          <p:cNvSpPr txBox="1"/>
          <p:nvPr/>
        </p:nvSpPr>
        <p:spPr>
          <a:xfrm>
            <a:off x="7549200" y="306000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Shard1 : master on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3,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15D5F-EA66-45FC-9019-C7A05B3CB68A}"/>
              </a:ext>
            </a:extLst>
          </p:cNvPr>
          <p:cNvSpPr txBox="1"/>
          <p:nvPr/>
        </p:nvSpPr>
        <p:spPr>
          <a:xfrm>
            <a:off x="7526160" y="371772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Shard2 : master on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2, 5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ADD285-8CE8-42AB-AA46-C25542653BE2}"/>
              </a:ext>
            </a:extLst>
          </p:cNvPr>
          <p:cNvSpPr/>
          <p:nvPr/>
        </p:nvSpPr>
        <p:spPr>
          <a:xfrm rot="600">
            <a:off x="3959984" y="36000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7A98F82-CF5F-4B2F-B33A-AB67FF4405CC}"/>
              </a:ext>
            </a:extLst>
          </p:cNvPr>
          <p:cNvSpPr/>
          <p:nvPr/>
        </p:nvSpPr>
        <p:spPr>
          <a:xfrm>
            <a:off x="439200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DFF949-FAC0-44C4-9115-5DCF78CBE757}"/>
              </a:ext>
            </a:extLst>
          </p:cNvPr>
          <p:cNvSpPr txBox="1"/>
          <p:nvPr/>
        </p:nvSpPr>
        <p:spPr>
          <a:xfrm>
            <a:off x="4104000" y="2457719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replica1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914D257-F099-43B6-AF6A-E25C8D5037B7}"/>
              </a:ext>
            </a:extLst>
          </p:cNvPr>
          <p:cNvSpPr/>
          <p:nvPr/>
        </p:nvSpPr>
        <p:spPr>
          <a:xfrm>
            <a:off x="2448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E5C10-5E42-4040-A908-EDC1E8F954DD}"/>
              </a:ext>
            </a:extLst>
          </p:cNvPr>
          <p:cNvSpPr txBox="1"/>
          <p:nvPr/>
        </p:nvSpPr>
        <p:spPr>
          <a:xfrm>
            <a:off x="2355840" y="3194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0588D-A0BD-451A-9509-6F86D8D87D47}"/>
              </a:ext>
            </a:extLst>
          </p:cNvPr>
          <p:cNvSpPr txBox="1"/>
          <p:nvPr/>
        </p:nvSpPr>
        <p:spPr>
          <a:xfrm>
            <a:off x="2355840" y="4022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0203D-F86C-44CC-B8FF-0E77E666D4DA}"/>
              </a:ext>
            </a:extLst>
          </p:cNvPr>
          <p:cNvSpPr txBox="1"/>
          <p:nvPr/>
        </p:nvSpPr>
        <p:spPr>
          <a:xfrm>
            <a:off x="2440800" y="132444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1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5F6873-0DD4-4FC8-8C8D-DFE6EBFDD918}"/>
              </a:ext>
            </a:extLst>
          </p:cNvPr>
          <p:cNvSpPr/>
          <p:nvPr/>
        </p:nvSpPr>
        <p:spPr>
          <a:xfrm>
            <a:off x="4356000" y="2762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55149DC-C2DD-4F4E-97D9-D8EFC9ECE859}"/>
              </a:ext>
            </a:extLst>
          </p:cNvPr>
          <p:cNvSpPr/>
          <p:nvPr/>
        </p:nvSpPr>
        <p:spPr>
          <a:xfrm>
            <a:off x="4370400" y="497772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EF28006-9040-45E7-81E9-32277386F3A4}"/>
              </a:ext>
            </a:extLst>
          </p:cNvPr>
          <p:cNvSpPr/>
          <p:nvPr/>
        </p:nvSpPr>
        <p:spPr>
          <a:xfrm flipH="1" flipV="1">
            <a:off x="4860000" y="2699280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54F71D-5CBA-4D11-AB7D-813EDDEAA40A}"/>
              </a:ext>
            </a:extLst>
          </p:cNvPr>
          <p:cNvSpPr/>
          <p:nvPr/>
        </p:nvSpPr>
        <p:spPr>
          <a:xfrm flipH="1">
            <a:off x="4874400" y="472572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416341E-8D29-4692-8DB0-B8CFF4FF524D}"/>
              </a:ext>
            </a:extLst>
          </p:cNvPr>
          <p:cNvSpPr/>
          <p:nvPr/>
        </p:nvSpPr>
        <p:spPr>
          <a:xfrm>
            <a:off x="4176000" y="162036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7B299-9994-4D70-8821-AA56DA73023A}"/>
              </a:ext>
            </a:extLst>
          </p:cNvPr>
          <p:cNvSpPr txBox="1"/>
          <p:nvPr/>
        </p:nvSpPr>
        <p:spPr>
          <a:xfrm>
            <a:off x="4083840" y="319464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1325F-06E1-458E-83D0-D52B28502892}"/>
              </a:ext>
            </a:extLst>
          </p:cNvPr>
          <p:cNvSpPr txBox="1"/>
          <p:nvPr/>
        </p:nvSpPr>
        <p:spPr>
          <a:xfrm>
            <a:off x="4098240" y="468000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BB7B8-4FC1-4975-BAC3-ECD3B7C77FDB}"/>
              </a:ext>
            </a:extLst>
          </p:cNvPr>
          <p:cNvSpPr txBox="1"/>
          <p:nvPr/>
        </p:nvSpPr>
        <p:spPr>
          <a:xfrm>
            <a:off x="4168800" y="132480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2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43092F6-8244-46C9-A464-53F257123495}"/>
              </a:ext>
            </a:extLst>
          </p:cNvPr>
          <p:cNvSpPr/>
          <p:nvPr/>
        </p:nvSpPr>
        <p:spPr>
          <a:xfrm rot="600">
            <a:off x="5759984" y="28721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0F4B26-2655-4CEC-9494-A60B7D1AE234}"/>
              </a:ext>
            </a:extLst>
          </p:cNvPr>
          <p:cNvSpPr/>
          <p:nvPr/>
        </p:nvSpPr>
        <p:spPr>
          <a:xfrm>
            <a:off x="6156000" y="276983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566AD4-5FA2-4266-A27A-9CB99C84C9D4}"/>
              </a:ext>
            </a:extLst>
          </p:cNvPr>
          <p:cNvSpPr txBox="1"/>
          <p:nvPr/>
        </p:nvSpPr>
        <p:spPr>
          <a:xfrm>
            <a:off x="5903999" y="2457360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199FF78-5E71-410D-97F7-EB77C6FE0845}"/>
              </a:ext>
            </a:extLst>
          </p:cNvPr>
          <p:cNvSpPr/>
          <p:nvPr/>
        </p:nvSpPr>
        <p:spPr>
          <a:xfrm>
            <a:off x="6170400" y="497736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ED778F-954B-41C3-AFFA-2BD870FA4131}"/>
              </a:ext>
            </a:extLst>
          </p:cNvPr>
          <p:cNvSpPr/>
          <p:nvPr/>
        </p:nvSpPr>
        <p:spPr>
          <a:xfrm flipH="1">
            <a:off x="6674400" y="472536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651BFF-7B25-4632-B184-5EDAC046E361}"/>
              </a:ext>
            </a:extLst>
          </p:cNvPr>
          <p:cNvSpPr/>
          <p:nvPr/>
        </p:nvSpPr>
        <p:spPr>
          <a:xfrm>
            <a:off x="5976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2DCC62-3DC4-4BAD-8504-52D8519D8DC2}"/>
              </a:ext>
            </a:extLst>
          </p:cNvPr>
          <p:cNvSpPr txBox="1"/>
          <p:nvPr/>
        </p:nvSpPr>
        <p:spPr>
          <a:xfrm>
            <a:off x="5898240" y="467964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E50A7-F4D9-4CCB-B9D4-29A739560AF5}"/>
              </a:ext>
            </a:extLst>
          </p:cNvPr>
          <p:cNvSpPr txBox="1"/>
          <p:nvPr/>
        </p:nvSpPr>
        <p:spPr>
          <a:xfrm>
            <a:off x="5968799" y="1324440"/>
            <a:ext cx="1231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N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CC13149-AB5F-4AEF-8869-CE081741DBD2}"/>
              </a:ext>
            </a:extLst>
          </p:cNvPr>
          <p:cNvSpPr/>
          <p:nvPr/>
        </p:nvSpPr>
        <p:spPr>
          <a:xfrm>
            <a:off x="6192000" y="194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1E563A-EADA-40D1-8B81-08D380D1A4F7}"/>
              </a:ext>
            </a:extLst>
          </p:cNvPr>
          <p:cNvSpPr/>
          <p:nvPr/>
        </p:nvSpPr>
        <p:spPr>
          <a:xfrm flipH="1" flipV="1">
            <a:off x="6660000" y="1880639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FDB1A9-8BE7-4C3D-A777-034BFDC1B896}"/>
              </a:ext>
            </a:extLst>
          </p:cNvPr>
          <p:cNvSpPr txBox="1"/>
          <p:nvPr/>
        </p:nvSpPr>
        <p:spPr>
          <a:xfrm>
            <a:off x="837720" y="3276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99A006-1FA6-44BB-9871-93DD917E6920}"/>
              </a:ext>
            </a:extLst>
          </p:cNvPr>
          <p:cNvSpPr txBox="1"/>
          <p:nvPr/>
        </p:nvSpPr>
        <p:spPr>
          <a:xfrm>
            <a:off x="837359" y="4788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07C9E7-1B3E-4058-B838-B9D6C88BA91C}"/>
              </a:ext>
            </a:extLst>
          </p:cNvPr>
          <p:cNvSpPr txBox="1"/>
          <p:nvPr/>
        </p:nvSpPr>
        <p:spPr>
          <a:xfrm>
            <a:off x="7590599" y="4513679"/>
            <a:ext cx="1337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ShardN : ...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9DC8-3F8F-4A96-A60C-75174D32A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3 Examples &amp; Comparisons</a:t>
            </a:r>
            <a:br>
              <a:rPr lang="fr-FR"/>
            </a:br>
            <a:r>
              <a:rPr lang="fr-FR"/>
              <a:t>for Sharding + Master/Replica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A700F-A3ED-4CAB-9D2A-CD29980741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7359" y="2715840"/>
            <a:ext cx="2042639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C6A98-9F3F-4F42-9B20-2218925F9F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1040" y="288000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07E88-5799-4610-B13C-A7F06271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16199" y="2746079"/>
            <a:ext cx="1423799" cy="103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E47548-A5A3-4EE7-AFEA-E1185252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4879" y="22500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C2231F-7A1E-4965-8325-8933A10492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 1/3 : 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CD973-684B-4CDC-B8C4-8A2F83922A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60000" y="1708920"/>
            <a:ext cx="5760000" cy="35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F13EE-D635-4835-853A-57B98CC8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D977F1-50D1-4AE7-B734-6FBEC10D42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ElasticSearch … UML 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CBA484-AB75-47F0-82D0-85E12DBE4528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81EB4D-6E52-4BE5-AB8D-C75842423347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DC267B-7F45-4631-8FAD-BF5C7805DACE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E7BDD89-4908-4BD7-8400-EE5ADDFF4356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5BF0B-0CD1-4236-B784-57E1C03B7F88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9E25-0B8C-41C9-95B1-FB4CE9CFEB29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E383F-0ED7-403C-8414-30500C592DE3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E36F67-E399-4AAF-B2BD-A71186C113C0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08983-37D7-4257-853D-6EF7C7C72EE4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ED6A76-7C80-48FB-8D47-C7A545FD388E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9094C3B-495B-4DDD-BF66-1F21B1A366BD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58DEB-EF57-4E84-8959-C8E4E3AFBC7A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8C4BD-3A28-4427-8389-3B2DAB510D8E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5F330A-A9B7-47B3-B625-ABA2469DCA5D}"/>
              </a:ext>
            </a:extLst>
          </p:cNvPr>
          <p:cNvSpPr/>
          <p:nvPr/>
        </p:nvSpPr>
        <p:spPr>
          <a:xfrm>
            <a:off x="1260000" y="2434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DEBFFE4-464E-4BC2-AA13-C76AE04E8769}"/>
              </a:ext>
            </a:extLst>
          </p:cNvPr>
          <p:cNvSpPr/>
          <p:nvPr/>
        </p:nvSpPr>
        <p:spPr>
          <a:xfrm>
            <a:off x="216000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266CB-17FA-4F91-9F2C-F825C525D3DE}"/>
              </a:ext>
            </a:extLst>
          </p:cNvPr>
          <p:cNvSpPr txBox="1"/>
          <p:nvPr/>
        </p:nvSpPr>
        <p:spPr>
          <a:xfrm>
            <a:off x="2465280" y="3024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6D0CE-1CBA-42BA-926E-C7B6A98C3404}"/>
              </a:ext>
            </a:extLst>
          </p:cNvPr>
          <p:cNvSpPr txBox="1"/>
          <p:nvPr/>
        </p:nvSpPr>
        <p:spPr>
          <a:xfrm>
            <a:off x="208224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FB3793-0940-4AC9-BAE8-00486E9E9866}"/>
              </a:ext>
            </a:extLst>
          </p:cNvPr>
          <p:cNvSpPr/>
          <p:nvPr/>
        </p:nvSpPr>
        <p:spPr>
          <a:xfrm>
            <a:off x="5040000" y="4054320"/>
            <a:ext cx="18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 (Immutable)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shard id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2D1B4764-6B02-4C1C-B5A3-FDCBAA84300C}"/>
              </a:ext>
            </a:extLst>
          </p:cNvPr>
          <p:cNvSpPr/>
          <p:nvPr/>
        </p:nvSpPr>
        <p:spPr>
          <a:xfrm>
            <a:off x="5940000" y="2974320"/>
            <a:ext cx="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8B303-C721-4F2D-B7EB-79B867BE5554}"/>
              </a:ext>
            </a:extLst>
          </p:cNvPr>
          <p:cNvSpPr txBox="1"/>
          <p:nvPr/>
        </p:nvSpPr>
        <p:spPr>
          <a:xfrm>
            <a:off x="5669279" y="3694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49895-0669-47B7-893A-7EE7442FAF2C}"/>
              </a:ext>
            </a:extLst>
          </p:cNvPr>
          <p:cNvSpPr txBox="1"/>
          <p:nvPr/>
        </p:nvSpPr>
        <p:spPr>
          <a:xfrm>
            <a:off x="5652000" y="295199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8885EE5A-6FA3-4F01-9F73-8B777951D88C}"/>
              </a:ext>
            </a:extLst>
          </p:cNvPr>
          <p:cNvSpPr/>
          <p:nvPr/>
        </p:nvSpPr>
        <p:spPr>
          <a:xfrm flipV="1">
            <a:off x="2160360" y="2074319"/>
            <a:ext cx="1619640" cy="44568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BEEBE3-525A-41BC-83E2-6D91DAB943FD}"/>
              </a:ext>
            </a:extLst>
          </p:cNvPr>
          <p:cNvSpPr txBox="1"/>
          <p:nvPr/>
        </p:nvSpPr>
        <p:spPr>
          <a:xfrm>
            <a:off x="3545640" y="180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28C6F-CBD5-4FA7-B7E4-A90298C1F174}"/>
              </a:ext>
            </a:extLst>
          </p:cNvPr>
          <p:cNvSpPr txBox="1"/>
          <p:nvPr/>
        </p:nvSpPr>
        <p:spPr>
          <a:xfrm>
            <a:off x="2082600" y="216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EF699-DE24-4B85-BD99-6C65AB98BC7A}"/>
              </a:ext>
            </a:extLst>
          </p:cNvPr>
          <p:cNvSpPr txBox="1"/>
          <p:nvPr/>
        </p:nvSpPr>
        <p:spPr>
          <a:xfrm>
            <a:off x="7020000" y="4320000"/>
            <a:ext cx="3142079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 : json text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{ _id : « some-id1 »,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field1 : 123,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field2 : { subField : [ « a » ]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CE713-7B75-47FC-B065-37D2B957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742565-A89A-47F5-9C1F-31B7A5BD36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ElasticSearch … </a:t>
            </a:r>
            <a:br>
              <a:rPr lang="fr-FR"/>
            </a:br>
            <a:r>
              <a:rPr lang="fr-FR"/>
              <a:t>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E881D4-E52A-435F-95A8-A3E767C04AE5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306C3A-9700-4006-8C57-1C199084E0AB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347B73-F7BF-4BD9-8760-3E0E26567FD2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2A52A15-73D5-4321-8598-44DB5AB181AC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E6007-36CF-4181-BB0E-9A10A5E9F020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17A34-C463-4D3B-9CAC-C230F91D509A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983BE-101D-405A-8215-9D20AECC025D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749F49-0C65-456C-B4A5-C86F1826DE2A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4754C-FCF5-41FE-9BB5-23679A8C9B75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263BF3-E804-4BF1-9BBB-34EB3A2AD8E6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EB16510-E8E4-48EE-B735-B7F23B4716CB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7783A-4069-4FF0-B9DF-2943172093B8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E7DA3-0360-4798-B6A1-894C8A61C773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5E2E3F-C5EF-4A29-968F-09DE2BCB1F53}"/>
              </a:ext>
            </a:extLst>
          </p:cNvPr>
          <p:cNvSpPr/>
          <p:nvPr/>
        </p:nvSpPr>
        <p:spPr>
          <a:xfrm rot="1218000">
            <a:off x="5016127" y="178608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F2F3B-722D-434D-B9A6-4B428FD58B96}"/>
              </a:ext>
            </a:extLst>
          </p:cNvPr>
          <p:cNvSpPr txBox="1"/>
          <p:nvPr/>
        </p:nvSpPr>
        <p:spPr>
          <a:xfrm>
            <a:off x="5580000" y="1565280"/>
            <a:ext cx="312983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Id)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99C308-29E8-43E6-B3ED-C8987F5E068A}"/>
              </a:ext>
            </a:extLst>
          </p:cNvPr>
          <p:cNvSpPr/>
          <p:nvPr/>
        </p:nvSpPr>
        <p:spPr>
          <a:xfrm rot="1218000">
            <a:off x="6659167" y="2411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38995-E13E-4255-B14C-AFBB77A8D371}"/>
              </a:ext>
            </a:extLst>
          </p:cNvPr>
          <p:cNvSpPr txBox="1"/>
          <p:nvPr/>
        </p:nvSpPr>
        <p:spPr>
          <a:xfrm>
            <a:off x="7200000" y="217368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10CA8B-D76C-4139-AF75-B97165B403FC}"/>
              </a:ext>
            </a:extLst>
          </p:cNvPr>
          <p:cNvSpPr/>
          <p:nvPr/>
        </p:nvSpPr>
        <p:spPr>
          <a:xfrm rot="10702800">
            <a:off x="4687435" y="3398343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44D98-AEA8-4C74-8FAF-D24CEE79D4E9}"/>
              </a:ext>
            </a:extLst>
          </p:cNvPr>
          <p:cNvSpPr txBox="1"/>
          <p:nvPr/>
        </p:nvSpPr>
        <p:spPr>
          <a:xfrm>
            <a:off x="4362840" y="396000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6BE6-D56E-47C1-9951-93FF5FF63D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6EB8-C09A-4E7E-A767-0B21305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167FB-590F-415F-B85A-3D3F49011B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" y="1648440"/>
            <a:ext cx="5200200" cy="249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71395-1083-42BB-8E36-C5A992E2E2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12000" y="1620000"/>
            <a:ext cx="2988000" cy="261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630-188B-4265-8C38-30D2AB158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46750-15A6-46EE-A909-6A9CE14D42AA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4D7D-3026-43CF-A45F-F3EC5A761985}"/>
              </a:ext>
            </a:extLst>
          </p:cNvPr>
          <p:cNvSpPr txBox="1"/>
          <p:nvPr/>
        </p:nvSpPr>
        <p:spPr>
          <a:xfrm>
            <a:off x="938520" y="2520000"/>
            <a:ext cx="8061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Individual Component : Obviously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D8DE-A6ED-4311-BD94-F9560E1C0C58}"/>
              </a:ext>
            </a:extLst>
          </p:cNvPr>
          <p:cNvSpPr txBox="1"/>
          <p:nvPr/>
        </p:nvSpPr>
        <p:spPr>
          <a:xfrm>
            <a:off x="938520" y="3537720"/>
            <a:ext cx="76514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Architecture 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resist (hopefully) to (some) failure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CA8300-DCD3-43C1-8BB7-BBF9E25EAF91}"/>
              </a:ext>
            </a:extLst>
          </p:cNvPr>
          <p:cNvSpPr/>
          <p:nvPr/>
        </p:nvSpPr>
        <p:spPr>
          <a:xfrm rot="5454000">
            <a:off x="26963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DA09-F806-4681-AFF0-AE046811DA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UML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E3C50-AB07-47B2-BCBA-27397C4E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8591BA-782D-48E8-BB89-CC3FF272B6E3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E0968E-F844-44CD-B1A3-1E62A822A9D1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C884B2-9120-46AB-A922-AB663DC5A4A0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DAB01DC-B176-4971-BC71-53D4A7DD8B55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B607-E1E6-4A09-934F-5ED347189C13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6FB9-2DC9-470F-B115-088159B39073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DED8-C5DB-4884-BB87-B11FD7E779D8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CE62E5B-8B44-47B8-BF68-449480B6B709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6668B-2F96-4CB5-87B2-82DBB397694D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AE056C-F202-412B-B0E4-A31A507073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51BE8D7-489C-4728-A4EB-A1064213FAE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151A-F86D-4F96-B28E-13B1D99AA8D7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7A192-A84A-4EE9-A41B-69F35923E367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8CFB83-BA10-44E6-B941-5A40FDA68274}"/>
              </a:ext>
            </a:extLst>
          </p:cNvPr>
          <p:cNvSpPr/>
          <p:nvPr/>
        </p:nvSpPr>
        <p:spPr>
          <a:xfrm>
            <a:off x="126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95FBA01-41FB-4B5C-9878-623A3DB4F2C4}"/>
              </a:ext>
            </a:extLst>
          </p:cNvPr>
          <p:cNvSpPr/>
          <p:nvPr/>
        </p:nvSpPr>
        <p:spPr>
          <a:xfrm>
            <a:off x="216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4C3B-F5AD-4DED-8F01-B5B102796EDF}"/>
              </a:ext>
            </a:extLst>
          </p:cNvPr>
          <p:cNvSpPr txBox="1"/>
          <p:nvPr/>
        </p:nvSpPr>
        <p:spPr>
          <a:xfrm>
            <a:off x="253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F1644-28BA-46C1-BAA2-110E10CD869D}"/>
              </a:ext>
            </a:extLst>
          </p:cNvPr>
          <p:cNvSpPr txBox="1"/>
          <p:nvPr/>
        </p:nvSpPr>
        <p:spPr>
          <a:xfrm>
            <a:off x="208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31596D0-1F2D-42A1-9402-EF273181228C}"/>
              </a:ext>
            </a:extLst>
          </p:cNvPr>
          <p:cNvSpPr/>
          <p:nvPr/>
        </p:nvSpPr>
        <p:spPr>
          <a:xfrm flipV="1">
            <a:off x="2160360" y="3348000"/>
            <a:ext cx="539640" cy="265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A8FAF-A878-46CD-B75F-2A5DD7FB9107}"/>
              </a:ext>
            </a:extLst>
          </p:cNvPr>
          <p:cNvSpPr txBox="1"/>
          <p:nvPr/>
        </p:nvSpPr>
        <p:spPr>
          <a:xfrm>
            <a:off x="2592000" y="3339000"/>
            <a:ext cx="576000" cy="490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1D6DC-DA6D-40AE-AC4A-5A28CBD9FF95}"/>
              </a:ext>
            </a:extLst>
          </p:cNvPr>
          <p:cNvSpPr txBox="1"/>
          <p:nvPr/>
        </p:nvSpPr>
        <p:spPr>
          <a:xfrm>
            <a:off x="2046599" y="31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4CDEB-C4E5-4D93-B41E-541B9A3DD462}"/>
              </a:ext>
            </a:extLst>
          </p:cNvPr>
          <p:cNvSpPr txBox="1"/>
          <p:nvPr/>
        </p:nvSpPr>
        <p:spPr>
          <a:xfrm>
            <a:off x="4506840" y="4573800"/>
            <a:ext cx="3413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File: binary large object « blob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metadata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(owner, group, chmod, acl, 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of blocks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96D83AD-5532-4753-BA3A-C64B52C74771}"/>
              </a:ext>
            </a:extLst>
          </p:cNvPr>
          <p:cNvSpPr/>
          <p:nvPr/>
        </p:nvSpPr>
        <p:spPr>
          <a:xfrm>
            <a:off x="2340000" y="2988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NameNode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9F5B1D-9629-494B-844E-FDA8A07BE13C}"/>
              </a:ext>
            </a:extLst>
          </p:cNvPr>
          <p:cNvSpPr/>
          <p:nvPr/>
        </p:nvSpPr>
        <p:spPr>
          <a:xfrm>
            <a:off x="2520000" y="19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FsImage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BA2B2E43-F7BB-47BB-BCE4-8E1F17BAFA87}"/>
              </a:ext>
            </a:extLst>
          </p:cNvPr>
          <p:cNvSpPr/>
          <p:nvPr/>
        </p:nvSpPr>
        <p:spPr>
          <a:xfrm flipV="1">
            <a:off x="2700000" y="2340000"/>
            <a:ext cx="18000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7F9C3-27CF-4EA8-BBEB-08FCBA7D25DE}"/>
              </a:ext>
            </a:extLst>
          </p:cNvPr>
          <p:cNvSpPr txBox="1"/>
          <p:nvPr/>
        </p:nvSpPr>
        <p:spPr>
          <a:xfrm>
            <a:off x="3060000" y="226800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6BA0CC84-3D2D-41EA-B483-6970151DF9F2}"/>
              </a:ext>
            </a:extLst>
          </p:cNvPr>
          <p:cNvSpPr/>
          <p:nvPr/>
        </p:nvSpPr>
        <p:spPr>
          <a:xfrm>
            <a:off x="3600360" y="2160000"/>
            <a:ext cx="8996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BA12979-50A3-4224-81A2-F2057B887A73}"/>
              </a:ext>
            </a:extLst>
          </p:cNvPr>
          <p:cNvSpPr/>
          <p:nvPr/>
        </p:nvSpPr>
        <p:spPr>
          <a:xfrm>
            <a:off x="2520000" y="10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FsEdit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98D5E4-2AED-4E6E-9277-EE82577AC893}"/>
              </a:ext>
            </a:extLst>
          </p:cNvPr>
          <p:cNvSpPr txBox="1"/>
          <p:nvPr/>
        </p:nvSpPr>
        <p:spPr>
          <a:xfrm>
            <a:off x="3060000" y="135252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B3FC8-2D38-4AC6-9E99-A7A62A93A9A8}"/>
              </a:ext>
            </a:extLst>
          </p:cNvPr>
          <p:cNvSpPr/>
          <p:nvPr/>
        </p:nvSpPr>
        <p:spPr>
          <a:xfrm>
            <a:off x="4500000" y="19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INode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FDC72B-883F-43EC-B7B8-649E9070FB9C}"/>
              </a:ext>
            </a:extLst>
          </p:cNvPr>
          <p:cNvSpPr/>
          <p:nvPr/>
        </p:nvSpPr>
        <p:spPr>
          <a:xfrm>
            <a:off x="504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Directory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8A0826EC-7D90-4F18-8C11-CE75D09C39F0}"/>
              </a:ext>
            </a:extLst>
          </p:cNvPr>
          <p:cNvSpPr/>
          <p:nvPr/>
        </p:nvSpPr>
        <p:spPr>
          <a:xfrm flipV="1">
            <a:off x="4860000" y="2268000"/>
            <a:ext cx="0" cy="90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12F9F6B4-F33F-4639-A67E-8529AD8D206D}"/>
              </a:ext>
            </a:extLst>
          </p:cNvPr>
          <p:cNvSpPr/>
          <p:nvPr/>
        </p:nvSpPr>
        <p:spPr>
          <a:xfrm>
            <a:off x="4860000" y="2448000"/>
            <a:ext cx="18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D94BE3FE-D981-4D92-BE21-4C84D03C12ED}"/>
              </a:ext>
            </a:extLst>
          </p:cNvPr>
          <p:cNvSpPr/>
          <p:nvPr/>
        </p:nvSpPr>
        <p:spPr>
          <a:xfrm flipV="1">
            <a:off x="558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760F219-ACA2-40A2-BE1C-B0FE2E5A4581}"/>
              </a:ext>
            </a:extLst>
          </p:cNvPr>
          <p:cNvSpPr/>
          <p:nvPr/>
        </p:nvSpPr>
        <p:spPr>
          <a:xfrm>
            <a:off x="630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SymLink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538D8D1F-2AC3-4FAE-8A08-E8F070537F2C}"/>
              </a:ext>
            </a:extLst>
          </p:cNvPr>
          <p:cNvSpPr/>
          <p:nvPr/>
        </p:nvSpPr>
        <p:spPr>
          <a:xfrm flipV="1">
            <a:off x="666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B54A14AF-301F-4A69-92F5-0842D8F0D22E}"/>
              </a:ext>
            </a:extLst>
          </p:cNvPr>
          <p:cNvSpPr/>
          <p:nvPr/>
        </p:nvSpPr>
        <p:spPr>
          <a:xfrm flipV="1">
            <a:off x="2520000" y="1440000"/>
            <a:ext cx="18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84A79-90F6-4DF4-9613-7378297F9AAE}"/>
              </a:ext>
            </a:extLst>
          </p:cNvPr>
          <p:cNvSpPr txBox="1"/>
          <p:nvPr/>
        </p:nvSpPr>
        <p:spPr>
          <a:xfrm>
            <a:off x="4301279" y="2173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57B-ACE5-498B-B4CC-CDAD4FDC4C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Zoomin 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FF0B0-F4C5-4DFB-BACA-F2450071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F5D934-5A6E-40A1-BD64-BB57403F3AB5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8D1E1C3-2D5A-444B-A60E-3717CB80AED0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3693CD-E7D5-4969-9B92-7BB07485097D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98A95B2-9291-4D79-88C0-FEF880314F3F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D600-1423-4CE6-AF6F-D77D88C8CB3D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84A15-25B3-4E25-964E-A5BCBF75E8CA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A49C2-E94C-4138-81B7-3ADE3FEB9C5E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03B81D7-F9ED-4F57-A0B5-BBA56BCAFA36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A16B1-83A9-4FDD-9DA0-9D0813850BAA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706B79-9551-4C26-B829-316C9FDDFB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EE66AED-7E7E-4288-A0CE-3C17FE49730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80C55-0A7F-468E-8B89-8F9807A54D20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850FB-0A73-47CD-BEA1-F07301D02584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D5ADF8-FD63-4109-90F2-75C156FC3137}"/>
              </a:ext>
            </a:extLst>
          </p:cNvPr>
          <p:cNvSpPr/>
          <p:nvPr/>
        </p:nvSpPr>
        <p:spPr>
          <a:xfrm rot="1218000">
            <a:off x="5666286" y="2519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40B24-DD69-429A-9172-91743AAFF202}"/>
              </a:ext>
            </a:extLst>
          </p:cNvPr>
          <p:cNvSpPr txBox="1"/>
          <p:nvPr/>
        </p:nvSpPr>
        <p:spPr>
          <a:xfrm>
            <a:off x="6230160" y="2298960"/>
            <a:ext cx="2418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A2FC5D-994C-4674-ADF7-AAC000E2EBD1}"/>
              </a:ext>
            </a:extLst>
          </p:cNvPr>
          <p:cNvSpPr/>
          <p:nvPr/>
        </p:nvSpPr>
        <p:spPr>
          <a:xfrm rot="1218000">
            <a:off x="7451167" y="321744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56EDB-C9A3-4230-B53A-27A5CD2DE615}"/>
              </a:ext>
            </a:extLst>
          </p:cNvPr>
          <p:cNvSpPr txBox="1"/>
          <p:nvPr/>
        </p:nvSpPr>
        <p:spPr>
          <a:xfrm>
            <a:off x="7992000" y="297936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5A1CD0-75F2-4562-A9CC-47E040B090CC}"/>
              </a:ext>
            </a:extLst>
          </p:cNvPr>
          <p:cNvSpPr/>
          <p:nvPr/>
        </p:nvSpPr>
        <p:spPr>
          <a:xfrm rot="10702800">
            <a:off x="5004594" y="439122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9C554-5EE1-4B66-B4BF-7C15276CB856}"/>
              </a:ext>
            </a:extLst>
          </p:cNvPr>
          <p:cNvSpPr txBox="1"/>
          <p:nvPr/>
        </p:nvSpPr>
        <p:spPr>
          <a:xfrm>
            <a:off x="4680000" y="495288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B9E-A981-457A-9758-471CB8AAB5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B4E35-37C8-41B8-85FD-C3134B4712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7D755-ACA4-466B-ADD4-FA5A4A80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1800000"/>
            <a:ext cx="413748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37FD1-0596-4E0F-B94D-B1C6F86E54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45880" y="1800000"/>
            <a:ext cx="2994120" cy="16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4567-BE77-4F4E-A3F4-DB0CC3528F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 … UML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458C-D67A-4CC3-A15A-DB4525FE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FEFC3A-D1D6-4362-B175-33025783CE4B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0FF506C-7639-4F6A-955E-ADB4259076D2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DA3B00-273C-4CD8-A7DA-DCFFE37B1A87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50DCF69-E7F5-471C-B6F6-567D9D326814}"/>
              </a:ext>
            </a:extLst>
          </p:cNvPr>
          <p:cNvSpPr/>
          <p:nvPr/>
        </p:nvSpPr>
        <p:spPr>
          <a:xfrm flipV="1">
            <a:off x="5040000" y="2880000"/>
            <a:ext cx="126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7E1B7-329E-41E4-9616-4289D0F632F7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C8477-CD08-4AC2-9FC9-750A7816A4C2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3EF776C-7498-4910-B981-3C7C247CC681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CF004-856E-442A-8CEF-3BA1627CC645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782B9-87F2-42F5-B02A-AE2D48363ACA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540DC266-B14D-47AF-BA9F-546C3D9D9E07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C48AC-8F2F-4C91-93A6-39DA2716CB4A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DD8AD-92F4-49FF-B57F-D66F33026DF9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76B2AA-BF79-407D-8646-180A93408F78}"/>
              </a:ext>
            </a:extLst>
          </p:cNvPr>
          <p:cNvSpPr/>
          <p:nvPr/>
        </p:nvSpPr>
        <p:spPr>
          <a:xfrm>
            <a:off x="54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A097C86-5B49-4190-9E6E-FE3B30111BC2}"/>
              </a:ext>
            </a:extLst>
          </p:cNvPr>
          <p:cNvSpPr/>
          <p:nvPr/>
        </p:nvSpPr>
        <p:spPr>
          <a:xfrm>
            <a:off x="144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298D4-6164-4593-B9C9-B82DECBA17D8}"/>
              </a:ext>
            </a:extLst>
          </p:cNvPr>
          <p:cNvSpPr txBox="1"/>
          <p:nvPr/>
        </p:nvSpPr>
        <p:spPr>
          <a:xfrm>
            <a:off x="181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65F98-C139-4840-8E4A-176FD26C92F4}"/>
              </a:ext>
            </a:extLst>
          </p:cNvPr>
          <p:cNvSpPr txBox="1"/>
          <p:nvPr/>
        </p:nvSpPr>
        <p:spPr>
          <a:xfrm>
            <a:off x="136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933D61A-7948-47AC-AE46-39A464502D10}"/>
              </a:ext>
            </a:extLst>
          </p:cNvPr>
          <p:cNvSpPr/>
          <p:nvPr/>
        </p:nvSpPr>
        <p:spPr>
          <a:xfrm flipV="1">
            <a:off x="1080000" y="2700000"/>
            <a:ext cx="1080000" cy="82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47C86-BFE1-4D7C-976F-5F0E1DB5D6A0}"/>
              </a:ext>
            </a:extLst>
          </p:cNvPr>
          <p:cNvSpPr txBox="1"/>
          <p:nvPr/>
        </p:nvSpPr>
        <p:spPr>
          <a:xfrm>
            <a:off x="966600" y="310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B5373-DE3E-48A4-B38F-2AC41E056497}"/>
              </a:ext>
            </a:extLst>
          </p:cNvPr>
          <p:cNvSpPr txBox="1"/>
          <p:nvPr/>
        </p:nvSpPr>
        <p:spPr>
          <a:xfrm>
            <a:off x="3960000" y="4860000"/>
            <a:ext cx="4216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 = Map&lt;byte[],Map&lt;byte[],byte[]&gt;&gt;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33FCC7-F735-46FF-A299-C8DE164F265B}"/>
              </a:ext>
            </a:extLst>
          </p:cNvPr>
          <p:cNvSpPr/>
          <p:nvPr/>
        </p:nvSpPr>
        <p:spPr>
          <a:xfrm>
            <a:off x="2160000" y="252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072A4-AFB9-4C55-B10E-785EEA2890E9}"/>
              </a:ext>
            </a:extLst>
          </p:cNvPr>
          <p:cNvSpPr txBox="1"/>
          <p:nvPr/>
        </p:nvSpPr>
        <p:spPr>
          <a:xfrm>
            <a:off x="1944000" y="2461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BEB8C424-B730-4CCB-934A-7077D78FD90F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ABC-E565-46FB-A14E-5DA6C794CCBA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4AD6B-C183-413F-9144-34FE08B94702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0B050EE1-A5D4-4A8A-9E82-9D2D3C68945C}"/>
              </a:ext>
            </a:extLst>
          </p:cNvPr>
          <p:cNvSpPr/>
          <p:nvPr/>
        </p:nvSpPr>
        <p:spPr>
          <a:xfrm>
            <a:off x="359964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B2C76-0AA4-4F80-9CF4-3D3C53D12ECD}"/>
              </a:ext>
            </a:extLst>
          </p:cNvPr>
          <p:cNvSpPr txBox="1"/>
          <p:nvPr/>
        </p:nvSpPr>
        <p:spPr>
          <a:xfrm>
            <a:off x="3904920" y="291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2BB45-CA0B-408F-8FAF-56E73778EF38}"/>
              </a:ext>
            </a:extLst>
          </p:cNvPr>
          <p:cNvSpPr txBox="1"/>
          <p:nvPr/>
        </p:nvSpPr>
        <p:spPr>
          <a:xfrm>
            <a:off x="352188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CB2A5D2B-2A88-476B-802D-E9B0124EF4E3}"/>
              </a:ext>
            </a:extLst>
          </p:cNvPr>
          <p:cNvSpPr/>
          <p:nvPr/>
        </p:nvSpPr>
        <p:spPr>
          <a:xfrm>
            <a:off x="3600000" y="2700000"/>
            <a:ext cx="720000" cy="46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3A6E5-A682-4911-97AE-C9EC2FB560D2}"/>
              </a:ext>
            </a:extLst>
          </p:cNvPr>
          <p:cNvSpPr txBox="1"/>
          <p:nvPr/>
        </p:nvSpPr>
        <p:spPr>
          <a:xfrm>
            <a:off x="3522239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F8FB5-5412-46C8-884D-1D16F2B722EE}"/>
              </a:ext>
            </a:extLst>
          </p:cNvPr>
          <p:cNvSpPr txBox="1"/>
          <p:nvPr/>
        </p:nvSpPr>
        <p:spPr>
          <a:xfrm>
            <a:off x="5018400" y="5323679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25F34EAA-BEC4-4DA3-981C-BDFF71204693}"/>
              </a:ext>
            </a:extLst>
          </p:cNvPr>
          <p:cNvSpPr/>
          <p:nvPr/>
        </p:nvSpPr>
        <p:spPr>
          <a:xfrm flipV="1">
            <a:off x="5508000" y="522000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9405D-AE5E-4CFF-9258-A5AA0B83E673}"/>
              </a:ext>
            </a:extLst>
          </p:cNvPr>
          <p:cNvSpPr txBox="1"/>
          <p:nvPr/>
        </p:nvSpPr>
        <p:spPr>
          <a:xfrm>
            <a:off x="6153480" y="5323679"/>
            <a:ext cx="24865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ColumnFamily:Column</a:t>
            </a: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6959FACA-1E50-4FD2-9624-E72B29379E91}"/>
              </a:ext>
            </a:extLst>
          </p:cNvPr>
          <p:cNvSpPr/>
          <p:nvPr/>
        </p:nvSpPr>
        <p:spPr>
          <a:xfrm flipV="1">
            <a:off x="6948000" y="5220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CFD21-A522-4332-9343-3D6433D8F477}"/>
              </a:ext>
            </a:extLst>
          </p:cNvPr>
          <p:cNvSpPr txBox="1"/>
          <p:nvPr/>
        </p:nvSpPr>
        <p:spPr>
          <a:xfrm>
            <a:off x="5018400" y="532296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139CD43E-30BF-4032-A034-7C725327FB60}"/>
              </a:ext>
            </a:extLst>
          </p:cNvPr>
          <p:cNvSpPr/>
          <p:nvPr/>
        </p:nvSpPr>
        <p:spPr>
          <a:xfrm flipV="1">
            <a:off x="5508000" y="521928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13D83-6BED-4A6A-B3D3-6FE3B0A2BD55}"/>
              </a:ext>
            </a:extLst>
          </p:cNvPr>
          <p:cNvSpPr txBox="1"/>
          <p:nvPr/>
        </p:nvSpPr>
        <p:spPr>
          <a:xfrm>
            <a:off x="8762400" y="5322960"/>
            <a:ext cx="12016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BlobValue</a:t>
            </a: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0CE6218-DAD9-49E7-8720-890E256F82DC}"/>
              </a:ext>
            </a:extLst>
          </p:cNvPr>
          <p:cNvSpPr/>
          <p:nvPr/>
        </p:nvSpPr>
        <p:spPr>
          <a:xfrm flipH="1" flipV="1">
            <a:off x="7740000" y="5220000"/>
            <a:ext cx="1512000" cy="1792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4C3CF-4C52-4048-8583-2D6577104176}"/>
              </a:ext>
            </a:extLst>
          </p:cNvPr>
          <p:cNvSpPr/>
          <p:nvPr/>
        </p:nvSpPr>
        <p:spPr>
          <a:xfrm>
            <a:off x="6300000" y="270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</a:t>
            </a: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9F06D37E-514C-4836-99DF-04024DE45C22}"/>
              </a:ext>
            </a:extLst>
          </p:cNvPr>
          <p:cNvSpPr/>
          <p:nvPr/>
        </p:nvSpPr>
        <p:spPr>
          <a:xfrm flipV="1">
            <a:off x="4500000" y="1620000"/>
            <a:ext cx="54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F79470D-3429-4A8C-8215-DE508526EED0}"/>
              </a:ext>
            </a:extLst>
          </p:cNvPr>
          <p:cNvSpPr/>
          <p:nvPr/>
        </p:nvSpPr>
        <p:spPr>
          <a:xfrm>
            <a:off x="5040000" y="1440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6A870D-D78D-4E05-BB87-6C5905929C71}"/>
              </a:ext>
            </a:extLst>
          </p:cNvPr>
          <p:cNvSpPr/>
          <p:nvPr/>
        </p:nvSpPr>
        <p:spPr>
          <a:xfrm>
            <a:off x="6516000" y="1835999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CF-Columns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8844DC-8929-4A32-AF39-35F6969716B9}"/>
              </a:ext>
            </a:extLst>
          </p:cNvPr>
          <p:cNvSpPr/>
          <p:nvPr/>
        </p:nvSpPr>
        <p:spPr>
          <a:xfrm>
            <a:off x="8316720" y="2232000"/>
            <a:ext cx="158328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2DD455-D60D-44C2-AE99-D7BC0DF9B134}"/>
              </a:ext>
            </a:extLst>
          </p:cNvPr>
          <p:cNvSpPr txBox="1"/>
          <p:nvPr/>
        </p:nvSpPr>
        <p:spPr>
          <a:xfrm>
            <a:off x="5862599" y="170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0436932A-E2DA-4F78-909F-87FBEB5CC69D}"/>
              </a:ext>
            </a:extLst>
          </p:cNvPr>
          <p:cNvSpPr/>
          <p:nvPr/>
        </p:nvSpPr>
        <p:spPr>
          <a:xfrm>
            <a:off x="5940360" y="165743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2899B-72ED-4F24-93B7-2543ABEFA6A8}"/>
              </a:ext>
            </a:extLst>
          </p:cNvPr>
          <p:cNvSpPr txBox="1"/>
          <p:nvPr/>
        </p:nvSpPr>
        <p:spPr>
          <a:xfrm>
            <a:off x="6282000" y="16711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627B6-9CB8-499A-8C6F-04D631B97B53}"/>
              </a:ext>
            </a:extLst>
          </p:cNvPr>
          <p:cNvSpPr txBox="1"/>
          <p:nvPr/>
        </p:nvSpPr>
        <p:spPr>
          <a:xfrm>
            <a:off x="7698960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56894730-E940-488C-B4D0-502CDF905390}"/>
              </a:ext>
            </a:extLst>
          </p:cNvPr>
          <p:cNvSpPr/>
          <p:nvPr/>
        </p:nvSpPr>
        <p:spPr>
          <a:xfrm>
            <a:off x="7776720" y="205344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E87749-D648-4F6D-A0E5-00B7BB1B6563}"/>
              </a:ext>
            </a:extLst>
          </p:cNvPr>
          <p:cNvSpPr txBox="1"/>
          <p:nvPr/>
        </p:nvSpPr>
        <p:spPr>
          <a:xfrm>
            <a:off x="8118360" y="206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2C8F0340-B7A6-46D3-803C-D0AB77ACB874}"/>
              </a:ext>
            </a:extLst>
          </p:cNvPr>
          <p:cNvSpPr/>
          <p:nvPr/>
        </p:nvSpPr>
        <p:spPr>
          <a:xfrm>
            <a:off x="7560000" y="2196000"/>
            <a:ext cx="0" cy="4474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5A179142-919C-4993-A90A-955415A2974A}"/>
              </a:ext>
            </a:extLst>
          </p:cNvPr>
          <p:cNvSpPr/>
          <p:nvPr/>
        </p:nvSpPr>
        <p:spPr>
          <a:xfrm flipV="1">
            <a:off x="7560000" y="3060000"/>
            <a:ext cx="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E391D-B680-497C-BB0B-F322D3491D03}"/>
              </a:ext>
            </a:extLst>
          </p:cNvPr>
          <p:cNvSpPr txBox="1"/>
          <p:nvPr/>
        </p:nvSpPr>
        <p:spPr>
          <a:xfrm>
            <a:off x="7279560" y="2355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5A67AD-491F-4201-8AA3-5FBBBACC7A10}"/>
              </a:ext>
            </a:extLst>
          </p:cNvPr>
          <p:cNvSpPr/>
          <p:nvPr/>
        </p:nvSpPr>
        <p:spPr>
          <a:xfrm>
            <a:off x="1800000" y="3433679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HBaseMaster</a:t>
            </a: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C7CBC3C9-B5D4-4CC0-8651-14FB5B27273F}"/>
              </a:ext>
            </a:extLst>
          </p:cNvPr>
          <p:cNvSpPr/>
          <p:nvPr/>
        </p:nvSpPr>
        <p:spPr>
          <a:xfrm>
            <a:off x="1440000" y="3636000"/>
            <a:ext cx="324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CC10DA-6324-4090-87DF-2BC5DAE704F6}"/>
              </a:ext>
            </a:extLst>
          </p:cNvPr>
          <p:cNvSpPr txBox="1"/>
          <p:nvPr/>
        </p:nvSpPr>
        <p:spPr>
          <a:xfrm>
            <a:off x="1601280" y="342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ACD72E-E736-473E-BC83-FA07E339DCA0}"/>
              </a:ext>
            </a:extLst>
          </p:cNvPr>
          <p:cNvSpPr txBox="1"/>
          <p:nvPr/>
        </p:nvSpPr>
        <p:spPr>
          <a:xfrm>
            <a:off x="1362240" y="327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BC09015-C1F1-42AB-A2F6-AF1611BD8D03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6C782-788C-4ECF-AE03-22EB0329C91A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063449-3D5D-4156-A287-9D81085247C3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2" name="Straight Connector 61">
            <a:extLst>
              <a:ext uri="{FF2B5EF4-FFF2-40B4-BE49-F238E27FC236}">
                <a16:creationId xmlns:a16="http://schemas.microsoft.com/office/drawing/2014/main" id="{0F97F5D6-D593-4543-B4AA-3BF2181CB45F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CEC030-FFBE-4030-B953-681D18A3B527}"/>
              </a:ext>
            </a:extLst>
          </p:cNvPr>
          <p:cNvSpPr txBox="1"/>
          <p:nvPr/>
        </p:nvSpPr>
        <p:spPr>
          <a:xfrm>
            <a:off x="7577279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858BEA-9D77-457D-B589-129A4358A778}"/>
              </a:ext>
            </a:extLst>
          </p:cNvPr>
          <p:cNvSpPr txBox="1"/>
          <p:nvPr/>
        </p:nvSpPr>
        <p:spPr>
          <a:xfrm>
            <a:off x="7711919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261EF-B90E-46AC-822C-C8120AB23E2C}"/>
              </a:ext>
            </a:extLst>
          </p:cNvPr>
          <p:cNvSpPr txBox="1"/>
          <p:nvPr/>
        </p:nvSpPr>
        <p:spPr>
          <a:xfrm>
            <a:off x="6065640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3B042-E26F-4960-872D-F8698D21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FEA1FB-0F21-44F6-AFFD-6D93D829F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226080"/>
            <a:ext cx="9071640" cy="946440"/>
          </a:xfrm>
        </p:spPr>
        <p:txBody>
          <a:bodyPr vert="horz"/>
          <a:lstStyle/>
          <a:p>
            <a:pPr lvl="0" rtl="0"/>
            <a:r>
              <a:rPr lang="fr-FR"/>
              <a:t>HBase … 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C1DD57-73B6-4757-B768-CE98F9BD4668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5C2975-6083-4D8D-B5FE-383DA9AB9856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F32CA8-9B85-4756-A388-3A9D74D33E22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8C519-C684-478C-93E2-9C3C7A5FC6E6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504EB-9E18-408B-AF99-68118F45553B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A0A3A177-E298-4162-B49D-356DC66E575F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594F4-AD78-43E0-974D-720228BC6FC2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09E26E-645D-4E31-9A8D-AD21AFF9CEC6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666A0E7-02AE-489B-BC1E-A5C5A182197E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1ECF5-0BBE-4B47-9EBC-1E2ECD2FC759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401BA-79FB-4AA9-BAEB-7DD8F084AD44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42B8FF8-24D7-4674-A0DF-49DDCF87E314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559CB-3909-4EF2-AD3C-B5833B51B8D2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C838C-E48C-4A10-9AEF-A4E96D4CB4B5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F057B8-475D-4176-98A7-9299FBB6F22C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FEAE-987C-43F8-8D62-07953EEF086E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D1FF6-043E-49CC-9F0A-5C23BB3917CE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58CD625-2F16-46AE-9E06-E2F1501D0A7E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45DDB3-01E1-4C32-A785-12C7DBCCF7F9}"/>
              </a:ext>
            </a:extLst>
          </p:cNvPr>
          <p:cNvSpPr/>
          <p:nvPr/>
        </p:nvSpPr>
        <p:spPr>
          <a:xfrm rot="1218000">
            <a:off x="4938007" y="220080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2F27D-78C7-46C8-A926-363DA1FFB95B}"/>
              </a:ext>
            </a:extLst>
          </p:cNvPr>
          <p:cNvSpPr txBox="1"/>
          <p:nvPr/>
        </p:nvSpPr>
        <p:spPr>
          <a:xfrm>
            <a:off x="5501880" y="1980000"/>
            <a:ext cx="24181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(by Id)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02701D-AE9D-47F3-A4F9-EBCF8BEFCA05}"/>
              </a:ext>
            </a:extLst>
          </p:cNvPr>
          <p:cNvSpPr/>
          <p:nvPr/>
        </p:nvSpPr>
        <p:spPr>
          <a:xfrm rot="1218000">
            <a:off x="7991167" y="311808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1402C-E44D-420C-9067-CF820D45EB8B}"/>
              </a:ext>
            </a:extLst>
          </p:cNvPr>
          <p:cNvSpPr txBox="1"/>
          <p:nvPr/>
        </p:nvSpPr>
        <p:spPr>
          <a:xfrm>
            <a:off x="8532000" y="288000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7E60B6B-4277-46A0-BC2F-517051111040}"/>
              </a:ext>
            </a:extLst>
          </p:cNvPr>
          <p:cNvSpPr/>
          <p:nvPr/>
        </p:nvSpPr>
        <p:spPr>
          <a:xfrm rot="1218000">
            <a:off x="6408607" y="2663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7568D-32AB-43F0-A0D5-E6D24645B7CA}"/>
              </a:ext>
            </a:extLst>
          </p:cNvPr>
          <p:cNvSpPr txBox="1"/>
          <p:nvPr/>
        </p:nvSpPr>
        <p:spPr>
          <a:xfrm>
            <a:off x="6660000" y="2353680"/>
            <a:ext cx="2265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columnFamily)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32B0E6-F49B-4110-A8C4-CFCB5984BC9A}"/>
              </a:ext>
            </a:extLst>
          </p:cNvPr>
          <p:cNvSpPr/>
          <p:nvPr/>
        </p:nvSpPr>
        <p:spPr>
          <a:xfrm rot="10702800">
            <a:off x="5004955" y="439158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4F9A-8040-4388-AC23-B55477E7DA6A}"/>
              </a:ext>
            </a:extLst>
          </p:cNvPr>
          <p:cNvSpPr txBox="1"/>
          <p:nvPr/>
        </p:nvSpPr>
        <p:spPr>
          <a:xfrm>
            <a:off x="4680360" y="495324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EA5-E14E-46BF-98CB-380CB67CF6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027051"/>
            <a:ext cx="9071640" cy="946440"/>
          </a:xfrm>
        </p:spPr>
        <p:txBody>
          <a:bodyPr vert="horz"/>
          <a:lstStyle/>
          <a:p>
            <a:pPr rtl="0"/>
            <a:r>
              <a:rPr lang="fr-FR" dirty="0"/>
              <a:t>Questions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77-D478-4348-A5D9-9E92B6974D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Failure is not « Exceptional »</a:t>
            </a:r>
            <a:br>
              <a:rPr lang="fr-FR"/>
            </a:br>
            <a:r>
              <a:rPr lang="fr-FR"/>
              <a:t>.. is a « normal » path</a:t>
            </a:r>
            <a:br>
              <a:rPr lang="fr-FR"/>
            </a:br>
            <a:r>
              <a:rPr lang="fr-FR"/>
              <a:t>consider it everywhere in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D8B34-6845-44FA-B2A7-46EF45DCA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396160"/>
            <a:ext cx="7067160" cy="26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2DCA-AA76-4D5A-A33B-D4ECB34D8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Retrying with a LoadBalancer .. might just work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53D9F0-6406-4538-AF06-3BA45EE58289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EAAD-8678-4A97-AB5D-6D7062F3CA4A}"/>
              </a:ext>
            </a:extLst>
          </p:cNvPr>
          <p:cNvSpPr txBox="1"/>
          <p:nvPr/>
        </p:nvSpPr>
        <p:spPr>
          <a:xfrm>
            <a:off x="2700000" y="1737719"/>
            <a:ext cx="30045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LoadBalancer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D7B8F-53FF-4AAD-AE51-F4D7061421D9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564E001-A4AD-4255-9A3F-78320272814B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CAAC-E2DC-4D44-A02F-38970AF1425C}"/>
              </a:ext>
            </a:extLst>
          </p:cNvPr>
          <p:cNvSpPr txBox="1"/>
          <p:nvPr/>
        </p:nvSpPr>
        <p:spPr>
          <a:xfrm>
            <a:off x="2340000" y="4105800"/>
            <a:ext cx="633312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Dispatch to underlying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Using Round-Robin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C281C-8BCC-4B2F-8B02-84A340A88A28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D62F4-D593-44FD-9C35-7AF2001AADF5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30343CF-2CA2-473C-9822-1D90EBAF78E8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51D71D-2C7F-4E5F-9FE3-5EA497E0A0FE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EB86E9-CEB0-4A2B-9193-6098920466D5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15541CD-BD59-474A-B710-D7DDFA859ECE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60475C-3106-4560-8867-C173C796EB83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D8A3D-6871-425A-9B17-EFB68643857C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AE70-EE0B-49B3-8971-7B767563B5A9}"/>
              </a:ext>
            </a:extLst>
          </p:cNvPr>
          <p:cNvSpPr/>
          <p:nvPr/>
        </p:nvSpPr>
        <p:spPr>
          <a:xfrm rot="1782000">
            <a:off x="4803093" y="314117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FD4CE-ED30-48AA-A499-FB31AEFC9082}"/>
              </a:ext>
            </a:extLst>
          </p:cNvPr>
          <p:cNvSpPr txBox="1"/>
          <p:nvPr/>
        </p:nvSpPr>
        <p:spPr>
          <a:xfrm rot="1782000">
            <a:off x="4527272" y="2979222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FF2C21-D495-4B76-BE73-BD455B4E6A71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04CD-EA38-414B-BDE6-C1A26FCC76C8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B5FAF-717B-4B3A-B081-A1BFF098819B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2FC85A-6F67-4DE8-840F-A791DB76A449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F9BBDC-1259-4687-86B3-975EE6B4117B}"/>
              </a:ext>
            </a:extLst>
          </p:cNvPr>
          <p:cNvSpPr/>
          <p:nvPr/>
        </p:nvSpPr>
        <p:spPr>
          <a:xfrm rot="19835400" flipH="1">
            <a:off x="5388880" y="249965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CC6C95-7866-4FEE-9549-0E8E6FD22808}"/>
              </a:ext>
            </a:extLst>
          </p:cNvPr>
          <p:cNvSpPr/>
          <p:nvPr/>
        </p:nvSpPr>
        <p:spPr>
          <a:xfrm rot="2065800">
            <a:off x="4887962" y="3406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14AA12-CE7B-4533-A536-55664DC08A41}"/>
              </a:ext>
            </a:extLst>
          </p:cNvPr>
          <p:cNvSpPr/>
          <p:nvPr/>
        </p:nvSpPr>
        <p:spPr>
          <a:xfrm rot="19522800" flipH="1">
            <a:off x="5148084" y="3635869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7272C-F881-4299-AF4A-10AD4BE0AFE7}"/>
              </a:ext>
            </a:extLst>
          </p:cNvPr>
          <p:cNvSpPr txBox="1"/>
          <p:nvPr/>
        </p:nvSpPr>
        <p:spPr>
          <a:xfrm rot="2092200">
            <a:off x="4915939" y="318530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40A-BD13-4FED-9978-3220AF1ED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476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Server Health Check</a:t>
            </a:r>
            <a:br>
              <a:rPr lang="fr-FR"/>
            </a:br>
            <a:r>
              <a:rPr lang="fr-FR"/>
              <a:t>Temporary evict </a:t>
            </a:r>
            <a:br>
              <a:rPr lang="fr-FR"/>
            </a:br>
            <a:r>
              <a:rPr lang="fr-FR"/>
              <a:t>from RoundRobin Pool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013BE16-FA9F-44B5-9668-F3B67AE60CFC}"/>
              </a:ext>
            </a:extLst>
          </p:cNvPr>
          <p:cNvSpPr/>
          <p:nvPr/>
        </p:nvSpPr>
        <p:spPr>
          <a:xfrm>
            <a:off x="3420000" y="3426479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E0FD16-CFA3-4ED7-B26E-851B75B1A06C}"/>
              </a:ext>
            </a:extLst>
          </p:cNvPr>
          <p:cNvSpPr/>
          <p:nvPr/>
        </p:nvSpPr>
        <p:spPr>
          <a:xfrm>
            <a:off x="3060000" y="387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690485B-1826-44DD-BDCD-1D5E3EE19CEC}"/>
              </a:ext>
            </a:extLst>
          </p:cNvPr>
          <p:cNvSpPr/>
          <p:nvPr/>
        </p:nvSpPr>
        <p:spPr>
          <a:xfrm>
            <a:off x="3240000" y="396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09E52-C99C-434E-84BA-8C25B424DF8B}"/>
              </a:ext>
            </a:extLst>
          </p:cNvPr>
          <p:cNvSpPr/>
          <p:nvPr/>
        </p:nvSpPr>
        <p:spPr>
          <a:xfrm>
            <a:off x="6300000" y="32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1E0E22-DB0E-4793-A835-88F40696800A}"/>
              </a:ext>
            </a:extLst>
          </p:cNvPr>
          <p:cNvSpPr/>
          <p:nvPr/>
        </p:nvSpPr>
        <p:spPr>
          <a:xfrm>
            <a:off x="5940000" y="342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045B673-3C1C-4F05-B3AE-A77EB28824E2}"/>
              </a:ext>
            </a:extLst>
          </p:cNvPr>
          <p:cNvSpPr/>
          <p:nvPr/>
        </p:nvSpPr>
        <p:spPr>
          <a:xfrm>
            <a:off x="6120000" y="351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020A7E-B4E7-4221-BEB1-A314CF859901}"/>
              </a:ext>
            </a:extLst>
          </p:cNvPr>
          <p:cNvSpPr/>
          <p:nvPr/>
        </p:nvSpPr>
        <p:spPr>
          <a:xfrm>
            <a:off x="6300000" y="41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FE846A-2F98-49A7-B4BB-2C47CF5C0EA6}"/>
              </a:ext>
            </a:extLst>
          </p:cNvPr>
          <p:cNvSpPr/>
          <p:nvPr/>
        </p:nvSpPr>
        <p:spPr>
          <a:xfrm>
            <a:off x="5940000" y="432648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CB2F5F-CA5A-4557-9685-4109AA7FCB74}"/>
              </a:ext>
            </a:extLst>
          </p:cNvPr>
          <p:cNvSpPr/>
          <p:nvPr/>
        </p:nvSpPr>
        <p:spPr>
          <a:xfrm>
            <a:off x="6120000" y="441648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B1F807-61B8-4C98-8D7A-924BF2CE2553}"/>
              </a:ext>
            </a:extLst>
          </p:cNvPr>
          <p:cNvSpPr/>
          <p:nvPr/>
        </p:nvSpPr>
        <p:spPr>
          <a:xfrm rot="1748400">
            <a:off x="4702700" y="414829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631F6B-3477-440F-AAE2-C9765B2E8DEB}"/>
              </a:ext>
            </a:extLst>
          </p:cNvPr>
          <p:cNvSpPr/>
          <p:nvPr/>
        </p:nvSpPr>
        <p:spPr>
          <a:xfrm>
            <a:off x="4140000" y="2880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74CB75-1B49-4370-B996-1558D9795F3F}"/>
              </a:ext>
            </a:extLst>
          </p:cNvPr>
          <p:cNvSpPr/>
          <p:nvPr/>
        </p:nvSpPr>
        <p:spPr>
          <a:xfrm rot="2802000">
            <a:off x="5481185" y="3173495"/>
            <a:ext cx="512279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7793D-59DF-45CB-A83E-4855D5AD6839}"/>
              </a:ext>
            </a:extLst>
          </p:cNvPr>
          <p:cNvSpPr/>
          <p:nvPr/>
        </p:nvSpPr>
        <p:spPr>
          <a:xfrm rot="4375800">
            <a:off x="5022155" y="3624132"/>
            <a:ext cx="131328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E4888-209A-4F84-9183-E8971A858F09}"/>
              </a:ext>
            </a:extLst>
          </p:cNvPr>
          <p:cNvSpPr txBox="1"/>
          <p:nvPr/>
        </p:nvSpPr>
        <p:spPr>
          <a:xfrm>
            <a:off x="2743919" y="2340000"/>
            <a:ext cx="29267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Health Check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50B42D-32E0-4CB4-928B-3BABF595EC25}"/>
              </a:ext>
            </a:extLst>
          </p:cNvPr>
          <p:cNvSpPr/>
          <p:nvPr/>
        </p:nvSpPr>
        <p:spPr>
          <a:xfrm>
            <a:off x="4068000" y="3600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A2E9E1-292D-4246-AD45-BF55A9085F2B}"/>
              </a:ext>
            </a:extLst>
          </p:cNvPr>
          <p:cNvSpPr/>
          <p:nvPr/>
        </p:nvSpPr>
        <p:spPr>
          <a:xfrm>
            <a:off x="4068000" y="417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F3E637-C824-4E48-8593-59CE5D2395C1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2CD4F0-3D55-470E-B92D-65772D9D1BBB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967E6A-41D7-4AD8-B0CD-5A8EFD064E23}"/>
              </a:ext>
            </a:extLst>
          </p:cNvPr>
          <p:cNvSpPr/>
          <p:nvPr/>
        </p:nvSpPr>
        <p:spPr>
          <a:xfrm>
            <a:off x="4068000" y="360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2364</Words>
  <Application>Microsoft Office PowerPoint</Application>
  <PresentationFormat>Custom</PresentationFormat>
  <Paragraphs>627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Liberation Sans</vt:lpstr>
      <vt:lpstr>Liberation Serif</vt:lpstr>
      <vt:lpstr>Noto Sans</vt:lpstr>
      <vt:lpstr>Standard</vt:lpstr>
      <vt:lpstr>This document: https://github.com/Arnaud-Nauwynck/presentations/pres-bigdata/ 3-failure-and-resiliency-pinciples-distributed-computing</vt:lpstr>
      <vt:lpstr>MTBF</vt:lpstr>
      <vt:lpstr>MTBF « at Scale »</vt:lpstr>
      <vt:lpstr>When Failure(s) Happens ?</vt:lpstr>
      <vt:lpstr>Studying « When Failure » 1/5</vt:lpstr>
      <vt:lpstr>When Failure..</vt:lpstr>
      <vt:lpstr>Failure is not « Exceptional » .. is a « normal » path consider it everywhere in code</vt:lpstr>
      <vt:lpstr>Retrying with a LoadBalancer .. might just work</vt:lpstr>
      <vt:lpstr>Server Health Check Temporary evict  from RoundRobin Pool</vt:lpstr>
      <vt:lpstr>Client-Side « LB »</vt:lpstr>
      <vt:lpstr>Service &gt;= Nodes Examples of Service Discovery</vt:lpstr>
      <vt:lpstr>Studying « When Failure » 2/5</vt:lpstr>
      <vt:lpstr>System = Union of independent components</vt:lpstr>
      <vt:lpstr>Be Confident in « System »</vt:lpstr>
      <vt:lpstr>How to Check System  does not « Fail » ?</vt:lpstr>
      <vt:lpstr>Test Kill with Chaos Engineering</vt:lpstr>
      <vt:lpstr>SLA : 99.99 Up-time ?</vt:lpstr>
      <vt:lpstr>Studying « When Failure » 3/5</vt:lpstr>
      <vt:lpstr>When Failure ...</vt:lpstr>
      <vt:lpstr>Pet vs Cattle</vt:lpstr>
      <vt:lpstr>Launching =&gt; Scheduling on Allocated Resource</vt:lpstr>
      <vt:lpstr>Studying « When Failure » 4/5</vt:lpstr>
      <vt:lpstr>When Failure ...</vt:lpstr>
      <vt:lpstr>Studying « When Failure » 5/5</vt:lpstr>
      <vt:lpstr>When Failure ...</vt:lpstr>
      <vt:lpstr>When Failure ...</vt:lpstr>
      <vt:lpstr>When Failure ...</vt:lpstr>
      <vt:lpstr>Duplicate Failable Component for Fewer System Failure</vt:lpstr>
      <vt:lpstr>System ≥ Component If No Correlated / Dispatch / No Spof</vt:lpstr>
      <vt:lpstr>Story of Arianne 501  Duplicated / « Correlated » Errors...</vt:lpstr>
      <vt:lpstr>Single Point Of Failure ?</vt:lpstr>
      <vt:lpstr>Examples of SPOF</vt:lpstr>
      <vt:lpstr>NO SPOF : Duplicate Everything</vt:lpstr>
      <vt:lpstr>Stateless, Spof, Sharded (easy)  vs Statefull (difficult)</vt:lpstr>
      <vt:lpstr>« HA » High Availability Active – Standby + Replication</vt:lpstr>
      <vt:lpstr>Transparent Delegate to Active</vt:lpstr>
      <vt:lpstr>Synonym Terms...</vt:lpstr>
      <vt:lpstr>Switching from Active to StandBy</vt:lpstr>
      <vt:lpstr>Problem with Leaders same as in Political</vt:lpstr>
      <vt:lpstr>Leader fail to « Start Lead » … re-electing too Often ?</vt:lpstr>
      <vt:lpstr>Split Brain / Network Partitionning</vt:lpstr>
      <vt:lpstr>Quorum of 50 %</vt:lpstr>
      <vt:lpstr>Waiting Quorum = system « Not Available »</vt:lpstr>
      <vt:lpstr>CAP Theorem .. Choose 2 or 3</vt:lpstr>
      <vt:lpstr>PowerPoint Presentation</vt:lpstr>
      <vt:lpstr>Distributed Coordination Server(s)</vt:lpstr>
      <vt:lpstr>ZooKeeper Because Coordinating Distributed Systems is a Zoo</vt:lpstr>
      <vt:lpstr>ZooKeeper Features</vt:lpstr>
      <vt:lpstr>ZooKeeper</vt:lpstr>
      <vt:lpstr>ZooKeeper : for Master Election  +  Persist Topology/Metadata Infos</vt:lpstr>
      <vt:lpstr>1 Master for All =&gt; does not scale</vt:lpstr>
      <vt:lpstr>Sharding for Horyzontal Scaling</vt:lpstr>
      <vt:lpstr>Sharding .. Pros/Cons</vt:lpstr>
      <vt:lpstr>1 Master per Shard</vt:lpstr>
      <vt:lpstr>3 Examples &amp; Comparisons for Sharding + Master/Replica</vt:lpstr>
      <vt:lpstr>Example 1/3 : ElasticSearch</vt:lpstr>
      <vt:lpstr>ElasticSearch … UML model</vt:lpstr>
      <vt:lpstr>ElasticSearch …  Zooming Relations</vt:lpstr>
      <vt:lpstr>HDFS</vt:lpstr>
      <vt:lpstr>HDFS … UML Model</vt:lpstr>
      <vt:lpstr>HDFS … Zoomin Relations</vt:lpstr>
      <vt:lpstr>HBase</vt:lpstr>
      <vt:lpstr>HBase … UML Model</vt:lpstr>
      <vt:lpstr>HBase … Zooming Relations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NAUWYNCK Arnaud</cp:lastModifiedBy>
  <cp:revision>63</cp:revision>
  <dcterms:created xsi:type="dcterms:W3CDTF">2021-12-15T08:03:06Z</dcterms:created>
  <dcterms:modified xsi:type="dcterms:W3CDTF">2024-10-26T08:27:50Z</dcterms:modified>
</cp:coreProperties>
</file>