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9" r:id="rId3"/>
    <p:sldId id="402" r:id="rId4"/>
    <p:sldId id="403" r:id="rId5"/>
    <p:sldId id="397" r:id="rId6"/>
    <p:sldId id="322" r:id="rId7"/>
    <p:sldId id="323" r:id="rId8"/>
    <p:sldId id="404" r:id="rId9"/>
    <p:sldId id="419" r:id="rId10"/>
    <p:sldId id="406" r:id="rId11"/>
    <p:sldId id="408" r:id="rId12"/>
    <p:sldId id="405" r:id="rId13"/>
    <p:sldId id="407" r:id="rId14"/>
    <p:sldId id="409" r:id="rId15"/>
    <p:sldId id="411" r:id="rId16"/>
    <p:sldId id="412" r:id="rId17"/>
    <p:sldId id="410" r:id="rId18"/>
    <p:sldId id="413" r:id="rId19"/>
    <p:sldId id="414" r:id="rId20"/>
    <p:sldId id="415" r:id="rId21"/>
    <p:sldId id="417" r:id="rId22"/>
    <p:sldId id="418" r:id="rId23"/>
    <p:sldId id="416" r:id="rId24"/>
    <p:sldId id="311" r:id="rId25"/>
    <p:sldId id="258" r:id="rId26"/>
    <p:sldId id="316" r:id="rId27"/>
    <p:sldId id="312" r:id="rId28"/>
    <p:sldId id="31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1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85B-6A0B-49E8-9B7B-670B03E65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B29AD-B9A9-4B75-A476-35D4F00D8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3A8-804A-4673-AD8D-9295CC79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FC46-B26C-4215-8459-1354DD16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A0E8A-6C0B-4765-BC94-32069838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0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48BD-06C4-4545-9EE7-37B48D83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E45A3-8EDC-479C-AA83-7DEB5D4BC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F745-52EC-47DC-837A-F8E38440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295A-1544-40A0-B247-9ABBD007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A2FA-27C7-4C67-B304-481432CB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03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88F9-CB76-4C36-A11A-EF10EF6BF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7DF9C-6DD3-4BA3-A17A-458BB8E6D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4C70-9887-4A6F-9EA8-B7070F33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8CA0-7138-4FE0-87A9-60DE31E8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2D7E-DA83-4CC9-8048-D855E988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265B-B70A-4F02-AFD7-925D1BEE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CCAF-3021-47E4-8E8E-9D558EE2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785F-EB0E-4A8A-9FB0-62F623C9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03D6B-58AF-4461-942B-54277B91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D84D-E9A7-4757-B3BF-8D43B3F0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EE18-3FBC-44E1-A78D-78397663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B243A-84A9-4753-85C2-EE4056922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260F-999A-428D-AFFC-159F87F6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1F0E-C5A6-4ADB-BFD8-C2DD4C40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8041-653A-4014-9948-811AD8EA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8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0810-678E-4C11-8C2E-7CF2181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C71D-220C-4DF2-81F0-16DB458E8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A07F5-35B1-4651-8D39-1E79CCC4C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E5EC0-098C-4E33-851E-B6E8D697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18BFB-6A9C-4801-86CE-3642EB96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72F8-12DD-44E7-88F5-0A7DAFB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2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4278-BAA6-45F3-B4FE-7D61D792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FF45-E60A-4721-B836-89D679FE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34C86-95BD-4EF5-BFAF-3A98B6A3F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3B6D6-5EF6-41E3-91F9-9B4D2744E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188BE-37B5-460A-80CF-4EBA7E0F6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75D7A-2851-4DF7-9F8E-7D65FA34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2CBA5-26AF-49D6-AEE1-58288FD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6DEF1-B9E0-4E32-B05F-AE505D15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9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B00E-7EE6-4496-AB1E-5F766AEA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77B70-D881-478C-854B-FA577272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BB6C2-1E94-44CE-9336-6DC0AFC0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FF101-76C6-4C45-A25F-A71806A4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59EE0-4EB5-48C7-B04B-5F9D87CB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E0FA3-A27D-4B54-9E7D-09812BBE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22D36-D392-416C-9685-AE38A36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74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3C5F-FF33-4288-8E94-89A836AC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0329-712B-4F80-B9E6-48D9DDD4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72A57-1C01-430F-A1F4-71122E66D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C9CBE-D987-408F-9D3D-88DC90EE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BA829-4A42-47FB-9122-DE3F7D1D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9E6C-366C-4DAC-A175-4F559B03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19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06CB-BA7D-4EF9-A8B4-0BA3F91E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20AB5-0B49-4E93-8867-EE7733CFB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640F9-FFC8-4CD1-B1DC-B2E0DB3BD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ADA88-0C7D-4B37-A1AF-5D38628F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A655F-9626-4E4F-869B-571BD28C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2BA5-8AD0-41C6-992F-CB01A6FD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FE3D8-7C6A-4674-B295-F1917720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86CB4-0A26-4910-A735-E48594424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D0B5-51BF-4C0F-AC18-DE47C483B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6DD5-52AD-477D-9FFC-454E167580FC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1593-E7DF-44A7-BB46-C94B212F9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370D-ABCE-4D83-B9DF-5FA715953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75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3.jpeg"/><Relationship Id="rId5" Type="http://schemas.openxmlformats.org/officeDocument/2006/relationships/image" Target="../media/image10.jpe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9B4EDD-02EC-4FC9-A6A3-53210A29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/>
              <a:t>Part 4 :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to DTO Class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3F9F79-4D7F-41C6-A3C8-7FD4AE3C3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dirty="0" err="1"/>
              <a:t>Json</a:t>
            </a:r>
            <a:r>
              <a:rPr lang="fr-FR" dirty="0"/>
              <a:t>, Mapping </a:t>
            </a:r>
            <a:r>
              <a:rPr lang="fr-FR" dirty="0" err="1"/>
              <a:t>Json</a:t>
            </a:r>
            <a:r>
              <a:rPr lang="fr-FR" dirty="0"/>
              <a:t> to Java class, Jackson </a:t>
            </a:r>
          </a:p>
          <a:p>
            <a:r>
              <a:rPr lang="fr-FR" dirty="0"/>
              <a:t>Mapping </a:t>
            </a:r>
            <a:r>
              <a:rPr lang="fr-FR" dirty="0" err="1"/>
              <a:t>Rest</a:t>
            </a:r>
            <a:r>
              <a:rPr lang="fr-FR" dirty="0"/>
              <a:t> http to </a:t>
            </a:r>
            <a:r>
              <a:rPr lang="fr-FR" dirty="0" err="1"/>
              <a:t>springboot</a:t>
            </a:r>
            <a:r>
              <a:rPr lang="fr-FR" dirty="0"/>
              <a:t> Controller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D3BD3-EFE5-485B-B6BB-EBEB9BA71037}"/>
              </a:ext>
            </a:extLst>
          </p:cNvPr>
          <p:cNvSpPr txBox="1"/>
          <p:nvPr/>
        </p:nvSpPr>
        <p:spPr>
          <a:xfrm>
            <a:off x="4219126" y="311635"/>
            <a:ext cx="397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arnaud.nauwynck@gmail.com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83B39-45FB-4924-9F42-CD159E1F1CF2}"/>
              </a:ext>
            </a:extLst>
          </p:cNvPr>
          <p:cNvSpPr txBox="1"/>
          <p:nvPr/>
        </p:nvSpPr>
        <p:spPr>
          <a:xfrm>
            <a:off x="1702133" y="5257800"/>
            <a:ext cx="7357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This document:</a:t>
            </a:r>
          </a:p>
          <a:p>
            <a:r>
              <a:rPr lang="fr-FR" sz="2400" dirty="0"/>
              <a:t>http://github.com/arnaud-nauwynck/Presentations/java/</a:t>
            </a:r>
            <a:br>
              <a:rPr lang="fr-FR" sz="2400" dirty="0"/>
            </a:br>
            <a:r>
              <a:rPr lang="fr-FR" sz="2400" dirty="0"/>
              <a:t>Architecture-Design-part4-RestJsonToDTO.pdf</a:t>
            </a:r>
          </a:p>
        </p:txBody>
      </p:sp>
    </p:spTree>
    <p:extLst>
      <p:ext uri="{BB962C8B-B14F-4D97-AF65-F5344CB8AC3E}">
        <p14:creationId xmlns:p14="http://schemas.microsoft.com/office/powerpoint/2010/main" val="151942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B59D-6976-4018-BAF6-7E5FBBF0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34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Jackson-</a:t>
            </a:r>
            <a:r>
              <a:rPr lang="fr-FR" dirty="0" err="1"/>
              <a:t>Core</a:t>
            </a:r>
            <a:r>
              <a:rPr lang="fr-FR" dirty="0"/>
              <a:t>: </a:t>
            </a:r>
            <a:r>
              <a:rPr lang="fr-FR" dirty="0" err="1"/>
              <a:t>Json</a:t>
            </a:r>
            <a:r>
              <a:rPr lang="fr-FR" dirty="0"/>
              <a:t> Streaming api for </a:t>
            </a:r>
            <a:r>
              <a:rPr lang="fr-FR" dirty="0" err="1"/>
              <a:t>Parsing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75C97-9DCC-46E9-84ED-F88D584F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39" y="2835618"/>
            <a:ext cx="2082652" cy="2807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2BF61-D4E5-4C49-AEF4-CB5BB4E1427F}"/>
              </a:ext>
            </a:extLst>
          </p:cNvPr>
          <p:cNvSpPr txBox="1"/>
          <p:nvPr/>
        </p:nvSpPr>
        <p:spPr>
          <a:xfrm>
            <a:off x="518593" y="3365039"/>
            <a:ext cx="1355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byte[]</a:t>
            </a:r>
          </a:p>
          <a:p>
            <a:r>
              <a:rPr lang="fr-FR" dirty="0" err="1"/>
              <a:t>InputStream</a:t>
            </a:r>
            <a:endParaRPr lang="fr-FR" dirty="0"/>
          </a:p>
          <a:p>
            <a:r>
              <a:rPr lang="fr-FR" dirty="0"/>
              <a:t>String</a:t>
            </a:r>
          </a:p>
          <a:p>
            <a:r>
              <a:rPr lang="fr-FR" dirty="0" err="1"/>
              <a:t>InputReader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EA43B32-14F1-41B0-A9F6-35C514700973}"/>
              </a:ext>
            </a:extLst>
          </p:cNvPr>
          <p:cNvSpPr/>
          <p:nvPr/>
        </p:nvSpPr>
        <p:spPr>
          <a:xfrm>
            <a:off x="1863613" y="3900834"/>
            <a:ext cx="568842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273E2-A197-4B09-A6BE-4B34A231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73" y="4533906"/>
            <a:ext cx="3790950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2A5E33-28EB-400B-B0AA-C488D5FE9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840" y="2772308"/>
            <a:ext cx="4486275" cy="1428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2DEEF6-0F39-427E-9C69-67273860F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2" y="1096701"/>
            <a:ext cx="4333875" cy="923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5AFFB8-7096-4BA8-9F12-DF8626D61A23}"/>
              </a:ext>
            </a:extLst>
          </p:cNvPr>
          <p:cNvSpPr txBox="1"/>
          <p:nvPr/>
        </p:nvSpPr>
        <p:spPr>
          <a:xfrm>
            <a:off x="7854581" y="5791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01659-6730-4EDF-B3EC-091DF953B4CC}"/>
              </a:ext>
            </a:extLst>
          </p:cNvPr>
          <p:cNvSpPr/>
          <p:nvPr/>
        </p:nvSpPr>
        <p:spPr>
          <a:xfrm>
            <a:off x="2561362" y="3880277"/>
            <a:ext cx="158635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CBC7C8-848C-4E6A-B556-F16AE14885C0}"/>
              </a:ext>
            </a:extLst>
          </p:cNvPr>
          <p:cNvSpPr txBox="1"/>
          <p:nvPr/>
        </p:nvSpPr>
        <p:spPr>
          <a:xfrm>
            <a:off x="2561362" y="3870251"/>
            <a:ext cx="15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JsonParser</a:t>
            </a:r>
            <a:endParaRPr lang="fr-FR" sz="2400" b="1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8E598DF-AA56-4F61-AB38-A5469DA3A751}"/>
              </a:ext>
            </a:extLst>
          </p:cNvPr>
          <p:cNvSpPr/>
          <p:nvPr/>
        </p:nvSpPr>
        <p:spPr>
          <a:xfrm>
            <a:off x="4395323" y="3907205"/>
            <a:ext cx="568842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FA093-9398-4D56-8E7E-C3DEDCF882FC}"/>
              </a:ext>
            </a:extLst>
          </p:cNvPr>
          <p:cNvSpPr/>
          <p:nvPr/>
        </p:nvSpPr>
        <p:spPr>
          <a:xfrm>
            <a:off x="2218118" y="2845644"/>
            <a:ext cx="158635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70A3DD-A927-4786-9D73-969E57A0FEFE}"/>
              </a:ext>
            </a:extLst>
          </p:cNvPr>
          <p:cNvSpPr txBox="1"/>
          <p:nvPr/>
        </p:nvSpPr>
        <p:spPr>
          <a:xfrm>
            <a:off x="2218118" y="2835618"/>
            <a:ext cx="1679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JsonFactory</a:t>
            </a:r>
            <a:endParaRPr lang="fr-FR" sz="2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EE63F-0FC5-483E-BBFD-79B2038EC347}"/>
              </a:ext>
            </a:extLst>
          </p:cNvPr>
          <p:cNvCxnSpPr/>
          <p:nvPr/>
        </p:nvCxnSpPr>
        <p:spPr>
          <a:xfrm>
            <a:off x="2977117" y="3418367"/>
            <a:ext cx="223283" cy="377456"/>
          </a:xfrm>
          <a:prstGeom prst="straightConnector1">
            <a:avLst/>
          </a:prstGeom>
          <a:ln w="31750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65E637-AEEC-4891-8970-C031A5D51DE8}"/>
              </a:ext>
            </a:extLst>
          </p:cNvPr>
          <p:cNvSpPr txBox="1"/>
          <p:nvPr/>
        </p:nvSpPr>
        <p:spPr>
          <a:xfrm>
            <a:off x="3124584" y="3321266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1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BCB62D9-FACE-4DF8-9A56-48A93931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41" y="1345018"/>
            <a:ext cx="7678389" cy="4789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DB59D-6976-4018-BAF6-7E5FBBF0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34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Streaming </a:t>
            </a:r>
            <a:r>
              <a:rPr lang="fr-FR" dirty="0" err="1"/>
              <a:t>Parsing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69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EF62-2F5D-4940-AE95-154E01BE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47698" cy="853876"/>
          </a:xfrm>
        </p:spPr>
        <p:txBody>
          <a:bodyPr/>
          <a:lstStyle/>
          <a:p>
            <a:pPr algn="ctr"/>
            <a:r>
              <a:rPr lang="fr-FR" dirty="0"/>
              <a:t>Jackson-</a:t>
            </a:r>
            <a:r>
              <a:rPr lang="fr-FR" dirty="0" err="1"/>
              <a:t>databind</a:t>
            </a:r>
            <a:r>
              <a:rPr lang="fr-FR" dirty="0"/>
              <a:t> : </a:t>
            </a:r>
            <a:r>
              <a:rPr lang="fr-FR" dirty="0" err="1"/>
              <a:t>JsonNode</a:t>
            </a:r>
            <a:r>
              <a:rPr lang="fr-FR" dirty="0"/>
              <a:t> Class </a:t>
            </a:r>
            <a:r>
              <a:rPr lang="fr-FR" dirty="0" err="1"/>
              <a:t>Hierarchy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E59E5-719F-4079-9D4E-5A895234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918" y="1488558"/>
            <a:ext cx="3118478" cy="5265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A2280-6384-4954-8169-865EC13A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150" y="2699422"/>
            <a:ext cx="4181475" cy="2571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E5486C-432B-44BB-8E82-97358FF1B6B5}"/>
              </a:ext>
            </a:extLst>
          </p:cNvPr>
          <p:cNvSpPr txBox="1"/>
          <p:nvPr/>
        </p:nvSpPr>
        <p:spPr>
          <a:xfrm>
            <a:off x="6895727" y="3985297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[ 1, 2 ..]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49BADAB-7164-41C3-B1D9-53C9A25323E9}"/>
              </a:ext>
            </a:extLst>
          </p:cNvPr>
          <p:cNvSpPr/>
          <p:nvPr/>
        </p:nvSpPr>
        <p:spPr>
          <a:xfrm>
            <a:off x="6077440" y="4153794"/>
            <a:ext cx="579474" cy="212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1DE690-CD8A-44FC-9345-5050A38647C7}"/>
              </a:ext>
            </a:extLst>
          </p:cNvPr>
          <p:cNvSpPr txBox="1"/>
          <p:nvPr/>
        </p:nvSpPr>
        <p:spPr>
          <a:xfrm>
            <a:off x="6842767" y="4446962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{"field1" : 1, .. }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B62EA98-4435-45EC-BE62-04AC4869696B}"/>
              </a:ext>
            </a:extLst>
          </p:cNvPr>
          <p:cNvSpPr/>
          <p:nvPr/>
        </p:nvSpPr>
        <p:spPr>
          <a:xfrm>
            <a:off x="6077440" y="4629963"/>
            <a:ext cx="579474" cy="212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29C7D632-F7AF-45A7-9175-9343BB481B61}"/>
              </a:ext>
            </a:extLst>
          </p:cNvPr>
          <p:cNvSpPr/>
          <p:nvPr/>
        </p:nvSpPr>
        <p:spPr>
          <a:xfrm>
            <a:off x="6077440" y="5078575"/>
            <a:ext cx="579474" cy="212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45BFD-70A3-4B6B-BBB4-2149BABB91DC}"/>
              </a:ext>
            </a:extLst>
          </p:cNvPr>
          <p:cNvSpPr txBox="1"/>
          <p:nvPr/>
        </p:nvSpPr>
        <p:spPr>
          <a:xfrm>
            <a:off x="6914231" y="4923131"/>
            <a:ext cx="14321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"value"</a:t>
            </a:r>
          </a:p>
          <a:p>
            <a:r>
              <a:rPr lang="fr-FR" sz="2400" dirty="0" err="1"/>
              <a:t>true|false</a:t>
            </a:r>
            <a:endParaRPr lang="fr-FR" sz="2400" dirty="0"/>
          </a:p>
          <a:p>
            <a:r>
              <a:rPr lang="fr-FR" sz="2400" dirty="0"/>
              <a:t>1.234</a:t>
            </a:r>
          </a:p>
          <a:p>
            <a:r>
              <a:rPr lang="fr-FR" sz="2400" dirty="0" err="1"/>
              <a:t>null</a:t>
            </a:r>
            <a:endParaRPr lang="fr-F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53ACB-13A4-47EA-8F52-CF19E12150DA}"/>
              </a:ext>
            </a:extLst>
          </p:cNvPr>
          <p:cNvSpPr txBox="1"/>
          <p:nvPr/>
        </p:nvSpPr>
        <p:spPr>
          <a:xfrm>
            <a:off x="2923618" y="2205071"/>
            <a:ext cx="527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AST Class </a:t>
            </a:r>
            <a:r>
              <a:rPr lang="fr-FR" sz="2400" dirty="0" err="1"/>
              <a:t>Hierarchy</a:t>
            </a:r>
            <a:r>
              <a:rPr lang="fr-FR" sz="2400" dirty="0"/>
              <a:t> &lt;-&gt; </a:t>
            </a:r>
            <a:r>
              <a:rPr lang="fr-FR" sz="2400" dirty="0" err="1"/>
              <a:t>Json</a:t>
            </a:r>
            <a:r>
              <a:rPr lang="fr-FR" sz="2400" dirty="0"/>
              <a:t> </a:t>
            </a:r>
            <a:r>
              <a:rPr lang="fr-FR" sz="2400" dirty="0" err="1"/>
              <a:t>Grammar</a:t>
            </a:r>
            <a:endParaRPr lang="fr-FR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2A821D-11AA-4AC6-890F-D264BD847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48" y="1005124"/>
            <a:ext cx="47625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E207-0F58-4AD3-9E5B-12FF201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017102" cy="1325563"/>
          </a:xfrm>
        </p:spPr>
        <p:txBody>
          <a:bodyPr/>
          <a:lstStyle/>
          <a:p>
            <a:pPr algn="ctr"/>
            <a:r>
              <a:rPr lang="fr-FR" dirty="0" err="1"/>
              <a:t>Parsing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to in-memory </a:t>
            </a:r>
            <a:r>
              <a:rPr lang="fr-FR" dirty="0" err="1"/>
              <a:t>Tree</a:t>
            </a:r>
            <a:br>
              <a:rPr lang="fr-FR" dirty="0"/>
            </a:br>
            <a:r>
              <a:rPr lang="fr-FR" dirty="0"/>
              <a:t>( no user-</a:t>
            </a:r>
            <a:r>
              <a:rPr lang="fr-FR" dirty="0" err="1"/>
              <a:t>defined</a:t>
            </a:r>
            <a:r>
              <a:rPr lang="fr-FR" dirty="0"/>
              <a:t> class)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60EA1-C8AD-473C-AF0F-A9394B3B4FBE}"/>
              </a:ext>
            </a:extLst>
          </p:cNvPr>
          <p:cNvSpPr txBox="1"/>
          <p:nvPr/>
        </p:nvSpPr>
        <p:spPr>
          <a:xfrm>
            <a:off x="1132367" y="1573518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JSON}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7322EB-A199-4054-A229-F19F2ED219E4}"/>
              </a:ext>
            </a:extLst>
          </p:cNvPr>
          <p:cNvSpPr/>
          <p:nvPr/>
        </p:nvSpPr>
        <p:spPr>
          <a:xfrm>
            <a:off x="2335081" y="1633288"/>
            <a:ext cx="542260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BDC64-AB7E-4DAC-BF24-9F4DAFB717F2}"/>
              </a:ext>
            </a:extLst>
          </p:cNvPr>
          <p:cNvSpPr txBox="1"/>
          <p:nvPr/>
        </p:nvSpPr>
        <p:spPr>
          <a:xfrm>
            <a:off x="3035594" y="1571634"/>
            <a:ext cx="201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JsonNode</a:t>
            </a:r>
            <a:r>
              <a:rPr lang="fr-FR" sz="2400" dirty="0"/>
              <a:t> </a:t>
            </a:r>
            <a:r>
              <a:rPr lang="fr-FR" sz="2400" dirty="0" err="1"/>
              <a:t>Tree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6FD31-12E6-41DE-9B67-6E5B46B08B6E}"/>
              </a:ext>
            </a:extLst>
          </p:cNvPr>
          <p:cNvSpPr txBox="1"/>
          <p:nvPr/>
        </p:nvSpPr>
        <p:spPr>
          <a:xfrm>
            <a:off x="9377633" y="161992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JSON}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564EE03-A60A-4C73-8EF3-8F1B93E8C555}"/>
              </a:ext>
            </a:extLst>
          </p:cNvPr>
          <p:cNvSpPr/>
          <p:nvPr/>
        </p:nvSpPr>
        <p:spPr>
          <a:xfrm>
            <a:off x="8728792" y="1679690"/>
            <a:ext cx="542260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A06B9-7542-4485-9F34-D24947D5EE7F}"/>
              </a:ext>
            </a:extLst>
          </p:cNvPr>
          <p:cNvSpPr txBox="1"/>
          <p:nvPr/>
        </p:nvSpPr>
        <p:spPr>
          <a:xfrm>
            <a:off x="6555949" y="1619920"/>
            <a:ext cx="201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JsonNode</a:t>
            </a:r>
            <a:r>
              <a:rPr lang="fr-FR" sz="2400" dirty="0"/>
              <a:t> </a:t>
            </a:r>
            <a:r>
              <a:rPr lang="fr-FR" sz="2400" dirty="0" err="1"/>
              <a:t>Tree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583B9C-A361-40F4-9E63-C94F36AC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9" y="3407735"/>
            <a:ext cx="5847058" cy="26852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428613-E89C-41D4-9001-FE9B0FAB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35" y="3407735"/>
            <a:ext cx="5766001" cy="2774765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EB3C616D-E82F-4C76-81FC-AA52A897A8F8}"/>
              </a:ext>
            </a:extLst>
          </p:cNvPr>
          <p:cNvSpPr/>
          <p:nvPr/>
        </p:nvSpPr>
        <p:spPr>
          <a:xfrm>
            <a:off x="2288453" y="2497500"/>
            <a:ext cx="3272712" cy="891112"/>
          </a:xfrm>
          <a:prstGeom prst="wedgeEllipseCallout">
            <a:avLst>
              <a:gd name="adj1" fmla="val -51918"/>
              <a:gd name="adj2" fmla="val 614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91F196-F7F3-429B-A108-466013A87070}"/>
              </a:ext>
            </a:extLst>
          </p:cNvPr>
          <p:cNvSpPr txBox="1"/>
          <p:nvPr/>
        </p:nvSpPr>
        <p:spPr>
          <a:xfrm>
            <a:off x="2549785" y="2619890"/>
            <a:ext cx="278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Could</a:t>
            </a:r>
            <a:r>
              <a:rPr lang="fr-FR" dirty="0"/>
              <a:t> not use </a:t>
            </a:r>
            <a:r>
              <a:rPr lang="fr-FR" dirty="0" err="1"/>
              <a:t>typed</a:t>
            </a:r>
            <a:r>
              <a:rPr lang="fr-FR" dirty="0"/>
              <a:t> List&lt;T&gt;</a:t>
            </a:r>
          </a:p>
          <a:p>
            <a:r>
              <a:rPr lang="fr-FR" dirty="0"/>
              <a:t>.. </a:t>
            </a:r>
            <a:r>
              <a:rPr lang="fr-FR" dirty="0" err="1"/>
              <a:t>only</a:t>
            </a:r>
            <a:r>
              <a:rPr lang="fr-FR" dirty="0"/>
              <a:t> List&lt;</a:t>
            </a:r>
            <a:r>
              <a:rPr lang="fr-FR" dirty="0" err="1"/>
              <a:t>JsonNode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2245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FAB9-7DDC-4308-9550-ECA18A7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Jackson-</a:t>
            </a:r>
            <a:r>
              <a:rPr lang="fr-FR" dirty="0" err="1"/>
              <a:t>databind</a:t>
            </a:r>
            <a:r>
              <a:rPr lang="fr-FR" dirty="0"/>
              <a:t>: </a:t>
            </a:r>
            <a:r>
              <a:rPr lang="fr-FR" dirty="0" err="1"/>
              <a:t>ObjectMapper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AEB64-4772-4837-ABA1-2D9789262A55}"/>
              </a:ext>
            </a:extLst>
          </p:cNvPr>
          <p:cNvSpPr txBox="1"/>
          <p:nvPr/>
        </p:nvSpPr>
        <p:spPr>
          <a:xfrm>
            <a:off x="1116419" y="1979869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JSON}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3490915-8F35-47C9-95EA-05977F4F669B}"/>
              </a:ext>
            </a:extLst>
          </p:cNvPr>
          <p:cNvSpPr/>
          <p:nvPr/>
        </p:nvSpPr>
        <p:spPr>
          <a:xfrm>
            <a:off x="2319133" y="2039639"/>
            <a:ext cx="542260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39AF6-6653-40BE-B408-6C8FCD7995E6}"/>
              </a:ext>
            </a:extLst>
          </p:cNvPr>
          <p:cNvSpPr txBox="1"/>
          <p:nvPr/>
        </p:nvSpPr>
        <p:spPr>
          <a:xfrm>
            <a:off x="3019646" y="1977985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Object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8B3F0-D7F5-40E7-B555-F4132E336994}"/>
              </a:ext>
            </a:extLst>
          </p:cNvPr>
          <p:cNvSpPr txBox="1"/>
          <p:nvPr/>
        </p:nvSpPr>
        <p:spPr>
          <a:xfrm>
            <a:off x="8468550" y="1977985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JSON}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4B9F24-3B36-498C-971C-244ED16CC58D}"/>
              </a:ext>
            </a:extLst>
          </p:cNvPr>
          <p:cNvSpPr/>
          <p:nvPr/>
        </p:nvSpPr>
        <p:spPr>
          <a:xfrm>
            <a:off x="7819709" y="2037755"/>
            <a:ext cx="542260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76E2B-BB7A-4E37-9208-675AC0086648}"/>
              </a:ext>
            </a:extLst>
          </p:cNvPr>
          <p:cNvSpPr txBox="1"/>
          <p:nvPr/>
        </p:nvSpPr>
        <p:spPr>
          <a:xfrm>
            <a:off x="6651243" y="195886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Object</a:t>
            </a: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D4A1F-67A5-4904-B9EF-D7C8A346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898" y="2747076"/>
            <a:ext cx="3583837" cy="10652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BE04B8-C645-4A4F-A3D2-D84BBFC6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9" y="4090404"/>
            <a:ext cx="6118346" cy="18057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9613D9-D16F-4B12-ADA1-3F6C6C6A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35" y="3947656"/>
            <a:ext cx="5583865" cy="19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4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AAA6-71C5-4B70-9789-A7BE119E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82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Type discriminant for « class / </a:t>
            </a:r>
            <a:r>
              <a:rPr lang="fr-FR" dirty="0" err="1"/>
              <a:t>sub</a:t>
            </a:r>
            <a:r>
              <a:rPr lang="fr-FR" dirty="0"/>
              <a:t>-classes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00CA0-296E-46DB-93C3-F2409CBA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07" y="796867"/>
            <a:ext cx="4808242" cy="3749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D8C95-C49C-43B3-B374-8670744D08B7}"/>
              </a:ext>
            </a:extLst>
          </p:cNvPr>
          <p:cNvSpPr txBox="1"/>
          <p:nvPr/>
        </p:nvSpPr>
        <p:spPr>
          <a:xfrm>
            <a:off x="994150" y="252523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4E540-371D-46CA-AB04-4CC755204FA7}"/>
              </a:ext>
            </a:extLst>
          </p:cNvPr>
          <p:cNvSpPr txBox="1"/>
          <p:nvPr/>
        </p:nvSpPr>
        <p:spPr>
          <a:xfrm>
            <a:off x="871873" y="2849677"/>
            <a:ext cx="4342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{"</a:t>
            </a:r>
            <a:r>
              <a:rPr lang="fr-F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type":"dog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fr-F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barking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fr-F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houah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"}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4D3FC-D5B9-4544-A2B1-EB5ECA704502}"/>
              </a:ext>
            </a:extLst>
          </p:cNvPr>
          <p:cNvSpPr txBox="1"/>
          <p:nvPr/>
        </p:nvSpPr>
        <p:spPr>
          <a:xfrm>
            <a:off x="871873" y="3714309"/>
            <a:ext cx="471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{"type":"</a:t>
            </a:r>
            <a:r>
              <a:rPr lang="fr-F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duck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fr-F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quacking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":"coin"}</a:t>
            </a:r>
            <a:endParaRPr lang="fr-FR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779D6269-A315-4D23-A212-EDD5F9FE903A}"/>
              </a:ext>
            </a:extLst>
          </p:cNvPr>
          <p:cNvSpPr/>
          <p:nvPr/>
        </p:nvSpPr>
        <p:spPr>
          <a:xfrm>
            <a:off x="5336220" y="2926762"/>
            <a:ext cx="505048" cy="2364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7B30256-DCF9-4FD3-904D-4D954F35233C}"/>
              </a:ext>
            </a:extLst>
          </p:cNvPr>
          <p:cNvSpPr/>
          <p:nvPr/>
        </p:nvSpPr>
        <p:spPr>
          <a:xfrm>
            <a:off x="5346851" y="3791394"/>
            <a:ext cx="505048" cy="2364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7999DD-C642-4B7F-B43B-3BF9CD0E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25" y="4264644"/>
            <a:ext cx="7719241" cy="25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9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36D8-FC64-439D-A49D-52888FF3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Field not set (not in JSON) =&gt; 0, false, </a:t>
            </a:r>
            <a:r>
              <a:rPr lang="fr-FR" sz="4000" dirty="0" err="1"/>
              <a:t>null</a:t>
            </a:r>
            <a:r>
              <a:rPr lang="fr-FR" sz="4000" dirty="0"/>
              <a:t> (in Java)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4D35F-A05E-42DD-B931-E359BE80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26" y="2618167"/>
            <a:ext cx="6293588" cy="1696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ECBAD-33EB-4F03-9656-AE1E5064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6" y="2439729"/>
            <a:ext cx="3076575" cy="11811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A9744B4-206E-46FE-903D-74747D046DB9}"/>
              </a:ext>
            </a:extLst>
          </p:cNvPr>
          <p:cNvSpPr/>
          <p:nvPr/>
        </p:nvSpPr>
        <p:spPr>
          <a:xfrm>
            <a:off x="3961626" y="2908004"/>
            <a:ext cx="1143000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E6CD8-B297-4E51-8DD0-29C12865A2CA}"/>
              </a:ext>
            </a:extLst>
          </p:cNvPr>
          <p:cNvSpPr txBox="1"/>
          <p:nvPr/>
        </p:nvSpPr>
        <p:spPr>
          <a:xfrm>
            <a:off x="4286349" y="31529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null</a:t>
            </a:r>
            <a:endParaRPr lang="fr-FR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8D9E273-DA2C-4BB0-9E09-456CE16A3995}"/>
              </a:ext>
            </a:extLst>
          </p:cNvPr>
          <p:cNvSpPr/>
          <p:nvPr/>
        </p:nvSpPr>
        <p:spPr>
          <a:xfrm>
            <a:off x="4910969" y="3187705"/>
            <a:ext cx="366049" cy="244549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BACD8-6E2B-4E42-9374-D8A035B8E7B2}"/>
              </a:ext>
            </a:extLst>
          </p:cNvPr>
          <p:cNvSpPr txBox="1"/>
          <p:nvPr/>
        </p:nvSpPr>
        <p:spPr>
          <a:xfrm>
            <a:off x="4286348" y="3442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C1CBD2-A89B-4408-BFA8-6B2D0CD892C7}"/>
              </a:ext>
            </a:extLst>
          </p:cNvPr>
          <p:cNvSpPr txBox="1"/>
          <p:nvPr/>
        </p:nvSpPr>
        <p:spPr>
          <a:xfrm>
            <a:off x="4286348" y="3705448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false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E271561-4E25-4D54-A59B-13EEBA48CE96}"/>
              </a:ext>
            </a:extLst>
          </p:cNvPr>
          <p:cNvSpPr/>
          <p:nvPr/>
        </p:nvSpPr>
        <p:spPr>
          <a:xfrm>
            <a:off x="4914513" y="3478321"/>
            <a:ext cx="366049" cy="244549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B65F80-D743-44CD-AD4E-11265CF68969}"/>
              </a:ext>
            </a:extLst>
          </p:cNvPr>
          <p:cNvSpPr/>
          <p:nvPr/>
        </p:nvSpPr>
        <p:spPr>
          <a:xfrm>
            <a:off x="4910968" y="3783715"/>
            <a:ext cx="366049" cy="244549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93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8391-F464-4C22-A5ED-B02B218B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199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disable</a:t>
            </a:r>
            <a:r>
              <a:rPr lang="fr-FR" dirty="0"/>
              <a:t> FAIL </a:t>
            </a:r>
            <a:r>
              <a:rPr lang="fr-FR" dirty="0" err="1"/>
              <a:t>Unknown</a:t>
            </a:r>
            <a:r>
              <a:rPr lang="fr-FR" dirty="0"/>
              <a:t> </a:t>
            </a:r>
            <a:r>
              <a:rPr lang="fr-FR" dirty="0" err="1"/>
              <a:t>properties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C6543-2B1B-4EF1-B6AF-ABF26A49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5" y="1634083"/>
            <a:ext cx="9677400" cy="2278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163D7D-3C87-47F1-9998-8D4131D9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305" y="4533661"/>
            <a:ext cx="8004848" cy="22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2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56EF18D-5294-486B-A0C5-F9E2F615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635141"/>
            <a:ext cx="6429375" cy="5143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7DA4F7-52C1-4B78-8200-DD2470E4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7" y="1938919"/>
            <a:ext cx="4695825" cy="335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A0C75-43C4-44F4-AF78-8D2F8A17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12" y="14122"/>
            <a:ext cx="11075581" cy="1325563"/>
          </a:xfrm>
        </p:spPr>
        <p:txBody>
          <a:bodyPr/>
          <a:lstStyle/>
          <a:p>
            <a:pPr algn="ctr"/>
            <a:r>
              <a:rPr lang="fr-FR" dirty="0" err="1"/>
              <a:t>Ignored</a:t>
            </a:r>
            <a:r>
              <a:rPr lang="fr-FR" dirty="0"/>
              <a:t> / </a:t>
            </a:r>
            <a:r>
              <a:rPr lang="fr-FR" dirty="0" err="1"/>
              <a:t>Unset</a:t>
            </a:r>
            <a:r>
              <a:rPr lang="fr-FR" dirty="0"/>
              <a:t> / </a:t>
            </a:r>
            <a:r>
              <a:rPr lang="fr-FR" dirty="0" err="1"/>
              <a:t>Unknown</a:t>
            </a:r>
            <a:r>
              <a:rPr lang="fr-FR" dirty="0"/>
              <a:t> </a:t>
            </a:r>
            <a:r>
              <a:rPr lang="fr-FR" dirty="0" err="1"/>
              <a:t>fields</a:t>
            </a:r>
            <a:endParaRPr lang="fr-FR" dirty="0"/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B23A7A96-2438-451A-B203-CEDB45F7157F}"/>
              </a:ext>
            </a:extLst>
          </p:cNvPr>
          <p:cNvSpPr/>
          <p:nvPr/>
        </p:nvSpPr>
        <p:spPr>
          <a:xfrm>
            <a:off x="4804790" y="4189309"/>
            <a:ext cx="372139" cy="36150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F96CEA38-2E1E-4036-9BC6-A51D9EBF9268}"/>
              </a:ext>
            </a:extLst>
          </p:cNvPr>
          <p:cNvSpPr/>
          <p:nvPr/>
        </p:nvSpPr>
        <p:spPr>
          <a:xfrm>
            <a:off x="5915686" y="3819522"/>
            <a:ext cx="372139" cy="36150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A59566EC-EC46-41D8-80AA-6D280A9D8068}"/>
              </a:ext>
            </a:extLst>
          </p:cNvPr>
          <p:cNvSpPr/>
          <p:nvPr/>
        </p:nvSpPr>
        <p:spPr>
          <a:xfrm>
            <a:off x="5936950" y="3418506"/>
            <a:ext cx="372139" cy="36150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098479C6-846E-4E51-B590-3B2B54B1A6CF}"/>
              </a:ext>
            </a:extLst>
          </p:cNvPr>
          <p:cNvSpPr/>
          <p:nvPr/>
        </p:nvSpPr>
        <p:spPr>
          <a:xfrm>
            <a:off x="4804790" y="4592391"/>
            <a:ext cx="372139" cy="36150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19037-3C19-4836-BBA5-26495BE7C487}"/>
              </a:ext>
            </a:extLst>
          </p:cNvPr>
          <p:cNvSpPr txBox="1"/>
          <p:nvPr/>
        </p:nvSpPr>
        <p:spPr>
          <a:xfrm>
            <a:off x="2727255" y="3505558"/>
            <a:ext cx="318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(not in </a:t>
            </a:r>
            <a:r>
              <a:rPr lang="fr-FR" sz="2400" b="1" dirty="0" err="1"/>
              <a:t>Json</a:t>
            </a:r>
            <a:r>
              <a:rPr lang="fr-FR" sz="2400" b="1" dirty="0"/>
              <a:t>)  UNSET…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5BE57D-63E5-4F3B-BFC5-664AE4540FAD}"/>
              </a:ext>
            </a:extLst>
          </p:cNvPr>
          <p:cNvSpPr txBox="1"/>
          <p:nvPr/>
        </p:nvSpPr>
        <p:spPr>
          <a:xfrm>
            <a:off x="3769227" y="5625203"/>
            <a:ext cx="20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Ignored</a:t>
            </a:r>
            <a:r>
              <a:rPr lang="fr-FR" sz="2400" b="1" dirty="0"/>
              <a:t> in java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E36D477E-EBC0-4A98-8B7E-BD36A7815D43}"/>
              </a:ext>
            </a:extLst>
          </p:cNvPr>
          <p:cNvSpPr/>
          <p:nvPr/>
        </p:nvSpPr>
        <p:spPr>
          <a:xfrm>
            <a:off x="4423144" y="2461437"/>
            <a:ext cx="1828466" cy="2776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C69D8A2D-DF4E-45D1-A5B5-9CE77EE98CEB}"/>
              </a:ext>
            </a:extLst>
          </p:cNvPr>
          <p:cNvSpPr/>
          <p:nvPr/>
        </p:nvSpPr>
        <p:spPr>
          <a:xfrm>
            <a:off x="4423144" y="2788554"/>
            <a:ext cx="1828466" cy="2776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E053A6-0939-4BBB-B50B-98FE3BE773D2}"/>
              </a:ext>
            </a:extLst>
          </p:cNvPr>
          <p:cNvSpPr txBox="1"/>
          <p:nvPr/>
        </p:nvSpPr>
        <p:spPr>
          <a:xfrm>
            <a:off x="5337377" y="4307721"/>
            <a:ext cx="30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UNKOWN (not in Java)</a:t>
            </a: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0BCE3CDA-D553-48B7-8E71-4C1A07280DE8}"/>
              </a:ext>
            </a:extLst>
          </p:cNvPr>
          <p:cNvSpPr/>
          <p:nvPr/>
        </p:nvSpPr>
        <p:spPr>
          <a:xfrm>
            <a:off x="5931300" y="5967854"/>
            <a:ext cx="372139" cy="36150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E132F4DF-5DE6-4E2E-A2BE-B592E327D3F0}"/>
              </a:ext>
            </a:extLst>
          </p:cNvPr>
          <p:cNvSpPr/>
          <p:nvPr/>
        </p:nvSpPr>
        <p:spPr>
          <a:xfrm>
            <a:off x="5952564" y="5566838"/>
            <a:ext cx="372139" cy="36150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5D44102-FB42-4B02-AD02-796E9371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015223"/>
            <a:ext cx="5667375" cy="1552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B75EE-A240-4230-9DEB-422228AF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359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Mixing</a:t>
            </a:r>
            <a:r>
              <a:rPr lang="fr-FR" dirty="0"/>
              <a:t> </a:t>
            </a: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JsonNode</a:t>
            </a:r>
            <a:r>
              <a:rPr lang="fr-FR" dirty="0"/>
              <a:t> in Type-</a:t>
            </a:r>
            <a:r>
              <a:rPr lang="fr-FR" dirty="0" err="1"/>
              <a:t>safe</a:t>
            </a:r>
            <a:r>
              <a:rPr lang="fr-FR" dirty="0"/>
              <a:t> DTO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A9FAE-91F0-4CF3-A7E2-BDD95AD2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39" y="3594733"/>
            <a:ext cx="6578009" cy="2306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3AEFE-B051-4D78-B00C-6756E605C677}"/>
              </a:ext>
            </a:extLst>
          </p:cNvPr>
          <p:cNvSpPr txBox="1"/>
          <p:nvPr/>
        </p:nvSpPr>
        <p:spPr>
          <a:xfrm>
            <a:off x="882502" y="1321858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JSON}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865DB9-F580-4760-B9CA-62F8CBFD1D4C}"/>
              </a:ext>
            </a:extLst>
          </p:cNvPr>
          <p:cNvSpPr/>
          <p:nvPr/>
        </p:nvSpPr>
        <p:spPr>
          <a:xfrm>
            <a:off x="2085216" y="1381628"/>
            <a:ext cx="542260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0693F-E8BF-43A2-8D59-085451BA3720}"/>
              </a:ext>
            </a:extLst>
          </p:cNvPr>
          <p:cNvSpPr txBox="1"/>
          <p:nvPr/>
        </p:nvSpPr>
        <p:spPr>
          <a:xfrm>
            <a:off x="2785729" y="1319974"/>
            <a:ext cx="2626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DTO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JsonNode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516A7-AB70-4A11-A242-01AFD80049F7}"/>
              </a:ext>
            </a:extLst>
          </p:cNvPr>
          <p:cNvSpPr txBox="1"/>
          <p:nvPr/>
        </p:nvSpPr>
        <p:spPr>
          <a:xfrm>
            <a:off x="10008391" y="1260204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JSON}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985661-F959-40FE-B8A0-A6A01726D322}"/>
              </a:ext>
            </a:extLst>
          </p:cNvPr>
          <p:cNvSpPr/>
          <p:nvPr/>
        </p:nvSpPr>
        <p:spPr>
          <a:xfrm>
            <a:off x="9359550" y="1319974"/>
            <a:ext cx="542260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97622-5346-4E8C-9EFC-95CA64260770}"/>
              </a:ext>
            </a:extLst>
          </p:cNvPr>
          <p:cNvSpPr txBox="1"/>
          <p:nvPr/>
        </p:nvSpPr>
        <p:spPr>
          <a:xfrm>
            <a:off x="6661875" y="1276559"/>
            <a:ext cx="26266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DTO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JsonNode</a:t>
            </a:r>
            <a:endParaRPr lang="fr-FR" sz="2400" dirty="0"/>
          </a:p>
          <a:p>
            <a:endParaRPr lang="fr-F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0EA7FD-0F0D-4919-A082-3D8AB0711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4" y="4709109"/>
            <a:ext cx="5651654" cy="19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6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A183-5905-4BAC-83C2-4565B959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61" y="-130686"/>
            <a:ext cx="12200861" cy="92141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Design code for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protocols</a:t>
            </a:r>
            <a:r>
              <a:rPr lang="fr-FR" dirty="0"/>
              <a:t> / </a:t>
            </a:r>
            <a:r>
              <a:rPr lang="fr-FR" dirty="0" err="1"/>
              <a:t>versionned</a:t>
            </a:r>
            <a:r>
              <a:rPr lang="fr-FR" dirty="0"/>
              <a:t> APIs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884BE3-8D91-46FB-B3B6-40D3F927EC00}"/>
              </a:ext>
            </a:extLst>
          </p:cNvPr>
          <p:cNvSpPr/>
          <p:nvPr/>
        </p:nvSpPr>
        <p:spPr>
          <a:xfrm>
            <a:off x="2579219" y="972103"/>
            <a:ext cx="7649301" cy="3496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09A50-FDD9-4A10-9862-0EA373A1B62C}"/>
              </a:ext>
            </a:extLst>
          </p:cNvPr>
          <p:cNvSpPr txBox="1"/>
          <p:nvPr/>
        </p:nvSpPr>
        <p:spPr>
          <a:xfrm>
            <a:off x="5626872" y="607891"/>
            <a:ext cx="204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API(s) Server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8D6B93-9CA8-4251-92B4-3FB6927C3442}"/>
              </a:ext>
            </a:extLst>
          </p:cNvPr>
          <p:cNvSpPr/>
          <p:nvPr/>
        </p:nvSpPr>
        <p:spPr>
          <a:xfrm>
            <a:off x="2062241" y="1254956"/>
            <a:ext cx="233916" cy="24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645F06-D8FD-4FC0-A097-B945BF7DE71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296157" y="1379889"/>
            <a:ext cx="983511" cy="13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FCFCB7-38D2-47D1-8EA5-AD0D31B8DCC6}"/>
              </a:ext>
            </a:extLst>
          </p:cNvPr>
          <p:cNvSpPr txBox="1"/>
          <p:nvPr/>
        </p:nvSpPr>
        <p:spPr>
          <a:xfrm>
            <a:off x="246885" y="1135489"/>
            <a:ext cx="15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gRPC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D401D3-14F6-4DE3-AC37-2EBD4F597FB0}"/>
              </a:ext>
            </a:extLst>
          </p:cNvPr>
          <p:cNvSpPr/>
          <p:nvPr/>
        </p:nvSpPr>
        <p:spPr>
          <a:xfrm>
            <a:off x="2062241" y="2158723"/>
            <a:ext cx="233916" cy="24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F11514-A020-4795-9708-736124C150B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296157" y="2283656"/>
            <a:ext cx="983511" cy="13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8CFCDC-E6A2-4897-B388-DB140F49CA27}"/>
              </a:ext>
            </a:extLst>
          </p:cNvPr>
          <p:cNvSpPr txBox="1"/>
          <p:nvPr/>
        </p:nvSpPr>
        <p:spPr>
          <a:xfrm>
            <a:off x="246885" y="2039256"/>
            <a:ext cx="15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C5872D-B47C-4EAC-85FE-85BC2F43F02E}"/>
              </a:ext>
            </a:extLst>
          </p:cNvPr>
          <p:cNvSpPr/>
          <p:nvPr/>
        </p:nvSpPr>
        <p:spPr>
          <a:xfrm>
            <a:off x="2062241" y="2961481"/>
            <a:ext cx="233916" cy="24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FACD4F-40B2-4F48-8E3E-6744BA2D0992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296157" y="3086414"/>
            <a:ext cx="983511" cy="13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16ABFCC-BF1B-49CC-8D7C-8CF943E1565D}"/>
              </a:ext>
            </a:extLst>
          </p:cNvPr>
          <p:cNvSpPr/>
          <p:nvPr/>
        </p:nvSpPr>
        <p:spPr>
          <a:xfrm>
            <a:off x="2864998" y="2833890"/>
            <a:ext cx="1828799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3F362-9C31-4921-B3A9-79F5F3C37D5B}"/>
              </a:ext>
            </a:extLst>
          </p:cNvPr>
          <p:cNvSpPr txBox="1"/>
          <p:nvPr/>
        </p:nvSpPr>
        <p:spPr>
          <a:xfrm>
            <a:off x="246885" y="2842014"/>
            <a:ext cx="191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/api/v1/</a:t>
            </a:r>
          </a:p>
          <a:p>
            <a:r>
              <a:rPr lang="fr-FR" dirty="0"/>
              <a:t>http REST (</a:t>
            </a:r>
            <a:r>
              <a:rPr lang="fr-FR" dirty="0" err="1"/>
              <a:t>legacy</a:t>
            </a:r>
            <a:r>
              <a:rPr lang="fr-FR" dirty="0"/>
              <a:t>)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E0C82C-5B9E-448A-B444-17566CFF34FB}"/>
              </a:ext>
            </a:extLst>
          </p:cNvPr>
          <p:cNvSpPr/>
          <p:nvPr/>
        </p:nvSpPr>
        <p:spPr>
          <a:xfrm>
            <a:off x="2062241" y="3820209"/>
            <a:ext cx="233916" cy="24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B9C24E-AACE-47E5-8841-8EAD9EB23E46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2296157" y="3945142"/>
            <a:ext cx="983511" cy="13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B2D9F6-66D0-4002-BA2E-9E6938D8C3EF}"/>
              </a:ext>
            </a:extLst>
          </p:cNvPr>
          <p:cNvSpPr txBox="1"/>
          <p:nvPr/>
        </p:nvSpPr>
        <p:spPr>
          <a:xfrm>
            <a:off x="246885" y="3700742"/>
            <a:ext cx="196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/api/v2/</a:t>
            </a:r>
          </a:p>
          <a:p>
            <a:r>
              <a:rPr lang="fr-FR" dirty="0"/>
              <a:t>http REST (</a:t>
            </a:r>
            <a:r>
              <a:rPr lang="fr-FR" dirty="0" err="1"/>
              <a:t>current</a:t>
            </a:r>
            <a:r>
              <a:rPr lang="fr-FR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5F8824-A8A8-41AC-A00D-0A6F3AD9E3CD}"/>
              </a:ext>
            </a:extLst>
          </p:cNvPr>
          <p:cNvCxnSpPr>
            <a:cxnSpLocks/>
          </p:cNvCxnSpPr>
          <p:nvPr/>
        </p:nvCxnSpPr>
        <p:spPr>
          <a:xfrm>
            <a:off x="4966340" y="1366646"/>
            <a:ext cx="611372" cy="1121734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5C3B9B-E44C-4D05-8A77-4D8CB6957B5C}"/>
              </a:ext>
            </a:extLst>
          </p:cNvPr>
          <p:cNvCxnSpPr>
            <a:cxnSpLocks/>
          </p:cNvCxnSpPr>
          <p:nvPr/>
        </p:nvCxnSpPr>
        <p:spPr>
          <a:xfrm>
            <a:off x="4929126" y="2382055"/>
            <a:ext cx="648586" cy="265814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CAA79B-2FF0-4562-89AC-0080A9D3456A}"/>
              </a:ext>
            </a:extLst>
          </p:cNvPr>
          <p:cNvCxnSpPr>
            <a:cxnSpLocks/>
          </p:cNvCxnSpPr>
          <p:nvPr/>
        </p:nvCxnSpPr>
        <p:spPr>
          <a:xfrm flipV="1">
            <a:off x="4929126" y="2770143"/>
            <a:ext cx="648586" cy="366824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E17CEF-873E-403D-88BC-DBDDB6F76349}"/>
              </a:ext>
            </a:extLst>
          </p:cNvPr>
          <p:cNvCxnSpPr>
            <a:cxnSpLocks/>
          </p:cNvCxnSpPr>
          <p:nvPr/>
        </p:nvCxnSpPr>
        <p:spPr>
          <a:xfrm flipV="1">
            <a:off x="4966340" y="3004059"/>
            <a:ext cx="622005" cy="984398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C57D8AA-0F9D-4803-BF4B-76301492181A}"/>
              </a:ext>
            </a:extLst>
          </p:cNvPr>
          <p:cNvSpPr/>
          <p:nvPr/>
        </p:nvSpPr>
        <p:spPr>
          <a:xfrm>
            <a:off x="5816009" y="2461746"/>
            <a:ext cx="1504507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A74DAB-D0E5-4CA9-994C-766C653CBCFE}"/>
              </a:ext>
            </a:extLst>
          </p:cNvPr>
          <p:cNvSpPr txBox="1"/>
          <p:nvPr/>
        </p:nvSpPr>
        <p:spPr>
          <a:xfrm>
            <a:off x="2886571" y="2956312"/>
            <a:ext cx="18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V0RestController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62D1F2-BE30-46ED-A6BB-63BD6E81BCFD}"/>
              </a:ext>
            </a:extLst>
          </p:cNvPr>
          <p:cNvSpPr/>
          <p:nvPr/>
        </p:nvSpPr>
        <p:spPr>
          <a:xfrm>
            <a:off x="2864955" y="3687154"/>
            <a:ext cx="1828799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2C9A7C-37A1-43AC-BBCD-398362F1C2A7}"/>
              </a:ext>
            </a:extLst>
          </p:cNvPr>
          <p:cNvSpPr txBox="1"/>
          <p:nvPr/>
        </p:nvSpPr>
        <p:spPr>
          <a:xfrm>
            <a:off x="2886528" y="3809576"/>
            <a:ext cx="18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V1RestController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A7E7CA-6B16-43EC-A29B-89FDFE59FC3A}"/>
              </a:ext>
            </a:extLst>
          </p:cNvPr>
          <p:cNvSpPr/>
          <p:nvPr/>
        </p:nvSpPr>
        <p:spPr>
          <a:xfrm>
            <a:off x="2857129" y="1052937"/>
            <a:ext cx="1828799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B54E09-876F-4728-9F8F-24EA04179BD7}"/>
              </a:ext>
            </a:extLst>
          </p:cNvPr>
          <p:cNvSpPr txBox="1"/>
          <p:nvPr/>
        </p:nvSpPr>
        <p:spPr>
          <a:xfrm>
            <a:off x="2878702" y="1175359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gRPCSkelImpl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04B142-B399-4C8B-A66A-F0C48D25FBFB}"/>
              </a:ext>
            </a:extLst>
          </p:cNvPr>
          <p:cNvSpPr/>
          <p:nvPr/>
        </p:nvSpPr>
        <p:spPr>
          <a:xfrm>
            <a:off x="2857129" y="1923624"/>
            <a:ext cx="1828799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B69B7E-040F-4AAF-8A6B-AF5854C8947F}"/>
              </a:ext>
            </a:extLst>
          </p:cNvPr>
          <p:cNvSpPr txBox="1"/>
          <p:nvPr/>
        </p:nvSpPr>
        <p:spPr>
          <a:xfrm>
            <a:off x="2878702" y="2046046"/>
            <a:ext cx="175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ThriftServerImpl</a:t>
            </a:r>
            <a:endParaRPr lang="fr-FR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8611DC-55D3-4FBD-822C-FEAC85542D71}"/>
              </a:ext>
            </a:extLst>
          </p:cNvPr>
          <p:cNvSpPr txBox="1"/>
          <p:nvPr/>
        </p:nvSpPr>
        <p:spPr>
          <a:xfrm>
            <a:off x="5577566" y="1418796"/>
            <a:ext cx="3059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Common High-</a:t>
            </a:r>
            <a:r>
              <a:rPr lang="fr-FR" dirty="0" err="1"/>
              <a:t>Level</a:t>
            </a:r>
            <a:r>
              <a:rPr lang="fr-FR" dirty="0"/>
              <a:t> Service</a:t>
            </a:r>
          </a:p>
          <a:p>
            <a:r>
              <a:rPr lang="fr-FR" dirty="0"/>
              <a:t>(Validation, Security Checks, ..)</a:t>
            </a:r>
          </a:p>
          <a:p>
            <a:r>
              <a:rPr lang="fr-FR" b="1" dirty="0"/>
              <a:t>@Transactional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DA53F7-7AF9-4E16-A5A0-E37E92BF718D}"/>
              </a:ext>
            </a:extLst>
          </p:cNvPr>
          <p:cNvSpPr txBox="1"/>
          <p:nvPr/>
        </p:nvSpPr>
        <p:spPr>
          <a:xfrm>
            <a:off x="5942729" y="2555154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XAService</a:t>
            </a:r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C346E6-F136-452C-A8E4-FA2F4B2278D1}"/>
              </a:ext>
            </a:extLst>
          </p:cNvPr>
          <p:cNvSpPr/>
          <p:nvPr/>
        </p:nvSpPr>
        <p:spPr>
          <a:xfrm>
            <a:off x="7926531" y="2785730"/>
            <a:ext cx="1686250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BD3ABC-54EA-41E5-BDDD-660C76351431}"/>
              </a:ext>
            </a:extLst>
          </p:cNvPr>
          <p:cNvSpPr txBox="1"/>
          <p:nvPr/>
        </p:nvSpPr>
        <p:spPr>
          <a:xfrm>
            <a:off x="7926530" y="2895351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LowLevelService</a:t>
            </a:r>
            <a:endParaRPr lang="fr-FR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A47B00-BFD8-43A7-B315-4D385BB0E1CB}"/>
              </a:ext>
            </a:extLst>
          </p:cNvPr>
          <p:cNvSpPr/>
          <p:nvPr/>
        </p:nvSpPr>
        <p:spPr>
          <a:xfrm>
            <a:off x="8274530" y="3758917"/>
            <a:ext cx="1686250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BF248E-4460-419B-979B-8C2422D1E1ED}"/>
              </a:ext>
            </a:extLst>
          </p:cNvPr>
          <p:cNvSpPr txBox="1"/>
          <p:nvPr/>
        </p:nvSpPr>
        <p:spPr>
          <a:xfrm>
            <a:off x="8417309" y="3864945"/>
            <a:ext cx="15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JPA Repository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1026E7-BA2D-4735-BBD5-CE139E0D8949}"/>
              </a:ext>
            </a:extLst>
          </p:cNvPr>
          <p:cNvCxnSpPr>
            <a:cxnSpLocks/>
          </p:cNvCxnSpPr>
          <p:nvPr/>
        </p:nvCxnSpPr>
        <p:spPr>
          <a:xfrm>
            <a:off x="7487925" y="2794682"/>
            <a:ext cx="362602" cy="200533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33DF69-390E-40EF-948F-B5863CA0931E}"/>
              </a:ext>
            </a:extLst>
          </p:cNvPr>
          <p:cNvCxnSpPr>
            <a:cxnSpLocks/>
          </p:cNvCxnSpPr>
          <p:nvPr/>
        </p:nvCxnSpPr>
        <p:spPr>
          <a:xfrm>
            <a:off x="7463295" y="2974915"/>
            <a:ext cx="730288" cy="998483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470AAC-BC98-4F65-AABC-CAF4776E38A8}"/>
              </a:ext>
            </a:extLst>
          </p:cNvPr>
          <p:cNvCxnSpPr>
            <a:cxnSpLocks/>
          </p:cNvCxnSpPr>
          <p:nvPr/>
        </p:nvCxnSpPr>
        <p:spPr>
          <a:xfrm>
            <a:off x="8315127" y="3445996"/>
            <a:ext cx="204363" cy="293576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6A9180F-282A-4A9E-B1FC-521E66D11767}"/>
              </a:ext>
            </a:extLst>
          </p:cNvPr>
          <p:cNvCxnSpPr>
            <a:cxnSpLocks/>
          </p:cNvCxnSpPr>
          <p:nvPr/>
        </p:nvCxnSpPr>
        <p:spPr>
          <a:xfrm>
            <a:off x="9960780" y="4040608"/>
            <a:ext cx="983511" cy="13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1C2FB88F-2C33-4FD8-8385-28A19166424E}"/>
              </a:ext>
            </a:extLst>
          </p:cNvPr>
          <p:cNvSpPr/>
          <p:nvPr/>
        </p:nvSpPr>
        <p:spPr>
          <a:xfrm>
            <a:off x="10875982" y="3532976"/>
            <a:ext cx="917454" cy="10685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04569C91-D874-489E-9E57-DC17D695CB8C}"/>
              </a:ext>
            </a:extLst>
          </p:cNvPr>
          <p:cNvSpPr/>
          <p:nvPr/>
        </p:nvSpPr>
        <p:spPr>
          <a:xfrm rot="5400000">
            <a:off x="3655899" y="3957437"/>
            <a:ext cx="356191" cy="1953731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EDF19478-F498-4EFB-A38F-98B1220B2D35}"/>
              </a:ext>
            </a:extLst>
          </p:cNvPr>
          <p:cNvSpPr/>
          <p:nvPr/>
        </p:nvSpPr>
        <p:spPr>
          <a:xfrm rot="5400000">
            <a:off x="6376336" y="3957437"/>
            <a:ext cx="356191" cy="1953731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3B627E44-9A78-4DB1-9691-EFA30FC470AF}"/>
              </a:ext>
            </a:extLst>
          </p:cNvPr>
          <p:cNvSpPr/>
          <p:nvPr/>
        </p:nvSpPr>
        <p:spPr>
          <a:xfrm rot="5400000">
            <a:off x="8786759" y="3896114"/>
            <a:ext cx="356191" cy="1953731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560B1A-0BE1-474E-B7B5-49C78BA844D2}"/>
              </a:ext>
            </a:extLst>
          </p:cNvPr>
          <p:cNvSpPr txBox="1"/>
          <p:nvPr/>
        </p:nvSpPr>
        <p:spPr>
          <a:xfrm>
            <a:off x="2062241" y="5129898"/>
            <a:ext cx="280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 </a:t>
            </a:r>
            <a:r>
              <a:rPr lang="fr-FR" dirty="0" err="1"/>
              <a:t>Specific</a:t>
            </a:r>
            <a:r>
              <a:rPr lang="fr-FR" dirty="0"/>
              <a:t> to </a:t>
            </a:r>
            <a:r>
              <a:rPr lang="fr-FR" dirty="0" err="1"/>
              <a:t>protocol</a:t>
            </a:r>
            <a:endParaRPr lang="fr-FR" dirty="0"/>
          </a:p>
          <a:p>
            <a:r>
              <a:rPr lang="fr-FR" dirty="0"/>
              <a:t>Message &lt;-&gt; </a:t>
            </a:r>
            <a:r>
              <a:rPr lang="fr-FR" dirty="0" err="1"/>
              <a:t>internal</a:t>
            </a:r>
            <a:r>
              <a:rPr lang="fr-FR" dirty="0"/>
              <a:t> DTO</a:t>
            </a:r>
          </a:p>
          <a:p>
            <a:r>
              <a:rPr lang="fr-FR" dirty="0" err="1"/>
              <a:t>writeMsgTo</a:t>
            </a:r>
            <a:r>
              <a:rPr lang="fr-FR" dirty="0"/>
              <a:t>() / </a:t>
            </a:r>
            <a:r>
              <a:rPr lang="fr-FR" dirty="0" err="1"/>
              <a:t>parseFrom</a:t>
            </a:r>
            <a:r>
              <a:rPr lang="fr-FR" dirty="0"/>
              <a:t>()</a:t>
            </a:r>
          </a:p>
          <a:p>
            <a:r>
              <a:rPr lang="fr-FR" dirty="0"/>
              <a:t>(</a:t>
            </a:r>
            <a:r>
              <a:rPr lang="fr-FR" b="1" dirty="0"/>
              <a:t>SOLID = </a:t>
            </a:r>
            <a:r>
              <a:rPr lang="fr-FR" b="1" dirty="0" err="1"/>
              <a:t>protocol</a:t>
            </a:r>
            <a:r>
              <a:rPr lang="fr-FR" b="1" dirty="0"/>
              <a:t> mapping</a:t>
            </a:r>
            <a:r>
              <a:rPr lang="fr-FR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213AA6-6EE2-45AA-A82C-C38C03186164}"/>
              </a:ext>
            </a:extLst>
          </p:cNvPr>
          <p:cNvSpPr txBox="1"/>
          <p:nvPr/>
        </p:nvSpPr>
        <p:spPr>
          <a:xfrm>
            <a:off x="5394214" y="5100918"/>
            <a:ext cx="2456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Shared</a:t>
            </a:r>
            <a:r>
              <a:rPr lang="fr-FR" dirty="0"/>
              <a:t> business </a:t>
            </a:r>
            <a:r>
              <a:rPr lang="fr-FR" dirty="0" err="1"/>
              <a:t>facade</a:t>
            </a:r>
            <a:endParaRPr lang="fr-FR" dirty="0"/>
          </a:p>
          <a:p>
            <a:r>
              <a:rPr lang="fr-FR" dirty="0" err="1"/>
              <a:t>map</a:t>
            </a:r>
            <a:r>
              <a:rPr lang="fr-FR" dirty="0"/>
              <a:t> DTO &lt;-&gt; </a:t>
            </a:r>
            <a:r>
              <a:rPr lang="fr-FR" dirty="0" err="1"/>
              <a:t>Entity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Transaction</a:t>
            </a:r>
          </a:p>
          <a:p>
            <a:r>
              <a:rPr lang="fr-FR" dirty="0"/>
              <a:t>dto2entity / entity2dto </a:t>
            </a:r>
          </a:p>
          <a:p>
            <a:r>
              <a:rPr lang="fr-FR" dirty="0"/>
              <a:t>(SOLID = </a:t>
            </a:r>
            <a:r>
              <a:rPr lang="fr-FR" b="1" dirty="0"/>
              <a:t>XA </a:t>
            </a:r>
            <a:r>
              <a:rPr lang="fr-FR" b="1" dirty="0" err="1"/>
              <a:t>boundary</a:t>
            </a:r>
            <a:r>
              <a:rPr lang="fr-FR" dirty="0"/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7964C2-7E79-47B9-8EC2-D65C1582E14D}"/>
              </a:ext>
            </a:extLst>
          </p:cNvPr>
          <p:cNvSpPr txBox="1"/>
          <p:nvPr/>
        </p:nvSpPr>
        <p:spPr>
          <a:xfrm>
            <a:off x="7987989" y="5129898"/>
            <a:ext cx="2714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Low-</a:t>
            </a:r>
            <a:r>
              <a:rPr lang="fr-FR" dirty="0" err="1"/>
              <a:t>level</a:t>
            </a:r>
            <a:r>
              <a:rPr lang="fr-FR" dirty="0"/>
              <a:t> business code</a:t>
            </a:r>
          </a:p>
          <a:p>
            <a:r>
              <a:rPr lang="fr-FR" dirty="0" err="1"/>
              <a:t>work</a:t>
            </a:r>
            <a:r>
              <a:rPr lang="fr-FR" dirty="0"/>
              <a:t> on </a:t>
            </a:r>
            <a:r>
              <a:rPr lang="fr-FR" dirty="0" err="1"/>
              <a:t>Entity</a:t>
            </a:r>
            <a:r>
              <a:rPr lang="fr-FR" dirty="0"/>
              <a:t> classes,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625A3-6EE9-4C1C-A748-AFDC7CAC3819}"/>
              </a:ext>
            </a:extLst>
          </p:cNvPr>
          <p:cNvSpPr/>
          <p:nvPr/>
        </p:nvSpPr>
        <p:spPr>
          <a:xfrm rot="17525419">
            <a:off x="-618188" y="4902700"/>
            <a:ext cx="3034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1017318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2010-2D23-47C2-8C17-7A1A01DB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95" y="-12928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Support for </a:t>
            </a:r>
            <a:r>
              <a:rPr lang="fr-FR" dirty="0" err="1"/>
              <a:t>Any</a:t>
            </a:r>
            <a:r>
              <a:rPr lang="fr-FR" dirty="0"/>
              <a:t> Getter/Setter </a:t>
            </a:r>
            <a:r>
              <a:rPr lang="fr-FR" dirty="0" err="1"/>
              <a:t>Properties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2A64E-30FB-4BA3-ABDF-9F773D3F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12" y="1775749"/>
            <a:ext cx="7822019" cy="430078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C8CB7DDE-8CED-4D40-B45A-D0FC4A63355C}"/>
              </a:ext>
            </a:extLst>
          </p:cNvPr>
          <p:cNvSpPr/>
          <p:nvPr/>
        </p:nvSpPr>
        <p:spPr>
          <a:xfrm>
            <a:off x="250628" y="1334386"/>
            <a:ext cx="2105244" cy="845288"/>
          </a:xfrm>
          <a:prstGeom prst="wedgeEllipseCallout">
            <a:avLst>
              <a:gd name="adj1" fmla="val 69227"/>
              <a:gd name="adj2" fmla="val 4677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70F2954-22F5-495D-A338-8C7F6660373B}"/>
              </a:ext>
            </a:extLst>
          </p:cNvPr>
          <p:cNvSpPr/>
          <p:nvPr/>
        </p:nvSpPr>
        <p:spPr>
          <a:xfrm>
            <a:off x="138223" y="2870677"/>
            <a:ext cx="2217649" cy="1414243"/>
          </a:xfrm>
          <a:prstGeom prst="wedgeEllipseCallout">
            <a:avLst>
              <a:gd name="adj1" fmla="val 71335"/>
              <a:gd name="adj2" fmla="val -65883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0A5EEA-EAB9-4FD8-9B72-9907E85409F1}"/>
              </a:ext>
            </a:extLst>
          </p:cNvPr>
          <p:cNvSpPr/>
          <p:nvPr/>
        </p:nvSpPr>
        <p:spPr>
          <a:xfrm flipH="1">
            <a:off x="2450804" y="3785190"/>
            <a:ext cx="520994" cy="3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314575E-CDD2-4029-94DF-7875FA6BEAB9}"/>
              </a:ext>
            </a:extLst>
          </p:cNvPr>
          <p:cNvSpPr/>
          <p:nvPr/>
        </p:nvSpPr>
        <p:spPr>
          <a:xfrm>
            <a:off x="2450804" y="4776692"/>
            <a:ext cx="520995" cy="3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8D885-5CA8-4817-8DB8-23F8EA68CEA2}"/>
              </a:ext>
            </a:extLst>
          </p:cNvPr>
          <p:cNvSpPr txBox="1"/>
          <p:nvPr/>
        </p:nvSpPr>
        <p:spPr>
          <a:xfrm>
            <a:off x="446567" y="1486095"/>
            <a:ext cx="190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 </a:t>
            </a:r>
          </a:p>
          <a:p>
            <a:r>
              <a:rPr lang="fr-FR" dirty="0"/>
              <a:t>GO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11106-7791-4BC8-923D-4175F4C2CC5F}"/>
              </a:ext>
            </a:extLst>
          </p:cNvPr>
          <p:cNvSpPr txBox="1"/>
          <p:nvPr/>
        </p:nvSpPr>
        <p:spPr>
          <a:xfrm>
            <a:off x="250628" y="3105834"/>
            <a:ext cx="2140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</a:t>
            </a:r>
            <a:r>
              <a:rPr lang="fr-FR" b="1" dirty="0" err="1"/>
              <a:t>others</a:t>
            </a:r>
            <a:endParaRPr lang="fr-FR" b="1" dirty="0"/>
          </a:p>
          <a:p>
            <a:r>
              <a:rPr lang="fr-FR" dirty="0" err="1"/>
              <a:t>unknown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 </a:t>
            </a:r>
          </a:p>
          <a:p>
            <a:r>
              <a:rPr lang="fr-FR" dirty="0"/>
              <a:t>GO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17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9368-A2F0-4A08-9320-11FDD7DC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1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Any</a:t>
            </a:r>
            <a:r>
              <a:rPr lang="fr-FR" dirty="0"/>
              <a:t> Getter/Setter </a:t>
            </a:r>
            <a:r>
              <a:rPr lang="fr-FR" dirty="0" err="1"/>
              <a:t>Properties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preserve</a:t>
            </a:r>
            <a:r>
              <a:rPr lang="fr-FR" dirty="0"/>
              <a:t> future </a:t>
            </a:r>
            <a:r>
              <a:rPr lang="fr-FR" dirty="0" err="1"/>
              <a:t>Unknown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5983D-55EB-4ED9-AF2D-7DF3E432FFCB}"/>
              </a:ext>
            </a:extLst>
          </p:cNvPr>
          <p:cNvSpPr txBox="1"/>
          <p:nvPr/>
        </p:nvSpPr>
        <p:spPr>
          <a:xfrm>
            <a:off x="838200" y="1773745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JSON}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A31C9F2-EC9D-460C-B4FF-B3B013C574FA}"/>
              </a:ext>
            </a:extLst>
          </p:cNvPr>
          <p:cNvSpPr/>
          <p:nvPr/>
        </p:nvSpPr>
        <p:spPr>
          <a:xfrm>
            <a:off x="2040914" y="1833515"/>
            <a:ext cx="542260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AEDE9-8F04-47FE-AD5E-76A7AF150315}"/>
              </a:ext>
            </a:extLst>
          </p:cNvPr>
          <p:cNvSpPr txBox="1"/>
          <p:nvPr/>
        </p:nvSpPr>
        <p:spPr>
          <a:xfrm>
            <a:off x="2741427" y="1771861"/>
            <a:ext cx="303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DTO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Property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1BA89-0DB5-4FA2-8765-0034958221FE}"/>
              </a:ext>
            </a:extLst>
          </p:cNvPr>
          <p:cNvSpPr txBox="1"/>
          <p:nvPr/>
        </p:nvSpPr>
        <p:spPr>
          <a:xfrm>
            <a:off x="9964089" y="1786515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JSON}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7819234-5DF5-420B-BA5A-9608C8514AF1}"/>
              </a:ext>
            </a:extLst>
          </p:cNvPr>
          <p:cNvSpPr/>
          <p:nvPr/>
        </p:nvSpPr>
        <p:spPr>
          <a:xfrm>
            <a:off x="9315248" y="1846285"/>
            <a:ext cx="542260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2DD85-E9DE-4530-A0EA-7C595B0D3DDF}"/>
              </a:ext>
            </a:extLst>
          </p:cNvPr>
          <p:cNvSpPr txBox="1"/>
          <p:nvPr/>
        </p:nvSpPr>
        <p:spPr>
          <a:xfrm>
            <a:off x="6276018" y="1786515"/>
            <a:ext cx="30392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DTO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Property</a:t>
            </a:r>
            <a:endParaRPr lang="fr-FR" sz="2400" dirty="0"/>
          </a:p>
          <a:p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33ED92-2F38-4837-8B0F-537D3935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" y="2701621"/>
            <a:ext cx="6655003" cy="35609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F3112D-93CB-4A9F-87CE-C965132E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910" y="2765703"/>
            <a:ext cx="5315614" cy="37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10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E7D0-6D3F-4035-9D08-BC2D4878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11" y="1481542"/>
            <a:ext cx="10515600" cy="318083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JSON : </a:t>
            </a:r>
            <a:r>
              <a:rPr lang="fr-FR" dirty="0" err="1"/>
              <a:t>schema-less</a:t>
            </a:r>
            <a:br>
              <a:rPr lang="fr-FR" dirty="0"/>
            </a:b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integrated</a:t>
            </a:r>
            <a:r>
              <a:rPr lang="fr-FR" dirty="0"/>
              <a:t> in Java (Jackson)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even</a:t>
            </a:r>
            <a:r>
              <a:rPr lang="fr-FR" dirty="0"/>
              <a:t> more portable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protobuf</a:t>
            </a:r>
            <a:br>
              <a:rPr lang="fr-FR" dirty="0"/>
            </a:br>
            <a:r>
              <a:rPr lang="fr-FR" dirty="0"/>
              <a:t>but </a:t>
            </a:r>
            <a:r>
              <a:rPr lang="fr-FR" dirty="0" err="1"/>
              <a:t>much</a:t>
            </a:r>
            <a:r>
              <a:rPr lang="fr-FR" dirty="0"/>
              <a:t> more </a:t>
            </a:r>
            <a:r>
              <a:rPr lang="fr-FR" dirty="0" err="1"/>
              <a:t>verbose</a:t>
            </a:r>
            <a:r>
              <a:rPr lang="fr-FR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40885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7F28-9D97-497F-A66B-EA29389A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604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Mapping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&lt;-&gt; server Method Call</a:t>
            </a:r>
          </a:p>
        </p:txBody>
      </p:sp>
    </p:spTree>
    <p:extLst>
      <p:ext uri="{BB962C8B-B14F-4D97-AF65-F5344CB8AC3E}">
        <p14:creationId xmlns:p14="http://schemas.microsoft.com/office/powerpoint/2010/main" val="94589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67AF-182C-448C-B57A-59C29499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479" y="-281364"/>
            <a:ext cx="12308958" cy="1325563"/>
          </a:xfrm>
        </p:spPr>
        <p:txBody>
          <a:bodyPr/>
          <a:lstStyle/>
          <a:p>
            <a:pPr algn="ctr"/>
            <a:r>
              <a:rPr lang="fr-FR" dirty="0"/>
              <a:t>Http 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&lt;-&gt; Java </a:t>
            </a:r>
            <a:r>
              <a:rPr lang="fr-FR" dirty="0" err="1"/>
              <a:t>method</a:t>
            </a:r>
            <a:r>
              <a:rPr lang="fr-FR" dirty="0"/>
              <a:t> + Object param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D9AFCC-2ED7-45AD-B134-DA2E67250079}"/>
              </a:ext>
            </a:extLst>
          </p:cNvPr>
          <p:cNvCxnSpPr>
            <a:cxnSpLocks/>
          </p:cNvCxnSpPr>
          <p:nvPr/>
        </p:nvCxnSpPr>
        <p:spPr>
          <a:xfrm>
            <a:off x="5073306" y="1645571"/>
            <a:ext cx="0" cy="50037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9A52AC-1F60-4BEE-A640-CA5EB1BE6567}"/>
              </a:ext>
            </a:extLst>
          </p:cNvPr>
          <p:cNvCxnSpPr>
            <a:cxnSpLocks/>
          </p:cNvCxnSpPr>
          <p:nvPr/>
        </p:nvCxnSpPr>
        <p:spPr>
          <a:xfrm>
            <a:off x="4929871" y="1645571"/>
            <a:ext cx="268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253C2C-07AD-4A12-94CE-7A34C7A8A59A}"/>
              </a:ext>
            </a:extLst>
          </p:cNvPr>
          <p:cNvSpPr txBox="1"/>
          <p:nvPr/>
        </p:nvSpPr>
        <p:spPr>
          <a:xfrm>
            <a:off x="4265666" y="965388"/>
            <a:ext cx="19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Server Thread</a:t>
            </a:r>
            <a:br>
              <a:rPr lang="fr-FR" dirty="0"/>
            </a:br>
            <a:r>
              <a:rPr lang="fr-FR" dirty="0"/>
              <a:t>(Tomcat, </a:t>
            </a:r>
            <a:r>
              <a:rPr lang="fr-FR" dirty="0" err="1"/>
              <a:t>Netty</a:t>
            </a:r>
            <a:r>
              <a:rPr lang="fr-FR" dirty="0"/>
              <a:t>, ..)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DD4961-2045-475D-8A0F-3ED8CCEED90C}"/>
              </a:ext>
            </a:extLst>
          </p:cNvPr>
          <p:cNvCxnSpPr>
            <a:cxnSpLocks/>
          </p:cNvCxnSpPr>
          <p:nvPr/>
        </p:nvCxnSpPr>
        <p:spPr>
          <a:xfrm>
            <a:off x="5614852" y="2266122"/>
            <a:ext cx="0" cy="386632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5B5464-5B34-49BD-938C-0405BA1F27FA}"/>
              </a:ext>
            </a:extLst>
          </p:cNvPr>
          <p:cNvSpPr txBox="1"/>
          <p:nvPr/>
        </p:nvSpPr>
        <p:spPr>
          <a:xfrm>
            <a:off x="5198811" y="1893134"/>
            <a:ext cx="659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DispatcherServlet.handle</a:t>
            </a:r>
            <a:r>
              <a:rPr lang="fr-FR" dirty="0"/>
              <a:t>( </a:t>
            </a:r>
            <a:r>
              <a:rPr lang="fr-FR" dirty="0" err="1"/>
              <a:t>httpServletRequest</a:t>
            </a:r>
            <a:r>
              <a:rPr lang="fr-FR" dirty="0"/>
              <a:t>, </a:t>
            </a:r>
            <a:r>
              <a:rPr lang="fr-FR" dirty="0" err="1"/>
              <a:t>httpServletResponse</a:t>
            </a:r>
            <a:r>
              <a:rPr lang="fr-FR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284364-B06D-4555-AACE-FD597D50BB6F}"/>
              </a:ext>
            </a:extLst>
          </p:cNvPr>
          <p:cNvCxnSpPr>
            <a:cxnSpLocks/>
          </p:cNvCxnSpPr>
          <p:nvPr/>
        </p:nvCxnSpPr>
        <p:spPr>
          <a:xfrm>
            <a:off x="6999325" y="3748939"/>
            <a:ext cx="0" cy="900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9FB6B-D35A-4FDA-87BA-16AEBE4C12CB}"/>
              </a:ext>
            </a:extLst>
          </p:cNvPr>
          <p:cNvSpPr txBox="1"/>
          <p:nvPr/>
        </p:nvSpPr>
        <p:spPr>
          <a:xfrm>
            <a:off x="7156720" y="3704654"/>
            <a:ext cx="3932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code </a:t>
            </a:r>
            <a:r>
              <a:rPr lang="fr-FR" dirty="0" err="1"/>
              <a:t>called</a:t>
            </a:r>
            <a:r>
              <a:rPr lang="fr-FR" dirty="0"/>
              <a:t> by introspection</a:t>
            </a:r>
          </a:p>
          <a:p>
            <a:r>
              <a:rPr lang="fr-FR" dirty="0"/>
              <a:t>@RequestMapping  </a:t>
            </a:r>
          </a:p>
          <a:p>
            <a:r>
              <a:rPr lang="fr-FR" dirty="0"/>
              <a:t>Output </a:t>
            </a:r>
            <a:r>
              <a:rPr lang="fr-FR" dirty="0" err="1"/>
              <a:t>method</a:t>
            </a:r>
            <a:r>
              <a:rPr lang="fr-FR" dirty="0"/>
              <a:t>(Input..) { …}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A1CFC6-EE64-4EF0-A2ED-BD8F6D0B07CB}"/>
              </a:ext>
            </a:extLst>
          </p:cNvPr>
          <p:cNvCxnSpPr>
            <a:cxnSpLocks/>
          </p:cNvCxnSpPr>
          <p:nvPr/>
        </p:nvCxnSpPr>
        <p:spPr>
          <a:xfrm>
            <a:off x="6179725" y="2792724"/>
            <a:ext cx="0" cy="7704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E3C162-0E8E-4CC0-9DC4-33C8E4B5E57F}"/>
              </a:ext>
            </a:extLst>
          </p:cNvPr>
          <p:cNvCxnSpPr>
            <a:cxnSpLocks/>
          </p:cNvCxnSpPr>
          <p:nvPr/>
        </p:nvCxnSpPr>
        <p:spPr>
          <a:xfrm>
            <a:off x="6125060" y="4865204"/>
            <a:ext cx="0" cy="86810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6CEA1F-B01D-46B5-980B-3DBCA0AAC8DE}"/>
              </a:ext>
            </a:extLst>
          </p:cNvPr>
          <p:cNvSpPr txBox="1"/>
          <p:nvPr/>
        </p:nvSpPr>
        <p:spPr>
          <a:xfrm>
            <a:off x="6351470" y="2686072"/>
            <a:ext cx="5222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Unmarshalling</a:t>
            </a:r>
            <a:r>
              <a:rPr lang="fr-FR" sz="2400" dirty="0"/>
              <a:t>:  </a:t>
            </a:r>
            <a:r>
              <a:rPr lang="fr-FR" sz="2400" b="1" dirty="0"/>
              <a:t>JSON -&gt; Java Object </a:t>
            </a:r>
          </a:p>
          <a:p>
            <a:r>
              <a:rPr lang="fr-FR" sz="2400" dirty="0"/>
              <a:t>              (</a:t>
            </a:r>
            <a:r>
              <a:rPr lang="fr-FR" sz="2400" dirty="0" err="1"/>
              <a:t>RequestBody</a:t>
            </a:r>
            <a:r>
              <a:rPr lang="fr-FR" sz="2400" dirty="0"/>
              <a:t> -&gt; </a:t>
            </a:r>
            <a:r>
              <a:rPr lang="fr-FR" sz="2400" dirty="0" err="1"/>
              <a:t>method</a:t>
            </a:r>
            <a:r>
              <a:rPr lang="fr-FR" sz="2400" dirty="0"/>
              <a:t> param)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03806-5616-445D-805B-DB9619585611}"/>
              </a:ext>
            </a:extLst>
          </p:cNvPr>
          <p:cNvSpPr txBox="1"/>
          <p:nvPr/>
        </p:nvSpPr>
        <p:spPr>
          <a:xfrm>
            <a:off x="6383612" y="5040598"/>
            <a:ext cx="5598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Marshalling</a:t>
            </a:r>
            <a:r>
              <a:rPr lang="fr-FR" sz="2400" dirty="0"/>
              <a:t>:  </a:t>
            </a:r>
            <a:r>
              <a:rPr lang="fr-FR" sz="2400" b="1" dirty="0"/>
              <a:t>Java Object -&gt; JSON</a:t>
            </a:r>
          </a:p>
          <a:p>
            <a:r>
              <a:rPr lang="fr-FR" sz="2400" dirty="0"/>
              <a:t>                 (</a:t>
            </a:r>
            <a:r>
              <a:rPr lang="fr-FR" sz="2400" dirty="0" err="1"/>
              <a:t>method</a:t>
            </a:r>
            <a:r>
              <a:rPr lang="fr-FR" sz="2400" dirty="0"/>
              <a:t> return -&gt; </a:t>
            </a:r>
            <a:r>
              <a:rPr lang="fr-FR" sz="2400" dirty="0" err="1"/>
              <a:t>ResponseBody</a:t>
            </a:r>
            <a:r>
              <a:rPr lang="fr-FR" sz="2400" dirty="0"/>
              <a:t>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1DEE26E2-0D6D-47A6-ADDC-B693B57938F0}"/>
              </a:ext>
            </a:extLst>
          </p:cNvPr>
          <p:cNvSpPr/>
          <p:nvPr/>
        </p:nvSpPr>
        <p:spPr>
          <a:xfrm rot="16200000">
            <a:off x="721484" y="3588231"/>
            <a:ext cx="268153" cy="12549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77688C-E918-48F1-8874-D18E8F547F6B}"/>
              </a:ext>
            </a:extLst>
          </p:cNvPr>
          <p:cNvSpPr txBox="1"/>
          <p:nvPr/>
        </p:nvSpPr>
        <p:spPr>
          <a:xfrm>
            <a:off x="0" y="3581851"/>
            <a:ext cx="20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/ TCP-IP Socket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B20BEB3-ACCB-491D-9E29-3B2AA7F2215A}"/>
              </a:ext>
            </a:extLst>
          </p:cNvPr>
          <p:cNvSpPr/>
          <p:nvPr/>
        </p:nvSpPr>
        <p:spPr>
          <a:xfrm rot="16200000">
            <a:off x="2380422" y="2504661"/>
            <a:ext cx="307365" cy="48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EF9013-6B86-472A-BDC8-E328E7FD2781}"/>
              </a:ext>
            </a:extLst>
          </p:cNvPr>
          <p:cNvSpPr txBox="1"/>
          <p:nvPr/>
        </p:nvSpPr>
        <p:spPr>
          <a:xfrm>
            <a:off x="1294450" y="2266122"/>
            <a:ext cx="1289228" cy="36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Socket.read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0F95AE-2DCC-46F2-A26E-1D609CC79122}"/>
              </a:ext>
            </a:extLst>
          </p:cNvPr>
          <p:cNvSpPr txBox="1"/>
          <p:nvPr/>
        </p:nvSpPr>
        <p:spPr>
          <a:xfrm>
            <a:off x="1206333" y="5502263"/>
            <a:ext cx="152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Socket.write</a:t>
            </a:r>
            <a:endParaRPr lang="fr-FR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AE2F657-EBC8-41D7-AF0E-D37EE8376FFD}"/>
              </a:ext>
            </a:extLst>
          </p:cNvPr>
          <p:cNvSpPr/>
          <p:nvPr/>
        </p:nvSpPr>
        <p:spPr>
          <a:xfrm rot="16200000" flipV="1">
            <a:off x="2329368" y="5746303"/>
            <a:ext cx="307365" cy="46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903D8-5CB9-4D20-B66F-19E1EFEBA517}"/>
              </a:ext>
            </a:extLst>
          </p:cNvPr>
          <p:cNvSpPr txBox="1"/>
          <p:nvPr/>
        </p:nvSpPr>
        <p:spPr>
          <a:xfrm>
            <a:off x="2861399" y="2088888"/>
            <a:ext cx="2039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2.0 VERB /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header=value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body 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402AA4-DB58-4E71-A5BF-544E3712786A}"/>
              </a:ext>
            </a:extLst>
          </p:cNvPr>
          <p:cNvSpPr txBox="1"/>
          <p:nvPr/>
        </p:nvSpPr>
        <p:spPr>
          <a:xfrm>
            <a:off x="2875851" y="5378595"/>
            <a:ext cx="146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200</a:t>
            </a:r>
          </a:p>
          <a:p>
            <a:r>
              <a:rPr lang="fr-FR" dirty="0"/>
              <a:t>header=value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body }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4CE9557F-C284-4745-BEED-94341C97C6C8}"/>
              </a:ext>
            </a:extLst>
          </p:cNvPr>
          <p:cNvSpPr/>
          <p:nvPr/>
        </p:nvSpPr>
        <p:spPr>
          <a:xfrm rot="16200000">
            <a:off x="5723049" y="2551700"/>
            <a:ext cx="307365" cy="48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13E62-E38D-48F1-ABE4-137A7AF4F46E}"/>
              </a:ext>
            </a:extLst>
          </p:cNvPr>
          <p:cNvSpPr txBox="1"/>
          <p:nvPr/>
        </p:nvSpPr>
        <p:spPr>
          <a:xfrm>
            <a:off x="5548735" y="23310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4DD84B-8069-46D6-8DF4-8ED5E0F34E89}"/>
              </a:ext>
            </a:extLst>
          </p:cNvPr>
          <p:cNvSpPr txBox="1"/>
          <p:nvPr/>
        </p:nvSpPr>
        <p:spPr>
          <a:xfrm>
            <a:off x="5656495" y="586244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5F854113-493B-4F66-B7FA-69DC8C287008}"/>
              </a:ext>
            </a:extLst>
          </p:cNvPr>
          <p:cNvSpPr/>
          <p:nvPr/>
        </p:nvSpPr>
        <p:spPr>
          <a:xfrm rot="16200000" flipV="1">
            <a:off x="5716274" y="5524091"/>
            <a:ext cx="307365" cy="482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D22B448-F0C6-442E-BB7A-D20D77D75FBF}"/>
              </a:ext>
            </a:extLst>
          </p:cNvPr>
          <p:cNvSpPr/>
          <p:nvPr/>
        </p:nvSpPr>
        <p:spPr>
          <a:xfrm rot="16200000">
            <a:off x="6419878" y="3512118"/>
            <a:ext cx="307365" cy="48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BC7716-DF98-444A-8BF3-4D43D7CD419D}"/>
              </a:ext>
            </a:extLst>
          </p:cNvPr>
          <p:cNvSpPr txBox="1"/>
          <p:nvPr/>
        </p:nvSpPr>
        <p:spPr>
          <a:xfrm>
            <a:off x="6178944" y="3348466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 Object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60B960-9C8F-4E60-91B3-D3F976DEE5BC}"/>
              </a:ext>
            </a:extLst>
          </p:cNvPr>
          <p:cNvSpPr txBox="1"/>
          <p:nvPr/>
        </p:nvSpPr>
        <p:spPr>
          <a:xfrm>
            <a:off x="6125060" y="4684415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 Object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1FB3342-D533-4085-97CF-514BCB68D51C}"/>
              </a:ext>
            </a:extLst>
          </p:cNvPr>
          <p:cNvSpPr/>
          <p:nvPr/>
        </p:nvSpPr>
        <p:spPr>
          <a:xfrm rot="16200000" flipV="1">
            <a:off x="6418894" y="4416367"/>
            <a:ext cx="307365" cy="50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2F74563-BDEC-43ED-A4D1-2D2A8F5B659F}"/>
              </a:ext>
            </a:extLst>
          </p:cNvPr>
          <p:cNvSpPr/>
          <p:nvPr/>
        </p:nvSpPr>
        <p:spPr>
          <a:xfrm rot="16200000">
            <a:off x="1664509" y="3929135"/>
            <a:ext cx="268153" cy="325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E1CE333-302F-48E6-B365-38EAAECB2344}"/>
              </a:ext>
            </a:extLst>
          </p:cNvPr>
          <p:cNvSpPr/>
          <p:nvPr/>
        </p:nvSpPr>
        <p:spPr>
          <a:xfrm rot="16200000" flipV="1">
            <a:off x="1659055" y="4169598"/>
            <a:ext cx="246393" cy="344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6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75C9-8CB6-46AA-B506-0231BB54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3" y="-82136"/>
            <a:ext cx="12138694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Http </a:t>
            </a:r>
            <a:r>
              <a:rPr lang="fr-FR" sz="3600" dirty="0" err="1"/>
              <a:t>Request</a:t>
            </a:r>
            <a:r>
              <a:rPr lang="fr-FR" sz="3600" dirty="0"/>
              <a:t> &lt;-&gt; Spring Java </a:t>
            </a:r>
            <a:r>
              <a:rPr lang="fr-FR" sz="3600" dirty="0" err="1"/>
              <a:t>Mappings</a:t>
            </a:r>
            <a:br>
              <a:rPr lang="fr-FR" sz="3600" dirty="0"/>
            </a:br>
            <a:r>
              <a:rPr lang="fr-FR" sz="3600" dirty="0"/>
              <a:t>@RequestMapping, @{Get|Post|..}Mapping, @RequestBody 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1198D-D72F-4803-85EF-A13BE1A6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9" y="1596060"/>
            <a:ext cx="11995178" cy="2308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1258C0-1467-470D-8080-BBC5982D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32" y="4609330"/>
            <a:ext cx="10724039" cy="12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3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8B2240-5158-457D-AF66-A2BB1ACD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Equivalent Explicit </a:t>
            </a:r>
            <a:r>
              <a:rPr lang="fr-FR" sz="4000" dirty="0" err="1"/>
              <a:t>Json</a:t>
            </a:r>
            <a:r>
              <a:rPr lang="fr-FR" sz="4000" dirty="0"/>
              <a:t> </a:t>
            </a:r>
            <a:r>
              <a:rPr lang="fr-FR" sz="4000" dirty="0" err="1"/>
              <a:t>Unmarshalling</a:t>
            </a:r>
            <a:endParaRPr lang="fr-FR" sz="4000" dirty="0"/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E27791EA-8EFA-4204-8A53-E45299A55E11}"/>
              </a:ext>
            </a:extLst>
          </p:cNvPr>
          <p:cNvSpPr/>
          <p:nvPr/>
        </p:nvSpPr>
        <p:spPr>
          <a:xfrm>
            <a:off x="1157908" y="1979714"/>
            <a:ext cx="760344" cy="38943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D9CF2-1711-46CC-A7B8-BF63AC98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265781"/>
            <a:ext cx="6036366" cy="2091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40F404-F1CD-44D0-B9A1-A69CBA59E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429000"/>
            <a:ext cx="8789504" cy="32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28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FC98-1B2D-4128-B1BE-09B4D793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Equivalent Explicit </a:t>
            </a:r>
            <a:r>
              <a:rPr lang="fr-FR" sz="4000" dirty="0" err="1"/>
              <a:t>Json</a:t>
            </a:r>
            <a:r>
              <a:rPr lang="fr-FR" sz="4000" dirty="0"/>
              <a:t> </a:t>
            </a:r>
            <a:r>
              <a:rPr lang="fr-FR" sz="4000" dirty="0" err="1"/>
              <a:t>Marshalling</a:t>
            </a:r>
            <a:endParaRPr lang="fr-FR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E26BC-C9F6-408B-9028-42F2E81F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71" y="1644097"/>
            <a:ext cx="8372475" cy="1562100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6E736A7B-E81E-4432-9439-DB99DE1BAAC4}"/>
              </a:ext>
            </a:extLst>
          </p:cNvPr>
          <p:cNvSpPr/>
          <p:nvPr/>
        </p:nvSpPr>
        <p:spPr>
          <a:xfrm>
            <a:off x="1008821" y="2932043"/>
            <a:ext cx="760344" cy="30662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D095F-ABC9-4A8D-9CEA-E9B18BDB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14" y="3620483"/>
            <a:ext cx="9742004" cy="26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95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949A-641B-4532-B4D5-B2BA0AC1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76558"/>
            <a:ext cx="10515600" cy="1325563"/>
          </a:xfrm>
        </p:spPr>
        <p:txBody>
          <a:bodyPr/>
          <a:lstStyle/>
          <a:p>
            <a:r>
              <a:rPr lang="fr-FR" dirty="0"/>
              <a:t>Explicit Equivalent, </a:t>
            </a:r>
            <a:r>
              <a:rPr lang="fr-FR" dirty="0" err="1"/>
              <a:t>with</a:t>
            </a:r>
            <a:r>
              <a:rPr lang="fr-FR" dirty="0"/>
              <a:t> http </a:t>
            </a:r>
            <a:r>
              <a:rPr lang="fr-FR" dirty="0" err="1"/>
              <a:t>Status</a:t>
            </a:r>
            <a:r>
              <a:rPr lang="fr-FR" dirty="0"/>
              <a:t> +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8641D-CFD9-4E22-B516-D2FC06EE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2" y="1102549"/>
            <a:ext cx="11242813" cy="2560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600F3-1E14-4D35-A972-D75907B4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39" y="3811816"/>
            <a:ext cx="7293043" cy="29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A183-5905-4BAC-83C2-4565B959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61" y="-130686"/>
            <a:ext cx="12200861" cy="92141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Message / Api DTO  !=  </a:t>
            </a:r>
            <a:r>
              <a:rPr lang="fr-FR" dirty="0" err="1"/>
              <a:t>Internal</a:t>
            </a:r>
            <a:r>
              <a:rPr lang="fr-FR" dirty="0"/>
              <a:t> DTO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884BE3-8D91-46FB-B3B6-40D3F927EC00}"/>
              </a:ext>
            </a:extLst>
          </p:cNvPr>
          <p:cNvSpPr/>
          <p:nvPr/>
        </p:nvSpPr>
        <p:spPr>
          <a:xfrm>
            <a:off x="2712126" y="743503"/>
            <a:ext cx="7464771" cy="6037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09A50-FDD9-4A10-9862-0EA373A1B62C}"/>
              </a:ext>
            </a:extLst>
          </p:cNvPr>
          <p:cNvSpPr txBox="1"/>
          <p:nvPr/>
        </p:nvSpPr>
        <p:spPr>
          <a:xfrm>
            <a:off x="5961303" y="676590"/>
            <a:ext cx="204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API(s) Server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8D6B93-9CA8-4251-92B4-3FB6927C3442}"/>
              </a:ext>
            </a:extLst>
          </p:cNvPr>
          <p:cNvSpPr/>
          <p:nvPr/>
        </p:nvSpPr>
        <p:spPr>
          <a:xfrm>
            <a:off x="2195148" y="1026356"/>
            <a:ext cx="233916" cy="24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645F06-D8FD-4FC0-A097-B945BF7DE71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429064" y="1151289"/>
            <a:ext cx="983511" cy="13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FCFCB7-38D2-47D1-8EA5-AD0D31B8DCC6}"/>
              </a:ext>
            </a:extLst>
          </p:cNvPr>
          <p:cNvSpPr txBox="1"/>
          <p:nvPr/>
        </p:nvSpPr>
        <p:spPr>
          <a:xfrm>
            <a:off x="379792" y="906889"/>
            <a:ext cx="15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gRPC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C5872D-B47C-4EAC-85FE-85BC2F43F02E}"/>
              </a:ext>
            </a:extLst>
          </p:cNvPr>
          <p:cNvSpPr/>
          <p:nvPr/>
        </p:nvSpPr>
        <p:spPr>
          <a:xfrm>
            <a:off x="2195148" y="2732881"/>
            <a:ext cx="233916" cy="24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FACD4F-40B2-4F48-8E3E-6744BA2D0992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429064" y="2857814"/>
            <a:ext cx="983511" cy="13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16ABFCC-BF1B-49CC-8D7C-8CF943E1565D}"/>
              </a:ext>
            </a:extLst>
          </p:cNvPr>
          <p:cNvSpPr/>
          <p:nvPr/>
        </p:nvSpPr>
        <p:spPr>
          <a:xfrm>
            <a:off x="2997905" y="2605290"/>
            <a:ext cx="1828799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3F362-9C31-4921-B3A9-79F5F3C37D5B}"/>
              </a:ext>
            </a:extLst>
          </p:cNvPr>
          <p:cNvSpPr txBox="1"/>
          <p:nvPr/>
        </p:nvSpPr>
        <p:spPr>
          <a:xfrm>
            <a:off x="379792" y="2613414"/>
            <a:ext cx="191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/api/v1/</a:t>
            </a:r>
          </a:p>
          <a:p>
            <a:r>
              <a:rPr lang="fr-FR" dirty="0"/>
              <a:t>http REST (</a:t>
            </a:r>
            <a:r>
              <a:rPr lang="fr-FR" dirty="0" err="1"/>
              <a:t>legacy</a:t>
            </a:r>
            <a:r>
              <a:rPr lang="fr-FR" dirty="0"/>
              <a:t>)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5F8824-A8A8-41AC-A00D-0A6F3AD9E3CD}"/>
              </a:ext>
            </a:extLst>
          </p:cNvPr>
          <p:cNvCxnSpPr>
            <a:cxnSpLocks/>
          </p:cNvCxnSpPr>
          <p:nvPr/>
        </p:nvCxnSpPr>
        <p:spPr>
          <a:xfrm>
            <a:off x="5030344" y="1378946"/>
            <a:ext cx="847670" cy="2934435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CAA79B-2FF0-4562-89AC-0080A9D3456A}"/>
              </a:ext>
            </a:extLst>
          </p:cNvPr>
          <p:cNvCxnSpPr>
            <a:cxnSpLocks/>
          </p:cNvCxnSpPr>
          <p:nvPr/>
        </p:nvCxnSpPr>
        <p:spPr>
          <a:xfrm>
            <a:off x="5017033" y="2887650"/>
            <a:ext cx="860981" cy="1604987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C57D8AA-0F9D-4803-BF4B-76301492181A}"/>
              </a:ext>
            </a:extLst>
          </p:cNvPr>
          <p:cNvSpPr/>
          <p:nvPr/>
        </p:nvSpPr>
        <p:spPr>
          <a:xfrm>
            <a:off x="6096646" y="4080724"/>
            <a:ext cx="1504507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A74DAB-D0E5-4CA9-994C-766C653CBCFE}"/>
              </a:ext>
            </a:extLst>
          </p:cNvPr>
          <p:cNvSpPr txBox="1"/>
          <p:nvPr/>
        </p:nvSpPr>
        <p:spPr>
          <a:xfrm>
            <a:off x="3019478" y="2727712"/>
            <a:ext cx="18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V0RestController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A7E7CA-6B16-43EC-A29B-89FDFE59FC3A}"/>
              </a:ext>
            </a:extLst>
          </p:cNvPr>
          <p:cNvSpPr/>
          <p:nvPr/>
        </p:nvSpPr>
        <p:spPr>
          <a:xfrm>
            <a:off x="2990036" y="824337"/>
            <a:ext cx="1828799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B54E09-876F-4728-9F8F-24EA04179BD7}"/>
              </a:ext>
            </a:extLst>
          </p:cNvPr>
          <p:cNvSpPr txBox="1"/>
          <p:nvPr/>
        </p:nvSpPr>
        <p:spPr>
          <a:xfrm>
            <a:off x="3011609" y="946759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gRPCSkelImpl</a:t>
            </a:r>
            <a:endParaRPr lang="fr-FR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8611DC-55D3-4FBD-822C-FEAC85542D71}"/>
              </a:ext>
            </a:extLst>
          </p:cNvPr>
          <p:cNvSpPr txBox="1"/>
          <p:nvPr/>
        </p:nvSpPr>
        <p:spPr>
          <a:xfrm>
            <a:off x="5826894" y="3705561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@Transactional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DA53F7-7AF9-4E16-A5A0-E37E92BF718D}"/>
              </a:ext>
            </a:extLst>
          </p:cNvPr>
          <p:cNvSpPr txBox="1"/>
          <p:nvPr/>
        </p:nvSpPr>
        <p:spPr>
          <a:xfrm>
            <a:off x="6260912" y="4177067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XAService</a:t>
            </a:r>
            <a:endParaRPr lang="fr-FR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A47B00-BFD8-43A7-B315-4D385BB0E1CB}"/>
              </a:ext>
            </a:extLst>
          </p:cNvPr>
          <p:cNvSpPr/>
          <p:nvPr/>
        </p:nvSpPr>
        <p:spPr>
          <a:xfrm>
            <a:off x="8443041" y="5560763"/>
            <a:ext cx="1686250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BF248E-4460-419B-979B-8C2422D1E1ED}"/>
              </a:ext>
            </a:extLst>
          </p:cNvPr>
          <p:cNvSpPr txBox="1"/>
          <p:nvPr/>
        </p:nvSpPr>
        <p:spPr>
          <a:xfrm>
            <a:off x="8585820" y="5666791"/>
            <a:ext cx="15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JPA Repository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470AAC-BC98-4F65-AABC-CAF4776E38A8}"/>
              </a:ext>
            </a:extLst>
          </p:cNvPr>
          <p:cNvCxnSpPr>
            <a:cxnSpLocks/>
          </p:cNvCxnSpPr>
          <p:nvPr/>
        </p:nvCxnSpPr>
        <p:spPr>
          <a:xfrm>
            <a:off x="7665521" y="4546399"/>
            <a:ext cx="519948" cy="1210876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6A9180F-282A-4A9E-B1FC-521E66D11767}"/>
              </a:ext>
            </a:extLst>
          </p:cNvPr>
          <p:cNvCxnSpPr>
            <a:cxnSpLocks/>
          </p:cNvCxnSpPr>
          <p:nvPr/>
        </p:nvCxnSpPr>
        <p:spPr>
          <a:xfrm>
            <a:off x="10129291" y="5842454"/>
            <a:ext cx="983511" cy="13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1C2FB88F-2C33-4FD8-8385-28A19166424E}"/>
              </a:ext>
            </a:extLst>
          </p:cNvPr>
          <p:cNvSpPr/>
          <p:nvPr/>
        </p:nvSpPr>
        <p:spPr>
          <a:xfrm>
            <a:off x="11044493" y="5334822"/>
            <a:ext cx="917454" cy="10685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0E5D70-A128-4DD3-8436-E81B4AB8CBC6}"/>
              </a:ext>
            </a:extLst>
          </p:cNvPr>
          <p:cNvCxnSpPr/>
          <p:nvPr/>
        </p:nvCxnSpPr>
        <p:spPr>
          <a:xfrm>
            <a:off x="4901609" y="902511"/>
            <a:ext cx="0" cy="95287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D99777-360B-44E0-A4A4-72C0B14E7C41}"/>
              </a:ext>
            </a:extLst>
          </p:cNvPr>
          <p:cNvCxnSpPr/>
          <p:nvPr/>
        </p:nvCxnSpPr>
        <p:spPr>
          <a:xfrm>
            <a:off x="4984898" y="902511"/>
            <a:ext cx="0" cy="95287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6AA3B82-298F-40C8-8340-86E24FA69B72}"/>
              </a:ext>
            </a:extLst>
          </p:cNvPr>
          <p:cNvCxnSpPr>
            <a:cxnSpLocks/>
          </p:cNvCxnSpPr>
          <p:nvPr/>
        </p:nvCxnSpPr>
        <p:spPr>
          <a:xfrm>
            <a:off x="6075636" y="4053910"/>
            <a:ext cx="0" cy="2150123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8A71527-9C10-4EE9-BAE8-50FDA99F80C5}"/>
              </a:ext>
            </a:extLst>
          </p:cNvPr>
          <p:cNvCxnSpPr>
            <a:cxnSpLocks/>
          </p:cNvCxnSpPr>
          <p:nvPr/>
        </p:nvCxnSpPr>
        <p:spPr>
          <a:xfrm>
            <a:off x="6012712" y="4065272"/>
            <a:ext cx="0" cy="2150123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DB838597-E3CF-4532-8F3C-CABA561FFDAC}"/>
              </a:ext>
            </a:extLst>
          </p:cNvPr>
          <p:cNvSpPr/>
          <p:nvPr/>
        </p:nvSpPr>
        <p:spPr>
          <a:xfrm>
            <a:off x="6096646" y="4836241"/>
            <a:ext cx="3946915" cy="525023"/>
          </a:xfrm>
          <a:prstGeom prst="leftRightArrow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7D9174E-3675-4983-BB5C-6E52A9F577C0}"/>
              </a:ext>
            </a:extLst>
          </p:cNvPr>
          <p:cNvSpPr/>
          <p:nvPr/>
        </p:nvSpPr>
        <p:spPr>
          <a:xfrm>
            <a:off x="2886504" y="3328950"/>
            <a:ext cx="7169975" cy="558276"/>
          </a:xfrm>
          <a:prstGeom prst="leftRightArrow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Arrow: Left-Right 72">
            <a:extLst>
              <a:ext uri="{FF2B5EF4-FFF2-40B4-BE49-F238E27FC236}">
                <a16:creationId xmlns:a16="http://schemas.microsoft.com/office/drawing/2014/main" id="{7D53572B-22E7-4F84-90AF-B1D8892C874C}"/>
              </a:ext>
            </a:extLst>
          </p:cNvPr>
          <p:cNvSpPr/>
          <p:nvPr/>
        </p:nvSpPr>
        <p:spPr>
          <a:xfrm>
            <a:off x="2886504" y="1591064"/>
            <a:ext cx="1974445" cy="504548"/>
          </a:xfrm>
          <a:prstGeom prst="leftRightArrow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80410-ED11-41CA-B67C-FBC889549B7E}"/>
              </a:ext>
            </a:extLst>
          </p:cNvPr>
          <p:cNvSpPr txBox="1"/>
          <p:nvPr/>
        </p:nvSpPr>
        <p:spPr>
          <a:xfrm>
            <a:off x="6058440" y="554755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XA=&gt;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61732B-AEBF-4F23-A09A-77B1C00E94F3}"/>
              </a:ext>
            </a:extLst>
          </p:cNvPr>
          <p:cNvSpPr txBox="1"/>
          <p:nvPr/>
        </p:nvSpPr>
        <p:spPr>
          <a:xfrm>
            <a:off x="4993375" y="554755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&lt;=No XA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3F4927-50FE-4679-BD0F-1623C2115E94}"/>
              </a:ext>
            </a:extLst>
          </p:cNvPr>
          <p:cNvSpPr txBox="1"/>
          <p:nvPr/>
        </p:nvSpPr>
        <p:spPr>
          <a:xfrm>
            <a:off x="4071393" y="3430818"/>
            <a:ext cx="479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DTO</a:t>
            </a:r>
            <a:r>
              <a:rPr lang="fr-FR" dirty="0"/>
              <a:t>  scope :          all the JVM         (no restriction)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5F3772-1491-4FD4-994D-96A1226F0BEE}"/>
              </a:ext>
            </a:extLst>
          </p:cNvPr>
          <p:cNvSpPr txBox="1"/>
          <p:nvPr/>
        </p:nvSpPr>
        <p:spPr>
          <a:xfrm>
            <a:off x="7238849" y="4921031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Entity</a:t>
            </a:r>
            <a:r>
              <a:rPr lang="fr-FR" dirty="0"/>
              <a:t> scope : in XA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9626B2-1705-4377-96A5-34C2CFBB158D}"/>
              </a:ext>
            </a:extLst>
          </p:cNvPr>
          <p:cNvSpPr txBox="1"/>
          <p:nvPr/>
        </p:nvSpPr>
        <p:spPr>
          <a:xfrm>
            <a:off x="3081693" y="1665170"/>
            <a:ext cx="161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Message</a:t>
            </a:r>
            <a:r>
              <a:rPr lang="fr-FR" dirty="0"/>
              <a:t> scope</a:t>
            </a:r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E9EE8DEC-DE66-408F-A3EE-38F356ED6971}"/>
              </a:ext>
            </a:extLst>
          </p:cNvPr>
          <p:cNvSpPr/>
          <p:nvPr/>
        </p:nvSpPr>
        <p:spPr>
          <a:xfrm>
            <a:off x="305289" y="3316217"/>
            <a:ext cx="2581215" cy="558276"/>
          </a:xfrm>
          <a:prstGeom prst="leftRightArrow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2C350-92B8-4B25-96DE-A64E85A821C7}"/>
              </a:ext>
            </a:extLst>
          </p:cNvPr>
          <p:cNvSpPr txBox="1"/>
          <p:nvPr/>
        </p:nvSpPr>
        <p:spPr>
          <a:xfrm>
            <a:off x="999768" y="34085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{ JSON }</a:t>
            </a:r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DA7790F7-FDE1-4E71-A862-A9683F1FF352}"/>
              </a:ext>
            </a:extLst>
          </p:cNvPr>
          <p:cNvSpPr/>
          <p:nvPr/>
        </p:nvSpPr>
        <p:spPr>
          <a:xfrm>
            <a:off x="338270" y="1563916"/>
            <a:ext cx="2548235" cy="558276"/>
          </a:xfrm>
          <a:prstGeom prst="leftRightArrow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80BDDC-1238-46C2-A860-E56693556B27}"/>
              </a:ext>
            </a:extLst>
          </p:cNvPr>
          <p:cNvSpPr txBox="1"/>
          <p:nvPr/>
        </p:nvSpPr>
        <p:spPr>
          <a:xfrm>
            <a:off x="1032749" y="162966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01010101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81D7CDB3-EC81-4C9B-824C-1D9780B0293A}"/>
              </a:ext>
            </a:extLst>
          </p:cNvPr>
          <p:cNvSpPr/>
          <p:nvPr/>
        </p:nvSpPr>
        <p:spPr>
          <a:xfrm>
            <a:off x="6901642" y="6191420"/>
            <a:ext cx="3141919" cy="525023"/>
          </a:xfrm>
          <a:prstGeom prst="leftRightArrow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91662-0ADF-4B7B-819E-E8C21B058AE8}"/>
              </a:ext>
            </a:extLst>
          </p:cNvPr>
          <p:cNvSpPr txBox="1"/>
          <p:nvPr/>
        </p:nvSpPr>
        <p:spPr>
          <a:xfrm>
            <a:off x="7238849" y="6276210"/>
            <a:ext cx="24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Custom </a:t>
            </a:r>
            <a:r>
              <a:rPr lang="fr-FR" b="1" dirty="0" err="1"/>
              <a:t>Query</a:t>
            </a:r>
            <a:r>
              <a:rPr lang="fr-FR" b="1" dirty="0"/>
              <a:t> DTO (</a:t>
            </a:r>
            <a:r>
              <a:rPr lang="fr-FR" b="1" dirty="0" err="1"/>
              <a:t>sql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D0C56E30-6FC4-404B-B5F5-C4B3D7FFCC6C}"/>
              </a:ext>
            </a:extLst>
          </p:cNvPr>
          <p:cNvSpPr/>
          <p:nvPr/>
        </p:nvSpPr>
        <p:spPr>
          <a:xfrm>
            <a:off x="10207831" y="5912282"/>
            <a:ext cx="807624" cy="558276"/>
          </a:xfrm>
          <a:prstGeom prst="leftRightArrow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3BEA3A-BF86-4FC6-92A0-31D53715E044}"/>
              </a:ext>
            </a:extLst>
          </p:cNvPr>
          <p:cNvSpPr txBox="1"/>
          <p:nvPr/>
        </p:nvSpPr>
        <p:spPr>
          <a:xfrm>
            <a:off x="10310134" y="5994044"/>
            <a:ext cx="71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SQL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9FC6F5D-5432-4CF1-8DF5-E408AEB2B43D}"/>
              </a:ext>
            </a:extLst>
          </p:cNvPr>
          <p:cNvSpPr/>
          <p:nvPr/>
        </p:nvSpPr>
        <p:spPr>
          <a:xfrm>
            <a:off x="7956430" y="4171002"/>
            <a:ext cx="1686250" cy="64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8459A0-E407-4238-8E18-FBD20E4D2FAF}"/>
              </a:ext>
            </a:extLst>
          </p:cNvPr>
          <p:cNvSpPr txBox="1"/>
          <p:nvPr/>
        </p:nvSpPr>
        <p:spPr>
          <a:xfrm>
            <a:off x="7956429" y="428062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LowLevelService</a:t>
            </a:r>
            <a:endParaRPr lang="fr-FR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C4A4E2-AD03-4FB2-98E2-45F6B0CCAB09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7660685" y="4216151"/>
            <a:ext cx="295744" cy="249138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row: Left-Right 93">
            <a:extLst>
              <a:ext uri="{FF2B5EF4-FFF2-40B4-BE49-F238E27FC236}">
                <a16:creationId xmlns:a16="http://schemas.microsoft.com/office/drawing/2014/main" id="{B270B7A3-E2D5-4D64-913D-775ACBDA8428}"/>
              </a:ext>
            </a:extLst>
          </p:cNvPr>
          <p:cNvSpPr/>
          <p:nvPr/>
        </p:nvSpPr>
        <p:spPr>
          <a:xfrm>
            <a:off x="4818835" y="1979469"/>
            <a:ext cx="2925681" cy="525023"/>
          </a:xfrm>
          <a:prstGeom prst="leftRightArrow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4D4F9CC-BB3F-4A4D-8418-AA9E3E07902C}"/>
              </a:ext>
            </a:extLst>
          </p:cNvPr>
          <p:cNvSpPr txBox="1"/>
          <p:nvPr/>
        </p:nvSpPr>
        <p:spPr>
          <a:xfrm>
            <a:off x="5451976" y="205731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Internal</a:t>
            </a:r>
            <a:r>
              <a:rPr lang="fr-FR" b="1" dirty="0"/>
              <a:t> DTO</a:t>
            </a:r>
            <a:endParaRPr lang="fr-FR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0DC4DC8-364D-4B55-93B1-D06B402A433D}"/>
              </a:ext>
            </a:extLst>
          </p:cNvPr>
          <p:cNvSpPr txBox="1"/>
          <p:nvPr/>
        </p:nvSpPr>
        <p:spPr>
          <a:xfrm>
            <a:off x="5726576" y="2424757"/>
            <a:ext cx="23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 in/out for </a:t>
            </a:r>
            <a:r>
              <a:rPr lang="fr-FR" dirty="0" err="1"/>
              <a:t>XAService</a:t>
            </a:r>
            <a:r>
              <a:rPr lang="fr-FR" dirty="0"/>
              <a:t> 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F5A11A-ACC0-4D71-8288-4F5407C0ADD7}"/>
              </a:ext>
            </a:extLst>
          </p:cNvPr>
          <p:cNvSpPr txBox="1"/>
          <p:nvPr/>
        </p:nvSpPr>
        <p:spPr>
          <a:xfrm>
            <a:off x="5030344" y="1098275"/>
            <a:ext cx="399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=&gt; No </a:t>
            </a:r>
            <a:r>
              <a:rPr lang="fr-FR" b="1" dirty="0" err="1">
                <a:solidFill>
                  <a:srgbClr val="FF0000"/>
                </a:solidFill>
              </a:rPr>
              <a:t>specific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protocol</a:t>
            </a:r>
            <a:r>
              <a:rPr lang="fr-FR" b="1" dirty="0">
                <a:solidFill>
                  <a:srgbClr val="FF0000"/>
                </a:solidFill>
              </a:rPr>
              <a:t> Message in code</a:t>
            </a:r>
          </a:p>
          <a:p>
            <a:r>
              <a:rPr lang="fr-FR" b="1" dirty="0">
                <a:solidFill>
                  <a:srgbClr val="FF0000"/>
                </a:solidFill>
              </a:rPr>
              <a:t>( clean code </a:t>
            </a:r>
            <a:r>
              <a:rPr lang="fr-FR" b="1" dirty="0" err="1">
                <a:solidFill>
                  <a:srgbClr val="FF0000"/>
                </a:solidFill>
              </a:rPr>
              <a:t>rule</a:t>
            </a:r>
            <a:r>
              <a:rPr lang="fr-FR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99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CF95-7E6D-443A-84A5-75C6049A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/>
              <a:t>gRPC</a:t>
            </a:r>
            <a:r>
              <a:rPr lang="fr-FR" dirty="0"/>
              <a:t> ..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efficient </a:t>
            </a:r>
            <a:r>
              <a:rPr lang="fr-FR" dirty="0" err="1"/>
              <a:t>Marshalling</a:t>
            </a:r>
            <a:br>
              <a:rPr lang="fr-FR" dirty="0"/>
            </a:br>
            <a:r>
              <a:rPr lang="fr-FR" dirty="0" err="1"/>
              <a:t>supporting</a:t>
            </a:r>
            <a:r>
              <a:rPr lang="fr-FR" dirty="0"/>
              <a:t> </a:t>
            </a:r>
            <a:r>
              <a:rPr lang="fr-FR" dirty="0" err="1"/>
              <a:t>evolutivity</a:t>
            </a:r>
            <a:r>
              <a:rPr lang="fr-FR" dirty="0"/>
              <a:t> / </a:t>
            </a:r>
            <a:r>
              <a:rPr lang="fr-FR" dirty="0" err="1"/>
              <a:t>backward</a:t>
            </a:r>
            <a:r>
              <a:rPr lang="fr-FR" dirty="0"/>
              <a:t> compatibility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008B90-EF72-4152-A2B0-3E7CFBCD7D9D}"/>
              </a:ext>
            </a:extLst>
          </p:cNvPr>
          <p:cNvSpPr/>
          <p:nvPr/>
        </p:nvSpPr>
        <p:spPr>
          <a:xfrm rot="17525419">
            <a:off x="-618188" y="4902700"/>
            <a:ext cx="3034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46264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900B82-F54A-4573-9F6A-C83400D4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103" y="2189458"/>
            <a:ext cx="10515600" cy="2479084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Binary</a:t>
            </a:r>
            <a:r>
              <a:rPr lang="fr-FR" dirty="0"/>
              <a:t> (</a:t>
            </a:r>
            <a:r>
              <a:rPr lang="fr-FR" dirty="0" err="1"/>
              <a:t>protobuf</a:t>
            </a:r>
            <a:r>
              <a:rPr lang="fr-FR" dirty="0"/>
              <a:t>,..)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= OK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about  JSON  ? </a:t>
            </a:r>
            <a:br>
              <a:rPr lang="fr-FR" dirty="0"/>
            </a:br>
            <a:r>
              <a:rPr lang="fr-FR" dirty="0" err="1"/>
              <a:t>Schema-Less</a:t>
            </a:r>
            <a:r>
              <a:rPr lang="fr-FR" dirty="0"/>
              <a:t> / No code </a:t>
            </a:r>
            <a:r>
              <a:rPr lang="fr-FR" dirty="0" err="1"/>
              <a:t>generator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81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4CF9-9B8D-40E2-BE0D-E1B0B084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3" y="26007"/>
            <a:ext cx="10515600" cy="1150592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JavaScript &lt;-&gt; </a:t>
            </a:r>
            <a:r>
              <a:rPr lang="fr-FR" sz="3600" dirty="0" err="1"/>
              <a:t>Json</a:t>
            </a:r>
            <a:r>
              <a:rPr lang="fr-FR" sz="3600" dirty="0"/>
              <a:t> (JavaScript Object Notation) &lt;-&gt; Java</a:t>
            </a:r>
            <a:endParaRPr lang="fr-F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B6D9-5389-429F-A0CF-9D1A26AAE6DB}"/>
              </a:ext>
            </a:extLst>
          </p:cNvPr>
          <p:cNvSpPr txBox="1"/>
          <p:nvPr/>
        </p:nvSpPr>
        <p:spPr>
          <a:xfrm>
            <a:off x="1356546" y="5870658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Web</a:t>
            </a:r>
            <a:r>
              <a:rPr lang="fr-FR" dirty="0"/>
              <a:t> </a:t>
            </a:r>
            <a:r>
              <a:rPr lang="fr-FR" b="1" dirty="0" err="1"/>
              <a:t>Front-End</a:t>
            </a:r>
            <a:endParaRPr lang="fr-FR" b="1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0AAB6E2-7718-47F5-9B20-BF6F94C31D6C}"/>
              </a:ext>
            </a:extLst>
          </p:cNvPr>
          <p:cNvSpPr/>
          <p:nvPr/>
        </p:nvSpPr>
        <p:spPr>
          <a:xfrm rot="16200000">
            <a:off x="2193971" y="4061594"/>
            <a:ext cx="182468" cy="353336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6" name="Picture 12" descr="What is JSON? The most important questions explained simply">
            <a:extLst>
              <a:ext uri="{FF2B5EF4-FFF2-40B4-BE49-F238E27FC236}">
                <a16:creationId xmlns:a16="http://schemas.microsoft.com/office/drawing/2014/main" id="{A0136931-5E14-4A1A-B2C3-12637DBB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056" y="4101741"/>
            <a:ext cx="1494521" cy="62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3EF211A0-9BA4-4DB1-B705-109868CB72DF}"/>
              </a:ext>
            </a:extLst>
          </p:cNvPr>
          <p:cNvSpPr/>
          <p:nvPr/>
        </p:nvSpPr>
        <p:spPr>
          <a:xfrm rot="16200000">
            <a:off x="6252649" y="4817631"/>
            <a:ext cx="199087" cy="207945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985D9-20CC-4AE2-A883-F007A848CC98}"/>
              </a:ext>
            </a:extLst>
          </p:cNvPr>
          <p:cNvSpPr txBox="1"/>
          <p:nvPr/>
        </p:nvSpPr>
        <p:spPr>
          <a:xfrm>
            <a:off x="5769456" y="5919509"/>
            <a:ext cx="110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Network</a:t>
            </a:r>
          </a:p>
          <a:p>
            <a:r>
              <a:rPr lang="fr-FR" b="1" dirty="0" err="1"/>
              <a:t>encoding</a:t>
            </a:r>
            <a:r>
              <a:rPr lang="fr-FR" dirty="0"/>
              <a:t> 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1583451-E3C0-4C6B-B58E-9A5A6BC1F3C9}"/>
              </a:ext>
            </a:extLst>
          </p:cNvPr>
          <p:cNvSpPr/>
          <p:nvPr/>
        </p:nvSpPr>
        <p:spPr>
          <a:xfrm rot="16200000">
            <a:off x="10436210" y="4393701"/>
            <a:ext cx="199086" cy="285252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7FD5A-3AD4-4F16-9CD7-1A9AD1222214}"/>
              </a:ext>
            </a:extLst>
          </p:cNvPr>
          <p:cNvSpPr txBox="1"/>
          <p:nvPr/>
        </p:nvSpPr>
        <p:spPr>
          <a:xfrm>
            <a:off x="10076151" y="600072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Back-end</a:t>
            </a:r>
            <a:endParaRPr lang="fr-FR" dirty="0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B455838E-3E52-4B30-9AE2-C00E5B1742FB}"/>
              </a:ext>
            </a:extLst>
          </p:cNvPr>
          <p:cNvSpPr/>
          <p:nvPr/>
        </p:nvSpPr>
        <p:spPr>
          <a:xfrm rot="16200000">
            <a:off x="4540053" y="4030236"/>
            <a:ext cx="336998" cy="8220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8" name="Picture 14" descr="Tout comprendre à Java - ZDNet">
            <a:extLst>
              <a:ext uri="{FF2B5EF4-FFF2-40B4-BE49-F238E27FC236}">
                <a16:creationId xmlns:a16="http://schemas.microsoft.com/office/drawing/2014/main" id="{E8B5F1D3-346C-48D1-A714-2D9AB5C8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961" y="3850375"/>
            <a:ext cx="1494521" cy="84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a programmation orientée objet en JavaScript pour les nuls - Demonixis  Games">
            <a:extLst>
              <a:ext uri="{FF2B5EF4-FFF2-40B4-BE49-F238E27FC236}">
                <a16:creationId xmlns:a16="http://schemas.microsoft.com/office/drawing/2014/main" id="{54747EEC-AC15-4E84-96F5-E89596537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78" y="4295241"/>
            <a:ext cx="1090512" cy="10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1593FA-5CD1-4AF9-A684-95A60FEC9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552" y="2268602"/>
            <a:ext cx="3032697" cy="9541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296B86B-1B68-4EDD-A221-0DE79326D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150" y="2172395"/>
            <a:ext cx="3541850" cy="1010197"/>
          </a:xfrm>
          <a:prstGeom prst="rect">
            <a:avLst/>
          </a:prstGeom>
        </p:spPr>
      </p:pic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8D04D1FF-EED4-45A5-8998-351ADD08A900}"/>
              </a:ext>
            </a:extLst>
          </p:cNvPr>
          <p:cNvSpPr/>
          <p:nvPr/>
        </p:nvSpPr>
        <p:spPr>
          <a:xfrm rot="16200000">
            <a:off x="7789081" y="4030236"/>
            <a:ext cx="336998" cy="8220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DDC1A-82D7-4F06-8756-9AC30433DA10}"/>
              </a:ext>
            </a:extLst>
          </p:cNvPr>
          <p:cNvSpPr txBox="1"/>
          <p:nvPr/>
        </p:nvSpPr>
        <p:spPr>
          <a:xfrm>
            <a:off x="973341" y="1166061"/>
            <a:ext cx="277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Script</a:t>
            </a:r>
            <a:r>
              <a:rPr lang="fr-FR" dirty="0"/>
              <a:t> (</a:t>
            </a:r>
            <a:r>
              <a:rPr lang="fr-FR" dirty="0" err="1"/>
              <a:t>untyped</a:t>
            </a:r>
            <a:r>
              <a:rPr lang="fr-FR" dirty="0"/>
              <a:t> </a:t>
            </a:r>
            <a:r>
              <a:rPr lang="fr-FR" dirty="0" err="1"/>
              <a:t>interpreter</a:t>
            </a:r>
            <a:r>
              <a:rPr lang="fr-FR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912FD6-F1D7-47CC-92E5-186FE1D4457C}"/>
              </a:ext>
            </a:extLst>
          </p:cNvPr>
          <p:cNvSpPr txBox="1"/>
          <p:nvPr/>
        </p:nvSpPr>
        <p:spPr>
          <a:xfrm>
            <a:off x="5195230" y="1166061"/>
            <a:ext cx="25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DATA</a:t>
            </a:r>
            <a:r>
              <a:rPr lang="fr-FR" dirty="0"/>
              <a:t> format (no </a:t>
            </a:r>
            <a:r>
              <a:rPr lang="fr-FR" dirty="0" err="1"/>
              <a:t>schema</a:t>
            </a:r>
            <a:r>
              <a:rPr lang="fr-FR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DD52FD-C52C-48DC-805B-516B09520AD6}"/>
              </a:ext>
            </a:extLst>
          </p:cNvPr>
          <p:cNvSpPr txBox="1"/>
          <p:nvPr/>
        </p:nvSpPr>
        <p:spPr>
          <a:xfrm>
            <a:off x="8736873" y="1174393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Langage</a:t>
            </a:r>
            <a:r>
              <a:rPr lang="fr-FR" dirty="0"/>
              <a:t> (</a:t>
            </a:r>
            <a:r>
              <a:rPr lang="fr-FR" dirty="0" err="1"/>
              <a:t>typed</a:t>
            </a:r>
            <a:r>
              <a:rPr lang="fr-FR" dirty="0"/>
              <a:t>)</a:t>
            </a:r>
          </a:p>
        </p:txBody>
      </p:sp>
      <p:pic>
        <p:nvPicPr>
          <p:cNvPr id="44" name="Picture 6" descr="Dependency Injection in TypeScript | by Dudu Popkhadze | Level Up Coding">
            <a:extLst>
              <a:ext uri="{FF2B5EF4-FFF2-40B4-BE49-F238E27FC236}">
                <a16:creationId xmlns:a16="http://schemas.microsoft.com/office/drawing/2014/main" id="{63284368-36A7-4D86-9093-749C42B8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2" y="4022294"/>
            <a:ext cx="1117226" cy="5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EA9F12F-72C9-4546-A4F1-09085BC58F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330" y="1527216"/>
            <a:ext cx="3915771" cy="22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0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4CF9-9B8D-40E2-BE0D-E1B0B084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83" y="5701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http JSON : Open &amp; </a:t>
            </a:r>
            <a:r>
              <a:rPr lang="fr-FR" dirty="0" err="1"/>
              <a:t>DeFacto</a:t>
            </a:r>
            <a:r>
              <a:rPr lang="fr-FR" dirty="0"/>
              <a:t> Standard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Portability</a:t>
            </a:r>
            <a:r>
              <a:rPr lang="fr-FR" dirty="0"/>
              <a:t>, </a:t>
            </a:r>
            <a:r>
              <a:rPr lang="fr-FR" dirty="0" err="1"/>
              <a:t>Simplicity</a:t>
            </a:r>
            <a:r>
              <a:rPr lang="fr-FR" dirty="0"/>
              <a:t>, </a:t>
            </a:r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B6D9-5389-429F-A0CF-9D1A26AAE6DB}"/>
              </a:ext>
            </a:extLst>
          </p:cNvPr>
          <p:cNvSpPr txBox="1"/>
          <p:nvPr/>
        </p:nvSpPr>
        <p:spPr>
          <a:xfrm>
            <a:off x="1259930" y="3755522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Web</a:t>
            </a:r>
            <a:r>
              <a:rPr lang="fr-FR" dirty="0"/>
              <a:t> </a:t>
            </a:r>
            <a:r>
              <a:rPr lang="fr-FR" b="1" dirty="0" err="1"/>
              <a:t>Front-End</a:t>
            </a:r>
            <a:endParaRPr lang="fr-FR" b="1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0AAB6E2-7718-47F5-9B20-BF6F94C31D6C}"/>
              </a:ext>
            </a:extLst>
          </p:cNvPr>
          <p:cNvSpPr/>
          <p:nvPr/>
        </p:nvSpPr>
        <p:spPr>
          <a:xfrm rot="16200000">
            <a:off x="2097355" y="1946458"/>
            <a:ext cx="182468" cy="353336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65238-1E9B-49BF-A9D7-DE1B90D3362C}"/>
              </a:ext>
            </a:extLst>
          </p:cNvPr>
          <p:cNvSpPr txBox="1"/>
          <p:nvPr/>
        </p:nvSpPr>
        <p:spPr>
          <a:xfrm>
            <a:off x="1350026" y="5888582"/>
            <a:ext cx="272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API</a:t>
            </a:r>
            <a:r>
              <a:rPr lang="fr-FR" dirty="0"/>
              <a:t> </a:t>
            </a:r>
            <a:r>
              <a:rPr lang="fr-FR" b="1" dirty="0" err="1"/>
              <a:t>Front-End</a:t>
            </a:r>
            <a:r>
              <a:rPr lang="fr-FR" dirty="0"/>
              <a:t> (app-to-app)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4BD0E48-B2F1-4356-AD5D-C08162C331F7}"/>
              </a:ext>
            </a:extLst>
          </p:cNvPr>
          <p:cNvSpPr/>
          <p:nvPr/>
        </p:nvSpPr>
        <p:spPr>
          <a:xfrm rot="16200000">
            <a:off x="2239164" y="3679760"/>
            <a:ext cx="211792" cy="398558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Getting started with Angular 5. Hi, are you a beginner in Web… | by Onejohi  | Medium">
            <a:extLst>
              <a:ext uri="{FF2B5EF4-FFF2-40B4-BE49-F238E27FC236}">
                <a16:creationId xmlns:a16="http://schemas.microsoft.com/office/drawing/2014/main" id="{C739B389-82F0-47E6-B989-2D755C75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54" y="1774636"/>
            <a:ext cx="1567484" cy="7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pendency Injection in TypeScript | by Dudu Popkhadze | Level Up Coding">
            <a:extLst>
              <a:ext uri="{FF2B5EF4-FFF2-40B4-BE49-F238E27FC236}">
                <a16:creationId xmlns:a16="http://schemas.microsoft.com/office/drawing/2014/main" id="{8218EB1D-89C7-497F-A853-041CF2E3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33" y="2577650"/>
            <a:ext cx="1117226" cy="5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prendre la spécification OpenAPI (Swagger) et apprendre à utiliser  Swagger Editor, par Hinault Romaric">
            <a:extLst>
              <a:ext uri="{FF2B5EF4-FFF2-40B4-BE49-F238E27FC236}">
                <a16:creationId xmlns:a16="http://schemas.microsoft.com/office/drawing/2014/main" id="{BA38456F-1DAA-43CA-B9BC-328EDA446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619" y="4749049"/>
            <a:ext cx="1679014" cy="5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B7537CF-333E-4A9B-9DDE-35E755D946D5}"/>
              </a:ext>
            </a:extLst>
          </p:cNvPr>
          <p:cNvSpPr/>
          <p:nvPr/>
        </p:nvSpPr>
        <p:spPr>
          <a:xfrm rot="16200000">
            <a:off x="7116666" y="3253983"/>
            <a:ext cx="506896" cy="1053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DA1D614-7A4E-45A9-B060-3CED98BEB780}"/>
              </a:ext>
            </a:extLst>
          </p:cNvPr>
          <p:cNvSpPr/>
          <p:nvPr/>
        </p:nvSpPr>
        <p:spPr>
          <a:xfrm rot="16200000" flipV="1">
            <a:off x="7363244" y="3745698"/>
            <a:ext cx="506896" cy="973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8D340E4-0431-4F7F-A089-4C3B3E7A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80" y="2999124"/>
            <a:ext cx="989901" cy="4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JSON? The most important questions explained simply">
            <a:extLst>
              <a:ext uri="{FF2B5EF4-FFF2-40B4-BE49-F238E27FC236}">
                <a16:creationId xmlns:a16="http://schemas.microsoft.com/office/drawing/2014/main" id="{A0136931-5E14-4A1A-B2C3-12637DBB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94" y="3667664"/>
            <a:ext cx="1494521" cy="62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3EF211A0-9BA4-4DB1-B705-109868CB72DF}"/>
              </a:ext>
            </a:extLst>
          </p:cNvPr>
          <p:cNvSpPr/>
          <p:nvPr/>
        </p:nvSpPr>
        <p:spPr>
          <a:xfrm rot="16200000">
            <a:off x="7264207" y="4517882"/>
            <a:ext cx="161696" cy="233403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985D9-20CC-4AE2-A883-F007A848CC98}"/>
              </a:ext>
            </a:extLst>
          </p:cNvPr>
          <p:cNvSpPr txBox="1"/>
          <p:nvPr/>
        </p:nvSpPr>
        <p:spPr>
          <a:xfrm>
            <a:off x="6564804" y="5765746"/>
            <a:ext cx="2208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Network</a:t>
            </a:r>
            <a:r>
              <a:rPr lang="fr-FR" dirty="0"/>
              <a:t> </a:t>
            </a:r>
          </a:p>
          <a:p>
            <a:r>
              <a:rPr lang="fr-FR" dirty="0" err="1"/>
              <a:t>connection+encoding</a:t>
            </a:r>
            <a:endParaRPr lang="fr-FR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1583451-E3C0-4C6B-B58E-9A5A6BC1F3C9}"/>
              </a:ext>
            </a:extLst>
          </p:cNvPr>
          <p:cNvSpPr/>
          <p:nvPr/>
        </p:nvSpPr>
        <p:spPr>
          <a:xfrm rot="16200000">
            <a:off x="10323894" y="4239938"/>
            <a:ext cx="199086" cy="285252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7FD5A-3AD4-4F16-9CD7-1A9AD1222214}"/>
              </a:ext>
            </a:extLst>
          </p:cNvPr>
          <p:cNvSpPr txBox="1"/>
          <p:nvPr/>
        </p:nvSpPr>
        <p:spPr>
          <a:xfrm>
            <a:off x="9641084" y="57657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Back-end</a:t>
            </a:r>
            <a:endParaRPr lang="fr-FR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041AEECB-1262-4A6D-A8EF-0D8DBD572281}"/>
              </a:ext>
            </a:extLst>
          </p:cNvPr>
          <p:cNvSpPr/>
          <p:nvPr/>
        </p:nvSpPr>
        <p:spPr>
          <a:xfrm rot="19173672">
            <a:off x="4839334" y="3165720"/>
            <a:ext cx="336998" cy="5813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B455838E-3E52-4B30-9AE2-C00E5B1742FB}"/>
              </a:ext>
            </a:extLst>
          </p:cNvPr>
          <p:cNvSpPr/>
          <p:nvPr/>
        </p:nvSpPr>
        <p:spPr>
          <a:xfrm rot="13377835">
            <a:off x="4837998" y="4325665"/>
            <a:ext cx="336998" cy="5813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289E03-880D-4FA9-B0C2-3571856BC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91" y="4745825"/>
            <a:ext cx="2071635" cy="571301"/>
          </a:xfrm>
          <a:prstGeom prst="rect">
            <a:avLst/>
          </a:prstGeom>
        </p:spPr>
      </p:pic>
      <p:pic>
        <p:nvPicPr>
          <p:cNvPr id="1040" name="Picture 16" descr="Hypertext Markup Language — Wikipédia">
            <a:extLst>
              <a:ext uri="{FF2B5EF4-FFF2-40B4-BE49-F238E27FC236}">
                <a16:creationId xmlns:a16="http://schemas.microsoft.com/office/drawing/2014/main" id="{1E4534C3-F7C3-4A56-BAF6-C00DC516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76" y="2446410"/>
            <a:ext cx="756004" cy="7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uvelle version de Spring Boot, prêt pour les applications réactives dans  le cloud">
            <a:extLst>
              <a:ext uri="{FF2B5EF4-FFF2-40B4-BE49-F238E27FC236}">
                <a16:creationId xmlns:a16="http://schemas.microsoft.com/office/drawing/2014/main" id="{A2CD888C-D7B0-471A-B868-01938703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70" y="2333795"/>
            <a:ext cx="1735323" cy="9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out comprendre à Java - ZDNet">
            <a:extLst>
              <a:ext uri="{FF2B5EF4-FFF2-40B4-BE49-F238E27FC236}">
                <a16:creationId xmlns:a16="http://schemas.microsoft.com/office/drawing/2014/main" id="{E8B5F1D3-346C-48D1-A714-2D9AB5C8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176" y="4498654"/>
            <a:ext cx="1494521" cy="84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a programmation orientée objet en JavaScript pour les nuls - Demonixis  Games">
            <a:extLst>
              <a:ext uri="{FF2B5EF4-FFF2-40B4-BE49-F238E27FC236}">
                <a16:creationId xmlns:a16="http://schemas.microsoft.com/office/drawing/2014/main" id="{54747EEC-AC15-4E84-96F5-E89596537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29" y="2279156"/>
            <a:ext cx="1090512" cy="10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848029-D847-4CEA-AA08-E325C4DCDA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7270" y="3322933"/>
            <a:ext cx="3194648" cy="535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93ECD1-1F8E-40E3-9700-D99B816C72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7270" y="3959465"/>
            <a:ext cx="1494521" cy="6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4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DB4A-7AE5-4885-9503-7670F884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6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Grammar</a:t>
            </a:r>
            <a:r>
              <a:rPr lang="fr-FR" dirty="0"/>
              <a:t> of JSON</a:t>
            </a:r>
            <a:br>
              <a:rPr lang="fr-FR" dirty="0"/>
            </a:br>
            <a:r>
              <a:rPr lang="fr-FR" dirty="0"/>
              <a:t>https://www.json.org/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EB38-6EDF-46F9-8A8C-DA1FCD61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59" y="4343931"/>
            <a:ext cx="4222898" cy="2014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CD4C6-5114-41A6-8D0E-0E0975DA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59" y="2430506"/>
            <a:ext cx="5162109" cy="1407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0C849-1A61-4E82-AF17-460EC312A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81" y="2473349"/>
            <a:ext cx="5422245" cy="382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45DEB3-B857-4D6A-9B8B-1D00BECCA0C2}"/>
              </a:ext>
            </a:extLst>
          </p:cNvPr>
          <p:cNvSpPr txBox="1"/>
          <p:nvPr/>
        </p:nvSpPr>
        <p:spPr>
          <a:xfrm>
            <a:off x="682800" y="1881085"/>
            <a:ext cx="230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Literal</a:t>
            </a:r>
            <a:r>
              <a:rPr lang="fr-FR" dirty="0"/>
              <a:t> value (terminal)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1993D-A923-46F7-BF9E-3BBAE97B3CA1}"/>
              </a:ext>
            </a:extLst>
          </p:cNvPr>
          <p:cNvSpPr txBox="1"/>
          <p:nvPr/>
        </p:nvSpPr>
        <p:spPr>
          <a:xfrm>
            <a:off x="6055786" y="1881085"/>
            <a:ext cx="271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</a:t>
            </a:r>
            <a:r>
              <a:rPr lang="fr-FR" dirty="0"/>
              <a:t> / 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139237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8246-FB42-4B47-B79A-EFF130FC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Jackson</a:t>
            </a:r>
            <a:br>
              <a:rPr lang="fr-FR" dirty="0"/>
            </a:br>
            <a:r>
              <a:rPr lang="fr-FR" dirty="0"/>
              <a:t> ( default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spring</a:t>
            </a:r>
            <a:r>
              <a:rPr lang="fr-FR" dirty="0"/>
              <a:t>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15B8C-F340-4CA4-9C2C-0735CF9B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03" y="1971319"/>
            <a:ext cx="5514600" cy="46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1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8428</TotalTime>
  <Words>771</Words>
  <Application>Microsoft Office PowerPoint</Application>
  <PresentationFormat>Widescreen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Part 4 : Rest Json to DTO Class</vt:lpstr>
      <vt:lpstr>Design code for several protocols / versionned APIs</vt:lpstr>
      <vt:lpstr>Message / Api DTO  !=  Internal DTO</vt:lpstr>
      <vt:lpstr>gRPC .. Sample protocol efficient Marshalling supporting evolutivity / backward compatibility</vt:lpstr>
      <vt:lpstr>Binary (protobuf,..) with Schema = OK  What about  JSON  ?  Schema-Less / No code generator</vt:lpstr>
      <vt:lpstr>JavaScript &lt;-&gt; Json (JavaScript Object Notation) &lt;-&gt; Java</vt:lpstr>
      <vt:lpstr>http JSON : Open &amp; DeFacto Standard  for Portability, Simplicity, Frameworks</vt:lpstr>
      <vt:lpstr>Grammar of JSON https://www.json.org/</vt:lpstr>
      <vt:lpstr>Jackson  ( default dependencies from spring )</vt:lpstr>
      <vt:lpstr>Jackson-Core: Json Streaming api for Parsing</vt:lpstr>
      <vt:lpstr>Sample Json Streaming Parsing</vt:lpstr>
      <vt:lpstr>Jackson-databind : JsonNode Class Hierarchy</vt:lpstr>
      <vt:lpstr>Parsing Json to in-memory Tree ( no user-defined class)</vt:lpstr>
      <vt:lpstr>Jackson-databind: ObjectMapper</vt:lpstr>
      <vt:lpstr>Type discriminant for « class / sub-classes »</vt:lpstr>
      <vt:lpstr>Field not set (not in JSON) =&gt; 0, false, null (in Java)</vt:lpstr>
      <vt:lpstr>disable FAIL Unknown properties</vt:lpstr>
      <vt:lpstr>Ignored / Unset / Unknown fields</vt:lpstr>
      <vt:lpstr>Mixing Generic JsonNode in Type-safe DTO</vt:lpstr>
      <vt:lpstr>Support for Any Getter/Setter Properties</vt:lpstr>
      <vt:lpstr>Any Getter/Setter Properties  … preserve future Unknown</vt:lpstr>
      <vt:lpstr>JSON : schema-less well integrated in Java (Jackson)  even more portable than protobuf but much more verbose… </vt:lpstr>
      <vt:lpstr>Mapping Rest Request &lt;-&gt; server Method Call</vt:lpstr>
      <vt:lpstr>Http Json Request &lt;-&gt; Java method + Object param</vt:lpstr>
      <vt:lpstr>Http Request &lt;-&gt; Spring Java Mappings @RequestMapping, @{Get|Post|..}Mapping, @RequestBody ..</vt:lpstr>
      <vt:lpstr>Equivalent Explicit Json Unmarshalling</vt:lpstr>
      <vt:lpstr>Equivalent Explicit Json Marshalling</vt:lpstr>
      <vt:lpstr>Explicit Equivalent, with http Status + Headers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arnaud.nauwynck@gmail.com</dc:creator>
  <cp:lastModifiedBy>arnaud.nauwynck@gmail.com</cp:lastModifiedBy>
  <cp:revision>61</cp:revision>
  <dcterms:created xsi:type="dcterms:W3CDTF">2022-01-26T20:07:54Z</dcterms:created>
  <dcterms:modified xsi:type="dcterms:W3CDTF">2022-02-03T17:52:16Z</dcterms:modified>
</cp:coreProperties>
</file>