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8" r:id="rId3"/>
    <p:sldId id="257" r:id="rId4"/>
    <p:sldId id="258" r:id="rId5"/>
    <p:sldId id="305" r:id="rId6"/>
    <p:sldId id="306" r:id="rId7"/>
    <p:sldId id="309" r:id="rId8"/>
    <p:sldId id="310" r:id="rId9"/>
    <p:sldId id="312" r:id="rId10"/>
    <p:sldId id="313" r:id="rId11"/>
    <p:sldId id="311" r:id="rId12"/>
    <p:sldId id="314" r:id="rId13"/>
    <p:sldId id="316" r:id="rId14"/>
    <p:sldId id="315" r:id="rId15"/>
    <p:sldId id="318" r:id="rId16"/>
    <p:sldId id="317" r:id="rId17"/>
    <p:sldId id="320" r:id="rId18"/>
    <p:sldId id="322" r:id="rId19"/>
    <p:sldId id="323" r:id="rId20"/>
    <p:sldId id="319" r:id="rId21"/>
    <p:sldId id="321" r:id="rId22"/>
    <p:sldId id="325" r:id="rId23"/>
    <p:sldId id="326" r:id="rId24"/>
    <p:sldId id="330" r:id="rId25"/>
    <p:sldId id="334" r:id="rId26"/>
    <p:sldId id="337" r:id="rId27"/>
    <p:sldId id="335" r:id="rId28"/>
    <p:sldId id="338" r:id="rId29"/>
    <p:sldId id="331" r:id="rId30"/>
    <p:sldId id="360" r:id="rId31"/>
    <p:sldId id="332" r:id="rId32"/>
    <p:sldId id="333" r:id="rId33"/>
    <p:sldId id="342" r:id="rId34"/>
    <p:sldId id="343" r:id="rId35"/>
    <p:sldId id="344" r:id="rId36"/>
    <p:sldId id="345" r:id="rId37"/>
    <p:sldId id="449" r:id="rId38"/>
    <p:sldId id="450" r:id="rId39"/>
    <p:sldId id="356" r:id="rId40"/>
    <p:sldId id="346" r:id="rId41"/>
    <p:sldId id="347" r:id="rId42"/>
    <p:sldId id="328" r:id="rId43"/>
    <p:sldId id="358" r:id="rId44"/>
    <p:sldId id="293" r:id="rId45"/>
    <p:sldId id="361" r:id="rId46"/>
    <p:sldId id="363" r:id="rId47"/>
    <p:sldId id="364" r:id="rId48"/>
    <p:sldId id="365" r:id="rId49"/>
    <p:sldId id="349" r:id="rId50"/>
    <p:sldId id="367" r:id="rId51"/>
    <p:sldId id="362" r:id="rId52"/>
    <p:sldId id="366" r:id="rId53"/>
    <p:sldId id="350" r:id="rId54"/>
    <p:sldId id="369" r:id="rId55"/>
    <p:sldId id="373" r:id="rId56"/>
    <p:sldId id="374" r:id="rId57"/>
    <p:sldId id="375" r:id="rId58"/>
    <p:sldId id="378" r:id="rId59"/>
    <p:sldId id="359" r:id="rId60"/>
    <p:sldId id="377" r:id="rId61"/>
    <p:sldId id="351" r:id="rId62"/>
    <p:sldId id="372" r:id="rId63"/>
    <p:sldId id="368" r:id="rId64"/>
    <p:sldId id="370" r:id="rId65"/>
    <p:sldId id="371" r:id="rId66"/>
    <p:sldId id="448" r:id="rId67"/>
    <p:sldId id="385" r:id="rId6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5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8F55-C9F0-9404-E1C0-88C5C3230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40DFD-2848-368E-8610-4B49C2A8A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E4F8-BD25-0279-E5D9-2E192F78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C339-3BCC-2630-DEC5-EE4F99A3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2EA1-E6EF-A272-D87D-364612D4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67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F51E-5A81-9B78-FAD6-5A88CEE8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338B-C08E-6460-3337-249ECF3F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521E-84B4-29B4-C384-15D1D9A8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4C64E-33EA-C9F9-DF21-B826DA78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45DE-AE1A-1C11-FD7A-C5F32E0B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43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227BA-44B0-55A0-A087-3F4A40C39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F4AB9-8E7A-D6FC-3280-737DA18C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25E2-C53C-1E64-DB6B-637A6B2C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7F51-71B2-40E1-DC43-A32147B1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3E86-87D1-5B20-3E0B-35F6ED5D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66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F6CC-6AB1-E88B-3288-910B1386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293C-17DC-0BDB-4410-96AD685C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69A7B-0468-AF58-48BD-E2758111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CF2F-8318-B89D-9FC1-F4DE34D2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8CA63-0458-9E27-F46E-5142E3C4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51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E44-324E-0335-7B15-0E4EF4A8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B583-82D9-1E07-0947-8E84733E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938F-48B6-077B-2272-10016B76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8C220-FD55-2AFB-EF10-0C180B85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218F-D597-F600-E3AA-B2188683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14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EF24-B3EE-D6A1-AD5B-1B70B05D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EF4E-EBA5-4CAD-1D3D-C729A98C8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94483-DC44-9A54-FFFF-437DADCEC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0003B-7E4F-C967-7663-47DFA5D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BAB74-C605-1E9D-3F71-5EE0DF3D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6ADF1-6E7C-301D-EFD0-C54E771F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9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E243-D495-3208-CDA5-424845F2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1E02-CF94-5FF0-8DD0-E5CBA19C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76D7-68A1-521C-F60D-3461FB37B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42F77-5BFB-A7AF-B8AA-2C87022B2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1AA3-12DC-A2E3-3B84-328FB0F71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806DD-22D7-60B1-1543-6DC285B7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BBDAE-7CFB-71FA-30A8-27D6828B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A2426-92A5-D43B-D3AB-43A8F4A0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35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323E-206C-82A1-4C47-B76911E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78346-2E2D-06CA-BAE6-92C98649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B0CD6-B143-D44C-D8BF-1448D6EC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3DD4-680C-7B00-7F49-96BB4E38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6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25665-06DA-F012-A874-4EE8A420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FC680-560E-3FB4-8F87-D3204FF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E17BE-D9D4-1A27-A262-579B063F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74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DCAE-9AB8-4A7B-DF80-D40BC2B4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0986-D286-1069-A0CE-A8F3C233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97A92-BE28-03D0-BD2B-F59D557EA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DA183-75C9-2C76-FE30-7CF71E54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577F-040A-CC43-A22A-7B9B6A14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1C07-CDB3-AB9A-29C0-B4F2C51F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20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F940-E9DC-77FE-F11B-5459981B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9966F-A735-7CC8-1DC5-298C7897C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D0BD1-1D2E-B58B-736F-71EB1448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0FADA-788B-BD8C-B7DB-7A610B78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9FCA-90A7-A325-17BE-95DD75D5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C5B65-F679-E527-1CA3-C0F7C48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6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0B88-98DB-D2A9-A882-7948A4DF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DEA7-9B44-FC0D-7889-3B0A6EDE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A471D-803C-0E94-C400-B52F50387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345C-DDF1-46AA-AE20-BB9626A0470D}" type="datetimeFigureOut">
              <a:rPr lang="fr-FR" smtClean="0"/>
              <a:t>08/12/2024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1F24-0EBC-B763-2F7B-226EF08E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1544B-3B47-F14B-CC9D-37FB5BCB5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31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hyperlink" Target="https://www.data.gouv.fr/fr/datasets/base-adresse-nationale/" TargetMode="External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ta.gouv.fr/" TargetMode="Externa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dumps.wikimedia.org/enwiki/20220901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EE59-D554-0BA2-99B9-C4AD2C04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13243"/>
          </a:xfrm>
        </p:spPr>
        <p:txBody>
          <a:bodyPr/>
          <a:lstStyle/>
          <a:p>
            <a:r>
              <a:rPr lang="fr-FR" dirty="0" err="1"/>
              <a:t>BigData</a:t>
            </a:r>
            <a:r>
              <a:rPr lang="fr-FR" dirty="0"/>
              <a:t> – Spark</a:t>
            </a:r>
            <a:br>
              <a:rPr lang="fr-FR" dirty="0"/>
            </a:br>
            <a:r>
              <a:rPr lang="fr-FR" dirty="0"/>
              <a:t>Hands-On : File IO</a:t>
            </a:r>
            <a:br>
              <a:rPr lang="fr-FR" dirty="0"/>
            </a:br>
            <a:br>
              <a:rPr lang="fr-FR" dirty="0"/>
            </a:br>
            <a:r>
              <a:rPr lang="fr-FR" dirty="0"/>
              <a:t>TD2 part 1/2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75253-BDC8-C372-1E59-17FB191EC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67952"/>
            <a:ext cx="9144000" cy="1088585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arnaud.nauwynck@gmail.com</a:t>
            </a:r>
          </a:p>
          <a:p>
            <a:br>
              <a:rPr lang="fr-FR" dirty="0"/>
            </a:br>
            <a:r>
              <a:rPr lang="fr-FR" dirty="0" err="1"/>
              <a:t>Esilv</a:t>
            </a:r>
            <a:r>
              <a:rPr lang="fr-FR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69693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4AEF5-CDF5-982E-412C-717850BD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2 … </a:t>
            </a:r>
            <a:r>
              <a:rPr lang="fr-FR" dirty="0" err="1"/>
              <a:t>wrong</a:t>
            </a:r>
            <a:r>
              <a:rPr lang="fr-FR" dirty="0"/>
              <a:t> </a:t>
            </a:r>
            <a:r>
              <a:rPr lang="fr-FR" dirty="0" err="1"/>
              <a:t>delimiter</a:t>
            </a:r>
            <a:r>
              <a:rPr lang="fr-FR" dirty="0"/>
              <a:t> + </a:t>
            </a:r>
            <a:r>
              <a:rPr lang="fr-FR" dirty="0" err="1"/>
              <a:t>wrong</a:t>
            </a:r>
            <a:r>
              <a:rPr lang="fr-FR" dirty="0"/>
              <a:t> header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3A22E4-835F-480B-FC0B-41C795353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27" y="2303247"/>
            <a:ext cx="7128770" cy="36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63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8B810-4BE0-C21A-6F4A-266D71F3B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2093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 …  </a:t>
            </a:r>
            <a:r>
              <a:rPr lang="fr-FR" dirty="0" err="1"/>
              <a:t>almost</a:t>
            </a:r>
            <a:r>
              <a:rPr lang="fr-FR" dirty="0"/>
              <a:t> correct ? </a:t>
            </a:r>
            <a:br>
              <a:rPr lang="fr-FR" dirty="0"/>
            </a:br>
            <a:r>
              <a:rPr lang="fr-FR" dirty="0"/>
              <a:t>But </a:t>
            </a:r>
            <a:r>
              <a:rPr lang="fr-FR" dirty="0" err="1"/>
              <a:t>bad</a:t>
            </a:r>
            <a:r>
              <a:rPr lang="fr-FR" dirty="0"/>
              <a:t> </a:t>
            </a:r>
            <a:r>
              <a:rPr lang="fr-FR" dirty="0" err="1"/>
              <a:t>infered</a:t>
            </a:r>
            <a:r>
              <a:rPr lang="fr-FR" dirty="0"/>
              <a:t>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A0F15-1471-13F2-2292-0DED6965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81" y="2032592"/>
            <a:ext cx="10359819" cy="31963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F1BCC3-DC99-56CC-1EBB-5C2C35033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941" y="5519850"/>
            <a:ext cx="11216552" cy="7363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4D1154D-9E44-90D9-12CC-984AA120FFD5}"/>
              </a:ext>
            </a:extLst>
          </p:cNvPr>
          <p:cNvSpPr/>
          <p:nvPr/>
        </p:nvSpPr>
        <p:spPr>
          <a:xfrm>
            <a:off x="7763523" y="5652855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7A9D14-4908-32B1-52BB-D22725A57303}"/>
              </a:ext>
            </a:extLst>
          </p:cNvPr>
          <p:cNvSpPr/>
          <p:nvPr/>
        </p:nvSpPr>
        <p:spPr>
          <a:xfrm>
            <a:off x="10919589" y="5655626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A897A5-1AB2-EF17-F2B0-1C139CECFBA0}"/>
              </a:ext>
            </a:extLst>
          </p:cNvPr>
          <p:cNvSpPr/>
          <p:nvPr/>
        </p:nvSpPr>
        <p:spPr>
          <a:xfrm>
            <a:off x="3163815" y="5888009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9E2525-F9C4-87AD-9F25-1536D124BA83}"/>
              </a:ext>
            </a:extLst>
          </p:cNvPr>
          <p:cNvSpPr/>
          <p:nvPr/>
        </p:nvSpPr>
        <p:spPr>
          <a:xfrm>
            <a:off x="5205975" y="2382810"/>
            <a:ext cx="646185" cy="2772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F01532-0730-E953-BD46-DB4190DA043E}"/>
              </a:ext>
            </a:extLst>
          </p:cNvPr>
          <p:cNvSpPr/>
          <p:nvPr/>
        </p:nvSpPr>
        <p:spPr>
          <a:xfrm>
            <a:off x="6375299" y="5888009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35CE05-A5B0-F774-5134-02EDA0C9B6A8}"/>
              </a:ext>
            </a:extLst>
          </p:cNvPr>
          <p:cNvSpPr/>
          <p:nvPr/>
        </p:nvSpPr>
        <p:spPr>
          <a:xfrm>
            <a:off x="10213008" y="5888009"/>
            <a:ext cx="1086762" cy="31014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9292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85B9-D744-394D-D959-88E6F5BD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618" y="71409"/>
            <a:ext cx="10515600" cy="842991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Almost</a:t>
            </a:r>
            <a:r>
              <a:rPr lang="fr-FR" dirty="0"/>
              <a:t> Correct,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problem</a:t>
            </a:r>
            <a:r>
              <a:rPr lang="fr-FR" dirty="0"/>
              <a:t> on Date</a:t>
            </a:r>
            <a:br>
              <a:rPr lang="fr-FR" dirty="0"/>
            </a:br>
            <a:r>
              <a:rPr lang="fr-FR" dirty="0"/>
              <a:t>… OK, </a:t>
            </a:r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E1578D-913F-90DA-5BCB-A6ADCD657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66" y="1617734"/>
            <a:ext cx="11730018" cy="33699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42291C4-3A36-374D-79C9-A95F56519954}"/>
              </a:ext>
            </a:extLst>
          </p:cNvPr>
          <p:cNvSpPr/>
          <p:nvPr/>
        </p:nvSpPr>
        <p:spPr>
          <a:xfrm>
            <a:off x="3310673" y="4699288"/>
            <a:ext cx="945443" cy="2772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0B1348-3A22-0BAF-89D1-1FA7EF5C2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66" y="5137385"/>
            <a:ext cx="4128776" cy="16070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9D89DF-25BA-62FE-D45E-5165BB2A6DC3}"/>
              </a:ext>
            </a:extLst>
          </p:cNvPr>
          <p:cNvSpPr/>
          <p:nvPr/>
        </p:nvSpPr>
        <p:spPr>
          <a:xfrm>
            <a:off x="1213095" y="6203892"/>
            <a:ext cx="945443" cy="27726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1807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ED81C-7840-EE81-66A0-DC08772E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91" y="365125"/>
            <a:ext cx="10649909" cy="166102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Alternative </a:t>
            </a:r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  <a:br>
              <a:rPr lang="fr-FR" dirty="0"/>
            </a:br>
            <a:r>
              <a:rPr lang="fr-FR" dirty="0" err="1"/>
              <a:t>Using</a:t>
            </a:r>
            <a:r>
              <a:rPr lang="fr-FR" dirty="0"/>
              <a:t> .options( </a:t>
            </a:r>
            <a:r>
              <a:rPr lang="fr-FR" dirty="0" err="1"/>
              <a:t>Map</a:t>
            </a:r>
            <a:r>
              <a:rPr lang="fr-FR" dirty="0"/>
              <a:t>(…) )  </a:t>
            </a:r>
            <a:br>
              <a:rPr lang="fr-FR" dirty="0"/>
            </a:br>
            <a:r>
              <a:rPr lang="fr-FR" dirty="0" err="1"/>
              <a:t>instead</a:t>
            </a:r>
            <a:r>
              <a:rPr lang="fr-FR" dirty="0"/>
              <a:t> of .option().option()  … .option()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495A7-16D5-86BE-15EC-FB61C3ED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268" y="2509512"/>
            <a:ext cx="8873463" cy="2305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4BDDF6-0E7B-630F-73D1-F5AFC5BAEE4E}"/>
              </a:ext>
            </a:extLst>
          </p:cNvPr>
          <p:cNvSpPr txBox="1"/>
          <p:nvPr/>
        </p:nvSpPr>
        <p:spPr>
          <a:xfrm>
            <a:off x="1059873" y="4987637"/>
            <a:ext cx="8527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WARNING:  wrap all options as strings, to use </a:t>
            </a:r>
            <a:r>
              <a:rPr lang="fr-FR" dirty="0" err="1"/>
              <a:t>Map</a:t>
            </a:r>
            <a:r>
              <a:rPr lang="fr-FR" dirty="0"/>
              <a:t>[</a:t>
            </a:r>
            <a:r>
              <a:rPr lang="fr-FR" dirty="0" err="1"/>
              <a:t>String,String</a:t>
            </a:r>
            <a:r>
              <a:rPr lang="fr-FR" dirty="0"/>
              <a:t>]   … not </a:t>
            </a:r>
            <a:r>
              <a:rPr lang="fr-FR" dirty="0" err="1"/>
              <a:t>Map</a:t>
            </a:r>
            <a:r>
              <a:rPr lang="fr-FR" dirty="0"/>
              <a:t>[</a:t>
            </a:r>
            <a:r>
              <a:rPr lang="fr-FR" dirty="0" err="1"/>
              <a:t>String,Any</a:t>
            </a:r>
            <a:r>
              <a:rPr lang="fr-FR" dirty="0"/>
              <a:t>] </a:t>
            </a:r>
          </a:p>
          <a:p>
            <a:r>
              <a:rPr lang="fr-FR" dirty="0"/>
              <a:t>.. </a:t>
            </a:r>
            <a:r>
              <a:rPr lang="fr-FR" dirty="0" err="1"/>
              <a:t>Otherwise</a:t>
            </a:r>
            <a:r>
              <a:rPr lang="fr-FR" dirty="0"/>
              <a:t> </a:t>
            </a:r>
            <a:r>
              <a:rPr lang="fr-FR" dirty="0" err="1"/>
              <a:t>get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32ADB-101D-E8BD-6419-96749927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30" y="5633968"/>
            <a:ext cx="11818596" cy="10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09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3C6C-E457-CDD6-F607-9C970D342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D30A81-9EDF-688C-D72F-0A5AE120D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810" y="2150723"/>
            <a:ext cx="8890392" cy="30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386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C04-B089-5228-7ACD-63BECD76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3: use .</a:t>
            </a:r>
            <a:r>
              <a:rPr lang="fr-FR" dirty="0" err="1"/>
              <a:t>schema</a:t>
            </a:r>
            <a:r>
              <a:rPr lang="fr-FR" dirty="0"/>
              <a:t>(« col1 type1, ..»)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47BF3-BEB0-BEB0-EFDA-7670D9BC4F47}"/>
              </a:ext>
            </a:extLst>
          </p:cNvPr>
          <p:cNvSpPr txBox="1"/>
          <p:nvPr/>
        </p:nvSpPr>
        <p:spPr>
          <a:xfrm>
            <a:off x="2183477" y="2743199"/>
            <a:ext cx="90637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Add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spark.read</a:t>
            </a:r>
            <a:r>
              <a:rPr lang="fr-FR" sz="2400" dirty="0"/>
              <a:t> ..    </a:t>
            </a:r>
            <a:r>
              <a:rPr lang="fr-FR" sz="2400" b="1" dirty="0"/>
              <a:t>.</a:t>
            </a:r>
            <a:r>
              <a:rPr lang="fr-FR" sz="2400" b="1" dirty="0" err="1"/>
              <a:t>schema</a:t>
            </a:r>
            <a:r>
              <a:rPr lang="fr-FR" sz="2400" b="1" dirty="0"/>
              <a:t>( </a:t>
            </a:r>
            <a:r>
              <a:rPr lang="fr-FR" sz="2400" dirty="0"/>
              <a:t>«  name1 type1, name2 type2….. »</a:t>
            </a:r>
            <a:r>
              <a:rPr lang="fr-FR" sz="2400" b="1" dirty="0"/>
              <a:t>)</a:t>
            </a:r>
            <a:r>
              <a:rPr lang="fr-FR" sz="2400" dirty="0"/>
              <a:t>  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to force </a:t>
            </a:r>
            <a:r>
              <a:rPr lang="fr-FR" sz="2400" dirty="0" err="1"/>
              <a:t>column</a:t>
            </a:r>
            <a:r>
              <a:rPr lang="fr-FR" sz="2400" dirty="0"/>
              <a:t> types  </a:t>
            </a:r>
          </a:p>
          <a:p>
            <a:r>
              <a:rPr lang="fr-FR" sz="2400" dirty="0"/>
              <a:t>(but </a:t>
            </a:r>
            <a:r>
              <a:rPr lang="fr-FR" sz="2400" dirty="0" err="1"/>
              <a:t>maybe</a:t>
            </a:r>
            <a:r>
              <a:rPr lang="fr-FR" sz="2400" dirty="0"/>
              <a:t> not date </a:t>
            </a:r>
            <a:r>
              <a:rPr lang="fr-FR" sz="2400" dirty="0" err="1"/>
              <a:t>columns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explicit </a:t>
            </a:r>
            <a:r>
              <a:rPr lang="fr-FR" sz="2400" dirty="0" err="1"/>
              <a:t>parsing</a:t>
            </a:r>
            <a:r>
              <a:rPr lang="fr-FR" sz="2400" dirty="0"/>
              <a:t> .. </a:t>
            </a:r>
            <a:r>
              <a:rPr lang="fr-FR" sz="2400" dirty="0" err="1"/>
              <a:t>cf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r>
              <a:rPr lang="fr-FR" sz="2400" dirty="0"/>
              <a:t> !)</a:t>
            </a:r>
          </a:p>
        </p:txBody>
      </p:sp>
    </p:spTree>
    <p:extLst>
      <p:ext uri="{BB962C8B-B14F-4D97-AF65-F5344CB8AC3E}">
        <p14:creationId xmlns:p14="http://schemas.microsoft.com/office/powerpoint/2010/main" val="3059088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A5C20-DCE0-1270-D124-F015B713F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45" y="0"/>
            <a:ext cx="11305309" cy="1325563"/>
          </a:xfrm>
        </p:spPr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3: Spark can not </a:t>
            </a:r>
            <a:r>
              <a:rPr lang="fr-FR" dirty="0" err="1"/>
              <a:t>inferSchema</a:t>
            </a:r>
            <a:r>
              <a:rPr lang="fr-FR" dirty="0"/>
              <a:t> for date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05EBB-83FB-31E8-74FA-1E96FC00EFF8}"/>
              </a:ext>
            </a:extLst>
          </p:cNvPr>
          <p:cNvSpPr txBox="1"/>
          <p:nvPr/>
        </p:nvSpPr>
        <p:spPr>
          <a:xfrm>
            <a:off x="1318954" y="1279615"/>
            <a:ext cx="105848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https://stackoverflow.com/questions/66935214/spark-reading-csv-with-specified-date-format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46CEE4-0CE3-F164-24CD-1BE73D5BE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062" y="1820743"/>
            <a:ext cx="8676122" cy="50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442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B1A1-A188-4F9A-C4C8-09034AF4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1D6345-3CDC-9995-C7C2-33F55993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797" y="1690688"/>
            <a:ext cx="8752406" cy="42733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DA27CF5-B011-ECE4-3C16-D2CBA3F6A57B}"/>
              </a:ext>
            </a:extLst>
          </p:cNvPr>
          <p:cNvSpPr/>
          <p:nvPr/>
        </p:nvSpPr>
        <p:spPr>
          <a:xfrm>
            <a:off x="1557251" y="2964873"/>
            <a:ext cx="7353994" cy="21613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146D6F-8407-528E-D445-2723AEE3A74B}"/>
              </a:ext>
            </a:extLst>
          </p:cNvPr>
          <p:cNvSpPr/>
          <p:nvPr/>
        </p:nvSpPr>
        <p:spPr>
          <a:xfrm>
            <a:off x="2635134" y="5539048"/>
            <a:ext cx="501535" cy="17456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762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C04-B089-5228-7ACD-63BECD76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4: use </a:t>
            </a:r>
            <a:r>
              <a:rPr lang="fr-FR" dirty="0" err="1"/>
              <a:t>schema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for file </a:t>
            </a:r>
            <a:r>
              <a:rPr lang="fr-FR" dirty="0" err="1"/>
              <a:t>with</a:t>
            </a:r>
            <a:r>
              <a:rPr lang="fr-FR" dirty="0"/>
              <a:t> no Header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78EED-C903-5245-E686-2D156E06B313}"/>
              </a:ext>
            </a:extLst>
          </p:cNvPr>
          <p:cNvSpPr txBox="1"/>
          <p:nvPr/>
        </p:nvSpPr>
        <p:spPr>
          <a:xfrm>
            <a:off x="1648692" y="3682903"/>
            <a:ext cx="6060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Read CSV file </a:t>
            </a:r>
            <a:r>
              <a:rPr lang="fr-FR" sz="2400" dirty="0" err="1"/>
              <a:t>using</a:t>
            </a:r>
            <a:r>
              <a:rPr lang="fr-FR" sz="2400" dirty="0"/>
              <a:t> option(« </a:t>
            </a:r>
            <a:r>
              <a:rPr lang="fr-FR" sz="2400" dirty="0" err="1"/>
              <a:t>schema</a:t>
            </a:r>
            <a:r>
              <a:rPr lang="fr-FR" sz="2400" dirty="0"/>
              <a:t> », «  ….. »)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E4F9B-3C86-AD42-047C-0215402A09BF}"/>
              </a:ext>
            </a:extLst>
          </p:cNvPr>
          <p:cNvSpPr txBox="1"/>
          <p:nvPr/>
        </p:nvSpPr>
        <p:spPr>
          <a:xfrm>
            <a:off x="1648692" y="2477191"/>
            <a:ext cx="70044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copy file « sample-data1.csv » </a:t>
            </a:r>
            <a:r>
              <a:rPr lang="fr-FR" sz="2400" dirty="0" err="1"/>
              <a:t>without</a:t>
            </a:r>
            <a:r>
              <a:rPr lang="fr-FR" sz="2400" dirty="0"/>
              <a:t> the header line </a:t>
            </a:r>
            <a:br>
              <a:rPr lang="fr-FR" sz="2400" dirty="0"/>
            </a:br>
            <a:r>
              <a:rPr lang="fr-FR" sz="2400" dirty="0" err="1"/>
              <a:t>save</a:t>
            </a:r>
            <a:r>
              <a:rPr lang="fr-FR" sz="2400" dirty="0"/>
              <a:t>  as «  sample-data1-no-header.csv » </a:t>
            </a:r>
          </a:p>
        </p:txBody>
      </p:sp>
    </p:spTree>
    <p:extLst>
      <p:ext uri="{BB962C8B-B14F-4D97-AF65-F5344CB8AC3E}">
        <p14:creationId xmlns:p14="http://schemas.microsoft.com/office/powerpoint/2010/main" val="4093702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CE0E-7422-381A-A096-B9B122D0C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15743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D55D65-15D6-83C3-CBC8-03B811B59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980" y="4097381"/>
            <a:ext cx="4176046" cy="1511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F58303-2E94-35F7-386A-9F9CEE337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980" y="1029823"/>
            <a:ext cx="9025136" cy="27248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E8606D-9AB2-D678-EF67-FC2D72D0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872" y="4097381"/>
            <a:ext cx="6294375" cy="209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70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C70D-DD81-4681-6215-91200DD7C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AE9B2-F11F-3183-2971-335A6B81D412}"/>
              </a:ext>
            </a:extLst>
          </p:cNvPr>
          <p:cNvSpPr txBox="1"/>
          <p:nvPr/>
        </p:nvSpPr>
        <p:spPr>
          <a:xfrm>
            <a:off x="3235911" y="2428043"/>
            <a:ext cx="48860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Reminder</a:t>
            </a:r>
            <a:r>
              <a:rPr lang="fr-FR" sz="2800" dirty="0"/>
              <a:t> on TD1</a:t>
            </a:r>
          </a:p>
          <a:p>
            <a:r>
              <a:rPr lang="fr-FR" sz="2800" dirty="0"/>
              <a:t>Questions ?  </a:t>
            </a:r>
            <a:r>
              <a:rPr lang="fr-FR" sz="2800" dirty="0" err="1"/>
              <a:t>Problems</a:t>
            </a:r>
            <a:r>
              <a:rPr lang="fr-FR" sz="2800" dirty="0"/>
              <a:t> on TD1 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7F6D4-07A7-88F3-FD96-5C657121281A}"/>
              </a:ext>
            </a:extLst>
          </p:cNvPr>
          <p:cNvSpPr txBox="1"/>
          <p:nvPr/>
        </p:nvSpPr>
        <p:spPr>
          <a:xfrm>
            <a:off x="3235911" y="3983115"/>
            <a:ext cx="6587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Objective of TD2:  </a:t>
            </a:r>
            <a:r>
              <a:rPr lang="fr-FR" sz="2800" dirty="0" err="1"/>
              <a:t>mostly</a:t>
            </a:r>
            <a:r>
              <a:rPr lang="fr-FR" sz="2800" dirty="0"/>
              <a:t> Files Input-Output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274F3-03D7-EF9B-D08E-33F50389AC42}"/>
              </a:ext>
            </a:extLst>
          </p:cNvPr>
          <p:cNvSpPr txBox="1"/>
          <p:nvPr/>
        </p:nvSpPr>
        <p:spPr>
          <a:xfrm>
            <a:off x="3235910" y="5196397"/>
            <a:ext cx="6789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Pre-</a:t>
            </a:r>
            <a:r>
              <a:rPr lang="fr-FR" sz="2800" dirty="0" err="1"/>
              <a:t>requisistes</a:t>
            </a:r>
            <a:r>
              <a:rPr lang="fr-FR" sz="2800" dirty="0"/>
              <a:t>:   </a:t>
            </a:r>
            <a:r>
              <a:rPr lang="fr-FR" sz="2800" dirty="0" err="1"/>
              <a:t>same</a:t>
            </a:r>
            <a:r>
              <a:rPr lang="fr-FR" sz="2800" dirty="0"/>
              <a:t> as TD1: « </a:t>
            </a:r>
            <a:r>
              <a:rPr lang="fr-FR" sz="2800" dirty="0" err="1"/>
              <a:t>spark-shell</a:t>
            </a:r>
            <a:r>
              <a:rPr lang="fr-FR" sz="28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75183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AC04-B089-5228-7ACD-63BECD765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5: post </a:t>
            </a:r>
            <a:r>
              <a:rPr lang="fr-FR" dirty="0" err="1"/>
              <a:t>processing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conversion String-&gt;Date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47BF3-BEB0-BEB0-EFDA-7670D9BC4F47}"/>
              </a:ext>
            </a:extLst>
          </p:cNvPr>
          <p:cNvSpPr txBox="1"/>
          <p:nvPr/>
        </p:nvSpPr>
        <p:spPr>
          <a:xfrm>
            <a:off x="1854077" y="2739850"/>
            <a:ext cx="92140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From</a:t>
            </a:r>
            <a:r>
              <a:rPr lang="fr-FR" sz="3200" dirty="0"/>
              <a:t> </a:t>
            </a:r>
            <a:r>
              <a:rPr lang="fr-FR" sz="3200" dirty="0" err="1"/>
              <a:t>Dataset</a:t>
            </a:r>
            <a:r>
              <a:rPr lang="fr-FR" sz="3200" dirty="0"/>
              <a:t> sample1Ds (</a:t>
            </a:r>
            <a:r>
              <a:rPr lang="fr-FR" sz="3200" dirty="0" err="1"/>
              <a:t>from</a:t>
            </a:r>
            <a:r>
              <a:rPr lang="fr-FR" sz="3200" dirty="0"/>
              <a:t> exercise3/) </a:t>
            </a:r>
            <a:br>
              <a:rPr lang="fr-FR" sz="3200" dirty="0"/>
            </a:br>
            <a:r>
              <a:rPr lang="fr-FR" sz="3200" dirty="0"/>
              <a:t>… </a:t>
            </a:r>
            <a:r>
              <a:rPr lang="fr-FR" sz="3200" dirty="0" err="1"/>
              <a:t>with</a:t>
            </a:r>
            <a:r>
              <a:rPr lang="fr-FR" sz="3200" dirty="0"/>
              <a:t> date as String </a:t>
            </a:r>
            <a:br>
              <a:rPr lang="fr-FR" sz="3200" dirty="0"/>
            </a:br>
            <a:endParaRPr lang="fr-FR" sz="3200" dirty="0"/>
          </a:p>
          <a:p>
            <a:r>
              <a:rPr lang="fr-FR" sz="3200" dirty="0" err="1"/>
              <a:t>Define</a:t>
            </a:r>
            <a:r>
              <a:rPr lang="fr-FR" sz="3200" dirty="0"/>
              <a:t> new </a:t>
            </a:r>
            <a:r>
              <a:rPr lang="fr-FR" sz="3200" dirty="0" err="1"/>
              <a:t>column</a:t>
            </a:r>
            <a:r>
              <a:rPr lang="fr-FR" sz="3200" dirty="0"/>
              <a:t> « </a:t>
            </a:r>
            <a:r>
              <a:rPr lang="fr-FR" sz="3200" dirty="0" err="1"/>
              <a:t>parsed_date</a:t>
            </a:r>
            <a:r>
              <a:rPr lang="fr-FR" sz="3200" dirty="0"/>
              <a:t> » </a:t>
            </a:r>
            <a:r>
              <a:rPr lang="fr-FR" sz="3200" dirty="0" err="1"/>
              <a:t>with</a:t>
            </a:r>
            <a:r>
              <a:rPr lang="fr-FR" sz="3200" dirty="0"/>
              <a:t> </a:t>
            </a:r>
            <a:r>
              <a:rPr lang="fr-FR" sz="3200" dirty="0" err="1"/>
              <a:t>typed</a:t>
            </a:r>
            <a:r>
              <a:rPr lang="fr-FR" sz="3200" dirty="0"/>
              <a:t> date,  </a:t>
            </a:r>
            <a:br>
              <a:rPr lang="fr-FR" sz="3200" dirty="0"/>
            </a:br>
            <a:r>
              <a:rPr lang="fr-FR" sz="3200" dirty="0" err="1"/>
              <a:t>then</a:t>
            </a:r>
            <a:r>
              <a:rPr lang="fr-FR" sz="3200" dirty="0"/>
              <a:t> drop </a:t>
            </a:r>
            <a:r>
              <a:rPr lang="fr-FR" sz="3200" dirty="0" err="1"/>
              <a:t>previous</a:t>
            </a:r>
            <a:r>
              <a:rPr lang="fr-FR" sz="3200" dirty="0"/>
              <a:t> « date » </a:t>
            </a:r>
            <a:r>
              <a:rPr lang="fr-FR" sz="3200" dirty="0" err="1"/>
              <a:t>text</a:t>
            </a:r>
            <a:r>
              <a:rPr lang="fr-FR" sz="3200" dirty="0"/>
              <a:t> </a:t>
            </a:r>
            <a:r>
              <a:rPr lang="fr-FR" sz="3200" dirty="0" err="1"/>
              <a:t>column</a:t>
            </a:r>
            <a:r>
              <a:rPr lang="fr-FR" sz="3200" dirty="0"/>
              <a:t>,</a:t>
            </a:r>
            <a:br>
              <a:rPr lang="fr-FR" sz="3200" dirty="0"/>
            </a:br>
            <a:r>
              <a:rPr lang="fr-FR" sz="3200" dirty="0" err="1"/>
              <a:t>then</a:t>
            </a:r>
            <a:r>
              <a:rPr lang="fr-FR" sz="3200" dirty="0"/>
              <a:t> </a:t>
            </a:r>
            <a:r>
              <a:rPr lang="fr-FR" sz="3200" dirty="0" err="1"/>
              <a:t>rename</a:t>
            </a:r>
            <a:r>
              <a:rPr lang="fr-FR" sz="3200" dirty="0"/>
              <a:t> </a:t>
            </a:r>
            <a:r>
              <a:rPr lang="fr-FR" sz="3200" dirty="0" err="1"/>
              <a:t>column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851718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B1A1-A188-4F9A-C4C8-09034AF43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52698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544E6-E49B-2056-7856-A5EFEA71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77" y="1101092"/>
            <a:ext cx="9116645" cy="24809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CF042C-BE32-A625-F433-A3633F732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2" y="3965689"/>
            <a:ext cx="4475717" cy="16535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0A87EF-3F39-1A65-A1AF-5002574A62AD}"/>
              </a:ext>
            </a:extLst>
          </p:cNvPr>
          <p:cNvSpPr txBox="1"/>
          <p:nvPr/>
        </p:nvSpPr>
        <p:spPr>
          <a:xfrm>
            <a:off x="210589" y="5734741"/>
            <a:ext cx="504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Added </a:t>
            </a:r>
            <a:r>
              <a:rPr lang="fr-FR" dirty="0" err="1"/>
              <a:t>Column</a:t>
            </a:r>
            <a:r>
              <a:rPr lang="fr-FR" dirty="0"/>
              <a:t> « date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now</a:t>
            </a:r>
            <a:r>
              <a:rPr lang="fr-FR" dirty="0"/>
              <a:t> the last </a:t>
            </a:r>
            <a:r>
              <a:rPr lang="fr-FR" dirty="0" err="1"/>
              <a:t>column</a:t>
            </a:r>
            <a:r>
              <a:rPr lang="fr-FR" dirty="0"/>
              <a:t> .. OK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9A927-AD45-0689-194B-BA52ED917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530" y="3965689"/>
            <a:ext cx="6378875" cy="213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88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197710B-7809-B06E-687C-5B5C139127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856818"/>
              </p:ext>
            </p:extLst>
          </p:nvPr>
        </p:nvGraphicFramePr>
        <p:xfrm>
          <a:off x="3857617" y="3866746"/>
          <a:ext cx="4410252" cy="1268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588680" imgH="457200" progId="PBrush">
                  <p:embed/>
                </p:oleObj>
              </mc:Choice>
              <mc:Fallback>
                <p:oleObj name="Bitmap Image" r:id="rId2" imgW="1588680" imgH="457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57617" y="3866746"/>
                        <a:ext cx="4410252" cy="12688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E2BE202-3321-D5B5-79D0-65689F4B3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006"/>
            <a:ext cx="10589029" cy="76364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6: real CSV Files, </a:t>
            </a:r>
            <a:r>
              <a:rPr lang="fr-FR" dirty="0" err="1"/>
              <a:t>example</a:t>
            </a:r>
            <a:r>
              <a:rPr lang="fr-FR" dirty="0"/>
              <a:t> of Open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03880D-DFA7-97CC-2D8D-9C6077012A41}"/>
              </a:ext>
            </a:extLst>
          </p:cNvPr>
          <p:cNvSpPr txBox="1"/>
          <p:nvPr/>
        </p:nvSpPr>
        <p:spPr>
          <a:xfrm>
            <a:off x="7388026" y="5580717"/>
            <a:ext cx="43763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 CSV file 3.3 Go</a:t>
            </a:r>
            <a:br>
              <a:rPr lang="fr-FR" sz="2800" dirty="0"/>
            </a:br>
            <a:r>
              <a:rPr lang="fr-FR" sz="2800" dirty="0"/>
              <a:t>.. Or split by 990 files x 33 Ko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2F186C-BB2A-FC96-4A1E-016168CA2000}"/>
              </a:ext>
            </a:extLst>
          </p:cNvPr>
          <p:cNvSpPr txBox="1"/>
          <p:nvPr/>
        </p:nvSpPr>
        <p:spPr>
          <a:xfrm>
            <a:off x="838199" y="5545855"/>
            <a:ext cx="6625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Base </a:t>
            </a:r>
            <a:r>
              <a:rPr lang="fr-FR" sz="2400" b="1" dirty="0" err="1"/>
              <a:t>Addresse</a:t>
            </a:r>
            <a:r>
              <a:rPr lang="fr-FR" sz="2400" b="1" dirty="0"/>
              <a:t> Nationale: </a:t>
            </a:r>
          </a:p>
          <a:p>
            <a:r>
              <a:rPr lang="fr-FR" sz="2400" b="1" dirty="0" err="1"/>
              <a:t>number</a:t>
            </a:r>
            <a:r>
              <a:rPr lang="fr-FR" sz="2400" b="1" dirty="0"/>
              <a:t>, </a:t>
            </a:r>
            <a:r>
              <a:rPr lang="fr-FR" sz="2400" b="1" dirty="0" err="1"/>
              <a:t>street</a:t>
            </a:r>
            <a:r>
              <a:rPr lang="fr-FR" sz="2400" b="1" dirty="0"/>
              <a:t>, city, </a:t>
            </a:r>
            <a:r>
              <a:rPr lang="fr-FR" sz="2400" b="1" dirty="0" err="1"/>
              <a:t>zipCode</a:t>
            </a:r>
            <a:r>
              <a:rPr lang="fr-FR" sz="2400" b="1" dirty="0"/>
              <a:t>, latitude, longitude 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013A6-9C52-A6DC-8B58-E480110AE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402" y="833496"/>
            <a:ext cx="5296053" cy="292074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EDE175C-6844-D57C-3D91-0DD67AA6F2D1}"/>
              </a:ext>
            </a:extLst>
          </p:cNvPr>
          <p:cNvSpPr/>
          <p:nvPr/>
        </p:nvSpPr>
        <p:spPr>
          <a:xfrm rot="1485695">
            <a:off x="3284738" y="3884652"/>
            <a:ext cx="559293" cy="256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F7675E5-B3AF-DF39-6C2D-20E9412CD6C1}"/>
              </a:ext>
            </a:extLst>
          </p:cNvPr>
          <p:cNvSpPr/>
          <p:nvPr/>
        </p:nvSpPr>
        <p:spPr>
          <a:xfrm>
            <a:off x="6697417" y="4553234"/>
            <a:ext cx="559293" cy="256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E2BE9AF-5E1E-2590-2560-308EF9BEC7B5}"/>
              </a:ext>
            </a:extLst>
          </p:cNvPr>
          <p:cNvSpPr/>
          <p:nvPr/>
        </p:nvSpPr>
        <p:spPr>
          <a:xfrm rot="1991247">
            <a:off x="8040259" y="4746718"/>
            <a:ext cx="559293" cy="2567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65024E-4325-003C-78E4-0A617F0A6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4960" y="3367817"/>
            <a:ext cx="1898075" cy="2212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187CE20-2CA3-12CC-35CB-DFA6014E7192}"/>
              </a:ext>
            </a:extLst>
          </p:cNvPr>
          <p:cNvSpPr txBox="1"/>
          <p:nvPr/>
        </p:nvSpPr>
        <p:spPr>
          <a:xfrm>
            <a:off x="5849403" y="1695546"/>
            <a:ext cx="6039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6"/>
              </a:rPr>
              <a:t>https://www.data.gouv.fr</a:t>
            </a:r>
            <a:endParaRPr lang="fr-FR" dirty="0"/>
          </a:p>
          <a:p>
            <a:endParaRPr lang="fr-FR" dirty="0"/>
          </a:p>
          <a:p>
            <a:r>
              <a:rPr lang="fr-FR" dirty="0">
                <a:hlinkClick r:id="rId7"/>
              </a:rPr>
              <a:t>https://www.data.gouv.fr/fr/datasets/base-adresse-nationale/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80100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1A28-4873-D296-1068-567FF746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93" y="-109030"/>
            <a:ext cx="11848407" cy="1433526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 … download + </a:t>
            </a:r>
            <a:r>
              <a:rPr lang="fr-FR" dirty="0" err="1"/>
              <a:t>uncompress</a:t>
            </a:r>
            <a:r>
              <a:rPr lang="fr-FR" dirty="0"/>
              <a:t>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FEB108-28A6-9AFE-DE50-128852662996}"/>
              </a:ext>
            </a:extLst>
          </p:cNvPr>
          <p:cNvSpPr txBox="1"/>
          <p:nvPr/>
        </p:nvSpPr>
        <p:spPr>
          <a:xfrm>
            <a:off x="267389" y="1562838"/>
            <a:ext cx="11924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https://adresse.data.gouv.fr/data/ban/adresses/latest/csv-bal/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0500B-84E3-D458-3E98-D77288F92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622" y="2540442"/>
            <a:ext cx="5704064" cy="24767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0897CE-1CB8-8D74-295B-88A0EC8C7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22" y="5460721"/>
            <a:ext cx="5925063" cy="1112616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2D176155-0A00-666F-830E-D9BA30836DE5}"/>
              </a:ext>
            </a:extLst>
          </p:cNvPr>
          <p:cNvSpPr/>
          <p:nvPr/>
        </p:nvSpPr>
        <p:spPr>
          <a:xfrm>
            <a:off x="7320742" y="3363884"/>
            <a:ext cx="277091" cy="292608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5A5ACB-69A0-14D6-73A3-59BB684BB8ED}"/>
              </a:ext>
            </a:extLst>
          </p:cNvPr>
          <p:cNvSpPr txBox="1"/>
          <p:nvPr/>
        </p:nvSpPr>
        <p:spPr>
          <a:xfrm>
            <a:off x="7980219" y="4597923"/>
            <a:ext cx="2301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990 x </a:t>
            </a:r>
            <a:r>
              <a:rPr lang="fr-FR" dirty="0" err="1"/>
              <a:t>small</a:t>
            </a:r>
            <a:r>
              <a:rPr lang="fr-FR" dirty="0"/>
              <a:t> csv.gz  files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09CF7-E996-05F4-5F41-91A677140D2B}"/>
              </a:ext>
            </a:extLst>
          </p:cNvPr>
          <p:cNvSpPr txBox="1"/>
          <p:nvPr/>
        </p:nvSpPr>
        <p:spPr>
          <a:xfrm>
            <a:off x="7877695" y="6289964"/>
            <a:ext cx="3107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ALL in ONE = 1 x Big csv.gz  files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FBA486D-89F8-248C-1416-4DABED95556D}"/>
              </a:ext>
            </a:extLst>
          </p:cNvPr>
          <p:cNvSpPr/>
          <p:nvPr/>
        </p:nvSpPr>
        <p:spPr>
          <a:xfrm>
            <a:off x="7320742" y="6366748"/>
            <a:ext cx="216131" cy="29254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B1F7D85-D5B5-1911-A01B-CE8129D5132F}"/>
              </a:ext>
            </a:extLst>
          </p:cNvPr>
          <p:cNvSpPr/>
          <p:nvPr/>
        </p:nvSpPr>
        <p:spPr>
          <a:xfrm>
            <a:off x="8723041" y="3275213"/>
            <a:ext cx="277091" cy="64633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A7017C-EB69-D3B2-628C-7B1A96406F1C}"/>
              </a:ext>
            </a:extLst>
          </p:cNvPr>
          <p:cNvSpPr txBox="1"/>
          <p:nvPr/>
        </p:nvSpPr>
        <p:spPr>
          <a:xfrm>
            <a:off x="9138435" y="3203689"/>
            <a:ext cx="2842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Exercise</a:t>
            </a:r>
            <a:r>
              <a:rPr lang="fr-FR" dirty="0"/>
              <a:t>: Download few files</a:t>
            </a:r>
            <a:br>
              <a:rPr lang="fr-FR" dirty="0"/>
            </a:br>
            <a:r>
              <a:rPr lang="fr-FR" dirty="0"/>
              <a:t>01, 02, … 04</a:t>
            </a:r>
          </a:p>
        </p:txBody>
      </p:sp>
    </p:spTree>
    <p:extLst>
      <p:ext uri="{BB962C8B-B14F-4D97-AF65-F5344CB8AC3E}">
        <p14:creationId xmlns:p14="http://schemas.microsoft.com/office/powerpoint/2010/main" val="1162435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5349A-4994-DC8E-D3C6-D02B8BA9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79311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6: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individual</a:t>
            </a:r>
            <a:r>
              <a:rPr lang="fr-FR" dirty="0"/>
              <a:t> CSV files,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do union of </a:t>
            </a:r>
            <a:r>
              <a:rPr lang="fr-FR" dirty="0" err="1"/>
              <a:t>DataSets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1F985C-06DF-B1C6-6513-E394F9590E34}"/>
              </a:ext>
            </a:extLst>
          </p:cNvPr>
          <p:cNvSpPr txBox="1"/>
          <p:nvPr/>
        </p:nvSpPr>
        <p:spPr>
          <a:xfrm>
            <a:off x="2987039" y="3003665"/>
            <a:ext cx="776828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</a:t>
            </a:r>
            <a:r>
              <a:rPr lang="fr-FR" sz="2000" dirty="0" err="1"/>
              <a:t>load</a:t>
            </a:r>
            <a:r>
              <a:rPr lang="fr-FR" sz="2000" dirty="0"/>
              <a:t> files: </a:t>
            </a:r>
          </a:p>
          <a:p>
            <a:r>
              <a:rPr lang="fr-FR" sz="2000" dirty="0"/>
              <a:t>address-01.csv -&gt; in dataset01</a:t>
            </a:r>
            <a:br>
              <a:rPr lang="fr-FR" sz="2000" dirty="0"/>
            </a:br>
            <a:r>
              <a:rPr lang="fr-FR" sz="2000" dirty="0"/>
              <a:t>address-02.csv -&gt; in dataset02</a:t>
            </a:r>
            <a:br>
              <a:rPr lang="fr-FR" sz="2000" dirty="0"/>
            </a:br>
            <a:r>
              <a:rPr lang="fr-FR" sz="2000" dirty="0"/>
              <a:t>..</a:t>
            </a:r>
            <a:br>
              <a:rPr lang="fr-FR" sz="2000" dirty="0"/>
            </a:br>
            <a:r>
              <a:rPr lang="fr-FR" sz="2000" dirty="0"/>
              <a:t>address-03 .csv -&gt; in dataset03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b/ do union of </a:t>
            </a:r>
            <a:r>
              <a:rPr lang="fr-FR" sz="2000" dirty="0" err="1"/>
              <a:t>datasets</a:t>
            </a:r>
            <a:r>
              <a:rPr lang="fr-FR" sz="2000" dirty="0"/>
              <a:t>: dataset01</a:t>
            </a:r>
            <a:r>
              <a:rPr lang="fr-FR" sz="2000" b="1" dirty="0"/>
              <a:t>.union</a:t>
            </a:r>
            <a:r>
              <a:rPr lang="fr-FR" sz="2000" dirty="0"/>
              <a:t>(dataset02) .. </a:t>
            </a:r>
            <a:r>
              <a:rPr lang="fr-FR" sz="2000" b="1" dirty="0"/>
              <a:t>.union</a:t>
            </a:r>
            <a:r>
              <a:rPr lang="fr-FR" sz="2000" dirty="0"/>
              <a:t>(dataset04)</a:t>
            </a:r>
          </a:p>
          <a:p>
            <a:endParaRPr lang="fr-FR" sz="2000" dirty="0"/>
          </a:p>
          <a:p>
            <a:r>
              <a:rPr lang="fr-FR" sz="2000" dirty="0"/>
              <a:t>c/ check </a:t>
            </a:r>
            <a:r>
              <a:rPr lang="fr-FR" sz="2000" dirty="0" err="1"/>
              <a:t>that</a:t>
            </a:r>
            <a:r>
              <a:rPr lang="fr-FR" sz="2000" dirty="0"/>
              <a:t> count of union =  </a:t>
            </a:r>
            <a:r>
              <a:rPr lang="fr-FR" sz="2000" dirty="0" err="1"/>
              <a:t>sum</a:t>
            </a:r>
            <a:r>
              <a:rPr lang="fr-FR" sz="2000" dirty="0"/>
              <a:t> of count of </a:t>
            </a:r>
            <a:r>
              <a:rPr lang="fr-FR" sz="2000" dirty="0" err="1"/>
              <a:t>individual</a:t>
            </a:r>
            <a:r>
              <a:rPr lang="fr-FR" sz="20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24519374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5BD-CD59-02C9-6495-DE4BE530E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naive</a:t>
            </a:r>
            <a:r>
              <a:rPr lang="fr-FR" dirty="0"/>
              <a:t> hand-</a:t>
            </a:r>
            <a:r>
              <a:rPr lang="fr-FR" dirty="0" err="1"/>
              <a:t>written</a:t>
            </a:r>
            <a:r>
              <a:rPr lang="fr-FR" dirty="0"/>
              <a:t> for files {1,2,3,4}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48E7D-BC72-0A32-76A7-30FA8978439F}"/>
              </a:ext>
            </a:extLst>
          </p:cNvPr>
          <p:cNvSpPr txBox="1"/>
          <p:nvPr/>
        </p:nvSpPr>
        <p:spPr>
          <a:xfrm>
            <a:off x="271549" y="2272145"/>
            <a:ext cx="1136830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balDir</a:t>
            </a:r>
            <a:r>
              <a:rPr lang="fr-FR" dirty="0"/>
              <a:t> = "C:/data/OpenData-gouv.fr/bal/bal-split-files" </a:t>
            </a:r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parseCsvAddress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: String) = 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.options(</a:t>
            </a:r>
            <a:r>
              <a:rPr lang="fr-FR" dirty="0" err="1"/>
              <a:t>Map</a:t>
            </a:r>
            <a:r>
              <a:rPr lang="fr-FR" dirty="0"/>
              <a:t>("header" -&gt; "</a:t>
            </a:r>
            <a:r>
              <a:rPr lang="fr-FR" dirty="0" err="1"/>
              <a:t>true</a:t>
            </a:r>
            <a:r>
              <a:rPr lang="fr-FR" dirty="0"/>
              <a:t>", "</a:t>
            </a:r>
            <a:r>
              <a:rPr lang="fr-FR" dirty="0" err="1"/>
              <a:t>delimiter</a:t>
            </a:r>
            <a:r>
              <a:rPr lang="fr-FR" dirty="0"/>
              <a:t>" -&gt; ";", "</a:t>
            </a:r>
            <a:r>
              <a:rPr lang="fr-FR" dirty="0" err="1"/>
              <a:t>inferSchema</a:t>
            </a:r>
            <a:r>
              <a:rPr lang="fr-FR" dirty="0"/>
              <a:t>" -&gt; "</a:t>
            </a:r>
            <a:r>
              <a:rPr lang="fr-FR" dirty="0" err="1"/>
              <a:t>true</a:t>
            </a:r>
            <a:r>
              <a:rPr lang="fr-FR" dirty="0"/>
              <a:t>"))</a:t>
            </a:r>
            <a:br>
              <a:rPr lang="fr-FR" dirty="0"/>
            </a:br>
            <a:r>
              <a:rPr lang="fr-FR" dirty="0"/>
              <a:t>  .format("csv").</a:t>
            </a:r>
            <a:r>
              <a:rPr lang="fr-FR" dirty="0" err="1"/>
              <a:t>load</a:t>
            </a:r>
            <a:r>
              <a:rPr lang="fr-FR" dirty="0"/>
              <a:t>(</a:t>
            </a:r>
            <a:r>
              <a:rPr lang="fr-FR" dirty="0" err="1"/>
              <a:t>balDir</a:t>
            </a:r>
            <a:r>
              <a:rPr lang="fr-FR" dirty="0"/>
              <a:t> + "/" + </a:t>
            </a:r>
            <a:r>
              <a:rPr lang="fr-FR" dirty="0" err="1"/>
              <a:t>fn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val address1Ds = </a:t>
            </a:r>
            <a:r>
              <a:rPr lang="fr-FR" dirty="0" err="1"/>
              <a:t>parseCsvAddress</a:t>
            </a:r>
            <a:r>
              <a:rPr lang="fr-FR" dirty="0"/>
              <a:t>("adresses-01.csv")</a:t>
            </a:r>
          </a:p>
          <a:p>
            <a:r>
              <a:rPr lang="fr-FR" dirty="0"/>
              <a:t>val address2Ds = </a:t>
            </a:r>
            <a:r>
              <a:rPr lang="fr-FR" dirty="0" err="1"/>
              <a:t>parseCsvAddress</a:t>
            </a:r>
            <a:r>
              <a:rPr lang="fr-FR" dirty="0"/>
              <a:t>("adresses-02.csv")</a:t>
            </a:r>
          </a:p>
          <a:p>
            <a:r>
              <a:rPr lang="fr-FR" dirty="0"/>
              <a:t>val address3Ds = </a:t>
            </a:r>
            <a:r>
              <a:rPr lang="fr-FR" dirty="0" err="1"/>
              <a:t>parseCsvAddress</a:t>
            </a:r>
            <a:r>
              <a:rPr lang="fr-FR" dirty="0"/>
              <a:t>("adresses-03.csv")</a:t>
            </a:r>
          </a:p>
          <a:p>
            <a:r>
              <a:rPr lang="fr-FR" dirty="0"/>
              <a:t>val address4Ds = </a:t>
            </a:r>
            <a:r>
              <a:rPr lang="fr-FR" dirty="0" err="1"/>
              <a:t>parseCsvAddress</a:t>
            </a:r>
            <a:r>
              <a:rPr lang="fr-FR" dirty="0"/>
              <a:t>("adresses-04.csv")</a:t>
            </a:r>
          </a:p>
          <a:p>
            <a:endParaRPr lang="fr-FR" dirty="0"/>
          </a:p>
          <a:p>
            <a:r>
              <a:rPr lang="fr-FR" dirty="0" err="1"/>
              <a:t>println</a:t>
            </a:r>
            <a:r>
              <a:rPr lang="fr-FR" dirty="0"/>
              <a:t>(</a:t>
            </a:r>
            <a:r>
              <a:rPr lang="fr-FR" dirty="0" err="1"/>
              <a:t>s"addressDs</a:t>
            </a:r>
            <a:r>
              <a:rPr lang="fr-FR" dirty="0"/>
              <a:t> </a:t>
            </a:r>
            <a:r>
              <a:rPr lang="fr-FR" dirty="0" err="1"/>
              <a:t>counts</a:t>
            </a:r>
            <a:r>
              <a:rPr lang="fr-FR" dirty="0"/>
              <a:t>: ${address1Ds.count} + ${address2Ds.count} + ${address3Ds.count} + ${address4Ds.count}")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addressDs</a:t>
            </a:r>
            <a:r>
              <a:rPr lang="fr-FR" dirty="0"/>
              <a:t> = address1Ds.union(address2Ds).union(address3Ds).union(address4Ds)</a:t>
            </a:r>
          </a:p>
          <a:p>
            <a:r>
              <a:rPr lang="fr-FR" dirty="0" err="1"/>
              <a:t>addressDs.count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443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A60DA-6FC7-9B50-68FD-1BC85FA1D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175F0-7016-78AE-F740-B971FF68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63" y="1793284"/>
            <a:ext cx="10649873" cy="43132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B79339-9322-9C30-A694-A5C4B30D0151}"/>
              </a:ext>
            </a:extLst>
          </p:cNvPr>
          <p:cNvSpPr/>
          <p:nvPr/>
        </p:nvSpPr>
        <p:spPr>
          <a:xfrm>
            <a:off x="559723" y="4621876"/>
            <a:ext cx="5203767" cy="28817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6963BA-BED8-39F6-3D07-7DAD95E20870}"/>
              </a:ext>
            </a:extLst>
          </p:cNvPr>
          <p:cNvSpPr/>
          <p:nvPr/>
        </p:nvSpPr>
        <p:spPr>
          <a:xfrm>
            <a:off x="518160" y="5877098"/>
            <a:ext cx="1881448" cy="28817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350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0464-76F2-51A0-DDB8-D3CBA15C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  <a:br>
              <a:rPr lang="fr-FR" dirty="0"/>
            </a:br>
            <a:r>
              <a:rPr lang="fr-FR" dirty="0"/>
              <a:t>..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functional</a:t>
            </a:r>
            <a:r>
              <a:rPr lang="fr-FR" dirty="0"/>
              <a:t>  code-style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4C0929-C076-EB8A-1315-34FB0B35B573}"/>
              </a:ext>
            </a:extLst>
          </p:cNvPr>
          <p:cNvSpPr txBox="1"/>
          <p:nvPr/>
        </p:nvSpPr>
        <p:spPr>
          <a:xfrm>
            <a:off x="2161309" y="2028304"/>
            <a:ext cx="92714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balDir</a:t>
            </a:r>
            <a:r>
              <a:rPr lang="fr-FR" dirty="0"/>
              <a:t> = "C:/data/OpenData-gouv.fr/bal/bal-split-files"</a:t>
            </a:r>
          </a:p>
          <a:p>
            <a:r>
              <a:rPr lang="fr-FR" dirty="0" err="1"/>
              <a:t>def</a:t>
            </a:r>
            <a:r>
              <a:rPr lang="fr-FR" dirty="0"/>
              <a:t> </a:t>
            </a:r>
            <a:r>
              <a:rPr lang="fr-FR" dirty="0" err="1"/>
              <a:t>parseCsvAddress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: String) = </a:t>
            </a:r>
            <a:r>
              <a:rPr lang="fr-FR" dirty="0" err="1"/>
              <a:t>spark.read</a:t>
            </a:r>
            <a:br>
              <a:rPr lang="fr-FR" dirty="0"/>
            </a:br>
            <a:r>
              <a:rPr lang="fr-FR" dirty="0"/>
              <a:t>   .options(</a:t>
            </a:r>
            <a:r>
              <a:rPr lang="fr-FR" dirty="0" err="1"/>
              <a:t>Map</a:t>
            </a:r>
            <a:r>
              <a:rPr lang="fr-FR" dirty="0"/>
              <a:t>("header" -&gt; "</a:t>
            </a:r>
            <a:r>
              <a:rPr lang="fr-FR" dirty="0" err="1"/>
              <a:t>true</a:t>
            </a:r>
            <a:r>
              <a:rPr lang="fr-FR" dirty="0"/>
              <a:t>", "</a:t>
            </a:r>
            <a:r>
              <a:rPr lang="fr-FR" dirty="0" err="1"/>
              <a:t>delimiter</a:t>
            </a:r>
            <a:r>
              <a:rPr lang="fr-FR" dirty="0"/>
              <a:t>" -&gt; ";", "</a:t>
            </a:r>
            <a:r>
              <a:rPr lang="fr-FR" dirty="0" err="1"/>
              <a:t>inferSchema</a:t>
            </a:r>
            <a:r>
              <a:rPr lang="fr-FR" dirty="0"/>
              <a:t>" -&gt; "</a:t>
            </a:r>
            <a:r>
              <a:rPr lang="fr-FR" dirty="0" err="1"/>
              <a:t>true</a:t>
            </a:r>
            <a:r>
              <a:rPr lang="fr-FR" dirty="0"/>
              <a:t>"))</a:t>
            </a:r>
            <a:br>
              <a:rPr lang="fr-FR" dirty="0"/>
            </a:br>
            <a:r>
              <a:rPr lang="fr-FR" dirty="0"/>
              <a:t>   .format("csv").</a:t>
            </a:r>
            <a:r>
              <a:rPr lang="fr-FR" dirty="0" err="1"/>
              <a:t>load</a:t>
            </a:r>
            <a:r>
              <a:rPr lang="fr-FR" dirty="0"/>
              <a:t>(</a:t>
            </a:r>
            <a:r>
              <a:rPr lang="fr-FR" dirty="0" err="1"/>
              <a:t>balDir</a:t>
            </a:r>
            <a:r>
              <a:rPr lang="fr-FR" dirty="0"/>
              <a:t> + "/" + </a:t>
            </a:r>
            <a:r>
              <a:rPr lang="fr-FR" dirty="0" err="1"/>
              <a:t>fn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fileNameArray</a:t>
            </a:r>
            <a:r>
              <a:rPr lang="fr-FR" dirty="0"/>
              <a:t> = new </a:t>
            </a:r>
            <a:r>
              <a:rPr lang="fr-FR" dirty="0" err="1"/>
              <a:t>java.io.File</a:t>
            </a:r>
            <a:r>
              <a:rPr lang="fr-FR" dirty="0"/>
              <a:t>(</a:t>
            </a:r>
            <a:r>
              <a:rPr lang="fr-FR" dirty="0" err="1"/>
              <a:t>balDir</a:t>
            </a:r>
            <a:r>
              <a:rPr lang="fr-FR" dirty="0"/>
              <a:t>).</a:t>
            </a:r>
            <a:r>
              <a:rPr lang="fr-FR" dirty="0" err="1"/>
              <a:t>list</a:t>
            </a:r>
            <a:r>
              <a:rPr lang="fr-FR" dirty="0"/>
              <a:t>()</a:t>
            </a:r>
          </a:p>
          <a:p>
            <a:r>
              <a:rPr lang="fr-FR" dirty="0"/>
              <a:t>import </a:t>
            </a:r>
            <a:r>
              <a:rPr lang="fr-FR" dirty="0" err="1"/>
              <a:t>scala.collection.JavaConverters</a:t>
            </a:r>
            <a:r>
              <a:rPr lang="fr-FR" dirty="0"/>
              <a:t>._</a:t>
            </a:r>
          </a:p>
          <a:p>
            <a:r>
              <a:rPr lang="fr-FR" dirty="0"/>
              <a:t>val </a:t>
            </a:r>
            <a:r>
              <a:rPr lang="fr-FR" dirty="0" err="1"/>
              <a:t>scalaFileNameList</a:t>
            </a:r>
            <a:r>
              <a:rPr lang="fr-FR" dirty="0"/>
              <a:t> = </a:t>
            </a:r>
            <a:r>
              <a:rPr lang="fr-FR" dirty="0" err="1"/>
              <a:t>fileNameArray.toList</a:t>
            </a:r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addressDsList</a:t>
            </a:r>
            <a:r>
              <a:rPr lang="fr-FR" dirty="0"/>
              <a:t> = </a:t>
            </a:r>
            <a:r>
              <a:rPr lang="fr-FR" dirty="0" err="1"/>
              <a:t>scalaFileNameList.map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 =&gt; </a:t>
            </a:r>
            <a:r>
              <a:rPr lang="fr-FR" dirty="0" err="1"/>
              <a:t>parseCsvAddress</a:t>
            </a:r>
            <a:r>
              <a:rPr lang="fr-FR" dirty="0"/>
              <a:t>(</a:t>
            </a:r>
            <a:r>
              <a:rPr lang="fr-FR" dirty="0" err="1"/>
              <a:t>fn</a:t>
            </a:r>
            <a:r>
              <a:rPr lang="fr-FR" dirty="0"/>
              <a:t>) )</a:t>
            </a:r>
          </a:p>
          <a:p>
            <a:r>
              <a:rPr lang="fr-FR" dirty="0"/>
              <a:t>val </a:t>
            </a:r>
            <a:r>
              <a:rPr lang="fr-FR" dirty="0" err="1"/>
              <a:t>addressDs</a:t>
            </a:r>
            <a:r>
              <a:rPr lang="fr-FR" dirty="0"/>
              <a:t> = </a:t>
            </a:r>
            <a:r>
              <a:rPr lang="fr-FR" dirty="0" err="1"/>
              <a:t>addressDsList.reduce</a:t>
            </a:r>
            <a:r>
              <a:rPr lang="fr-FR" dirty="0"/>
              <a:t>( (ds1,ds2) =&gt; ds1.union(ds2) )</a:t>
            </a:r>
          </a:p>
          <a:p>
            <a:endParaRPr lang="fr-FR" dirty="0"/>
          </a:p>
          <a:p>
            <a:r>
              <a:rPr lang="fr-FR" dirty="0"/>
              <a:t>val </a:t>
            </a:r>
            <a:r>
              <a:rPr lang="fr-FR" dirty="0" err="1"/>
              <a:t>addressDsCounts</a:t>
            </a:r>
            <a:r>
              <a:rPr lang="fr-FR" dirty="0"/>
              <a:t> = </a:t>
            </a:r>
            <a:r>
              <a:rPr lang="fr-FR" dirty="0" err="1"/>
              <a:t>addressDsList.map</a:t>
            </a:r>
            <a:r>
              <a:rPr lang="fr-FR" dirty="0"/>
              <a:t>( (</a:t>
            </a:r>
            <a:r>
              <a:rPr lang="fr-FR" dirty="0" err="1"/>
              <a:t>ds</a:t>
            </a:r>
            <a:r>
              <a:rPr lang="fr-FR" dirty="0"/>
              <a:t>) =&gt; </a:t>
            </a:r>
            <a:r>
              <a:rPr lang="fr-FR" dirty="0" err="1"/>
              <a:t>ds.count</a:t>
            </a:r>
            <a:r>
              <a:rPr lang="fr-FR" dirty="0"/>
              <a:t> )</a:t>
            </a:r>
          </a:p>
          <a:p>
            <a:r>
              <a:rPr lang="fr-FR" dirty="0"/>
              <a:t>val </a:t>
            </a:r>
            <a:r>
              <a:rPr lang="fr-FR" dirty="0" err="1"/>
              <a:t>addressDsSumCount</a:t>
            </a:r>
            <a:r>
              <a:rPr lang="fr-FR" dirty="0"/>
              <a:t> = </a:t>
            </a:r>
            <a:r>
              <a:rPr lang="fr-FR" dirty="0" err="1"/>
              <a:t>addressDsCounts.reduce</a:t>
            </a:r>
            <a:r>
              <a:rPr lang="fr-FR" dirty="0"/>
              <a:t>( (c1,c2) =&gt; c1+c2 )</a:t>
            </a:r>
          </a:p>
          <a:p>
            <a:r>
              <a:rPr lang="fr-FR" dirty="0" err="1"/>
              <a:t>println</a:t>
            </a:r>
            <a:r>
              <a:rPr lang="fr-FR" dirty="0"/>
              <a:t>(s" </a:t>
            </a:r>
            <a:r>
              <a:rPr lang="fr-FR" dirty="0" err="1"/>
              <a:t>counts</a:t>
            </a:r>
            <a:r>
              <a:rPr lang="fr-FR" dirty="0"/>
              <a:t> ${</a:t>
            </a:r>
            <a:r>
              <a:rPr lang="fr-FR" dirty="0" err="1"/>
              <a:t>addressDsSumCount</a:t>
            </a:r>
            <a:r>
              <a:rPr lang="fr-FR" dirty="0"/>
              <a:t>} = </a:t>
            </a:r>
            <a:r>
              <a:rPr lang="fr-FR" dirty="0" err="1"/>
              <a:t>sum</a:t>
            </a:r>
            <a:r>
              <a:rPr lang="fr-FR" dirty="0"/>
              <a:t> ${</a:t>
            </a:r>
            <a:r>
              <a:rPr lang="fr-FR" dirty="0" err="1"/>
              <a:t>addressDsCounts</a:t>
            </a:r>
            <a:r>
              <a:rPr lang="fr-FR" dirty="0"/>
              <a:t>} = ${</a:t>
            </a:r>
            <a:r>
              <a:rPr lang="fr-FR" dirty="0" err="1"/>
              <a:t>addressDs.count</a:t>
            </a:r>
            <a:r>
              <a:rPr lang="fr-FR" dirty="0"/>
              <a:t>}")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00911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457B-D0FC-E2EE-507E-D1822CDDB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6"/>
            <a:ext cx="10515600" cy="820824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44CFD-5C79-0796-A74E-AF57925A3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063" y="1405714"/>
            <a:ext cx="10649873" cy="404657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772BDD-D9D7-1BFE-897D-87842562E3D2}"/>
              </a:ext>
            </a:extLst>
          </p:cNvPr>
          <p:cNvSpPr/>
          <p:nvPr/>
        </p:nvSpPr>
        <p:spPr>
          <a:xfrm>
            <a:off x="543098" y="3768436"/>
            <a:ext cx="5203767" cy="28817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444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B521CA-02DE-A313-EF65-C68CEB3C5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0" y="3053542"/>
            <a:ext cx="11594664" cy="29537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B7F3BD-367A-AEA9-F150-C5EEE1950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0" y="1364117"/>
            <a:ext cx="7916595" cy="12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64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AD81787-763F-2529-AA40-3F9B2083F7BD}"/>
              </a:ext>
            </a:extLst>
          </p:cNvPr>
          <p:cNvSpPr txBox="1">
            <a:spLocks/>
          </p:cNvSpPr>
          <p:nvPr/>
        </p:nvSpPr>
        <p:spPr>
          <a:xfrm>
            <a:off x="838200" y="37050"/>
            <a:ext cx="10515600" cy="7055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 err="1"/>
              <a:t>Reminder</a:t>
            </a:r>
            <a:r>
              <a:rPr lang="fr-FR" dirty="0"/>
              <a:t> TD1 : </a:t>
            </a:r>
            <a:r>
              <a:rPr lang="fr-FR" dirty="0" err="1"/>
              <a:t>Mind</a:t>
            </a:r>
            <a:r>
              <a:rPr lang="fr-FR" dirty="0"/>
              <a:t> </a:t>
            </a:r>
            <a:r>
              <a:rPr lang="fr-FR" dirty="0" err="1"/>
              <a:t>Map</a:t>
            </a:r>
            <a:endParaRPr lang="fr-FR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DBFD4DD-0469-98DB-6C6F-EE6F13C3F74C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2AE943-958C-F13E-D5D6-79DDE25B2C6F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6351EE-7FDD-D31F-8D08-BD164D84C0EA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092EFD6-1086-1CFC-4C08-8835DB7A9908}"/>
              </a:ext>
            </a:extLst>
          </p:cNvPr>
          <p:cNvSpPr txBox="1"/>
          <p:nvPr/>
        </p:nvSpPr>
        <p:spPr>
          <a:xfrm>
            <a:off x="7289810" y="1326264"/>
            <a:ext cx="1575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Pre-</a:t>
            </a:r>
            <a:r>
              <a:rPr lang="fr-FR" sz="2000" dirty="0" err="1"/>
              <a:t>Requisite</a:t>
            </a:r>
            <a:endParaRPr lang="fr-F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CD05B-FF5A-62F3-D268-A73AD16562A1}"/>
              </a:ext>
            </a:extLst>
          </p:cNvPr>
          <p:cNvSpPr txBox="1"/>
          <p:nvPr/>
        </p:nvSpPr>
        <p:spPr>
          <a:xfrm>
            <a:off x="8606667" y="1872920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Spark.tar.gz</a:t>
            </a:r>
            <a:br>
              <a:rPr lang="fr-FR" sz="2000" dirty="0"/>
            </a:br>
            <a:r>
              <a:rPr lang="fr-FR" sz="2000" dirty="0"/>
              <a:t>  </a:t>
            </a:r>
            <a:r>
              <a:rPr lang="fr-FR" sz="2000" dirty="0" err="1"/>
              <a:t>embedded</a:t>
            </a:r>
            <a:r>
              <a:rPr lang="fr-FR" sz="2000" dirty="0"/>
              <a:t> Hadoop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D013C-B960-052F-1710-669D6ABBF12E}"/>
              </a:ext>
            </a:extLst>
          </p:cNvPr>
          <p:cNvSpPr txBox="1"/>
          <p:nvPr/>
        </p:nvSpPr>
        <p:spPr>
          <a:xfrm>
            <a:off x="9138458" y="2808093"/>
            <a:ext cx="1739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User-</a:t>
            </a:r>
            <a:r>
              <a:rPr lang="fr-FR" sz="2000" dirty="0" err="1"/>
              <a:t>defined</a:t>
            </a:r>
            <a:r>
              <a:rPr lang="fr-FR" sz="2000" dirty="0"/>
              <a:t> </a:t>
            </a:r>
          </a:p>
          <a:p>
            <a:r>
              <a:rPr lang="fr-FR" sz="2000" dirty="0"/>
              <a:t>  Hadoop.tar.gz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1E62F39-CECA-1424-E60F-3C9A6AE9E5FD}"/>
              </a:ext>
            </a:extLst>
          </p:cNvPr>
          <p:cNvCxnSpPr>
            <a:cxnSpLocks/>
          </p:cNvCxnSpPr>
          <p:nvPr/>
        </p:nvCxnSpPr>
        <p:spPr>
          <a:xfrm>
            <a:off x="10376808" y="3496634"/>
            <a:ext cx="593467" cy="1683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A82E96E-AEF9-E488-90C1-FEB3BB42E65B}"/>
              </a:ext>
            </a:extLst>
          </p:cNvPr>
          <p:cNvSpPr txBox="1"/>
          <p:nvPr/>
        </p:nvSpPr>
        <p:spPr>
          <a:xfrm>
            <a:off x="5068257" y="3574890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Spark-Shell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F284E-DF75-6585-5273-8BF7FEFB5FD6}"/>
              </a:ext>
            </a:extLst>
          </p:cNvPr>
          <p:cNvSpPr txBox="1"/>
          <p:nvPr/>
        </p:nvSpPr>
        <p:spPr>
          <a:xfrm>
            <a:off x="6773758" y="2684230"/>
            <a:ext cx="162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Installation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61693E-EC3D-044F-6CBB-B39B93392A6A}"/>
              </a:ext>
            </a:extLst>
          </p:cNvPr>
          <p:cNvCxnSpPr/>
          <p:nvPr/>
        </p:nvCxnSpPr>
        <p:spPr>
          <a:xfrm flipV="1">
            <a:off x="6472404" y="3145895"/>
            <a:ext cx="602707" cy="4824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BCF360D-7202-ABB6-6562-482D1A21BFB9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D63389-6E68-2717-1A7D-EC5CA8CFF5D6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EE1562-3BD9-4F2D-ABD0-29325F02834E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6B5EB32-5407-2F59-B50E-97275CAFFDD5}"/>
              </a:ext>
            </a:extLst>
          </p:cNvPr>
          <p:cNvCxnSpPr>
            <a:cxnSpLocks/>
          </p:cNvCxnSpPr>
          <p:nvPr/>
        </p:nvCxnSpPr>
        <p:spPr>
          <a:xfrm>
            <a:off x="6289964" y="4057363"/>
            <a:ext cx="394441" cy="780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6C7B3B-A197-2F23-A48E-80AC54F15300}"/>
              </a:ext>
            </a:extLst>
          </p:cNvPr>
          <p:cNvSpPr txBox="1"/>
          <p:nvPr/>
        </p:nvSpPr>
        <p:spPr>
          <a:xfrm>
            <a:off x="6342795" y="4782588"/>
            <a:ext cx="73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Repl</a:t>
            </a:r>
            <a:endParaRPr lang="fr-FR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BDED66-B799-8C35-65C7-EEA1C3ED195A}"/>
              </a:ext>
            </a:extLst>
          </p:cNvPr>
          <p:cNvCxnSpPr>
            <a:cxnSpLocks/>
          </p:cNvCxnSpPr>
          <p:nvPr/>
        </p:nvCxnSpPr>
        <p:spPr>
          <a:xfrm flipH="1">
            <a:off x="5228697" y="4036555"/>
            <a:ext cx="391708" cy="7460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E75647B-EEAA-E660-440F-CB0BAEF5925F}"/>
              </a:ext>
            </a:extLst>
          </p:cNvPr>
          <p:cNvSpPr txBox="1"/>
          <p:nvPr/>
        </p:nvSpPr>
        <p:spPr>
          <a:xfrm>
            <a:off x="4638501" y="4782589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Scala&gt;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ACC13CC-6034-976F-AAC3-2ED0ABEF3E94}"/>
              </a:ext>
            </a:extLst>
          </p:cNvPr>
          <p:cNvCxnSpPr>
            <a:cxnSpLocks/>
          </p:cNvCxnSpPr>
          <p:nvPr/>
        </p:nvCxnSpPr>
        <p:spPr>
          <a:xfrm>
            <a:off x="6804321" y="3829361"/>
            <a:ext cx="732552" cy="5306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C3FD100-EB84-2655-5A74-49BB43D41664}"/>
              </a:ext>
            </a:extLst>
          </p:cNvPr>
          <p:cNvSpPr txBox="1"/>
          <p:nvPr/>
        </p:nvSpPr>
        <p:spPr>
          <a:xfrm>
            <a:off x="7697765" y="3667223"/>
            <a:ext cx="15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Interactive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667A4F-5C1F-3CD2-6D65-030414AE83B4}"/>
              </a:ext>
            </a:extLst>
          </p:cNvPr>
          <p:cNvCxnSpPr>
            <a:cxnSpLocks/>
          </p:cNvCxnSpPr>
          <p:nvPr/>
        </p:nvCxnSpPr>
        <p:spPr>
          <a:xfrm flipH="1" flipV="1">
            <a:off x="4638501" y="2967286"/>
            <a:ext cx="590196" cy="5663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26C92F5-3DB2-18E9-8D1B-CC2A14CC6841}"/>
              </a:ext>
            </a:extLst>
          </p:cNvPr>
          <p:cNvSpPr txBox="1"/>
          <p:nvPr/>
        </p:nvSpPr>
        <p:spPr>
          <a:xfrm>
            <a:off x="3462973" y="2667895"/>
            <a:ext cx="181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DataSet</a:t>
            </a:r>
            <a:endParaRPr lang="fr-FR" sz="2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F950040-CB6B-68C9-BF05-9B870E086E57}"/>
              </a:ext>
            </a:extLst>
          </p:cNvPr>
          <p:cNvCxnSpPr>
            <a:cxnSpLocks/>
          </p:cNvCxnSpPr>
          <p:nvPr/>
        </p:nvCxnSpPr>
        <p:spPr>
          <a:xfrm flipH="1">
            <a:off x="4123113" y="3843802"/>
            <a:ext cx="825228" cy="285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D3FB48C-FDB9-D501-46FA-C52ABAC1B1BC}"/>
              </a:ext>
            </a:extLst>
          </p:cNvPr>
          <p:cNvSpPr txBox="1"/>
          <p:nvPr/>
        </p:nvSpPr>
        <p:spPr>
          <a:xfrm>
            <a:off x="2461957" y="3829361"/>
            <a:ext cx="217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Functionnal</a:t>
            </a:r>
            <a:r>
              <a:rPr lang="fr-FR" sz="2400" dirty="0"/>
              <a:t> </a:t>
            </a:r>
          </a:p>
          <a:p>
            <a:r>
              <a:rPr lang="fr-FR" sz="2400" dirty="0"/>
              <a:t>Code Style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3084CA8-F18B-42B6-A6BD-38AB9A23DEF8}"/>
              </a:ext>
            </a:extLst>
          </p:cNvPr>
          <p:cNvCxnSpPr>
            <a:cxnSpLocks/>
          </p:cNvCxnSpPr>
          <p:nvPr/>
        </p:nvCxnSpPr>
        <p:spPr>
          <a:xfrm>
            <a:off x="8805672" y="4289730"/>
            <a:ext cx="460248" cy="41527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1E53A8-79F8-7B65-B4CB-C92F06E56697}"/>
              </a:ext>
            </a:extLst>
          </p:cNvPr>
          <p:cNvCxnSpPr>
            <a:cxnSpLocks/>
          </p:cNvCxnSpPr>
          <p:nvPr/>
        </p:nvCxnSpPr>
        <p:spPr>
          <a:xfrm>
            <a:off x="8995030" y="4088242"/>
            <a:ext cx="583308" cy="11353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B3B8FF-4C67-8E9C-CFF6-E0C7A6ED0443}"/>
              </a:ext>
            </a:extLst>
          </p:cNvPr>
          <p:cNvCxnSpPr>
            <a:cxnSpLocks/>
          </p:cNvCxnSpPr>
          <p:nvPr/>
        </p:nvCxnSpPr>
        <p:spPr>
          <a:xfrm>
            <a:off x="7161021" y="5130584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20846DD-BEA7-448C-476F-72E45C0D224B}"/>
              </a:ext>
            </a:extLst>
          </p:cNvPr>
          <p:cNvCxnSpPr>
            <a:cxnSpLocks/>
          </p:cNvCxnSpPr>
          <p:nvPr/>
        </p:nvCxnSpPr>
        <p:spPr>
          <a:xfrm>
            <a:off x="7048585" y="5217990"/>
            <a:ext cx="569823" cy="4602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2A25F1-0111-9820-C3A1-00E686A1101B}"/>
              </a:ext>
            </a:extLst>
          </p:cNvPr>
          <p:cNvCxnSpPr>
            <a:cxnSpLocks/>
          </p:cNvCxnSpPr>
          <p:nvPr/>
        </p:nvCxnSpPr>
        <p:spPr>
          <a:xfrm flipH="1">
            <a:off x="4477789" y="5244253"/>
            <a:ext cx="470552" cy="6205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305F8D-129A-AE88-7485-E6FC5B115230}"/>
              </a:ext>
            </a:extLst>
          </p:cNvPr>
          <p:cNvCxnSpPr>
            <a:cxnSpLocks/>
          </p:cNvCxnSpPr>
          <p:nvPr/>
        </p:nvCxnSpPr>
        <p:spPr>
          <a:xfrm>
            <a:off x="5139777" y="5228370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79DE945-8F0C-4BFE-4444-192148B95D76}"/>
              </a:ext>
            </a:extLst>
          </p:cNvPr>
          <p:cNvCxnSpPr>
            <a:cxnSpLocks/>
          </p:cNvCxnSpPr>
          <p:nvPr/>
        </p:nvCxnSpPr>
        <p:spPr>
          <a:xfrm>
            <a:off x="3550229" y="1938428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3FB4D6-B210-FEFD-E076-6EF9D48532D4}"/>
              </a:ext>
            </a:extLst>
          </p:cNvPr>
          <p:cNvCxnSpPr>
            <a:cxnSpLocks/>
          </p:cNvCxnSpPr>
          <p:nvPr/>
        </p:nvCxnSpPr>
        <p:spPr>
          <a:xfrm>
            <a:off x="2841094" y="2222565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631984-8DFA-A1E6-87EA-45BB3606633C}"/>
              </a:ext>
            </a:extLst>
          </p:cNvPr>
          <p:cNvCxnSpPr>
            <a:cxnSpLocks/>
          </p:cNvCxnSpPr>
          <p:nvPr/>
        </p:nvCxnSpPr>
        <p:spPr>
          <a:xfrm>
            <a:off x="1792398" y="3609877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017EE01-B6E9-E0B3-645A-F671DAC5978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1631506" y="4244860"/>
            <a:ext cx="830451" cy="3215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C6191AB-BFBB-8EE6-F98C-C6BF833F595F}"/>
              </a:ext>
            </a:extLst>
          </p:cNvPr>
          <p:cNvSpPr txBox="1"/>
          <p:nvPr/>
        </p:nvSpPr>
        <p:spPr>
          <a:xfrm>
            <a:off x="9578338" y="4069613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A5F6AD-08CB-4C22-C572-55FA60E66C54}"/>
              </a:ext>
            </a:extLst>
          </p:cNvPr>
          <p:cNvSpPr txBox="1"/>
          <p:nvPr/>
        </p:nvSpPr>
        <p:spPr>
          <a:xfrm>
            <a:off x="9265920" y="46998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:help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085864B-EE7A-996E-A41F-0270940A92B9}"/>
              </a:ext>
            </a:extLst>
          </p:cNvPr>
          <p:cNvCxnSpPr>
            <a:cxnSpLocks/>
          </p:cNvCxnSpPr>
          <p:nvPr/>
        </p:nvCxnSpPr>
        <p:spPr>
          <a:xfrm>
            <a:off x="8652085" y="4302648"/>
            <a:ext cx="223129" cy="6517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EBE3353-6099-67EB-14DC-920A7D885C57}"/>
              </a:ext>
            </a:extLst>
          </p:cNvPr>
          <p:cNvSpPr txBox="1"/>
          <p:nvPr/>
        </p:nvSpPr>
        <p:spPr>
          <a:xfrm>
            <a:off x="8778561" y="4943479"/>
            <a:ext cx="24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 </a:t>
            </a:r>
            <a:r>
              <a:rPr lang="fr-FR" dirty="0" err="1"/>
              <a:t>TAB</a:t>
            </a:r>
            <a:r>
              <a:rPr lang="fr-FR" dirty="0"/>
              <a:t> </a:t>
            </a:r>
            <a:r>
              <a:rPr lang="fr-FR" dirty="0" err="1"/>
              <a:t>autocompletion</a:t>
            </a:r>
            <a:endParaRPr lang="fr-F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21541C-8FF8-11A0-20B8-7EB83972163F}"/>
              </a:ext>
            </a:extLst>
          </p:cNvPr>
          <p:cNvSpPr txBox="1"/>
          <p:nvPr/>
        </p:nvSpPr>
        <p:spPr>
          <a:xfrm>
            <a:off x="7705799" y="5321259"/>
            <a:ext cx="23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Line </a:t>
            </a:r>
            <a:r>
              <a:rPr lang="fr-FR" dirty="0" err="1"/>
              <a:t>compiled</a:t>
            </a:r>
            <a:r>
              <a:rPr lang="fr-FR" dirty="0"/>
              <a:t> to scala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CECB34B-1A93-93C0-F4A8-0A9916758906}"/>
              </a:ext>
            </a:extLst>
          </p:cNvPr>
          <p:cNvSpPr txBox="1"/>
          <p:nvPr/>
        </p:nvSpPr>
        <p:spPr>
          <a:xfrm>
            <a:off x="7519506" y="5665965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Eval on &lt;enter&gt;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302768D-B4EF-4EF7-B0A7-C285710E9DC5}"/>
              </a:ext>
            </a:extLst>
          </p:cNvPr>
          <p:cNvSpPr txBox="1"/>
          <p:nvPr/>
        </p:nvSpPr>
        <p:spPr>
          <a:xfrm>
            <a:off x="7111346" y="6030400"/>
            <a:ext cx="320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Numbered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« res0,res1,.. »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77C26D0-B4E3-D226-D4A9-004572926696}"/>
              </a:ext>
            </a:extLst>
          </p:cNvPr>
          <p:cNvCxnSpPr>
            <a:cxnSpLocks/>
          </p:cNvCxnSpPr>
          <p:nvPr/>
        </p:nvCxnSpPr>
        <p:spPr>
          <a:xfrm>
            <a:off x="6954982" y="5223554"/>
            <a:ext cx="400367" cy="70416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698350C-E1E6-8654-4446-C1BFF25354C1}"/>
              </a:ext>
            </a:extLst>
          </p:cNvPr>
          <p:cNvSpPr txBox="1"/>
          <p:nvPr/>
        </p:nvSpPr>
        <p:spPr>
          <a:xfrm>
            <a:off x="4992741" y="5890385"/>
            <a:ext cx="69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Seq()</a:t>
            </a:r>
          </a:p>
          <a:p>
            <a:r>
              <a:rPr lang="fr-FR" dirty="0"/>
              <a:t>Tuple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30E080-051C-5D1D-1CD1-B6CDDBE553DA}"/>
              </a:ext>
            </a:extLst>
          </p:cNvPr>
          <p:cNvSpPr txBox="1"/>
          <p:nvPr/>
        </p:nvSpPr>
        <p:spPr>
          <a:xfrm>
            <a:off x="4064464" y="5837519"/>
            <a:ext cx="80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i = </a:t>
            </a:r>
          </a:p>
          <a:p>
            <a:r>
              <a:rPr lang="fr-FR" dirty="0"/>
              <a:t>var i =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7C835B-13B1-3215-B727-6CB2A2AC5100}"/>
              </a:ext>
            </a:extLst>
          </p:cNvPr>
          <p:cNvSpPr txBox="1"/>
          <p:nvPr/>
        </p:nvSpPr>
        <p:spPr>
          <a:xfrm>
            <a:off x="5743477" y="5846918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JVM</a:t>
            </a:r>
          </a:p>
          <a:p>
            <a:r>
              <a:rPr lang="fr-FR" dirty="0"/>
              <a:t>~Java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1F60D8-5626-4760-C6CD-F8A1751DF8DC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278581" y="5244254"/>
            <a:ext cx="521890" cy="5932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AF0F7C-21A9-5338-98FF-625E73C886C9}"/>
              </a:ext>
            </a:extLst>
          </p:cNvPr>
          <p:cNvSpPr txBox="1"/>
          <p:nvPr/>
        </p:nvSpPr>
        <p:spPr>
          <a:xfrm>
            <a:off x="972351" y="4516423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 </a:t>
            </a:r>
          </a:p>
          <a:p>
            <a:r>
              <a:rPr lang="fr-FR" dirty="0"/>
              <a:t>.</a:t>
            </a:r>
            <a:r>
              <a:rPr lang="fr-FR" dirty="0" err="1"/>
              <a:t>map</a:t>
            </a:r>
            <a:endParaRPr lang="fr-FR" dirty="0"/>
          </a:p>
          <a:p>
            <a:r>
              <a:rPr lang="fr-FR" dirty="0"/>
              <a:t>lambda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2BF7A63-A67D-A03A-ACC9-1945E1C2754A}"/>
              </a:ext>
            </a:extLst>
          </p:cNvPr>
          <p:cNvSpPr txBox="1"/>
          <p:nvPr/>
        </p:nvSpPr>
        <p:spPr>
          <a:xfrm>
            <a:off x="539556" y="3348927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Immutable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A6A839-E1D6-DAAA-E5CD-1B13CEF2772A}"/>
              </a:ext>
            </a:extLst>
          </p:cNvPr>
          <p:cNvSpPr txBox="1"/>
          <p:nvPr/>
        </p:nvSpPr>
        <p:spPr>
          <a:xfrm>
            <a:off x="43907" y="3740676"/>
            <a:ext cx="1326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avoid</a:t>
            </a:r>
            <a:r>
              <a:rPr lang="fr-FR" dirty="0"/>
              <a:t> </a:t>
            </a:r>
          </a:p>
          <a:p>
            <a:r>
              <a:rPr lang="fr-FR" dirty="0"/>
              <a:t>for () {} </a:t>
            </a:r>
            <a:r>
              <a:rPr lang="fr-FR" dirty="0" err="1"/>
              <a:t>loop</a:t>
            </a:r>
            <a:endParaRPr lang="fr-FR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E34A91C-4DD3-F804-2285-90BF64BBDB79}"/>
              </a:ext>
            </a:extLst>
          </p:cNvPr>
          <p:cNvCxnSpPr>
            <a:cxnSpLocks/>
          </p:cNvCxnSpPr>
          <p:nvPr/>
        </p:nvCxnSpPr>
        <p:spPr>
          <a:xfrm>
            <a:off x="1191913" y="4057363"/>
            <a:ext cx="1125946" cy="580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B2873BF-B4D7-AFBA-C74B-FD99E243B887}"/>
              </a:ext>
            </a:extLst>
          </p:cNvPr>
          <p:cNvSpPr txBox="1"/>
          <p:nvPr/>
        </p:nvSpPr>
        <p:spPr>
          <a:xfrm>
            <a:off x="4209448" y="1342475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DataFrame</a:t>
            </a:r>
            <a:r>
              <a:rPr lang="fr-FR" dirty="0"/>
              <a:t>=</a:t>
            </a:r>
            <a:r>
              <a:rPr lang="fr-FR" dirty="0" err="1"/>
              <a:t>Dataset</a:t>
            </a:r>
            <a:r>
              <a:rPr lang="fr-FR" dirty="0"/>
              <a:t>[Row]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6993BC-7FAD-27CC-E6E0-C30A5264E366}"/>
              </a:ext>
            </a:extLst>
          </p:cNvPr>
          <p:cNvSpPr txBox="1"/>
          <p:nvPr/>
        </p:nvSpPr>
        <p:spPr>
          <a:xfrm>
            <a:off x="675837" y="1643549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spark.createDataset</a:t>
            </a:r>
            <a:r>
              <a:rPr lang="fr-FR" dirty="0"/>
              <a:t>()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905B4-3A51-58AB-E753-815B7D52156B}"/>
              </a:ext>
            </a:extLst>
          </p:cNvPr>
          <p:cNvSpPr txBox="1"/>
          <p:nvPr/>
        </p:nvSpPr>
        <p:spPr>
          <a:xfrm>
            <a:off x="761395" y="2093149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ds.show</a:t>
            </a:r>
            <a:r>
              <a:rPr lang="fr-FR" dirty="0"/>
              <a:t>(10,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8433A74-196D-E8D3-5C0F-D5C74693D16D}"/>
              </a:ext>
            </a:extLst>
          </p:cNvPr>
          <p:cNvCxnSpPr>
            <a:cxnSpLocks/>
          </p:cNvCxnSpPr>
          <p:nvPr/>
        </p:nvCxnSpPr>
        <p:spPr>
          <a:xfrm>
            <a:off x="2531818" y="2452581"/>
            <a:ext cx="760322" cy="2601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503583-6EB1-8DAB-C252-B35B66843D1C}"/>
              </a:ext>
            </a:extLst>
          </p:cNvPr>
          <p:cNvCxnSpPr>
            <a:cxnSpLocks/>
          </p:cNvCxnSpPr>
          <p:nvPr/>
        </p:nvCxnSpPr>
        <p:spPr>
          <a:xfrm>
            <a:off x="3884618" y="1643549"/>
            <a:ext cx="70806" cy="9942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8AC442F-1A23-E27B-0121-43A77AEFC902}"/>
              </a:ext>
            </a:extLst>
          </p:cNvPr>
          <p:cNvCxnSpPr>
            <a:cxnSpLocks/>
          </p:cNvCxnSpPr>
          <p:nvPr/>
        </p:nvCxnSpPr>
        <p:spPr>
          <a:xfrm flipH="1">
            <a:off x="4083606" y="1725419"/>
            <a:ext cx="752941" cy="9131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72DAD2B-F222-3E21-2AC2-21952AE6C258}"/>
              </a:ext>
            </a:extLst>
          </p:cNvPr>
          <p:cNvSpPr txBox="1"/>
          <p:nvPr/>
        </p:nvSpPr>
        <p:spPr>
          <a:xfrm>
            <a:off x="2619473" y="1131376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Transform</a:t>
            </a:r>
            <a:r>
              <a:rPr lang="fr-FR" dirty="0"/>
              <a:t>, </a:t>
            </a:r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DE5AD43-11F4-E92F-F613-C142C951A192}"/>
              </a:ext>
            </a:extLst>
          </p:cNvPr>
          <p:cNvSpPr txBox="1"/>
          <p:nvPr/>
        </p:nvSpPr>
        <p:spPr>
          <a:xfrm>
            <a:off x="9473470" y="4398250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 / Down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FB9AF29-B912-A86B-89A2-54861E09CEDB}"/>
              </a:ext>
            </a:extLst>
          </p:cNvPr>
          <p:cNvCxnSpPr>
            <a:cxnSpLocks/>
          </p:cNvCxnSpPr>
          <p:nvPr/>
        </p:nvCxnSpPr>
        <p:spPr>
          <a:xfrm>
            <a:off x="8980082" y="4188986"/>
            <a:ext cx="354119" cy="2232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AABEC2A-99AD-3202-CD57-4A7D8F8F494A}"/>
              </a:ext>
            </a:extLst>
          </p:cNvPr>
          <p:cNvCxnSpPr>
            <a:cxnSpLocks/>
          </p:cNvCxnSpPr>
          <p:nvPr/>
        </p:nvCxnSpPr>
        <p:spPr>
          <a:xfrm flipV="1">
            <a:off x="9380739" y="1564422"/>
            <a:ext cx="544336" cy="3305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97258EA-7327-71C9-CDA0-220BDC47AA5F}"/>
              </a:ext>
            </a:extLst>
          </p:cNvPr>
          <p:cNvSpPr txBox="1"/>
          <p:nvPr/>
        </p:nvSpPr>
        <p:spPr>
          <a:xfrm>
            <a:off x="9660775" y="1196538"/>
            <a:ext cx="11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Setenv.bat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B45336B-0443-F1FE-8FD5-F78EE85D9AC1}"/>
              </a:ext>
            </a:extLst>
          </p:cNvPr>
          <p:cNvSpPr txBox="1"/>
          <p:nvPr/>
        </p:nvSpPr>
        <p:spPr>
          <a:xfrm>
            <a:off x="9572527" y="274472"/>
            <a:ext cx="184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 JAVA_HOME</a:t>
            </a:r>
          </a:p>
          <a:p>
            <a:r>
              <a:rPr lang="fr-FR" dirty="0"/>
              <a:t>Set SPARK_HOME</a:t>
            </a:r>
            <a:br>
              <a:rPr lang="fr-FR" dirty="0"/>
            </a:br>
            <a:r>
              <a:rPr lang="fr-FR" dirty="0"/>
              <a:t>set PATH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2206F8-5306-6453-2AE3-C3F0B17B6FF6}"/>
              </a:ext>
            </a:extLst>
          </p:cNvPr>
          <p:cNvCxnSpPr>
            <a:cxnSpLocks/>
          </p:cNvCxnSpPr>
          <p:nvPr/>
        </p:nvCxnSpPr>
        <p:spPr>
          <a:xfrm flipV="1">
            <a:off x="10073506" y="1060980"/>
            <a:ext cx="168646" cy="24250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F0B3FAA-BB1A-3653-4A27-6CCEC3562EC9}"/>
              </a:ext>
            </a:extLst>
          </p:cNvPr>
          <p:cNvCxnSpPr>
            <a:cxnSpLocks/>
          </p:cNvCxnSpPr>
          <p:nvPr/>
        </p:nvCxnSpPr>
        <p:spPr>
          <a:xfrm>
            <a:off x="7659512" y="1024864"/>
            <a:ext cx="211360" cy="31761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C331902-DE6F-1C60-19D1-3F73435DA11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077334" y="1016759"/>
            <a:ext cx="163240" cy="3095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5CF80A0-014D-E5B7-F700-3348172F5E92}"/>
              </a:ext>
            </a:extLst>
          </p:cNvPr>
          <p:cNvSpPr txBox="1"/>
          <p:nvPr/>
        </p:nvSpPr>
        <p:spPr>
          <a:xfrm>
            <a:off x="7293121" y="699541"/>
            <a:ext cx="72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F27102-EF19-ED5D-5BD3-315983359209}"/>
              </a:ext>
            </a:extLst>
          </p:cNvPr>
          <p:cNvSpPr txBox="1"/>
          <p:nvPr/>
        </p:nvSpPr>
        <p:spPr>
          <a:xfrm>
            <a:off x="7862024" y="685712"/>
            <a:ext cx="11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WinUtils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9711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1820-B3AD-5BD7-C9BD-773480D9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Loading</a:t>
            </a:r>
            <a:r>
              <a:rPr lang="fr-FR" dirty="0"/>
              <a:t> all-in-one file … slow to download</a:t>
            </a:r>
            <a:br>
              <a:rPr lang="fr-FR" dirty="0"/>
            </a:br>
            <a:r>
              <a:rPr lang="fr-FR" dirty="0"/>
              <a:t>But OK, not « Big »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E2EB1B-20EC-2795-7151-96C1314A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155" y="1807043"/>
            <a:ext cx="7811177" cy="2362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780E6B-C2F9-1F35-3AC2-3114BD7179B6}"/>
              </a:ext>
            </a:extLst>
          </p:cNvPr>
          <p:cNvSpPr txBox="1"/>
          <p:nvPr/>
        </p:nvSpPr>
        <p:spPr>
          <a:xfrm>
            <a:off x="2011373" y="4444981"/>
            <a:ext cx="98166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Uncompressed</a:t>
            </a:r>
            <a:r>
              <a:rPr lang="fr-FR" sz="2400" dirty="0"/>
              <a:t> CSV =  </a:t>
            </a:r>
            <a:r>
              <a:rPr lang="fr-FR" sz="2400" b="1" dirty="0"/>
              <a:t>3 Go</a:t>
            </a:r>
            <a:r>
              <a:rPr lang="fr-FR" sz="2400" dirty="0"/>
              <a:t>,  </a:t>
            </a:r>
            <a:r>
              <a:rPr lang="fr-FR" sz="2400" b="1" dirty="0"/>
              <a:t>26 Millions </a:t>
            </a:r>
            <a:r>
              <a:rPr lang="fr-FR" sz="2400" b="1" dirty="0" err="1"/>
              <a:t>rows</a:t>
            </a:r>
            <a:endParaRPr lang="fr-FR" sz="2400" b="1" dirty="0"/>
          </a:p>
          <a:p>
            <a:r>
              <a:rPr lang="fr-FR" sz="2400" dirty="0" err="1"/>
              <a:t>Load</a:t>
            </a:r>
            <a:r>
              <a:rPr lang="fr-FR" sz="2400" dirty="0"/>
              <a:t> in </a:t>
            </a:r>
            <a:r>
              <a:rPr lang="fr-FR" sz="2400" dirty="0" err="1"/>
              <a:t>spark</a:t>
            </a:r>
            <a:r>
              <a:rPr lang="fr-FR" sz="2400" dirty="0"/>
              <a:t> = ~1 minute</a:t>
            </a:r>
          </a:p>
          <a:p>
            <a:r>
              <a:rPr lang="fr-FR" sz="2400" dirty="0"/>
              <a:t>..  No </a:t>
            </a:r>
            <a:r>
              <a:rPr lang="fr-FR" sz="2400" dirty="0" err="1"/>
              <a:t>problem</a:t>
            </a:r>
            <a:r>
              <a:rPr lang="fr-FR" sz="2400" dirty="0"/>
              <a:t> to </a:t>
            </a:r>
            <a:r>
              <a:rPr lang="fr-FR" sz="2400" dirty="0" err="1"/>
              <a:t>load</a:t>
            </a:r>
            <a:r>
              <a:rPr lang="fr-FR" sz="2400" dirty="0"/>
              <a:t> in Spark JVM (default </a:t>
            </a:r>
            <a:r>
              <a:rPr lang="fr-FR" sz="2400" b="1" dirty="0"/>
              <a:t>–Xmx1g</a:t>
            </a:r>
            <a:r>
              <a:rPr lang="fr-FR" sz="2400" dirty="0"/>
              <a:t> ) … </a:t>
            </a:r>
            <a:r>
              <a:rPr lang="fr-FR" sz="2400" dirty="0" err="1"/>
              <a:t>used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b="1" dirty="0"/>
              <a:t>453 Mo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FC8BBF-3BC2-10D1-B308-CF4E757FF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48" y="6067450"/>
            <a:ext cx="11818589" cy="40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598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29594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7: </a:t>
            </a:r>
            <a:r>
              <a:rPr lang="fr-FR" dirty="0" err="1"/>
              <a:t>load</a:t>
            </a:r>
            <a:r>
              <a:rPr lang="fr-FR" dirty="0"/>
              <a:t> multiple CSV files </a:t>
            </a:r>
            <a:r>
              <a:rPr lang="fr-FR" dirty="0" err="1"/>
              <a:t>from</a:t>
            </a:r>
            <a:r>
              <a:rPr lang="fr-FR" dirty="0"/>
              <a:t> 1 directory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BEC32-C840-6294-3B70-7B5FC63264BF}"/>
              </a:ext>
            </a:extLst>
          </p:cNvPr>
          <p:cNvSpPr txBox="1"/>
          <p:nvPr/>
        </p:nvSpPr>
        <p:spPr>
          <a:xfrm>
            <a:off x="1579417" y="2599113"/>
            <a:ext cx="1012187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</a:t>
            </a:r>
            <a:r>
              <a:rPr lang="fr-FR" sz="2000" dirty="0" err="1"/>
              <a:t>create</a:t>
            </a:r>
            <a:r>
              <a:rPr lang="fr-FR" sz="2000" dirty="0"/>
              <a:t> an </a:t>
            </a:r>
            <a:r>
              <a:rPr lang="fr-FR" sz="2000" dirty="0" err="1"/>
              <a:t>empty</a:t>
            </a:r>
            <a:r>
              <a:rPr lang="fr-FR" sz="2000" dirty="0"/>
              <a:t> directory, for </a:t>
            </a:r>
            <a:r>
              <a:rPr lang="fr-FR" sz="2000" dirty="0" err="1"/>
              <a:t>example</a:t>
            </a:r>
            <a:r>
              <a:rPr lang="fr-FR" sz="2000" dirty="0"/>
              <a:t> « C:\data\OpenData-gouv.fr\bal\bal-split-files » 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b/ put </a:t>
            </a:r>
            <a:r>
              <a:rPr lang="fr-FR" sz="2000" dirty="0" err="1"/>
              <a:t>your</a:t>
            </a:r>
            <a:r>
              <a:rPr lang="fr-FR" sz="2000" dirty="0"/>
              <a:t> few </a:t>
            </a:r>
            <a:r>
              <a:rPr lang="fr-FR" sz="2000" dirty="0" err="1"/>
              <a:t>address</a:t>
            </a:r>
            <a:r>
              <a:rPr lang="fr-FR" sz="2000" dirty="0"/>
              <a:t> files in </a:t>
            </a:r>
            <a:r>
              <a:rPr lang="fr-FR" sz="2000" dirty="0" err="1"/>
              <a:t>it</a:t>
            </a:r>
            <a:r>
              <a:rPr lang="fr-FR" sz="2000" dirty="0"/>
              <a:t> (adress-01.csv, -02, ..-03, -04 )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ensure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have NO </a:t>
            </a:r>
            <a:r>
              <a:rPr lang="fr-FR" sz="2000" dirty="0" err="1"/>
              <a:t>other</a:t>
            </a:r>
            <a:r>
              <a:rPr lang="fr-FR" sz="2000" dirty="0"/>
              <a:t> csv files in </a:t>
            </a:r>
            <a:r>
              <a:rPr lang="fr-FR" sz="2000" dirty="0" err="1"/>
              <a:t>it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c/ </a:t>
            </a:r>
            <a:r>
              <a:rPr lang="fr-FR" sz="2000" dirty="0" err="1"/>
              <a:t>read</a:t>
            </a:r>
            <a:r>
              <a:rPr lang="fr-FR" sz="2000" dirty="0"/>
              <a:t> all files </a:t>
            </a:r>
            <a:r>
              <a:rPr lang="fr-FR" sz="2000" dirty="0" err="1"/>
              <a:t>using</a:t>
            </a:r>
            <a:r>
              <a:rPr lang="fr-FR" sz="2000" dirty="0"/>
              <a:t> 1 command:  </a:t>
            </a:r>
            <a:r>
              <a:rPr lang="fr-FR" sz="2000" dirty="0" err="1"/>
              <a:t>spark.read</a:t>
            </a:r>
            <a:r>
              <a:rPr lang="fr-FR" sz="2000" dirty="0"/>
              <a:t> …  </a:t>
            </a:r>
            <a:r>
              <a:rPr lang="fr-FR" sz="2000" dirty="0" err="1"/>
              <a:t>taking</a:t>
            </a:r>
            <a:r>
              <a:rPr lang="fr-FR" sz="2000" dirty="0"/>
              <a:t> </a:t>
            </a:r>
            <a:r>
              <a:rPr lang="fr-FR" sz="2000" dirty="0" err="1"/>
              <a:t>path</a:t>
            </a:r>
            <a:r>
              <a:rPr lang="fr-FR" sz="2000" dirty="0"/>
              <a:t> of directory (</a:t>
            </a:r>
            <a:r>
              <a:rPr lang="fr-FR" sz="2000" dirty="0" err="1"/>
              <a:t>instead</a:t>
            </a:r>
            <a:r>
              <a:rPr lang="fr-FR" sz="2000" dirty="0"/>
              <a:t> of </a:t>
            </a:r>
            <a:r>
              <a:rPr lang="fr-FR" sz="2000" dirty="0" err="1"/>
              <a:t>path</a:t>
            </a:r>
            <a:r>
              <a:rPr lang="fr-FR" sz="2000" dirty="0"/>
              <a:t> of file)</a:t>
            </a:r>
            <a:br>
              <a:rPr lang="fr-FR" sz="2000" dirty="0"/>
            </a:br>
            <a:endParaRPr lang="fr-FR" sz="2000" dirty="0"/>
          </a:p>
          <a:p>
            <a:r>
              <a:rPr lang="fr-FR" sz="2000" dirty="0"/>
              <a:t>d/ check </a:t>
            </a:r>
            <a:r>
              <a:rPr lang="fr-FR" sz="2000" dirty="0" err="1"/>
              <a:t>that</a:t>
            </a:r>
            <a:r>
              <a:rPr lang="fr-FR" sz="2000" dirty="0"/>
              <a:t> count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similar</a:t>
            </a:r>
            <a:r>
              <a:rPr lang="fr-FR" sz="2000" dirty="0"/>
              <a:t> to </a:t>
            </a:r>
            <a:r>
              <a:rPr lang="fr-FR" sz="2000" dirty="0" err="1"/>
              <a:t>exercise</a:t>
            </a:r>
            <a:r>
              <a:rPr lang="fr-FR" sz="2000" dirty="0"/>
              <a:t> 7/</a:t>
            </a:r>
          </a:p>
        </p:txBody>
      </p:sp>
    </p:spTree>
    <p:extLst>
      <p:ext uri="{BB962C8B-B14F-4D97-AF65-F5344CB8AC3E}">
        <p14:creationId xmlns:p14="http://schemas.microsoft.com/office/powerpoint/2010/main" val="2627128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… </a:t>
            </a:r>
            <a:r>
              <a:rPr lang="fr-FR" dirty="0" err="1"/>
              <a:t>Error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if HADOOP_HOME or WinUtils.exe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missing</a:t>
            </a:r>
            <a:r>
              <a:rPr lang="fr-FR" dirty="0"/>
              <a:t> 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98634-4AAD-CA38-FA18-F10302FA1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327" y="1199778"/>
            <a:ext cx="8237934" cy="45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0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06385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… ERROR</a:t>
            </a:r>
            <a:br>
              <a:rPr lang="fr-FR" dirty="0"/>
            </a:br>
            <a:r>
              <a:rPr lang="fr-FR" dirty="0"/>
              <a:t>HADOOP_HOME not set</a:t>
            </a:r>
            <a:br>
              <a:rPr lang="fr-FR" dirty="0"/>
            </a:br>
            <a:r>
              <a:rPr lang="fr-FR" dirty="0"/>
              <a:t>=&gt; WARNING at startup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20984-6BC4-C779-B6FC-D99E80C15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27" y="2276375"/>
            <a:ext cx="10676545" cy="2305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85B241-37C8-832C-A48C-18021091C61E}"/>
              </a:ext>
            </a:extLst>
          </p:cNvPr>
          <p:cNvSpPr/>
          <p:nvPr/>
        </p:nvSpPr>
        <p:spPr>
          <a:xfrm>
            <a:off x="587433" y="2438398"/>
            <a:ext cx="10950632" cy="31034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041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961804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7 .. ERROR</a:t>
            </a:r>
            <a:br>
              <a:rPr lang="fr-FR" dirty="0"/>
            </a:br>
            <a:r>
              <a:rPr lang="fr-FR" dirty="0"/>
              <a:t>HADOOP_HOME set, </a:t>
            </a:r>
            <a:br>
              <a:rPr lang="fr-FR" dirty="0"/>
            </a:br>
            <a:r>
              <a:rPr lang="fr-FR" dirty="0"/>
              <a:t>but file WinUtils.exe + hadoop.dll not </a:t>
            </a:r>
            <a:r>
              <a:rPr lang="fr-FR" dirty="0" err="1"/>
              <a:t>copied</a:t>
            </a:r>
            <a:r>
              <a:rPr lang="fr-FR" dirty="0"/>
              <a:t>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DD45AF-FE13-9650-D2ED-B077CD4EC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4" y="2903083"/>
            <a:ext cx="11827047" cy="25858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CA0DBE-4B39-8585-E994-7F50C330477F}"/>
              </a:ext>
            </a:extLst>
          </p:cNvPr>
          <p:cNvSpPr/>
          <p:nvPr/>
        </p:nvSpPr>
        <p:spPr>
          <a:xfrm>
            <a:off x="109728" y="3062797"/>
            <a:ext cx="11927908" cy="3662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4124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/>
              <a:t>NO WARNING at startup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2CDF28-A53F-FAA1-068E-D64DD64F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606" y="1888977"/>
            <a:ext cx="8306787" cy="30800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B60054-894B-B4FB-F496-D86012F006CA}"/>
              </a:ext>
            </a:extLst>
          </p:cNvPr>
          <p:cNvSpPr/>
          <p:nvPr/>
        </p:nvSpPr>
        <p:spPr>
          <a:xfrm>
            <a:off x="1657004" y="1932708"/>
            <a:ext cx="3568932" cy="378230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88554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EB947-45F4-9E1F-A856-845A5C09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62" y="1188004"/>
            <a:ext cx="11916363" cy="5057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C3F521F-640D-0E3F-251A-5C57784436B9}"/>
              </a:ext>
            </a:extLst>
          </p:cNvPr>
          <p:cNvSpPr/>
          <p:nvPr/>
        </p:nvSpPr>
        <p:spPr>
          <a:xfrm>
            <a:off x="44333" y="1699950"/>
            <a:ext cx="6561513" cy="74953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DBD130-16D3-67FD-0D3D-FA7CAC7A5BC8}"/>
              </a:ext>
            </a:extLst>
          </p:cNvPr>
          <p:cNvSpPr/>
          <p:nvPr/>
        </p:nvSpPr>
        <p:spPr>
          <a:xfrm>
            <a:off x="97375" y="3223256"/>
            <a:ext cx="2041767" cy="401093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6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565-C738-E56B-494D-DB6CC4C0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365125"/>
            <a:ext cx="11559654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8 … </a:t>
            </a:r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 </a:t>
            </a:r>
            <a:r>
              <a:rPr lang="fr-FR" dirty="0" err="1"/>
              <a:t>before</a:t>
            </a:r>
            <a:r>
              <a:rPr lang="fr-FR" dirty="0"/>
              <a:t>/</a:t>
            </a:r>
            <a:r>
              <a:rPr lang="fr-FR" dirty="0" err="1"/>
              <a:t>after</a:t>
            </a:r>
            <a:r>
              <a:rPr lang="fr-FR" dirty="0"/>
              <a:t> .cache()</a:t>
            </a:r>
            <a:br>
              <a:rPr lang="fr-FR" dirty="0"/>
            </a:br>
            <a:r>
              <a:rPr lang="fr-FR" dirty="0" err="1"/>
              <a:t>explain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query</a:t>
            </a:r>
            <a:r>
              <a:rPr lang="fr-FR" dirty="0"/>
              <a:t> a/b/c/..  </a:t>
            </a:r>
            <a:r>
              <a:rPr lang="fr-FR" dirty="0" err="1"/>
              <a:t>perform</a:t>
            </a:r>
            <a:r>
              <a:rPr lang="fr-FR" dirty="0"/>
              <a:t> IO </a:t>
            </a:r>
            <a:r>
              <a:rPr lang="fr-FR" dirty="0" err="1"/>
              <a:t>reads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EFA9B-C12F-F817-0F7B-A0CC76E444B8}"/>
              </a:ext>
            </a:extLst>
          </p:cNvPr>
          <p:cNvSpPr txBox="1"/>
          <p:nvPr/>
        </p:nvSpPr>
        <p:spPr>
          <a:xfrm>
            <a:off x="2313722" y="2468095"/>
            <a:ext cx="340105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scala&gt; </a:t>
            </a:r>
            <a:r>
              <a:rPr lang="fr-FR" dirty="0" err="1"/>
              <a:t>spark.read</a:t>
            </a:r>
            <a:r>
              <a:rPr lang="fr-FR" dirty="0"/>
              <a:t>.  …  « </a:t>
            </a:r>
            <a:r>
              <a:rPr lang="fr-FR" dirty="0" err="1"/>
              <a:t>infer</a:t>
            </a:r>
            <a:r>
              <a:rPr lang="fr-FR" dirty="0"/>
              <a:t> »</a:t>
            </a:r>
            <a:r>
              <a:rPr lang="fr-FR" dirty="0" err="1"/>
              <a:t>true</a:t>
            </a:r>
            <a:br>
              <a:rPr lang="fr-FR" dirty="0"/>
            </a:br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</a:t>
            </a:r>
            <a:r>
              <a:rPr lang="fr-FR" b="1" dirty="0" err="1"/>
              <a:t>cache</a:t>
            </a:r>
            <a:r>
              <a:rPr lang="fr-FR" b="1" dirty="0"/>
              <a:t>()</a:t>
            </a:r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DC5384-A1B5-380B-1432-8ED42E9E6EC8}"/>
              </a:ext>
            </a:extLst>
          </p:cNvPr>
          <p:cNvSpPr/>
          <p:nvPr/>
        </p:nvSpPr>
        <p:spPr>
          <a:xfrm flipH="1">
            <a:off x="5624606" y="4150324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1FCE3B-5E53-001F-F248-E4FE57E3CB5B}"/>
              </a:ext>
            </a:extLst>
          </p:cNvPr>
          <p:cNvSpPr/>
          <p:nvPr/>
        </p:nvSpPr>
        <p:spPr>
          <a:xfrm flipH="1">
            <a:off x="5624606" y="4702717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8198D-ECD5-DC15-F7F7-A9643D38B041}"/>
              </a:ext>
            </a:extLst>
          </p:cNvPr>
          <p:cNvSpPr txBox="1"/>
          <p:nvPr/>
        </p:nvSpPr>
        <p:spPr>
          <a:xfrm>
            <a:off x="6478496" y="2259201"/>
            <a:ext cx="455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a/ Read?  … for </a:t>
            </a:r>
            <a:r>
              <a:rPr lang="fr-FR" dirty="0" err="1"/>
              <a:t>schema</a:t>
            </a:r>
            <a:r>
              <a:rPr lang="fr-FR" dirty="0"/>
              <a:t>/</a:t>
            </a:r>
            <a:r>
              <a:rPr lang="fr-FR" dirty="0" err="1"/>
              <a:t>statistics</a:t>
            </a:r>
            <a:r>
              <a:rPr lang="fr-FR" dirty="0"/>
              <a:t>, but data not </a:t>
            </a:r>
            <a:r>
              <a:rPr lang="fr-FR" dirty="0" err="1"/>
              <a:t>retained</a:t>
            </a:r>
            <a:r>
              <a:rPr lang="fr-FR" dirty="0"/>
              <a:t> 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B7689-82F4-4C8B-BC12-306E84163EBD}"/>
              </a:ext>
            </a:extLst>
          </p:cNvPr>
          <p:cNvSpPr txBox="1"/>
          <p:nvPr/>
        </p:nvSpPr>
        <p:spPr>
          <a:xfrm>
            <a:off x="6478496" y="3486737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c/ Read 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6F03A-7E88-D6BD-FA93-EBD72195584A}"/>
              </a:ext>
            </a:extLst>
          </p:cNvPr>
          <p:cNvSpPr txBox="1"/>
          <p:nvPr/>
        </p:nvSpPr>
        <p:spPr>
          <a:xfrm>
            <a:off x="6478496" y="4083922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d/ Read 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62B79-AE4D-28D7-ABD4-1E1DA989CC88}"/>
              </a:ext>
            </a:extLst>
          </p:cNvPr>
          <p:cNvSpPr txBox="1"/>
          <p:nvPr/>
        </p:nvSpPr>
        <p:spPr>
          <a:xfrm>
            <a:off x="6478495" y="4572911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e/ Read 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2B9A3-3177-70AC-02F5-4C208A18FF36}"/>
              </a:ext>
            </a:extLst>
          </p:cNvPr>
          <p:cNvSpPr txBox="1"/>
          <p:nvPr/>
        </p:nvSpPr>
        <p:spPr>
          <a:xfrm>
            <a:off x="6478494" y="2997748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b/ Read ?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CE7F57-218F-6734-E80D-1C792F3078F7}"/>
              </a:ext>
            </a:extLst>
          </p:cNvPr>
          <p:cNvSpPr/>
          <p:nvPr/>
        </p:nvSpPr>
        <p:spPr>
          <a:xfrm flipH="1">
            <a:off x="5639397" y="5266951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D5A5F52-FF32-4BB8-B13F-91174FB77263}"/>
              </a:ext>
            </a:extLst>
          </p:cNvPr>
          <p:cNvSpPr/>
          <p:nvPr/>
        </p:nvSpPr>
        <p:spPr>
          <a:xfrm flipH="1">
            <a:off x="5642968" y="2518462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71BA95-CD33-086C-DA72-2F7179B58661}"/>
              </a:ext>
            </a:extLst>
          </p:cNvPr>
          <p:cNvSpPr/>
          <p:nvPr/>
        </p:nvSpPr>
        <p:spPr>
          <a:xfrm flipH="1">
            <a:off x="5642968" y="3070855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3C956-C51C-BE0E-9288-35B4C552F003}"/>
              </a:ext>
            </a:extLst>
          </p:cNvPr>
          <p:cNvSpPr/>
          <p:nvPr/>
        </p:nvSpPr>
        <p:spPr>
          <a:xfrm flipH="1">
            <a:off x="5657759" y="3635089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2C29-D116-67FF-1A78-393E596D294A}"/>
              </a:ext>
            </a:extLst>
          </p:cNvPr>
          <p:cNvSpPr txBox="1"/>
          <p:nvPr/>
        </p:nvSpPr>
        <p:spPr>
          <a:xfrm>
            <a:off x="6478494" y="5200549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f/ Read ?</a:t>
            </a:r>
          </a:p>
        </p:txBody>
      </p:sp>
    </p:spTree>
    <p:extLst>
      <p:ext uri="{BB962C8B-B14F-4D97-AF65-F5344CB8AC3E}">
        <p14:creationId xmlns:p14="http://schemas.microsoft.com/office/powerpoint/2010/main" val="2097131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C7565-C738-E56B-494D-DB6CC4C0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365125"/>
            <a:ext cx="11559654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8 … cache =&gt; </a:t>
            </a:r>
            <a:r>
              <a:rPr lang="fr-FR" dirty="0" err="1"/>
              <a:t>lazy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1 </a:t>
            </a:r>
            <a:r>
              <a:rPr lang="fr-FR" dirty="0" err="1"/>
              <a:t>read</a:t>
            </a:r>
            <a:r>
              <a:rPr lang="fr-FR" dirty="0"/>
              <a:t> … </a:t>
            </a:r>
            <a:r>
              <a:rPr lang="fr-FR" dirty="0" err="1"/>
              <a:t>then</a:t>
            </a:r>
            <a:r>
              <a:rPr lang="fr-FR" dirty="0"/>
              <a:t> no more </a:t>
            </a:r>
            <a:r>
              <a:rPr lang="fr-FR" dirty="0" err="1"/>
              <a:t>read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EFA9B-C12F-F817-0F7B-A0CC76E444B8}"/>
              </a:ext>
            </a:extLst>
          </p:cNvPr>
          <p:cNvSpPr txBox="1"/>
          <p:nvPr/>
        </p:nvSpPr>
        <p:spPr>
          <a:xfrm>
            <a:off x="2313722" y="2468095"/>
            <a:ext cx="34010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scala&gt; </a:t>
            </a:r>
            <a:r>
              <a:rPr lang="fr-FR" dirty="0" err="1"/>
              <a:t>spark.read</a:t>
            </a:r>
            <a:r>
              <a:rPr lang="fr-FR" dirty="0"/>
              <a:t>.  …  « </a:t>
            </a:r>
            <a:r>
              <a:rPr lang="fr-FR" dirty="0" err="1"/>
              <a:t>infer</a:t>
            </a:r>
            <a:r>
              <a:rPr lang="fr-FR" dirty="0"/>
              <a:t> »</a:t>
            </a:r>
            <a:r>
              <a:rPr lang="fr-FR" dirty="0" err="1"/>
              <a:t>true</a:t>
            </a:r>
            <a:br>
              <a:rPr lang="fr-FR" dirty="0"/>
            </a:br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</a:t>
            </a:r>
            <a:r>
              <a:rPr lang="fr-FR" b="1" dirty="0" err="1"/>
              <a:t>cache</a:t>
            </a:r>
            <a:r>
              <a:rPr lang="fr-FR" b="1" dirty="0"/>
              <a:t>()</a:t>
            </a:r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r>
              <a:rPr lang="fr-FR" dirty="0"/>
              <a:t>scala&gt; </a:t>
            </a:r>
            <a:r>
              <a:rPr lang="fr-FR" dirty="0" err="1"/>
              <a:t>allAdressCsvDs.count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DC5384-A1B5-380B-1432-8ED42E9E6EC8}"/>
              </a:ext>
            </a:extLst>
          </p:cNvPr>
          <p:cNvSpPr/>
          <p:nvPr/>
        </p:nvSpPr>
        <p:spPr>
          <a:xfrm flipH="1">
            <a:off x="5624606" y="4150324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91FCE3B-5E53-001F-F248-E4FE57E3CB5B}"/>
              </a:ext>
            </a:extLst>
          </p:cNvPr>
          <p:cNvSpPr/>
          <p:nvPr/>
        </p:nvSpPr>
        <p:spPr>
          <a:xfrm flipH="1">
            <a:off x="5624606" y="4702717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18198D-ECD5-DC15-F7F7-A9643D38B041}"/>
              </a:ext>
            </a:extLst>
          </p:cNvPr>
          <p:cNvSpPr txBox="1"/>
          <p:nvPr/>
        </p:nvSpPr>
        <p:spPr>
          <a:xfrm>
            <a:off x="6478496" y="2259201"/>
            <a:ext cx="455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a/ Read: Yes  … for </a:t>
            </a:r>
            <a:r>
              <a:rPr lang="fr-FR" dirty="0" err="1"/>
              <a:t>schema</a:t>
            </a:r>
            <a:r>
              <a:rPr lang="fr-FR" dirty="0"/>
              <a:t>/</a:t>
            </a:r>
            <a:r>
              <a:rPr lang="fr-FR" dirty="0" err="1"/>
              <a:t>statistics</a:t>
            </a:r>
            <a:r>
              <a:rPr lang="fr-FR" dirty="0"/>
              <a:t>, but data not </a:t>
            </a:r>
            <a:r>
              <a:rPr lang="fr-FR" dirty="0" err="1"/>
              <a:t>retained</a:t>
            </a:r>
            <a:r>
              <a:rPr lang="fr-FR" dirty="0"/>
              <a:t> in memory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BB7689-82F4-4C8B-BC12-306E84163EBD}"/>
              </a:ext>
            </a:extLst>
          </p:cNvPr>
          <p:cNvSpPr txBox="1"/>
          <p:nvPr/>
        </p:nvSpPr>
        <p:spPr>
          <a:xfrm>
            <a:off x="6478496" y="3486737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c/ Read: 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6F03A-7E88-D6BD-FA93-EBD72195584A}"/>
              </a:ext>
            </a:extLst>
          </p:cNvPr>
          <p:cNvSpPr txBox="1"/>
          <p:nvPr/>
        </p:nvSpPr>
        <p:spPr>
          <a:xfrm>
            <a:off x="6478496" y="4083922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d/ Read: </a:t>
            </a:r>
            <a:r>
              <a:rPr lang="fr-FR" b="1" dirty="0"/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762B79-AE4D-28D7-ABD4-1E1DA989CC88}"/>
              </a:ext>
            </a:extLst>
          </p:cNvPr>
          <p:cNvSpPr txBox="1"/>
          <p:nvPr/>
        </p:nvSpPr>
        <p:spPr>
          <a:xfrm>
            <a:off x="6478495" y="4572911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e/ Read: </a:t>
            </a:r>
            <a:r>
              <a:rPr lang="fr-FR" b="1" dirty="0"/>
              <a:t>Yes</a:t>
            </a:r>
            <a:r>
              <a:rPr lang="fr-FR" dirty="0"/>
              <a:t>  (first </a:t>
            </a:r>
            <a:r>
              <a:rPr lang="fr-FR" dirty="0" err="1"/>
              <a:t>query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cache)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D2B9A3-3177-70AC-02F5-4C208A18FF36}"/>
              </a:ext>
            </a:extLst>
          </p:cNvPr>
          <p:cNvSpPr txBox="1"/>
          <p:nvPr/>
        </p:nvSpPr>
        <p:spPr>
          <a:xfrm>
            <a:off x="6478494" y="2997748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b/ Read: Yes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BCE7F57-218F-6734-E80D-1C792F3078F7}"/>
              </a:ext>
            </a:extLst>
          </p:cNvPr>
          <p:cNvSpPr/>
          <p:nvPr/>
        </p:nvSpPr>
        <p:spPr>
          <a:xfrm flipH="1">
            <a:off x="5639397" y="5266951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D5A5F52-FF32-4BB8-B13F-91174FB77263}"/>
              </a:ext>
            </a:extLst>
          </p:cNvPr>
          <p:cNvSpPr/>
          <p:nvPr/>
        </p:nvSpPr>
        <p:spPr>
          <a:xfrm flipH="1">
            <a:off x="5642968" y="2518462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D71BA95-CD33-086C-DA72-2F7179B58661}"/>
              </a:ext>
            </a:extLst>
          </p:cNvPr>
          <p:cNvSpPr/>
          <p:nvPr/>
        </p:nvSpPr>
        <p:spPr>
          <a:xfrm flipH="1">
            <a:off x="5642968" y="3070855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3C956-C51C-BE0E-9288-35B4C552F003}"/>
              </a:ext>
            </a:extLst>
          </p:cNvPr>
          <p:cNvSpPr/>
          <p:nvPr/>
        </p:nvSpPr>
        <p:spPr>
          <a:xfrm flipH="1">
            <a:off x="5657759" y="3635089"/>
            <a:ext cx="308540" cy="302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42C29-D116-67FF-1A78-393E596D294A}"/>
              </a:ext>
            </a:extLst>
          </p:cNvPr>
          <p:cNvSpPr txBox="1"/>
          <p:nvPr/>
        </p:nvSpPr>
        <p:spPr>
          <a:xfrm>
            <a:off x="6478494" y="5200549"/>
            <a:ext cx="455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f/ Read:  </a:t>
            </a:r>
            <a:r>
              <a:rPr lang="fr-FR" b="1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323271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  <a:p>
            <a:endParaRPr lang="fr-FR" sz="2400" dirty="0"/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47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</p:txBody>
      </p:sp>
    </p:spTree>
    <p:extLst>
      <p:ext uri="{BB962C8B-B14F-4D97-AF65-F5344CB8AC3E}">
        <p14:creationId xmlns:p14="http://schemas.microsoft.com/office/powerpoint/2010/main" val="1694467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0A5C-4887-CF49-A6E9-F9F6AE8AF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869" y="251535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10812053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2758-B481-FB72-19EC-412D579C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3122"/>
          </a:xfrm>
        </p:spPr>
        <p:txBody>
          <a:bodyPr>
            <a:normAutofit/>
          </a:bodyPr>
          <a:lstStyle/>
          <a:p>
            <a:r>
              <a:rPr lang="fr-FR" dirty="0"/>
              <a:t>APPENDIX …</a:t>
            </a:r>
            <a:br>
              <a:rPr lang="fr-FR" dirty="0"/>
            </a:br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finished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 1-8,  but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friends</a:t>
            </a:r>
            <a:r>
              <a:rPr lang="fr-FR" dirty="0"/>
              <a:t> are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struggling</a:t>
            </a:r>
            <a:r>
              <a:rPr lang="fr-FR" dirty="0"/>
              <a:t> ?</a:t>
            </a:r>
            <a:br>
              <a:rPr lang="fr-FR" dirty="0"/>
            </a:b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6592C-5AB3-576E-4CD0-E3F5F5C9F6E5}"/>
              </a:ext>
            </a:extLst>
          </p:cNvPr>
          <p:cNvSpPr txBox="1"/>
          <p:nvPr/>
        </p:nvSpPr>
        <p:spPr>
          <a:xfrm>
            <a:off x="2532611" y="3429000"/>
            <a:ext cx="75604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Idea</a:t>
            </a:r>
            <a:r>
              <a:rPr lang="fr-FR" sz="2400" dirty="0"/>
              <a:t> 1 /  help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struggling</a:t>
            </a:r>
            <a:r>
              <a:rPr lang="fr-FR" sz="2400" dirty="0"/>
              <a:t> </a:t>
            </a:r>
            <a:r>
              <a:rPr lang="fr-FR" sz="2400" dirty="0" err="1"/>
              <a:t>friends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Idea</a:t>
            </a:r>
            <a:r>
              <a:rPr lang="fr-FR" sz="2400" dirty="0"/>
              <a:t> 2/ imagine </a:t>
            </a:r>
            <a:r>
              <a:rPr lang="fr-FR" sz="2400" dirty="0" err="1"/>
              <a:t>processing</a:t>
            </a:r>
            <a:r>
              <a:rPr lang="fr-FR" sz="2400" dirty="0"/>
              <a:t> </a:t>
            </a:r>
            <a:r>
              <a:rPr lang="fr-FR" sz="2400" dirty="0" err="1"/>
              <a:t>queries</a:t>
            </a:r>
            <a:r>
              <a:rPr lang="fr-FR" sz="2400" dirty="0"/>
              <a:t> on </a:t>
            </a:r>
            <a:r>
              <a:rPr lang="fr-FR" sz="2400" dirty="0" err="1"/>
              <a:t>OpenData</a:t>
            </a:r>
            <a:r>
              <a:rPr lang="fr-FR" sz="2400" dirty="0"/>
              <a:t> </a:t>
            </a:r>
            <a:r>
              <a:rPr lang="fr-FR" sz="2400" dirty="0" err="1"/>
              <a:t>addresses</a:t>
            </a:r>
            <a:br>
              <a:rPr lang="fr-FR" sz="2400" dirty="0"/>
            </a:br>
            <a:r>
              <a:rPr lang="fr-FR" sz="2400" dirty="0"/>
              <a:t>              ( </a:t>
            </a:r>
            <a:r>
              <a:rPr lang="fr-FR" sz="2400" dirty="0" err="1"/>
              <a:t>see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r>
              <a:rPr lang="fr-FR" sz="2400" dirty="0"/>
              <a:t> ) </a:t>
            </a:r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98857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30433-9292-66BF-13BC-D396650E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APPENDIX 1: </a:t>
            </a:r>
            <a:r>
              <a:rPr lang="fr-FR" dirty="0" err="1"/>
              <a:t>Exercise</a:t>
            </a:r>
            <a:r>
              <a:rPr lang="fr-FR" dirty="0"/>
              <a:t> 6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loading</a:t>
            </a:r>
            <a:r>
              <a:rPr lang="fr-FR" dirty="0"/>
              <a:t> « </a:t>
            </a:r>
            <a:r>
              <a:rPr lang="fr-FR" dirty="0" err="1"/>
              <a:t>addresses</a:t>
            </a:r>
            <a:r>
              <a:rPr lang="fr-FR" dirty="0"/>
              <a:t> »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D9E399-C1AB-0272-975C-41DBC616CED2}"/>
              </a:ext>
            </a:extLst>
          </p:cNvPr>
          <p:cNvSpPr txBox="1"/>
          <p:nvPr/>
        </p:nvSpPr>
        <p:spPr>
          <a:xfrm>
            <a:off x="2438400" y="2322022"/>
            <a:ext cx="901278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err="1"/>
              <a:t>What</a:t>
            </a:r>
            <a:r>
              <a:rPr lang="fr-FR" sz="2800" b="1" dirty="0"/>
              <a:t> </a:t>
            </a:r>
            <a:r>
              <a:rPr lang="fr-FR" sz="2800" b="1" dirty="0" err="1"/>
              <a:t>could</a:t>
            </a:r>
            <a:r>
              <a:rPr lang="fr-FR" sz="2800" b="1" dirty="0"/>
              <a:t> </a:t>
            </a:r>
            <a:r>
              <a:rPr lang="fr-FR" sz="2800" b="1" dirty="0" err="1"/>
              <a:t>you</a:t>
            </a:r>
            <a:r>
              <a:rPr lang="fr-FR" sz="2800" b="1" dirty="0"/>
              <a:t> process out of </a:t>
            </a:r>
            <a:r>
              <a:rPr lang="fr-FR" sz="2800" b="1" dirty="0" err="1"/>
              <a:t>this</a:t>
            </a:r>
            <a:r>
              <a:rPr lang="fr-FR" sz="2800" b="1" dirty="0"/>
              <a:t> ?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Suggestions:</a:t>
            </a:r>
            <a:br>
              <a:rPr lang="fr-FR" dirty="0"/>
            </a:b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Extract</a:t>
            </a:r>
            <a:r>
              <a:rPr lang="fr-FR" dirty="0"/>
              <a:t> all city </a:t>
            </a:r>
            <a:r>
              <a:rPr lang="fr-FR" dirty="0" err="1"/>
              <a:t>names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zipCode</a:t>
            </a:r>
            <a:r>
              <a:rPr lang="fr-FR" dirty="0"/>
              <a:t>, </a:t>
            </a:r>
            <a:r>
              <a:rPr lang="fr-FR" dirty="0" err="1"/>
              <a:t>average</a:t>
            </a:r>
            <a:r>
              <a:rPr lang="fr-FR" dirty="0"/>
              <a:t> latitude/longitude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Extract</a:t>
            </a:r>
            <a:r>
              <a:rPr lang="fr-FR" dirty="0"/>
              <a:t> all distinct </a:t>
            </a:r>
            <a:r>
              <a:rPr lang="fr-FR" dirty="0" err="1"/>
              <a:t>street</a:t>
            </a:r>
            <a:r>
              <a:rPr lang="fr-FR" dirty="0"/>
              <a:t> </a:t>
            </a:r>
            <a:r>
              <a:rPr lang="fr-FR" dirty="0" err="1"/>
              <a:t>names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Extract</a:t>
            </a:r>
            <a:r>
              <a:rPr lang="fr-FR" dirty="0"/>
              <a:t>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addresses</a:t>
            </a:r>
            <a:r>
              <a:rPr lang="fr-FR" dirty="0"/>
              <a:t> and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streets</a:t>
            </a:r>
            <a:r>
              <a:rPr lang="fr-FR" dirty="0"/>
              <a:t> per city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Detect</a:t>
            </a:r>
            <a:r>
              <a:rPr lang="fr-FR" dirty="0"/>
              <a:t> all </a:t>
            </a:r>
            <a:r>
              <a:rPr lang="fr-FR" dirty="0" err="1"/>
              <a:t>street</a:t>
            </a:r>
            <a:r>
              <a:rPr lang="fr-FR" dirty="0"/>
              <a:t> </a:t>
            </a:r>
            <a:r>
              <a:rPr lang="fr-FR" dirty="0" err="1"/>
              <a:t>named</a:t>
            </a:r>
            <a:r>
              <a:rPr lang="fr-FR" dirty="0"/>
              <a:t> to a </a:t>
            </a:r>
            <a:r>
              <a:rPr lang="fr-FR" dirty="0" err="1"/>
              <a:t>person</a:t>
            </a:r>
            <a:r>
              <a:rPr lang="fr-FR" dirty="0"/>
              <a:t> « </a:t>
            </a:r>
            <a:r>
              <a:rPr lang="fr-FR" dirty="0" err="1"/>
              <a:t>firstname</a:t>
            </a:r>
            <a:r>
              <a:rPr lang="fr-FR" dirty="0"/>
              <a:t> </a:t>
            </a:r>
            <a:r>
              <a:rPr lang="fr-FR" dirty="0" err="1"/>
              <a:t>Lastname</a:t>
            </a:r>
            <a:r>
              <a:rPr lang="fr-FR" dirty="0"/>
              <a:t> » </a:t>
            </a:r>
            <a:r>
              <a:rPr lang="fr-FR" dirty="0" err="1"/>
              <a:t>given</a:t>
            </a:r>
            <a:r>
              <a:rPr lang="fr-FR" dirty="0"/>
              <a:t> a </a:t>
            </a:r>
            <a:r>
              <a:rPr lang="fr-FR" dirty="0" err="1"/>
              <a:t>list</a:t>
            </a:r>
            <a:r>
              <a:rPr lang="fr-FR" dirty="0"/>
              <a:t> of </a:t>
            </a:r>
            <a:r>
              <a:rPr lang="fr-FR" dirty="0" err="1"/>
              <a:t>known</a:t>
            </a:r>
            <a:r>
              <a:rPr lang="fr-FR" dirty="0"/>
              <a:t> </a:t>
            </a:r>
            <a:r>
              <a:rPr lang="fr-FR" dirty="0" err="1"/>
              <a:t>firstname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Count how </a:t>
            </a:r>
            <a:r>
              <a:rPr lang="fr-FR" dirty="0" err="1"/>
              <a:t>many</a:t>
            </a:r>
            <a:r>
              <a:rPr lang="fr-FR" dirty="0"/>
              <a:t> times « Victor Hugo »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present</a:t>
            </a:r>
            <a:endParaRPr lang="fr-FR" dirty="0"/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Count </a:t>
            </a:r>
            <a:r>
              <a:rPr lang="fr-FR" dirty="0" err="1"/>
              <a:t>cities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</a:t>
            </a:r>
            <a:r>
              <a:rPr lang="fr-FR" dirty="0" err="1"/>
              <a:t>neither</a:t>
            </a:r>
            <a:r>
              <a:rPr lang="fr-FR" dirty="0"/>
              <a:t> « Victor Hugo », </a:t>
            </a:r>
            <a:r>
              <a:rPr lang="fr-FR" dirty="0" err="1"/>
              <a:t>nor</a:t>
            </a:r>
            <a:r>
              <a:rPr lang="fr-FR" dirty="0"/>
              <a:t> « Balzac », or « Picasso »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 err="1"/>
              <a:t>Detect</a:t>
            </a:r>
            <a:r>
              <a:rPr lang="fr-FR" dirty="0"/>
              <a:t> </a:t>
            </a:r>
            <a:r>
              <a:rPr lang="fr-FR" dirty="0" err="1"/>
              <a:t>cities</a:t>
            </a:r>
            <a:r>
              <a:rPr lang="fr-FR" dirty="0"/>
              <a:t> </a:t>
            </a:r>
            <a:r>
              <a:rPr lang="fr-FR" dirty="0" err="1"/>
              <a:t>having</a:t>
            </a:r>
            <a:r>
              <a:rPr lang="fr-FR" dirty="0"/>
              <a:t> one of « Leningrad », « Stalingrad », « Maurice Thorez »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0202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optimisations</a:t>
            </a:r>
          </a:p>
          <a:p>
            <a:endParaRPr lang="fr-FR" sz="2400" dirty="0"/>
          </a:p>
          <a:p>
            <a:r>
              <a:rPr lang="fr-FR" sz="2400" dirty="0"/>
              <a:t>6/ Discover Spark UI</a:t>
            </a:r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EB168BC7-326E-899E-BD98-9200376384C5}"/>
              </a:ext>
            </a:extLst>
          </p:cNvPr>
          <p:cNvSpPr/>
          <p:nvPr/>
        </p:nvSpPr>
        <p:spPr>
          <a:xfrm>
            <a:off x="1873135" y="3308465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633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9:  </a:t>
            </a:r>
            <a:r>
              <a:rPr lang="fr-FR" dirty="0" err="1"/>
              <a:t>save</a:t>
            </a:r>
            <a:r>
              <a:rPr lang="fr-FR" dirty="0"/>
              <a:t> as </a:t>
            </a:r>
            <a:r>
              <a:rPr lang="fr-FR" dirty="0" err="1"/>
              <a:t>json</a:t>
            </a:r>
            <a:r>
              <a:rPr lang="fr-FR" dirty="0"/>
              <a:t>, 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E15C2-0AB9-3808-BD3B-575B00E3ECEC}"/>
              </a:ext>
            </a:extLst>
          </p:cNvPr>
          <p:cNvSpPr txBox="1"/>
          <p:nvPr/>
        </p:nvSpPr>
        <p:spPr>
          <a:xfrm>
            <a:off x="2710547" y="1931862"/>
            <a:ext cx="715926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write</a:t>
            </a:r>
            <a:r>
              <a:rPr lang="fr-FR" sz="2400" dirty="0"/>
              <a:t> </a:t>
            </a:r>
            <a:r>
              <a:rPr lang="fr-FR" sz="2400" dirty="0" err="1"/>
              <a:t>addresses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(</a:t>
            </a:r>
            <a:r>
              <a:rPr lang="fr-FR" sz="2400" dirty="0" err="1"/>
              <a:t>from</a:t>
            </a:r>
            <a:r>
              <a:rPr lang="fr-FR" sz="2400" dirty="0"/>
              <a:t> CSV) to JSON</a:t>
            </a:r>
          </a:p>
          <a:p>
            <a:endParaRPr lang="fr-FR" sz="2400" dirty="0"/>
          </a:p>
          <a:p>
            <a:r>
              <a:rPr lang="fr-FR" sz="2400" dirty="0"/>
              <a:t>b/ look at </a:t>
            </a:r>
            <a:r>
              <a:rPr lang="fr-FR" sz="2400" dirty="0" err="1"/>
              <a:t>written</a:t>
            </a:r>
            <a:r>
              <a:rPr lang="fr-FR" sz="2400" dirty="0"/>
              <a:t> files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a </a:t>
            </a:r>
            <a:r>
              <a:rPr lang="fr-FR" sz="2400" dirty="0" err="1"/>
              <a:t>valid</a:t>
            </a:r>
            <a:r>
              <a:rPr lang="fr-FR" sz="2400" dirty="0"/>
              <a:t> « .</a:t>
            </a:r>
            <a:r>
              <a:rPr lang="fr-FR" sz="2400" dirty="0" err="1"/>
              <a:t>json</a:t>
            </a:r>
            <a:r>
              <a:rPr lang="fr-FR" sz="2400" dirty="0"/>
              <a:t> » file, </a:t>
            </a:r>
            <a:r>
              <a:rPr lang="fr-FR" sz="2400" dirty="0" err="1"/>
              <a:t>containing</a:t>
            </a:r>
            <a:r>
              <a:rPr lang="fr-FR" sz="2400" dirty="0"/>
              <a:t> 1 </a:t>
            </a:r>
            <a:r>
              <a:rPr lang="fr-FR" sz="2400" dirty="0" err="1"/>
              <a:t>array</a:t>
            </a:r>
            <a:r>
              <a:rPr lang="fr-FR" sz="2400" dirty="0"/>
              <a:t> of </a:t>
            </a:r>
            <a:r>
              <a:rPr lang="fr-FR" sz="2400" dirty="0" err="1"/>
              <a:t>objects</a:t>
            </a:r>
            <a:r>
              <a:rPr lang="fr-FR" sz="2400" dirty="0"/>
              <a:t> ?</a:t>
            </a:r>
            <a:br>
              <a:rPr lang="fr-FR" sz="2400" dirty="0"/>
            </a:br>
            <a:r>
              <a:rPr lang="fr-FR" sz="2400" dirty="0"/>
              <a:t>   Or ND-</a:t>
            </a:r>
            <a:r>
              <a:rPr lang="fr-FR" sz="2400" dirty="0" err="1"/>
              <a:t>json</a:t>
            </a:r>
            <a:r>
              <a:rPr lang="fr-FR" sz="2400" dirty="0"/>
              <a:t>    =  New-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Delimited</a:t>
            </a:r>
            <a:r>
              <a:rPr lang="fr-FR" sz="2400" dirty="0"/>
              <a:t> </a:t>
            </a:r>
            <a:r>
              <a:rPr lang="fr-FR" sz="2400" dirty="0" err="1"/>
              <a:t>Json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  compare file size of csv and </a:t>
            </a:r>
            <a:r>
              <a:rPr lang="fr-FR" sz="2400" dirty="0" err="1"/>
              <a:t>nd-json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load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ND-</a:t>
            </a:r>
            <a:r>
              <a:rPr lang="fr-FR" sz="2400" dirty="0" err="1"/>
              <a:t>json</a:t>
            </a:r>
            <a:r>
              <a:rPr lang="fr-FR" sz="2400" dirty="0"/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9015331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4FF8-1EEE-74D7-F79D-7E744C61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7D849-7CA3-564C-309C-4F36D4138F5E}"/>
              </a:ext>
            </a:extLst>
          </p:cNvPr>
          <p:cNvSpPr txBox="1"/>
          <p:nvPr/>
        </p:nvSpPr>
        <p:spPr>
          <a:xfrm>
            <a:off x="2190614" y="1626120"/>
            <a:ext cx="8287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allAdressDs.write.format</a:t>
            </a:r>
            <a:r>
              <a:rPr lang="fr-FR" dirty="0"/>
              <a:t>("</a:t>
            </a:r>
            <a:r>
              <a:rPr lang="fr-FR" dirty="0" err="1"/>
              <a:t>json</a:t>
            </a:r>
            <a:r>
              <a:rPr lang="fr-FR" dirty="0"/>
              <a:t>").</a:t>
            </a:r>
            <a:r>
              <a:rPr lang="fr-FR" dirty="0" err="1"/>
              <a:t>save</a:t>
            </a:r>
            <a:r>
              <a:rPr lang="fr-FR" dirty="0"/>
              <a:t>("C:/data/OpenData-gouv.fr/bal/adresses-json2")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A139D-0100-4CCE-06A3-49CE83EEAE3F}"/>
              </a:ext>
            </a:extLst>
          </p:cNvPr>
          <p:cNvSpPr txBox="1"/>
          <p:nvPr/>
        </p:nvSpPr>
        <p:spPr>
          <a:xfrm>
            <a:off x="1743282" y="5296723"/>
            <a:ext cx="968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allAdressDs.repartition</a:t>
            </a:r>
            <a:r>
              <a:rPr lang="fr-FR" dirty="0"/>
              <a:t>(1).</a:t>
            </a:r>
            <a:r>
              <a:rPr lang="fr-FR" dirty="0" err="1"/>
              <a:t>write.format</a:t>
            </a:r>
            <a:r>
              <a:rPr lang="fr-FR" dirty="0"/>
              <a:t>("</a:t>
            </a:r>
            <a:r>
              <a:rPr lang="fr-FR" dirty="0" err="1"/>
              <a:t>json</a:t>
            </a:r>
            <a:r>
              <a:rPr lang="fr-FR" dirty="0"/>
              <a:t>").</a:t>
            </a:r>
            <a:r>
              <a:rPr lang="fr-FR" dirty="0" err="1"/>
              <a:t>save</a:t>
            </a:r>
            <a:r>
              <a:rPr lang="fr-FR" dirty="0"/>
              <a:t>("C:/data/OpenData-gouv.fr/bal/adresses-json")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B24BE0-CA07-E47C-2EB5-32047DBE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36" y="2394535"/>
            <a:ext cx="11005352" cy="92223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D5507B74-065C-4824-2E8B-40FD8CFEC523}"/>
              </a:ext>
            </a:extLst>
          </p:cNvPr>
          <p:cNvSpPr/>
          <p:nvPr/>
        </p:nvSpPr>
        <p:spPr>
          <a:xfrm>
            <a:off x="3486562" y="4953548"/>
            <a:ext cx="467067" cy="29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D2427CC-7DB4-9E94-1DE8-0095C04FDA83}"/>
              </a:ext>
            </a:extLst>
          </p:cNvPr>
          <p:cNvSpPr/>
          <p:nvPr/>
        </p:nvSpPr>
        <p:spPr>
          <a:xfrm>
            <a:off x="9677949" y="3211519"/>
            <a:ext cx="467067" cy="29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7B003-CF29-8960-8D4D-F909446A2330}"/>
              </a:ext>
            </a:extLst>
          </p:cNvPr>
          <p:cNvSpPr txBox="1"/>
          <p:nvPr/>
        </p:nvSpPr>
        <p:spPr>
          <a:xfrm>
            <a:off x="8486159" y="3671107"/>
            <a:ext cx="318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 err="1"/>
              <a:t>spark</a:t>
            </a:r>
            <a:r>
              <a:rPr lang="fr-FR" dirty="0"/>
              <a:t> has split </a:t>
            </a:r>
            <a:r>
              <a:rPr lang="fr-FR" dirty="0" err="1"/>
              <a:t>into</a:t>
            </a:r>
            <a:r>
              <a:rPr lang="fr-FR" dirty="0"/>
              <a:t> 26 partitions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49C77-1B79-62D5-32C4-57DDFBD5B7BC}"/>
              </a:ext>
            </a:extLst>
          </p:cNvPr>
          <p:cNvSpPr txBox="1"/>
          <p:nvPr/>
        </p:nvSpPr>
        <p:spPr>
          <a:xfrm>
            <a:off x="1994765" y="4263166"/>
            <a:ext cx="490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 err="1"/>
              <a:t>retry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force </a:t>
            </a:r>
            <a:r>
              <a:rPr lang="fr-FR" dirty="0" err="1"/>
              <a:t>spark</a:t>
            </a:r>
            <a:r>
              <a:rPr lang="fr-FR" dirty="0"/>
              <a:t> « </a:t>
            </a:r>
            <a:r>
              <a:rPr lang="fr-FR" dirty="0" err="1"/>
              <a:t>repartition</a:t>
            </a:r>
            <a:r>
              <a:rPr lang="fr-FR" dirty="0"/>
              <a:t> » to </a:t>
            </a:r>
            <a:r>
              <a:rPr lang="fr-FR" dirty="0" err="1"/>
              <a:t>write</a:t>
            </a:r>
            <a:r>
              <a:rPr lang="fr-FR" dirty="0"/>
              <a:t> 1 file</a:t>
            </a:r>
          </a:p>
        </p:txBody>
      </p:sp>
    </p:spTree>
    <p:extLst>
      <p:ext uri="{BB962C8B-B14F-4D97-AF65-F5344CB8AC3E}">
        <p14:creationId xmlns:p14="http://schemas.microsoft.com/office/powerpoint/2010/main" val="298992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D96-CFAD-88C8-1D67-D6F2BB21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14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 : </a:t>
            </a:r>
            <a:r>
              <a:rPr lang="fr-FR" dirty="0" err="1"/>
              <a:t>analyze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50AED-5296-3656-79CB-1BD9D43B2F75}"/>
              </a:ext>
            </a:extLst>
          </p:cNvPr>
          <p:cNvSpPr txBox="1"/>
          <p:nvPr/>
        </p:nvSpPr>
        <p:spPr>
          <a:xfrm>
            <a:off x="1190692" y="1749858"/>
            <a:ext cx="107741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Repeat</a:t>
            </a:r>
            <a:r>
              <a:rPr lang="fr-FR" sz="2400" b="1" dirty="0"/>
              <a:t> the </a:t>
            </a:r>
            <a:r>
              <a:rPr lang="fr-FR" sz="2400" b="1" dirty="0" err="1"/>
              <a:t>same</a:t>
            </a:r>
            <a:r>
              <a:rPr lang="fr-FR" sz="2400" b="1" dirty="0"/>
              <a:t> </a:t>
            </a:r>
            <a:r>
              <a:rPr lang="fr-FR" sz="2400" b="1" dirty="0" err="1"/>
              <a:t>operation</a:t>
            </a:r>
            <a:r>
              <a:rPr lang="fr-FR" sz="2400" b="1" dirty="0"/>
              <a:t> </a:t>
            </a:r>
            <a:r>
              <a:rPr lang="fr-FR" sz="2400" b="1" dirty="0" err="1"/>
              <a:t>twice</a:t>
            </a:r>
            <a:r>
              <a:rPr lang="fr-FR" sz="2400" b="1" dirty="0"/>
              <a:t>, and notice </a:t>
            </a:r>
            <a:r>
              <a:rPr lang="fr-FR" sz="2400" b="1" dirty="0" err="1"/>
              <a:t>that</a:t>
            </a:r>
            <a:endParaRPr lang="fr-FR" sz="2400" b="1" dirty="0"/>
          </a:p>
          <a:p>
            <a:endParaRPr lang="fr-FR" sz="2400" dirty="0"/>
          </a:p>
          <a:p>
            <a:r>
              <a:rPr lang="fr-FR" sz="2400" dirty="0"/>
              <a:t>1/ </a:t>
            </a:r>
            <a:r>
              <a:rPr lang="fr-FR" sz="2400" dirty="0" err="1"/>
              <a:t>you</a:t>
            </a:r>
            <a:r>
              <a:rPr lang="fr-FR" sz="2400" dirty="0"/>
              <a:t> can not </a:t>
            </a:r>
            <a:r>
              <a:rPr lang="fr-FR" sz="2400" dirty="0" err="1"/>
              <a:t>specify</a:t>
            </a:r>
            <a:r>
              <a:rPr lang="fr-FR" sz="2400" dirty="0"/>
              <a:t> the file </a:t>
            </a:r>
            <a:r>
              <a:rPr lang="fr-FR" sz="2400" dirty="0" err="1"/>
              <a:t>names</a:t>
            </a:r>
            <a:r>
              <a:rPr lang="fr-FR" sz="2400" dirty="0"/>
              <a:t> .. </a:t>
            </a:r>
            <a:r>
              <a:rPr lang="fr-FR" sz="2400" dirty="0" err="1"/>
              <a:t>Only</a:t>
            </a:r>
            <a:r>
              <a:rPr lang="fr-FR" sz="2400" dirty="0"/>
              <a:t> an </a:t>
            </a:r>
            <a:r>
              <a:rPr lang="fr-FR" sz="2400" dirty="0" err="1"/>
              <a:t>empty</a:t>
            </a:r>
            <a:r>
              <a:rPr lang="fr-FR" sz="2400" dirty="0"/>
              <a:t> directory </a:t>
            </a:r>
            <a:r>
              <a:rPr lang="fr-FR" sz="2400" dirty="0" err="1"/>
              <a:t>name</a:t>
            </a:r>
            <a:r>
              <a:rPr lang="fr-FR" sz="2400" dirty="0"/>
              <a:t> !</a:t>
            </a:r>
          </a:p>
          <a:p>
            <a:endParaRPr lang="fr-FR" sz="2400" dirty="0"/>
          </a:p>
          <a:p>
            <a:r>
              <a:rPr lang="fr-FR" sz="2400" dirty="0"/>
              <a:t>2/ the file </a:t>
            </a:r>
            <a:r>
              <a:rPr lang="fr-FR" sz="2400" dirty="0" err="1"/>
              <a:t>names</a:t>
            </a:r>
            <a:r>
              <a:rPr lang="fr-FR" sz="2400" dirty="0"/>
              <a:t> are </a:t>
            </a:r>
            <a:r>
              <a:rPr lang="fr-FR" sz="2400" dirty="0" err="1"/>
              <a:t>generated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unique UUID</a:t>
            </a:r>
            <a:br>
              <a:rPr lang="fr-FR" sz="2400" dirty="0"/>
            </a:br>
            <a:r>
              <a:rPr lang="fr-FR" sz="2400" dirty="0"/>
              <a:t>      part-00{</a:t>
            </a:r>
            <a:r>
              <a:rPr lang="fr-FR" sz="2400" dirty="0" err="1"/>
              <a:t>partNumber</a:t>
            </a:r>
            <a:r>
              <a:rPr lang="fr-FR" sz="2400" dirty="0"/>
              <a:t>}-{UUID}-c000.json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during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time… </a:t>
            </a:r>
            <a:r>
              <a:rPr lang="fr-FR" sz="2400" dirty="0" err="1"/>
              <a:t>spark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to « _</a:t>
            </a:r>
            <a:r>
              <a:rPr lang="fr-FR" sz="2400" dirty="0" err="1"/>
              <a:t>temporary</a:t>
            </a:r>
            <a:r>
              <a:rPr lang="fr-FR" sz="2400" dirty="0"/>
              <a:t> » </a:t>
            </a:r>
            <a:r>
              <a:rPr lang="fr-FR" sz="2400" dirty="0" err="1"/>
              <a:t>sub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,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rename</a:t>
            </a:r>
            <a:r>
              <a:rPr lang="fr-FR" sz="2400" dirty="0"/>
              <a:t> at the end </a:t>
            </a:r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spark</a:t>
            </a:r>
            <a:r>
              <a:rPr lang="fr-FR" sz="2400" dirty="0"/>
              <a:t> has </a:t>
            </a:r>
            <a:r>
              <a:rPr lang="fr-FR" sz="2400" dirty="0" err="1"/>
              <a:t>written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files …</a:t>
            </a:r>
            <a:br>
              <a:rPr lang="fr-FR" sz="2400" dirty="0"/>
            </a:br>
            <a:r>
              <a:rPr lang="fr-FR" sz="2400" dirty="0"/>
              <a:t>    If </a:t>
            </a:r>
            <a:r>
              <a:rPr lang="fr-FR" sz="2400" dirty="0" err="1"/>
              <a:t>using</a:t>
            </a:r>
            <a:r>
              <a:rPr lang="fr-FR" sz="2400" dirty="0"/>
              <a:t> the full </a:t>
            </a:r>
            <a:r>
              <a:rPr lang="fr-FR" sz="2400" dirty="0" err="1"/>
              <a:t>dataset</a:t>
            </a:r>
            <a:r>
              <a:rPr lang="fr-FR" sz="2400" dirty="0"/>
              <a:t> of 3Giga .. Spark </a:t>
            </a:r>
            <a:r>
              <a:rPr lang="fr-FR" sz="2400" dirty="0" err="1"/>
              <a:t>write</a:t>
            </a:r>
            <a:r>
              <a:rPr lang="fr-FR" sz="2400" dirty="0"/>
              <a:t> 26 </a:t>
            </a:r>
            <a:r>
              <a:rPr lang="fr-FR" sz="2400" dirty="0" err="1"/>
              <a:t>json</a:t>
            </a:r>
            <a:r>
              <a:rPr lang="fr-FR" sz="2400" dirty="0"/>
              <a:t> files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860073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AB30-1236-B52D-DBEF-7188F191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10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58739D-D3E6-22F0-CE20-BF44FE8D7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93" y="1275866"/>
            <a:ext cx="8618967" cy="558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10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D198-798B-42F7-A723-7149E5F7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AD1C3A-C10F-22A4-9833-1BCE98C75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6603"/>
            <a:ext cx="12192000" cy="14549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6D5CC6-E2CA-4C6A-E9EC-438869C881AD}"/>
              </a:ext>
            </a:extLst>
          </p:cNvPr>
          <p:cNvSpPr txBox="1"/>
          <p:nvPr/>
        </p:nvSpPr>
        <p:spPr>
          <a:xfrm>
            <a:off x="1598556" y="3678954"/>
            <a:ext cx="38157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The ND-JSON File format </a:t>
            </a:r>
            <a:r>
              <a:rPr lang="fr-FR" sz="2400" dirty="0" err="1"/>
              <a:t>is</a:t>
            </a:r>
            <a:r>
              <a:rPr lang="fr-FR" sz="2400" dirty="0"/>
              <a:t> :  </a:t>
            </a:r>
            <a:br>
              <a:rPr lang="fr-FR" sz="2400" dirty="0"/>
            </a:br>
            <a:r>
              <a:rPr lang="fr-FR" sz="2400" dirty="0"/>
              <a:t>{ object1 }</a:t>
            </a:r>
          </a:p>
          <a:p>
            <a:r>
              <a:rPr lang="fr-FR" sz="2400" dirty="0"/>
              <a:t>{ object2 }</a:t>
            </a:r>
          </a:p>
          <a:p>
            <a:r>
              <a:rPr lang="fr-FR" sz="2400" dirty="0"/>
              <a:t>{ object3 }</a:t>
            </a:r>
          </a:p>
          <a:p>
            <a:r>
              <a:rPr lang="fr-FR" sz="2400" dirty="0"/>
              <a:t>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577C7-3A67-9A15-D670-D4F07A25BEB4}"/>
              </a:ext>
            </a:extLst>
          </p:cNvPr>
          <p:cNvSpPr txBox="1"/>
          <p:nvPr/>
        </p:nvSpPr>
        <p:spPr>
          <a:xfrm>
            <a:off x="5592752" y="3678954"/>
            <a:ext cx="52355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Corresponding</a:t>
            </a:r>
            <a:r>
              <a:rPr lang="fr-FR" sz="2400" dirty="0"/>
              <a:t> </a:t>
            </a:r>
            <a:r>
              <a:rPr lang="fr-FR" sz="2400" dirty="0" err="1"/>
              <a:t>valid</a:t>
            </a:r>
            <a:r>
              <a:rPr lang="fr-FR" sz="2400" dirty="0"/>
              <a:t> </a:t>
            </a:r>
            <a:r>
              <a:rPr lang="fr-FR" sz="2400" dirty="0" err="1"/>
              <a:t>Json</a:t>
            </a:r>
            <a:r>
              <a:rPr lang="fr-FR" sz="2400" dirty="0"/>
              <a:t> File </a:t>
            </a:r>
            <a:r>
              <a:rPr lang="fr-FR" sz="2400" dirty="0" err="1"/>
              <a:t>would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:  </a:t>
            </a:r>
            <a:br>
              <a:rPr lang="fr-FR" sz="2400" dirty="0"/>
            </a:br>
            <a:r>
              <a:rPr lang="fr-FR" sz="2400" dirty="0"/>
              <a:t>[</a:t>
            </a:r>
            <a:br>
              <a:rPr lang="fr-FR" sz="2400" dirty="0"/>
            </a:br>
            <a:r>
              <a:rPr lang="fr-FR" sz="2400" dirty="0"/>
              <a:t>  { object1 },</a:t>
            </a:r>
          </a:p>
          <a:p>
            <a:r>
              <a:rPr lang="fr-FR" sz="2400" dirty="0"/>
              <a:t>  { object2 },</a:t>
            </a:r>
          </a:p>
          <a:p>
            <a:r>
              <a:rPr lang="fr-FR" sz="2400" dirty="0"/>
              <a:t>  { object3 },</a:t>
            </a:r>
          </a:p>
          <a:p>
            <a:r>
              <a:rPr lang="fr-FR" sz="2400" dirty="0"/>
              <a:t>.. ]</a:t>
            </a:r>
          </a:p>
        </p:txBody>
      </p:sp>
    </p:spTree>
    <p:extLst>
      <p:ext uri="{BB962C8B-B14F-4D97-AF65-F5344CB8AC3E}">
        <p14:creationId xmlns:p14="http://schemas.microsoft.com/office/powerpoint/2010/main" val="81478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2FE-9930-79A4-8652-4A1A040E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63" y="365125"/>
            <a:ext cx="1149927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Optional</a:t>
            </a:r>
            <a:r>
              <a:rPr lang="fr-FR" dirty="0"/>
              <a:t>) </a:t>
            </a:r>
            <a:r>
              <a:rPr lang="fr-FR" dirty="0" err="1"/>
              <a:t>Exercise</a:t>
            </a:r>
            <a:r>
              <a:rPr lang="fr-FR" dirty="0"/>
              <a:t> 11 : </a:t>
            </a:r>
            <a:r>
              <a:rPr lang="fr-FR" dirty="0" err="1"/>
              <a:t>convert</a:t>
            </a:r>
            <a:r>
              <a:rPr lang="fr-FR" dirty="0"/>
              <a:t> ND-</a:t>
            </a:r>
            <a:r>
              <a:rPr lang="fr-FR" dirty="0" err="1"/>
              <a:t>json</a:t>
            </a:r>
            <a:r>
              <a:rPr lang="fr-FR" dirty="0"/>
              <a:t> to </a:t>
            </a:r>
            <a:r>
              <a:rPr lang="fr-FR" dirty="0" err="1"/>
              <a:t>valid</a:t>
            </a:r>
            <a:r>
              <a:rPr lang="fr-FR" dirty="0"/>
              <a:t> JSON  </a:t>
            </a:r>
            <a:r>
              <a:rPr lang="fr-FR" dirty="0" err="1"/>
              <a:t>array</a:t>
            </a:r>
            <a:r>
              <a:rPr lang="fr-FR" dirty="0"/>
              <a:t> File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load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spark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E6ACB-AD95-5EC4-CA53-ECD1531FC8A0}"/>
              </a:ext>
            </a:extLst>
          </p:cNvPr>
          <p:cNvSpPr txBox="1"/>
          <p:nvPr/>
        </p:nvSpPr>
        <p:spPr>
          <a:xfrm>
            <a:off x="1802980" y="2565862"/>
            <a:ext cx="942623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To </a:t>
            </a:r>
            <a:r>
              <a:rPr lang="fr-FR" sz="2400" dirty="0" err="1"/>
              <a:t>convert</a:t>
            </a:r>
            <a:r>
              <a:rPr lang="fr-FR" sz="2400" dirty="0"/>
              <a:t> …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br>
              <a:rPr lang="fr-FR" sz="2400" dirty="0"/>
            </a:b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 err="1"/>
              <a:t>add</a:t>
            </a:r>
            <a:r>
              <a:rPr lang="fr-FR" sz="2400" dirty="0"/>
              <a:t>  a START_ARRAY </a:t>
            </a:r>
            <a:r>
              <a:rPr lang="fr-FR" sz="2400" dirty="0" err="1"/>
              <a:t>delimiter</a:t>
            </a:r>
            <a:r>
              <a:rPr lang="fr-FR" sz="2400" dirty="0"/>
              <a:t> at line 1 :  char « </a:t>
            </a:r>
            <a:r>
              <a:rPr lang="fr-FR" sz="2400" b="1" dirty="0"/>
              <a:t>[</a:t>
            </a:r>
            <a:r>
              <a:rPr lang="fr-FR" sz="2400" dirty="0"/>
              <a:t>« 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finish all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char « </a:t>
            </a:r>
            <a:r>
              <a:rPr lang="fr-FR" sz="2400" b="1" dirty="0"/>
              <a:t>,</a:t>
            </a:r>
            <a:r>
              <a:rPr lang="fr-FR" sz="2400" dirty="0"/>
              <a:t> » … </a:t>
            </a:r>
            <a:r>
              <a:rPr lang="fr-FR" sz="2400" dirty="0" err="1"/>
              <a:t>except</a:t>
            </a:r>
            <a:r>
              <a:rPr lang="fr-FR" sz="2400" dirty="0"/>
              <a:t> the last line !!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/>
              <a:t>finish END_ARRAY at last line : char « </a:t>
            </a:r>
            <a:r>
              <a:rPr lang="fr-FR" sz="2400" b="1" dirty="0"/>
              <a:t>]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r>
              <a:rPr lang="fr-FR" sz="2400" dirty="0"/>
              <a:t>a/ </a:t>
            </a:r>
            <a:r>
              <a:rPr lang="fr-FR" sz="2400" dirty="0" err="1"/>
              <a:t>edit</a:t>
            </a:r>
            <a:r>
              <a:rPr lang="fr-FR" sz="2400" dirty="0"/>
              <a:t> </a:t>
            </a:r>
            <a:r>
              <a:rPr lang="fr-FR" sz="2400" dirty="0" err="1"/>
              <a:t>manually</a:t>
            </a:r>
            <a:r>
              <a:rPr lang="fr-FR" sz="2400" dirty="0"/>
              <a:t> a </a:t>
            </a:r>
            <a:r>
              <a:rPr lang="fr-FR" sz="2400" dirty="0" err="1"/>
              <a:t>little</a:t>
            </a:r>
            <a:r>
              <a:rPr lang="fr-FR" sz="2400" dirty="0"/>
              <a:t> file (~10 </a:t>
            </a:r>
            <a:r>
              <a:rPr lang="fr-FR" sz="2400" dirty="0" err="1"/>
              <a:t>lines</a:t>
            </a:r>
            <a:r>
              <a:rPr lang="fr-FR" sz="2400" dirty="0"/>
              <a:t>) / use </a:t>
            </a:r>
            <a:r>
              <a:rPr lang="fr-FR" sz="2400" dirty="0" err="1"/>
              <a:t>regexp</a:t>
            </a:r>
            <a:r>
              <a:rPr lang="fr-FR" sz="2400" dirty="0"/>
              <a:t> / or </a:t>
            </a:r>
            <a:r>
              <a:rPr lang="fr-FR" sz="2400" dirty="0" err="1"/>
              <a:t>write</a:t>
            </a:r>
            <a:r>
              <a:rPr lang="fr-FR" sz="2400" dirty="0"/>
              <a:t> a program(?)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load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real </a:t>
            </a:r>
            <a:r>
              <a:rPr lang="fr-FR" sz="2400" dirty="0" err="1"/>
              <a:t>json</a:t>
            </a:r>
            <a:r>
              <a:rPr lang="fr-FR" sz="2400" dirty="0"/>
              <a:t> « </a:t>
            </a:r>
            <a:r>
              <a:rPr lang="fr-FR" sz="2400" dirty="0" err="1"/>
              <a:t>multiline</a:t>
            </a:r>
            <a:r>
              <a:rPr lang="fr-FR" sz="2400" dirty="0"/>
              <a:t> » file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spark</a:t>
            </a:r>
            <a:endParaRPr lang="fr-FR" sz="2400" dirty="0"/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8203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1: </a:t>
            </a:r>
            <a:r>
              <a:rPr lang="fr-FR" dirty="0" err="1"/>
              <a:t>edit</a:t>
            </a:r>
            <a:r>
              <a:rPr lang="fr-FR" dirty="0"/>
              <a:t> a csv file </a:t>
            </a:r>
            <a:r>
              <a:rPr lang="fr-FR" dirty="0" err="1"/>
              <a:t>with</a:t>
            </a:r>
            <a:r>
              <a:rPr lang="fr-FR" dirty="0"/>
              <a:t> few </a:t>
            </a:r>
            <a:r>
              <a:rPr lang="fr-FR" dirty="0" err="1"/>
              <a:t>lines</a:t>
            </a:r>
            <a:r>
              <a:rPr lang="fr-FR" dirty="0"/>
              <a:t> + Header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8A77A-19E3-A8B9-AF32-3D6778873BD8}"/>
              </a:ext>
            </a:extLst>
          </p:cNvPr>
          <p:cNvSpPr txBox="1"/>
          <p:nvPr/>
        </p:nvSpPr>
        <p:spPr>
          <a:xfrm>
            <a:off x="1349406" y="1850994"/>
            <a:ext cx="1060604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Edit a CSV file,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columns</a:t>
            </a:r>
            <a:r>
              <a:rPr lang="fr-FR" sz="2400" dirty="0"/>
              <a:t> « id, </a:t>
            </a:r>
            <a:r>
              <a:rPr lang="fr-FR" sz="2400" dirty="0" err="1"/>
              <a:t>text</a:t>
            </a:r>
            <a:r>
              <a:rPr lang="fr-FR" sz="2400" dirty="0"/>
              <a:t>, </a:t>
            </a:r>
            <a:r>
              <a:rPr lang="fr-FR" sz="2400" dirty="0" err="1"/>
              <a:t>boolean</a:t>
            </a:r>
            <a:r>
              <a:rPr lang="fr-FR" sz="2400" dirty="0"/>
              <a:t>, date, </a:t>
            </a:r>
            <a:r>
              <a:rPr lang="fr-FR" sz="2400" dirty="0" err="1"/>
              <a:t>doubleValue</a:t>
            </a:r>
            <a:r>
              <a:rPr lang="fr-FR" sz="2400" dirty="0"/>
              <a:t>, .. »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either</a:t>
            </a:r>
            <a:r>
              <a:rPr lang="fr-FR" sz="2400" dirty="0"/>
              <a:t> a </a:t>
            </a:r>
            <a:r>
              <a:rPr lang="fr-FR" sz="2400" dirty="0" err="1"/>
              <a:t>text</a:t>
            </a:r>
            <a:r>
              <a:rPr lang="fr-FR" sz="2400" dirty="0"/>
              <a:t> editor:  Notepad++, </a:t>
            </a:r>
            <a:r>
              <a:rPr lang="fr-FR" sz="2400" dirty="0" err="1"/>
              <a:t>SublimeText</a:t>
            </a:r>
            <a:r>
              <a:rPr lang="fr-FR" sz="2400" dirty="0"/>
              <a:t>, </a:t>
            </a:r>
            <a:r>
              <a:rPr lang="fr-FR" sz="2400" dirty="0" err="1"/>
              <a:t>IntelliJ</a:t>
            </a:r>
            <a:r>
              <a:rPr lang="fr-FR" sz="2400" dirty="0"/>
              <a:t> / Eclipse, …</a:t>
            </a:r>
          </a:p>
          <a:p>
            <a:endParaRPr lang="fr-FR" sz="2400" dirty="0"/>
          </a:p>
          <a:p>
            <a:r>
              <a:rPr lang="fr-FR" sz="2400" dirty="0"/>
              <a:t>First line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« header » : </a:t>
            </a:r>
            <a:r>
              <a:rPr lang="fr-FR" sz="2400" dirty="0" err="1"/>
              <a:t>columns</a:t>
            </a:r>
            <a:r>
              <a:rPr lang="fr-FR" sz="2400" dirty="0"/>
              <a:t> </a:t>
            </a:r>
            <a:r>
              <a:rPr lang="fr-FR" sz="2400" dirty="0" err="1"/>
              <a:t>names</a:t>
            </a:r>
            <a:endParaRPr lang="fr-FR" sz="2400" dirty="0"/>
          </a:p>
          <a:p>
            <a:r>
              <a:rPr lang="fr-FR" sz="2400" dirty="0"/>
              <a:t>All </a:t>
            </a:r>
            <a:r>
              <a:rPr lang="fr-FR" sz="2400" dirty="0" err="1"/>
              <a:t>other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 = values, </a:t>
            </a:r>
            <a:r>
              <a:rPr lang="fr-FR" sz="2400" dirty="0" err="1"/>
              <a:t>separated</a:t>
            </a:r>
            <a:r>
              <a:rPr lang="fr-FR" sz="2400" dirty="0"/>
              <a:t> by « ; »</a:t>
            </a:r>
          </a:p>
          <a:p>
            <a:r>
              <a:rPr lang="fr-FR" sz="2400" dirty="0"/>
              <a:t>Strings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contain</a:t>
            </a:r>
            <a:r>
              <a:rPr lang="fr-FR" sz="2400" dirty="0"/>
              <a:t> </a:t>
            </a:r>
            <a:r>
              <a:rPr lang="fr-FR" sz="2400" dirty="0" err="1"/>
              <a:t>special</a:t>
            </a:r>
            <a:r>
              <a:rPr lang="fr-FR" sz="2400" dirty="0"/>
              <a:t> ‘;’ </a:t>
            </a:r>
            <a:r>
              <a:rPr lang="fr-FR" sz="2400" dirty="0" err="1"/>
              <a:t>character</a:t>
            </a:r>
            <a:r>
              <a:rPr lang="fr-FR" sz="2400" dirty="0"/>
              <a:t>, but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wrapped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double </a:t>
            </a:r>
            <a:r>
              <a:rPr lang="fr-FR" sz="2400" dirty="0" err="1"/>
              <a:t>quotes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F0E44B-8C67-4C34-8ED3-5467B0572ECF}"/>
              </a:ext>
            </a:extLst>
          </p:cNvPr>
          <p:cNvSpPr txBox="1"/>
          <p:nvPr/>
        </p:nvSpPr>
        <p:spPr>
          <a:xfrm>
            <a:off x="2507941" y="5934722"/>
            <a:ext cx="62553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Save as  file  « c:\data\sample-data1.csv »</a:t>
            </a:r>
          </a:p>
        </p:txBody>
      </p:sp>
    </p:spTree>
    <p:extLst>
      <p:ext uri="{BB962C8B-B14F-4D97-AF65-F5344CB8AC3E}">
        <p14:creationId xmlns:p14="http://schemas.microsoft.com/office/powerpoint/2010/main" val="20333468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EBD2-6D83-26C4-6F33-E33EFA6B4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C4FE5-E4A5-81A6-B272-93AF60549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553" y="2677886"/>
            <a:ext cx="7154486" cy="1170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8E6B71-CAFF-9681-A4B9-494957E35484}"/>
              </a:ext>
            </a:extLst>
          </p:cNvPr>
          <p:cNvSpPr txBox="1"/>
          <p:nvPr/>
        </p:nvSpPr>
        <p:spPr>
          <a:xfrm>
            <a:off x="2090058" y="2175468"/>
            <a:ext cx="2472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If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get</a:t>
            </a:r>
            <a:r>
              <a:rPr lang="fr-FR" sz="2000" dirty="0"/>
              <a:t>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error</a:t>
            </a:r>
            <a:r>
              <a:rPr lang="fr-FR" sz="2000" dirty="0"/>
              <a:t> 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7CB43-76B1-B34B-6BB2-3832DF8DF405}"/>
              </a:ext>
            </a:extLst>
          </p:cNvPr>
          <p:cNvSpPr txBox="1"/>
          <p:nvPr/>
        </p:nvSpPr>
        <p:spPr>
          <a:xfrm>
            <a:off x="2177144" y="4357635"/>
            <a:ext cx="7426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Probably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have put an extra « , » at the last line  ?  … not </a:t>
            </a:r>
            <a:r>
              <a:rPr lang="fr-FR" sz="2000" dirty="0" err="1"/>
              <a:t>valid</a:t>
            </a:r>
            <a:r>
              <a:rPr lang="fr-FR" sz="2000" dirty="0"/>
              <a:t> </a:t>
            </a:r>
            <a:r>
              <a:rPr lang="fr-FR" sz="2000" dirty="0" err="1"/>
              <a:t>json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137141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4FF8-1EEE-74D7-F79D-7E744C61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E56807-73FE-BD18-1D51-25E9A64486A0}"/>
              </a:ext>
            </a:extLst>
          </p:cNvPr>
          <p:cNvSpPr txBox="1"/>
          <p:nvPr/>
        </p:nvSpPr>
        <p:spPr>
          <a:xfrm>
            <a:off x="567732" y="1221763"/>
            <a:ext cx="1027742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dir</a:t>
            </a:r>
            <a:r>
              <a:rPr lang="fr-FR" dirty="0"/>
              <a:t> = "C:/data/OpenData-gouv.fr/bal/"</a:t>
            </a:r>
          </a:p>
          <a:p>
            <a:r>
              <a:rPr lang="fr-FR" dirty="0"/>
              <a:t>import java.io._</a:t>
            </a:r>
          </a:p>
          <a:p>
            <a:r>
              <a:rPr lang="fr-FR" dirty="0"/>
              <a:t>val out = new </a:t>
            </a:r>
            <a:r>
              <a:rPr lang="fr-FR" dirty="0" err="1"/>
              <a:t>PrintStream</a:t>
            </a:r>
            <a:r>
              <a:rPr lang="fr-FR" dirty="0"/>
              <a:t>(new </a:t>
            </a:r>
            <a:r>
              <a:rPr lang="fr-FR" dirty="0" err="1"/>
              <a:t>BufferedOutputStream</a:t>
            </a:r>
            <a:r>
              <a:rPr lang="fr-FR" dirty="0"/>
              <a:t>(new </a:t>
            </a:r>
            <a:r>
              <a:rPr lang="fr-FR" dirty="0" err="1"/>
              <a:t>FileOutputStream</a:t>
            </a:r>
            <a:r>
              <a:rPr lang="fr-FR" dirty="0"/>
              <a:t>(new File(</a:t>
            </a:r>
            <a:r>
              <a:rPr lang="fr-FR" dirty="0" err="1"/>
              <a:t>dir</a:t>
            </a:r>
            <a:r>
              <a:rPr lang="fr-FR" dirty="0"/>
              <a:t> + "/</a:t>
            </a:r>
            <a:r>
              <a:rPr lang="fr-FR" dirty="0" err="1"/>
              <a:t>part.json</a:t>
            </a:r>
            <a:r>
              <a:rPr lang="fr-FR" dirty="0"/>
              <a:t>"))))</a:t>
            </a:r>
          </a:p>
          <a:p>
            <a:r>
              <a:rPr lang="fr-FR" dirty="0"/>
              <a:t>val in = new </a:t>
            </a:r>
            <a:r>
              <a:rPr lang="fr-FR" dirty="0" err="1"/>
              <a:t>BufferedInputStream</a:t>
            </a:r>
            <a:r>
              <a:rPr lang="fr-FR" dirty="0"/>
              <a:t>(new </a:t>
            </a:r>
            <a:r>
              <a:rPr lang="fr-FR" dirty="0" err="1"/>
              <a:t>FileInputStream</a:t>
            </a:r>
            <a:r>
              <a:rPr lang="fr-FR" dirty="0"/>
              <a:t>(new File(</a:t>
            </a:r>
            <a:r>
              <a:rPr lang="fr-FR" dirty="0" err="1"/>
              <a:t>dir</a:t>
            </a:r>
            <a:r>
              <a:rPr lang="fr-FR" dirty="0"/>
              <a:t> + </a:t>
            </a:r>
            <a:br>
              <a:rPr lang="fr-FR" dirty="0"/>
            </a:br>
            <a:r>
              <a:rPr lang="fr-FR" dirty="0"/>
              <a:t>             "/adresses-json2/part-00000-18b4daf5-e26a-4b18-a104-ff5b97f0a18b-c000.json")))</a:t>
            </a:r>
          </a:p>
          <a:p>
            <a:r>
              <a:rPr lang="fr-FR" dirty="0"/>
              <a:t>val </a:t>
            </a:r>
            <a:r>
              <a:rPr lang="fr-FR" dirty="0" err="1"/>
              <a:t>lineReader</a:t>
            </a:r>
            <a:r>
              <a:rPr lang="fr-FR" dirty="0"/>
              <a:t> = new </a:t>
            </a:r>
            <a:r>
              <a:rPr lang="fr-FR" dirty="0" err="1"/>
              <a:t>BufferedReader</a:t>
            </a:r>
            <a:r>
              <a:rPr lang="fr-FR" dirty="0"/>
              <a:t>(new </a:t>
            </a:r>
            <a:r>
              <a:rPr lang="fr-FR" dirty="0" err="1"/>
              <a:t>InputStreamReader</a:t>
            </a:r>
            <a:r>
              <a:rPr lang="fr-FR" dirty="0"/>
              <a:t>(in))</a:t>
            </a:r>
          </a:p>
          <a:p>
            <a:r>
              <a:rPr lang="fr-FR" dirty="0"/>
              <a:t>var line: String =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 err="1"/>
              <a:t>out.print</a:t>
            </a:r>
            <a:r>
              <a:rPr lang="fr-FR" dirty="0"/>
              <a:t>("[\n")</a:t>
            </a:r>
          </a:p>
          <a:p>
            <a:r>
              <a:rPr lang="fr-FR" dirty="0"/>
              <a:t>var more: Boolean = </a:t>
            </a:r>
            <a:r>
              <a:rPr lang="fr-FR" dirty="0" err="1"/>
              <a:t>true</a:t>
            </a:r>
            <a:endParaRPr lang="fr-FR" dirty="0"/>
          </a:p>
          <a:p>
            <a:r>
              <a:rPr lang="fr-FR" dirty="0"/>
              <a:t>line = </a:t>
            </a:r>
            <a:r>
              <a:rPr lang="fr-FR" dirty="0" err="1"/>
              <a:t>lineReader.readLine</a:t>
            </a:r>
            <a:r>
              <a:rPr lang="fr-FR" dirty="0"/>
              <a:t>()</a:t>
            </a:r>
          </a:p>
          <a:p>
            <a:r>
              <a:rPr lang="fr-FR" dirty="0"/>
              <a:t> </a:t>
            </a:r>
            <a:r>
              <a:rPr lang="fr-FR" dirty="0" err="1"/>
              <a:t>out.print</a:t>
            </a:r>
            <a:r>
              <a:rPr lang="fr-FR" dirty="0"/>
              <a:t>(line)     // </a:t>
            </a:r>
            <a:r>
              <a:rPr lang="fr-FR" dirty="0" err="1"/>
              <a:t>print</a:t>
            </a:r>
            <a:r>
              <a:rPr lang="fr-FR" dirty="0"/>
              <a:t> first line </a:t>
            </a:r>
            <a:r>
              <a:rPr lang="fr-FR" dirty="0" err="1"/>
              <a:t>without</a:t>
            </a:r>
            <a:r>
              <a:rPr lang="fr-FR" dirty="0"/>
              <a:t> comma </a:t>
            </a:r>
            <a:r>
              <a:rPr lang="fr-FR" dirty="0" err="1"/>
              <a:t>separator</a:t>
            </a:r>
            <a:endParaRPr lang="fr-FR" dirty="0"/>
          </a:p>
          <a:p>
            <a:r>
              <a:rPr lang="fr-FR" dirty="0" err="1"/>
              <a:t>while</a:t>
            </a:r>
            <a:r>
              <a:rPr lang="fr-FR" dirty="0"/>
              <a:t>(more) {</a:t>
            </a:r>
          </a:p>
          <a:p>
            <a:r>
              <a:rPr lang="fr-FR" dirty="0"/>
              <a:t>	line = </a:t>
            </a:r>
            <a:r>
              <a:rPr lang="fr-FR" dirty="0" err="1"/>
              <a:t>lineReader.readLine</a:t>
            </a:r>
            <a:r>
              <a:rPr lang="fr-FR" dirty="0"/>
              <a:t>();</a:t>
            </a:r>
          </a:p>
          <a:p>
            <a:r>
              <a:rPr lang="fr-FR" dirty="0"/>
              <a:t>	if (line != </a:t>
            </a:r>
            <a:r>
              <a:rPr lang="fr-FR" dirty="0" err="1"/>
              <a:t>null</a:t>
            </a:r>
            <a:r>
              <a:rPr lang="fr-FR" dirty="0"/>
              <a:t>) { </a:t>
            </a:r>
          </a:p>
          <a:p>
            <a:r>
              <a:rPr lang="fr-FR" dirty="0"/>
              <a:t>	     </a:t>
            </a:r>
            <a:r>
              <a:rPr lang="fr-FR" dirty="0" err="1"/>
              <a:t>out.print</a:t>
            </a:r>
            <a:r>
              <a:rPr lang="fr-FR" dirty="0"/>
              <a:t>(",\n");  // </a:t>
            </a:r>
            <a:r>
              <a:rPr lang="fr-FR" dirty="0" err="1"/>
              <a:t>print</a:t>
            </a:r>
            <a:r>
              <a:rPr lang="fr-FR" dirty="0"/>
              <a:t> </a:t>
            </a:r>
            <a:r>
              <a:rPr lang="fr-FR" dirty="0" err="1"/>
              <a:t>separator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line</a:t>
            </a:r>
          </a:p>
          <a:p>
            <a:r>
              <a:rPr lang="fr-FR" dirty="0"/>
              <a:t>                       </a:t>
            </a:r>
            <a:r>
              <a:rPr lang="fr-FR" dirty="0" err="1"/>
              <a:t>out.print</a:t>
            </a:r>
            <a:r>
              <a:rPr lang="fr-FR" dirty="0"/>
              <a:t>(line) ; </a:t>
            </a:r>
          </a:p>
          <a:p>
            <a:r>
              <a:rPr lang="fr-FR" dirty="0"/>
              <a:t>                 } </a:t>
            </a:r>
            <a:r>
              <a:rPr lang="fr-FR" dirty="0" err="1"/>
              <a:t>else</a:t>
            </a:r>
            <a:r>
              <a:rPr lang="fr-FR" dirty="0"/>
              <a:t> { more = false; }  // no « break » in scala </a:t>
            </a:r>
            <a:r>
              <a:rPr lang="fr-FR" dirty="0" err="1"/>
              <a:t>loop</a:t>
            </a:r>
            <a:r>
              <a:rPr lang="fr-FR" dirty="0"/>
              <a:t> ?!</a:t>
            </a:r>
          </a:p>
          <a:p>
            <a:r>
              <a:rPr lang="fr-FR" dirty="0"/>
              <a:t>}</a:t>
            </a:r>
          </a:p>
          <a:p>
            <a:r>
              <a:rPr lang="fr-FR" dirty="0" err="1"/>
              <a:t>out.print</a:t>
            </a:r>
            <a:r>
              <a:rPr lang="fr-FR" dirty="0"/>
              <a:t>("]\n")</a:t>
            </a:r>
          </a:p>
          <a:p>
            <a:r>
              <a:rPr lang="fr-FR" dirty="0" err="1"/>
              <a:t>out.close</a:t>
            </a:r>
            <a:r>
              <a:rPr lang="fr-FR" dirty="0"/>
              <a:t>(); </a:t>
            </a:r>
            <a:r>
              <a:rPr lang="fr-FR" dirty="0" err="1"/>
              <a:t>in.close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66794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FD53-76D1-060C-51AC-B775300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1346-B51B-C251-481C-AEA3969882E6}"/>
              </a:ext>
            </a:extLst>
          </p:cNvPr>
          <p:cNvSpPr txBox="1"/>
          <p:nvPr/>
        </p:nvSpPr>
        <p:spPr>
          <a:xfrm>
            <a:off x="2840333" y="1736412"/>
            <a:ext cx="50405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addressDs</a:t>
            </a:r>
            <a:r>
              <a:rPr lang="en-US" dirty="0"/>
              <a:t> = </a:t>
            </a:r>
            <a:r>
              <a:rPr lang="en-US" dirty="0" err="1"/>
              <a:t>spark.read</a:t>
            </a:r>
            <a:br>
              <a:rPr lang="en-US" dirty="0"/>
            </a:br>
            <a:r>
              <a:rPr lang="en-US" dirty="0"/>
              <a:t>       </a:t>
            </a:r>
            <a:r>
              <a:rPr lang="en-US" b="1" dirty="0"/>
              <a:t>.option("multiline", "true")</a:t>
            </a:r>
          </a:p>
          <a:p>
            <a:r>
              <a:rPr lang="en-US" dirty="0"/>
              <a:t>       .</a:t>
            </a:r>
            <a:r>
              <a:rPr lang="en-US" dirty="0" err="1"/>
              <a:t>json</a:t>
            </a:r>
            <a:r>
              <a:rPr lang="en-US" dirty="0"/>
              <a:t>("c</a:t>
            </a:r>
            <a:r>
              <a:rPr lang="fr-FR" dirty="0"/>
              <a:t>:/data/OpenData-gouv.fr/bal/</a:t>
            </a:r>
            <a:r>
              <a:rPr lang="en-US" dirty="0" err="1"/>
              <a:t>part.json</a:t>
            </a:r>
            <a:r>
              <a:rPr lang="en-US" dirty="0"/>
              <a:t>")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398C04-5A19-8196-8D51-D44B54EA4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53" y="3056809"/>
            <a:ext cx="10657494" cy="366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7546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6A14-5D63-15C6-A729-F76FC085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12 : Read plain « </a:t>
            </a:r>
            <a:r>
              <a:rPr lang="fr-FR" dirty="0" err="1"/>
              <a:t>Text</a:t>
            </a:r>
            <a:r>
              <a:rPr lang="fr-FR" dirty="0"/>
              <a:t> » </a:t>
            </a:r>
            <a:r>
              <a:rPr lang="fr-FR" dirty="0" err="1"/>
              <a:t>lines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D31DC7-D013-D398-C564-4A6AA6C6D518}"/>
              </a:ext>
            </a:extLst>
          </p:cNvPr>
          <p:cNvSpPr txBox="1"/>
          <p:nvPr/>
        </p:nvSpPr>
        <p:spPr>
          <a:xfrm>
            <a:off x="1559536" y="2361789"/>
            <a:ext cx="98669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edit</a:t>
            </a:r>
            <a:r>
              <a:rPr lang="fr-FR" sz="2400" dirty="0"/>
              <a:t> a file </a:t>
            </a:r>
            <a:r>
              <a:rPr lang="fr-FR" sz="2400" dirty="0" err="1"/>
              <a:t>containing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 of </a:t>
            </a:r>
            <a:r>
              <a:rPr lang="fr-FR" sz="2400" dirty="0" err="1"/>
              <a:t>text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load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text</a:t>
            </a:r>
            <a:r>
              <a:rPr lang="fr-FR" sz="2400" dirty="0"/>
              <a:t> file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spark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c/ count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lines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d/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spark.read.textFile</a:t>
            </a:r>
            <a:r>
              <a:rPr lang="fr-FR" sz="2400" dirty="0"/>
              <a:t>() and </a:t>
            </a:r>
            <a:r>
              <a:rPr lang="fr-FR" sz="2400" dirty="0" err="1"/>
              <a:t>spark.read.text</a:t>
            </a:r>
            <a:r>
              <a:rPr lang="fr-FR" sz="2400" dirty="0"/>
              <a:t>() ?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6835121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8420-43B2-E910-038C-4DB7EA8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F6B76-9736-1D5A-0662-C5EE71942C0E}"/>
              </a:ext>
            </a:extLst>
          </p:cNvPr>
          <p:cNvSpPr txBox="1"/>
          <p:nvPr/>
        </p:nvSpPr>
        <p:spPr>
          <a:xfrm>
            <a:off x="1607734" y="2175467"/>
            <a:ext cx="93759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val </a:t>
            </a:r>
            <a:r>
              <a:rPr lang="fr-FR" sz="2800" dirty="0" err="1"/>
              <a:t>loremIpsum</a:t>
            </a:r>
            <a:r>
              <a:rPr lang="fr-FR" sz="2800" dirty="0"/>
              <a:t> = </a:t>
            </a:r>
            <a:r>
              <a:rPr lang="fr-FR" sz="2800" dirty="0" err="1"/>
              <a:t>spark.read</a:t>
            </a:r>
            <a:r>
              <a:rPr lang="fr-FR" sz="2800" b="1" dirty="0" err="1"/>
              <a:t>.textFile</a:t>
            </a:r>
            <a:r>
              <a:rPr lang="fr-FR" sz="2800" dirty="0"/>
              <a:t>("c:/data/loremIpsum.txt")</a:t>
            </a:r>
          </a:p>
          <a:p>
            <a:r>
              <a:rPr lang="fr-FR" sz="2800" dirty="0" err="1"/>
              <a:t>loremIpsum.show</a:t>
            </a:r>
            <a:r>
              <a:rPr lang="fr-FR" sz="2800" dirty="0"/>
              <a:t>(10, false)</a:t>
            </a:r>
          </a:p>
          <a:p>
            <a:r>
              <a:rPr lang="fr-FR" sz="2800" dirty="0" err="1"/>
              <a:t>loremIpsum.count</a:t>
            </a:r>
            <a:endParaRPr lang="fr-FR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93C319-2702-DDAB-BA6D-AE947D70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204" y="4134897"/>
            <a:ext cx="10671265" cy="245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944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C7926-984E-3EAC-71E2-0D64F5F10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 :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between</a:t>
            </a:r>
            <a:br>
              <a:rPr lang="fr-FR" dirty="0"/>
            </a:br>
            <a:r>
              <a:rPr lang="fr-FR" dirty="0"/>
              <a:t>              .</a:t>
            </a:r>
            <a:r>
              <a:rPr lang="fr-FR" dirty="0" err="1"/>
              <a:t>text</a:t>
            </a:r>
            <a:r>
              <a:rPr lang="fr-FR" dirty="0"/>
              <a:t>() and .</a:t>
            </a:r>
            <a:r>
              <a:rPr lang="fr-FR" dirty="0" err="1"/>
              <a:t>textFile</a:t>
            </a:r>
            <a:r>
              <a:rPr lang="fr-FR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F8A59-7BBD-7FD3-1F0D-E39614CA7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26" y="2110154"/>
            <a:ext cx="10737348" cy="22463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A1EAF-F033-1E55-454B-755F4F074C5D}"/>
              </a:ext>
            </a:extLst>
          </p:cNvPr>
          <p:cNvSpPr txBox="1"/>
          <p:nvPr/>
        </p:nvSpPr>
        <p:spPr>
          <a:xfrm>
            <a:off x="223082" y="4923691"/>
            <a:ext cx="100427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.</a:t>
            </a:r>
            <a:r>
              <a:rPr lang="fr-FR" sz="2000" dirty="0" err="1"/>
              <a:t>textFile</a:t>
            </a:r>
            <a:r>
              <a:rPr lang="fr-FR" sz="2000" dirty="0"/>
              <a:t>()  =&gt;   return  </a:t>
            </a:r>
            <a:r>
              <a:rPr lang="fr-FR" sz="2000" dirty="0" err="1"/>
              <a:t>Dataset</a:t>
            </a:r>
            <a:r>
              <a:rPr lang="fr-FR" sz="2000" dirty="0"/>
              <a:t>[String]        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element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 String</a:t>
            </a:r>
          </a:p>
          <a:p>
            <a:endParaRPr lang="fr-FR" sz="2000" dirty="0"/>
          </a:p>
          <a:p>
            <a:r>
              <a:rPr lang="fr-FR" sz="2000" dirty="0"/>
              <a:t>.</a:t>
            </a:r>
            <a:r>
              <a:rPr lang="fr-FR" sz="2000" dirty="0" err="1"/>
              <a:t>text</a:t>
            </a:r>
            <a:r>
              <a:rPr lang="fr-FR" sz="2000" dirty="0"/>
              <a:t>()    =&gt; return </a:t>
            </a:r>
            <a:r>
              <a:rPr lang="fr-FR" sz="2000" dirty="0" err="1"/>
              <a:t>DataFrame</a:t>
            </a:r>
            <a:r>
              <a:rPr lang="fr-FR" sz="2000" dirty="0"/>
              <a:t> = </a:t>
            </a:r>
            <a:r>
              <a:rPr lang="fr-FR" sz="2000" dirty="0" err="1"/>
              <a:t>Dataset</a:t>
            </a:r>
            <a:r>
              <a:rPr lang="fr-FR" sz="2000" dirty="0"/>
              <a:t>[Row]   …  </a:t>
            </a:r>
            <a:r>
              <a:rPr lang="fr-FR" sz="2000" dirty="0" err="1"/>
              <a:t>each</a:t>
            </a:r>
            <a:r>
              <a:rPr lang="fr-FR" sz="2000" dirty="0"/>
              <a:t> </a:t>
            </a:r>
            <a:r>
              <a:rPr lang="fr-FR" sz="2000" dirty="0" err="1"/>
              <a:t>element</a:t>
            </a:r>
            <a:r>
              <a:rPr lang="fr-FR" sz="2000" dirty="0"/>
              <a:t> </a:t>
            </a:r>
            <a:r>
              <a:rPr lang="fr-FR" sz="2000" dirty="0" err="1"/>
              <a:t>is</a:t>
            </a:r>
            <a:r>
              <a:rPr lang="fr-FR" sz="2000" dirty="0"/>
              <a:t> a Row, </a:t>
            </a:r>
            <a:br>
              <a:rPr lang="fr-FR" sz="2000" dirty="0"/>
            </a:br>
            <a:r>
              <a:rPr lang="fr-FR" sz="2000" dirty="0"/>
              <a:t>                                                                                          </a:t>
            </a:r>
            <a:r>
              <a:rPr lang="fr-FR" sz="2000" dirty="0" err="1"/>
              <a:t>containing</a:t>
            </a:r>
            <a:r>
              <a:rPr lang="fr-FR" sz="2000" dirty="0"/>
              <a:t> 1 </a:t>
            </a:r>
            <a:r>
              <a:rPr lang="fr-FR" sz="2000" dirty="0" err="1"/>
              <a:t>column</a:t>
            </a:r>
            <a:r>
              <a:rPr lang="fr-FR" sz="2000" dirty="0"/>
              <a:t> « value », of type string</a:t>
            </a:r>
          </a:p>
        </p:txBody>
      </p:sp>
    </p:spTree>
    <p:extLst>
      <p:ext uri="{BB962C8B-B14F-4D97-AF65-F5344CB8AC3E}">
        <p14:creationId xmlns:p14="http://schemas.microsoft.com/office/powerpoint/2010/main" val="34181823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7481-7F1D-F158-9520-E604F2CAA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 : </a:t>
            </a:r>
            <a:r>
              <a:rPr lang="fr-FR" dirty="0" err="1"/>
              <a:t>What</a:t>
            </a:r>
            <a:r>
              <a:rPr lang="fr-FR" dirty="0"/>
              <a:t> about xml format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95376-905C-C875-1C25-7D421AD06D03}"/>
              </a:ext>
            </a:extLst>
          </p:cNvPr>
          <p:cNvSpPr txBox="1"/>
          <p:nvPr/>
        </p:nvSpPr>
        <p:spPr>
          <a:xfrm>
            <a:off x="838200" y="1823776"/>
            <a:ext cx="1087919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Questions 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a/ do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see</a:t>
            </a:r>
            <a:r>
              <a:rPr lang="fr-FR" sz="2400" dirty="0"/>
              <a:t> a « xml() » </a:t>
            </a:r>
            <a:r>
              <a:rPr lang="fr-FR" sz="2400" dirty="0" err="1"/>
              <a:t>method</a:t>
            </a:r>
            <a:r>
              <a:rPr lang="fr-FR" sz="2400" dirty="0"/>
              <a:t> in </a:t>
            </a:r>
            <a:r>
              <a:rPr lang="fr-FR" sz="2400" dirty="0" err="1"/>
              <a:t>spark.read</a:t>
            </a:r>
            <a:r>
              <a:rPr lang="fr-FR" sz="2400" dirty="0"/>
              <a:t>. ?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why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c/ suppose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want</a:t>
            </a:r>
            <a:r>
              <a:rPr lang="fr-FR" sz="2400" dirty="0"/>
              <a:t> to </a:t>
            </a:r>
            <a:r>
              <a:rPr lang="fr-FR" sz="2400" dirty="0" err="1"/>
              <a:t>extract</a:t>
            </a:r>
            <a:r>
              <a:rPr lang="fr-FR" sz="2400" dirty="0"/>
              <a:t> </a:t>
            </a:r>
            <a:r>
              <a:rPr lang="fr-FR" sz="2400" dirty="0" err="1"/>
              <a:t>known</a:t>
            </a:r>
            <a:r>
              <a:rPr lang="fr-FR" sz="2400" dirty="0"/>
              <a:t> &lt;</a:t>
            </a:r>
            <a:r>
              <a:rPr lang="fr-FR" sz="2400" dirty="0" err="1"/>
              <a:t>element</a:t>
            </a:r>
            <a:r>
              <a:rPr lang="fr-FR" sz="2400" dirty="0"/>
              <a:t>&gt;..&lt;/</a:t>
            </a:r>
            <a:r>
              <a:rPr lang="fr-FR" sz="2400" dirty="0" err="1"/>
              <a:t>element</a:t>
            </a:r>
            <a:r>
              <a:rPr lang="fr-FR" sz="2400" dirty="0"/>
              <a:t>&gt; </a:t>
            </a:r>
            <a:r>
              <a:rPr lang="fr-FR" sz="2400" dirty="0" err="1"/>
              <a:t>from</a:t>
            </a:r>
            <a:r>
              <a:rPr lang="fr-FR" sz="2400" dirty="0"/>
              <a:t> a &lt;root&gt;..&lt;/root&gt;</a:t>
            </a:r>
            <a:br>
              <a:rPr lang="fr-FR" sz="2400" dirty="0"/>
            </a:br>
            <a:r>
              <a:rPr lang="fr-FR" sz="2400" dirty="0"/>
              <a:t>   … How </a:t>
            </a:r>
            <a:r>
              <a:rPr lang="fr-FR" sz="2400" dirty="0" err="1"/>
              <a:t>would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convert</a:t>
            </a:r>
            <a:r>
              <a:rPr lang="fr-FR" sz="2400" dirty="0"/>
              <a:t> to a </a:t>
            </a:r>
            <a:r>
              <a:rPr lang="fr-FR" sz="2400" dirty="0" err="1"/>
              <a:t>Dataset</a:t>
            </a:r>
            <a:r>
              <a:rPr lang="fr-FR" sz="2400" dirty="0"/>
              <a:t> ?</a:t>
            </a:r>
          </a:p>
          <a:p>
            <a:br>
              <a:rPr lang="fr-FR" sz="2400" dirty="0"/>
            </a:br>
            <a:r>
              <a:rPr lang="fr-F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12486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A2498-0002-38B1-C0B1-A2F133D01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54"/>
            <a:ext cx="10515600" cy="875846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EB016A-7983-A68B-D5B0-580D20F9316F}"/>
              </a:ext>
            </a:extLst>
          </p:cNvPr>
          <p:cNvSpPr txBox="1"/>
          <p:nvPr/>
        </p:nvSpPr>
        <p:spPr>
          <a:xfrm>
            <a:off x="1793631" y="1929283"/>
            <a:ext cx="873623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There </a:t>
            </a:r>
            <a:r>
              <a:rPr lang="fr-FR" sz="2400" dirty="0" err="1"/>
              <a:t>is</a:t>
            </a:r>
            <a:r>
              <a:rPr lang="fr-FR" sz="2400" dirty="0"/>
              <a:t> NO </a:t>
            </a:r>
            <a:r>
              <a:rPr lang="fr-FR" sz="2400" dirty="0" err="1"/>
              <a:t>spark</a:t>
            </a:r>
            <a:r>
              <a:rPr lang="fr-FR" sz="2400" dirty="0"/>
              <a:t> xml </a:t>
            </a:r>
            <a:r>
              <a:rPr lang="fr-FR" sz="2400" dirty="0" err="1"/>
              <a:t>method</a:t>
            </a:r>
            <a:r>
              <a:rPr lang="fr-FR" sz="2400" dirty="0"/>
              <a:t> to parse xml </a:t>
            </a:r>
            <a:br>
              <a:rPr lang="fr-FR" sz="2400" dirty="0"/>
            </a:br>
            <a:r>
              <a:rPr lang="fr-FR" sz="2400" dirty="0"/>
              <a:t>      … but java has standard xml </a:t>
            </a:r>
            <a:r>
              <a:rPr lang="fr-FR" sz="2400" dirty="0" err="1"/>
              <a:t>parser</a:t>
            </a:r>
            <a:r>
              <a:rPr lang="fr-FR" sz="2400" dirty="0"/>
              <a:t> (SAX or DOM) and XPath</a:t>
            </a:r>
          </a:p>
          <a:p>
            <a:endParaRPr lang="fr-FR" sz="2400" dirty="0"/>
          </a:p>
          <a:p>
            <a:r>
              <a:rPr lang="fr-FR" sz="2400" dirty="0"/>
              <a:t>b/ xml </a:t>
            </a:r>
            <a:r>
              <a:rPr lang="fr-FR" sz="2400" dirty="0" err="1"/>
              <a:t>is</a:t>
            </a:r>
            <a:r>
              <a:rPr lang="fr-FR" sz="2400" dirty="0"/>
              <a:t> not </a:t>
            </a:r>
            <a:r>
              <a:rPr lang="fr-FR" sz="2400" dirty="0" err="1"/>
              <a:t>practical</a:t>
            </a:r>
            <a:r>
              <a:rPr lang="fr-FR" sz="2400" dirty="0"/>
              <a:t> to </a:t>
            </a:r>
            <a:r>
              <a:rPr lang="fr-FR" sz="2400" dirty="0" err="1"/>
              <a:t>define</a:t>
            </a:r>
            <a:r>
              <a:rPr lang="fr-FR" sz="2400" dirty="0"/>
              <a:t> a standard </a:t>
            </a:r>
            <a:r>
              <a:rPr lang="fr-FR" sz="2400" dirty="0" err="1"/>
              <a:t>list</a:t>
            </a:r>
            <a:r>
              <a:rPr lang="fr-FR" sz="2400" dirty="0"/>
              <a:t> of </a:t>
            </a:r>
            <a:r>
              <a:rPr lang="fr-FR" sz="2400" dirty="0" err="1"/>
              <a:t>rows</a:t>
            </a:r>
            <a:r>
              <a:rPr lang="fr-FR" sz="2400" dirty="0"/>
              <a:t>.</a:t>
            </a:r>
            <a:br>
              <a:rPr lang="fr-FR" sz="2400" dirty="0"/>
            </a:br>
            <a:r>
              <a:rPr lang="fr-FR" sz="2400" dirty="0"/>
              <a:t>    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interpret</a:t>
            </a:r>
            <a:r>
              <a:rPr lang="fr-FR" sz="2400" dirty="0"/>
              <a:t> </a:t>
            </a:r>
            <a:r>
              <a:rPr lang="fr-FR" sz="2400" dirty="0" err="1"/>
              <a:t>child</a:t>
            </a:r>
            <a:r>
              <a:rPr lang="fr-FR" sz="2400" dirty="0"/>
              <a:t> </a:t>
            </a:r>
            <a:r>
              <a:rPr lang="fr-FR" sz="2400" dirty="0" err="1"/>
              <a:t>elements</a:t>
            </a:r>
            <a:r>
              <a:rPr lang="fr-FR" sz="2400" dirty="0"/>
              <a:t> of a </a:t>
            </a:r>
            <a:r>
              <a:rPr lang="fr-FR" sz="2400" dirty="0" err="1"/>
              <a:t>given</a:t>
            </a:r>
            <a:r>
              <a:rPr lang="fr-FR" sz="2400" dirty="0"/>
              <a:t> root </a:t>
            </a:r>
            <a:r>
              <a:rPr lang="fr-FR" sz="2400" dirty="0" err="1"/>
              <a:t>element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possible, but not </a:t>
            </a:r>
            <a:r>
              <a:rPr lang="fr-FR" sz="2400" dirty="0" err="1"/>
              <a:t>practical</a:t>
            </a:r>
            <a:r>
              <a:rPr lang="fr-FR" sz="2400" dirty="0"/>
              <a:t> .. Use </a:t>
            </a:r>
            <a:r>
              <a:rPr lang="fr-FR" sz="2400" dirty="0" err="1"/>
              <a:t>map</a:t>
            </a:r>
            <a:r>
              <a:rPr lang="fr-FR" sz="2400" dirty="0"/>
              <a:t>() and java code to parse.</a:t>
            </a:r>
            <a:br>
              <a:rPr lang="fr-FR" sz="2400" dirty="0"/>
            </a:br>
            <a:r>
              <a:rPr lang="fr-FR" sz="2400" dirty="0"/>
              <a:t>    You </a:t>
            </a:r>
            <a:r>
              <a:rPr lang="fr-FR" sz="2400" dirty="0" err="1"/>
              <a:t>may</a:t>
            </a:r>
            <a:r>
              <a:rPr lang="fr-FR" sz="2400" dirty="0"/>
              <a:t> </a:t>
            </a:r>
            <a:r>
              <a:rPr lang="fr-FR" sz="2400" dirty="0" err="1"/>
              <a:t>also</a:t>
            </a:r>
            <a:r>
              <a:rPr lang="fr-FR" sz="2400" dirty="0"/>
              <a:t> use XPath UDF </a:t>
            </a:r>
            <a:r>
              <a:rPr lang="fr-FR" sz="2400" dirty="0" err="1"/>
              <a:t>functions</a:t>
            </a:r>
            <a:r>
              <a:rPr lang="fr-FR" sz="2400" dirty="0"/>
              <a:t> and </a:t>
            </a:r>
            <a:r>
              <a:rPr lang="fr-FR" sz="2400" dirty="0" err="1"/>
              <a:t>explode</a:t>
            </a:r>
            <a:r>
              <a:rPr lang="fr-FR" sz="2400" dirty="0"/>
              <a:t> </a:t>
            </a:r>
            <a:r>
              <a:rPr lang="fr-FR" sz="2400" dirty="0" err="1"/>
              <a:t>lateral</a:t>
            </a:r>
            <a:r>
              <a:rPr lang="fr-FR" sz="2400" dirty="0"/>
              <a:t> </a:t>
            </a:r>
            <a:r>
              <a:rPr lang="fr-FR" sz="2400" dirty="0" err="1"/>
              <a:t>views</a:t>
            </a:r>
            <a:r>
              <a:rPr lang="fr-FR" sz="2400" dirty="0"/>
              <a:t>.</a:t>
            </a:r>
            <a:br>
              <a:rPr lang="fr-FR" sz="2400" dirty="0"/>
            </a:b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43785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A2DA7-13AE-98F3-B8A0-3773B36C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8662" cy="1325563"/>
          </a:xfrm>
        </p:spPr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13 … Example of « Big » Xml dump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66D35-A02C-81AA-E0E2-656A4CDF5290}"/>
              </a:ext>
            </a:extLst>
          </p:cNvPr>
          <p:cNvSpPr txBox="1"/>
          <p:nvPr/>
        </p:nvSpPr>
        <p:spPr>
          <a:xfrm>
            <a:off x="2155371" y="1969477"/>
            <a:ext cx="82929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hlinkClick r:id="rId2"/>
              </a:rPr>
              <a:t>https://dumps.wikimedia.org/enwiki/20220901/</a:t>
            </a:r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More </a:t>
            </a:r>
            <a:r>
              <a:rPr lang="fr-FR" sz="3200" dirty="0" err="1"/>
              <a:t>than</a:t>
            </a:r>
            <a:r>
              <a:rPr lang="fr-FR" sz="3200" dirty="0"/>
              <a:t> 100 Gigas of Xml files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6911B-48EE-616F-2203-35C862242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795" y="3917526"/>
            <a:ext cx="7628281" cy="28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63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mage result for checkmark icon">
            <a:extLst>
              <a:ext uri="{FF2B5EF4-FFF2-40B4-BE49-F238E27FC236}">
                <a16:creationId xmlns:a16="http://schemas.microsoft.com/office/drawing/2014/main" id="{203E32EA-678A-9387-935D-86D217087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16992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758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9AE41-7DDD-57AD-C34E-021D4813259E}"/>
              </a:ext>
            </a:extLst>
          </p:cNvPr>
          <p:cNvSpPr txBox="1"/>
          <p:nvPr/>
        </p:nvSpPr>
        <p:spPr>
          <a:xfrm>
            <a:off x="2483893" y="2415653"/>
            <a:ext cx="75893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id;text;boolean;date;doubleValue</a:t>
            </a:r>
            <a:endParaRPr lang="fr-FR" sz="2400" dirty="0"/>
          </a:p>
          <a:p>
            <a:r>
              <a:rPr lang="fr-FR" sz="2400" dirty="0"/>
              <a:t>1;hello 1;true;2020/01/24;3.1415926</a:t>
            </a:r>
          </a:p>
          <a:p>
            <a:r>
              <a:rPr lang="fr-FR" sz="2400" dirty="0"/>
              <a:t>2;hello 2;false;2020/01/25;2.71828</a:t>
            </a:r>
          </a:p>
          <a:p>
            <a:r>
              <a:rPr lang="fr-FR" sz="2400" dirty="0"/>
              <a:t>3;hello 3;true;2020/01/26;1.4142135</a:t>
            </a:r>
          </a:p>
          <a:p>
            <a:r>
              <a:rPr lang="fr-FR" sz="2400" dirty="0"/>
              <a:t>4;"hello multi-</a:t>
            </a:r>
            <a:r>
              <a:rPr lang="fr-FR" sz="2400" dirty="0" err="1"/>
              <a:t>lines</a:t>
            </a:r>
            <a:r>
              <a:rPr lang="fr-FR" sz="2400" dirty="0"/>
              <a:t>\n line 2..\n line 3";false;2020/01/27;0.0</a:t>
            </a:r>
          </a:p>
          <a:p>
            <a:r>
              <a:rPr lang="fr-FR" sz="2400" dirty="0"/>
              <a:t>5;"hello line </a:t>
            </a:r>
            <a:r>
              <a:rPr lang="fr-FR" sz="2400" dirty="0" err="1"/>
              <a:t>containing</a:t>
            </a:r>
            <a:r>
              <a:rPr lang="fr-FR" sz="2400" dirty="0"/>
              <a:t> ;;; chars";false;2020/01/28;1.0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609609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F2758-B481-FB72-19EC-412D579CF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583122"/>
          </a:xfrm>
        </p:spPr>
        <p:txBody>
          <a:bodyPr>
            <a:normAutofit/>
          </a:bodyPr>
          <a:lstStyle/>
          <a:p>
            <a:r>
              <a:rPr lang="fr-FR" dirty="0"/>
              <a:t>APPENDIX …</a:t>
            </a:r>
            <a:br>
              <a:rPr lang="fr-FR" dirty="0"/>
            </a:br>
            <a:r>
              <a:rPr lang="fr-FR" dirty="0"/>
              <a:t>If </a:t>
            </a:r>
            <a:r>
              <a:rPr lang="fr-FR" dirty="0" err="1"/>
              <a:t>you</a:t>
            </a:r>
            <a:r>
              <a:rPr lang="fr-FR" dirty="0"/>
              <a:t> have </a:t>
            </a:r>
            <a:r>
              <a:rPr lang="fr-FR" dirty="0" err="1"/>
              <a:t>finished</a:t>
            </a:r>
            <a:r>
              <a:rPr lang="fr-FR" dirty="0"/>
              <a:t> </a:t>
            </a:r>
            <a:r>
              <a:rPr lang="fr-FR" dirty="0" err="1"/>
              <a:t>exercises</a:t>
            </a:r>
            <a:r>
              <a:rPr lang="fr-FR" dirty="0"/>
              <a:t> 9-13,  but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friends</a:t>
            </a:r>
            <a:r>
              <a:rPr lang="fr-FR" dirty="0"/>
              <a:t> are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struggling</a:t>
            </a:r>
            <a:r>
              <a:rPr lang="fr-FR" dirty="0"/>
              <a:t> ?</a:t>
            </a:r>
            <a:br>
              <a:rPr lang="fr-FR" dirty="0"/>
            </a:b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6592C-5AB3-576E-4CD0-E3F5F5C9F6E5}"/>
              </a:ext>
            </a:extLst>
          </p:cNvPr>
          <p:cNvSpPr txBox="1"/>
          <p:nvPr/>
        </p:nvSpPr>
        <p:spPr>
          <a:xfrm>
            <a:off x="2532611" y="3429000"/>
            <a:ext cx="48794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Idea</a:t>
            </a:r>
            <a:r>
              <a:rPr lang="fr-FR" sz="2400" dirty="0"/>
              <a:t> 1 /  help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struggling</a:t>
            </a:r>
            <a:r>
              <a:rPr lang="fr-FR" sz="2400" dirty="0"/>
              <a:t> </a:t>
            </a:r>
            <a:r>
              <a:rPr lang="fr-FR" sz="2400" dirty="0" err="1"/>
              <a:t>friends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Idea</a:t>
            </a:r>
            <a:r>
              <a:rPr lang="fr-FR" sz="2400" dirty="0"/>
              <a:t> 2/   bonus </a:t>
            </a:r>
            <a:r>
              <a:rPr lang="fr-FR" sz="2400" dirty="0" err="1"/>
              <a:t>exercise</a:t>
            </a:r>
            <a:r>
              <a:rPr lang="fr-FR" sz="2400" dirty="0"/>
              <a:t> 14 on </a:t>
            </a:r>
            <a:r>
              <a:rPr lang="fr-FR" sz="2400" dirty="0" err="1"/>
              <a:t>textFile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27745917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E56C-95B9-AC1A-42BF-11594F442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14 : the « World Count » </a:t>
            </a:r>
            <a:br>
              <a:rPr lang="fr-FR" dirty="0"/>
            </a:br>
            <a:r>
              <a:rPr lang="fr-FR" dirty="0"/>
              <a:t>Hello-World standard program of </a:t>
            </a:r>
            <a:r>
              <a:rPr lang="fr-FR" dirty="0" err="1"/>
              <a:t>BigData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8C45A-3A00-3996-B813-C9C1EB142E75}"/>
              </a:ext>
            </a:extLst>
          </p:cNvPr>
          <p:cNvSpPr txBox="1"/>
          <p:nvPr/>
        </p:nvSpPr>
        <p:spPr>
          <a:xfrm>
            <a:off x="1563311" y="2388568"/>
            <a:ext cx="995958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of </a:t>
            </a:r>
            <a:r>
              <a:rPr lang="fr-FR" sz="2400" dirty="0" err="1"/>
              <a:t>text</a:t>
            </a:r>
            <a:r>
              <a:rPr lang="fr-FR" sz="2400" dirty="0"/>
              <a:t>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exercise</a:t>
            </a:r>
            <a:r>
              <a:rPr lang="fr-FR" sz="2400" dirty="0"/>
              <a:t> 12/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split all </a:t>
            </a:r>
            <a:r>
              <a:rPr lang="fr-FR" sz="2400" dirty="0" err="1"/>
              <a:t>lines</a:t>
            </a:r>
            <a:r>
              <a:rPr lang="fr-FR" sz="2400" dirty="0"/>
              <a:t> </a:t>
            </a:r>
            <a:r>
              <a:rPr lang="fr-FR" sz="2400" dirty="0" err="1"/>
              <a:t>into</a:t>
            </a:r>
            <a:r>
              <a:rPr lang="fr-FR" sz="2400" dirty="0"/>
              <a:t> </a:t>
            </a:r>
            <a:r>
              <a:rPr lang="fr-FR" sz="2400" dirty="0" err="1"/>
              <a:t>words</a:t>
            </a:r>
            <a:r>
              <a:rPr lang="fr-FR" sz="2400" dirty="0"/>
              <a:t>   </a:t>
            </a:r>
            <a:br>
              <a:rPr lang="fr-FR" sz="2400" dirty="0"/>
            </a:br>
            <a:r>
              <a:rPr lang="fr-FR" sz="2400" dirty="0"/>
              <a:t>…  For </a:t>
            </a:r>
            <a:r>
              <a:rPr lang="fr-FR" sz="2400" dirty="0" err="1"/>
              <a:t>this</a:t>
            </a:r>
            <a:r>
              <a:rPr lang="fr-FR" sz="2400" dirty="0"/>
              <a:t>, start by « </a:t>
            </a:r>
            <a:r>
              <a:rPr lang="fr-FR" sz="2400" dirty="0" err="1"/>
              <a:t>map</a:t>
            </a:r>
            <a:r>
              <a:rPr lang="fr-FR" sz="2400" dirty="0"/>
              <a:t>() » </a:t>
            </a:r>
            <a:r>
              <a:rPr lang="fr-FR" sz="2400" dirty="0" err="1"/>
              <a:t>replacing</a:t>
            </a:r>
            <a:r>
              <a:rPr lang="fr-FR" sz="2400" dirty="0"/>
              <a:t> all </a:t>
            </a:r>
            <a:r>
              <a:rPr lang="fr-FR" sz="2400" dirty="0" err="1"/>
              <a:t>punctuation</a:t>
            </a:r>
            <a:r>
              <a:rPr lang="fr-FR" sz="2400" dirty="0"/>
              <a:t> marks by a single </a:t>
            </a:r>
            <a:r>
              <a:rPr lang="fr-FR" sz="2400" dirty="0" err="1"/>
              <a:t>space</a:t>
            </a:r>
            <a:br>
              <a:rPr lang="fr-FR" sz="2400" dirty="0"/>
            </a:br>
            <a:r>
              <a:rPr lang="fr-FR" sz="2400" dirty="0"/>
              <a:t>… </a:t>
            </a:r>
            <a:r>
              <a:rPr lang="fr-FR" sz="2400" dirty="0" err="1"/>
              <a:t>Then</a:t>
            </a:r>
            <a:r>
              <a:rPr lang="fr-FR" sz="2400" dirty="0"/>
              <a:t> replace 2 successive </a:t>
            </a:r>
            <a:r>
              <a:rPr lang="fr-FR" sz="2400" dirty="0" err="1"/>
              <a:t>spaces</a:t>
            </a:r>
            <a:r>
              <a:rPr lang="fr-FR" sz="2400" dirty="0"/>
              <a:t> by a single </a:t>
            </a:r>
            <a:r>
              <a:rPr lang="fr-FR" sz="2400" dirty="0" err="1"/>
              <a:t>space</a:t>
            </a:r>
            <a:endParaRPr lang="fr-FR" sz="2400" dirty="0"/>
          </a:p>
          <a:p>
            <a:r>
              <a:rPr lang="fr-FR" sz="2400" dirty="0"/>
              <a:t>… </a:t>
            </a:r>
            <a:r>
              <a:rPr lang="fr-FR" sz="2400" dirty="0" err="1"/>
              <a:t>Then</a:t>
            </a:r>
            <a:r>
              <a:rPr lang="fr-FR" sz="2400" dirty="0"/>
              <a:t> split by </a:t>
            </a:r>
            <a:r>
              <a:rPr lang="fr-FR" sz="2400" dirty="0" err="1"/>
              <a:t>space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… </a:t>
            </a:r>
            <a:r>
              <a:rPr lang="fr-FR" sz="2400" dirty="0" err="1"/>
              <a:t>then</a:t>
            </a:r>
            <a:r>
              <a:rPr lang="fr-FR" sz="2400" dirty="0"/>
              <a:t> use « </a:t>
            </a:r>
            <a:r>
              <a:rPr lang="fr-FR" sz="2400" dirty="0" err="1"/>
              <a:t>flatMap</a:t>
            </a:r>
            <a:r>
              <a:rPr lang="fr-FR" sz="2400" dirty="0"/>
              <a:t>() »  </a:t>
            </a:r>
            <a:r>
              <a:rPr lang="fr-FR" sz="2400" dirty="0" err="1"/>
              <a:t>instead</a:t>
            </a:r>
            <a:r>
              <a:rPr lang="fr-FR" sz="2400" dirty="0"/>
              <a:t> of  « </a:t>
            </a:r>
            <a:r>
              <a:rPr lang="fr-FR" sz="2400" dirty="0" err="1"/>
              <a:t>map</a:t>
            </a:r>
            <a:r>
              <a:rPr lang="fr-FR" sz="2400" dirty="0"/>
              <a:t>() »</a:t>
            </a:r>
          </a:p>
          <a:p>
            <a:endParaRPr lang="fr-FR" sz="2400" dirty="0"/>
          </a:p>
          <a:p>
            <a:r>
              <a:rPr lang="fr-FR" sz="2400" dirty="0" err="1"/>
              <a:t>Finally</a:t>
            </a:r>
            <a:r>
              <a:rPr lang="fr-FR" sz="2400" dirty="0"/>
              <a:t> </a:t>
            </a:r>
            <a:r>
              <a:rPr lang="fr-FR" sz="2400" dirty="0" err="1"/>
              <a:t>extract</a:t>
            </a:r>
            <a:r>
              <a:rPr lang="fr-FR" sz="2400" dirty="0"/>
              <a:t> </a:t>
            </a:r>
            <a:r>
              <a:rPr lang="fr-FR" sz="2400" dirty="0" err="1"/>
              <a:t>words</a:t>
            </a:r>
            <a:r>
              <a:rPr lang="fr-FR" sz="2400" dirty="0"/>
              <a:t> count</a:t>
            </a:r>
          </a:p>
        </p:txBody>
      </p:sp>
    </p:spTree>
    <p:extLst>
      <p:ext uri="{BB962C8B-B14F-4D97-AF65-F5344CB8AC3E}">
        <p14:creationId xmlns:p14="http://schemas.microsoft.com/office/powerpoint/2010/main" val="35949015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8420-43B2-E910-038C-4DB7EA85E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6F6B76-9736-1D5A-0662-C5EE71942C0E}"/>
              </a:ext>
            </a:extLst>
          </p:cNvPr>
          <p:cNvSpPr txBox="1"/>
          <p:nvPr/>
        </p:nvSpPr>
        <p:spPr>
          <a:xfrm>
            <a:off x="1024930" y="2939142"/>
            <a:ext cx="108376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spark.read.textFile</a:t>
            </a:r>
            <a:r>
              <a:rPr lang="fr-FR" sz="2800" dirty="0"/>
              <a:t>("c:/data/loremIpsum.txt")</a:t>
            </a:r>
            <a:br>
              <a:rPr lang="fr-FR" sz="2800" dirty="0"/>
            </a:br>
            <a:r>
              <a:rPr lang="fr-FR" sz="2800" dirty="0"/>
              <a:t>   .</a:t>
            </a:r>
            <a:r>
              <a:rPr lang="en-US" sz="2800" dirty="0" err="1"/>
              <a:t>flatMap</a:t>
            </a:r>
            <a:r>
              <a:rPr lang="en-US" sz="2800" dirty="0"/>
              <a:t>(line =&gt; </a:t>
            </a:r>
            <a:r>
              <a:rPr lang="en-US" sz="2800" dirty="0" err="1"/>
              <a:t>line.replaceAll</a:t>
            </a:r>
            <a:r>
              <a:rPr lang="en-US" sz="2800" dirty="0"/>
              <a:t>("[.,;:?!]", " ") .replace("  ", " ") .split(" ") )</a:t>
            </a:r>
          </a:p>
          <a:p>
            <a:r>
              <a:rPr lang="en-US" sz="2800" dirty="0"/>
              <a:t>   .count</a:t>
            </a:r>
          </a:p>
          <a:p>
            <a:br>
              <a:rPr lang="fr-FR" sz="2800" dirty="0"/>
            </a:b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5846528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3259B-2135-4F81-20E0-47C0BB95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697" y="0"/>
            <a:ext cx="10515600" cy="1064682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14 .. </a:t>
            </a:r>
            <a:r>
              <a:rPr lang="fr-FR" dirty="0" err="1"/>
              <a:t>Explained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05A22-D723-9065-07A6-B0969944E9DB}"/>
              </a:ext>
            </a:extLst>
          </p:cNvPr>
          <p:cNvSpPr txBox="1"/>
          <p:nvPr/>
        </p:nvSpPr>
        <p:spPr>
          <a:xfrm>
            <a:off x="961937" y="2054887"/>
            <a:ext cx="912801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loremIpsum</a:t>
            </a:r>
            <a:r>
              <a:rPr lang="fr-FR" dirty="0"/>
              <a:t> = </a:t>
            </a:r>
            <a:r>
              <a:rPr lang="fr-FR" dirty="0" err="1"/>
              <a:t>spark.read.textFile</a:t>
            </a:r>
            <a:r>
              <a:rPr lang="fr-FR" dirty="0"/>
              <a:t>("c:/data/loremIpsum.txt")</a:t>
            </a:r>
          </a:p>
          <a:p>
            <a:endParaRPr lang="fr-FR" dirty="0"/>
          </a:p>
          <a:p>
            <a:r>
              <a:rPr lang="fr-FR" dirty="0" err="1"/>
              <a:t>loremIpsum.show</a:t>
            </a:r>
            <a:r>
              <a:rPr lang="fr-FR" dirty="0"/>
              <a:t>(10, false)</a:t>
            </a:r>
          </a:p>
          <a:p>
            <a:endParaRPr lang="fr-FR" dirty="0"/>
          </a:p>
          <a:p>
            <a:r>
              <a:rPr lang="en-US" dirty="0" err="1"/>
              <a:t>val</a:t>
            </a:r>
            <a:r>
              <a:rPr lang="en-US" dirty="0"/>
              <a:t> words = </a:t>
            </a:r>
            <a:r>
              <a:rPr lang="en-US" dirty="0" err="1"/>
              <a:t>loremIpsum.flatMap</a:t>
            </a:r>
            <a:r>
              <a:rPr lang="en-US" dirty="0"/>
              <a:t>(line =&gt; </a:t>
            </a:r>
            <a:r>
              <a:rPr lang="en-US" dirty="0" err="1"/>
              <a:t>line.replaceAll</a:t>
            </a:r>
            <a:r>
              <a:rPr lang="en-US" dirty="0"/>
              <a:t>("[.,;:?!]", " ") .replace("  ", " ") .split(" ") 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words.show</a:t>
            </a:r>
            <a:r>
              <a:rPr lang="en-US" dirty="0"/>
              <a:t>(10, false)</a:t>
            </a:r>
          </a:p>
          <a:p>
            <a:endParaRPr lang="en-US" dirty="0"/>
          </a:p>
          <a:p>
            <a:r>
              <a:rPr lang="en-US" dirty="0" err="1"/>
              <a:t>words.count</a:t>
            </a:r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1B60332-39DB-9567-F724-4FD1D09A64EB}"/>
              </a:ext>
            </a:extLst>
          </p:cNvPr>
          <p:cNvSpPr/>
          <p:nvPr/>
        </p:nvSpPr>
        <p:spPr>
          <a:xfrm rot="18015851">
            <a:off x="7913076" y="3597308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FD9F288-E7B1-86AF-FF8A-C329FC51AFB7}"/>
              </a:ext>
            </a:extLst>
          </p:cNvPr>
          <p:cNvSpPr/>
          <p:nvPr/>
        </p:nvSpPr>
        <p:spPr>
          <a:xfrm rot="14607141">
            <a:off x="8587991" y="3597045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F347436-1809-BC7A-68FE-06236C496E95}"/>
              </a:ext>
            </a:extLst>
          </p:cNvPr>
          <p:cNvSpPr/>
          <p:nvPr/>
        </p:nvSpPr>
        <p:spPr>
          <a:xfrm rot="17823377">
            <a:off x="5610329" y="3597044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6EC8391-1420-54C6-287C-601890CD1695}"/>
              </a:ext>
            </a:extLst>
          </p:cNvPr>
          <p:cNvSpPr/>
          <p:nvPr/>
        </p:nvSpPr>
        <p:spPr>
          <a:xfrm rot="17823377">
            <a:off x="3532908" y="3538430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228B72F-2FB5-8FB4-3836-0CB4EC349D8F}"/>
              </a:ext>
            </a:extLst>
          </p:cNvPr>
          <p:cNvSpPr/>
          <p:nvPr/>
        </p:nvSpPr>
        <p:spPr>
          <a:xfrm rot="14607141">
            <a:off x="9522820" y="3538462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E9244-8762-3783-A1D3-8AF1EC22595E}"/>
              </a:ext>
            </a:extLst>
          </p:cNvPr>
          <p:cNvSpPr txBox="1"/>
          <p:nvPr/>
        </p:nvSpPr>
        <p:spPr>
          <a:xfrm>
            <a:off x="2973852" y="3827323"/>
            <a:ext cx="1856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Map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+ </a:t>
            </a:r>
            <a:r>
              <a:rPr lang="fr-FR"/>
              <a:t>flatten</a:t>
            </a:r>
            <a:r>
              <a:rPr lang="fr-FR" dirty="0"/>
              <a:t> all </a:t>
            </a:r>
            <a:r>
              <a:rPr lang="fr-FR" dirty="0" err="1"/>
              <a:t>arrays</a:t>
            </a:r>
            <a:endParaRPr lang="fr-F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C3368-A791-DB19-BA37-97C15E2D5467}"/>
              </a:ext>
            </a:extLst>
          </p:cNvPr>
          <p:cNvSpPr txBox="1"/>
          <p:nvPr/>
        </p:nvSpPr>
        <p:spPr>
          <a:xfrm>
            <a:off x="5350014" y="3889260"/>
            <a:ext cx="23221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Regexp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to replace </a:t>
            </a:r>
            <a:r>
              <a:rPr lang="fr-FR" dirty="0" err="1"/>
              <a:t>punctuation</a:t>
            </a:r>
            <a:endParaRPr lang="fr-FR" dirty="0"/>
          </a:p>
          <a:p>
            <a:r>
              <a:rPr lang="fr-FR" dirty="0"/>
              <a:t>By single &lt;</a:t>
            </a:r>
            <a:r>
              <a:rPr lang="fr-FR" dirty="0" err="1"/>
              <a:t>space</a:t>
            </a:r>
            <a:r>
              <a:rPr lang="fr-FR" dirty="0"/>
              <a:t>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577748-929D-2C01-9EEA-718829A2138A}"/>
              </a:ext>
            </a:extLst>
          </p:cNvPr>
          <p:cNvSpPr txBox="1"/>
          <p:nvPr/>
        </p:nvSpPr>
        <p:spPr>
          <a:xfrm>
            <a:off x="7783266" y="3943968"/>
            <a:ext cx="18870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 replace </a:t>
            </a:r>
            <a:br>
              <a:rPr lang="fr-FR" dirty="0"/>
            </a:br>
            <a:r>
              <a:rPr lang="fr-FR" dirty="0"/>
              <a:t>2 &lt;</a:t>
            </a:r>
            <a:r>
              <a:rPr lang="fr-FR" dirty="0" err="1"/>
              <a:t>space</a:t>
            </a:r>
            <a:r>
              <a:rPr lang="fr-FR" dirty="0"/>
              <a:t>&gt;&lt;</a:t>
            </a:r>
            <a:r>
              <a:rPr lang="fr-FR" dirty="0" err="1"/>
              <a:t>space</a:t>
            </a:r>
            <a:r>
              <a:rPr lang="fr-FR" dirty="0"/>
              <a:t>&gt;</a:t>
            </a:r>
            <a:br>
              <a:rPr lang="fr-FR" dirty="0"/>
            </a:br>
            <a:r>
              <a:rPr lang="fr-FR" dirty="0"/>
              <a:t>By single &lt;</a:t>
            </a:r>
            <a:r>
              <a:rPr lang="fr-FR" dirty="0" err="1"/>
              <a:t>space</a:t>
            </a:r>
            <a:r>
              <a:rPr lang="fr-FR" dirty="0"/>
              <a:t>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B9654D-00F9-7690-DFE3-680514B9E81B}"/>
              </a:ext>
            </a:extLst>
          </p:cNvPr>
          <p:cNvSpPr txBox="1"/>
          <p:nvPr/>
        </p:nvSpPr>
        <p:spPr>
          <a:xfrm>
            <a:off x="9697702" y="3930827"/>
            <a:ext cx="2173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String </a:t>
            </a:r>
            <a:br>
              <a:rPr lang="fr-FR" dirty="0"/>
            </a:br>
            <a:r>
              <a:rPr lang="fr-FR" dirty="0" err="1"/>
              <a:t>delimited</a:t>
            </a:r>
            <a:r>
              <a:rPr lang="fr-FR" dirty="0"/>
              <a:t> by &lt;</a:t>
            </a:r>
            <a:r>
              <a:rPr lang="fr-FR" dirty="0" err="1"/>
              <a:t>space</a:t>
            </a:r>
            <a:r>
              <a:rPr lang="fr-FR" dirty="0"/>
              <a:t>&gt;</a:t>
            </a:r>
          </a:p>
          <a:p>
            <a:r>
              <a:rPr lang="fr-FR" dirty="0"/>
              <a:t>to </a:t>
            </a:r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D50A22C-0998-F2D6-2E1D-B8BB544AD4A5}"/>
              </a:ext>
            </a:extLst>
          </p:cNvPr>
          <p:cNvSpPr/>
          <p:nvPr/>
        </p:nvSpPr>
        <p:spPr>
          <a:xfrm rot="4347328">
            <a:off x="3795841" y="1749695"/>
            <a:ext cx="472272" cy="2461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76B5B2-4508-9D5A-CD96-709A1E7FB33F}"/>
              </a:ext>
            </a:extLst>
          </p:cNvPr>
          <p:cNvSpPr txBox="1"/>
          <p:nvPr/>
        </p:nvSpPr>
        <p:spPr>
          <a:xfrm>
            <a:off x="2583870" y="1217005"/>
            <a:ext cx="3963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Return </a:t>
            </a:r>
            <a:r>
              <a:rPr lang="fr-FR" dirty="0" err="1"/>
              <a:t>Dataset</a:t>
            </a:r>
            <a:r>
              <a:rPr lang="fr-FR" dirty="0"/>
              <a:t>[String] .. 1 string per line</a:t>
            </a:r>
          </a:p>
        </p:txBody>
      </p:sp>
    </p:spTree>
    <p:extLst>
      <p:ext uri="{BB962C8B-B14F-4D97-AF65-F5344CB8AC3E}">
        <p14:creationId xmlns:p14="http://schemas.microsoft.com/office/powerpoint/2010/main" val="8480044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6E5E2-22F5-E9C6-2BCE-7042DD765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5121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8E69AE-A299-E243-2CA6-0FC55F2637C9}"/>
              </a:ext>
            </a:extLst>
          </p:cNvPr>
          <p:cNvSpPr txBox="1"/>
          <p:nvPr/>
        </p:nvSpPr>
        <p:spPr>
          <a:xfrm>
            <a:off x="668214" y="1255542"/>
            <a:ext cx="8003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/>
              <a:t>val </a:t>
            </a:r>
            <a:r>
              <a:rPr lang="fr-FR" sz="1800" dirty="0" err="1"/>
              <a:t>lineDs</a:t>
            </a:r>
            <a:r>
              <a:rPr lang="fr-FR" sz="1800" dirty="0"/>
              <a:t> = </a:t>
            </a:r>
            <a:r>
              <a:rPr lang="fr-FR" sz="1800" dirty="0" err="1"/>
              <a:t>spark.read.textFile</a:t>
            </a:r>
            <a:r>
              <a:rPr lang="fr-FR" sz="1800" dirty="0"/>
              <a:t>("c:/data/loremIpsum.txt") ;      </a:t>
            </a:r>
            <a:r>
              <a:rPr lang="fr-FR" sz="1800" dirty="0" err="1"/>
              <a:t>lineDs.show</a:t>
            </a:r>
            <a:r>
              <a:rPr lang="fr-FR" sz="1800" dirty="0"/>
              <a:t>(10, false)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126FEC-8D37-A4ED-F28A-3E1791E12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685" y="1624874"/>
            <a:ext cx="9095258" cy="14288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DB9D29-943C-0813-191F-8F1669293643}"/>
              </a:ext>
            </a:extLst>
          </p:cNvPr>
          <p:cNvSpPr txBox="1"/>
          <p:nvPr/>
        </p:nvSpPr>
        <p:spPr>
          <a:xfrm>
            <a:off x="724352" y="3300884"/>
            <a:ext cx="10629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800" dirty="0"/>
              <a:t>val </a:t>
            </a:r>
            <a:r>
              <a:rPr lang="fr-FR" sz="1800" dirty="0" err="1"/>
              <a:t>lineSpaceDs</a:t>
            </a:r>
            <a:r>
              <a:rPr lang="fr-FR" sz="1800" dirty="0"/>
              <a:t> = </a:t>
            </a:r>
            <a:r>
              <a:rPr lang="fr-FR" sz="1800" dirty="0" err="1"/>
              <a:t>lineDs.map</a:t>
            </a:r>
            <a:r>
              <a:rPr lang="fr-FR" sz="1800" dirty="0"/>
              <a:t>( line =&gt; </a:t>
            </a:r>
            <a:r>
              <a:rPr lang="en-US" dirty="0" err="1"/>
              <a:t>line.replaceAll</a:t>
            </a:r>
            <a:r>
              <a:rPr lang="en-US" dirty="0"/>
              <a:t>("[.,;:?!]", " ") .replace("  ", " ") ); </a:t>
            </a:r>
            <a:r>
              <a:rPr lang="fr-FR" sz="1800" dirty="0" err="1"/>
              <a:t>lineSpaceDs.show</a:t>
            </a:r>
            <a:r>
              <a:rPr lang="fr-FR" sz="1800" dirty="0"/>
              <a:t>(10, false)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67BBB5-2E8C-6421-2321-3B9F75989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685" y="3670216"/>
            <a:ext cx="8935224" cy="12459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AB51C-59BB-7606-9F5E-AA76BD61BE67}"/>
              </a:ext>
            </a:extLst>
          </p:cNvPr>
          <p:cNvSpPr txBox="1"/>
          <p:nvPr/>
        </p:nvSpPr>
        <p:spPr>
          <a:xfrm>
            <a:off x="724352" y="5100860"/>
            <a:ext cx="10801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wordArrayPerLine</a:t>
            </a:r>
            <a:r>
              <a:rPr lang="fr-FR" dirty="0"/>
              <a:t> = </a:t>
            </a:r>
            <a:r>
              <a:rPr lang="fr-FR" dirty="0" err="1"/>
              <a:t>lineSpaceDs.map</a:t>
            </a:r>
            <a:r>
              <a:rPr lang="fr-FR" dirty="0"/>
              <a:t>( line =&gt; </a:t>
            </a:r>
            <a:r>
              <a:rPr lang="fr-FR" dirty="0" err="1"/>
              <a:t>line.split</a:t>
            </a:r>
            <a:r>
              <a:rPr lang="fr-FR" dirty="0"/>
              <a:t>(" ") )  ;   </a:t>
            </a:r>
            <a:r>
              <a:rPr lang="fr-FR" dirty="0" err="1"/>
              <a:t>wordArrayPerLine.show</a:t>
            </a:r>
            <a:r>
              <a:rPr lang="fr-FR" dirty="0"/>
              <a:t>(10, false)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16ABD7-CD59-3176-2514-774A1DB63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85" y="5466069"/>
            <a:ext cx="10325995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3727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D433-09CE-31BC-2AC5-57992178C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5508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14 ..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86EDA-A615-E651-3EC8-4FD6911FC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60" y="1561455"/>
            <a:ext cx="7344069" cy="30410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222ADA-CF50-3D7F-05FD-8BDBEB848D53}"/>
              </a:ext>
            </a:extLst>
          </p:cNvPr>
          <p:cNvSpPr txBox="1"/>
          <p:nvPr/>
        </p:nvSpPr>
        <p:spPr>
          <a:xfrm>
            <a:off x="743578" y="1130440"/>
            <a:ext cx="7745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val</a:t>
            </a:r>
            <a:r>
              <a:rPr lang="en-US" dirty="0"/>
              <a:t> words = </a:t>
            </a:r>
            <a:r>
              <a:rPr lang="en-US" dirty="0" err="1"/>
              <a:t>lineSpaceDs.flatMap</a:t>
            </a:r>
            <a:r>
              <a:rPr lang="en-US" dirty="0"/>
              <a:t>( line =&gt; </a:t>
            </a:r>
            <a:r>
              <a:rPr lang="en-US" dirty="0" err="1"/>
              <a:t>line.split</a:t>
            </a:r>
            <a:r>
              <a:rPr lang="en-US" dirty="0"/>
              <a:t>(" ") )  ;   </a:t>
            </a:r>
            <a:r>
              <a:rPr lang="en-US" dirty="0" err="1"/>
              <a:t>words.show</a:t>
            </a:r>
            <a:r>
              <a:rPr lang="en-US" dirty="0"/>
              <a:t>(10, false)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EDDD0B-B5E0-6B79-7B0F-E415143150FC}"/>
              </a:ext>
            </a:extLst>
          </p:cNvPr>
          <p:cNvSpPr txBox="1"/>
          <p:nvPr/>
        </p:nvSpPr>
        <p:spPr>
          <a:xfrm>
            <a:off x="743578" y="4748663"/>
            <a:ext cx="135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words.count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6DA307-A788-30DA-9533-AAE506BB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261" y="5296545"/>
            <a:ext cx="2291622" cy="631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9349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0F46-73DF-7D69-B492-F46E5E40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52" y="2637808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24442079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218F-C29D-00F3-A91B-5F09DB28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93" y="258185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Continue…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Please</a:t>
            </a:r>
            <a:r>
              <a:rPr lang="fr-FR" dirty="0"/>
              <a:t> open </a:t>
            </a:r>
            <a:r>
              <a:rPr lang="fr-FR" dirty="0" err="1"/>
              <a:t>next</a:t>
            </a:r>
            <a:r>
              <a:rPr lang="fr-FR" dirty="0"/>
              <a:t> document: Part2 </a:t>
            </a:r>
            <a:br>
              <a:rPr lang="fr-FR" dirty="0"/>
            </a:br>
            <a:r>
              <a:rPr lang="fr-FR" dirty="0"/>
              <a:t>TD2-Part2  (PARQUET)</a:t>
            </a:r>
          </a:p>
        </p:txBody>
      </p:sp>
    </p:spTree>
    <p:extLst>
      <p:ext uri="{BB962C8B-B14F-4D97-AF65-F5344CB8AC3E}">
        <p14:creationId xmlns:p14="http://schemas.microsoft.com/office/powerpoint/2010/main" val="54422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AE117-F434-4B82-F289-355B30D4A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 : Read CSV file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spark-shell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A5D09B-5A17-2F2A-75A6-E43C63BFADB2}"/>
              </a:ext>
            </a:extLst>
          </p:cNvPr>
          <p:cNvSpPr txBox="1"/>
          <p:nvPr/>
        </p:nvSpPr>
        <p:spPr>
          <a:xfrm>
            <a:off x="3557713" y="1816032"/>
            <a:ext cx="329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b="1" dirty="0"/>
              <a:t>sample1Ds</a:t>
            </a:r>
            <a:r>
              <a:rPr lang="fr-FR" dirty="0"/>
              <a:t> = </a:t>
            </a:r>
            <a:r>
              <a:rPr lang="fr-FR" dirty="0" err="1"/>
              <a:t>spark.read</a:t>
            </a:r>
            <a:r>
              <a:rPr lang="fr-FR" dirty="0"/>
              <a:t>.    ….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8AEE71-4F22-B0A5-3824-E5AF17C72966}"/>
              </a:ext>
            </a:extLst>
          </p:cNvPr>
          <p:cNvSpPr txBox="1"/>
          <p:nvPr/>
        </p:nvSpPr>
        <p:spPr>
          <a:xfrm>
            <a:off x="3618673" y="2410479"/>
            <a:ext cx="534005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</a:t>
            </a:r>
          </a:p>
          <a:p>
            <a:r>
              <a:rPr lang="fr-FR" dirty="0"/>
              <a:t>    </a:t>
            </a:r>
            <a:r>
              <a:rPr lang="fr-FR" dirty="0" err="1"/>
              <a:t>spark</a:t>
            </a:r>
            <a:r>
              <a:rPr lang="fr-FR" b="1" dirty="0" err="1"/>
              <a:t>.read</a:t>
            </a:r>
            <a:r>
              <a:rPr lang="fr-FR" b="1" dirty="0"/>
              <a:t> .option</a:t>
            </a:r>
            <a:r>
              <a:rPr lang="fr-FR" dirty="0"/>
              <a:t>( … ) </a:t>
            </a:r>
            <a:r>
              <a:rPr lang="fr-FR" b="1" dirty="0"/>
              <a:t>.format</a:t>
            </a:r>
            <a:r>
              <a:rPr lang="fr-FR" dirty="0"/>
              <a:t>(« csv ») </a:t>
            </a:r>
            <a:r>
              <a:rPr lang="fr-FR" b="1" dirty="0"/>
              <a:t>.</a:t>
            </a:r>
            <a:r>
              <a:rPr lang="fr-FR" b="1" dirty="0" err="1"/>
              <a:t>load</a:t>
            </a:r>
            <a:r>
              <a:rPr lang="fr-FR" dirty="0"/>
              <a:t> ( </a:t>
            </a:r>
            <a:r>
              <a:rPr lang="fr-FR" dirty="0" err="1"/>
              <a:t>path</a:t>
            </a:r>
            <a:r>
              <a:rPr lang="fr-FR" dirty="0"/>
              <a:t> )</a:t>
            </a:r>
          </a:p>
          <a:p>
            <a:r>
              <a:rPr lang="fr-FR" dirty="0"/>
              <a:t>OR </a:t>
            </a:r>
            <a:r>
              <a:rPr lang="fr-FR" dirty="0" err="1"/>
              <a:t>equivalent</a:t>
            </a:r>
            <a:br>
              <a:rPr lang="fr-FR" dirty="0"/>
            </a:br>
            <a:r>
              <a:rPr lang="fr-FR" dirty="0"/>
              <a:t>   </a:t>
            </a:r>
            <a:r>
              <a:rPr lang="fr-FR" dirty="0" err="1"/>
              <a:t>spark</a:t>
            </a:r>
            <a:r>
              <a:rPr lang="fr-FR" b="1" dirty="0" err="1"/>
              <a:t>.read</a:t>
            </a:r>
            <a:r>
              <a:rPr lang="fr-FR" b="1" dirty="0"/>
              <a:t> .option</a:t>
            </a:r>
            <a:r>
              <a:rPr lang="fr-FR" dirty="0"/>
              <a:t>( … ) </a:t>
            </a:r>
            <a:r>
              <a:rPr lang="fr-FR" b="1" dirty="0"/>
              <a:t>.csv</a:t>
            </a:r>
            <a:r>
              <a:rPr lang="fr-FR" dirty="0"/>
              <a:t>( </a:t>
            </a:r>
            <a:r>
              <a:rPr lang="fr-FR" dirty="0" err="1"/>
              <a:t>path</a:t>
            </a:r>
            <a:r>
              <a:rPr lang="fr-FR" dirty="0"/>
              <a:t> 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CHECK :</a:t>
            </a:r>
          </a:p>
          <a:p>
            <a:r>
              <a:rPr lang="fr-FR" dirty="0"/>
              <a:t>1/ correct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2/ option to set the </a:t>
            </a:r>
            <a:r>
              <a:rPr lang="fr-FR" dirty="0" err="1"/>
              <a:t>field</a:t>
            </a:r>
            <a:r>
              <a:rPr lang="fr-FR" dirty="0"/>
              <a:t> </a:t>
            </a:r>
            <a:r>
              <a:rPr lang="fr-FR" dirty="0" err="1"/>
              <a:t>delimiter</a:t>
            </a:r>
            <a:endParaRPr lang="fr-FR" dirty="0"/>
          </a:p>
          <a:p>
            <a:r>
              <a:rPr lang="fr-FR" dirty="0"/>
              <a:t>3/ option to </a:t>
            </a:r>
            <a:r>
              <a:rPr lang="fr-FR" dirty="0" err="1"/>
              <a:t>interpret</a:t>
            </a:r>
            <a:r>
              <a:rPr lang="fr-FR" dirty="0"/>
              <a:t> the first header line </a:t>
            </a:r>
            <a:r>
              <a:rPr lang="fr-FR" dirty="0" err="1"/>
              <a:t>correctly</a:t>
            </a:r>
            <a:endParaRPr lang="fr-FR" dirty="0"/>
          </a:p>
          <a:p>
            <a:r>
              <a:rPr lang="fr-FR" dirty="0"/>
              <a:t>4/ </a:t>
            </a:r>
            <a:r>
              <a:rPr lang="fr-FR" dirty="0" err="1"/>
              <a:t>cast</a:t>
            </a:r>
            <a:r>
              <a:rPr lang="fr-FR" dirty="0"/>
              <a:t> or </a:t>
            </a:r>
            <a:r>
              <a:rPr lang="fr-FR" dirty="0" err="1"/>
              <a:t>interpret</a:t>
            </a:r>
            <a:r>
              <a:rPr lang="fr-FR" dirty="0"/>
              <a:t> types </a:t>
            </a:r>
            <a:r>
              <a:rPr lang="fr-FR" dirty="0" err="1"/>
              <a:t>correctly</a:t>
            </a:r>
            <a:endParaRPr lang="fr-FR" dirty="0"/>
          </a:p>
          <a:p>
            <a:r>
              <a:rPr lang="fr-FR" dirty="0"/>
              <a:t>5/ use sample1Ds.show(20, false)    to check </a:t>
            </a:r>
            <a:r>
              <a:rPr lang="fr-FR" dirty="0" err="1"/>
              <a:t>lines</a:t>
            </a:r>
            <a:endParaRPr lang="fr-FR" dirty="0"/>
          </a:p>
          <a:p>
            <a:r>
              <a:rPr lang="fr-FR" dirty="0"/>
              <a:t>6/ use  sample1Ds.printSchema   to check types  </a:t>
            </a:r>
          </a:p>
          <a:p>
            <a:r>
              <a:rPr lang="fr-FR" dirty="0"/>
              <a:t>          … </a:t>
            </a:r>
            <a:r>
              <a:rPr lang="fr-FR" dirty="0" err="1"/>
              <a:t>string,boolean,int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OK</a:t>
            </a:r>
            <a:br>
              <a:rPr lang="fr-FR" dirty="0"/>
            </a:br>
            <a:r>
              <a:rPr lang="fr-FR" dirty="0"/>
              <a:t>          for date ..  Cf </a:t>
            </a:r>
            <a:r>
              <a:rPr lang="fr-FR" dirty="0" err="1"/>
              <a:t>Exercise</a:t>
            </a:r>
            <a:r>
              <a:rPr lang="fr-FR" dirty="0"/>
              <a:t> 3 or 5 !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908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D2356-2416-EB99-BE93-C532D348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D9D09-A3EC-1362-EFA0-D937CE3946DE}"/>
              </a:ext>
            </a:extLst>
          </p:cNvPr>
          <p:cNvSpPr txBox="1"/>
          <p:nvPr/>
        </p:nvSpPr>
        <p:spPr>
          <a:xfrm>
            <a:off x="1815484" y="2201661"/>
            <a:ext cx="3585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You can type </a:t>
            </a:r>
            <a:br>
              <a:rPr lang="fr-FR" dirty="0"/>
            </a:br>
            <a:r>
              <a:rPr lang="fr-FR" dirty="0" err="1"/>
              <a:t>spark.read</a:t>
            </a:r>
            <a:r>
              <a:rPr lang="fr-FR" dirty="0"/>
              <a:t>.   &lt;TAB&gt; to </a:t>
            </a:r>
            <a:r>
              <a:rPr lang="fr-FR" dirty="0" err="1"/>
              <a:t>autocomplete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999CE4-3980-05D7-1501-A58A3A37A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55" y="3027599"/>
            <a:ext cx="9600158" cy="554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824668-CF7B-6612-2492-D1639FD82910}"/>
              </a:ext>
            </a:extLst>
          </p:cNvPr>
          <p:cNvSpPr txBox="1"/>
          <p:nvPr/>
        </p:nvSpPr>
        <p:spPr>
          <a:xfrm>
            <a:off x="1815484" y="4309191"/>
            <a:ext cx="6017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For option </a:t>
            </a:r>
            <a:r>
              <a:rPr lang="fr-FR" dirty="0" err="1"/>
              <a:t>parameters</a:t>
            </a:r>
            <a:r>
              <a:rPr lang="fr-FR" dirty="0"/>
              <a:t> … type: </a:t>
            </a:r>
            <a:r>
              <a:rPr lang="fr-FR" dirty="0" err="1"/>
              <a:t>spark.read.option</a:t>
            </a:r>
            <a:r>
              <a:rPr lang="fr-FR" dirty="0"/>
              <a:t>  &lt;TAB&gt; &lt;TAB&gt;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98E4D-8266-390F-E3E8-58B54CFA2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855" y="4795783"/>
            <a:ext cx="7615055" cy="131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0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9149-7303-B679-8225-4CD70889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660" y="41090"/>
            <a:ext cx="10515600" cy="846677"/>
          </a:xfrm>
        </p:spPr>
        <p:txBody>
          <a:bodyPr/>
          <a:lstStyle/>
          <a:p>
            <a:pPr algn="ctr"/>
            <a:r>
              <a:rPr lang="fr-FR" dirty="0" err="1"/>
              <a:t>Hint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529DF-DA8B-65C3-9E10-A8A0694995CE}"/>
              </a:ext>
            </a:extLst>
          </p:cNvPr>
          <p:cNvSpPr txBox="1"/>
          <p:nvPr/>
        </p:nvSpPr>
        <p:spPr>
          <a:xfrm>
            <a:off x="2654424" y="2139518"/>
            <a:ext cx="7418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C:\data\sample-data1.csv »    </a:t>
            </a:r>
            <a:r>
              <a:rPr lang="fr-FR" dirty="0" err="1"/>
              <a:t>does</a:t>
            </a:r>
            <a:r>
              <a:rPr lang="fr-FR" dirty="0"/>
              <a:t> not </a:t>
            </a:r>
            <a:r>
              <a:rPr lang="fr-FR" dirty="0" err="1"/>
              <a:t>work</a:t>
            </a:r>
            <a:r>
              <a:rPr lang="fr-FR" dirty="0"/>
              <a:t> !   …  « \ » </a:t>
            </a:r>
            <a:r>
              <a:rPr lang="fr-FR" dirty="0" err="1"/>
              <a:t>is</a:t>
            </a:r>
            <a:r>
              <a:rPr lang="fr-FR" dirty="0"/>
              <a:t> a </a:t>
            </a:r>
            <a:r>
              <a:rPr lang="fr-FR" dirty="0" err="1"/>
              <a:t>special</a:t>
            </a:r>
            <a:r>
              <a:rPr lang="fr-FR" dirty="0"/>
              <a:t> </a:t>
            </a:r>
            <a:r>
              <a:rPr lang="fr-FR" dirty="0" err="1"/>
              <a:t>character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9DD7A5-3C88-8F70-869F-E6F331DD7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342" y="3142734"/>
            <a:ext cx="7244030" cy="184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18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9134</TotalTime>
  <Words>3498</Words>
  <Application>Microsoft Office PowerPoint</Application>
  <PresentationFormat>Widescreen</PresentationFormat>
  <Paragraphs>399</Paragraphs>
  <Slides>67</Slides>
  <Notes>0</Notes>
  <HiddenSlides>35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Bitmap Image</vt:lpstr>
      <vt:lpstr>BigData – Spark Hands-On : File IO  TD2 part 1/2</vt:lpstr>
      <vt:lpstr>Outline</vt:lpstr>
      <vt:lpstr>PowerPoint Presentation</vt:lpstr>
      <vt:lpstr>Objectives of Hands-On</vt:lpstr>
      <vt:lpstr>Exercise 1: edit a csv file with few lines + Header</vt:lpstr>
      <vt:lpstr>Exercise 1..</vt:lpstr>
      <vt:lpstr>Exercise 2 : Read CSV file from spark-shell</vt:lpstr>
      <vt:lpstr>Hint Exercise 2</vt:lpstr>
      <vt:lpstr>Hint Exercise 2</vt:lpstr>
      <vt:lpstr>Exercise 2 … wrong delimiter + wrong header</vt:lpstr>
      <vt:lpstr>Hint Exercise 2 …  almost correct ?  But bad infered types</vt:lpstr>
      <vt:lpstr>Almost Correct, still problem on Date … OK, cf Exercise 3</vt:lpstr>
      <vt:lpstr>Alternative Answer Exercise 2 Using .options( Map(…) )   instead of .option().option()  … .option()</vt:lpstr>
      <vt:lpstr>Answer Exercise 2</vt:lpstr>
      <vt:lpstr>Exercise 3: use .schema(« col1 type1, ..»)</vt:lpstr>
      <vt:lpstr>Exercise 3: Spark can not inferSchema for date …</vt:lpstr>
      <vt:lpstr>Answer Exercise 3</vt:lpstr>
      <vt:lpstr>Exercise 4: use schema  for file with no Header line</vt:lpstr>
      <vt:lpstr>Answer Exercise 4</vt:lpstr>
      <vt:lpstr>Exercise 5: post processing  conversion String-&gt;Date</vt:lpstr>
      <vt:lpstr>Answer Exercise 5</vt:lpstr>
      <vt:lpstr>Exercise 6: real CSV Files, example of Open Data</vt:lpstr>
      <vt:lpstr>Exercise 6 … download + uncompress files</vt:lpstr>
      <vt:lpstr>Exercise 6: load individual CSV files,  then do union of DataSets</vt:lpstr>
      <vt:lpstr>Answer Exercise 6  … naive hand-written for files {1,2,3,4}</vt:lpstr>
      <vt:lpstr>Answer Exercise 6</vt:lpstr>
      <vt:lpstr>Answer Exercise 6 .. Using functional  code-style</vt:lpstr>
      <vt:lpstr>Answer Exercise 6</vt:lpstr>
      <vt:lpstr>Answer Exercise 6</vt:lpstr>
      <vt:lpstr>Loading all-in-one file … slow to download But OK, not « Big » Data</vt:lpstr>
      <vt:lpstr>Exercise 7: load multiple CSV files from 1 directory</vt:lpstr>
      <vt:lpstr>Exercise 7 … Error  if HADOOP_HOME or WinUtils.exe is missing !</vt:lpstr>
      <vt:lpstr>Exercise 7 … ERROR HADOOP_HOME not set =&gt; WARNING at startup</vt:lpstr>
      <vt:lpstr>Exercise 7 .. ERROR HADOOP_HOME set,  but file WinUtils.exe + hadoop.dll not copied!</vt:lpstr>
      <vt:lpstr>Answer Exercise 7 NO WARNING at startup</vt:lpstr>
      <vt:lpstr>Answer Exercise 7</vt:lpstr>
      <vt:lpstr>Exercise 8 … repeat query  before/after .cache() explain which query a/b/c/..  perform IO reads</vt:lpstr>
      <vt:lpstr>Answer Exercise 8 … cache =&gt; lazy  then 1 read … then no more read</vt:lpstr>
      <vt:lpstr>Objectives of Hands-On</vt:lpstr>
      <vt:lpstr>10 mn pause</vt:lpstr>
      <vt:lpstr>APPENDIX … If you have finished exercises 1-8,  but your friends are still struggling ? </vt:lpstr>
      <vt:lpstr>APPENDIX 1: Exercise 6 was loading « addresses » …</vt:lpstr>
      <vt:lpstr>Objectives of Hands-On</vt:lpstr>
      <vt:lpstr>Exercise 9:  save as json,  load json file</vt:lpstr>
      <vt:lpstr>Answer Exercise 9</vt:lpstr>
      <vt:lpstr>Exercise 10 : analyze written json files</vt:lpstr>
      <vt:lpstr>Answer Exercise 10 …</vt:lpstr>
      <vt:lpstr>Answer Exercise 10</vt:lpstr>
      <vt:lpstr>(Optional) Exercise 11 : convert ND-json to valid JSON  array File  … then load from spark</vt:lpstr>
      <vt:lpstr>Hint Exercise 11</vt:lpstr>
      <vt:lpstr>Answer Exercise 11</vt:lpstr>
      <vt:lpstr>Answer Exercise 11</vt:lpstr>
      <vt:lpstr>Exercise 12 : Read plain « Text » lines from file</vt:lpstr>
      <vt:lpstr>Answer Exercise 12</vt:lpstr>
      <vt:lpstr>Answer Exercise 12 : difference between               .text() and .textFile()</vt:lpstr>
      <vt:lpstr>Exercise 13 : What about xml format ?</vt:lpstr>
      <vt:lpstr>Answer Exercise 13</vt:lpstr>
      <vt:lpstr>Exercise 13 … Example of « Big » Xml dump files</vt:lpstr>
      <vt:lpstr>Objectives of Hands-On</vt:lpstr>
      <vt:lpstr>APPENDIX … If you have finished exercises 9-13,  but your friends are still struggling ? </vt:lpstr>
      <vt:lpstr>Exercise 14 : the « World Count »  Hello-World standard program of BigData</vt:lpstr>
      <vt:lpstr>Answer Exercise 14</vt:lpstr>
      <vt:lpstr>Answer Exercise 14 .. Explained</vt:lpstr>
      <vt:lpstr>Answer Exercise 14</vt:lpstr>
      <vt:lpstr>Answer Exercise 14 ..</vt:lpstr>
      <vt:lpstr>10 mn pause</vt:lpstr>
      <vt:lpstr>Continue…  Please open next document: Part2  TD2-Part2  (PARQUET)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– Spark TD2</dc:title>
  <dc:creator>arnaud.nauwynck@gmail.com</dc:creator>
  <cp:lastModifiedBy>NAUWYNCK Arnaud</cp:lastModifiedBy>
  <cp:revision>46</cp:revision>
  <cp:lastPrinted>2024-11-13T12:10:03Z</cp:lastPrinted>
  <dcterms:created xsi:type="dcterms:W3CDTF">2022-09-27T09:47:34Z</dcterms:created>
  <dcterms:modified xsi:type="dcterms:W3CDTF">2024-12-09T00:20:02Z</dcterms:modified>
</cp:coreProperties>
</file>