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397" r:id="rId11"/>
    <p:sldId id="469" r:id="rId12"/>
    <p:sldId id="398" r:id="rId13"/>
    <p:sldId id="477" r:id="rId14"/>
    <p:sldId id="478" r:id="rId15"/>
    <p:sldId id="479" r:id="rId16"/>
    <p:sldId id="412" r:id="rId17"/>
    <p:sldId id="413" r:id="rId18"/>
    <p:sldId id="414" r:id="rId19"/>
    <p:sldId id="416" r:id="rId20"/>
    <p:sldId id="418" r:id="rId21"/>
    <p:sldId id="417" r:id="rId22"/>
    <p:sldId id="446" r:id="rId23"/>
    <p:sldId id="400" r:id="rId24"/>
    <p:sldId id="401" r:id="rId25"/>
    <p:sldId id="403" r:id="rId26"/>
    <p:sldId id="406" r:id="rId27"/>
    <p:sldId id="407" r:id="rId28"/>
    <p:sldId id="421" r:id="rId29"/>
    <p:sldId id="471" r:id="rId30"/>
    <p:sldId id="402" r:id="rId31"/>
    <p:sldId id="410" r:id="rId32"/>
    <p:sldId id="409" r:id="rId33"/>
    <p:sldId id="424" r:id="rId34"/>
    <p:sldId id="450" r:id="rId35"/>
    <p:sldId id="425" r:id="rId36"/>
    <p:sldId id="452" r:id="rId37"/>
    <p:sldId id="451" r:id="rId38"/>
    <p:sldId id="411" r:id="rId39"/>
    <p:sldId id="419" r:id="rId40"/>
    <p:sldId id="415" r:id="rId41"/>
    <p:sldId id="420" r:id="rId42"/>
    <p:sldId id="464" r:id="rId43"/>
    <p:sldId id="466" r:id="rId44"/>
    <p:sldId id="467" r:id="rId45"/>
    <p:sldId id="427" r:id="rId46"/>
    <p:sldId id="447" r:id="rId47"/>
    <p:sldId id="428" r:id="rId48"/>
    <p:sldId id="429" r:id="rId49"/>
    <p:sldId id="472" r:id="rId50"/>
    <p:sldId id="473" r:id="rId51"/>
    <p:sldId id="430" r:id="rId52"/>
    <p:sldId id="474" r:id="rId53"/>
    <p:sldId id="431" r:id="rId54"/>
    <p:sldId id="432" r:id="rId55"/>
    <p:sldId id="455" r:id="rId56"/>
    <p:sldId id="476" r:id="rId57"/>
    <p:sldId id="434" r:id="rId58"/>
    <p:sldId id="433" r:id="rId59"/>
    <p:sldId id="457" r:id="rId60"/>
    <p:sldId id="454" r:id="rId61"/>
    <p:sldId id="453" r:id="rId62"/>
    <p:sldId id="436" r:id="rId63"/>
    <p:sldId id="437" r:id="rId64"/>
    <p:sldId id="435" r:id="rId65"/>
    <p:sldId id="456" r:id="rId66"/>
    <p:sldId id="438" r:id="rId67"/>
    <p:sldId id="442" r:id="rId68"/>
    <p:sldId id="443" r:id="rId69"/>
    <p:sldId id="458" r:id="rId70"/>
    <p:sldId id="459" r:id="rId71"/>
    <p:sldId id="462" r:id="rId72"/>
    <p:sldId id="465" r:id="rId73"/>
    <p:sldId id="460" r:id="rId74"/>
    <p:sldId id="463" r:id="rId75"/>
    <p:sldId id="468" r:id="rId76"/>
    <p:sldId id="337" r:id="rId77"/>
    <p:sldId id="449" r:id="rId78"/>
    <p:sldId id="385" r:id="rId79"/>
    <p:sldId id="328" r:id="rId80"/>
    <p:sldId id="340" r:id="rId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ownloads.apache.org/hiv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\\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quick-start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– Hands-On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89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  <a:br>
              <a:rPr lang="fr-FR" dirty="0"/>
            </a:br>
            <a:r>
              <a:rPr lang="fr-FR" dirty="0" err="1"/>
              <a:t>add</a:t>
            </a:r>
            <a:r>
              <a:rPr lang="fr-FR" dirty="0"/>
              <a:t> arg    --driver-memory=3g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933-2A1A-8481-27B7-0AFCEE6F59E4}"/>
              </a:ext>
            </a:extLst>
          </p:cNvPr>
          <p:cNvSpPr/>
          <p:nvPr/>
        </p:nvSpPr>
        <p:spPr>
          <a:xfrm rot="17255358">
            <a:off x="-311633" y="704733"/>
            <a:ext cx="215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EFE2-E1C6-BE8D-C907-01B23748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26" y="17085"/>
            <a:ext cx="9706970" cy="132556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… </a:t>
            </a:r>
            <a:r>
              <a:rPr lang="fr-FR" dirty="0" err="1"/>
              <a:t>read</a:t>
            </a:r>
            <a:r>
              <a:rPr lang="fr-FR" dirty="0"/>
              <a:t> CSV / </a:t>
            </a:r>
            <a:r>
              <a:rPr lang="fr-FR" dirty="0" err="1"/>
              <a:t>write</a:t>
            </a:r>
            <a:r>
              <a:rPr lang="fr-FR" dirty="0"/>
              <a:t> Parquet / </a:t>
            </a:r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B1889-6F1E-B207-AA67-F32E10A6C623}"/>
              </a:ext>
            </a:extLst>
          </p:cNvPr>
          <p:cNvSpPr txBox="1"/>
          <p:nvPr/>
        </p:nvSpPr>
        <p:spPr>
          <a:xfrm>
            <a:off x="1592239" y="1071834"/>
            <a:ext cx="104102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csvDs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("csv").option("</a:t>
            </a:r>
            <a:r>
              <a:rPr lang="fr-FR" dirty="0" err="1"/>
              <a:t>delimiter</a:t>
            </a:r>
            <a:r>
              <a:rPr lang="fr-FR" dirty="0"/>
              <a:t>", ";").option("header",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/>
              <a:t>.option("</a:t>
            </a:r>
            <a:r>
              <a:rPr lang="fr-FR" dirty="0" err="1"/>
              <a:t>dateFormat</a:t>
            </a:r>
            <a:r>
              <a:rPr lang="fr-FR" dirty="0"/>
              <a:t>", "</a:t>
            </a:r>
            <a:r>
              <a:rPr lang="fr-FR" dirty="0" err="1"/>
              <a:t>yyyy</a:t>
            </a:r>
            <a:r>
              <a:rPr lang="fr-FR" dirty="0"/>
              <a:t>-MM-dd").</a:t>
            </a:r>
            <a:r>
              <a:rPr lang="fr-FR" dirty="0" err="1"/>
              <a:t>schema</a:t>
            </a:r>
            <a:r>
              <a:rPr lang="fr-FR" dirty="0"/>
              <a:t>("""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  <a:r>
              <a:rPr lang="fr-FR" dirty="0" err="1"/>
              <a:t>cle_interop</a:t>
            </a:r>
            <a:r>
              <a:rPr lang="fr-FR" dirty="0"/>
              <a:t> string NOT NULL, </a:t>
            </a:r>
            <a:r>
              <a:rPr lang="fr-FR" dirty="0" err="1"/>
              <a:t>commune_insee</a:t>
            </a:r>
            <a:r>
              <a:rPr lang="fr-FR" dirty="0"/>
              <a:t> string NOT NULL, </a:t>
            </a:r>
            <a:r>
              <a:rPr lang="fr-FR" dirty="0" err="1"/>
              <a:t>commune_nom</a:t>
            </a:r>
            <a:r>
              <a:rPr lang="fr-FR" dirty="0"/>
              <a:t> string,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,  </a:t>
            </a:r>
            <a:r>
              <a:rPr lang="fr-FR" dirty="0" err="1"/>
              <a:t>commune_deleguee_nom</a:t>
            </a:r>
            <a:r>
              <a:rPr lang="fr-FR" dirty="0"/>
              <a:t> string, </a:t>
            </a:r>
          </a:p>
          <a:p>
            <a:r>
              <a:rPr lang="fr-FR" dirty="0" err="1"/>
              <a:t>voie_nom</a:t>
            </a:r>
            <a:r>
              <a:rPr lang="fr-FR" dirty="0"/>
              <a:t> string, </a:t>
            </a:r>
            <a:r>
              <a:rPr lang="fr-FR" dirty="0" err="1"/>
              <a:t>lieudit_complement_nom</a:t>
            </a:r>
            <a:r>
              <a:rPr lang="fr-FR" dirty="0"/>
              <a:t> string,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NULL, </a:t>
            </a:r>
          </a:p>
          <a:p>
            <a:r>
              <a:rPr lang="fr-FR" dirty="0"/>
              <a:t>suffixe string, position string,  x double, y double, long double,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source string,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</a:t>
            </a:r>
            <a:r>
              <a:rPr lang="fr-FR" dirty="0" err="1"/>
              <a:t>certification_commune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</a:t>
            </a:r>
          </a:p>
          <a:p>
            <a:r>
              <a:rPr lang="fr-FR" dirty="0"/>
              <a:t>""")</a:t>
            </a:r>
          </a:p>
          <a:p>
            <a:r>
              <a:rPr lang="fr-FR" dirty="0"/>
              <a:t>.</a:t>
            </a:r>
            <a:r>
              <a:rPr lang="fr-FR" dirty="0" err="1"/>
              <a:t>load</a:t>
            </a:r>
            <a:r>
              <a:rPr lang="fr-FR" dirty="0"/>
              <a:t>("C:/data/OpenData-gouv.fr/bal")</a:t>
            </a:r>
          </a:p>
          <a:p>
            <a:endParaRPr lang="fr-FR" dirty="0"/>
          </a:p>
          <a:p>
            <a:r>
              <a:rPr lang="fr-FR" dirty="0" err="1"/>
              <a:t>csvDs.printSchema</a:t>
            </a:r>
            <a:endParaRPr lang="fr-FR" dirty="0"/>
          </a:p>
          <a:p>
            <a:r>
              <a:rPr lang="fr-FR" dirty="0" err="1"/>
              <a:t>csvDs.show</a:t>
            </a:r>
            <a:r>
              <a:rPr lang="fr-FR" dirty="0"/>
              <a:t>(1, false)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csvDsNoXYDate</a:t>
            </a:r>
            <a:r>
              <a:rPr lang="fr-FR" dirty="0"/>
              <a:t> = </a:t>
            </a:r>
            <a:r>
              <a:rPr lang="fr-FR" dirty="0" err="1"/>
              <a:t>csvDs.drop</a:t>
            </a:r>
            <a:r>
              <a:rPr lang="fr-FR" dirty="0"/>
              <a:t>("x", "y", "</a:t>
            </a:r>
            <a:r>
              <a:rPr lang="fr-FR" dirty="0" err="1"/>
              <a:t>date_der_maj</a:t>
            </a:r>
            <a:r>
              <a:rPr lang="fr-FR" dirty="0"/>
              <a:t>")  //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on </a:t>
            </a:r>
            <a:r>
              <a:rPr lang="fr-FR" dirty="0" err="1"/>
              <a:t>invalid</a:t>
            </a:r>
            <a:r>
              <a:rPr lang="fr-FR" dirty="0"/>
              <a:t> dates !</a:t>
            </a:r>
          </a:p>
          <a:p>
            <a:endParaRPr lang="fr-FR" dirty="0"/>
          </a:p>
          <a:p>
            <a:r>
              <a:rPr lang="fr-FR" dirty="0" err="1"/>
              <a:t>csvDsNoXYDate.repartition</a:t>
            </a:r>
            <a:r>
              <a:rPr lang="fr-FR" dirty="0"/>
              <a:t>(1).</a:t>
            </a:r>
            <a:r>
              <a:rPr lang="fr-FR" dirty="0" err="1"/>
              <a:t>sortWithinPartitions</a:t>
            </a:r>
            <a:r>
              <a:rPr lang="fr-FR" dirty="0"/>
              <a:t>("</a:t>
            </a:r>
            <a:r>
              <a:rPr lang="fr-FR" dirty="0" err="1"/>
              <a:t>commune_insee</a:t>
            </a:r>
            <a:r>
              <a:rPr lang="fr-FR" dirty="0"/>
              <a:t>", "</a:t>
            </a:r>
            <a:r>
              <a:rPr lang="fr-FR" dirty="0" err="1"/>
              <a:t>voie_nom</a:t>
            </a:r>
            <a:r>
              <a:rPr lang="fr-FR" dirty="0"/>
              <a:t>", "</a:t>
            </a:r>
            <a:r>
              <a:rPr lang="fr-FR" dirty="0" err="1"/>
              <a:t>numero</a:t>
            </a:r>
            <a:r>
              <a:rPr lang="fr-FR" dirty="0"/>
              <a:t>")</a:t>
            </a:r>
          </a:p>
          <a:p>
            <a:r>
              <a:rPr lang="fr-FR" dirty="0"/>
              <a:t>	.</a:t>
            </a:r>
            <a:r>
              <a:rPr lang="fr-FR" dirty="0" err="1"/>
              <a:t>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("C:/data/OpenData-gouv.fr/bal-parquet")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</a:p>
          <a:p>
            <a:r>
              <a:rPr lang="fr-FR" dirty="0" err="1"/>
              <a:t>ds.show</a:t>
            </a:r>
            <a:r>
              <a:rPr lang="fr-FR" dirty="0"/>
              <a:t>(1, false);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F51CB-C113-997F-3D05-951BD4CEA4AE}"/>
              </a:ext>
            </a:extLst>
          </p:cNvPr>
          <p:cNvSpPr/>
          <p:nvPr/>
        </p:nvSpPr>
        <p:spPr>
          <a:xfrm rot="17255358">
            <a:off x="-472463" y="1193126"/>
            <a:ext cx="29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21792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F49-BA8C-A58F-208B-6BBB2CA5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1"/>
            <a:ext cx="10515600" cy="1892490"/>
          </a:xfrm>
        </p:spPr>
        <p:txBody>
          <a:bodyPr/>
          <a:lstStyle/>
          <a:p>
            <a:pPr algn="ctr"/>
            <a:r>
              <a:rPr lang="fr-FR" dirty="0"/>
              <a:t>ERROR on </a:t>
            </a:r>
            <a:r>
              <a:rPr lang="fr-FR" dirty="0" err="1"/>
              <a:t>column</a:t>
            </a:r>
            <a:r>
              <a:rPr lang="fr-FR" dirty="0"/>
              <a:t> "</a:t>
            </a:r>
            <a:r>
              <a:rPr lang="fr-FR" dirty="0" err="1"/>
              <a:t>date_der_maj</a:t>
            </a:r>
            <a:r>
              <a:rPr lang="fr-FR" dirty="0"/>
              <a:t>"</a:t>
            </a:r>
            <a:br>
              <a:rPr lang="fr-FR" dirty="0"/>
            </a:br>
            <a:r>
              <a:rPr lang="fr-FR" dirty="0"/>
              <a:t>("date dernière mise à jour", 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english</a:t>
            </a:r>
            <a:r>
              <a:rPr lang="fr-FR" dirty="0"/>
              <a:t>: last update 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E27E4-B744-8137-D24D-FA8EE68BF7EC}"/>
              </a:ext>
            </a:extLst>
          </p:cNvPr>
          <p:cNvSpPr txBox="1"/>
          <p:nvPr/>
        </p:nvSpPr>
        <p:spPr>
          <a:xfrm>
            <a:off x="166611" y="2238632"/>
            <a:ext cx="13267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Caused</a:t>
            </a:r>
            <a:r>
              <a:rPr lang="fr-FR" dirty="0"/>
              <a:t> by: </a:t>
            </a:r>
            <a:r>
              <a:rPr lang="fr-FR" dirty="0" err="1"/>
              <a:t>org.apache.spark.SparkUpgradeException</a:t>
            </a:r>
            <a:r>
              <a:rPr lang="fr-FR" dirty="0"/>
              <a:t>: [INCONSISTENT_BEHAVIOR_CROSS_VERSION.WRITE_ANCIENT_DATETIME] </a:t>
            </a:r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due to the </a:t>
            </a:r>
            <a:r>
              <a:rPr lang="fr-FR" dirty="0" err="1"/>
              <a:t>upgrading</a:t>
            </a:r>
            <a:r>
              <a:rPr lang="fr-FR" dirty="0"/>
              <a:t> to Spark &gt;= 3.0:</a:t>
            </a:r>
          </a:p>
          <a:p>
            <a:r>
              <a:rPr lang="fr-FR" dirty="0" err="1"/>
              <a:t>writing</a:t>
            </a:r>
            <a:r>
              <a:rPr lang="fr-FR" dirty="0"/>
              <a:t> dates </a:t>
            </a:r>
            <a:r>
              <a:rPr lang="fr-FR" dirty="0" err="1"/>
              <a:t>before</a:t>
            </a:r>
            <a:r>
              <a:rPr lang="fr-FR" dirty="0"/>
              <a:t> 1582-10-15 or timestamps </a:t>
            </a:r>
            <a:r>
              <a:rPr lang="fr-FR" dirty="0" err="1"/>
              <a:t>before</a:t>
            </a:r>
            <a:r>
              <a:rPr lang="fr-FR" dirty="0"/>
              <a:t> 1900-01-01T00:00:00Z</a:t>
            </a:r>
          </a:p>
          <a:p>
            <a:r>
              <a:rPr lang="fr-FR" dirty="0" err="1"/>
              <a:t>into</a:t>
            </a:r>
            <a:r>
              <a:rPr lang="fr-FR" dirty="0"/>
              <a:t> Parquet files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, as the files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by Spark 2.x</a:t>
            </a:r>
          </a:p>
          <a:p>
            <a:r>
              <a:rPr lang="fr-FR" dirty="0"/>
              <a:t>or </a:t>
            </a:r>
            <a:r>
              <a:rPr lang="fr-FR" dirty="0" err="1"/>
              <a:t>legacy</a:t>
            </a:r>
            <a:r>
              <a:rPr lang="fr-FR" dirty="0"/>
              <a:t> versions of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uses a </a:t>
            </a:r>
            <a:r>
              <a:rPr lang="fr-FR" dirty="0" err="1"/>
              <a:t>legacy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 </a:t>
            </a:r>
            <a:r>
              <a:rPr lang="fr-FR" dirty="0" err="1"/>
              <a:t>that</a:t>
            </a:r>
            <a:endParaRPr lang="fr-FR" dirty="0"/>
          </a:p>
          <a:p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Spark 3.0+'s </a:t>
            </a:r>
            <a:r>
              <a:rPr lang="fr-FR" dirty="0" err="1"/>
              <a:t>Proleptic</a:t>
            </a:r>
            <a:r>
              <a:rPr lang="fr-FR" dirty="0"/>
              <a:t> </a:t>
            </a:r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. </a:t>
            </a:r>
            <a:r>
              <a:rPr lang="fr-FR" dirty="0" err="1"/>
              <a:t>See</a:t>
            </a:r>
            <a:r>
              <a:rPr lang="fr-FR" dirty="0"/>
              <a:t> more</a:t>
            </a:r>
          </a:p>
          <a:p>
            <a:r>
              <a:rPr lang="fr-FR" dirty="0" err="1"/>
              <a:t>details</a:t>
            </a:r>
            <a:r>
              <a:rPr lang="fr-FR" dirty="0"/>
              <a:t> in SPARK-31404. You can set "</a:t>
            </a:r>
            <a:r>
              <a:rPr lang="fr-FR" dirty="0" err="1"/>
              <a:t>spark.sql.parquet.datetimeRebaseModeInWrite</a:t>
            </a:r>
            <a:r>
              <a:rPr lang="fr-FR" dirty="0"/>
              <a:t>" to "LEGACY" to rebase the</a:t>
            </a:r>
          </a:p>
          <a:p>
            <a:r>
              <a:rPr lang="fr-FR" dirty="0" err="1"/>
              <a:t>datetime</a:t>
            </a:r>
            <a:r>
              <a:rPr lang="fr-FR" dirty="0"/>
              <a:t> values w.r.t. the </a:t>
            </a:r>
            <a:r>
              <a:rPr lang="fr-FR" dirty="0" err="1"/>
              <a:t>calendar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, to </a:t>
            </a:r>
            <a:r>
              <a:rPr lang="fr-FR" dirty="0" err="1"/>
              <a:t>get</a:t>
            </a:r>
            <a:r>
              <a:rPr lang="fr-FR" dirty="0"/>
              <a:t> maximum</a:t>
            </a:r>
          </a:p>
          <a:p>
            <a:r>
              <a:rPr lang="fr-FR" dirty="0" err="1"/>
              <a:t>interoperability</a:t>
            </a:r>
            <a:r>
              <a:rPr lang="fr-FR" dirty="0"/>
              <a:t>. Or set the config to "CORRECTED" to </a:t>
            </a:r>
            <a:r>
              <a:rPr lang="fr-FR" dirty="0" err="1"/>
              <a:t>write</a:t>
            </a:r>
            <a:r>
              <a:rPr lang="fr-FR" dirty="0"/>
              <a:t> the </a:t>
            </a:r>
            <a:r>
              <a:rPr lang="fr-FR" dirty="0" err="1"/>
              <a:t>datetime</a:t>
            </a:r>
            <a:endParaRPr lang="fr-FR" dirty="0"/>
          </a:p>
          <a:p>
            <a:r>
              <a:rPr lang="fr-FR" dirty="0"/>
              <a:t>values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 if </a:t>
            </a:r>
            <a:r>
              <a:rPr lang="fr-FR" dirty="0" err="1"/>
              <a:t>you</a:t>
            </a:r>
            <a:r>
              <a:rPr lang="fr-FR" dirty="0"/>
              <a:t> are sure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written</a:t>
            </a:r>
            <a:r>
              <a:rPr lang="fr-FR" dirty="0"/>
              <a:t> files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by</a:t>
            </a:r>
          </a:p>
          <a:p>
            <a:r>
              <a:rPr lang="fr-FR" dirty="0"/>
              <a:t>Spark 3.0+ or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use </a:t>
            </a:r>
            <a:r>
              <a:rPr lang="fr-FR" dirty="0" err="1"/>
              <a:t>Proleptic</a:t>
            </a:r>
            <a:r>
              <a:rPr lang="fr-FR" dirty="0"/>
              <a:t> </a:t>
            </a:r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.</a:t>
            </a:r>
          </a:p>
          <a:p>
            <a:r>
              <a:rPr lang="fr-FR" dirty="0"/>
              <a:t>        at org.apache.spark.sql.errors.QueryExecutionErrors$.sparkUpgradeInWritingDatesError(QueryExecutionErrors.scala:759)</a:t>
            </a:r>
          </a:p>
          <a:p>
            <a:r>
              <a:rPr lang="fr-FR" dirty="0"/>
              <a:t>        at org.apache.spark.sql.execution.datasources.DataSourceUtils$.newRebaseExceptionInWrite(DataSourceUtils.scala:187)</a:t>
            </a:r>
          </a:p>
          <a:p>
            <a:r>
              <a:rPr lang="fr-FR" dirty="0"/>
              <a:t>        at </a:t>
            </a:r>
            <a:r>
              <a:rPr lang="fr-FR" dirty="0" err="1"/>
              <a:t>org.apache.spark.sql.execution.datasources.DataSourceUtils</a:t>
            </a:r>
            <a:r>
              <a:rPr lang="fr-FR" dirty="0"/>
              <a:t>$.$anonfun$createDateRebaseFuncInWrite$1(DataSourceUtils.scala:207</a:t>
            </a:r>
          </a:p>
        </p:txBody>
      </p:sp>
    </p:spTree>
    <p:extLst>
      <p:ext uri="{BB962C8B-B14F-4D97-AF65-F5344CB8AC3E}">
        <p14:creationId xmlns:p14="http://schemas.microsoft.com/office/powerpoint/2010/main" val="33664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8C7-8F94-6EEB-3467-1F6B354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 Dates : </a:t>
            </a:r>
            <a:r>
              <a:rPr lang="fr-FR" dirty="0" err="1"/>
              <a:t>after</a:t>
            </a:r>
            <a:r>
              <a:rPr lang="fr-FR" dirty="0"/>
              <a:t> 1582-10-15</a:t>
            </a:r>
            <a:br>
              <a:rPr lang="fr-FR" dirty="0"/>
            </a:br>
            <a:r>
              <a:rPr lang="fr-FR" dirty="0" err="1"/>
              <a:t>so</a:t>
            </a:r>
            <a:r>
              <a:rPr lang="fr-FR" dirty="0"/>
              <a:t> check </a:t>
            </a:r>
            <a:r>
              <a:rPr lang="fr-FR" dirty="0" err="1"/>
              <a:t>invalid</a:t>
            </a:r>
            <a:r>
              <a:rPr lang="fr-FR" dirty="0"/>
              <a:t> dates </a:t>
            </a:r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7D5C3-A522-CA5D-70F7-729E81067CAF}"/>
              </a:ext>
            </a:extLst>
          </p:cNvPr>
          <p:cNvSpPr txBox="1"/>
          <p:nvPr/>
        </p:nvSpPr>
        <p:spPr>
          <a:xfrm>
            <a:off x="2460010" y="1873367"/>
            <a:ext cx="88937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ds.select</a:t>
            </a:r>
            <a:r>
              <a:rPr lang="fr-FR" b="1" dirty="0"/>
              <a:t>("</a:t>
            </a:r>
            <a:r>
              <a:rPr lang="fr-FR" b="1" dirty="0" err="1"/>
              <a:t>date_der_maj</a:t>
            </a:r>
            <a:r>
              <a:rPr lang="fr-FR" b="1" dirty="0"/>
              <a:t>").distinct().</a:t>
            </a:r>
            <a:r>
              <a:rPr lang="fr-FR" b="1" dirty="0" err="1"/>
              <a:t>orderBy</a:t>
            </a:r>
            <a:r>
              <a:rPr lang="fr-FR" b="1" dirty="0"/>
              <a:t>($"date_der_maj".</a:t>
            </a:r>
            <a:r>
              <a:rPr lang="fr-FR" b="1" dirty="0" err="1"/>
              <a:t>asc</a:t>
            </a:r>
            <a:r>
              <a:rPr lang="fr-FR" b="1" dirty="0"/>
              <a:t>).show(10)</a:t>
            </a:r>
          </a:p>
          <a:p>
            <a:endParaRPr lang="fr-FR" dirty="0"/>
          </a:p>
          <a:p>
            <a:r>
              <a:rPr lang="fr-FR" dirty="0"/>
              <a:t>+-----------------+</a:t>
            </a:r>
          </a:p>
          <a:p>
            <a:r>
              <a:rPr lang="fr-FR" dirty="0"/>
              <a:t>|</a:t>
            </a:r>
            <a:r>
              <a:rPr lang="fr-FR" dirty="0" err="1"/>
              <a:t>date_der_maj</a:t>
            </a:r>
            <a:r>
              <a:rPr lang="fr-FR" dirty="0"/>
              <a:t>|</a:t>
            </a:r>
          </a:p>
          <a:p>
            <a:r>
              <a:rPr lang="fr-FR" dirty="0"/>
              <a:t>+-----------------+</a:t>
            </a:r>
          </a:p>
          <a:p>
            <a:r>
              <a:rPr lang="fr-FR" dirty="0"/>
              <a:t>|             NULL|</a:t>
            </a:r>
          </a:p>
          <a:p>
            <a:r>
              <a:rPr lang="fr-FR" dirty="0"/>
              <a:t>|  </a:t>
            </a:r>
            <a:r>
              <a:rPr lang="fr-FR" b="1" dirty="0">
                <a:solidFill>
                  <a:srgbClr val="FF0000"/>
                </a:solidFill>
              </a:rPr>
              <a:t>0023-04-12</a:t>
            </a:r>
            <a:r>
              <a:rPr lang="fr-FR" dirty="0"/>
              <a:t>|</a:t>
            </a:r>
          </a:p>
          <a:p>
            <a:r>
              <a:rPr lang="fr-FR" dirty="0"/>
              <a:t>|  </a:t>
            </a:r>
            <a:r>
              <a:rPr lang="fr-FR" b="1" dirty="0">
                <a:solidFill>
                  <a:srgbClr val="FF0000"/>
                </a:solidFill>
              </a:rPr>
              <a:t>1111-11-01</a:t>
            </a:r>
            <a:r>
              <a:rPr lang="fr-FR" dirty="0"/>
              <a:t>|</a:t>
            </a:r>
          </a:p>
          <a:p>
            <a:r>
              <a:rPr lang="fr-FR" dirty="0"/>
              <a:t>|  1900-01-01|</a:t>
            </a:r>
          </a:p>
          <a:p>
            <a:r>
              <a:rPr lang="fr-FR" dirty="0"/>
              <a:t>|  1901-01-01|</a:t>
            </a:r>
          </a:p>
          <a:p>
            <a:r>
              <a:rPr lang="fr-FR" dirty="0"/>
              <a:t>|  1904-09-30|</a:t>
            </a:r>
          </a:p>
          <a:p>
            <a:r>
              <a:rPr lang="fr-FR" dirty="0"/>
              <a:t>|  1930-02-21|</a:t>
            </a:r>
          </a:p>
          <a:p>
            <a:r>
              <a:rPr lang="fr-FR" dirty="0"/>
              <a:t>|  1935-04-17|</a:t>
            </a:r>
          </a:p>
          <a:p>
            <a:r>
              <a:rPr lang="fr-FR" dirty="0"/>
              <a:t>|  1936-11-27|</a:t>
            </a:r>
          </a:p>
          <a:p>
            <a:r>
              <a:rPr lang="fr-FR" dirty="0"/>
              <a:t>|  1944-10-13|</a:t>
            </a:r>
          </a:p>
          <a:p>
            <a:r>
              <a:rPr lang="fr-FR" dirty="0"/>
              <a:t>+----------------+</a:t>
            </a:r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showing</a:t>
            </a:r>
            <a:r>
              <a:rPr lang="fr-FR" dirty="0"/>
              <a:t> top 10 </a:t>
            </a:r>
            <a:r>
              <a:rPr lang="fr-FR" dirty="0" err="1"/>
              <a:t>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10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AEE-A1AE-C60F-AB29-64E7114F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Fix </a:t>
            </a:r>
            <a:r>
              <a:rPr lang="fr-FR" dirty="0" err="1"/>
              <a:t>invalid</a:t>
            </a:r>
            <a:r>
              <a:rPr lang="fr-FR" dirty="0"/>
              <a:t> dates, </a:t>
            </a:r>
            <a:br>
              <a:rPr lang="fr-FR" dirty="0"/>
            </a:br>
            <a:r>
              <a:rPr lang="fr-FR" dirty="0"/>
              <a:t>replace by min date  (or NULL)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F505-EA0F-31EE-D6B8-9D3277914081}"/>
              </a:ext>
            </a:extLst>
          </p:cNvPr>
          <p:cNvSpPr txBox="1"/>
          <p:nvPr/>
        </p:nvSpPr>
        <p:spPr>
          <a:xfrm>
            <a:off x="1746913" y="2519867"/>
            <a:ext cx="99173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min_date</a:t>
            </a:r>
            <a:r>
              <a:rPr lang="fr-FR" dirty="0"/>
              <a:t> = </a:t>
            </a:r>
            <a:r>
              <a:rPr lang="fr-FR" dirty="0" err="1"/>
              <a:t>to_date</a:t>
            </a:r>
            <a:r>
              <a:rPr lang="fr-FR" dirty="0"/>
              <a:t>(lit("1901-01-01"));</a:t>
            </a:r>
          </a:p>
          <a:p>
            <a:r>
              <a:rPr lang="fr-FR" dirty="0"/>
              <a:t>val </a:t>
            </a:r>
            <a:r>
              <a:rPr lang="fr-FR" dirty="0" err="1"/>
              <a:t>ds_fixdate</a:t>
            </a:r>
            <a:r>
              <a:rPr lang="fr-FR" dirty="0"/>
              <a:t> = </a:t>
            </a:r>
            <a:r>
              <a:rPr lang="fr-FR" dirty="0" err="1"/>
              <a:t>ds.withColumn</a:t>
            </a:r>
            <a:r>
              <a:rPr lang="fr-FR" dirty="0"/>
              <a:t>("date_der_maj2", </a:t>
            </a:r>
            <a:r>
              <a:rPr lang="fr-FR" dirty="0" err="1"/>
              <a:t>greatest</a:t>
            </a:r>
            <a:r>
              <a:rPr lang="fr-FR" dirty="0"/>
              <a:t>(col("</a:t>
            </a:r>
            <a:r>
              <a:rPr lang="fr-FR" dirty="0" err="1"/>
              <a:t>date_der_maj</a:t>
            </a:r>
            <a:r>
              <a:rPr lang="fr-FR" dirty="0"/>
              <a:t>"), </a:t>
            </a:r>
            <a:r>
              <a:rPr lang="fr-FR" dirty="0" err="1"/>
              <a:t>min_date</a:t>
            </a:r>
            <a:r>
              <a:rPr lang="fr-FR" dirty="0"/>
              <a:t>));</a:t>
            </a:r>
          </a:p>
          <a:p>
            <a:endParaRPr lang="fr-FR" dirty="0"/>
          </a:p>
          <a:p>
            <a:r>
              <a:rPr lang="fr-FR" dirty="0" err="1"/>
              <a:t>ds_fixdate.select</a:t>
            </a:r>
            <a:r>
              <a:rPr lang="fr-FR" dirty="0"/>
              <a:t>("date_der_maj2").distinct().</a:t>
            </a:r>
            <a:r>
              <a:rPr lang="fr-FR" dirty="0" err="1"/>
              <a:t>orderBy</a:t>
            </a:r>
            <a:r>
              <a:rPr lang="fr-FR" dirty="0"/>
              <a:t>($"date_der_maj2".asc).show(10)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ds_fixdate.drop</a:t>
            </a:r>
            <a:r>
              <a:rPr lang="fr-FR" dirty="0"/>
              <a:t>("</a:t>
            </a:r>
            <a:r>
              <a:rPr lang="fr-FR" dirty="0" err="1"/>
              <a:t>date_der_maj</a:t>
            </a:r>
            <a:r>
              <a:rPr lang="fr-FR" dirty="0"/>
              <a:t>").</a:t>
            </a:r>
            <a:r>
              <a:rPr lang="fr-FR" dirty="0" err="1"/>
              <a:t>withColumnRenamed</a:t>
            </a:r>
            <a:r>
              <a:rPr lang="fr-FR" dirty="0"/>
              <a:t>("date_der_maj2", "</a:t>
            </a:r>
            <a:r>
              <a:rPr lang="fr-FR" dirty="0" err="1"/>
              <a:t>date_der_maj</a:t>
            </a:r>
            <a:r>
              <a:rPr lang="fr-F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2142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235052" y="2741494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='Paris'").show(2,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5CD9E-1AE4-517F-E8CE-0C404FFCD172}"/>
              </a:ext>
            </a:extLst>
          </p:cNvPr>
          <p:cNvSpPr/>
          <p:nvPr/>
        </p:nvSpPr>
        <p:spPr>
          <a:xfrm rot="17255358">
            <a:off x="-324700" y="1193126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B47-B0EB-E9DF-7FDB-7C96C6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72" y="328731"/>
            <a:ext cx="10354101" cy="1504618"/>
          </a:xfrm>
        </p:spPr>
        <p:txBody>
          <a:bodyPr>
            <a:normAutofit/>
          </a:bodyPr>
          <a:lstStyle/>
          <a:p>
            <a:r>
              <a:rPr lang="fr-FR" dirty="0"/>
              <a:t>Default </a:t>
            </a:r>
            <a:r>
              <a:rPr lang="fr-FR" dirty="0" err="1"/>
              <a:t>hive</a:t>
            </a: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Derby </a:t>
            </a:r>
            <a:r>
              <a:rPr lang="fr-FR" dirty="0" err="1"/>
              <a:t>metastore_db</a:t>
            </a:r>
            <a:br>
              <a:rPr lang="fr-FR" dirty="0"/>
            </a:b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slides if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r>
              <a:rPr lang="fr-FR" dirty="0"/>
              <a:t>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526C2-021A-1E9B-1161-35A44BC71130}"/>
              </a:ext>
            </a:extLst>
          </p:cNvPr>
          <p:cNvSpPr/>
          <p:nvPr/>
        </p:nvSpPr>
        <p:spPr>
          <a:xfrm rot="17255358">
            <a:off x="-718196" y="847353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0CA6-0B7C-2B72-DC17-02C513E8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19" y="2678779"/>
            <a:ext cx="7325747" cy="323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B73-B949-2775-C700-4C4C489B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46" y="1801299"/>
            <a:ext cx="4071582" cy="83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40147-D891-33B3-2F80-42C18E8A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7" y="3742863"/>
            <a:ext cx="2866885" cy="27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" y="2929207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200926" y="2481532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0B751D-3AF9-3AD3-F266-CF372B9DFD28}"/>
              </a:ext>
            </a:extLst>
          </p:cNvPr>
          <p:cNvSpPr/>
          <p:nvPr/>
        </p:nvSpPr>
        <p:spPr>
          <a:xfrm rot="17255358">
            <a:off x="-794256" y="795181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1423441" y="11068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E2309-6D58-B861-FBEF-6247763CDE5D}"/>
              </a:ext>
            </a:extLst>
          </p:cNvPr>
          <p:cNvSpPr/>
          <p:nvPr/>
        </p:nvSpPr>
        <p:spPr>
          <a:xfrm rot="17255358">
            <a:off x="-818677" y="79659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BEE856-2864-7B2C-63E0-888E086458FC}"/>
              </a:ext>
            </a:extLst>
          </p:cNvPr>
          <p:cNvSpPr/>
          <p:nvPr/>
        </p:nvSpPr>
        <p:spPr>
          <a:xfrm rot="17255358">
            <a:off x="-757186" y="79664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FE3CA-45B8-9076-0CED-B66A17B24573}"/>
              </a:ext>
            </a:extLst>
          </p:cNvPr>
          <p:cNvSpPr/>
          <p:nvPr/>
        </p:nvSpPr>
        <p:spPr>
          <a:xfrm rot="17255358">
            <a:off x="-757187" y="834779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7872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</a:t>
            </a:r>
            <a:r>
              <a:rPr lang="fr-FR" b="1" dirty="0"/>
              <a:t>--</a:t>
            </a:r>
            <a:r>
              <a:rPr lang="fr-FR" sz="1800" b="1" dirty="0"/>
              <a:t>driver-memory 5g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701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</a:t>
            </a:r>
            <a:r>
              <a:rPr lang="fr-FR" dirty="0" err="1"/>
              <a:t>add</a:t>
            </a:r>
            <a:r>
              <a:rPr lang="fr-FR" dirty="0"/>
              <a:t> line</a:t>
            </a:r>
          </a:p>
          <a:p>
            <a:br>
              <a:rPr lang="fr-FR" sz="1800" b="1" dirty="0"/>
            </a:br>
            <a:r>
              <a:rPr lang="fr-FR" sz="1800" b="1" dirty="0" err="1"/>
              <a:t>spark.sql.catalogImplementation</a:t>
            </a:r>
            <a:r>
              <a:rPr lang="fr-FR" sz="1800" b="1" dirty="0"/>
              <a:t>    </a:t>
            </a:r>
            <a:r>
              <a:rPr lang="fr-FR" sz="1800" b="1" dirty="0" err="1"/>
              <a:t>hive</a:t>
            </a:r>
            <a:endParaRPr lang="fr-FR" sz="1800" b="1" dirty="0"/>
          </a:p>
          <a:p>
            <a:endParaRPr lang="fr-FR" dirty="0"/>
          </a:p>
          <a:p>
            <a:r>
              <a:rPr lang="fr-FR" dirty="0"/>
              <a:t>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r>
              <a:rPr lang="fr-FR" dirty="0"/>
              <a:t>check conf at runtime: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r>
              <a:rPr lang="fr-FR" dirty="0"/>
              <a:t>Or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2097051" y="2228802"/>
            <a:ext cx="8338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/>
              <a:t>// 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</a:t>
            </a:r>
            <a:r>
              <a:rPr lang="fr-FR" dirty="0" err="1"/>
              <a:t>addr</a:t>
            </a:r>
            <a:r>
              <a:rPr lang="fr-FR" dirty="0"/>
              <a:t>")</a:t>
            </a:r>
          </a:p>
          <a:p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("db1.addr")</a:t>
            </a:r>
          </a:p>
          <a:p>
            <a:endParaRPr lang="fr-FR" dirty="0"/>
          </a:p>
          <a:p>
            <a:r>
              <a:rPr lang="fr-FR" dirty="0" err="1"/>
              <a:t>ds.write.format</a:t>
            </a:r>
            <a:r>
              <a:rPr lang="fr-FR" dirty="0"/>
              <a:t>("parquet").</a:t>
            </a:r>
            <a:r>
              <a:rPr lang="fr-FR" dirty="0" err="1"/>
              <a:t>saveAsTable</a:t>
            </a:r>
            <a:r>
              <a:rPr lang="fr-FR" dirty="0"/>
              <a:t>("db1.addr")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("SHOW TABLES in db1").show(false)</a:t>
            </a:r>
            <a:endParaRPr lang="fr-FR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("DESCRIBE TABLE db1.addr").show(false)</a:t>
            </a:r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("SHOW CREATE TABLE db1.addr").show(false)</a:t>
            </a:r>
            <a:br>
              <a:rPr lang="en-US" sz="2400" dirty="0"/>
            </a:br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2C1-DA1E-7AB5-24F3-1E065C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 </a:t>
            </a:r>
            <a:r>
              <a:rPr lang="fr-FR" dirty="0" err="1"/>
              <a:t>Replacing</a:t>
            </a:r>
            <a:r>
              <a:rPr lang="fr-FR" dirty="0"/>
              <a:t> </a:t>
            </a:r>
            <a:r>
              <a:rPr lang="fr-FR" dirty="0">
                <a:hlinkClick r:id="rId2" action="ppaction://hlinkfile"/>
              </a:rPr>
              <a:t>\\n</a:t>
            </a:r>
            <a:r>
              <a:rPr lang="fr-FR" dirty="0"/>
              <a:t> by \n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3C63-0AB6-4C78-0899-006C2E2A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9" y="2137126"/>
            <a:ext cx="63540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92F-B60B-ECD1-27B1-873058F8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365125"/>
            <a:ext cx="10221036" cy="1325563"/>
          </a:xfrm>
        </p:spPr>
        <p:txBody>
          <a:bodyPr/>
          <a:lstStyle/>
          <a:p>
            <a:r>
              <a:rPr lang="fr-FR" dirty="0"/>
              <a:t>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21CF8-65D0-6BEE-721A-13710184C130}"/>
              </a:ext>
            </a:extLst>
          </p:cNvPr>
          <p:cNvSpPr txBox="1"/>
          <p:nvPr/>
        </p:nvSpPr>
        <p:spPr>
          <a:xfrm>
            <a:off x="2925073" y="1856173"/>
            <a:ext cx="7043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CREATE TABLE spark_catalog.db1.addr ( 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</a:p>
          <a:p>
            <a:r>
              <a:rPr lang="fr-FR" dirty="0" err="1"/>
              <a:t>cle_interop</a:t>
            </a:r>
            <a:r>
              <a:rPr lang="fr-FR" dirty="0"/>
              <a:t> STRING,  </a:t>
            </a:r>
            <a:r>
              <a:rPr lang="fr-FR" dirty="0" err="1"/>
              <a:t>commune_insee</a:t>
            </a:r>
            <a:r>
              <a:rPr lang="fr-FR" dirty="0"/>
              <a:t> STRING,  </a:t>
            </a:r>
          </a:p>
          <a:p>
            <a:r>
              <a:rPr lang="fr-FR" dirty="0" err="1"/>
              <a:t>commune_nom</a:t>
            </a:r>
            <a:r>
              <a:rPr lang="fr-FR" dirty="0"/>
              <a:t> STRING, 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INT,  </a:t>
            </a:r>
          </a:p>
          <a:p>
            <a:r>
              <a:rPr lang="fr-FR" dirty="0" err="1"/>
              <a:t>commune_deleguee_nom</a:t>
            </a:r>
            <a:r>
              <a:rPr lang="fr-FR" dirty="0"/>
              <a:t> STRING,  </a:t>
            </a:r>
          </a:p>
          <a:p>
            <a:r>
              <a:rPr lang="fr-FR" dirty="0" err="1"/>
              <a:t>voie_nom</a:t>
            </a:r>
            <a:r>
              <a:rPr lang="fr-FR" dirty="0"/>
              <a:t> STRING,  </a:t>
            </a:r>
          </a:p>
          <a:p>
            <a:r>
              <a:rPr lang="fr-FR" dirty="0" err="1"/>
              <a:t>lieudit_complement_nom</a:t>
            </a:r>
            <a:r>
              <a:rPr lang="fr-FR" dirty="0"/>
              <a:t> STRING,  </a:t>
            </a:r>
          </a:p>
          <a:p>
            <a:r>
              <a:rPr lang="fr-FR" dirty="0" err="1"/>
              <a:t>numero</a:t>
            </a:r>
            <a:r>
              <a:rPr lang="fr-FR" dirty="0"/>
              <a:t> INT,  suffixe STRING,  position STRING,  x DOUBLE,  y DOUBLE,  </a:t>
            </a:r>
          </a:p>
          <a:p>
            <a:r>
              <a:rPr lang="fr-FR" dirty="0"/>
              <a:t>long DOUBLE, 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 source STRING,  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 </a:t>
            </a:r>
            <a:r>
              <a:rPr lang="fr-FR" dirty="0" err="1"/>
              <a:t>certification_commune</a:t>
            </a:r>
            <a:r>
              <a:rPr lang="fr-FR" dirty="0"/>
              <a:t> INT</a:t>
            </a:r>
          </a:p>
          <a:p>
            <a:r>
              <a:rPr lang="fr-FR" dirty="0"/>
              <a:t>)</a:t>
            </a:r>
          </a:p>
          <a:p>
            <a:r>
              <a:rPr lang="fr-FR" b="1" dirty="0"/>
              <a:t>USING parquet</a:t>
            </a:r>
          </a:p>
        </p:txBody>
      </p:sp>
    </p:spTree>
    <p:extLst>
      <p:ext uri="{BB962C8B-B14F-4D97-AF65-F5344CB8AC3E}">
        <p14:creationId xmlns:p14="http://schemas.microsoft.com/office/powerpoint/2010/main" val="393805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108327" y="1881707"/>
            <a:ext cx="906934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… </a:t>
            </a:r>
            <a:r>
              <a:rPr lang="fr-FR" sz="2000" dirty="0" err="1"/>
              <a:t>adding</a:t>
            </a:r>
            <a:r>
              <a:rPr lang="fr-FR" sz="2000" dirty="0"/>
              <a:t> « LOCATION ‘c:/data/</a:t>
            </a:r>
            <a:r>
              <a:rPr lang="fr-FR" sz="2000" dirty="0" err="1"/>
              <a:t>your-dir</a:t>
            </a:r>
            <a:r>
              <a:rPr lang="fr-FR" sz="2000" dirty="0"/>
              <a:t>’ »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slide)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697-E00E-EDFD-67C6-3E0A4F6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675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CREATE EXTERNAL TABLE .. STORED AS .. LOCATION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8BE17-B5F6-34F1-EC74-587E31A9765D}"/>
              </a:ext>
            </a:extLst>
          </p:cNvPr>
          <p:cNvSpPr txBox="1"/>
          <p:nvPr/>
        </p:nvSpPr>
        <p:spPr>
          <a:xfrm>
            <a:off x="901127" y="1755988"/>
            <a:ext cx="90166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spark.sql</a:t>
            </a:r>
            <a:r>
              <a:rPr lang="en-US" b="1" dirty="0"/>
              <a:t>("""</a:t>
            </a:r>
          </a:p>
          <a:p>
            <a:r>
              <a:rPr lang="en-US" b="1" dirty="0"/>
              <a:t>CREATE EXTERNAL TABLE spark_catalog.db1.addr2 (  </a:t>
            </a:r>
          </a:p>
          <a:p>
            <a:r>
              <a:rPr lang="en-US" dirty="0" err="1"/>
              <a:t>uid_adresse</a:t>
            </a:r>
            <a:r>
              <a:rPr lang="en-US" dirty="0"/>
              <a:t> STRING,  </a:t>
            </a:r>
          </a:p>
          <a:p>
            <a:r>
              <a:rPr lang="en-US" dirty="0" err="1"/>
              <a:t>cle_interop</a:t>
            </a:r>
            <a:r>
              <a:rPr lang="en-US" dirty="0"/>
              <a:t> STRING,  </a:t>
            </a:r>
            <a:r>
              <a:rPr lang="en-US" dirty="0" err="1"/>
              <a:t>commune_insee</a:t>
            </a:r>
            <a:r>
              <a:rPr lang="en-US" dirty="0"/>
              <a:t> STRING,  </a:t>
            </a:r>
          </a:p>
          <a:p>
            <a:r>
              <a:rPr lang="en-US" dirty="0" err="1"/>
              <a:t>commune_nom</a:t>
            </a:r>
            <a:r>
              <a:rPr lang="en-US" dirty="0"/>
              <a:t> STRING,  </a:t>
            </a:r>
            <a:r>
              <a:rPr lang="en-US" dirty="0" err="1"/>
              <a:t>commune_deleguee_insee</a:t>
            </a:r>
            <a:r>
              <a:rPr lang="en-US" dirty="0"/>
              <a:t> INT,  </a:t>
            </a:r>
            <a:r>
              <a:rPr lang="en-US" dirty="0" err="1"/>
              <a:t>commune_deleguee_nom</a:t>
            </a:r>
            <a:r>
              <a:rPr lang="en-US" dirty="0"/>
              <a:t> STRING,  </a:t>
            </a:r>
          </a:p>
          <a:p>
            <a:r>
              <a:rPr lang="en-US" dirty="0" err="1"/>
              <a:t>voie_nom</a:t>
            </a:r>
            <a:r>
              <a:rPr lang="en-US" dirty="0"/>
              <a:t> STRING,  </a:t>
            </a:r>
            <a:r>
              <a:rPr lang="en-US" dirty="0" err="1"/>
              <a:t>lieudit_complement_nom</a:t>
            </a:r>
            <a:r>
              <a:rPr lang="en-US" dirty="0"/>
              <a:t> STRING,  </a:t>
            </a:r>
            <a:r>
              <a:rPr lang="en-US" dirty="0" err="1"/>
              <a:t>numero</a:t>
            </a:r>
            <a:r>
              <a:rPr lang="en-US" dirty="0"/>
              <a:t> INT,  </a:t>
            </a:r>
            <a:r>
              <a:rPr lang="en-US" dirty="0" err="1"/>
              <a:t>suffixe</a:t>
            </a:r>
            <a:r>
              <a:rPr lang="en-US" dirty="0"/>
              <a:t> STRING,  </a:t>
            </a:r>
          </a:p>
          <a:p>
            <a:r>
              <a:rPr lang="en-US" dirty="0"/>
              <a:t>position STRING,  x DOUBLE,  y DOUBLE,  long DOUBLE,  </a:t>
            </a:r>
            <a:r>
              <a:rPr lang="en-US" dirty="0" err="1"/>
              <a:t>lat</a:t>
            </a:r>
            <a:r>
              <a:rPr lang="en-US" dirty="0"/>
              <a:t> DOUBLE,  </a:t>
            </a:r>
            <a:r>
              <a:rPr lang="en-US" dirty="0" err="1"/>
              <a:t>cad_parcelles</a:t>
            </a:r>
            <a:r>
              <a:rPr lang="en-US" dirty="0"/>
              <a:t> STRING,  </a:t>
            </a:r>
          </a:p>
          <a:p>
            <a:r>
              <a:rPr lang="en-US" dirty="0"/>
              <a:t>source STRING,  </a:t>
            </a:r>
            <a:r>
              <a:rPr lang="en-US" dirty="0" err="1"/>
              <a:t>date_der_maj</a:t>
            </a:r>
            <a:r>
              <a:rPr lang="en-US" dirty="0"/>
              <a:t> STRING,  </a:t>
            </a:r>
            <a:r>
              <a:rPr lang="en-US" dirty="0" err="1"/>
              <a:t>certification_commune</a:t>
            </a:r>
            <a:r>
              <a:rPr lang="en-US" dirty="0"/>
              <a:t> INT</a:t>
            </a:r>
          </a:p>
          <a:p>
            <a:r>
              <a:rPr lang="en-US" b="1" dirty="0"/>
              <a:t>) </a:t>
            </a:r>
          </a:p>
          <a:p>
            <a:r>
              <a:rPr lang="en-US" b="1" dirty="0"/>
              <a:t>STORED AS parquet</a:t>
            </a:r>
          </a:p>
          <a:p>
            <a:r>
              <a:rPr lang="en-US" b="1" dirty="0"/>
              <a:t>LOCATION 'C:/data/OpenData-gouv.fr/bal-table-addr2'</a:t>
            </a:r>
          </a:p>
          <a:p>
            <a:r>
              <a:rPr lang="en-US" b="1" dirty="0"/>
              <a:t>""").show()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22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..VALUES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504189" y="1786151"/>
            <a:ext cx="75490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(</a:t>
            </a:r>
            <a:r>
              <a:rPr lang="fr-FR" sz="2400" dirty="0" err="1"/>
              <a:t>commune_insee,commune_nom,numero,voie_nom</a:t>
            </a:r>
            <a:r>
              <a:rPr lang="fr-FR" sz="2400" dirty="0"/>
              <a:t>) </a:t>
            </a:r>
            <a:br>
              <a:rPr lang="fr-FR" sz="2400" dirty="0"/>
            </a:br>
            <a:r>
              <a:rPr lang="fr-FR" sz="2400" dirty="0"/>
              <a:t>    VALUES ('75000', 'PARIS', 1, 'rue de la paix')</a:t>
            </a:r>
          </a:p>
          <a:p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.. Repeat 10 times … “for(</a:t>
            </a:r>
            <a:r>
              <a:rPr lang="en-US" sz="2400" dirty="0" err="1"/>
              <a:t>i</a:t>
            </a:r>
            <a:r>
              <a:rPr lang="en-US" sz="2400" dirty="0"/>
              <a:t> &lt;- 0 to 10)”,   </a:t>
            </a:r>
            <a:br>
              <a:rPr lang="en-US" sz="2400" dirty="0"/>
            </a:br>
            <a:r>
              <a:rPr lang="en-US" sz="2400" dirty="0"/>
              <a:t>check it has created 10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13(</a:t>
            </a:r>
            <a:r>
              <a:rPr lang="fr-FR" dirty="0" err="1"/>
              <a:t>next</a:t>
            </a:r>
            <a:r>
              <a:rPr lang="fr-FR" dirty="0"/>
              <a:t>): INSERT INTO SELECT..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721718" y="1481351"/>
            <a:ext cx="99379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en-US" sz="2400" dirty="0"/>
              <a:t>SELECT * FROM db1.addr</a:t>
            </a:r>
            <a:br>
              <a:rPr lang="en-US" sz="2400" dirty="0"/>
            </a:br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how </a:t>
            </a:r>
            <a:r>
              <a:rPr lang="fr-FR" sz="2400" dirty="0" err="1"/>
              <a:t>many</a:t>
            </a:r>
            <a:r>
              <a:rPr lang="fr-FR" sz="2400" dirty="0"/>
              <a:t> files are </a:t>
            </a:r>
            <a:r>
              <a:rPr lang="fr-FR" sz="2400" dirty="0" err="1"/>
              <a:t>inserted</a:t>
            </a:r>
            <a:r>
              <a:rPr lang="fr-FR" sz="2400" dirty="0"/>
              <a:t>, </a:t>
            </a:r>
            <a:r>
              <a:rPr lang="fr-FR" sz="2400" dirty="0" err="1"/>
              <a:t>comparing</a:t>
            </a:r>
            <a:r>
              <a:rPr lang="fr-FR" sz="2400" dirty="0"/>
              <a:t> to </a:t>
            </a:r>
            <a:r>
              <a:rPr lang="en-US" sz="2400" dirty="0"/>
              <a:t>the parallelism of the SELECT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("SELECT * FROM db1.addr").</a:t>
            </a:r>
            <a:r>
              <a:rPr lang="fr-FR" sz="2400" dirty="0" err="1"/>
              <a:t>toJavaRDD.getNumPartitions</a:t>
            </a:r>
            <a:br>
              <a:rPr lang="fr-FR" sz="2400" dirty="0"/>
            </a:br>
            <a:endParaRPr lang="fr-FR" sz="2400" dirty="0"/>
          </a:p>
          <a:p>
            <a:r>
              <a:rPr lang="en-US" sz="2400" dirty="0"/>
              <a:t>d/ redo with</a:t>
            </a:r>
          </a:p>
          <a:p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("""</a:t>
            </a:r>
          </a:p>
          <a:p>
            <a:r>
              <a:rPr lang="en-US" sz="2400" dirty="0"/>
              <a:t>INSERT INTO db1.addr2 SELECT /*+REPARTITION(25)*/ * FROM db1.addr</a:t>
            </a:r>
          </a:p>
          <a:p>
            <a:r>
              <a:rPr lang="en-US" sz="2400" dirty="0"/>
              <a:t>""").show()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806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r>
              <a:rPr lang="en-US" sz="2400" dirty="0"/>
              <a:t> can you do </a:t>
            </a:r>
            <a:r>
              <a:rPr lang="en-US" sz="2400" dirty="0" err="1"/>
              <a:t>sql</a:t>
            </a:r>
            <a:r>
              <a:rPr lang="en-US" sz="2400" dirty="0"/>
              <a:t> “UPDATE” ?</a:t>
            </a:r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48887" y="2340092"/>
            <a:ext cx="11294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r>
              <a:rPr lang="fr-FR" sz="2400" b="1" dirty="0" err="1"/>
              <a:t>spark-shell</a:t>
            </a:r>
            <a:r>
              <a:rPr lang="fr-FR" sz="2400" b="1" dirty="0"/>
              <a:t> --conf 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525967" y="1091954"/>
            <a:ext cx="139472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endParaRPr lang="fr-FR" sz="2400" dirty="0"/>
          </a:p>
          <a:p>
            <a:r>
              <a:rPr lang="fr-FR" sz="2400" dirty="0"/>
              <a:t>//?? </a:t>
            </a:r>
            <a:r>
              <a:rPr lang="fr-FR" sz="2400" dirty="0" err="1"/>
              <a:t>allAdressDept.write.writePartitioned</a:t>
            </a:r>
            <a:r>
              <a:rPr lang="fr-FR" sz="2400" dirty="0"/>
              <a:t>("</a:t>
            </a:r>
            <a:r>
              <a:rPr lang="fr-FR" sz="2400" dirty="0" err="1"/>
              <a:t>dept</a:t>
            </a:r>
            <a:r>
              <a:rPr lang="fr-FR" sz="2400" dirty="0"/>
              <a:t>").format("parquet").</a:t>
            </a:r>
            <a:r>
              <a:rPr lang="fr-FR" sz="2400" dirty="0" err="1"/>
              <a:t>saveAsTable</a:t>
            </a:r>
            <a:r>
              <a:rPr lang="fr-FR" sz="2400" dirty="0"/>
              <a:t>("db1.tmp_addr_with_dept")</a:t>
            </a:r>
          </a:p>
          <a:p>
            <a:r>
              <a:rPr lang="fr-FR" sz="2400"/>
              <a:t>CREATE </a:t>
            </a:r>
            <a:r>
              <a:rPr lang="fr-FR" sz="2400" dirty="0"/>
              <a:t>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r>
              <a:rPr lang="fr-FR" sz="2400" dirty="0" err="1"/>
              <a:t>allAdressDept.write.format</a:t>
            </a:r>
            <a:r>
              <a:rPr lang="fr-FR" sz="2400" dirty="0"/>
              <a:t>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("db1.tmp_addr_with_dept")</a:t>
            </a:r>
          </a:p>
          <a:p>
            <a:r>
              <a:rPr lang="fr-FR" sz="2400" dirty="0"/>
              <a:t>or..</a:t>
            </a:r>
          </a:p>
          <a:p>
            <a:r>
              <a:rPr lang="fr-FR" sz="2400" dirty="0"/>
              <a:t>INSERT OVERWRITE db1.address_by_dept  SELECT * FROM db1. </a:t>
            </a:r>
            <a:r>
              <a:rPr lang="fr-FR" sz="2400" dirty="0" err="1"/>
              <a:t>tmp_addr_with_dept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(""" </a:t>
            </a:r>
          </a:p>
          <a:p>
            <a:r>
              <a:rPr lang="en-US" sz="2400" b="1" dirty="0"/>
              <a:t>EXPLAIN </a:t>
            </a:r>
            <a:r>
              <a:rPr lang="en-US" sz="2400" dirty="0"/>
              <a:t>select count(*) FROM db1.address_by_dept WHERE dept=92 </a:t>
            </a:r>
          </a:p>
          <a:p>
            <a:r>
              <a:rPr lang="en-US" sz="2400" dirty="0"/>
              <a:t>""").foreach(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3D55-410C-52DB-7AA2-744FF4F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Optionnal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 – </a:t>
            </a:r>
            <a:r>
              <a:rPr lang="fr-FR" dirty="0" err="1"/>
              <a:t>DeltaLake</a:t>
            </a:r>
            <a:r>
              <a:rPr lang="fr-FR" dirty="0"/>
              <a:t> / Iceberg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1B29-69D8-AB15-88E3-181430BD9344}"/>
              </a:ext>
            </a:extLst>
          </p:cNvPr>
          <p:cNvSpPr txBox="1"/>
          <p:nvPr/>
        </p:nvSpPr>
        <p:spPr>
          <a:xfrm>
            <a:off x="525334" y="1962983"/>
            <a:ext cx="110105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Have a look to </a:t>
            </a:r>
            <a:r>
              <a:rPr lang="fr-FR" sz="2800" dirty="0" err="1"/>
              <a:t>DeltaLake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hlinkClick r:id="rId2"/>
              </a:rPr>
              <a:t>https://docs.delta.io/latest/quick-start.html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err="1"/>
              <a:t>spark-shell</a:t>
            </a:r>
            <a:r>
              <a:rPr lang="fr-FR" sz="2400" dirty="0"/>
              <a:t> --packages io.delta:delta-core_2.12:2.2.0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spark.sql.extensions</a:t>
            </a:r>
            <a:r>
              <a:rPr lang="fr-FR" sz="2400" dirty="0"/>
              <a:t>=</a:t>
            </a:r>
            <a:r>
              <a:rPr lang="fr-FR" sz="2400" dirty="0" err="1"/>
              <a:t>io.delta.sql.DeltaSparkSessionExtension</a:t>
            </a:r>
            <a:r>
              <a:rPr lang="fr-FR" sz="2400" dirty="0"/>
              <a:t> 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spark.sql.catalog.spark_catalog</a:t>
            </a:r>
            <a:r>
              <a:rPr lang="fr-FR" sz="2400" dirty="0"/>
              <a:t>=</a:t>
            </a:r>
            <a:r>
              <a:rPr lang="fr-FR" sz="2400" dirty="0" err="1"/>
              <a:t>org.apache.spark.sql.delta.catalog.DeltaCatalog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CREATE TABLE … USING DELTA …      (</a:t>
            </a:r>
            <a:r>
              <a:rPr lang="fr-FR" sz="2400" dirty="0" err="1"/>
              <a:t>instead</a:t>
            </a:r>
            <a:r>
              <a:rPr lang="fr-FR" sz="2400" dirty="0"/>
              <a:t> of STORED AS PARQUET … )</a:t>
            </a:r>
          </a:p>
        </p:txBody>
      </p:sp>
    </p:spTree>
    <p:extLst>
      <p:ext uri="{BB962C8B-B14F-4D97-AF65-F5344CB8AC3E}">
        <p14:creationId xmlns:p14="http://schemas.microsoft.com/office/powerpoint/2010/main" val="1425728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27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27: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18265</TotalTime>
  <Words>4648</Words>
  <Application>Microsoft Office PowerPoint</Application>
  <PresentationFormat>Widescreen</PresentationFormat>
  <Paragraphs>599</Paragraphs>
  <Slides>80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– Hands-On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Ensure Memory JVM Argument –Xmx3g add arg    --driver-memory=3g</vt:lpstr>
      <vt:lpstr>Dataset… read CSV / write Parquet / load</vt:lpstr>
      <vt:lpstr>Answer Exercise 2</vt:lpstr>
      <vt:lpstr>ERROR on column "date_der_maj" ("date dernière mise à jour",  in english: last update date)</vt:lpstr>
      <vt:lpstr>Gregorian Calendar Dates : after 1582-10-15 so check invalid dates before</vt:lpstr>
      <vt:lpstr>Fix invalid dates,  replace by min date  (or NULL)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Default hive… using Derby metastore_db cf next slides if explicitly using Postgresql DB</vt:lpstr>
      <vt:lpstr>Install Hive Standalone Metastore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Hint Exercise 11:  Replacing \\n by \n</vt:lpstr>
      <vt:lpstr>SHOW CREATE TABLE</vt:lpstr>
      <vt:lpstr>Exercise 12: Create « EXTERNAL » TABLE instead of default «MANAGED » Table</vt:lpstr>
      <vt:lpstr>CREATE EXTERNAL TABLE .. STORED AS .. LOCATION …</vt:lpstr>
      <vt:lpstr>Answer Exercise 12: Create EXTERNAL Table … WARN if directory not already exists</vt:lpstr>
      <vt:lpstr>Answer Exercise 12: Create EXTERNAL Table ( directory already existed)</vt:lpstr>
      <vt:lpstr>Exercise 13: INSERT INTO ..VALUES … result created File(s)</vt:lpstr>
      <vt:lpstr>Exercise 13(next): INSERT INTO SELECT..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Optionnal Exercise 26 – DeltaLake / Iceberg …</vt:lpstr>
      <vt:lpstr>Exercise 27 : MindMap</vt:lpstr>
      <vt:lpstr>Answer Exercise 27: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NAUWYNCK Arnaud</cp:lastModifiedBy>
  <cp:revision>74</cp:revision>
  <dcterms:created xsi:type="dcterms:W3CDTF">2022-09-29T13:13:18Z</dcterms:created>
  <dcterms:modified xsi:type="dcterms:W3CDTF">2024-12-12T15:43:45Z</dcterms:modified>
</cp:coreProperties>
</file>