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257" r:id="rId3"/>
    <p:sldId id="258" r:id="rId4"/>
    <p:sldId id="259" r:id="rId5"/>
    <p:sldId id="317" r:id="rId6"/>
    <p:sldId id="306" r:id="rId7"/>
    <p:sldId id="261" r:id="rId8"/>
    <p:sldId id="262" r:id="rId9"/>
    <p:sldId id="263" r:id="rId10"/>
    <p:sldId id="276" r:id="rId11"/>
    <p:sldId id="275" r:id="rId12"/>
    <p:sldId id="273" r:id="rId13"/>
    <p:sldId id="318" r:id="rId14"/>
    <p:sldId id="319" r:id="rId15"/>
    <p:sldId id="274" r:id="rId16"/>
    <p:sldId id="264" r:id="rId17"/>
    <p:sldId id="266" r:id="rId18"/>
    <p:sldId id="267" r:id="rId19"/>
    <p:sldId id="277" r:id="rId20"/>
    <p:sldId id="281" r:id="rId21"/>
    <p:sldId id="279" r:id="rId22"/>
    <p:sldId id="280" r:id="rId23"/>
    <p:sldId id="320" r:id="rId24"/>
    <p:sldId id="271" r:id="rId25"/>
    <p:sldId id="268" r:id="rId26"/>
    <p:sldId id="269" r:id="rId27"/>
    <p:sldId id="286" r:id="rId28"/>
    <p:sldId id="272" r:id="rId29"/>
    <p:sldId id="321" r:id="rId30"/>
    <p:sldId id="303" r:id="rId31"/>
    <p:sldId id="304" r:id="rId32"/>
    <p:sldId id="270" r:id="rId33"/>
    <p:sldId id="260" r:id="rId34"/>
    <p:sldId id="282" r:id="rId35"/>
    <p:sldId id="310" r:id="rId36"/>
    <p:sldId id="311" r:id="rId37"/>
    <p:sldId id="312" r:id="rId38"/>
    <p:sldId id="314" r:id="rId39"/>
    <p:sldId id="313" r:id="rId40"/>
    <p:sldId id="315" r:id="rId41"/>
    <p:sldId id="316" r:id="rId42"/>
    <p:sldId id="285" r:id="rId43"/>
    <p:sldId id="265" r:id="rId44"/>
    <p:sldId id="283" r:id="rId45"/>
    <p:sldId id="284" r:id="rId46"/>
    <p:sldId id="288" r:id="rId47"/>
    <p:sldId id="289" r:id="rId48"/>
    <p:sldId id="290" r:id="rId49"/>
    <p:sldId id="291" r:id="rId50"/>
    <p:sldId id="292" r:id="rId51"/>
    <p:sldId id="293" r:id="rId52"/>
    <p:sldId id="307" r:id="rId53"/>
    <p:sldId id="308" r:id="rId54"/>
    <p:sldId id="294" r:id="rId55"/>
    <p:sldId id="295" r:id="rId56"/>
    <p:sldId id="296" r:id="rId57"/>
    <p:sldId id="309" r:id="rId58"/>
    <p:sldId id="305" r:id="rId59"/>
    <p:sldId id="302" r:id="rId60"/>
    <p:sldId id="297" r:id="rId61"/>
    <p:sldId id="298" r:id="rId62"/>
    <p:sldId id="299" r:id="rId63"/>
    <p:sldId id="300" r:id="rId64"/>
    <p:sldId id="301" r:id="rId65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9" autoAdjust="0"/>
  </p:normalViewPr>
  <p:slideViewPr>
    <p:cSldViewPr snapToGrid="0">
      <p:cViewPr varScale="1">
        <p:scale>
          <a:sx n="76" d="100"/>
          <a:sy n="76" d="100"/>
        </p:scale>
        <p:origin x="55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A093DEF-E551-4680-AD40-8B245422482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1C64F60-79D6-42AF-A4C2-30EAB221A155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0D7E0D-3691-4150-9779-29AE22438250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FF9FDF-09F3-4498-A676-6D241A399E5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447A2D-77B3-463D-8E7E-455B49E4EBB4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9633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23CC3E-13F1-4545-9DD9-463DD888C7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F0AE89-001A-4D41-93BA-BCF831B5F7D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C1CF707-1537-49BB-9C1B-0BF2FB2BE45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30CFD5-02FE-4ECA-8F6C-4985599F853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87369-2B94-4559-90F8-D7DE1E431AF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0FD99B-B017-4982-835E-EEE11F3D44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7D67FED4-905D-4423-8BFB-DA6B669C20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3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97E879-C3AA-48A5-8C9F-EE1A8E4D681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F6D6BE-0BF3-4261-95B3-C252E12DF137}" type="slidenum">
              <a:t>1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0493E38-9E16-41F3-BF39-83E847ECB7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8C9F75-AFE2-49FE-BC3E-9D4BF6BB22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10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9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0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18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7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24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61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50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95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28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62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17B24D-EB8D-493E-9617-2A99BFE0ED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8569578-115A-4360-A7D3-5A80457ACDB4}" type="slidenum">
              <a:t>32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88AA90D-D0C8-4832-8B45-2708AD7A82F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F3ACA6-A5C8-4D6C-A0F3-F788037CB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79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33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401C27-2244-4819-9233-121A0A635C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048520E-D738-421A-B329-F79F7FAFBED5}" type="slidenum">
              <a:t>2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9417BE-FE10-4D1F-8B21-31F7631B08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922E40-DAAE-4DDF-99A8-F8F6B91121D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5628CD-B39F-464D-BF0B-0654104C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52021C2-1A7D-48A9-9EFE-F9ABB5B13A47}" type="slidenum">
              <a:t>34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D2A54E-BA28-438D-81B2-D27E593DEB7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659300-86B1-4810-9478-1912D98CE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08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8A4533-604E-40B3-93DE-35E54EE2CB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3E74A8-1A8F-4EE7-B00A-7BFF3B050DDA}" type="slidenum">
              <a:t>43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EF9E56-E873-4D1E-88AA-ECB13F26BC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7EFE87-2B20-4A1B-B9E9-38BECC6024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4413B-2497-4366-904E-231139A1C5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CE8604-0740-432A-B843-DC9581D3FB8F}" type="slidenum">
              <a:t>3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0F6F7F-BF79-478F-BAB3-13A88F618B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558426-446F-4006-A0EF-86671B2BD7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4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89E8-A0BC-18CC-6C6E-5A5495BA3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D4E6D-D90A-4BE2-1A32-B6B71B6267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5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D534037-6AB7-42B2-A559-F49F11A5028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8061CA8-1C60-AC50-E46C-63118B4ED48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4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BC318-1F51-4F63-A215-BFB73B9EF0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A3B630-CB08-47EE-9909-3F64A67CE5D4}" type="slidenum">
              <a:t>6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C2F8AF5-B940-4B22-A705-0D229B9C28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238BDB2-5143-49FF-B678-D2764AD20F8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9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3F6812-B5DD-478C-9C1F-54425DBB43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DF8565B-C972-4D9F-800A-959BE35E5682}" type="slidenum">
              <a:t>7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FD1CC1A-A492-4098-8898-38FA8EF66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924626-8EC2-46A8-9B88-D46C8DF50C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B6BC5C-5076-44F1-B5E3-8C2994E27A1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35EBF06-649A-4028-8108-1E5206F389AE}" type="slidenum">
              <a:t>8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349EA21-BE0F-4D38-BB7D-724BB60DFB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73A602A-0372-499A-A53C-8C876B7AF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E6B53-7346-4719-87CE-B13C0E6CE3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567DCA-8A8D-45F7-ADC8-DD30D51EF964}" type="slidenum">
              <a:t>9</a:t>
            </a:fld>
            <a:endParaRPr lang="en-US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E6C91F9-5004-4525-B3DE-148CECD31E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095F1-DE0B-4629-8F07-4A34A5C026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161E3-7037-4E5A-A13C-CE4491856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45573D-0ADF-4DD8-A875-308B35CE7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C0672C-7E0D-4B4F-A6E0-2D7BC1B4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937A9-A2FD-4CFC-8002-75639D00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D2D9B7-AD85-4346-878C-E5A4A4B85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2E1A4A-E545-4C55-9B8C-54AE2B4BE9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0426A-F636-4FAD-B196-2A1D443C5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41D73-A795-43B7-A527-69E447DB1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8FFF2-32D0-458F-89EC-AE8C0156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988735-3813-4BF1-9E4F-596DF67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E9495-44E6-4CC6-BACD-0DD2E6C1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12DE4-8D70-4512-BFF5-8C67909E9C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C07C0A-C277-425D-A219-46448260D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46A108-0A63-40C1-AA47-40C80CC6C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00D80-BD55-4CF8-AC22-C37EDE28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644D0-D2B8-4A92-A3CD-6975BAAA0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9E3327-0510-4222-937E-D67BDC46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2A2D6C-FA31-47CC-965A-4E2F178C86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8F9D9-6443-45BB-9974-9755E4A6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7AEEE-E2E5-4152-B084-CDB58B0AE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E146F7-0A6C-4887-8730-378B1047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E0B120-C947-499D-B986-085EB8CC7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655630-A1AB-489A-ADA4-BA66664B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FDA3F2-3AD7-4313-82FD-BF67FDA56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CACDF-81DB-4B56-83FD-4BFC2ABD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7FF66E-4DBA-4788-9A45-08BC2789C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EA74C8-0E68-47DD-B970-619984F9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BDDE2-164B-4DFA-BE8A-FEA4CF2D6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F2B8AE-BEBD-404A-87B2-AAF84ED0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DD42E43-93CB-41EE-B00A-F651DEC5B4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5CBFB-7EAB-4282-829F-C9D57CC2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4424C-225E-4083-B045-0FE007444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F44344-223D-45CA-845D-6F188AFB2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D86B4-CFC3-4439-8FBA-9C579770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EE0C7-52FF-488F-8E09-8D4D7F4F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86A069-16EB-4F29-9A48-4B12C2A0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DF999-C849-4700-B4E1-3FD25953C6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22184-34EC-4A39-91F6-3E486E07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921882-6D7A-4B9E-A741-4200248B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FE4479-42B6-4BA9-A0FA-FD95D229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66A77E2-1E28-4206-AC3B-F64BBF22F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5D0A76-D673-49A2-821D-C5954EF97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F96E9F-F74E-4040-97F2-E96C4AAF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2886E7-9AE5-462E-8C5C-5F27E2BB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4569A5-FA4A-4B13-AE07-63E6AFF3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6E4B8A-0DCF-43B1-85DD-4E5251D040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3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9F1C19-D927-49AA-ADE9-695422DB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E3C2A4-A945-4D8C-8680-331F6B02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A52066-3BA6-4B3A-B686-A1F7707E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DD76795-C5D4-4D47-A9E2-BF42CE557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92C54D-AFC0-4C2B-A5EE-4288EA3B2D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1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8358EF-3CE5-49DE-9D1C-A43554C5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979AC-265E-4579-AFA6-5036A841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875AA7-9E3C-4058-8523-1154EF7F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ECAC0C-4D25-40E0-AD26-38C321DFC9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796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F2DCB7-AEC7-4546-813A-AE298C49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1CAA0-339E-497C-B174-BB5D9E66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57015A-6F23-4188-AEB1-A54C0AB2D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69F88E-CDBB-41C0-AABA-6B8F7443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B5BF32-8C48-4CB7-8077-7D5D526A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415DE9-9A9B-4C53-BB65-6C47EF7C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E7F62F-94D6-46CD-A6E2-D6ECF06395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5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ECF61-0624-4A5A-BF1D-CC9609CF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3E3B35-EE1F-4151-A1A2-727BB28D3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9CC039-7CB7-4637-AEA7-A8DFED80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3FBDBF-56F4-4F7A-A6C0-27761D43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3F4F4-E4E0-4BCA-852D-C271960A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5E634-E711-4F03-A7E5-8BF148B7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5BEBC5F-FE56-43B0-BE0E-DE3FA7A827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75301F-3785-4482-8571-AFD5FC958C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D4B68-3B77-462E-92A6-80DDD0394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F7F49C-3796-4F00-8F5B-45B4D5F85E6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928E81-3FAD-48B7-8736-9E84AF3F773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F55CCA-F0E6-4B61-A04B-CF18DC5447C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B80A7A47-434C-45B2-A21A-2762D434A8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92C733-96AD-418B-8326-811A34D645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42167" y="4690533"/>
            <a:ext cx="9071640" cy="889000"/>
          </a:xfrm>
        </p:spPr>
        <p:txBody>
          <a:bodyPr vert="horz"/>
          <a:lstStyle/>
          <a:p>
            <a:pPr lvl="0" rtl="0"/>
            <a:r>
              <a:rPr lang="en-US" sz="2000" dirty="0"/>
              <a:t>this document:</a:t>
            </a:r>
            <a:br>
              <a:rPr lang="en-US" sz="2000" dirty="0"/>
            </a:br>
            <a:r>
              <a:rPr lang="en-US" sz="2000" dirty="0"/>
              <a:t>https://github.com/Arnaud-Nauwynck/presentations/tree/main/pres-bigdata</a:t>
            </a:r>
            <a:br>
              <a:rPr lang="en-US" sz="2000" dirty="0"/>
            </a:br>
            <a:r>
              <a:rPr lang="en-US" sz="2000" dirty="0"/>
              <a:t>7-Sql-to-Hadoop-files-parquet-metastore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7E42CF9-4798-48C7-A338-C7BADAD182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15392" y="3606800"/>
            <a:ext cx="9071640" cy="736600"/>
          </a:xfrm>
        </p:spPr>
        <p:txBody>
          <a:bodyPr vert="horz"/>
          <a:lstStyle/>
          <a:p>
            <a:pPr lvl="0" rtl="0"/>
            <a:r>
              <a:rPr lang="en-US" sz="1800" dirty="0"/>
              <a:t>course </a:t>
            </a:r>
            <a:r>
              <a:rPr lang="en-US" sz="1800" dirty="0" err="1"/>
              <a:t>Esilv</a:t>
            </a:r>
            <a:r>
              <a:rPr lang="en-US" sz="1800" dirty="0"/>
              <a:t> 2024</a:t>
            </a:r>
            <a:br>
              <a:rPr lang="en-US" sz="1800" dirty="0"/>
            </a:br>
            <a:r>
              <a:rPr lang="en-US" sz="1800" dirty="0"/>
              <a:t>arnaud.nauwynck@gmail.com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182C00B-CF93-491F-B3BF-30E84EC23FF8}"/>
              </a:ext>
            </a:extLst>
          </p:cNvPr>
          <p:cNvSpPr txBox="1"/>
          <p:nvPr/>
        </p:nvSpPr>
        <p:spPr>
          <a:xfrm>
            <a:off x="474725" y="850335"/>
            <a:ext cx="9071640" cy="224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Big Data Hadoop Ecosystem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from SQL to (Hadoop Parquet) Files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HiveMetaStore</a:t>
            </a:r>
            <a:r>
              <a:rPr lang="en-US" sz="3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, IO </a:t>
            </a:r>
            <a:r>
              <a:rPr lang="en-US" sz="36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Optims</a:t>
            </a:r>
            <a:endParaRPr lang="en-US" sz="36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4592" y="0"/>
            <a:ext cx="9871439" cy="946440"/>
          </a:xfrm>
        </p:spPr>
        <p:txBody>
          <a:bodyPr vert="horz"/>
          <a:lstStyle/>
          <a:p>
            <a:pPr rtl="0"/>
            <a:r>
              <a:rPr lang="en-US" dirty="0"/>
              <a:t>Advanced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1002896" y="1287178"/>
            <a:ext cx="83775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 </a:t>
            </a:r>
            <a:r>
              <a:rPr lang="fr-FR" sz="2400" dirty="0" err="1"/>
              <a:t>firstName</a:t>
            </a:r>
            <a:r>
              <a:rPr lang="fr-FR" sz="2400" dirty="0"/>
              <a:t> string, </a:t>
            </a:r>
            <a:r>
              <a:rPr lang="fr-FR" sz="2400" dirty="0" err="1"/>
              <a:t>lastName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street</a:t>
            </a:r>
            <a:r>
              <a:rPr lang="fr-FR" sz="2400" dirty="0"/>
              <a:t> </a:t>
            </a:r>
            <a:r>
              <a:rPr lang="fr-FR" sz="2400" dirty="0" err="1"/>
              <a:t>string,number</a:t>
            </a:r>
            <a:r>
              <a:rPr lang="fr-FR" sz="2400" dirty="0"/>
              <a:t> </a:t>
            </a:r>
            <a:r>
              <a:rPr lang="fr-FR" sz="2400" dirty="0" err="1"/>
              <a:t>int,zipcode</a:t>
            </a:r>
            <a:r>
              <a:rPr lang="fr-FR" sz="2400" dirty="0"/>
              <a:t> </a:t>
            </a:r>
            <a:r>
              <a:rPr lang="fr-FR" sz="2400" dirty="0" err="1"/>
              <a:t>int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  <a:r>
              <a:rPr lang="fr-FR" sz="2400" dirty="0"/>
              <a:t>,</a:t>
            </a:r>
          </a:p>
          <a:p>
            <a:r>
              <a:rPr lang="fr-FR" sz="2400" dirty="0"/>
              <a:t>   graduations </a:t>
            </a:r>
            <a:r>
              <a:rPr lang="fr-FR" sz="2400" b="1" dirty="0" err="1"/>
              <a:t>array</a:t>
            </a:r>
            <a:r>
              <a:rPr lang="fr-FR" sz="2400" b="1" dirty="0"/>
              <a:t>&lt; </a:t>
            </a:r>
            <a:r>
              <a:rPr lang="fr-FR" sz="2400" b="1" dirty="0" err="1"/>
              <a:t>struct</a:t>
            </a:r>
            <a:r>
              <a:rPr lang="fr-FR" sz="2400" b="1" dirty="0"/>
              <a:t>&lt; </a:t>
            </a:r>
            <a:r>
              <a:rPr lang="fr-FR" sz="2400" dirty="0" err="1"/>
              <a:t>name</a:t>
            </a:r>
            <a:r>
              <a:rPr lang="fr-FR" sz="2400" dirty="0"/>
              <a:t> string, </a:t>
            </a:r>
            <a:r>
              <a:rPr lang="fr-FR" sz="2400" dirty="0" err="1"/>
              <a:t>obtentionDate</a:t>
            </a:r>
            <a:r>
              <a:rPr lang="fr-FR" sz="2400" dirty="0"/>
              <a:t> date </a:t>
            </a:r>
            <a:r>
              <a:rPr lang="fr-FR" sz="2400" b="1" dirty="0"/>
              <a:t>&gt; &gt;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extraData</a:t>
            </a:r>
            <a:r>
              <a:rPr lang="fr-FR" sz="2400" dirty="0"/>
              <a:t> </a:t>
            </a:r>
            <a:r>
              <a:rPr lang="fr-FR" sz="2400" b="1" dirty="0" err="1"/>
              <a:t>map</a:t>
            </a:r>
            <a:r>
              <a:rPr lang="fr-FR" sz="2400" b="1" dirty="0"/>
              <a:t>&lt; </a:t>
            </a:r>
            <a:r>
              <a:rPr lang="fr-FR" sz="2400" dirty="0" err="1"/>
              <a:t>string,string</a:t>
            </a:r>
            <a:r>
              <a:rPr lang="fr-FR" sz="2400" dirty="0"/>
              <a:t> </a:t>
            </a:r>
            <a:r>
              <a:rPr lang="fr-FR" sz="2400" b="1" dirty="0"/>
              <a:t>&gt;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 promo </a:t>
            </a:r>
            <a:r>
              <a:rPr lang="fr-FR" sz="2400" dirty="0" err="1"/>
              <a:t>int</a:t>
            </a:r>
            <a:r>
              <a:rPr lang="fr-FR" sz="2400" dirty="0"/>
              <a:t> )</a:t>
            </a:r>
          </a:p>
          <a:p>
            <a:r>
              <a:rPr lang="en-US" sz="2400" dirty="0"/>
              <a:t>CLUSTERED BY ( id, ...)  SORTED BY (</a:t>
            </a:r>
            <a:r>
              <a:rPr lang="en-US" sz="2400" dirty="0" err="1"/>
              <a:t>lastName</a:t>
            </a:r>
            <a:r>
              <a:rPr lang="en-US" sz="2400" dirty="0"/>
              <a:t>, </a:t>
            </a:r>
            <a:r>
              <a:rPr lang="en-US" sz="2400" dirty="0" err="1"/>
              <a:t>firstName</a:t>
            </a:r>
            <a:r>
              <a:rPr lang="en-US" sz="2400" dirty="0"/>
              <a:t> )</a:t>
            </a:r>
            <a:endParaRPr lang="fr-FR" sz="2400" dirty="0"/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0285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7C025-19FF-465D-8DC7-F71336F62DC4}"/>
              </a:ext>
            </a:extLst>
          </p:cNvPr>
          <p:cNvSpPr txBox="1">
            <a:spLocks/>
          </p:cNvSpPr>
          <p:nvPr/>
        </p:nvSpPr>
        <p:spPr>
          <a:xfrm>
            <a:off x="504492" y="2049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Model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1C421D-DFD4-4C4A-908D-E7A4E36C65E9}"/>
              </a:ext>
            </a:extLst>
          </p:cNvPr>
          <p:cNvSpPr/>
          <p:nvPr/>
        </p:nvSpPr>
        <p:spPr>
          <a:xfrm>
            <a:off x="4331970" y="1643035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Table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C0F2C3-8CAF-44F8-9C8F-8E08F0EFA8A2}"/>
              </a:ext>
            </a:extLst>
          </p:cNvPr>
          <p:cNvCxnSpPr>
            <a:cxnSpLocks/>
          </p:cNvCxnSpPr>
          <p:nvPr/>
        </p:nvCxnSpPr>
        <p:spPr>
          <a:xfrm>
            <a:off x="5536838" y="1945259"/>
            <a:ext cx="688702" cy="378841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B591F22-E794-4C7B-B26E-882B2850E281}"/>
              </a:ext>
            </a:extLst>
          </p:cNvPr>
          <p:cNvSpPr/>
          <p:nvPr/>
        </p:nvSpPr>
        <p:spPr>
          <a:xfrm>
            <a:off x="6252210" y="211691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9C5A8-DD98-42BE-A03C-6F7EE9EA72B3}"/>
              </a:ext>
            </a:extLst>
          </p:cNvPr>
          <p:cNvSpPr/>
          <p:nvPr/>
        </p:nvSpPr>
        <p:spPr>
          <a:xfrm>
            <a:off x="4324350" y="2438400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E189C5-4DD1-4E8C-A84E-9EA79AB81FFA}"/>
              </a:ext>
            </a:extLst>
          </p:cNvPr>
          <p:cNvSpPr/>
          <p:nvPr/>
        </p:nvSpPr>
        <p:spPr>
          <a:xfrm>
            <a:off x="376618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1827D6-07AD-490D-82C5-49BA808B6B67}"/>
              </a:ext>
            </a:extLst>
          </p:cNvPr>
          <p:cNvSpPr/>
          <p:nvPr/>
        </p:nvSpPr>
        <p:spPr>
          <a:xfrm>
            <a:off x="5092064" y="3229376"/>
            <a:ext cx="1160145" cy="473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  <a:br>
              <a:rPr lang="fr-FR" dirty="0"/>
            </a:b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EC10B-3DF4-4E3D-AD30-326111B6B305}"/>
              </a:ext>
            </a:extLst>
          </p:cNvPr>
          <p:cNvSpPr txBox="1"/>
          <p:nvPr/>
        </p:nvSpPr>
        <p:spPr>
          <a:xfrm>
            <a:off x="4121943" y="29531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6D3874-8714-4587-A119-BE55AF920D88}"/>
              </a:ext>
            </a:extLst>
          </p:cNvPr>
          <p:cNvSpPr txBox="1"/>
          <p:nvPr/>
        </p:nvSpPr>
        <p:spPr>
          <a:xfrm>
            <a:off x="5536838" y="29280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717B60-3EE5-49CC-A30E-9E212BEB6463}"/>
              </a:ext>
            </a:extLst>
          </p:cNvPr>
          <p:cNvSpPr txBox="1"/>
          <p:nvPr/>
        </p:nvSpPr>
        <p:spPr>
          <a:xfrm>
            <a:off x="4842964" y="2149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C587A-5F63-4682-95FC-6D5E3A55244C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flipH="1">
            <a:off x="4882515" y="2057400"/>
            <a:ext cx="762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C4311-857C-4EBA-B0F5-DE963D31422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4346257" y="2852765"/>
            <a:ext cx="313374" cy="376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B14B68-C8E2-4F59-BBBC-69A9906A760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21794" y="2851765"/>
            <a:ext cx="650343" cy="3776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3813A5A-FDA8-4FAF-9CFC-E49F8697E8D5}"/>
              </a:ext>
            </a:extLst>
          </p:cNvPr>
          <p:cNvSpPr/>
          <p:nvPr/>
        </p:nvSpPr>
        <p:spPr>
          <a:xfrm>
            <a:off x="4564577" y="4149412"/>
            <a:ext cx="87610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Type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43F26E-9528-4DC4-B45B-C80C1AEF747C}"/>
              </a:ext>
            </a:extLst>
          </p:cNvPr>
          <p:cNvSpPr/>
          <p:nvPr/>
        </p:nvSpPr>
        <p:spPr>
          <a:xfrm>
            <a:off x="1980773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StructType</a:t>
            </a:r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4A7C225-A42C-4DA9-B082-510018274A96}"/>
              </a:ext>
            </a:extLst>
          </p:cNvPr>
          <p:cNvSpPr/>
          <p:nvPr/>
        </p:nvSpPr>
        <p:spPr>
          <a:xfrm>
            <a:off x="3234857" y="4813960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ArrayType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C3ED13-C1AA-49FD-B0EE-01B27F943730}"/>
              </a:ext>
            </a:extLst>
          </p:cNvPr>
          <p:cNvSpPr/>
          <p:nvPr/>
        </p:nvSpPr>
        <p:spPr>
          <a:xfrm>
            <a:off x="4478419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MapType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C2EF32-0FCE-472F-AA05-A82D7CCB7FEF}"/>
              </a:ext>
            </a:extLst>
          </p:cNvPr>
          <p:cNvSpPr/>
          <p:nvPr/>
        </p:nvSpPr>
        <p:spPr>
          <a:xfrm>
            <a:off x="5779445" y="4821902"/>
            <a:ext cx="1193718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ScalarType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0C99F5-6FC8-4E9F-B61A-7BECEEE77EA6}"/>
              </a:ext>
            </a:extLst>
          </p:cNvPr>
          <p:cNvSpPr/>
          <p:nvPr/>
        </p:nvSpPr>
        <p:spPr>
          <a:xfrm>
            <a:off x="5609036" y="5159434"/>
            <a:ext cx="2018583" cy="29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Int, Double, Date, ..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2B25F-BA31-4FCB-9468-2F0D85626EED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002629" y="4446270"/>
            <a:ext cx="0" cy="44958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023F24-7CED-41BE-916D-49E4508B9B89}"/>
              </a:ext>
            </a:extLst>
          </p:cNvPr>
          <p:cNvCxnSpPr>
            <a:cxnSpLocks/>
          </p:cNvCxnSpPr>
          <p:nvPr/>
        </p:nvCxnSpPr>
        <p:spPr>
          <a:xfrm flipV="1">
            <a:off x="2577632" y="464439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BD6B23-89D0-4C2C-A95B-FDEF52F84DB1}"/>
              </a:ext>
            </a:extLst>
          </p:cNvPr>
          <p:cNvCxnSpPr>
            <a:cxnSpLocks/>
          </p:cNvCxnSpPr>
          <p:nvPr/>
        </p:nvCxnSpPr>
        <p:spPr>
          <a:xfrm flipV="1">
            <a:off x="3827312" y="464058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9CE83-58E4-4CE1-9D73-D23C694A7560}"/>
              </a:ext>
            </a:extLst>
          </p:cNvPr>
          <p:cNvCxnSpPr>
            <a:cxnSpLocks/>
          </p:cNvCxnSpPr>
          <p:nvPr/>
        </p:nvCxnSpPr>
        <p:spPr>
          <a:xfrm flipV="1">
            <a:off x="6364772" y="4648200"/>
            <a:ext cx="1" cy="20767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C643FC-600B-4C1D-BAA0-AE0A73DF0E62}"/>
              </a:ext>
            </a:extLst>
          </p:cNvPr>
          <p:cNvCxnSpPr>
            <a:cxnSpLocks/>
          </p:cNvCxnSpPr>
          <p:nvPr/>
        </p:nvCxnSpPr>
        <p:spPr>
          <a:xfrm>
            <a:off x="2577632" y="4644390"/>
            <a:ext cx="3783331" cy="762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3EF0932-B5FA-46C4-AECB-0559657E60A0}"/>
              </a:ext>
            </a:extLst>
          </p:cNvPr>
          <p:cNvSpPr txBox="1"/>
          <p:nvPr/>
        </p:nvSpPr>
        <p:spPr>
          <a:xfrm>
            <a:off x="5925458" y="19452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B06007-A307-4215-B443-C4BF624DEF9C}"/>
              </a:ext>
            </a:extLst>
          </p:cNvPr>
          <p:cNvSpPr txBox="1"/>
          <p:nvPr/>
        </p:nvSpPr>
        <p:spPr>
          <a:xfrm>
            <a:off x="5959294" y="2444880"/>
            <a:ext cx="21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&lt;</a:t>
            </a:r>
            <a:r>
              <a:rPr lang="fr-FR" dirty="0" err="1"/>
              <a:t>column,value</a:t>
            </a:r>
            <a:r>
              <a:rPr lang="fr-FR" dirty="0"/>
              <a:t>&gt;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D41C04-BEAE-4038-AF04-7F322302764D}"/>
              </a:ext>
            </a:extLst>
          </p:cNvPr>
          <p:cNvCxnSpPr>
            <a:cxnSpLocks/>
          </p:cNvCxnSpPr>
          <p:nvPr/>
        </p:nvCxnSpPr>
        <p:spPr>
          <a:xfrm flipH="1">
            <a:off x="6034300" y="2714492"/>
            <a:ext cx="745595" cy="4820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FE2032F-9AE4-4EEB-B77F-9A23EA471CC5}"/>
              </a:ext>
            </a:extLst>
          </p:cNvPr>
          <p:cNvSpPr txBox="1"/>
          <p:nvPr/>
        </p:nvSpPr>
        <p:spPr>
          <a:xfrm>
            <a:off x="6187182" y="2944501"/>
            <a:ext cx="43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CE9BF7-4F4A-482B-93CD-584BCD83D374}"/>
              </a:ext>
            </a:extLst>
          </p:cNvPr>
          <p:cNvCxnSpPr>
            <a:cxnSpLocks/>
            <a:stCxn id="21" idx="2"/>
            <a:endCxn id="38" idx="0"/>
          </p:cNvCxnSpPr>
          <p:nvPr/>
        </p:nvCxnSpPr>
        <p:spPr>
          <a:xfrm>
            <a:off x="4346257" y="3703258"/>
            <a:ext cx="656372" cy="4461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4732C6-38CD-4E80-94CB-1A07BB771038}"/>
              </a:ext>
            </a:extLst>
          </p:cNvPr>
          <p:cNvSpPr txBox="1"/>
          <p:nvPr/>
        </p:nvSpPr>
        <p:spPr>
          <a:xfrm>
            <a:off x="4770574" y="36470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7021031-B9A3-47DC-8E9C-54024A13D2E6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672137" y="3703258"/>
            <a:ext cx="945833" cy="9357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9BE3B9-A4AB-482B-9D59-C216EBD0D67E}"/>
              </a:ext>
            </a:extLst>
          </p:cNvPr>
          <p:cNvSpPr txBox="1"/>
          <p:nvPr/>
        </p:nvSpPr>
        <p:spPr>
          <a:xfrm>
            <a:off x="6510751" y="4482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6906A3-4370-42EC-954B-18DCC6079B2C}"/>
              </a:ext>
            </a:extLst>
          </p:cNvPr>
          <p:cNvCxnSpPr>
            <a:cxnSpLocks/>
          </p:cNvCxnSpPr>
          <p:nvPr/>
        </p:nvCxnSpPr>
        <p:spPr>
          <a:xfrm flipV="1">
            <a:off x="2194560" y="4223360"/>
            <a:ext cx="2308384" cy="1546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83AA4E8-900F-4F1B-BA56-7C1C7005CE04}"/>
              </a:ext>
            </a:extLst>
          </p:cNvPr>
          <p:cNvCxnSpPr>
            <a:cxnSpLocks/>
          </p:cNvCxnSpPr>
          <p:nvPr/>
        </p:nvCxnSpPr>
        <p:spPr>
          <a:xfrm flipV="1">
            <a:off x="2198370" y="4381822"/>
            <a:ext cx="0" cy="40734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7192357-BAF4-40FC-A0BF-F99AB05231C2}"/>
              </a:ext>
            </a:extLst>
          </p:cNvPr>
          <p:cNvSpPr txBox="1"/>
          <p:nvPr/>
        </p:nvSpPr>
        <p:spPr>
          <a:xfrm>
            <a:off x="1810230" y="400560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Fields [</a:t>
            </a:r>
            <a:r>
              <a:rPr lang="fr-FR" dirty="0" err="1"/>
              <a:t>name</a:t>
            </a:r>
            <a:r>
              <a:rPr lang="fr-FR" dirty="0"/>
              <a:t>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EF71A0-3D0E-4358-8CF4-1B9AC7484400}"/>
              </a:ext>
            </a:extLst>
          </p:cNvPr>
          <p:cNvCxnSpPr>
            <a:cxnSpLocks/>
          </p:cNvCxnSpPr>
          <p:nvPr/>
        </p:nvCxnSpPr>
        <p:spPr>
          <a:xfrm flipV="1">
            <a:off x="3464481" y="4371951"/>
            <a:ext cx="1019413" cy="1649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28562F-335D-4605-A2B0-82D85F9F95C0}"/>
              </a:ext>
            </a:extLst>
          </p:cNvPr>
          <p:cNvCxnSpPr>
            <a:cxnSpLocks/>
          </p:cNvCxnSpPr>
          <p:nvPr/>
        </p:nvCxnSpPr>
        <p:spPr>
          <a:xfrm flipV="1">
            <a:off x="3464481" y="4530146"/>
            <a:ext cx="0" cy="25902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95893406-AEEF-400D-9B64-9EE9601BFE4C}"/>
              </a:ext>
            </a:extLst>
          </p:cNvPr>
          <p:cNvSpPr txBox="1"/>
          <p:nvPr/>
        </p:nvSpPr>
        <p:spPr>
          <a:xfrm>
            <a:off x="3096062" y="421412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094761-F9CC-498A-9476-6570963A1432}"/>
              </a:ext>
            </a:extLst>
          </p:cNvPr>
          <p:cNvSpPr txBox="1"/>
          <p:nvPr/>
        </p:nvSpPr>
        <p:spPr>
          <a:xfrm>
            <a:off x="4156589" y="4311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F034053-9F3E-4B8F-BCC8-5874FF03883C}"/>
              </a:ext>
            </a:extLst>
          </p:cNvPr>
          <p:cNvSpPr txBox="1"/>
          <p:nvPr/>
        </p:nvSpPr>
        <p:spPr>
          <a:xfrm>
            <a:off x="4258334" y="39343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EBD0E3D-D260-4FB8-AA4D-3B88C3FBAD9C}"/>
              </a:ext>
            </a:extLst>
          </p:cNvPr>
          <p:cNvSpPr txBox="1"/>
          <p:nvPr/>
        </p:nvSpPr>
        <p:spPr>
          <a:xfrm>
            <a:off x="5155979" y="4371273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key, value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09C747C-9968-41C5-9076-D4DDA6822F1D}"/>
              </a:ext>
            </a:extLst>
          </p:cNvPr>
          <p:cNvCxnSpPr>
            <a:cxnSpLocks/>
          </p:cNvCxnSpPr>
          <p:nvPr/>
        </p:nvCxnSpPr>
        <p:spPr>
          <a:xfrm flipH="1" flipV="1">
            <a:off x="5179568" y="4450081"/>
            <a:ext cx="151920" cy="4457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ED1C50FA-012C-47D6-ADA3-30E87274750F}"/>
              </a:ext>
            </a:extLst>
          </p:cNvPr>
          <p:cNvSpPr txBox="1"/>
          <p:nvPr/>
        </p:nvSpPr>
        <p:spPr>
          <a:xfrm>
            <a:off x="523867" y="2383982"/>
            <a:ext cx="3323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support « </a:t>
            </a:r>
            <a:r>
              <a:rPr lang="fr-FR" dirty="0" err="1"/>
              <a:t>Nested</a:t>
            </a:r>
            <a:r>
              <a:rPr lang="fr-FR" dirty="0"/>
              <a:t> » </a:t>
            </a:r>
            <a:r>
              <a:rPr lang="fr-FR" dirty="0" err="1"/>
              <a:t>fields</a:t>
            </a:r>
            <a:endParaRPr lang="fr-FR" dirty="0"/>
          </a:p>
          <a:p>
            <a:r>
              <a:rPr lang="fr-FR" dirty="0"/>
              <a:t>like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json,xml,parquet</a:t>
            </a:r>
            <a:endParaRPr lang="fr-FR" dirty="0"/>
          </a:p>
          <a:p>
            <a:r>
              <a:rPr lang="fr-FR" dirty="0" err="1"/>
              <a:t>unlike</a:t>
            </a:r>
            <a:r>
              <a:rPr lang="fr-FR" dirty="0"/>
              <a:t> standard </a:t>
            </a:r>
            <a:r>
              <a:rPr lang="fr-FR" dirty="0" err="1"/>
              <a:t>sql</a:t>
            </a:r>
            <a:r>
              <a:rPr lang="fr-FR" dirty="0"/>
              <a:t> DB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A4EFD35-C752-4C46-9BD9-3C98BB528C8D}"/>
              </a:ext>
            </a:extLst>
          </p:cNvPr>
          <p:cNvSpPr/>
          <p:nvPr/>
        </p:nvSpPr>
        <p:spPr>
          <a:xfrm>
            <a:off x="1980773" y="1199190"/>
            <a:ext cx="1663838" cy="522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Database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namespace</a:t>
            </a:r>
            <a:r>
              <a:rPr lang="fr-FR" dirty="0"/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FCE7F5-BDE7-47F7-90E7-C5413610FD37}"/>
              </a:ext>
            </a:extLst>
          </p:cNvPr>
          <p:cNvSpPr txBox="1"/>
          <p:nvPr/>
        </p:nvSpPr>
        <p:spPr>
          <a:xfrm>
            <a:off x="4021033" y="15307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9707F55-1629-4B4B-A495-5824234DC8AC}"/>
              </a:ext>
            </a:extLst>
          </p:cNvPr>
          <p:cNvCxnSpPr>
            <a:cxnSpLocks/>
          </p:cNvCxnSpPr>
          <p:nvPr/>
        </p:nvCxnSpPr>
        <p:spPr>
          <a:xfrm>
            <a:off x="3719597" y="1573474"/>
            <a:ext cx="582072" cy="293239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7522A1-E000-42FC-B84E-1D4803C8B9BC}"/>
              </a:ext>
            </a:extLst>
          </p:cNvPr>
          <p:cNvSpPr txBox="1"/>
          <p:nvPr/>
        </p:nvSpPr>
        <p:spPr>
          <a:xfrm>
            <a:off x="4069271" y="11091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A7596F-B4C0-4458-94C8-0E543BD99C0B}"/>
              </a:ext>
            </a:extLst>
          </p:cNvPr>
          <p:cNvCxnSpPr>
            <a:cxnSpLocks/>
            <a:endCxn id="106" idx="3"/>
          </p:cNvCxnSpPr>
          <p:nvPr/>
        </p:nvCxnSpPr>
        <p:spPr>
          <a:xfrm flipV="1">
            <a:off x="3715787" y="1293824"/>
            <a:ext cx="653566" cy="12344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D1CE3BD-5CB6-4E76-BD22-A128DC1987B4}"/>
              </a:ext>
            </a:extLst>
          </p:cNvPr>
          <p:cNvSpPr/>
          <p:nvPr/>
        </p:nvSpPr>
        <p:spPr>
          <a:xfrm>
            <a:off x="4428575" y="1060588"/>
            <a:ext cx="997006" cy="303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Function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C42B9B0-416F-4F14-B343-4ED744F79A26}"/>
              </a:ext>
            </a:extLst>
          </p:cNvPr>
          <p:cNvSpPr/>
          <p:nvPr/>
        </p:nvSpPr>
        <p:spPr>
          <a:xfrm>
            <a:off x="6263640" y="1438737"/>
            <a:ext cx="1116330" cy="414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AEF5539-87A0-4A72-8CCF-EA9AC8B850AE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5533028" y="1645920"/>
            <a:ext cx="730612" cy="97410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5EC04E8-6160-4B3B-8B8B-04D5919AB435}"/>
              </a:ext>
            </a:extLst>
          </p:cNvPr>
          <p:cNvSpPr txBox="1"/>
          <p:nvPr/>
        </p:nvSpPr>
        <p:spPr>
          <a:xfrm>
            <a:off x="5932624" y="13801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813ED7-0632-4EC7-A853-587F78B7B887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6584588" y="1853102"/>
            <a:ext cx="237217" cy="198838"/>
          </a:xfrm>
          <a:prstGeom prst="straightConnector1">
            <a:avLst/>
          </a:prstGeom>
          <a:ln w="19050">
            <a:headEnd type="diamond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0CB454F-4D3D-49A4-8723-B73A782B3BA8}"/>
              </a:ext>
            </a:extLst>
          </p:cNvPr>
          <p:cNvSpPr txBox="1"/>
          <p:nvPr/>
        </p:nvSpPr>
        <p:spPr>
          <a:xfrm>
            <a:off x="6739895" y="1778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6039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F0758-D435-4F44-ACD4-92E4ADCB340A}"/>
              </a:ext>
            </a:extLst>
          </p:cNvPr>
          <p:cNvSpPr txBox="1">
            <a:spLocks/>
          </p:cNvSpPr>
          <p:nvPr/>
        </p:nvSpPr>
        <p:spPr>
          <a:xfrm>
            <a:off x="504492" y="-11086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2E7C4-FF51-4472-8277-92BC197674FE}"/>
              </a:ext>
            </a:extLst>
          </p:cNvPr>
          <p:cNvSpPr/>
          <p:nvPr/>
        </p:nvSpPr>
        <p:spPr>
          <a:xfrm>
            <a:off x="2483283" y="2406036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80509F-193F-41A1-B708-656D99FF0EC9}"/>
              </a:ext>
            </a:extLst>
          </p:cNvPr>
          <p:cNvCxnSpPr>
            <a:cxnSpLocks/>
          </p:cNvCxnSpPr>
          <p:nvPr/>
        </p:nvCxnSpPr>
        <p:spPr>
          <a:xfrm flipH="1">
            <a:off x="2243253" y="2552721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6F25C19-179B-4232-B3FA-DC047251C185}"/>
              </a:ext>
            </a:extLst>
          </p:cNvPr>
          <p:cNvSpPr/>
          <p:nvPr/>
        </p:nvSpPr>
        <p:spPr>
          <a:xfrm>
            <a:off x="2079423" y="2451756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47520-79E2-4B5E-8DA5-D6A607925F9F}"/>
              </a:ext>
            </a:extLst>
          </p:cNvPr>
          <p:cNvSpPr txBox="1"/>
          <p:nvPr/>
        </p:nvSpPr>
        <p:spPr>
          <a:xfrm>
            <a:off x="813692" y="2074030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Rest</a:t>
            </a:r>
            <a:r>
              <a:rPr lang="fr-FR" dirty="0"/>
              <a:t> </a:t>
            </a:r>
          </a:p>
          <a:p>
            <a:r>
              <a:rPr lang="fr-FR" dirty="0"/>
              <a:t>(Web </a:t>
            </a:r>
            <a:r>
              <a:rPr lang="fr-FR" dirty="0" err="1"/>
              <a:t>HCat</a:t>
            </a:r>
            <a:r>
              <a:rPr lang="fr-F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DBBE4-5E9A-4F9A-B3F2-6264368FDFCA}"/>
              </a:ext>
            </a:extLst>
          </p:cNvPr>
          <p:cNvSpPr txBox="1"/>
          <p:nvPr/>
        </p:nvSpPr>
        <p:spPr>
          <a:xfrm>
            <a:off x="759285" y="2761875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52EC88-3B3C-4FF8-9C8D-5036FAC797F7}"/>
              </a:ext>
            </a:extLst>
          </p:cNvPr>
          <p:cNvCxnSpPr>
            <a:cxnSpLocks/>
          </p:cNvCxnSpPr>
          <p:nvPr/>
        </p:nvCxnSpPr>
        <p:spPr>
          <a:xfrm flipH="1">
            <a:off x="2243253" y="2891811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4B89810-3940-4292-B671-35143CA6A94D}"/>
              </a:ext>
            </a:extLst>
          </p:cNvPr>
          <p:cNvSpPr/>
          <p:nvPr/>
        </p:nvSpPr>
        <p:spPr>
          <a:xfrm>
            <a:off x="2079423" y="2790846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C15CD-04F4-4A24-87CD-B19C060646F2}"/>
              </a:ext>
            </a:extLst>
          </p:cNvPr>
          <p:cNvSpPr txBox="1"/>
          <p:nvPr/>
        </p:nvSpPr>
        <p:spPr>
          <a:xfrm>
            <a:off x="2554591" y="2522360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5C1B216-A715-4B3F-BEEB-6B9AC65A9D6D}"/>
              </a:ext>
            </a:extLst>
          </p:cNvPr>
          <p:cNvSpPr/>
          <p:nvPr/>
        </p:nvSpPr>
        <p:spPr>
          <a:xfrm>
            <a:off x="4083483" y="3019446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BB52D-B595-4A9E-A70E-7D4891DC46BC}"/>
              </a:ext>
            </a:extLst>
          </p:cNvPr>
          <p:cNvSpPr txBox="1"/>
          <p:nvPr/>
        </p:nvSpPr>
        <p:spPr>
          <a:xfrm>
            <a:off x="3599613" y="3493530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AB81B0-300B-4B83-9DC0-9DF14ABA3E36}"/>
              </a:ext>
            </a:extLst>
          </p:cNvPr>
          <p:cNvCxnSpPr>
            <a:stCxn id="3" idx="3"/>
            <a:endCxn id="12" idx="2"/>
          </p:cNvCxnSpPr>
          <p:nvPr/>
        </p:nvCxnSpPr>
        <p:spPr>
          <a:xfrm>
            <a:off x="3801543" y="2712741"/>
            <a:ext cx="281940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Apache Hive + bzip2 txt file. Why? -">
            <a:extLst>
              <a:ext uri="{FF2B5EF4-FFF2-40B4-BE49-F238E27FC236}">
                <a16:creationId xmlns:a16="http://schemas.microsoft.com/office/drawing/2014/main" id="{8A6040D9-744E-4C9E-8941-466E38219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307" y="1529657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ylinder 3">
            <a:extLst>
              <a:ext uri="{FF2B5EF4-FFF2-40B4-BE49-F238E27FC236}">
                <a16:creationId xmlns:a16="http://schemas.microsoft.com/office/drawing/2014/main" id="{6959D8E7-E4E5-C345-6D3E-A3736C835A58}"/>
              </a:ext>
            </a:extLst>
          </p:cNvPr>
          <p:cNvSpPr/>
          <p:nvPr/>
        </p:nvSpPr>
        <p:spPr>
          <a:xfrm>
            <a:off x="6943411" y="2216512"/>
            <a:ext cx="1902406" cy="914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DF15D-1373-AB91-D8BF-67B5159ABDFE}"/>
              </a:ext>
            </a:extLst>
          </p:cNvPr>
          <p:cNvSpPr txBox="1"/>
          <p:nvPr/>
        </p:nvSpPr>
        <p:spPr>
          <a:xfrm>
            <a:off x="7601209" y="2597240"/>
            <a:ext cx="9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304436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21C7-EAF6-162E-D6D1-E3654BDA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508068-6A2B-D6E3-A141-4B870F597EB2}"/>
              </a:ext>
            </a:extLst>
          </p:cNvPr>
          <p:cNvSpPr txBox="1">
            <a:spLocks/>
          </p:cNvSpPr>
          <p:nvPr/>
        </p:nvSpPr>
        <p:spPr>
          <a:xfrm>
            <a:off x="504492" y="-11086"/>
            <a:ext cx="9071640" cy="77346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!= </a:t>
            </a:r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Server2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0B111B-307E-A933-0E40-B96367AD2DD2}"/>
              </a:ext>
            </a:extLst>
          </p:cNvPr>
          <p:cNvSpPr/>
          <p:nvPr/>
        </p:nvSpPr>
        <p:spPr>
          <a:xfrm>
            <a:off x="1810043" y="235077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9E2DD7-F294-6440-5C75-7D432AC129BE}"/>
              </a:ext>
            </a:extLst>
          </p:cNvPr>
          <p:cNvCxnSpPr>
            <a:cxnSpLocks/>
          </p:cNvCxnSpPr>
          <p:nvPr/>
        </p:nvCxnSpPr>
        <p:spPr>
          <a:xfrm flipH="1">
            <a:off x="1570013" y="249745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024BCD3-FF65-0515-F71C-0C2901EED4D3}"/>
              </a:ext>
            </a:extLst>
          </p:cNvPr>
          <p:cNvSpPr/>
          <p:nvPr/>
        </p:nvSpPr>
        <p:spPr>
          <a:xfrm>
            <a:off x="1406183" y="239649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1ED13-9A74-597C-4011-A7AACDCFCB68}"/>
              </a:ext>
            </a:extLst>
          </p:cNvPr>
          <p:cNvSpPr txBox="1"/>
          <p:nvPr/>
        </p:nvSpPr>
        <p:spPr>
          <a:xfrm>
            <a:off x="140452" y="2018764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Rest</a:t>
            </a:r>
            <a:r>
              <a:rPr lang="fr-FR" dirty="0"/>
              <a:t> </a:t>
            </a:r>
          </a:p>
          <a:p>
            <a:r>
              <a:rPr lang="fr-FR" dirty="0"/>
              <a:t>(Web </a:t>
            </a:r>
            <a:r>
              <a:rPr lang="fr-FR" dirty="0" err="1"/>
              <a:t>HCat</a:t>
            </a:r>
            <a:r>
              <a:rPr lang="fr-F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00AB4-CBBC-25D2-D409-9D7E88E19EB0}"/>
              </a:ext>
            </a:extLst>
          </p:cNvPr>
          <p:cNvSpPr txBox="1"/>
          <p:nvPr/>
        </p:nvSpPr>
        <p:spPr>
          <a:xfrm>
            <a:off x="86045" y="27066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FEC986-8CCA-6BCA-6448-69B09C4EFCD6}"/>
              </a:ext>
            </a:extLst>
          </p:cNvPr>
          <p:cNvCxnSpPr>
            <a:cxnSpLocks/>
          </p:cNvCxnSpPr>
          <p:nvPr/>
        </p:nvCxnSpPr>
        <p:spPr>
          <a:xfrm flipH="1">
            <a:off x="1570013" y="28365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FD7A9A6-81B2-3679-E6AF-23C8D208CE8A}"/>
              </a:ext>
            </a:extLst>
          </p:cNvPr>
          <p:cNvSpPr/>
          <p:nvPr/>
        </p:nvSpPr>
        <p:spPr>
          <a:xfrm>
            <a:off x="1406183" y="27355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405A1-EC1C-5479-AED0-8A500E060998}"/>
              </a:ext>
            </a:extLst>
          </p:cNvPr>
          <p:cNvSpPr txBox="1"/>
          <p:nvPr/>
        </p:nvSpPr>
        <p:spPr>
          <a:xfrm>
            <a:off x="1881351" y="246709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9D89CB46-E87E-54CF-A8E2-E919F9297923}"/>
              </a:ext>
            </a:extLst>
          </p:cNvPr>
          <p:cNvSpPr/>
          <p:nvPr/>
        </p:nvSpPr>
        <p:spPr>
          <a:xfrm>
            <a:off x="3410243" y="2964180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A45749-25AD-83D3-00CD-840AD11A8116}"/>
              </a:ext>
            </a:extLst>
          </p:cNvPr>
          <p:cNvSpPr txBox="1"/>
          <p:nvPr/>
        </p:nvSpPr>
        <p:spPr>
          <a:xfrm>
            <a:off x="2926373" y="3438264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C56782-4C97-DB16-A49C-DE24E58D8FF2}"/>
              </a:ext>
            </a:extLst>
          </p:cNvPr>
          <p:cNvCxnSpPr>
            <a:stCxn id="3" idx="3"/>
            <a:endCxn id="12" idx="2"/>
          </p:cNvCxnSpPr>
          <p:nvPr/>
        </p:nvCxnSpPr>
        <p:spPr>
          <a:xfrm>
            <a:off x="3128303" y="2657475"/>
            <a:ext cx="281940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B33E231-428A-C4CE-1B57-C14FBF4B4AE4}"/>
              </a:ext>
            </a:extLst>
          </p:cNvPr>
          <p:cNvSpPr/>
          <p:nvPr/>
        </p:nvSpPr>
        <p:spPr>
          <a:xfrm>
            <a:off x="6298005" y="231006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6D029D0-FF61-80AB-2D2F-B15F98AB1607}"/>
              </a:ext>
            </a:extLst>
          </p:cNvPr>
          <p:cNvCxnSpPr>
            <a:cxnSpLocks/>
          </p:cNvCxnSpPr>
          <p:nvPr/>
        </p:nvCxnSpPr>
        <p:spPr>
          <a:xfrm flipH="1">
            <a:off x="6057975" y="263581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48287E4-04F5-2B89-5F83-14D570C134F1}"/>
              </a:ext>
            </a:extLst>
          </p:cNvPr>
          <p:cNvSpPr/>
          <p:nvPr/>
        </p:nvSpPr>
        <p:spPr>
          <a:xfrm>
            <a:off x="5894145" y="253485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5BEBF3-8451-04BE-5E38-D5E751372160}"/>
              </a:ext>
            </a:extLst>
          </p:cNvPr>
          <p:cNvSpPr txBox="1"/>
          <p:nvPr/>
        </p:nvSpPr>
        <p:spPr>
          <a:xfrm>
            <a:off x="4830007" y="2363638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3E37216-FA7B-D4A7-6BC3-3858A0629A45}"/>
              </a:ext>
            </a:extLst>
          </p:cNvPr>
          <p:cNvSpPr/>
          <p:nvPr/>
        </p:nvSpPr>
        <p:spPr>
          <a:xfrm>
            <a:off x="7902015" y="234256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3DE0B97-611A-C3BA-4574-63FA03AB8EC9}"/>
              </a:ext>
            </a:extLst>
          </p:cNvPr>
          <p:cNvSpPr/>
          <p:nvPr/>
        </p:nvSpPr>
        <p:spPr>
          <a:xfrm>
            <a:off x="8054415" y="249496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01F1C4-DF93-24CE-6BF9-ED936425ED60}"/>
              </a:ext>
            </a:extLst>
          </p:cNvPr>
          <p:cNvSpPr/>
          <p:nvPr/>
        </p:nvSpPr>
        <p:spPr>
          <a:xfrm>
            <a:off x="8206815" y="264736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6CBB7-37BA-E112-8FE9-53B38E93731D}"/>
              </a:ext>
            </a:extLst>
          </p:cNvPr>
          <p:cNvSpPr/>
          <p:nvPr/>
        </p:nvSpPr>
        <p:spPr>
          <a:xfrm>
            <a:off x="8359215" y="279976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93CD6FC-5589-6C74-5925-D782BB94B0BA}"/>
              </a:ext>
            </a:extLst>
          </p:cNvPr>
          <p:cNvSpPr/>
          <p:nvPr/>
        </p:nvSpPr>
        <p:spPr>
          <a:xfrm>
            <a:off x="8511615" y="295216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6C6CC4-952B-EE19-E42F-9C560B42D09F}"/>
              </a:ext>
            </a:extLst>
          </p:cNvPr>
          <p:cNvSpPr/>
          <p:nvPr/>
        </p:nvSpPr>
        <p:spPr>
          <a:xfrm>
            <a:off x="8664015" y="310456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A4F69D-563C-9A2D-9055-1F5B11D91888}"/>
              </a:ext>
            </a:extLst>
          </p:cNvPr>
          <p:cNvSpPr txBox="1"/>
          <p:nvPr/>
        </p:nvSpPr>
        <p:spPr>
          <a:xfrm>
            <a:off x="7678913" y="2024012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TEZ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nodes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847E75-9EAA-C1B7-E36E-ADE3AA23CA08}"/>
              </a:ext>
            </a:extLst>
          </p:cNvPr>
          <p:cNvSpPr txBox="1"/>
          <p:nvPr/>
        </p:nvSpPr>
        <p:spPr>
          <a:xfrm>
            <a:off x="6335023" y="2426384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HiveServer2</a:t>
            </a:r>
          </a:p>
        </p:txBody>
      </p:sp>
      <p:pic>
        <p:nvPicPr>
          <p:cNvPr id="6148" name="Picture 4" descr="Apache Hive + bzip2 txt file. Why? -">
            <a:extLst>
              <a:ext uri="{FF2B5EF4-FFF2-40B4-BE49-F238E27FC236}">
                <a16:creationId xmlns:a16="http://schemas.microsoft.com/office/drawing/2014/main" id="{D032CAE6-CB7D-EB83-A68F-453E6E055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67" y="1474391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Apache Hive + bzip2 txt file. Why? -">
            <a:extLst>
              <a:ext uri="{FF2B5EF4-FFF2-40B4-BE49-F238E27FC236}">
                <a16:creationId xmlns:a16="http://schemas.microsoft.com/office/drawing/2014/main" id="{F3B95785-279E-8423-7375-BE7B3B23C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75" y="1407822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ylinder 3">
            <a:extLst>
              <a:ext uri="{FF2B5EF4-FFF2-40B4-BE49-F238E27FC236}">
                <a16:creationId xmlns:a16="http://schemas.microsoft.com/office/drawing/2014/main" id="{A5116619-734D-8815-ABCF-6074F7DE9E77}"/>
              </a:ext>
            </a:extLst>
          </p:cNvPr>
          <p:cNvSpPr/>
          <p:nvPr/>
        </p:nvSpPr>
        <p:spPr>
          <a:xfrm>
            <a:off x="6608206" y="3314992"/>
            <a:ext cx="1902406" cy="91469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A043A-363E-5B21-18FF-1ED38C7FB313}"/>
              </a:ext>
            </a:extLst>
          </p:cNvPr>
          <p:cNvSpPr txBox="1"/>
          <p:nvPr/>
        </p:nvSpPr>
        <p:spPr>
          <a:xfrm>
            <a:off x="7266004" y="3695720"/>
            <a:ext cx="90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66A762-471A-5C36-CA24-7C74983C61F6}"/>
              </a:ext>
            </a:extLst>
          </p:cNvPr>
          <p:cNvSpPr txBox="1"/>
          <p:nvPr/>
        </p:nvSpPr>
        <p:spPr>
          <a:xfrm>
            <a:off x="4956055" y="4848162"/>
            <a:ext cx="1429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JDBC Client</a:t>
            </a:r>
          </a:p>
          <a:p>
            <a:r>
              <a:rPr lang="fr-FR" dirty="0"/>
              <a:t>(ex: </a:t>
            </a:r>
            <a:r>
              <a:rPr lang="fr-FR" dirty="0" err="1"/>
              <a:t>DbEaver</a:t>
            </a:r>
            <a:r>
              <a:rPr lang="fr-FR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8F8EB-353E-5760-BE76-2AED08724B25}"/>
              </a:ext>
            </a:extLst>
          </p:cNvPr>
          <p:cNvSpPr/>
          <p:nvPr/>
        </p:nvSpPr>
        <p:spPr>
          <a:xfrm>
            <a:off x="5011736" y="4142504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0C6772-4FF1-FBB1-A265-E6D7781FB2C3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670866" y="2795716"/>
            <a:ext cx="265119" cy="134678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3565C8-F26F-0DA5-CED4-CD5710114593}"/>
              </a:ext>
            </a:extLst>
          </p:cNvPr>
          <p:cNvCxnSpPr>
            <a:cxnSpLocks/>
          </p:cNvCxnSpPr>
          <p:nvPr/>
        </p:nvCxnSpPr>
        <p:spPr>
          <a:xfrm flipH="1">
            <a:off x="7712738" y="2679971"/>
            <a:ext cx="164505" cy="535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5EB6120-1F39-69B4-5712-21943F570699}"/>
              </a:ext>
            </a:extLst>
          </p:cNvPr>
          <p:cNvCxnSpPr>
            <a:cxnSpLocks/>
          </p:cNvCxnSpPr>
          <p:nvPr/>
        </p:nvCxnSpPr>
        <p:spPr>
          <a:xfrm flipH="1">
            <a:off x="7849633" y="2832371"/>
            <a:ext cx="180010" cy="383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72C0BEC-07A7-E70F-2C2A-EC53D87A7A9B}"/>
              </a:ext>
            </a:extLst>
          </p:cNvPr>
          <p:cNvCxnSpPr>
            <a:cxnSpLocks/>
          </p:cNvCxnSpPr>
          <p:nvPr/>
        </p:nvCxnSpPr>
        <p:spPr>
          <a:xfrm flipH="1">
            <a:off x="7939638" y="2984771"/>
            <a:ext cx="242405" cy="2391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45D3FF-F146-43DA-3C18-96DA65E5454C}"/>
              </a:ext>
            </a:extLst>
          </p:cNvPr>
          <p:cNvCxnSpPr>
            <a:cxnSpLocks/>
          </p:cNvCxnSpPr>
          <p:nvPr/>
        </p:nvCxnSpPr>
        <p:spPr>
          <a:xfrm flipH="1">
            <a:off x="8054415" y="3137171"/>
            <a:ext cx="280028" cy="8672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797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CF6B3-1651-1A31-9642-C31509FB9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821BC5-72C6-675C-9437-57FAAAC2BF55}"/>
              </a:ext>
            </a:extLst>
          </p:cNvPr>
          <p:cNvSpPr txBox="1">
            <a:spLocks/>
          </p:cNvSpPr>
          <p:nvPr/>
        </p:nvSpPr>
        <p:spPr>
          <a:xfrm>
            <a:off x="504492" y="-11086"/>
            <a:ext cx="9071640" cy="77346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Server2 ... </a:t>
            </a:r>
            <a:r>
              <a:rPr lang="fr-FR" dirty="0" err="1">
                <a:solidFill>
                  <a:sysClr val="windowText" lastClr="000000"/>
                </a:solidFill>
              </a:rPr>
              <a:t>Deprecated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0ECBC-E818-2400-5292-C328CF08322C}"/>
              </a:ext>
            </a:extLst>
          </p:cNvPr>
          <p:cNvSpPr/>
          <p:nvPr/>
        </p:nvSpPr>
        <p:spPr>
          <a:xfrm>
            <a:off x="6633210" y="121158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FD2705-95C0-627A-B631-2CF817F45684}"/>
              </a:ext>
            </a:extLst>
          </p:cNvPr>
          <p:cNvCxnSpPr>
            <a:cxnSpLocks/>
          </p:cNvCxnSpPr>
          <p:nvPr/>
        </p:nvCxnSpPr>
        <p:spPr>
          <a:xfrm flipH="1">
            <a:off x="6393180" y="153733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1B5B951-5E33-795B-30F5-6990DFB2396F}"/>
              </a:ext>
            </a:extLst>
          </p:cNvPr>
          <p:cNvSpPr/>
          <p:nvPr/>
        </p:nvSpPr>
        <p:spPr>
          <a:xfrm>
            <a:off x="6229350" y="143637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421468-99BD-5E7F-2C12-C17C5A00735B}"/>
              </a:ext>
            </a:extLst>
          </p:cNvPr>
          <p:cNvSpPr txBox="1"/>
          <p:nvPr/>
        </p:nvSpPr>
        <p:spPr>
          <a:xfrm>
            <a:off x="5204097" y="117729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195BB8EA-24A1-7AA4-D853-2EB51B12D631}"/>
              </a:ext>
            </a:extLst>
          </p:cNvPr>
          <p:cNvSpPr/>
          <p:nvPr/>
        </p:nvSpPr>
        <p:spPr>
          <a:xfrm>
            <a:off x="8342730" y="2956561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3D6F6F-F627-03DB-D37E-2B3BC98B88D8}"/>
              </a:ext>
            </a:extLst>
          </p:cNvPr>
          <p:cNvSpPr txBox="1"/>
          <p:nvPr/>
        </p:nvSpPr>
        <p:spPr>
          <a:xfrm>
            <a:off x="8753683" y="3242468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8427C3-DCBA-415B-2D0B-0E9E055CB52C}"/>
              </a:ext>
            </a:extLst>
          </p:cNvPr>
          <p:cNvSpPr/>
          <p:nvPr/>
        </p:nvSpPr>
        <p:spPr>
          <a:xfrm>
            <a:off x="8237220" y="1244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41EBE3-10A1-47F5-CFE7-A8F26A7A59A6}"/>
              </a:ext>
            </a:extLst>
          </p:cNvPr>
          <p:cNvSpPr/>
          <p:nvPr/>
        </p:nvSpPr>
        <p:spPr>
          <a:xfrm>
            <a:off x="8389620" y="13964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CCC4F9B-FF2E-A95B-425B-0BA75430B71D}"/>
              </a:ext>
            </a:extLst>
          </p:cNvPr>
          <p:cNvSpPr/>
          <p:nvPr/>
        </p:nvSpPr>
        <p:spPr>
          <a:xfrm>
            <a:off x="8542020" y="15488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099DB2-9414-20E7-2C33-A9D0E98D8309}"/>
              </a:ext>
            </a:extLst>
          </p:cNvPr>
          <p:cNvSpPr/>
          <p:nvPr/>
        </p:nvSpPr>
        <p:spPr>
          <a:xfrm>
            <a:off x="8694420" y="17012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D80F7D-B530-6108-B393-B4DCC7749512}"/>
              </a:ext>
            </a:extLst>
          </p:cNvPr>
          <p:cNvSpPr/>
          <p:nvPr/>
        </p:nvSpPr>
        <p:spPr>
          <a:xfrm>
            <a:off x="8846820" y="18536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0577BA-ED33-368C-50FD-437E570690C1}"/>
              </a:ext>
            </a:extLst>
          </p:cNvPr>
          <p:cNvSpPr/>
          <p:nvPr/>
        </p:nvSpPr>
        <p:spPr>
          <a:xfrm>
            <a:off x="8999220" y="2006080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9E00D4-7A7D-4E28-050A-50AAD68074E9}"/>
              </a:ext>
            </a:extLst>
          </p:cNvPr>
          <p:cNvSpPr txBox="1"/>
          <p:nvPr/>
        </p:nvSpPr>
        <p:spPr>
          <a:xfrm>
            <a:off x="8014118" y="925532"/>
            <a:ext cx="15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TEZ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nodes</a:t>
            </a:r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C12771-6DBC-F89D-649C-6C13439F0D40}"/>
              </a:ext>
            </a:extLst>
          </p:cNvPr>
          <p:cNvSpPr/>
          <p:nvPr/>
        </p:nvSpPr>
        <p:spPr>
          <a:xfrm>
            <a:off x="6576060" y="39966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85277C-D7BA-8797-E975-A6D4A3C9ECEC}"/>
              </a:ext>
            </a:extLst>
          </p:cNvPr>
          <p:cNvCxnSpPr>
            <a:cxnSpLocks/>
          </p:cNvCxnSpPr>
          <p:nvPr/>
        </p:nvCxnSpPr>
        <p:spPr>
          <a:xfrm flipH="1">
            <a:off x="6336030" y="43224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9B89F136-0BFF-44B3-0CA5-7438113BDF32}"/>
              </a:ext>
            </a:extLst>
          </p:cNvPr>
          <p:cNvSpPr/>
          <p:nvPr/>
        </p:nvSpPr>
        <p:spPr>
          <a:xfrm>
            <a:off x="6172200" y="42214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92DC25-1986-2AB5-2FD5-048F55DF6099}"/>
              </a:ext>
            </a:extLst>
          </p:cNvPr>
          <p:cNvSpPr txBox="1"/>
          <p:nvPr/>
        </p:nvSpPr>
        <p:spPr>
          <a:xfrm>
            <a:off x="5146947" y="3962400"/>
            <a:ext cx="1059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Thrift</a:t>
            </a:r>
            <a:r>
              <a:rPr lang="fr-FR" dirty="0"/>
              <a:t> Api</a:t>
            </a:r>
          </a:p>
          <a:p>
            <a:r>
              <a:rPr lang="fr-FR" dirty="0"/>
              <a:t>(JDBC)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A06C4D-2D5B-D19D-18A2-2D93EE2CA6AB}"/>
              </a:ext>
            </a:extLst>
          </p:cNvPr>
          <p:cNvSpPr txBox="1"/>
          <p:nvPr/>
        </p:nvSpPr>
        <p:spPr>
          <a:xfrm>
            <a:off x="6595488" y="3963769"/>
            <a:ext cx="1325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</a:t>
            </a:r>
            <a:br>
              <a:rPr lang="fr-FR" dirty="0"/>
            </a:br>
            <a:r>
              <a:rPr lang="fr-FR" b="1" dirty="0" err="1"/>
              <a:t>ThriftServer</a:t>
            </a:r>
            <a:endParaRPr lang="fr-FR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9277A7-3270-8819-622B-EBAC7CD5E373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362DD27-DF5D-0EE4-1478-4AABA4781BDC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E99EB5-34C5-BB28-01A0-B8E18625F2C8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47" name="&quot;Not Allowed&quot; Symbol 46">
            <a:extLst>
              <a:ext uri="{FF2B5EF4-FFF2-40B4-BE49-F238E27FC236}">
                <a16:creationId xmlns:a16="http://schemas.microsoft.com/office/drawing/2014/main" id="{F0138C36-4861-13DB-7F33-F9F0A2E11BFB}"/>
              </a:ext>
            </a:extLst>
          </p:cNvPr>
          <p:cNvSpPr/>
          <p:nvPr/>
        </p:nvSpPr>
        <p:spPr>
          <a:xfrm>
            <a:off x="7620000" y="1571625"/>
            <a:ext cx="1341120" cy="1299210"/>
          </a:xfrm>
          <a:prstGeom prst="noSmoking">
            <a:avLst>
              <a:gd name="adj" fmla="val 1191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34C20A-5E6A-0886-9CA7-523228E6328C}"/>
              </a:ext>
            </a:extLst>
          </p:cNvPr>
          <p:cNvSpPr txBox="1"/>
          <p:nvPr/>
        </p:nvSpPr>
        <p:spPr>
          <a:xfrm>
            <a:off x="6670228" y="1327904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HiveServer2</a:t>
            </a:r>
          </a:p>
        </p:txBody>
      </p:sp>
      <p:sp>
        <p:nvSpPr>
          <p:cNvPr id="48" name="Ribbon: Tilted Up 47">
            <a:extLst>
              <a:ext uri="{FF2B5EF4-FFF2-40B4-BE49-F238E27FC236}">
                <a16:creationId xmlns:a16="http://schemas.microsoft.com/office/drawing/2014/main" id="{C339DE96-930D-176C-7379-5AF106AEF6E2}"/>
              </a:ext>
            </a:extLst>
          </p:cNvPr>
          <p:cNvSpPr/>
          <p:nvPr/>
        </p:nvSpPr>
        <p:spPr>
          <a:xfrm>
            <a:off x="6381750" y="4621530"/>
            <a:ext cx="3299460" cy="1049020"/>
          </a:xfrm>
          <a:prstGeom prst="ribbon2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60A46EE-FDEC-CCEC-711C-70ED92D1CD82}"/>
              </a:ext>
            </a:extLst>
          </p:cNvPr>
          <p:cNvSpPr txBox="1"/>
          <p:nvPr/>
        </p:nvSpPr>
        <p:spPr>
          <a:xfrm>
            <a:off x="7143651" y="4699790"/>
            <a:ext cx="17107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Spark: </a:t>
            </a:r>
            <a:r>
              <a:rPr lang="fr-FR" sz="1400" dirty="0" err="1"/>
              <a:t>faster</a:t>
            </a:r>
            <a:r>
              <a:rPr lang="fr-FR" sz="1400" dirty="0"/>
              <a:t>, </a:t>
            </a:r>
            <a:br>
              <a:rPr lang="fr-FR" sz="1400" dirty="0"/>
            </a:br>
            <a:r>
              <a:rPr lang="fr-FR" sz="1400" dirty="0"/>
              <a:t>compatible SQL / Api</a:t>
            </a:r>
          </a:p>
          <a:p>
            <a:r>
              <a:rPr lang="fr-FR" sz="1400" dirty="0"/>
              <a:t> </a:t>
            </a:r>
            <a:r>
              <a:rPr lang="fr-FR" sz="1400" dirty="0" err="1"/>
              <a:t>less</a:t>
            </a:r>
            <a:r>
              <a:rPr lang="fr-FR" sz="1400" dirty="0"/>
              <a:t> </a:t>
            </a:r>
            <a:r>
              <a:rPr lang="fr-FR" sz="1400" dirty="0" err="1"/>
              <a:t>resources</a:t>
            </a:r>
            <a:endParaRPr lang="fr-FR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F8DBF8-00AA-628A-C623-FBEC1FE66A94}"/>
              </a:ext>
            </a:extLst>
          </p:cNvPr>
          <p:cNvSpPr txBox="1"/>
          <p:nvPr/>
        </p:nvSpPr>
        <p:spPr>
          <a:xfrm>
            <a:off x="5310267" y="1910716"/>
            <a:ext cx="3090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buggy </a:t>
            </a:r>
            <a:r>
              <a:rPr lang="fr-FR" dirty="0" err="1"/>
              <a:t>connection</a:t>
            </a:r>
            <a:r>
              <a:rPr lang="fr-FR" dirty="0"/>
              <a:t>/thread </a:t>
            </a:r>
            <a:r>
              <a:rPr lang="fr-FR" dirty="0" err="1"/>
              <a:t>leaks</a:t>
            </a:r>
            <a:br>
              <a:rPr lang="fr-FR" dirty="0"/>
            </a:br>
            <a:r>
              <a:rPr lang="fr-FR" dirty="0" err="1"/>
              <a:t>slooooow</a:t>
            </a:r>
            <a:endParaRPr lang="fr-FR" dirty="0"/>
          </a:p>
          <a:p>
            <a:r>
              <a:rPr lang="fr-FR" dirty="0" err="1"/>
              <a:t>Huge</a:t>
            </a:r>
            <a:r>
              <a:rPr lang="fr-FR" dirty="0"/>
              <a:t> </a:t>
            </a:r>
            <a:r>
              <a:rPr lang="fr-FR" dirty="0" err="1"/>
              <a:t>resources</a:t>
            </a:r>
            <a:endParaRPr lang="fr-FR" dirty="0"/>
          </a:p>
        </p:txBody>
      </p:sp>
      <p:pic>
        <p:nvPicPr>
          <p:cNvPr id="53" name="Picture 4" descr="Apache Hive + bzip2 txt file. Why? -">
            <a:extLst>
              <a:ext uri="{FF2B5EF4-FFF2-40B4-BE49-F238E27FC236}">
                <a16:creationId xmlns:a16="http://schemas.microsoft.com/office/drawing/2014/main" id="{8365CBFA-ACB9-63CB-DF58-64ECF0355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22" y="942636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Apache Spark — Wikipédia">
            <a:extLst>
              <a:ext uri="{FF2B5EF4-FFF2-40B4-BE49-F238E27FC236}">
                <a16:creationId xmlns:a16="http://schemas.microsoft.com/office/drawing/2014/main" id="{3921F5A5-8A5C-7176-C812-6063DEB60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05" y="4656458"/>
            <a:ext cx="1589518" cy="8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BD3DDE-34FC-290C-F958-4DBE03CB86C9}"/>
              </a:ext>
            </a:extLst>
          </p:cNvPr>
          <p:cNvSpPr/>
          <p:nvPr/>
        </p:nvSpPr>
        <p:spPr>
          <a:xfrm>
            <a:off x="1810043" y="235077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EF59FF-C43B-7535-4B6A-575E984E5E6D}"/>
              </a:ext>
            </a:extLst>
          </p:cNvPr>
          <p:cNvCxnSpPr>
            <a:cxnSpLocks/>
          </p:cNvCxnSpPr>
          <p:nvPr/>
        </p:nvCxnSpPr>
        <p:spPr>
          <a:xfrm flipH="1">
            <a:off x="1570013" y="249745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A9409C6-FE3D-5900-6195-2F53D7BA3068}"/>
              </a:ext>
            </a:extLst>
          </p:cNvPr>
          <p:cNvSpPr/>
          <p:nvPr/>
        </p:nvSpPr>
        <p:spPr>
          <a:xfrm>
            <a:off x="1406183" y="239649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7195FA-E883-6F42-59BA-2C565040C8DC}"/>
              </a:ext>
            </a:extLst>
          </p:cNvPr>
          <p:cNvSpPr txBox="1"/>
          <p:nvPr/>
        </p:nvSpPr>
        <p:spPr>
          <a:xfrm>
            <a:off x="140452" y="2018764"/>
            <a:ext cx="126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</a:t>
            </a:r>
            <a:r>
              <a:rPr lang="fr-FR" dirty="0" err="1"/>
              <a:t>Rest</a:t>
            </a:r>
            <a:r>
              <a:rPr lang="fr-FR" dirty="0"/>
              <a:t> </a:t>
            </a:r>
          </a:p>
          <a:p>
            <a:r>
              <a:rPr lang="fr-FR" dirty="0"/>
              <a:t>(Web </a:t>
            </a:r>
            <a:r>
              <a:rPr lang="fr-FR" dirty="0" err="1"/>
              <a:t>HCat</a:t>
            </a:r>
            <a:r>
              <a:rPr lang="fr-FR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AD0154-6895-540F-58DC-61FC42B65F67}"/>
              </a:ext>
            </a:extLst>
          </p:cNvPr>
          <p:cNvSpPr txBox="1"/>
          <p:nvPr/>
        </p:nvSpPr>
        <p:spPr>
          <a:xfrm>
            <a:off x="86045" y="27066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201D7A-13BF-0912-3E26-482D7A628D8F}"/>
              </a:ext>
            </a:extLst>
          </p:cNvPr>
          <p:cNvCxnSpPr>
            <a:cxnSpLocks/>
          </p:cNvCxnSpPr>
          <p:nvPr/>
        </p:nvCxnSpPr>
        <p:spPr>
          <a:xfrm flipH="1">
            <a:off x="1570013" y="283654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FA8184D-A20E-EDCE-AAA6-61A233892CB4}"/>
              </a:ext>
            </a:extLst>
          </p:cNvPr>
          <p:cNvSpPr/>
          <p:nvPr/>
        </p:nvSpPr>
        <p:spPr>
          <a:xfrm>
            <a:off x="1406183" y="273558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ECD3B6-FA82-046F-9551-72EFF546061F}"/>
              </a:ext>
            </a:extLst>
          </p:cNvPr>
          <p:cNvSpPr txBox="1"/>
          <p:nvPr/>
        </p:nvSpPr>
        <p:spPr>
          <a:xfrm>
            <a:off x="1881351" y="2467094"/>
            <a:ext cx="1197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3DC7560B-59D8-3D49-FAC1-7700F68F8DEB}"/>
              </a:ext>
            </a:extLst>
          </p:cNvPr>
          <p:cNvSpPr/>
          <p:nvPr/>
        </p:nvSpPr>
        <p:spPr>
          <a:xfrm>
            <a:off x="3410243" y="2964180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64A6CF-EC89-E993-6BC4-D2C02EC5ABDB}"/>
              </a:ext>
            </a:extLst>
          </p:cNvPr>
          <p:cNvSpPr txBox="1"/>
          <p:nvPr/>
        </p:nvSpPr>
        <p:spPr>
          <a:xfrm>
            <a:off x="2926373" y="3438264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D408DB-F1E3-D2C8-1399-6F61E6ABA43A}"/>
              </a:ext>
            </a:extLst>
          </p:cNvPr>
          <p:cNvCxnSpPr>
            <a:stCxn id="4" idx="3"/>
            <a:endCxn id="29" idx="2"/>
          </p:cNvCxnSpPr>
          <p:nvPr/>
        </p:nvCxnSpPr>
        <p:spPr>
          <a:xfrm>
            <a:off x="3128303" y="2657475"/>
            <a:ext cx="281940" cy="565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4" descr="Apache Hive + bzip2 txt file. Why? -">
            <a:extLst>
              <a:ext uri="{FF2B5EF4-FFF2-40B4-BE49-F238E27FC236}">
                <a16:creationId xmlns:a16="http://schemas.microsoft.com/office/drawing/2014/main" id="{BAE97833-358B-EB7B-3FD2-20D8048F7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67" y="1474391"/>
            <a:ext cx="1329979" cy="96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05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0A05C-D300-44F6-A643-2C430670BE12}"/>
              </a:ext>
            </a:extLst>
          </p:cNvPr>
          <p:cNvSpPr txBox="1">
            <a:spLocks/>
          </p:cNvSpPr>
          <p:nvPr/>
        </p:nvSpPr>
        <p:spPr>
          <a:xfrm>
            <a:off x="472628" y="-67579"/>
            <a:ext cx="9428401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supports </a:t>
            </a:r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736938-025F-4771-A7BF-2B0BC6BCA70D}"/>
              </a:ext>
            </a:extLst>
          </p:cNvPr>
          <p:cNvSpPr/>
          <p:nvPr/>
        </p:nvSpPr>
        <p:spPr>
          <a:xfrm>
            <a:off x="1607820" y="1939290"/>
            <a:ext cx="1318260" cy="613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ECA34D-429C-4AFD-80EA-C5410EE218F2}"/>
              </a:ext>
            </a:extLst>
          </p:cNvPr>
          <p:cNvCxnSpPr>
            <a:cxnSpLocks/>
          </p:cNvCxnSpPr>
          <p:nvPr/>
        </p:nvCxnSpPr>
        <p:spPr>
          <a:xfrm flipH="1">
            <a:off x="1367790" y="208597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F3729BB-689D-4E19-9E0F-29904EF9A862}"/>
              </a:ext>
            </a:extLst>
          </p:cNvPr>
          <p:cNvSpPr/>
          <p:nvPr/>
        </p:nvSpPr>
        <p:spPr>
          <a:xfrm>
            <a:off x="1203960" y="198501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D5287-2C8A-41FA-8885-291CEFA68177}"/>
              </a:ext>
            </a:extLst>
          </p:cNvPr>
          <p:cNvSpPr txBox="1"/>
          <p:nvPr/>
        </p:nvSpPr>
        <p:spPr>
          <a:xfrm>
            <a:off x="-78078" y="2249409"/>
            <a:ext cx="137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Protobuf</a:t>
            </a:r>
            <a:r>
              <a:rPr lang="fr-FR" dirty="0"/>
              <a:t> API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BAA96-8FC0-48B4-88FE-D1C60ACF52A1}"/>
              </a:ext>
            </a:extLst>
          </p:cNvPr>
          <p:cNvCxnSpPr>
            <a:cxnSpLocks/>
          </p:cNvCxnSpPr>
          <p:nvPr/>
        </p:nvCxnSpPr>
        <p:spPr>
          <a:xfrm flipH="1">
            <a:off x="1367790" y="2425065"/>
            <a:ext cx="2400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CCE2C17-C433-4416-8C46-BD5E236B96DF}"/>
              </a:ext>
            </a:extLst>
          </p:cNvPr>
          <p:cNvSpPr/>
          <p:nvPr/>
        </p:nvSpPr>
        <p:spPr>
          <a:xfrm>
            <a:off x="1203960" y="2324100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F5A40-F598-4942-8D17-F86715D76989}"/>
              </a:ext>
            </a:extLst>
          </p:cNvPr>
          <p:cNvSpPr txBox="1"/>
          <p:nvPr/>
        </p:nvSpPr>
        <p:spPr>
          <a:xfrm>
            <a:off x="1679128" y="2055614"/>
            <a:ext cx="117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MetaStore</a:t>
            </a:r>
            <a:endParaRPr lang="fr-FR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E65ACD4F-04F4-4519-A202-2AA2BB90EADE}"/>
              </a:ext>
            </a:extLst>
          </p:cNvPr>
          <p:cNvSpPr/>
          <p:nvPr/>
        </p:nvSpPr>
        <p:spPr>
          <a:xfrm>
            <a:off x="2049050" y="3191948"/>
            <a:ext cx="449580" cy="51816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DA25DD-0C1E-4047-B77D-D00F67DC0039}"/>
              </a:ext>
            </a:extLst>
          </p:cNvPr>
          <p:cNvSpPr txBox="1"/>
          <p:nvPr/>
        </p:nvSpPr>
        <p:spPr>
          <a:xfrm>
            <a:off x="1469930" y="3666032"/>
            <a:ext cx="1626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Relational</a:t>
            </a:r>
            <a:r>
              <a:rPr lang="fr-FR" dirty="0"/>
              <a:t> DB</a:t>
            </a:r>
          </a:p>
          <a:p>
            <a:r>
              <a:rPr lang="fr-FR" dirty="0"/>
              <a:t>(ex: </a:t>
            </a:r>
            <a:r>
              <a:rPr lang="fr-FR" dirty="0" err="1"/>
              <a:t>postgresql</a:t>
            </a:r>
            <a:r>
              <a:rPr lang="fr-FR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FAA754-757E-4A1E-898E-5DFC041E8D92}"/>
              </a:ext>
            </a:extLst>
          </p:cNvPr>
          <p:cNvCxnSpPr>
            <a:cxnSpLocks/>
            <a:stCxn id="3" idx="2"/>
            <a:endCxn id="11" idx="1"/>
          </p:cNvCxnSpPr>
          <p:nvPr/>
        </p:nvCxnSpPr>
        <p:spPr>
          <a:xfrm>
            <a:off x="2266950" y="2552700"/>
            <a:ext cx="6890" cy="639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3FA449-1612-4BC0-A680-EBAEF51DA5CD}"/>
              </a:ext>
            </a:extLst>
          </p:cNvPr>
          <p:cNvSpPr/>
          <p:nvPr/>
        </p:nvSpPr>
        <p:spPr>
          <a:xfrm>
            <a:off x="5532038" y="4113582"/>
            <a:ext cx="2183130" cy="768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457002-E0E3-40DC-BD0A-AA47CA2AEE4B}"/>
              </a:ext>
            </a:extLst>
          </p:cNvPr>
          <p:cNvSpPr txBox="1"/>
          <p:nvPr/>
        </p:nvSpPr>
        <p:spPr>
          <a:xfrm>
            <a:off x="5924507" y="4118729"/>
            <a:ext cx="1333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Driver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spark-core</a:t>
            </a:r>
            <a:r>
              <a:rPr lang="fr-FR" dirty="0"/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F3826E-7958-47F6-A0FE-F644974DE41F}"/>
              </a:ext>
            </a:extLst>
          </p:cNvPr>
          <p:cNvSpPr/>
          <p:nvPr/>
        </p:nvSpPr>
        <p:spPr>
          <a:xfrm>
            <a:off x="8324850" y="41135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71DADD-54E6-4609-803E-1E9290093184}"/>
              </a:ext>
            </a:extLst>
          </p:cNvPr>
          <p:cNvSpPr/>
          <p:nvPr/>
        </p:nvSpPr>
        <p:spPr>
          <a:xfrm>
            <a:off x="8477250" y="4265982"/>
            <a:ext cx="670560" cy="3374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18188-3211-432C-8635-B548D2F69ABF}"/>
              </a:ext>
            </a:extLst>
          </p:cNvPr>
          <p:cNvSpPr txBox="1"/>
          <p:nvPr/>
        </p:nvSpPr>
        <p:spPr>
          <a:xfrm>
            <a:off x="8060490" y="3796443"/>
            <a:ext cx="165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Spark </a:t>
            </a:r>
            <a:r>
              <a:rPr lang="fr-FR" dirty="0" err="1"/>
              <a:t>Executers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DE65F-F5FA-4387-8727-D4EEA7874D34}"/>
              </a:ext>
            </a:extLst>
          </p:cNvPr>
          <p:cNvSpPr/>
          <p:nvPr/>
        </p:nvSpPr>
        <p:spPr>
          <a:xfrm>
            <a:off x="5814060" y="3516629"/>
            <a:ext cx="1746778" cy="567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B00BB3-368F-471A-A542-8348ECFC11FC}"/>
              </a:ext>
            </a:extLst>
          </p:cNvPr>
          <p:cNvSpPr txBox="1"/>
          <p:nvPr/>
        </p:nvSpPr>
        <p:spPr>
          <a:xfrm>
            <a:off x="5945244" y="3489947"/>
            <a:ext cx="210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ExternalCatalog</a:t>
            </a:r>
            <a:r>
              <a:rPr lang="fr-FR" dirty="0"/>
              <a:t> (</a:t>
            </a:r>
            <a:r>
              <a:rPr lang="fr-FR" dirty="0" err="1"/>
              <a:t>spark-sql</a:t>
            </a:r>
            <a:r>
              <a:rPr lang="fr-FR" dirty="0"/>
              <a:t>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114E6D-EFBE-4B61-A157-5C5FE6C9330D}"/>
              </a:ext>
            </a:extLst>
          </p:cNvPr>
          <p:cNvCxnSpPr>
            <a:cxnSpLocks/>
            <a:stCxn id="52" idx="0"/>
          </p:cNvCxnSpPr>
          <p:nvPr/>
        </p:nvCxnSpPr>
        <p:spPr>
          <a:xfrm flipH="1" flipV="1">
            <a:off x="3236824" y="2123679"/>
            <a:ext cx="458918" cy="3299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4E788F0C-83F6-4C74-BB28-60D236F7C3B4}"/>
              </a:ext>
            </a:extLst>
          </p:cNvPr>
          <p:cNvSpPr/>
          <p:nvPr/>
        </p:nvSpPr>
        <p:spPr>
          <a:xfrm rot="17845502">
            <a:off x="5328083" y="222755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A54F8C60-AA5E-4F04-A688-AD15593CC4F0}"/>
              </a:ext>
            </a:extLst>
          </p:cNvPr>
          <p:cNvSpPr/>
          <p:nvPr/>
        </p:nvSpPr>
        <p:spPr>
          <a:xfrm rot="17928743" flipV="1">
            <a:off x="5215183" y="2559397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6" name="Forme libre : forme 13">
            <a:extLst>
              <a:ext uri="{FF2B5EF4-FFF2-40B4-BE49-F238E27FC236}">
                <a16:creationId xmlns:a16="http://schemas.microsoft.com/office/drawing/2014/main" id="{FAAC8D88-0B59-4C1D-9BE2-917C941A1C93}"/>
              </a:ext>
            </a:extLst>
          </p:cNvPr>
          <p:cNvSpPr/>
          <p:nvPr/>
        </p:nvSpPr>
        <p:spPr>
          <a:xfrm>
            <a:off x="8923314" y="3146228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7" name="Forme libre : forme 14">
            <a:extLst>
              <a:ext uri="{FF2B5EF4-FFF2-40B4-BE49-F238E27FC236}">
                <a16:creationId xmlns:a16="http://schemas.microsoft.com/office/drawing/2014/main" id="{BCDC79F2-E75E-4267-BCD8-AAAC16DC7C7F}"/>
              </a:ext>
            </a:extLst>
          </p:cNvPr>
          <p:cNvSpPr/>
          <p:nvPr/>
        </p:nvSpPr>
        <p:spPr>
          <a:xfrm rot="83241" flipV="1">
            <a:off x="8689212" y="316091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D790CD4A-006C-4C83-AD75-7EDFBCD07C54}"/>
              </a:ext>
            </a:extLst>
          </p:cNvPr>
          <p:cNvSpPr/>
          <p:nvPr/>
        </p:nvSpPr>
        <p:spPr>
          <a:xfrm>
            <a:off x="8207034" y="1826976"/>
            <a:ext cx="1432560" cy="720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8EE678-8CCA-46CF-ADF2-F59858323E7C}"/>
              </a:ext>
            </a:extLst>
          </p:cNvPr>
          <p:cNvSpPr txBox="1"/>
          <p:nvPr/>
        </p:nvSpPr>
        <p:spPr>
          <a:xfrm>
            <a:off x="8583349" y="2087959"/>
            <a:ext cx="6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HDFS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CAAA7-B3EC-46ED-9E49-EBAAF254A99C}"/>
              </a:ext>
            </a:extLst>
          </p:cNvPr>
          <p:cNvSpPr txBox="1"/>
          <p:nvPr/>
        </p:nvSpPr>
        <p:spPr>
          <a:xfrm>
            <a:off x="8180070" y="2766060"/>
            <a:ext cx="1621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r>
              <a:rPr lang="fr-FR" dirty="0"/>
              <a:t>/</a:t>
            </a:r>
            <a:r>
              <a:rPr lang="fr-FR" dirty="0" err="1"/>
              <a:t>write</a:t>
            </a:r>
            <a:r>
              <a:rPr lang="fr-FR" dirty="0"/>
              <a:t> files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F18B1C-2666-4E08-888A-939451839D83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3319526" y="2822973"/>
            <a:ext cx="376216" cy="40564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1FF6B62-80EC-4480-9E24-739597887FFC}"/>
              </a:ext>
            </a:extLst>
          </p:cNvPr>
          <p:cNvSpPr txBox="1"/>
          <p:nvPr/>
        </p:nvSpPr>
        <p:spPr>
          <a:xfrm>
            <a:off x="4956710" y="1947851"/>
            <a:ext cx="2324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Add</a:t>
            </a:r>
            <a:r>
              <a:rPr lang="fr-FR" dirty="0"/>
              <a:t>/</a:t>
            </a:r>
            <a:r>
              <a:rPr lang="fr-FR" dirty="0" err="1"/>
              <a:t>remove</a:t>
            </a:r>
            <a:r>
              <a:rPr lang="fr-FR" dirty="0"/>
              <a:t> partitions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E497D3-F6B0-4568-A125-6C25CE4AC66E}"/>
              </a:ext>
            </a:extLst>
          </p:cNvPr>
          <p:cNvSpPr txBox="1"/>
          <p:nvPr/>
        </p:nvSpPr>
        <p:spPr>
          <a:xfrm>
            <a:off x="2910831" y="31901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JDBC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A3FF1B-0D94-4186-A4A6-B5B828FDCEB1}"/>
              </a:ext>
            </a:extLst>
          </p:cNvPr>
          <p:cNvSpPr txBox="1"/>
          <p:nvPr/>
        </p:nvSpPr>
        <p:spPr>
          <a:xfrm>
            <a:off x="3502420" y="245364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  <p:sp>
        <p:nvSpPr>
          <p:cNvPr id="53" name="Forme libre : forme 14">
            <a:extLst>
              <a:ext uri="{FF2B5EF4-FFF2-40B4-BE49-F238E27FC236}">
                <a16:creationId xmlns:a16="http://schemas.microsoft.com/office/drawing/2014/main" id="{F6C08D3A-E0F4-4761-98CF-A07F06CE501E}"/>
              </a:ext>
            </a:extLst>
          </p:cNvPr>
          <p:cNvSpPr/>
          <p:nvPr/>
        </p:nvSpPr>
        <p:spPr>
          <a:xfrm rot="17928743" flipV="1">
            <a:off x="4817143" y="3288029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5A7412-B1B7-40A2-878E-501652811C38}"/>
              </a:ext>
            </a:extLst>
          </p:cNvPr>
          <p:cNvSpPr txBox="1"/>
          <p:nvPr/>
        </p:nvSpPr>
        <p:spPr>
          <a:xfrm>
            <a:off x="3048996" y="1739831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Using</a:t>
            </a:r>
            <a:r>
              <a:rPr lang="fr-FR" dirty="0"/>
              <a:t> API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C00B7A-2B3B-4623-AA12-B8C72307679C}"/>
              </a:ext>
            </a:extLst>
          </p:cNvPr>
          <p:cNvSpPr txBox="1"/>
          <p:nvPr/>
        </p:nvSpPr>
        <p:spPr>
          <a:xfrm>
            <a:off x="4771234" y="2824918"/>
            <a:ext cx="145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partitions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B821F59-9B55-4F03-AF48-5F0C191343D2}"/>
              </a:ext>
            </a:extLst>
          </p:cNvPr>
          <p:cNvSpPr txBox="1"/>
          <p:nvPr/>
        </p:nvSpPr>
        <p:spPr>
          <a:xfrm>
            <a:off x="4284278" y="3559494"/>
            <a:ext cx="111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</p:spTree>
    <p:extLst>
      <p:ext uri="{BB962C8B-B14F-4D97-AF65-F5344CB8AC3E}">
        <p14:creationId xmlns:p14="http://schemas.microsoft.com/office/powerpoint/2010/main" val="284275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0"/>
            <a:ext cx="9071640" cy="946440"/>
          </a:xfrm>
        </p:spPr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DDL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F1143-FAAA-4B59-85FF-956FA29D42FF}"/>
              </a:ext>
            </a:extLst>
          </p:cNvPr>
          <p:cNvSpPr txBox="1"/>
          <p:nvPr/>
        </p:nvSpPr>
        <p:spPr>
          <a:xfrm>
            <a:off x="1638000" y="1368000"/>
            <a:ext cx="661014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databases</a:t>
            </a:r>
            <a:r>
              <a:rPr lang="fr-FR" sz="2400" dirty="0"/>
              <a:t>;</a:t>
            </a:r>
          </a:p>
          <a:p>
            <a:r>
              <a:rPr lang="fr-FR" sz="2400" dirty="0"/>
              <a:t>use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endParaRPr lang="fr-FR" sz="2400" dirty="0"/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’;</a:t>
            </a:r>
          </a:p>
          <a:p>
            <a:r>
              <a:rPr lang="fr-FR" sz="2400" dirty="0"/>
              <a:t>show tables in ‘</a:t>
            </a:r>
            <a:r>
              <a:rPr lang="fr-FR" sz="2400" dirty="0" err="1"/>
              <a:t>db</a:t>
            </a:r>
            <a:r>
              <a:rPr lang="fr-FR" sz="2400" dirty="0"/>
              <a:t>’ like ‘s*’;</a:t>
            </a:r>
          </a:p>
          <a:p>
            <a:r>
              <a:rPr lang="fr-FR" sz="2400" dirty="0" err="1"/>
              <a:t>describe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create</a:t>
            </a:r>
            <a:r>
              <a:rPr lang="fr-FR" sz="2400" dirty="0"/>
              <a:t>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  <a:p>
            <a:endParaRPr lang="fr-FR" sz="2400" dirty="0"/>
          </a:p>
          <a:p>
            <a:r>
              <a:rPr lang="fr-FR" sz="2400" dirty="0"/>
              <a:t>alter table </a:t>
            </a:r>
            <a:r>
              <a:rPr lang="fr-FR" sz="2400" dirty="0" err="1"/>
              <a:t>db.student</a:t>
            </a:r>
            <a:r>
              <a:rPr lang="fr-FR" sz="2400" dirty="0"/>
              <a:t> set location ‘/data/student2’;</a:t>
            </a:r>
          </a:p>
          <a:p>
            <a:r>
              <a:rPr lang="fr-FR" sz="2400" dirty="0"/>
              <a:t>drop table </a:t>
            </a:r>
            <a:r>
              <a:rPr lang="fr-FR" sz="2400" dirty="0" err="1"/>
              <a:t>db.student</a:t>
            </a:r>
            <a:r>
              <a:rPr lang="fr-FR" sz="2400" dirty="0"/>
              <a:t>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0"/>
            <a:ext cx="9071640" cy="946440"/>
          </a:xfrm>
        </p:spPr>
        <p:txBody>
          <a:bodyPr vert="horz"/>
          <a:lstStyle/>
          <a:p>
            <a:pPr rtl="0"/>
            <a:r>
              <a:rPr lang="en-US" dirty="0"/>
              <a:t>DDL..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5591C-535A-4296-A886-556DDDD515EA}"/>
              </a:ext>
            </a:extLst>
          </p:cNvPr>
          <p:cNvSpPr txBox="1"/>
          <p:nvPr/>
        </p:nvSpPr>
        <p:spPr>
          <a:xfrm>
            <a:off x="874800" y="1447200"/>
            <a:ext cx="892866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EXTERNAL TABLE » : data </a:t>
            </a:r>
            <a:r>
              <a:rPr lang="fr-FR" sz="2400" dirty="0" err="1"/>
              <a:t>exists</a:t>
            </a:r>
            <a:r>
              <a:rPr lang="fr-FR" sz="2400" dirty="0"/>
              <a:t> </a:t>
            </a:r>
            <a:r>
              <a:rPr lang="fr-FR" sz="2400" dirty="0" err="1"/>
              <a:t>independently</a:t>
            </a:r>
            <a:r>
              <a:rPr lang="fr-FR" sz="2400" dirty="0"/>
              <a:t> of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table ... </a:t>
            </a:r>
            <a:r>
              <a:rPr lang="fr-FR" sz="2400" dirty="0" err="1"/>
              <a:t>Schema</a:t>
            </a:r>
            <a:r>
              <a:rPr lang="fr-FR" sz="2400" dirty="0"/>
              <a:t> must </a:t>
            </a:r>
            <a:r>
              <a:rPr lang="fr-FR" sz="2400" dirty="0" err="1"/>
              <a:t>be</a:t>
            </a:r>
            <a:r>
              <a:rPr lang="fr-FR" sz="2400" dirty="0"/>
              <a:t> compatible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files</a:t>
            </a:r>
          </a:p>
          <a:p>
            <a:r>
              <a:rPr lang="fr-FR" sz="2400" dirty="0" err="1"/>
              <a:t>Non-sense</a:t>
            </a:r>
            <a:r>
              <a:rPr lang="fr-FR" sz="2400" dirty="0"/>
              <a:t> to « alter table » for </a:t>
            </a:r>
            <a:r>
              <a:rPr lang="fr-FR" sz="2400" dirty="0" err="1"/>
              <a:t>column</a:t>
            </a:r>
            <a:endParaRPr lang="fr-FR" sz="2400" dirty="0"/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… files are not </a:t>
            </a:r>
            <a:r>
              <a:rPr lang="fr-FR" sz="2400" dirty="0" err="1"/>
              <a:t>deleted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Do not use opposite « MANAGED TABLE »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creating</a:t>
            </a:r>
            <a:r>
              <a:rPr lang="fr-FR" sz="2400" dirty="0"/>
              <a:t> =&gt;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empty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location= « {</a:t>
            </a:r>
            <a:r>
              <a:rPr lang="fr-FR" sz="2400" dirty="0" err="1"/>
              <a:t>db.location</a:t>
            </a:r>
            <a:r>
              <a:rPr lang="fr-FR" sz="2400" dirty="0"/>
              <a:t>}/{table} » </a:t>
            </a:r>
          </a:p>
          <a:p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dropping</a:t>
            </a:r>
            <a:r>
              <a:rPr lang="fr-FR" sz="2400" dirty="0"/>
              <a:t> =&gt; </a:t>
            </a:r>
            <a:r>
              <a:rPr lang="fr-FR" sz="2400" dirty="0" err="1"/>
              <a:t>delete</a:t>
            </a:r>
            <a:r>
              <a:rPr lang="fr-FR" sz="2400" dirty="0"/>
              <a:t> all files !</a:t>
            </a:r>
          </a:p>
        </p:txBody>
      </p:sp>
    </p:spTree>
    <p:extLst>
      <p:ext uri="{BB962C8B-B14F-4D97-AF65-F5344CB8AC3E}">
        <p14:creationId xmlns:p14="http://schemas.microsoft.com/office/powerpoint/2010/main" val="103803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Sql</a:t>
            </a:r>
            <a:r>
              <a:rPr lang="en-US" dirty="0"/>
              <a:t>&gt; DML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C7166-CCC2-4696-BB34-1C9DA5CFD221}"/>
              </a:ext>
            </a:extLst>
          </p:cNvPr>
          <p:cNvSpPr txBox="1"/>
          <p:nvPr/>
        </p:nvSpPr>
        <p:spPr>
          <a:xfrm>
            <a:off x="849600" y="1116000"/>
            <a:ext cx="6081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Sql</a:t>
            </a:r>
            <a:r>
              <a:rPr lang="fr-FR" sz="2400" dirty="0"/>
              <a:t>&gt; </a:t>
            </a:r>
          </a:p>
          <a:p>
            <a:r>
              <a:rPr lang="fr-FR" sz="2400" dirty="0"/>
              <a:t>INSERT INTO table values( ..)   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save</a:t>
            </a:r>
            <a:r>
              <a:rPr lang="fr-FR" sz="2400" dirty="0"/>
              <a:t> to new file(s) !!</a:t>
            </a:r>
          </a:p>
          <a:p>
            <a:r>
              <a:rPr lang="fr-FR" sz="2400" dirty="0"/>
              <a:t>      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existing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 </a:t>
            </a:r>
          </a:p>
          <a:p>
            <a:r>
              <a:rPr lang="fr-FR" sz="2400" dirty="0"/>
              <a:t>       (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preserve</a:t>
            </a:r>
            <a:r>
              <a:rPr lang="fr-FR" sz="2400" dirty="0"/>
              <a:t> </a:t>
            </a:r>
            <a:r>
              <a:rPr lang="fr-FR" sz="2400" dirty="0" err="1"/>
              <a:t>partially</a:t>
            </a:r>
            <a:r>
              <a:rPr lang="fr-FR" sz="2400" dirty="0"/>
              <a:t> </a:t>
            </a:r>
            <a:r>
              <a:rPr lang="fr-FR" sz="2400" dirty="0" err="1"/>
              <a:t>uncommited</a:t>
            </a:r>
            <a:r>
              <a:rPr lang="fr-FR" sz="2400" dirty="0"/>
              <a:t> </a:t>
            </a:r>
            <a:r>
              <a:rPr lang="fr-FR" sz="2400" dirty="0" err="1"/>
              <a:t>ones</a:t>
            </a:r>
            <a:r>
              <a:rPr lang="fr-FR" sz="2400" dirty="0"/>
              <a:t>..)</a:t>
            </a:r>
          </a:p>
          <a:p>
            <a:endParaRPr lang="fr-FR" sz="2400" dirty="0"/>
          </a:p>
          <a:p>
            <a:r>
              <a:rPr lang="fr-FR" sz="2400" dirty="0"/>
              <a:t>INSERT OVERWRITE  / DELETE</a:t>
            </a:r>
          </a:p>
          <a:p>
            <a:r>
              <a:rPr lang="fr-FR" sz="2400" dirty="0"/>
              <a:t>  =&gt; </a:t>
            </a:r>
            <a:r>
              <a:rPr lang="fr-FR" sz="2400" dirty="0" err="1"/>
              <a:t>reload</a:t>
            </a:r>
            <a:r>
              <a:rPr lang="fr-FR" sz="2400" dirty="0"/>
              <a:t> all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save</a:t>
            </a:r>
            <a:r>
              <a:rPr lang="fr-FR" sz="2400" dirty="0"/>
              <a:t> all to new files</a:t>
            </a:r>
          </a:p>
          <a:p>
            <a:r>
              <a:rPr lang="fr-FR" sz="2400" dirty="0"/>
              <a:t>       + </a:t>
            </a:r>
            <a:r>
              <a:rPr lang="fr-FR" sz="2400" dirty="0" err="1"/>
              <a:t>delete</a:t>
            </a:r>
            <a:r>
              <a:rPr lang="fr-FR" sz="2400" dirty="0"/>
              <a:t> </a:t>
            </a:r>
            <a:r>
              <a:rPr lang="fr-FR" sz="2400" dirty="0" err="1"/>
              <a:t>old</a:t>
            </a:r>
            <a:r>
              <a:rPr lang="fr-FR" sz="24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1351670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F2BE2EE-F4D6-4C5B-90F2-37910E9CE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843" y="3439842"/>
            <a:ext cx="23622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565C81-0D6D-4320-9520-D388DCDDC150}"/>
              </a:ext>
            </a:extLst>
          </p:cNvPr>
          <p:cNvSpPr txBox="1"/>
          <p:nvPr/>
        </p:nvSpPr>
        <p:spPr>
          <a:xfrm>
            <a:off x="1805940" y="1692325"/>
            <a:ext cx="71551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by default Spark 3.x </a:t>
            </a:r>
            <a:r>
              <a:rPr lang="fr-FR" sz="2400" dirty="0" err="1"/>
              <a:t>does</a:t>
            </a:r>
            <a:r>
              <a:rPr lang="fr-FR" sz="2400" dirty="0"/>
              <a:t> NOT support UPDATE</a:t>
            </a:r>
          </a:p>
          <a:p>
            <a:r>
              <a:rPr lang="fr-FR" sz="2400" dirty="0"/>
              <a:t>  ( </a:t>
            </a:r>
            <a:r>
              <a:rPr lang="fr-FR" sz="2400" dirty="0" err="1"/>
              <a:t>nor</a:t>
            </a:r>
            <a:r>
              <a:rPr lang="fr-FR" sz="2400" dirty="0"/>
              <a:t> UPSERT, MERGE )</a:t>
            </a:r>
          </a:p>
          <a:p>
            <a:endParaRPr lang="fr-FR" sz="2400" dirty="0"/>
          </a:p>
          <a:p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extensions of « </a:t>
            </a:r>
            <a:r>
              <a:rPr lang="fr-FR" sz="2400" dirty="0" err="1"/>
              <a:t>DeltaLake</a:t>
            </a:r>
            <a:r>
              <a:rPr lang="fr-FR" sz="2400" dirty="0"/>
              <a:t> », « Iceberg », ..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3F496E-94BA-46B1-8BE8-58F2C1FFDFA1}"/>
              </a:ext>
            </a:extLst>
          </p:cNvPr>
          <p:cNvSpPr txBox="1">
            <a:spLocks/>
          </p:cNvSpPr>
          <p:nvPr/>
        </p:nvSpPr>
        <p:spPr>
          <a:xfrm>
            <a:off x="504492" y="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Update? DML</a:t>
            </a:r>
          </a:p>
        </p:txBody>
      </p:sp>
      <p:pic>
        <p:nvPicPr>
          <p:cNvPr id="4100" name="Picture 4" descr="Apache Iceberg">
            <a:extLst>
              <a:ext uri="{FF2B5EF4-FFF2-40B4-BE49-F238E27FC236}">
                <a16:creationId xmlns:a16="http://schemas.microsoft.com/office/drawing/2014/main" id="{7BF8E5CC-59B2-4954-9421-6F5AA4439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917" y="3891712"/>
            <a:ext cx="3779203" cy="102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42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FB6CB-3290-4DB8-8FF0-67B17B640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Outline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7E518B-8E3B-4A26-AE97-238010373B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>
            <a:normAutofit fontScale="92500" lnSpcReduction="10000"/>
          </a:bodyPr>
          <a:lstStyle/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Prev Part: Low-Level Hadoop components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ZooKeeper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</a:t>
            </a:r>
            <a:r>
              <a:rPr lang="en-US" sz="3200" dirty="0" err="1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Hdfs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rPr>
              <a:t>, Yarn, Oozie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</a:t>
            </a:r>
            <a:r>
              <a:rPr lang="en-US" dirty="0" err="1"/>
              <a:t>Sql</a:t>
            </a:r>
            <a:r>
              <a:rPr lang="en-US" dirty="0"/>
              <a:t> Table Definition, Hive </a:t>
            </a:r>
            <a:r>
              <a:rPr lang="en-US" dirty="0" err="1"/>
              <a:t>MetaStore</a:t>
            </a:r>
            <a:endParaRPr lang="en-US" dirty="0"/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Parquet</a:t>
            </a:r>
          </a:p>
          <a:p>
            <a:pPr lvl="0" rtl="0">
              <a:buSzPct val="45000"/>
              <a:buFont typeface="StarSymbol"/>
              <a:buChar char="●"/>
            </a:pPr>
            <a:r>
              <a:rPr lang="en-US" dirty="0"/>
              <a:t> IO </a:t>
            </a:r>
            <a:r>
              <a:rPr lang="en-US" dirty="0" err="1"/>
              <a:t>Optims</a:t>
            </a:r>
            <a:r>
              <a:rPr lang="en-US" dirty="0"/>
              <a:t> </a:t>
            </a:r>
          </a:p>
          <a:p>
            <a:pPr marL="457200" lvl="1" indent="0">
              <a:buSzPct val="45000"/>
              <a:buNone/>
            </a:pPr>
            <a:r>
              <a:rPr lang="en-US" dirty="0"/>
              <a:t>Schema, </a:t>
            </a:r>
            <a:r>
              <a:rPr lang="en-US" dirty="0" err="1"/>
              <a:t>Splittable</a:t>
            </a:r>
            <a:r>
              <a:rPr lang="en-US" dirty="0"/>
              <a:t> blocks format, Partitions Pruning, Columns Pruning, PPD</a:t>
            </a:r>
          </a:p>
          <a:p>
            <a:pPr lvl="0" rtl="0">
              <a:buSzPct val="45000"/>
              <a:buFont typeface="StarSymbol"/>
              <a:buChar char="●"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3662C-787E-4BFD-8F70-569487E353B0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122553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Spark&gt; Update?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read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map</a:t>
            </a:r>
            <a:r>
              <a:rPr lang="fr-FR" dirty="0">
                <a:solidFill>
                  <a:sysClr val="windowText" lastClr="000000"/>
                </a:solidFill>
              </a:rPr>
              <a:t>().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F3C9B-CF90-4C9E-85E1-72919880FC44}"/>
              </a:ext>
            </a:extLst>
          </p:cNvPr>
          <p:cNvSpPr txBox="1"/>
          <p:nvPr/>
        </p:nvSpPr>
        <p:spPr>
          <a:xfrm>
            <a:off x="315959" y="2179002"/>
            <a:ext cx="80526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spark</a:t>
            </a:r>
            <a:br>
              <a:rPr lang="fr-FR" dirty="0"/>
            </a:br>
            <a:r>
              <a:rPr lang="fr-FR" dirty="0"/>
              <a:t>     .</a:t>
            </a:r>
            <a:r>
              <a:rPr lang="fr-FR" dirty="0" err="1"/>
              <a:t>read</a:t>
            </a:r>
            <a:r>
              <a:rPr lang="fr-FR" dirty="0"/>
              <a:t>().format(« PARQUET »).</a:t>
            </a:r>
            <a:r>
              <a:rPr lang="fr-FR" dirty="0" err="1"/>
              <a:t>load</a:t>
            </a:r>
            <a:r>
              <a:rPr lang="fr-FR" dirty="0"/>
              <a:t>(« /data/table1 »)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map</a:t>
            </a:r>
            <a:r>
              <a:rPr lang="fr-FR" dirty="0"/>
              <a:t>( x -&gt; {   …</a:t>
            </a:r>
            <a:r>
              <a:rPr lang="fr-FR" dirty="0" err="1"/>
              <a:t>transform</a:t>
            </a:r>
            <a:r>
              <a:rPr lang="fr-FR" dirty="0"/>
              <a:t> </a:t>
            </a:r>
            <a:r>
              <a:rPr lang="fr-FR" dirty="0" err="1"/>
              <a:t>row</a:t>
            </a:r>
            <a:r>
              <a:rPr lang="fr-FR" dirty="0"/>
              <a:t> to ‘update’ values; return </a:t>
            </a:r>
            <a:r>
              <a:rPr lang="fr-FR" dirty="0" err="1"/>
              <a:t>newRow</a:t>
            </a:r>
            <a:r>
              <a:rPr lang="fr-FR" dirty="0"/>
              <a:t> } )</a:t>
            </a:r>
          </a:p>
          <a:p>
            <a:br>
              <a:rPr lang="fr-FR" dirty="0"/>
            </a:br>
            <a:endParaRPr lang="fr-FR" dirty="0"/>
          </a:p>
          <a:p>
            <a:r>
              <a:rPr lang="fr-FR" dirty="0"/>
              <a:t>     .</a:t>
            </a:r>
            <a:r>
              <a:rPr lang="fr-FR" dirty="0" err="1"/>
              <a:t>write</a:t>
            </a:r>
            <a:r>
              <a:rPr lang="fr-FR" dirty="0"/>
              <a:t>().format(« PARQUET »).mode(</a:t>
            </a:r>
            <a:r>
              <a:rPr lang="fr-FR" dirty="0" err="1"/>
              <a:t>SaveMode.Overwrite</a:t>
            </a:r>
            <a:r>
              <a:rPr lang="fr-FR" dirty="0"/>
              <a:t>).</a:t>
            </a:r>
            <a:r>
              <a:rPr lang="fr-FR" dirty="0" err="1"/>
              <a:t>save</a:t>
            </a:r>
            <a:r>
              <a:rPr lang="fr-FR" dirty="0"/>
              <a:t>(« /data/table2 »)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4787EE9B-79CD-4688-B1AF-6A98EF4F6231}"/>
              </a:ext>
            </a:extLst>
          </p:cNvPr>
          <p:cNvSpPr/>
          <p:nvPr/>
        </p:nvSpPr>
        <p:spPr>
          <a:xfrm>
            <a:off x="7082790" y="1660683"/>
            <a:ext cx="2807970" cy="846455"/>
          </a:xfrm>
          <a:prstGeom prst="wedgeEllipseCallout">
            <a:avLst>
              <a:gd name="adj1" fmla="val -66687"/>
              <a:gd name="adj2" fmla="val 423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Full Scan ALL files</a:t>
            </a:r>
          </a:p>
          <a:p>
            <a:pPr algn="ctr"/>
            <a:r>
              <a:rPr lang="fr-FR" dirty="0" err="1"/>
              <a:t>Load</a:t>
            </a:r>
            <a:r>
              <a:rPr lang="fr-FR" dirty="0"/>
              <a:t> ALL </a:t>
            </a:r>
            <a:br>
              <a:rPr lang="fr-FR" dirty="0"/>
            </a:br>
            <a:r>
              <a:rPr lang="fr-FR" dirty="0"/>
              <a:t>in-memory</a:t>
            </a:r>
          </a:p>
        </p:txBody>
      </p:sp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43134D1D-7342-417F-BB1E-0E1732CB0FC5}"/>
              </a:ext>
            </a:extLst>
          </p:cNvPr>
          <p:cNvSpPr/>
          <p:nvPr/>
        </p:nvSpPr>
        <p:spPr>
          <a:xfrm>
            <a:off x="7120890" y="2835275"/>
            <a:ext cx="2769870" cy="846455"/>
          </a:xfrm>
          <a:prstGeom prst="wedgeEllipseCallout">
            <a:avLst>
              <a:gd name="adj1" fmla="val -67435"/>
              <a:gd name="adj2" fmla="val 99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Process ALL</a:t>
            </a:r>
          </a:p>
          <a:p>
            <a:pPr algn="ctr"/>
            <a:r>
              <a:rPr lang="fr-FR" dirty="0"/>
              <a:t>In-memory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36CB1D09-D337-4277-9087-CD968199BC07}"/>
              </a:ext>
            </a:extLst>
          </p:cNvPr>
          <p:cNvSpPr/>
          <p:nvPr/>
        </p:nvSpPr>
        <p:spPr>
          <a:xfrm>
            <a:off x="7155180" y="4486690"/>
            <a:ext cx="2701290" cy="846455"/>
          </a:xfrm>
          <a:prstGeom prst="wedgeEllipseCallout">
            <a:avLst>
              <a:gd name="adj1" fmla="val -64890"/>
              <a:gd name="adj2" fmla="val -368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Delete</a:t>
            </a:r>
            <a:r>
              <a:rPr lang="fr-FR" dirty="0"/>
              <a:t> ALL files</a:t>
            </a:r>
          </a:p>
          <a:p>
            <a:pPr algn="ctr"/>
            <a:r>
              <a:rPr lang="fr-FR" dirty="0"/>
              <a:t>+ </a:t>
            </a:r>
            <a:r>
              <a:rPr lang="fr-FR" dirty="0" err="1"/>
              <a:t>save</a:t>
            </a:r>
            <a:r>
              <a:rPr lang="fr-FR" dirty="0"/>
              <a:t> ALL</a:t>
            </a:r>
            <a:br>
              <a:rPr lang="fr-FR" dirty="0"/>
            </a:br>
            <a:r>
              <a:rPr lang="fr-FR" dirty="0"/>
              <a:t> in-memory</a:t>
            </a:r>
          </a:p>
        </p:txBody>
      </p:sp>
    </p:spTree>
    <p:extLst>
      <p:ext uri="{BB962C8B-B14F-4D97-AF65-F5344CB8AC3E}">
        <p14:creationId xmlns:p14="http://schemas.microsoft.com/office/powerpoint/2010/main" val="1211796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27F2FB16-DBD1-4820-9479-29F01D7C357F}"/>
              </a:ext>
            </a:extLst>
          </p:cNvPr>
          <p:cNvSpPr/>
          <p:nvPr/>
        </p:nvSpPr>
        <p:spPr>
          <a:xfrm>
            <a:off x="3781948" y="3615272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B867364-3394-4F6E-8A5D-B637D7824D0C}"/>
              </a:ext>
            </a:extLst>
          </p:cNvPr>
          <p:cNvSpPr/>
          <p:nvPr/>
        </p:nvSpPr>
        <p:spPr>
          <a:xfrm>
            <a:off x="3835288" y="1451192"/>
            <a:ext cx="647700" cy="596264"/>
          </a:xfrm>
          <a:prstGeom prst="noSmoking">
            <a:avLst>
              <a:gd name="adj" fmla="val 781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FECAF7-A657-4399-89EF-974E4BCD67DE}"/>
              </a:ext>
            </a:extLst>
          </p:cNvPr>
          <p:cNvSpPr txBox="1">
            <a:spLocks/>
          </p:cNvSpPr>
          <p:nvPr/>
        </p:nvSpPr>
        <p:spPr>
          <a:xfrm>
            <a:off x="504492" y="-298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Sql</a:t>
            </a:r>
            <a:r>
              <a:rPr lang="fr-FR" dirty="0">
                <a:solidFill>
                  <a:sysClr val="windowText" lastClr="000000"/>
                </a:solidFill>
              </a:rPr>
              <a:t>&gt; … NO « ACID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F3EB45-B5EF-4C24-84E2-EC0242BA8A7B}"/>
              </a:ext>
            </a:extLst>
          </p:cNvPr>
          <p:cNvSpPr txBox="1"/>
          <p:nvPr/>
        </p:nvSpPr>
        <p:spPr>
          <a:xfrm>
            <a:off x="3941968" y="1413091"/>
            <a:ext cx="235833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A  </a:t>
            </a:r>
            <a:r>
              <a:rPr lang="fr-FR" sz="3600" dirty="0" err="1"/>
              <a:t>tomic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C  </a:t>
            </a:r>
            <a:r>
              <a:rPr lang="fr-FR" sz="3600" dirty="0" err="1"/>
              <a:t>onsistent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I   </a:t>
            </a:r>
            <a:r>
              <a:rPr lang="fr-FR" sz="3600" dirty="0" err="1"/>
              <a:t>solated</a:t>
            </a:r>
            <a:endParaRPr lang="fr-FR" sz="3600" dirty="0"/>
          </a:p>
          <a:p>
            <a:endParaRPr lang="fr-FR" sz="3600" dirty="0"/>
          </a:p>
          <a:p>
            <a:r>
              <a:rPr lang="fr-FR" sz="3600" dirty="0"/>
              <a:t>D  </a:t>
            </a:r>
            <a:r>
              <a:rPr lang="fr-FR" sz="3600" dirty="0" err="1"/>
              <a:t>urable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617175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FAC90-08B1-45CA-BFFB-E964C3CDD35E}"/>
              </a:ext>
            </a:extLst>
          </p:cNvPr>
          <p:cNvSpPr txBox="1">
            <a:spLocks/>
          </p:cNvSpPr>
          <p:nvPr/>
        </p:nvSpPr>
        <p:spPr>
          <a:xfrm>
            <a:off x="504492" y="65693"/>
            <a:ext cx="9071640" cy="117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Granularity</a:t>
            </a:r>
            <a:r>
              <a:rPr lang="fr-FR" dirty="0">
                <a:solidFill>
                  <a:sysClr val="windowText" lastClr="000000"/>
                </a:solidFill>
              </a:rPr>
              <a:t> of insert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 (append / </a:t>
            </a:r>
            <a:r>
              <a:rPr lang="fr-FR" dirty="0" err="1">
                <a:solidFill>
                  <a:sysClr val="windowText" lastClr="000000"/>
                </a:solidFill>
              </a:rPr>
              <a:t>overwrite</a:t>
            </a:r>
            <a:r>
              <a:rPr lang="fr-FR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EDF80-1B3F-4627-B100-D45E3A6FCA05}"/>
              </a:ext>
            </a:extLst>
          </p:cNvPr>
          <p:cNvSpPr txBox="1"/>
          <p:nvPr/>
        </p:nvSpPr>
        <p:spPr>
          <a:xfrm>
            <a:off x="651510" y="1996440"/>
            <a:ext cx="2594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a single ROW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4C762-AF7C-44B1-BD4C-25D6BEC98F8B}"/>
              </a:ext>
            </a:extLst>
          </p:cNvPr>
          <p:cNvSpPr txBox="1"/>
          <p:nvPr/>
        </p:nvSpPr>
        <p:spPr>
          <a:xfrm>
            <a:off x="651510" y="3089910"/>
            <a:ext cx="32533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Write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shuffled</a:t>
            </a:r>
            <a:r>
              <a:rPr lang="fr-FR" sz="2400" dirty="0"/>
              <a:t> RDD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executors</a:t>
            </a:r>
            <a:r>
              <a:rPr lang="fr-FR" sz="2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25E99-A53E-4C9F-98A8-D23B7879F38B}"/>
              </a:ext>
            </a:extLst>
          </p:cNvPr>
          <p:cNvSpPr txBox="1"/>
          <p:nvPr/>
        </p:nvSpPr>
        <p:spPr>
          <a:xfrm>
            <a:off x="705175" y="4630936"/>
            <a:ext cx="30489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Overwrite</a:t>
            </a:r>
            <a:r>
              <a:rPr lang="fr-FR" sz="2400" dirty="0"/>
              <a:t> </a:t>
            </a:r>
            <a:r>
              <a:rPr lang="fr-FR" sz="2400" dirty="0" err="1"/>
              <a:t>some</a:t>
            </a:r>
            <a:r>
              <a:rPr lang="fr-FR" sz="2400" dirty="0"/>
              <a:t> files, </a:t>
            </a:r>
            <a:br>
              <a:rPr lang="fr-FR" sz="2400" dirty="0"/>
            </a:br>
            <a:r>
              <a:rPr lang="fr-FR" sz="2400" dirty="0"/>
              <a:t>     and no </a:t>
            </a:r>
            <a:r>
              <a:rPr lang="fr-FR" sz="2400" dirty="0" err="1"/>
              <a:t>touch</a:t>
            </a:r>
            <a:r>
              <a:rPr lang="fr-FR" sz="2400" dirty="0"/>
              <a:t> </a:t>
            </a:r>
            <a:r>
              <a:rPr lang="fr-FR" sz="2400" dirty="0" err="1"/>
              <a:t>others</a:t>
            </a:r>
            <a:endParaRPr lang="fr-F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AD605-F7DA-4AFB-97CD-E27DC5856652}"/>
              </a:ext>
            </a:extLst>
          </p:cNvPr>
          <p:cNvSpPr txBox="1"/>
          <p:nvPr/>
        </p:nvSpPr>
        <p:spPr>
          <a:xfrm>
            <a:off x="5470841" y="3608724"/>
            <a:ext cx="4397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by default </a:t>
            </a:r>
          </a:p>
          <a:p>
            <a:r>
              <a:rPr lang="fr-FR" sz="2400" dirty="0" err="1"/>
              <a:t>spark.sql.shuffle.partitions</a:t>
            </a:r>
            <a:r>
              <a:rPr lang="fr-FR" sz="2400" dirty="0"/>
              <a:t>=200 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22E27-ED26-4E5F-BF8C-80BE9A3DCCC0}"/>
              </a:ext>
            </a:extLst>
          </p:cNvPr>
          <p:cNvSpPr txBox="1"/>
          <p:nvPr/>
        </p:nvSpPr>
        <p:spPr>
          <a:xfrm>
            <a:off x="4522470" y="4787146"/>
            <a:ext cx="3358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Possible </a:t>
            </a:r>
            <a:r>
              <a:rPr lang="fr-FR" sz="2400" dirty="0" err="1"/>
              <a:t>only</a:t>
            </a:r>
            <a:r>
              <a:rPr lang="fr-FR" sz="2400" dirty="0"/>
              <a:t> by </a:t>
            </a:r>
            <a:r>
              <a:rPr lang="fr-FR" sz="2400" b="1" dirty="0"/>
              <a:t>partition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F445B-8F87-4EBB-BE46-A1943CC046A0}"/>
              </a:ext>
            </a:extLst>
          </p:cNvPr>
          <p:cNvSpPr txBox="1"/>
          <p:nvPr/>
        </p:nvSpPr>
        <p:spPr>
          <a:xfrm>
            <a:off x="4480560" y="3243888"/>
            <a:ext cx="1592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200 </a:t>
            </a:r>
            <a:r>
              <a:rPr lang="fr-FR" sz="2400" b="1" dirty="0"/>
              <a:t>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64932-F48B-4946-8F79-55136B0CE4C3}"/>
              </a:ext>
            </a:extLst>
          </p:cNvPr>
          <p:cNvSpPr txBox="1"/>
          <p:nvPr/>
        </p:nvSpPr>
        <p:spPr>
          <a:xfrm>
            <a:off x="4522470" y="1941344"/>
            <a:ext cx="174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 1 new </a:t>
            </a:r>
            <a:r>
              <a:rPr lang="fr-FR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A2743A-898C-4A33-AEAF-3BF8D459A4D1}"/>
              </a:ext>
            </a:extLst>
          </p:cNvPr>
          <p:cNvSpPr txBox="1"/>
          <p:nvPr/>
        </p:nvSpPr>
        <p:spPr>
          <a:xfrm>
            <a:off x="6450330" y="2250132"/>
            <a:ext cx="37342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HDFS </a:t>
            </a:r>
            <a:r>
              <a:rPr lang="fr-FR" sz="2400" dirty="0" err="1"/>
              <a:t>hates</a:t>
            </a:r>
            <a:r>
              <a:rPr lang="fr-FR" sz="2400" dirty="0"/>
              <a:t> Small Files</a:t>
            </a:r>
            <a:br>
              <a:rPr lang="fr-FR" sz="2400" dirty="0"/>
            </a:br>
            <a:r>
              <a:rPr lang="fr-FR" sz="2400" dirty="0"/>
              <a:t>                   (</a:t>
            </a:r>
            <a:r>
              <a:rPr lang="fr-FR" sz="2400" dirty="0" err="1"/>
              <a:t>Too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files) !!</a:t>
            </a:r>
          </a:p>
          <a:p>
            <a:endParaRPr lang="fr-FR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E8215B5-5575-4F17-B2B3-ED67B2FBFE74}"/>
              </a:ext>
            </a:extLst>
          </p:cNvPr>
          <p:cNvSpPr/>
          <p:nvPr/>
        </p:nvSpPr>
        <p:spPr>
          <a:xfrm>
            <a:off x="4017528" y="2025342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6A90D61-3A92-47D6-8549-7F9924BC5FAF}"/>
              </a:ext>
            </a:extLst>
          </p:cNvPr>
          <p:cNvSpPr/>
          <p:nvPr/>
        </p:nvSpPr>
        <p:spPr>
          <a:xfrm>
            <a:off x="4017528" y="3301693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4C5C52-D9B6-4C34-A12A-6B74D5B77070}"/>
              </a:ext>
            </a:extLst>
          </p:cNvPr>
          <p:cNvSpPr/>
          <p:nvPr/>
        </p:nvSpPr>
        <p:spPr>
          <a:xfrm>
            <a:off x="4017528" y="4816048"/>
            <a:ext cx="285750" cy="403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519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A0264-EB33-421D-9F30-949FB558D794}"/>
              </a:ext>
            </a:extLst>
          </p:cNvPr>
          <p:cNvSpPr txBox="1">
            <a:spLocks/>
          </p:cNvSpPr>
          <p:nvPr/>
        </p:nvSpPr>
        <p:spPr>
          <a:xfrm>
            <a:off x="504492" y="65693"/>
            <a:ext cx="9071640" cy="1176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Make</a:t>
            </a:r>
            <a:r>
              <a:rPr lang="fr-FR" dirty="0">
                <a:solidFill>
                  <a:sysClr val="windowText" lastClr="000000"/>
                </a:solidFill>
              </a:rPr>
              <a:t> Long Story Short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5ADCC-D72A-39BE-31DA-B391B8D832F7}"/>
              </a:ext>
            </a:extLst>
          </p:cNvPr>
          <p:cNvSpPr txBox="1"/>
          <p:nvPr/>
        </p:nvSpPr>
        <p:spPr>
          <a:xfrm>
            <a:off x="720761" y="2386483"/>
            <a:ext cx="25114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Table Scope </a:t>
            </a:r>
          </a:p>
          <a:p>
            <a:r>
              <a:rPr lang="fr-FR" sz="2800" dirty="0"/>
              <a:t>for update</a:t>
            </a:r>
          </a:p>
          <a:p>
            <a:r>
              <a:rPr lang="fr-FR" sz="2800" dirty="0"/>
              <a:t>(~</a:t>
            </a:r>
            <a:r>
              <a:rPr lang="fr-FR" sz="2800" dirty="0" err="1"/>
              <a:t>Transactional</a:t>
            </a:r>
            <a:r>
              <a:rPr lang="fr-FR" sz="2800" dirty="0"/>
              <a:t>)</a:t>
            </a:r>
          </a:p>
        </p:txBody>
      </p:sp>
      <p:sp>
        <p:nvSpPr>
          <p:cNvPr id="4" name="Equals 3">
            <a:extLst>
              <a:ext uri="{FF2B5EF4-FFF2-40B4-BE49-F238E27FC236}">
                <a16:creationId xmlns:a16="http://schemas.microsoft.com/office/drawing/2014/main" id="{BD35D35D-3F6B-EF15-7447-BCCE88FD557E}"/>
              </a:ext>
            </a:extLst>
          </p:cNvPr>
          <p:cNvSpPr/>
          <p:nvPr/>
        </p:nvSpPr>
        <p:spPr>
          <a:xfrm>
            <a:off x="3210449" y="2689574"/>
            <a:ext cx="839038" cy="482321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CB12A-D469-7857-E9B1-CE67A8756EEF}"/>
              </a:ext>
            </a:extLst>
          </p:cNvPr>
          <p:cNvSpPr txBox="1"/>
          <p:nvPr/>
        </p:nvSpPr>
        <p:spPr>
          <a:xfrm>
            <a:off x="4267201" y="2689574"/>
            <a:ext cx="2165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Hive</a:t>
            </a:r>
            <a:r>
              <a:rPr lang="fr-FR" sz="2800" dirty="0"/>
              <a:t> Partition</a:t>
            </a:r>
          </a:p>
        </p:txBody>
      </p:sp>
      <p:sp>
        <p:nvSpPr>
          <p:cNvPr id="6" name="Equals 5">
            <a:extLst>
              <a:ext uri="{FF2B5EF4-FFF2-40B4-BE49-F238E27FC236}">
                <a16:creationId xmlns:a16="http://schemas.microsoft.com/office/drawing/2014/main" id="{4E7802E4-5E60-9F0D-CADA-D4BA25E8B42B}"/>
              </a:ext>
            </a:extLst>
          </p:cNvPr>
          <p:cNvSpPr/>
          <p:nvPr/>
        </p:nvSpPr>
        <p:spPr>
          <a:xfrm>
            <a:off x="6638610" y="2689574"/>
            <a:ext cx="839038" cy="482321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0E273-D34E-7AB4-1280-A9C70DAA25A6}"/>
              </a:ext>
            </a:extLst>
          </p:cNvPr>
          <p:cNvSpPr txBox="1"/>
          <p:nvPr/>
        </p:nvSpPr>
        <p:spPr>
          <a:xfrm>
            <a:off x="7755653" y="2558945"/>
            <a:ext cx="15326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Hadoop</a:t>
            </a:r>
          </a:p>
          <a:p>
            <a:r>
              <a:rPr lang="fr-FR" sz="2800" dirty="0"/>
              <a:t>Directory</a:t>
            </a:r>
          </a:p>
        </p:txBody>
      </p:sp>
    </p:spTree>
    <p:extLst>
      <p:ext uri="{BB962C8B-B14F-4D97-AF65-F5344CB8AC3E}">
        <p14:creationId xmlns:p14="http://schemas.microsoft.com/office/powerpoint/2010/main" val="140813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32105"/>
            <a:ext cx="9071640" cy="946440"/>
          </a:xfrm>
        </p:spPr>
        <p:txBody>
          <a:bodyPr vert="horz"/>
          <a:lstStyle/>
          <a:p>
            <a:pPr rtl="0"/>
            <a:r>
              <a:rPr lang="en-US" dirty="0"/>
              <a:t>PARTITIONED BY (col1, col2)</a:t>
            </a:r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718573" y="2156400"/>
            <a:ext cx="3049200" cy="29988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4101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84662A5-EED1-4C00-AD60-4619535E7C2F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2934000" y="2904196"/>
            <a:ext cx="3412800" cy="35857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>
            <a:off x="4875773" y="3754800"/>
            <a:ext cx="182742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6A8FD46-47AB-4322-AE46-F039C62E1BBA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4767773" y="4558980"/>
            <a:ext cx="1805827" cy="2524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0EA868A-36E0-4E57-84C0-7D3A00D3A142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25" name="Forme libre : forme 20">
            <a:extLst>
              <a:ext uri="{FF2B5EF4-FFF2-40B4-BE49-F238E27FC236}">
                <a16:creationId xmlns:a16="http://schemas.microsoft.com/office/drawing/2014/main" id="{9E5C5817-66C2-4F6F-B7E5-653932AC2078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29" name="Forme libre : forme 20">
            <a:extLst>
              <a:ext uri="{FF2B5EF4-FFF2-40B4-BE49-F238E27FC236}">
                <a16:creationId xmlns:a16="http://schemas.microsoft.com/office/drawing/2014/main" id="{20081276-3223-4EBE-BFD5-28C5DB5FE0B5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A92F5E-F6E6-4B6B-A7F6-1CEED4039796}"/>
              </a:ext>
            </a:extLst>
          </p:cNvPr>
          <p:cNvSpPr txBox="1"/>
          <p:nvPr/>
        </p:nvSpPr>
        <p:spPr>
          <a:xfrm>
            <a:off x="147600" y="1267200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5684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1640" cy="1213920"/>
          </a:xfrm>
        </p:spPr>
        <p:txBody>
          <a:bodyPr vert="horz"/>
          <a:lstStyle/>
          <a:p>
            <a:pPr rtl="0"/>
            <a:r>
              <a:rPr lang="en-US" dirty="0"/>
              <a:t>Alter table ADD PARTITION</a:t>
            </a:r>
            <a:br>
              <a:rPr lang="en-US" dirty="0"/>
            </a:br>
            <a:r>
              <a:rPr lang="en-US" dirty="0"/>
              <a:t> / MSCK REPAIR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928AB-F885-4440-8944-24711B088F4E}"/>
              </a:ext>
            </a:extLst>
          </p:cNvPr>
          <p:cNvSpPr txBox="1"/>
          <p:nvPr/>
        </p:nvSpPr>
        <p:spPr>
          <a:xfrm>
            <a:off x="1581070" y="2138356"/>
            <a:ext cx="63889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Need EXPLICIT </a:t>
            </a:r>
            <a:r>
              <a:rPr lang="fr-FR" sz="2800" dirty="0" err="1"/>
              <a:t>add</a:t>
            </a:r>
            <a:r>
              <a:rPr lang="fr-FR" sz="2800" dirty="0"/>
              <a:t> !!   </a:t>
            </a:r>
          </a:p>
          <a:p>
            <a:r>
              <a:rPr lang="fr-FR" sz="2800" dirty="0" err="1"/>
              <a:t>Otherwise</a:t>
            </a:r>
            <a:r>
              <a:rPr lang="fr-FR" sz="2800" dirty="0"/>
              <a:t> </a:t>
            </a:r>
            <a:r>
              <a:rPr lang="fr-FR" sz="2800" dirty="0" err="1"/>
              <a:t>dir</a:t>
            </a:r>
            <a:r>
              <a:rPr lang="fr-FR" sz="2800" dirty="0"/>
              <a:t>/files not </a:t>
            </a:r>
            <a:r>
              <a:rPr lang="fr-FR" sz="2800" dirty="0" err="1"/>
              <a:t>scanned</a:t>
            </a:r>
            <a:r>
              <a:rPr lang="fr-FR" sz="2800" dirty="0"/>
              <a:t> =&gt; 0 </a:t>
            </a:r>
            <a:r>
              <a:rPr lang="fr-FR" sz="2800" dirty="0" err="1"/>
              <a:t>result</a:t>
            </a:r>
            <a:endParaRPr lang="fr-FR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AAF5C8-1F39-431E-93AE-7681AFB78034}"/>
              </a:ext>
            </a:extLst>
          </p:cNvPr>
          <p:cNvSpPr txBox="1"/>
          <p:nvPr/>
        </p:nvSpPr>
        <p:spPr>
          <a:xfrm>
            <a:off x="1483846" y="3566177"/>
            <a:ext cx="73515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Sql</a:t>
            </a:r>
            <a:r>
              <a:rPr lang="fr-FR" sz="2800" dirty="0"/>
              <a:t>&gt; </a:t>
            </a:r>
          </a:p>
          <a:p>
            <a:r>
              <a:rPr lang="fr-FR" sz="2800" dirty="0"/>
              <a:t>ALTER TABLE .. </a:t>
            </a:r>
            <a:r>
              <a:rPr lang="fr-FR" sz="2800" b="1" dirty="0"/>
              <a:t>ADD PARTITION</a:t>
            </a:r>
            <a:r>
              <a:rPr lang="fr-FR" sz="2800" dirty="0"/>
              <a:t> (col1=‘a’, col2=1);</a:t>
            </a:r>
          </a:p>
          <a:p>
            <a:r>
              <a:rPr lang="fr-FR" sz="2800" dirty="0"/>
              <a:t>… Or </a:t>
            </a:r>
            <a:br>
              <a:rPr lang="fr-FR" sz="2800" dirty="0"/>
            </a:br>
            <a:r>
              <a:rPr lang="fr-FR" sz="2800" b="1" dirty="0"/>
              <a:t>MSCK REPAIR TABLE</a:t>
            </a:r>
            <a:r>
              <a:rPr lang="fr-FR" sz="2800" dirty="0"/>
              <a:t> ..;  -- (</a:t>
            </a:r>
            <a:r>
              <a:rPr lang="fr-FR" sz="2800" dirty="0" err="1"/>
              <a:t>inneficient</a:t>
            </a:r>
            <a:r>
              <a:rPr lang="fr-FR" sz="2800" dirty="0"/>
              <a:t> </a:t>
            </a:r>
            <a:r>
              <a:rPr lang="fr-FR" sz="2800" dirty="0" err="1"/>
              <a:t>rescan</a:t>
            </a:r>
            <a:r>
              <a:rPr lang="fr-FR" sz="2800" dirty="0"/>
              <a:t> all)</a:t>
            </a:r>
          </a:p>
        </p:txBody>
      </p:sp>
    </p:spTree>
    <p:extLst>
      <p:ext uri="{BB962C8B-B14F-4D97-AF65-F5344CB8AC3E}">
        <p14:creationId xmlns:p14="http://schemas.microsoft.com/office/powerpoint/2010/main" val="2286505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rtl="0"/>
            <a:r>
              <a:rPr lang="en-US" dirty="0" err="1"/>
              <a:t>Discover.partitions</a:t>
            </a:r>
            <a:r>
              <a:rPr lang="en-US" dirty="0"/>
              <a:t> ??</a:t>
            </a:r>
            <a:br>
              <a:rPr lang="en-US" dirty="0"/>
            </a:br>
            <a:r>
              <a:rPr lang="en-US" dirty="0"/>
              <a:t> … False good idea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AE898-12C8-47E4-B935-239456216035}"/>
              </a:ext>
            </a:extLst>
          </p:cNvPr>
          <p:cNvSpPr txBox="1"/>
          <p:nvPr/>
        </p:nvSpPr>
        <p:spPr>
          <a:xfrm>
            <a:off x="1141273" y="2013425"/>
            <a:ext cx="838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 TABLE …  SET TBLPROPERTIES ('</a:t>
            </a:r>
            <a:r>
              <a:rPr lang="en-US" sz="2400" dirty="0" err="1"/>
              <a:t>discover.partitions</a:t>
            </a:r>
            <a:r>
              <a:rPr lang="en-US" sz="2400" dirty="0"/>
              <a:t>' = 'true')</a:t>
            </a:r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2159E-9149-439F-9A09-CC709F645AEC}"/>
              </a:ext>
            </a:extLst>
          </p:cNvPr>
          <p:cNvSpPr txBox="1"/>
          <p:nvPr/>
        </p:nvSpPr>
        <p:spPr>
          <a:xfrm>
            <a:off x="1081035" y="2933970"/>
            <a:ext cx="79964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hive-site.xml</a:t>
            </a:r>
          </a:p>
          <a:p>
            <a:r>
              <a:rPr lang="fr-FR" dirty="0"/>
              <a:t>   </a:t>
            </a:r>
            <a:r>
              <a:rPr lang="fr-FR" dirty="0" err="1"/>
              <a:t>metastore.partition.management.task.frequency</a:t>
            </a:r>
            <a:r>
              <a:rPr lang="fr-FR" dirty="0"/>
              <a:t>=600 </a:t>
            </a:r>
          </a:p>
          <a:p>
            <a:endParaRPr lang="fr-FR" dirty="0"/>
          </a:p>
          <a:p>
            <a:r>
              <a:rPr lang="fr-FR" dirty="0"/>
              <a:t>    …  =&gt; INNEFICIENT : Polling </a:t>
            </a:r>
            <a:r>
              <a:rPr lang="fr-FR" dirty="0" err="1"/>
              <a:t>metastore</a:t>
            </a:r>
            <a:r>
              <a:rPr lang="fr-FR" dirty="0"/>
              <a:t> thread </a:t>
            </a:r>
            <a:r>
              <a:rPr lang="fr-FR" dirty="0" err="1"/>
              <a:t>every</a:t>
            </a:r>
            <a:r>
              <a:rPr lang="fr-FR" dirty="0"/>
              <a:t> 10mn to scan HDFS, and alter</a:t>
            </a:r>
          </a:p>
          <a:p>
            <a:r>
              <a:rPr lang="fr-FR" dirty="0"/>
              <a:t>    + Spark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explicit partitions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Peta</a:t>
            </a:r>
            <a:r>
              <a:rPr lang="fr-FR" dirty="0"/>
              <a:t> bytes, </a:t>
            </a:r>
            <a:r>
              <a:rPr lang="fr-FR" dirty="0" err="1"/>
              <a:t>with</a:t>
            </a:r>
            <a:r>
              <a:rPr lang="fr-FR" dirty="0"/>
              <a:t> millions of </a:t>
            </a:r>
            <a:r>
              <a:rPr lang="fr-FR" dirty="0" err="1"/>
              <a:t>dirs</a:t>
            </a:r>
            <a:r>
              <a:rPr lang="fr-F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3070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69BE8-AD94-4815-989F-F14F11130A95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0004B-161F-440D-ADA0-39757DCB9884}"/>
              </a:ext>
            </a:extLst>
          </p:cNvPr>
          <p:cNvSpPr txBox="1"/>
          <p:nvPr/>
        </p:nvSpPr>
        <p:spPr>
          <a:xfrm>
            <a:off x="503999" y="1748790"/>
            <a:ext cx="5517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Sql</a:t>
            </a:r>
            <a:r>
              <a:rPr lang="fr-FR" dirty="0"/>
              <a:t>&gt; select …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db.student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promo=2020 and …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E322E9CB-5B98-46BF-B8A4-A10BA74D4DAD}"/>
              </a:ext>
            </a:extLst>
          </p:cNvPr>
          <p:cNvSpPr/>
          <p:nvPr/>
        </p:nvSpPr>
        <p:spPr>
          <a:xfrm rot="16200000">
            <a:off x="4571941" y="1676221"/>
            <a:ext cx="179188" cy="106299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72652-FB1F-4F80-BEDF-141F039E6E66}"/>
              </a:ext>
            </a:extLst>
          </p:cNvPr>
          <p:cNvSpPr txBox="1"/>
          <p:nvPr/>
        </p:nvSpPr>
        <p:spPr>
          <a:xfrm>
            <a:off x="3262574" y="2230187"/>
            <a:ext cx="4263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Condition on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endParaRPr lang="fr-FR" sz="24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227166-6035-4253-A39B-3AE0816C9AA9}"/>
              </a:ext>
            </a:extLst>
          </p:cNvPr>
          <p:cNvSpPr/>
          <p:nvPr/>
        </p:nvSpPr>
        <p:spPr>
          <a:xfrm>
            <a:off x="2621280" y="3422889"/>
            <a:ext cx="582930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0351F-87F8-4106-BDCB-15480C031A65}"/>
              </a:ext>
            </a:extLst>
          </p:cNvPr>
          <p:cNvSpPr txBox="1"/>
          <p:nvPr/>
        </p:nvSpPr>
        <p:spPr>
          <a:xfrm>
            <a:off x="3434659" y="2984316"/>
            <a:ext cx="3439852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Scan </a:t>
            </a:r>
            <a:r>
              <a:rPr lang="fr-FR" sz="2800" b="1" dirty="0" err="1"/>
              <a:t>only</a:t>
            </a:r>
            <a:r>
              <a:rPr lang="fr-FR" sz="2800" b="1" dirty="0"/>
              <a:t> files in</a:t>
            </a:r>
          </a:p>
          <a:p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/promo=2020/**</a:t>
            </a:r>
          </a:p>
          <a:p>
            <a:endParaRPr lang="fr-FR" dirty="0"/>
          </a:p>
          <a:p>
            <a:r>
              <a:rPr lang="fr-FR" sz="2800" b="1" dirty="0"/>
              <a:t>Skip </a:t>
            </a:r>
            <a:r>
              <a:rPr lang="fr-FR" sz="2800" b="1" dirty="0" err="1"/>
              <a:t>others</a:t>
            </a:r>
            <a:br>
              <a:rPr lang="fr-FR" sz="2800" dirty="0"/>
            </a:br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/promo=2019/</a:t>
            </a:r>
            <a:br>
              <a:rPr lang="fr-FR" sz="2000" dirty="0"/>
            </a:br>
            <a:r>
              <a:rPr lang="fr-FR" sz="2000" dirty="0"/>
              <a:t>/data/</a:t>
            </a:r>
            <a:r>
              <a:rPr lang="fr-FR" sz="2000" dirty="0" err="1"/>
              <a:t>student</a:t>
            </a:r>
            <a:r>
              <a:rPr lang="fr-FR" sz="2000" dirty="0"/>
              <a:t>/promo=2018/</a:t>
            </a:r>
          </a:p>
          <a:p>
            <a:r>
              <a:rPr lang="fr-FR" sz="200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3345102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-31542"/>
            <a:ext cx="9071640" cy="946440"/>
          </a:xfrm>
        </p:spPr>
        <p:txBody>
          <a:bodyPr vert="horz"/>
          <a:lstStyle/>
          <a:p>
            <a:pPr rtl="0"/>
            <a:r>
              <a:rPr lang="en-US" dirty="0"/>
              <a:t>Partition: what for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C0CB-D38D-4255-AEEE-D209193D9DE6}"/>
              </a:ext>
            </a:extLst>
          </p:cNvPr>
          <p:cNvSpPr txBox="1"/>
          <p:nvPr/>
        </p:nvSpPr>
        <p:spPr>
          <a:xfrm>
            <a:off x="242488" y="1414581"/>
            <a:ext cx="9791655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NOT for </a:t>
            </a:r>
            <a:r>
              <a:rPr lang="fr-FR" sz="4800" b="1" dirty="0" err="1"/>
              <a:t>searching</a:t>
            </a:r>
            <a:r>
              <a:rPr lang="fr-FR" sz="4800" b="1" dirty="0"/>
              <a:t> </a:t>
            </a:r>
            <a:r>
              <a:rPr lang="fr-FR" sz="4800" b="1" dirty="0" err="1"/>
              <a:t>faster</a:t>
            </a:r>
            <a:r>
              <a:rPr lang="fr-FR" sz="4800" b="1" dirty="0"/>
              <a:t> !! (Not-</a:t>
            </a:r>
            <a:r>
              <a:rPr lang="fr-FR" sz="4800" b="1" dirty="0" err="1"/>
              <a:t>only</a:t>
            </a:r>
            <a:r>
              <a:rPr lang="fr-FR" sz="4800" b="1" dirty="0"/>
              <a:t>)</a:t>
            </a:r>
          </a:p>
          <a:p>
            <a:r>
              <a:rPr lang="fr-FR" sz="2800" dirty="0"/>
              <a:t>( </a:t>
            </a:r>
            <a:r>
              <a:rPr lang="fr-FR" sz="2800" dirty="0" err="1"/>
              <a:t>worst</a:t>
            </a:r>
            <a:r>
              <a:rPr lang="fr-FR" sz="2800" dirty="0"/>
              <a:t> </a:t>
            </a:r>
            <a:r>
              <a:rPr lang="fr-FR" sz="2800" dirty="0" err="1"/>
              <a:t>than</a:t>
            </a:r>
            <a:r>
              <a:rPr lang="fr-FR" sz="2800" dirty="0"/>
              <a:t> parquet </a:t>
            </a:r>
            <a:r>
              <a:rPr lang="fr-FR" sz="2800" dirty="0" err="1"/>
              <a:t>Predicate</a:t>
            </a:r>
            <a:r>
              <a:rPr lang="fr-FR" sz="2800" dirty="0"/>
              <a:t>-Push-Down)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7576A-C57A-4B86-826C-5FCEE1792031}"/>
              </a:ext>
            </a:extLst>
          </p:cNvPr>
          <p:cNvSpPr txBox="1"/>
          <p:nvPr/>
        </p:nvSpPr>
        <p:spPr>
          <a:xfrm>
            <a:off x="242488" y="3172315"/>
            <a:ext cx="55617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Granularity</a:t>
            </a:r>
            <a:r>
              <a:rPr lang="fr-FR" sz="2800" b="1" dirty="0"/>
              <a:t> of Save mode </a:t>
            </a:r>
            <a:r>
              <a:rPr lang="fr-FR" sz="2800" b="1" dirty="0" err="1"/>
              <a:t>Overwrite</a:t>
            </a:r>
            <a:endParaRPr lang="fr-FR" sz="2800" b="1" dirty="0"/>
          </a:p>
          <a:p>
            <a:r>
              <a:rPr lang="fr-FR" sz="2800" dirty="0"/>
              <a:t>… </a:t>
            </a:r>
            <a:r>
              <a:rPr lang="fr-FR" sz="2800" dirty="0" err="1"/>
              <a:t>adapt</a:t>
            </a:r>
            <a:r>
              <a:rPr lang="fr-FR" sz="2800" dirty="0"/>
              <a:t> to </a:t>
            </a:r>
            <a:r>
              <a:rPr lang="fr-FR" sz="2800" dirty="0" err="1"/>
              <a:t>your</a:t>
            </a:r>
            <a:r>
              <a:rPr lang="fr-FR" sz="2800" dirty="0"/>
              <a:t> batch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77DCA5-22AC-4B4C-94AD-4FB566A953D1}"/>
              </a:ext>
            </a:extLst>
          </p:cNvPr>
          <p:cNvSpPr txBox="1"/>
          <p:nvPr/>
        </p:nvSpPr>
        <p:spPr>
          <a:xfrm>
            <a:off x="242488" y="4622272"/>
            <a:ext cx="6735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DO NOT </a:t>
            </a:r>
            <a:r>
              <a:rPr lang="fr-FR" sz="2800" dirty="0" err="1"/>
              <a:t>define</a:t>
            </a:r>
            <a:r>
              <a:rPr lang="fr-FR" sz="2800" dirty="0"/>
              <a:t> </a:t>
            </a:r>
            <a:r>
              <a:rPr lang="fr-FR" sz="2800" dirty="0" err="1"/>
              <a:t>too</a:t>
            </a:r>
            <a:r>
              <a:rPr lang="fr-FR" sz="2800" dirty="0"/>
              <a:t> (&gt;2) </a:t>
            </a:r>
            <a:r>
              <a:rPr lang="fr-FR" sz="2800" dirty="0" err="1"/>
              <a:t>many</a:t>
            </a:r>
            <a:r>
              <a:rPr lang="fr-FR" sz="2800" dirty="0"/>
              <a:t> partition </a:t>
            </a:r>
            <a:r>
              <a:rPr lang="fr-FR" sz="2800" dirty="0" err="1"/>
              <a:t>levels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22334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DA7C2-AF9A-84B7-9B15-A7C20ABEA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137E42F-B198-B570-8FE8-089043C27253}"/>
              </a:ext>
            </a:extLst>
          </p:cNvPr>
          <p:cNvSpPr/>
          <p:nvPr/>
        </p:nvSpPr>
        <p:spPr>
          <a:xfrm flipH="1">
            <a:off x="7514944" y="1995157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48F3EF-2CDE-4E51-DE65-7F32F4763F22}"/>
              </a:ext>
            </a:extLst>
          </p:cNvPr>
          <p:cNvSpPr txBox="1">
            <a:spLocks/>
          </p:cNvSpPr>
          <p:nvPr/>
        </p:nvSpPr>
        <p:spPr>
          <a:xfrm>
            <a:off x="504492" y="-23678"/>
            <a:ext cx="9071640" cy="129479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Daily Batch =&gt; 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Partition </a:t>
            </a:r>
            <a:r>
              <a:rPr lang="fr-FR" dirty="0" err="1">
                <a:solidFill>
                  <a:sysClr val="windowText" lastClr="000000"/>
                </a:solidFill>
              </a:rPr>
              <a:t>Dir</a:t>
            </a:r>
            <a:r>
              <a:rPr lang="fr-FR" dirty="0">
                <a:solidFill>
                  <a:sysClr val="windowText" lastClr="000000"/>
                </a:solidFill>
              </a:rPr>
              <a:t>   /date=</a:t>
            </a:r>
            <a:r>
              <a:rPr lang="fr-FR" dirty="0" err="1">
                <a:solidFill>
                  <a:sysClr val="windowText" lastClr="000000"/>
                </a:solidFill>
              </a:rPr>
              <a:t>yyyy</a:t>
            </a:r>
            <a:r>
              <a:rPr lang="fr-FR" dirty="0">
                <a:solidFill>
                  <a:sysClr val="windowText" lastClr="000000"/>
                </a:solidFill>
              </a:rPr>
              <a:t>-MM-dd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8115B9E-629C-75B7-75F9-7762F3A913E4}"/>
              </a:ext>
            </a:extLst>
          </p:cNvPr>
          <p:cNvSpPr/>
          <p:nvPr/>
        </p:nvSpPr>
        <p:spPr>
          <a:xfrm flipH="1">
            <a:off x="4126230" y="2066171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FD154F-0D08-F139-8C4A-C7D4D969DEEE}"/>
              </a:ext>
            </a:extLst>
          </p:cNvPr>
          <p:cNvSpPr txBox="1"/>
          <p:nvPr/>
        </p:nvSpPr>
        <p:spPr>
          <a:xfrm>
            <a:off x="4983480" y="2020570"/>
            <a:ext cx="3356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Partition for </a:t>
            </a:r>
            <a:r>
              <a:rPr lang="fr-FR" dirty="0" err="1"/>
              <a:t>today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D710AB-7BAD-ECBD-ADB3-32988A3DBFEA}"/>
              </a:ext>
            </a:extLst>
          </p:cNvPr>
          <p:cNvSpPr txBox="1"/>
          <p:nvPr/>
        </p:nvSpPr>
        <p:spPr>
          <a:xfrm>
            <a:off x="4962525" y="3291014"/>
            <a:ext cx="468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yesterday’s</a:t>
            </a:r>
            <a:r>
              <a:rPr lang="fr-FR" dirty="0"/>
              <a:t> batch</a:t>
            </a:r>
          </a:p>
          <a:p>
            <a:r>
              <a:rPr lang="fr-FR" dirty="0"/>
              <a:t>( do not update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B590CD-6D5A-20DE-B97A-A4FB657EB0D5}"/>
              </a:ext>
            </a:extLst>
          </p:cNvPr>
          <p:cNvSpPr txBox="1"/>
          <p:nvPr/>
        </p:nvSpPr>
        <p:spPr>
          <a:xfrm>
            <a:off x="695324" y="4663382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history</a:t>
            </a:r>
            <a:endParaRPr lang="fr-FR" dirty="0"/>
          </a:p>
        </p:txBody>
      </p:sp>
      <p:pic>
        <p:nvPicPr>
          <p:cNvPr id="16" name="Picture 2" descr="readonly · GitHub">
            <a:extLst>
              <a:ext uri="{FF2B5EF4-FFF2-40B4-BE49-F238E27FC236}">
                <a16:creationId xmlns:a16="http://schemas.microsoft.com/office/drawing/2014/main" id="{B4856790-9CBD-2B33-CD4E-DEF16661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1" y="409818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adonly · GitHub">
            <a:extLst>
              <a:ext uri="{FF2B5EF4-FFF2-40B4-BE49-F238E27FC236}">
                <a16:creationId xmlns:a16="http://schemas.microsoft.com/office/drawing/2014/main" id="{9304029A-3BB5-8C87-1E24-3CD3E29F1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81" y="337809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C01047-A4AA-AD90-B9D4-24A79B116F81}"/>
              </a:ext>
            </a:extLst>
          </p:cNvPr>
          <p:cNvSpPr txBox="1"/>
          <p:nvPr/>
        </p:nvSpPr>
        <p:spPr>
          <a:xfrm>
            <a:off x="4983480" y="4663382"/>
            <a:ext cx="468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Immutable </a:t>
            </a:r>
            <a:r>
              <a:rPr lang="fr-FR" dirty="0" err="1"/>
              <a:t>history</a:t>
            </a:r>
            <a:endParaRPr lang="fr-FR" dirty="0"/>
          </a:p>
        </p:txBody>
      </p:sp>
      <p:pic>
        <p:nvPicPr>
          <p:cNvPr id="9222" name="Picture 6" descr="Cogs Icons - Download Free Vector Icons | Noun Project">
            <a:extLst>
              <a:ext uri="{FF2B5EF4-FFF2-40B4-BE49-F238E27FC236}">
                <a16:creationId xmlns:a16="http://schemas.microsoft.com/office/drawing/2014/main" id="{D222F642-8706-49E4-0723-077BED12B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924" y="1971337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FBA25E-75ED-9A20-F739-368D321361A1}"/>
              </a:ext>
            </a:extLst>
          </p:cNvPr>
          <p:cNvSpPr txBox="1"/>
          <p:nvPr/>
        </p:nvSpPr>
        <p:spPr>
          <a:xfrm>
            <a:off x="7284214" y="1647361"/>
            <a:ext cx="129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batch </a:t>
            </a:r>
            <a:r>
              <a:rPr lang="fr-FR" dirty="0" err="1"/>
              <a:t>today</a:t>
            </a:r>
            <a:endParaRPr lang="fr-FR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28719B8-1DBE-661C-7D33-742A07D4BCC4}"/>
              </a:ext>
            </a:extLst>
          </p:cNvPr>
          <p:cNvSpPr/>
          <p:nvPr/>
        </p:nvSpPr>
        <p:spPr>
          <a:xfrm flipH="1">
            <a:off x="8017864" y="2865796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Picture 6" descr="Cogs Icons - Download Free Vector Icons | Noun Project">
            <a:extLst>
              <a:ext uri="{FF2B5EF4-FFF2-40B4-BE49-F238E27FC236}">
                <a16:creationId xmlns:a16="http://schemas.microsoft.com/office/drawing/2014/main" id="{DBB54690-495D-7EEC-F04C-B719B8621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844" y="2841976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D54393-DBD2-2A53-22A8-FFC5973227E6}"/>
              </a:ext>
            </a:extLst>
          </p:cNvPr>
          <p:cNvSpPr txBox="1"/>
          <p:nvPr/>
        </p:nvSpPr>
        <p:spPr>
          <a:xfrm>
            <a:off x="7440465" y="2520992"/>
            <a:ext cx="2454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relaunch</a:t>
            </a:r>
            <a:r>
              <a:rPr lang="fr-FR" dirty="0"/>
              <a:t> </a:t>
            </a:r>
            <a:r>
              <a:rPr lang="fr-FR" dirty="0" err="1"/>
              <a:t>Failed</a:t>
            </a:r>
            <a:r>
              <a:rPr lang="fr-FR" dirty="0"/>
              <a:t> batch 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F70370-85B6-B8EF-B273-0CF519B45B3B}"/>
              </a:ext>
            </a:extLst>
          </p:cNvPr>
          <p:cNvSpPr txBox="1"/>
          <p:nvPr/>
        </p:nvSpPr>
        <p:spPr>
          <a:xfrm>
            <a:off x="1557362" y="207116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/date=2021-12-25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9396BD-ADA3-0EAB-FEF7-E84DE8387F05}"/>
              </a:ext>
            </a:extLst>
          </p:cNvPr>
          <p:cNvSpPr txBox="1"/>
          <p:nvPr/>
        </p:nvSpPr>
        <p:spPr>
          <a:xfrm>
            <a:off x="1557362" y="3415704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/date=2021-12-24/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F3A517-1601-346F-7004-46C70BEDC9B2}"/>
              </a:ext>
            </a:extLst>
          </p:cNvPr>
          <p:cNvSpPr txBox="1"/>
          <p:nvPr/>
        </p:nvSpPr>
        <p:spPr>
          <a:xfrm>
            <a:off x="1595461" y="4123810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/date=2021-12-23/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621A02-E8AA-88E5-7C45-4DF454BABB0F}"/>
              </a:ext>
            </a:extLst>
          </p:cNvPr>
          <p:cNvSpPr txBox="1"/>
          <p:nvPr/>
        </p:nvSpPr>
        <p:spPr>
          <a:xfrm>
            <a:off x="413978" y="1730813"/>
            <a:ext cx="137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</a:t>
            </a:r>
          </a:p>
        </p:txBody>
      </p:sp>
    </p:spTree>
    <p:extLst>
      <p:ext uri="{BB962C8B-B14F-4D97-AF65-F5344CB8AC3E}">
        <p14:creationId xmlns:p14="http://schemas.microsoft.com/office/powerpoint/2010/main" val="99800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931B1-C7A9-40DA-8A73-55631E970D1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58040"/>
            <a:ext cx="9071640" cy="1081080"/>
          </a:xfrm>
        </p:spPr>
        <p:txBody>
          <a:bodyPr vert="horz"/>
          <a:lstStyle/>
          <a:p>
            <a:pPr lvl="0" rtl="0"/>
            <a:r>
              <a:rPr lang="en-US" dirty="0"/>
              <a:t>Prev Part: Low-Level Focus</a:t>
            </a:r>
            <a:br>
              <a:rPr lang="en-US" dirty="0"/>
            </a:br>
            <a:r>
              <a:rPr lang="en-US" sz="3200" dirty="0" err="1"/>
              <a:t>ZooKeeper</a:t>
            </a:r>
            <a:r>
              <a:rPr lang="en-US" sz="3200" dirty="0"/>
              <a:t>, HDFS, Yarn, Oozie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94ABABB1-E54D-4E57-A82D-9BCAA596E5CE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72F07-9511-4ADA-9A0E-1C3C4CCFEFA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09986B-F177-4D6A-AF2A-792C7C3CE3A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1904ECDD-E5B3-4D70-A348-5E4ADFE04983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16082A07-5124-42C0-A1E6-676BF8BC21FA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2BDDB-D788-435E-849C-457C733A455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27897AD-F173-4BFF-8E9C-8347987E14E5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F7E956-137F-4CB7-BF0E-747BAFF9030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D88D267-77B2-4D95-8327-99CE06A1658E}"/>
              </a:ext>
            </a:extLst>
          </p:cNvPr>
          <p:cNvSpPr/>
          <p:nvPr/>
        </p:nvSpPr>
        <p:spPr>
          <a:xfrm flipH="1">
            <a:off x="7616190" y="2205236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12B5F1-6C8B-4E57-93F9-3AB0646B0BBB}"/>
              </a:ext>
            </a:extLst>
          </p:cNvPr>
          <p:cNvSpPr txBox="1">
            <a:spLocks/>
          </p:cNvSpPr>
          <p:nvPr/>
        </p:nvSpPr>
        <p:spPr>
          <a:xfrm>
            <a:off x="504492" y="25142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More </a:t>
            </a:r>
            <a:r>
              <a:rPr lang="fr-FR" dirty="0" err="1">
                <a:solidFill>
                  <a:sysClr val="windowText" lastClr="000000"/>
                </a:solidFill>
              </a:rPr>
              <a:t>Complex</a:t>
            </a:r>
            <a:r>
              <a:rPr lang="fr-FR" dirty="0">
                <a:solidFill>
                  <a:sysClr val="windowText" lastClr="000000"/>
                </a:solidFill>
              </a:rPr>
              <a:t> Daily </a:t>
            </a:r>
            <a:r>
              <a:rPr lang="fr-FR" dirty="0" err="1">
                <a:solidFill>
                  <a:sysClr val="windowText" lastClr="000000"/>
                </a:solidFill>
              </a:rPr>
              <a:t>Batches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E106A-8554-4815-A352-AA5647AEA15E}"/>
              </a:ext>
            </a:extLst>
          </p:cNvPr>
          <p:cNvSpPr txBox="1"/>
          <p:nvPr/>
        </p:nvSpPr>
        <p:spPr>
          <a:xfrm>
            <a:off x="1557362" y="1856530"/>
            <a:ext cx="188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/date=2021-12-25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95F0DE-A4E0-4E46-AC3E-85F79A337EC9}"/>
              </a:ext>
            </a:extLst>
          </p:cNvPr>
          <p:cNvSpPr/>
          <p:nvPr/>
        </p:nvSpPr>
        <p:spPr>
          <a:xfrm flipH="1">
            <a:off x="4444365" y="2273194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048B6-0803-4EF6-834C-D8CDDD1221BA}"/>
              </a:ext>
            </a:extLst>
          </p:cNvPr>
          <p:cNvSpPr txBox="1"/>
          <p:nvPr/>
        </p:nvSpPr>
        <p:spPr>
          <a:xfrm>
            <a:off x="4983480" y="2238368"/>
            <a:ext cx="3356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sub</a:t>
            </a:r>
            <a:r>
              <a:rPr lang="fr-FR" dirty="0"/>
              <a:t>-partitions </a:t>
            </a:r>
            <a:br>
              <a:rPr lang="fr-FR" dirty="0"/>
            </a:br>
            <a:r>
              <a:rPr lang="fr-FR" dirty="0"/>
              <a:t>for N </a:t>
            </a:r>
            <a:r>
              <a:rPr lang="fr-FR" dirty="0" err="1"/>
              <a:t>batches</a:t>
            </a:r>
            <a:r>
              <a:rPr lang="fr-FR" dirty="0"/>
              <a:t>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73F6B-AED8-492D-B158-8E22D7AE8EB7}"/>
              </a:ext>
            </a:extLst>
          </p:cNvPr>
          <p:cNvSpPr txBox="1"/>
          <p:nvPr/>
        </p:nvSpPr>
        <p:spPr>
          <a:xfrm>
            <a:off x="1557362" y="3415704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/date=2021-12-24/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80A7C1-68A4-4942-BA87-1FADC36AB9F7}"/>
              </a:ext>
            </a:extLst>
          </p:cNvPr>
          <p:cNvSpPr txBox="1"/>
          <p:nvPr/>
        </p:nvSpPr>
        <p:spPr>
          <a:xfrm>
            <a:off x="4962525" y="3291014"/>
            <a:ext cx="468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yesterday’s</a:t>
            </a:r>
            <a:r>
              <a:rPr lang="fr-FR" dirty="0"/>
              <a:t> batch</a:t>
            </a:r>
          </a:p>
          <a:p>
            <a:r>
              <a:rPr lang="fr-FR" dirty="0"/>
              <a:t>( do not update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BE49F7-162F-411B-944C-0A76DE658E8E}"/>
              </a:ext>
            </a:extLst>
          </p:cNvPr>
          <p:cNvSpPr txBox="1"/>
          <p:nvPr/>
        </p:nvSpPr>
        <p:spPr>
          <a:xfrm>
            <a:off x="1595461" y="4123810"/>
            <a:ext cx="1977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/date=2021-12-23/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18127-6818-41FC-9DCD-7638BFBCC4FA}"/>
              </a:ext>
            </a:extLst>
          </p:cNvPr>
          <p:cNvSpPr txBox="1"/>
          <p:nvPr/>
        </p:nvSpPr>
        <p:spPr>
          <a:xfrm>
            <a:off x="695324" y="4663382"/>
            <a:ext cx="153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  <a:r>
              <a:rPr lang="fr-FR" dirty="0" err="1"/>
              <a:t>older</a:t>
            </a:r>
            <a:r>
              <a:rPr lang="fr-FR" dirty="0"/>
              <a:t> </a:t>
            </a:r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69ED38-739A-47D6-92CE-B7DA70CBFF0E}"/>
              </a:ext>
            </a:extLst>
          </p:cNvPr>
          <p:cNvSpPr txBox="1"/>
          <p:nvPr/>
        </p:nvSpPr>
        <p:spPr>
          <a:xfrm>
            <a:off x="2306955" y="2229617"/>
            <a:ext cx="2213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/scope=x/*.*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28B214-5C9F-4E1B-AE8B-1D6E61306630}"/>
              </a:ext>
            </a:extLst>
          </p:cNvPr>
          <p:cNvSpPr txBox="1"/>
          <p:nvPr/>
        </p:nvSpPr>
        <p:spPr>
          <a:xfrm>
            <a:off x="2266950" y="2754630"/>
            <a:ext cx="230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/scope=y/*.*</a:t>
            </a:r>
          </a:p>
        </p:txBody>
      </p:sp>
      <p:pic>
        <p:nvPicPr>
          <p:cNvPr id="16" name="Picture 2" descr="readonly · GitHub">
            <a:extLst>
              <a:ext uri="{FF2B5EF4-FFF2-40B4-BE49-F238E27FC236}">
                <a16:creationId xmlns:a16="http://schemas.microsoft.com/office/drawing/2014/main" id="{EF34148A-A3B4-48DF-A2FB-C514293A2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031" y="409818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adonly · GitHub">
            <a:extLst>
              <a:ext uri="{FF2B5EF4-FFF2-40B4-BE49-F238E27FC236}">
                <a16:creationId xmlns:a16="http://schemas.microsoft.com/office/drawing/2014/main" id="{45CDAE1D-CE28-4992-B372-DB08B2A34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981" y="3378091"/>
            <a:ext cx="528319" cy="5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2ACDD64-3757-4D1F-8AB1-12E891B86D45}"/>
              </a:ext>
            </a:extLst>
          </p:cNvPr>
          <p:cNvSpPr/>
          <p:nvPr/>
        </p:nvSpPr>
        <p:spPr>
          <a:xfrm flipH="1">
            <a:off x="4423410" y="2782967"/>
            <a:ext cx="457200" cy="308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0D6B60-B2DB-4512-852A-C54E909B0A23}"/>
              </a:ext>
            </a:extLst>
          </p:cNvPr>
          <p:cNvSpPr txBox="1"/>
          <p:nvPr/>
        </p:nvSpPr>
        <p:spPr>
          <a:xfrm>
            <a:off x="4983480" y="4663382"/>
            <a:ext cx="4682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Immutable </a:t>
            </a:r>
            <a:r>
              <a:rPr lang="fr-FR" dirty="0" err="1"/>
              <a:t>history</a:t>
            </a:r>
            <a:endParaRPr lang="fr-FR" dirty="0"/>
          </a:p>
        </p:txBody>
      </p:sp>
      <p:pic>
        <p:nvPicPr>
          <p:cNvPr id="9222" name="Picture 6" descr="Cogs Icons - Download Free Vector Icons | Noun Project">
            <a:extLst>
              <a:ext uri="{FF2B5EF4-FFF2-40B4-BE49-F238E27FC236}">
                <a16:creationId xmlns:a16="http://schemas.microsoft.com/office/drawing/2014/main" id="{5FAEBDA7-FF74-4CF2-ABBD-E2785AD9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170" y="2181416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3174D0-BC02-42D4-905A-1F5C84D011C9}"/>
              </a:ext>
            </a:extLst>
          </p:cNvPr>
          <p:cNvSpPr txBox="1"/>
          <p:nvPr/>
        </p:nvSpPr>
        <p:spPr>
          <a:xfrm>
            <a:off x="7390484" y="1899285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batch </a:t>
            </a:r>
            <a:r>
              <a:rPr lang="fr-FR" dirty="0" err="1"/>
              <a:t>today</a:t>
            </a:r>
            <a:r>
              <a:rPr lang="fr-FR" dirty="0"/>
              <a:t> scope=x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B291-0FF0-4F45-9474-6A8030E2F5B5}"/>
              </a:ext>
            </a:extLst>
          </p:cNvPr>
          <p:cNvSpPr txBox="1"/>
          <p:nvPr/>
        </p:nvSpPr>
        <p:spPr>
          <a:xfrm>
            <a:off x="7390484" y="2557359"/>
            <a:ext cx="2107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batch </a:t>
            </a:r>
            <a:r>
              <a:rPr lang="fr-FR" dirty="0" err="1"/>
              <a:t>today</a:t>
            </a:r>
            <a:r>
              <a:rPr lang="fr-FR" dirty="0"/>
              <a:t> scope=y</a:t>
            </a:r>
          </a:p>
        </p:txBody>
      </p:sp>
      <p:sp>
        <p:nvSpPr>
          <p:cNvPr id="25" name="Arrow: Pentagon 24">
            <a:extLst>
              <a:ext uri="{FF2B5EF4-FFF2-40B4-BE49-F238E27FC236}">
                <a16:creationId xmlns:a16="http://schemas.microsoft.com/office/drawing/2014/main" id="{66E0650A-79BA-4FF5-94F9-8FE90F553E22}"/>
              </a:ext>
            </a:extLst>
          </p:cNvPr>
          <p:cNvSpPr/>
          <p:nvPr/>
        </p:nvSpPr>
        <p:spPr>
          <a:xfrm flipH="1">
            <a:off x="7612380" y="2902466"/>
            <a:ext cx="773430" cy="43191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6" descr="Cogs Icons - Download Free Vector Icons | Noun Project">
            <a:extLst>
              <a:ext uri="{FF2B5EF4-FFF2-40B4-BE49-F238E27FC236}">
                <a16:creationId xmlns:a16="http://schemas.microsoft.com/office/drawing/2014/main" id="{021D707B-91AB-4BF8-A8FD-706C75B2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60" y="2878646"/>
            <a:ext cx="477917" cy="47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D4411-7952-B978-1FB5-A0059973AE8A}"/>
              </a:ext>
            </a:extLst>
          </p:cNvPr>
          <p:cNvSpPr txBox="1"/>
          <p:nvPr/>
        </p:nvSpPr>
        <p:spPr>
          <a:xfrm>
            <a:off x="413978" y="1516183"/>
            <a:ext cx="137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/data/table1</a:t>
            </a:r>
          </a:p>
        </p:txBody>
      </p:sp>
    </p:spTree>
    <p:extLst>
      <p:ext uri="{BB962C8B-B14F-4D97-AF65-F5344CB8AC3E}">
        <p14:creationId xmlns:p14="http://schemas.microsoft.com/office/powerpoint/2010/main" val="1160028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Disque magnétique 16">
            <a:extLst>
              <a:ext uri="{FF2B5EF4-FFF2-40B4-BE49-F238E27FC236}">
                <a16:creationId xmlns:a16="http://schemas.microsoft.com/office/drawing/2014/main" id="{548FB853-9FD5-49A1-B6E8-45D8B74D24F2}"/>
              </a:ext>
            </a:extLst>
          </p:cNvPr>
          <p:cNvSpPr/>
          <p:nvPr/>
        </p:nvSpPr>
        <p:spPr>
          <a:xfrm>
            <a:off x="5893200" y="1750831"/>
            <a:ext cx="2998800" cy="187566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Organigramme : Disque magnétique 14">
            <a:extLst>
              <a:ext uri="{FF2B5EF4-FFF2-40B4-BE49-F238E27FC236}">
                <a16:creationId xmlns:a16="http://schemas.microsoft.com/office/drawing/2014/main" id="{BFF9FEE2-C450-49AB-87CC-FBE86FBC4B76}"/>
              </a:ext>
            </a:extLst>
          </p:cNvPr>
          <p:cNvSpPr/>
          <p:nvPr/>
        </p:nvSpPr>
        <p:spPr>
          <a:xfrm>
            <a:off x="2575560" y="2313774"/>
            <a:ext cx="796290" cy="63703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41CA70A6-B9D4-4A7D-8E55-60E459084651}"/>
              </a:ext>
            </a:extLst>
          </p:cNvPr>
          <p:cNvSpPr txBox="1"/>
          <p:nvPr/>
        </p:nvSpPr>
        <p:spPr>
          <a:xfrm>
            <a:off x="7002293" y="1834841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sp>
        <p:nvSpPr>
          <p:cNvPr id="8" name="ZoneTexte 22">
            <a:extLst>
              <a:ext uri="{FF2B5EF4-FFF2-40B4-BE49-F238E27FC236}">
                <a16:creationId xmlns:a16="http://schemas.microsoft.com/office/drawing/2014/main" id="{7C645042-ABD7-49CF-9FDD-7B56A2904D2E}"/>
              </a:ext>
            </a:extLst>
          </p:cNvPr>
          <p:cNvSpPr txBox="1"/>
          <p:nvPr/>
        </p:nvSpPr>
        <p:spPr>
          <a:xfrm>
            <a:off x="2058817" y="1913370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endParaRPr lang="fr-FR" sz="28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AA17AB-6E13-4164-9102-BB612053B166}"/>
              </a:ext>
            </a:extLst>
          </p:cNvPr>
          <p:cNvSpPr txBox="1">
            <a:spLocks/>
          </p:cNvSpPr>
          <p:nvPr/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Spark .</a:t>
            </a:r>
            <a:r>
              <a:rPr lang="fr-FR" dirty="0" err="1">
                <a:solidFill>
                  <a:sysClr val="windowText" lastClr="000000"/>
                </a:solidFill>
              </a:rPr>
              <a:t>save</a:t>
            </a:r>
            <a:r>
              <a:rPr lang="fr-FR" dirty="0">
                <a:solidFill>
                  <a:sysClr val="windowText" lastClr="000000"/>
                </a:solidFill>
              </a:rPr>
              <a:t>() </a:t>
            </a:r>
            <a:br>
              <a:rPr lang="fr-FR" dirty="0">
                <a:solidFill>
                  <a:sysClr val="windowText" lastClr="000000"/>
                </a:solidFill>
              </a:rPr>
            </a:br>
            <a:r>
              <a:rPr lang="fr-FR" dirty="0">
                <a:solidFill>
                  <a:sysClr val="windowText" lastClr="000000"/>
                </a:solidFill>
              </a:rPr>
              <a:t>=&gt; </a:t>
            </a:r>
            <a:r>
              <a:rPr lang="fr-FR" dirty="0" err="1">
                <a:solidFill>
                  <a:sysClr val="windowText" lastClr="000000"/>
                </a:solidFill>
              </a:rPr>
              <a:t>mkdir</a:t>
            </a:r>
            <a:r>
              <a:rPr lang="fr-FR" dirty="0">
                <a:solidFill>
                  <a:sysClr val="windowText" lastClr="000000"/>
                </a:solidFill>
              </a:rPr>
              <a:t> + </a:t>
            </a:r>
            <a:r>
              <a:rPr lang="fr-FR" dirty="0" err="1">
                <a:solidFill>
                  <a:sysClr val="windowText" lastClr="000000"/>
                </a:solidFill>
              </a:rPr>
              <a:t>write</a:t>
            </a:r>
            <a:r>
              <a:rPr lang="fr-FR" dirty="0">
                <a:solidFill>
                  <a:sysClr val="windowText" lastClr="000000"/>
                </a:solidFill>
              </a:rPr>
              <a:t> Files + </a:t>
            </a:r>
            <a:r>
              <a:rPr lang="fr-FR" dirty="0" err="1">
                <a:solidFill>
                  <a:sysClr val="windowText" lastClr="000000"/>
                </a:solidFill>
              </a:rPr>
              <a:t>add</a:t>
            </a:r>
            <a:r>
              <a:rPr lang="fr-FR" dirty="0">
                <a:solidFill>
                  <a:sysClr val="windowText" lastClr="000000"/>
                </a:solidFill>
              </a:rPr>
              <a:t> partition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FA7CF-D461-4E43-AAAF-D60C36FF1E21}"/>
              </a:ext>
            </a:extLst>
          </p:cNvPr>
          <p:cNvSpPr txBox="1"/>
          <p:nvPr/>
        </p:nvSpPr>
        <p:spPr>
          <a:xfrm>
            <a:off x="3176176" y="3889247"/>
            <a:ext cx="347781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Dataset</a:t>
            </a:r>
            <a:r>
              <a:rPr lang="fr-FR" sz="2000" dirty="0"/>
              <a:t>&lt;Row&gt; </a:t>
            </a:r>
            <a:r>
              <a:rPr lang="fr-FR" sz="2000" dirty="0" err="1"/>
              <a:t>ds</a:t>
            </a:r>
            <a:r>
              <a:rPr lang="fr-FR" sz="2000" dirty="0"/>
              <a:t> = …</a:t>
            </a:r>
            <a:br>
              <a:rPr lang="fr-FR" sz="2000" dirty="0"/>
            </a:br>
            <a:r>
              <a:rPr lang="fr-FR" sz="2000" dirty="0" err="1"/>
              <a:t>ds.write</a:t>
            </a:r>
            <a:r>
              <a:rPr lang="fr-FR" sz="2000" dirty="0"/>
              <a:t>()</a:t>
            </a:r>
            <a:br>
              <a:rPr lang="fr-FR" sz="2000" dirty="0"/>
            </a:br>
            <a:r>
              <a:rPr lang="fr-FR" sz="2000" dirty="0"/>
              <a:t>     .format(« </a:t>
            </a:r>
            <a:r>
              <a:rPr lang="fr-FR" sz="2000" dirty="0" err="1"/>
              <a:t>hive</a:t>
            </a:r>
            <a:r>
              <a:rPr lang="fr-FR" sz="2000" dirty="0"/>
              <a:t> »)</a:t>
            </a:r>
            <a:br>
              <a:rPr lang="fr-FR" sz="2000" dirty="0"/>
            </a:br>
            <a:r>
              <a:rPr lang="fr-FR" sz="2000" dirty="0"/>
              <a:t>     .mode(</a:t>
            </a:r>
            <a:r>
              <a:rPr lang="fr-FR" sz="2000" dirty="0" err="1"/>
              <a:t>SaveMode.Overwrite</a:t>
            </a:r>
            <a:r>
              <a:rPr lang="fr-FR" sz="2000" dirty="0"/>
              <a:t>)</a:t>
            </a:r>
            <a:br>
              <a:rPr lang="fr-FR" sz="2000" dirty="0"/>
            </a:br>
            <a:r>
              <a:rPr lang="fr-FR" sz="2000" dirty="0"/>
              <a:t>     .</a:t>
            </a:r>
            <a:r>
              <a:rPr lang="fr-FR" sz="2000" dirty="0" err="1"/>
              <a:t>insertInto</a:t>
            </a:r>
            <a:r>
              <a:rPr lang="fr-FR" sz="2000" dirty="0"/>
              <a:t>(« </a:t>
            </a:r>
            <a:r>
              <a:rPr lang="fr-FR" sz="2000" dirty="0" err="1"/>
              <a:t>db.table</a:t>
            </a:r>
            <a:r>
              <a:rPr lang="fr-FR" sz="2000" dirty="0"/>
              <a:t> »);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C60947E-A680-4B21-B2F2-D1B9D1F9C166}"/>
              </a:ext>
            </a:extLst>
          </p:cNvPr>
          <p:cNvSpPr/>
          <p:nvPr/>
        </p:nvSpPr>
        <p:spPr>
          <a:xfrm rot="17018652">
            <a:off x="6332113" y="4258658"/>
            <a:ext cx="1649795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D01B9A8-26EB-4695-9657-16878D998705}"/>
              </a:ext>
            </a:extLst>
          </p:cNvPr>
          <p:cNvSpPr/>
          <p:nvPr/>
        </p:nvSpPr>
        <p:spPr>
          <a:xfrm rot="18917066">
            <a:off x="5313590" y="30909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F4A3081-CFCA-4A42-9372-53F8925E6F6E}"/>
              </a:ext>
            </a:extLst>
          </p:cNvPr>
          <p:cNvSpPr/>
          <p:nvPr/>
        </p:nvSpPr>
        <p:spPr>
          <a:xfrm rot="18917066">
            <a:off x="5465990" y="32433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D3C485-87E1-4FFD-A793-D804245EA461}"/>
              </a:ext>
            </a:extLst>
          </p:cNvPr>
          <p:cNvSpPr/>
          <p:nvPr/>
        </p:nvSpPr>
        <p:spPr>
          <a:xfrm rot="18917066">
            <a:off x="5618390" y="33957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D75DD5-EA6D-472B-A5C9-47C80788E9CB}"/>
              </a:ext>
            </a:extLst>
          </p:cNvPr>
          <p:cNvSpPr/>
          <p:nvPr/>
        </p:nvSpPr>
        <p:spPr>
          <a:xfrm rot="18917066">
            <a:off x="5770790" y="3548101"/>
            <a:ext cx="1083822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1A2A43-D81B-46D0-B69C-B54CBB33E4AE}"/>
              </a:ext>
            </a:extLst>
          </p:cNvPr>
          <p:cNvSpPr txBox="1"/>
          <p:nvPr/>
        </p:nvSpPr>
        <p:spPr>
          <a:xfrm>
            <a:off x="7292340" y="4223382"/>
            <a:ext cx="1100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1/ </a:t>
            </a:r>
            <a:r>
              <a:rPr lang="fr-FR" sz="2000" b="1" dirty="0" err="1"/>
              <a:t>mkdir</a:t>
            </a:r>
            <a:endParaRPr lang="fr-FR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9E4E5-8F2C-46DC-904D-B9CA7582EABF}"/>
              </a:ext>
            </a:extLst>
          </p:cNvPr>
          <p:cNvSpPr txBox="1"/>
          <p:nvPr/>
        </p:nvSpPr>
        <p:spPr>
          <a:xfrm>
            <a:off x="6498263" y="2770534"/>
            <a:ext cx="2451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2/ </a:t>
            </a:r>
            <a:r>
              <a:rPr lang="fr-FR" sz="2000" b="1" dirty="0" err="1"/>
              <a:t>write</a:t>
            </a:r>
            <a:r>
              <a:rPr lang="fr-FR" sz="2000" b="1" dirty="0"/>
              <a:t> HDFS files</a:t>
            </a:r>
            <a:br>
              <a:rPr lang="fr-FR" sz="2000" b="1" dirty="0"/>
            </a:br>
            <a:r>
              <a:rPr lang="fr-FR" sz="2000" b="1" dirty="0"/>
              <a:t>    (per RDD partition)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8DEC83A-64C2-40ED-BE84-54E6F30EFD83}"/>
              </a:ext>
            </a:extLst>
          </p:cNvPr>
          <p:cNvSpPr/>
          <p:nvPr/>
        </p:nvSpPr>
        <p:spPr>
          <a:xfrm rot="12534681">
            <a:off x="3934363" y="2705734"/>
            <a:ext cx="1012269" cy="259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2CC54-D095-42D1-A780-B0EB32C0CEE5}"/>
              </a:ext>
            </a:extLst>
          </p:cNvPr>
          <p:cNvSpPr txBox="1"/>
          <p:nvPr/>
        </p:nvSpPr>
        <p:spPr>
          <a:xfrm>
            <a:off x="4145370" y="1988060"/>
            <a:ext cx="16361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3/ alter table </a:t>
            </a:r>
            <a:br>
              <a:rPr lang="fr-FR" sz="2000" b="1" dirty="0"/>
            </a:br>
            <a:r>
              <a:rPr lang="fr-FR" sz="2000" b="1" dirty="0" err="1"/>
              <a:t>add</a:t>
            </a:r>
            <a:r>
              <a:rPr lang="fr-FR" sz="2000" b="1" dirty="0"/>
              <a:t> partition</a:t>
            </a:r>
          </a:p>
        </p:txBody>
      </p:sp>
    </p:spTree>
    <p:extLst>
      <p:ext uri="{BB962C8B-B14F-4D97-AF65-F5344CB8AC3E}">
        <p14:creationId xmlns:p14="http://schemas.microsoft.com/office/powerpoint/2010/main" val="1198600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rganigramme : Disque magnétique 16">
            <a:extLst>
              <a:ext uri="{FF2B5EF4-FFF2-40B4-BE49-F238E27FC236}">
                <a16:creationId xmlns:a16="http://schemas.microsoft.com/office/drawing/2014/main" id="{C88E1554-9684-4294-AACB-10331D8D36F5}"/>
              </a:ext>
            </a:extLst>
          </p:cNvPr>
          <p:cNvSpPr/>
          <p:nvPr/>
        </p:nvSpPr>
        <p:spPr>
          <a:xfrm>
            <a:off x="5893200" y="2102400"/>
            <a:ext cx="2998800" cy="1762919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D24C82-4522-4F76-95AA-9B58D194528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236880"/>
            <a:ext cx="9071640" cy="1116720"/>
          </a:xfrm>
        </p:spPr>
        <p:txBody>
          <a:bodyPr vert="horz"/>
          <a:lstStyle/>
          <a:p>
            <a:pPr rtl="0"/>
            <a:r>
              <a:rPr lang="en-US" dirty="0"/>
              <a:t>Synchronize HDFS </a:t>
            </a:r>
            <a:br>
              <a:rPr lang="en-US" dirty="0"/>
            </a:br>
            <a:r>
              <a:rPr lang="en-US" dirty="0"/>
              <a:t>with  several </a:t>
            </a:r>
            <a:r>
              <a:rPr lang="en-US" dirty="0" err="1"/>
              <a:t>MetaStores</a:t>
            </a:r>
            <a:r>
              <a:rPr lang="en-US" dirty="0"/>
              <a:t>?</a:t>
            </a:r>
          </a:p>
        </p:txBody>
      </p:sp>
      <p:sp>
        <p:nvSpPr>
          <p:cNvPr id="3" name="Organigramme : Disque magnétique 14">
            <a:extLst>
              <a:ext uri="{FF2B5EF4-FFF2-40B4-BE49-F238E27FC236}">
                <a16:creationId xmlns:a16="http://schemas.microsoft.com/office/drawing/2014/main" id="{FDE39418-FEB0-4860-915D-4EEC69D6A4A3}"/>
              </a:ext>
            </a:extLst>
          </p:cNvPr>
          <p:cNvSpPr/>
          <p:nvPr/>
        </p:nvSpPr>
        <p:spPr>
          <a:xfrm>
            <a:off x="1882891" y="1843199"/>
            <a:ext cx="2266627" cy="189360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18">
            <a:extLst>
              <a:ext uri="{FF2B5EF4-FFF2-40B4-BE49-F238E27FC236}">
                <a16:creationId xmlns:a16="http://schemas.microsoft.com/office/drawing/2014/main" id="{7B6D5B38-2AB7-4CF5-91E4-6B7AB2BF84B5}"/>
              </a:ext>
            </a:extLst>
          </p:cNvPr>
          <p:cNvSpPr txBox="1"/>
          <p:nvPr/>
        </p:nvSpPr>
        <p:spPr>
          <a:xfrm>
            <a:off x="6307200" y="2698200"/>
            <a:ext cx="247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</p:txBody>
      </p:sp>
      <p:sp>
        <p:nvSpPr>
          <p:cNvPr id="5" name="Forme libre : forme 19">
            <a:extLst>
              <a:ext uri="{FF2B5EF4-FFF2-40B4-BE49-F238E27FC236}">
                <a16:creationId xmlns:a16="http://schemas.microsoft.com/office/drawing/2014/main" id="{19102617-153C-4F88-BB99-12817CE6F7F2}"/>
              </a:ext>
            </a:extLst>
          </p:cNvPr>
          <p:cNvSpPr/>
          <p:nvPr/>
        </p:nvSpPr>
        <p:spPr>
          <a:xfrm>
            <a:off x="1948457" y="25053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6" name="Forme libre : forme 20">
            <a:extLst>
              <a:ext uri="{FF2B5EF4-FFF2-40B4-BE49-F238E27FC236}">
                <a16:creationId xmlns:a16="http://schemas.microsoft.com/office/drawing/2014/main" id="{063828A0-E5DA-405B-B41B-4F8CD9A61FF0}"/>
              </a:ext>
            </a:extLst>
          </p:cNvPr>
          <p:cNvSpPr/>
          <p:nvPr/>
        </p:nvSpPr>
        <p:spPr>
          <a:xfrm>
            <a:off x="2747553" y="28807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7" name="ZoneTexte 22">
            <a:extLst>
              <a:ext uri="{FF2B5EF4-FFF2-40B4-BE49-F238E27FC236}">
                <a16:creationId xmlns:a16="http://schemas.microsoft.com/office/drawing/2014/main" id="{25D0E5DF-CD45-47D8-89C8-67939970EE25}"/>
              </a:ext>
            </a:extLst>
          </p:cNvPr>
          <p:cNvSpPr txBox="1"/>
          <p:nvPr/>
        </p:nvSpPr>
        <p:spPr>
          <a:xfrm>
            <a:off x="6613673" y="2174980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9" name="Connecteur droit avec flèche 27">
            <a:extLst>
              <a:ext uri="{FF2B5EF4-FFF2-40B4-BE49-F238E27FC236}">
                <a16:creationId xmlns:a16="http://schemas.microsoft.com/office/drawing/2014/main" id="{98ABD733-766A-4261-8364-7F6FB331080F}"/>
              </a:ext>
            </a:extLst>
          </p:cNvPr>
          <p:cNvCxnSpPr>
            <a:cxnSpLocks/>
          </p:cNvCxnSpPr>
          <p:nvPr/>
        </p:nvCxnSpPr>
        <p:spPr>
          <a:xfrm>
            <a:off x="4234973" y="3031020"/>
            <a:ext cx="2018227" cy="1503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29">
            <a:extLst>
              <a:ext uri="{FF2B5EF4-FFF2-40B4-BE49-F238E27FC236}">
                <a16:creationId xmlns:a16="http://schemas.microsoft.com/office/drawing/2014/main" id="{C05AA8B6-08A3-417A-BFC7-22D422797300}"/>
              </a:ext>
            </a:extLst>
          </p:cNvPr>
          <p:cNvCxnSpPr>
            <a:cxnSpLocks/>
          </p:cNvCxnSpPr>
          <p:nvPr/>
        </p:nvCxnSpPr>
        <p:spPr>
          <a:xfrm flipV="1">
            <a:off x="4234973" y="3439902"/>
            <a:ext cx="2072227" cy="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33">
            <a:extLst>
              <a:ext uri="{FF2B5EF4-FFF2-40B4-BE49-F238E27FC236}">
                <a16:creationId xmlns:a16="http://schemas.microsoft.com/office/drawing/2014/main" id="{E7788061-76CF-41AC-9521-C9E75A8545D9}"/>
              </a:ext>
            </a:extLst>
          </p:cNvPr>
          <p:cNvCxnSpPr>
            <a:cxnSpLocks/>
          </p:cNvCxnSpPr>
          <p:nvPr/>
        </p:nvCxnSpPr>
        <p:spPr>
          <a:xfrm flipV="1">
            <a:off x="4926330" y="4273492"/>
            <a:ext cx="1012710" cy="592808"/>
          </a:xfrm>
          <a:prstGeom prst="straightConnector1">
            <a:avLst/>
          </a:prstGeom>
          <a:ln w="41275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FBE1788-543D-4515-B156-7647721FF99C}"/>
              </a:ext>
            </a:extLst>
          </p:cNvPr>
          <p:cNvSpPr txBox="1"/>
          <p:nvPr/>
        </p:nvSpPr>
        <p:spPr>
          <a:xfrm>
            <a:off x="2944429" y="2530426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3" name="Forme libre : forme 20">
            <a:extLst>
              <a:ext uri="{FF2B5EF4-FFF2-40B4-BE49-F238E27FC236}">
                <a16:creationId xmlns:a16="http://schemas.microsoft.com/office/drawing/2014/main" id="{A78ADF83-59B8-488A-99EA-60D1B5656D1A}"/>
              </a:ext>
            </a:extLst>
          </p:cNvPr>
          <p:cNvSpPr/>
          <p:nvPr/>
        </p:nvSpPr>
        <p:spPr>
          <a:xfrm>
            <a:off x="2745153" y="3259920"/>
            <a:ext cx="1088765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(col1=‘a’)</a:t>
            </a:r>
          </a:p>
        </p:txBody>
      </p:sp>
      <p:sp>
        <p:nvSpPr>
          <p:cNvPr id="18" name="ZoneTexte 22">
            <a:extLst>
              <a:ext uri="{FF2B5EF4-FFF2-40B4-BE49-F238E27FC236}">
                <a16:creationId xmlns:a16="http://schemas.microsoft.com/office/drawing/2014/main" id="{A79E7486-E006-4CCE-A08F-221B21C3F759}"/>
              </a:ext>
            </a:extLst>
          </p:cNvPr>
          <p:cNvSpPr txBox="1"/>
          <p:nvPr/>
        </p:nvSpPr>
        <p:spPr>
          <a:xfrm>
            <a:off x="2058817" y="18964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MetaStore1    (v2.x)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CBE20D-34D2-43B2-B157-873BDAC0CD6B}"/>
              </a:ext>
            </a:extLst>
          </p:cNvPr>
          <p:cNvSpPr txBox="1"/>
          <p:nvPr/>
        </p:nvSpPr>
        <p:spPr>
          <a:xfrm>
            <a:off x="5393032" y="4515795"/>
            <a:ext cx="2207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NO Sync ??</a:t>
            </a:r>
          </a:p>
        </p:txBody>
      </p:sp>
      <p:sp>
        <p:nvSpPr>
          <p:cNvPr id="25" name="Organigramme : Disque magnétique 14">
            <a:extLst>
              <a:ext uri="{FF2B5EF4-FFF2-40B4-BE49-F238E27FC236}">
                <a16:creationId xmlns:a16="http://schemas.microsoft.com/office/drawing/2014/main" id="{A4C2FE02-99BA-49C8-AD74-9ADAE0B903D9}"/>
              </a:ext>
            </a:extLst>
          </p:cNvPr>
          <p:cNvSpPr/>
          <p:nvPr/>
        </p:nvSpPr>
        <p:spPr>
          <a:xfrm>
            <a:off x="1898491" y="3949319"/>
            <a:ext cx="2266627" cy="1567561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Forme libre : forme 19">
            <a:extLst>
              <a:ext uri="{FF2B5EF4-FFF2-40B4-BE49-F238E27FC236}">
                <a16:creationId xmlns:a16="http://schemas.microsoft.com/office/drawing/2014/main" id="{ABD8E86A-D454-4DEB-8F9C-7CDC441D71C2}"/>
              </a:ext>
            </a:extLst>
          </p:cNvPr>
          <p:cNvSpPr/>
          <p:nvPr/>
        </p:nvSpPr>
        <p:spPr>
          <a:xfrm>
            <a:off x="1964057" y="45657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1E473C-C8AF-4444-B4DD-D5A92B4B4BD1}"/>
              </a:ext>
            </a:extLst>
          </p:cNvPr>
          <p:cNvSpPr txBox="1"/>
          <p:nvPr/>
        </p:nvSpPr>
        <p:spPr>
          <a:xfrm>
            <a:off x="2959039" y="4717578"/>
            <a:ext cx="1619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  ???</a:t>
            </a:r>
          </a:p>
        </p:txBody>
      </p:sp>
      <p:sp>
        <p:nvSpPr>
          <p:cNvPr id="28" name="ZoneTexte 22">
            <a:extLst>
              <a:ext uri="{FF2B5EF4-FFF2-40B4-BE49-F238E27FC236}">
                <a16:creationId xmlns:a16="http://schemas.microsoft.com/office/drawing/2014/main" id="{2B75F10A-D07C-47BF-A6A7-68A294AD72F1}"/>
              </a:ext>
            </a:extLst>
          </p:cNvPr>
          <p:cNvSpPr txBox="1"/>
          <p:nvPr/>
        </p:nvSpPr>
        <p:spPr>
          <a:xfrm>
            <a:off x="2074417" y="3956851"/>
            <a:ext cx="30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MetaStore2    (v3.x)</a:t>
            </a:r>
          </a:p>
        </p:txBody>
      </p:sp>
      <p:sp>
        <p:nvSpPr>
          <p:cNvPr id="29" name="Forme libre : forme 10">
            <a:extLst>
              <a:ext uri="{FF2B5EF4-FFF2-40B4-BE49-F238E27FC236}">
                <a16:creationId xmlns:a16="http://schemas.microsoft.com/office/drawing/2014/main" id="{A2E0EF07-EC0C-48E7-BC2A-C0EF8C7DB27D}"/>
              </a:ext>
            </a:extLst>
          </p:cNvPr>
          <p:cNvSpPr/>
          <p:nvPr/>
        </p:nvSpPr>
        <p:spPr>
          <a:xfrm>
            <a:off x="377109" y="3596865"/>
            <a:ext cx="993240" cy="27986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</a:t>
            </a:r>
          </a:p>
        </p:txBody>
      </p:sp>
      <p:sp>
        <p:nvSpPr>
          <p:cNvPr id="30" name="Forme libre : forme 13">
            <a:extLst>
              <a:ext uri="{FF2B5EF4-FFF2-40B4-BE49-F238E27FC236}">
                <a16:creationId xmlns:a16="http://schemas.microsoft.com/office/drawing/2014/main" id="{97E1DCB8-20B7-4BCF-AA28-0238E5BCFB11}"/>
              </a:ext>
            </a:extLst>
          </p:cNvPr>
          <p:cNvSpPr/>
          <p:nvPr/>
        </p:nvSpPr>
        <p:spPr>
          <a:xfrm rot="3835025">
            <a:off x="1696597" y="3488424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1" name="Forme libre : forme 14">
            <a:extLst>
              <a:ext uri="{FF2B5EF4-FFF2-40B4-BE49-F238E27FC236}">
                <a16:creationId xmlns:a16="http://schemas.microsoft.com/office/drawing/2014/main" id="{BAEE7BEF-7628-48F7-BF1D-EEBA918DD4AD}"/>
              </a:ext>
            </a:extLst>
          </p:cNvPr>
          <p:cNvSpPr/>
          <p:nvPr/>
        </p:nvSpPr>
        <p:spPr>
          <a:xfrm rot="3835025" flipV="1">
            <a:off x="1593034" y="331202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522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9364"/>
            <a:ext cx="10080624" cy="650391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/ </a:t>
            </a:r>
            <a:r>
              <a:rPr lang="en-US" sz="3600" dirty="0" err="1"/>
              <a:t>MetaStore</a:t>
            </a:r>
            <a:r>
              <a:rPr lang="en-US" sz="3600" dirty="0"/>
              <a:t> Partitions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5C76659D-DEC3-4601-AF39-3A414E14817F}"/>
              </a:ext>
            </a:extLst>
          </p:cNvPr>
          <p:cNvSpPr/>
          <p:nvPr/>
        </p:nvSpPr>
        <p:spPr>
          <a:xfrm>
            <a:off x="1408033" y="1510955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EAD6C6E-4CC8-452C-9170-E9BC9FF1B475}"/>
              </a:ext>
            </a:extLst>
          </p:cNvPr>
          <p:cNvSpPr/>
          <p:nvPr/>
        </p:nvSpPr>
        <p:spPr>
          <a:xfrm>
            <a:off x="1367712" y="1253850"/>
            <a:ext cx="1505257" cy="1181944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28575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772368-E875-48B5-A504-75B91C44278D}"/>
              </a:ext>
            </a:extLst>
          </p:cNvPr>
          <p:cNvSpPr txBox="1"/>
          <p:nvPr/>
        </p:nvSpPr>
        <p:spPr>
          <a:xfrm>
            <a:off x="1234513" y="874475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637659EC-4469-4411-B32E-AC73E1BD8798}"/>
              </a:ext>
            </a:extLst>
          </p:cNvPr>
          <p:cNvSpPr/>
          <p:nvPr/>
        </p:nvSpPr>
        <p:spPr>
          <a:xfrm>
            <a:off x="1680553" y="1906595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E84F7AA-F21F-4919-86C5-E3935D5DA05C}"/>
              </a:ext>
            </a:extLst>
          </p:cNvPr>
          <p:cNvSpPr txBox="1"/>
          <p:nvPr/>
        </p:nvSpPr>
        <p:spPr>
          <a:xfrm>
            <a:off x="6040469" y="1323073"/>
            <a:ext cx="653143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D9E5A8C3-8EBE-4BD3-9C0E-A9E25D58CE2D}"/>
              </a:ext>
            </a:extLst>
          </p:cNvPr>
          <p:cNvSpPr/>
          <p:nvPr/>
        </p:nvSpPr>
        <p:spPr>
          <a:xfrm>
            <a:off x="4644190" y="1444000"/>
            <a:ext cx="1073002" cy="1043741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FB480A82-6A22-474D-BE89-0A158F6E39FE}"/>
              </a:ext>
            </a:extLst>
          </p:cNvPr>
          <p:cNvSpPr/>
          <p:nvPr/>
        </p:nvSpPr>
        <p:spPr>
          <a:xfrm>
            <a:off x="1493726" y="3719161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24F5F01-53A0-4BE2-B83D-EF15EBD7FBD1}"/>
              </a:ext>
            </a:extLst>
          </p:cNvPr>
          <p:cNvSpPr/>
          <p:nvPr/>
        </p:nvSpPr>
        <p:spPr>
          <a:xfrm>
            <a:off x="634765" y="449568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5C354EDE-9206-4C08-AE1D-780403ACF900}"/>
              </a:ext>
            </a:extLst>
          </p:cNvPr>
          <p:cNvSpPr/>
          <p:nvPr/>
        </p:nvSpPr>
        <p:spPr>
          <a:xfrm>
            <a:off x="2006040" y="247503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25627308-150E-4C84-80A8-10EFDC7E7064}"/>
              </a:ext>
            </a:extLst>
          </p:cNvPr>
          <p:cNvSpPr/>
          <p:nvPr/>
        </p:nvSpPr>
        <p:spPr>
          <a:xfrm flipV="1">
            <a:off x="1716913" y="247503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0A49C5-E99F-476E-B7A8-33AA8DCC2A97}"/>
              </a:ext>
            </a:extLst>
          </p:cNvPr>
          <p:cNvSpPr txBox="1"/>
          <p:nvPr/>
        </p:nvSpPr>
        <p:spPr>
          <a:xfrm>
            <a:off x="760396" y="2989475"/>
            <a:ext cx="1385791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273E09A-7E90-4DF0-8202-D1491AAA4BC2}"/>
              </a:ext>
            </a:extLst>
          </p:cNvPr>
          <p:cNvSpPr txBox="1"/>
          <p:nvPr/>
        </p:nvSpPr>
        <p:spPr>
          <a:xfrm>
            <a:off x="2006040" y="2973990"/>
            <a:ext cx="1887119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2006D08-E114-428D-917B-E301723361A6}"/>
              </a:ext>
            </a:extLst>
          </p:cNvPr>
          <p:cNvSpPr/>
          <p:nvPr/>
        </p:nvSpPr>
        <p:spPr>
          <a:xfrm>
            <a:off x="5541840" y="359640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AD5EA73-25A9-4B74-85AF-7C4D07F58633}"/>
              </a:ext>
            </a:extLst>
          </p:cNvPr>
          <p:cNvSpPr/>
          <p:nvPr/>
        </p:nvSpPr>
        <p:spPr>
          <a:xfrm>
            <a:off x="5541840" y="385451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C9998261-5EC7-4A9A-A4FD-DA8EEB45A9C0}"/>
              </a:ext>
            </a:extLst>
          </p:cNvPr>
          <p:cNvSpPr/>
          <p:nvPr/>
        </p:nvSpPr>
        <p:spPr>
          <a:xfrm>
            <a:off x="5541840" y="4112640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F757391-CD2A-4C11-8E05-DB1B6C10D5A6}"/>
              </a:ext>
            </a:extLst>
          </p:cNvPr>
          <p:cNvSpPr/>
          <p:nvPr/>
        </p:nvSpPr>
        <p:spPr>
          <a:xfrm>
            <a:off x="5541840" y="4370759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D190D31-9226-40E5-B4DD-03097A300863}"/>
              </a:ext>
            </a:extLst>
          </p:cNvPr>
          <p:cNvSpPr txBox="1"/>
          <p:nvPr/>
        </p:nvSpPr>
        <p:spPr>
          <a:xfrm>
            <a:off x="3483855" y="2860921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81C019A7-A27F-45C9-B188-D95CA34B9EDD}"/>
              </a:ext>
            </a:extLst>
          </p:cNvPr>
          <p:cNvSpPr/>
          <p:nvPr/>
        </p:nvSpPr>
        <p:spPr>
          <a:xfrm>
            <a:off x="814765" y="4819680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A8321EF-E8A9-44AE-A721-112161AA9DCF}"/>
              </a:ext>
            </a:extLst>
          </p:cNvPr>
          <p:cNvSpPr txBox="1"/>
          <p:nvPr/>
        </p:nvSpPr>
        <p:spPr>
          <a:xfrm>
            <a:off x="2492599" y="5106711"/>
            <a:ext cx="6932755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partition to 1 executor = 1 Task (= for 1 File Split ~ Block)</a:t>
            </a: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CA35AF38-7966-665C-7002-38906A971C4C}"/>
              </a:ext>
            </a:extLst>
          </p:cNvPr>
          <p:cNvSpPr/>
          <p:nvPr/>
        </p:nvSpPr>
        <p:spPr>
          <a:xfrm rot="19593066">
            <a:off x="4488832" y="4390054"/>
            <a:ext cx="1036027" cy="28713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78ACE679-8D0C-6854-2E28-2C3B45034887}"/>
              </a:ext>
            </a:extLst>
          </p:cNvPr>
          <p:cNvSpPr/>
          <p:nvPr/>
        </p:nvSpPr>
        <p:spPr>
          <a:xfrm rot="19593066">
            <a:off x="7363980" y="3820898"/>
            <a:ext cx="1036027" cy="28713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42">
            <a:extLst>
              <a:ext uri="{FF2B5EF4-FFF2-40B4-BE49-F238E27FC236}">
                <a16:creationId xmlns:a16="http://schemas.microsoft.com/office/drawing/2014/main" id="{EB62DD03-F0EF-3CFC-B9E2-9BB6EC9816E4}"/>
              </a:ext>
            </a:extLst>
          </p:cNvPr>
          <p:cNvSpPr txBox="1"/>
          <p:nvPr/>
        </p:nvSpPr>
        <p:spPr>
          <a:xfrm>
            <a:off x="3354838" y="4380862"/>
            <a:ext cx="894295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Task 1</a:t>
            </a:r>
          </a:p>
        </p:txBody>
      </p:sp>
      <p:sp>
        <p:nvSpPr>
          <p:cNvPr id="47" name="ZoneTexte 42">
            <a:extLst>
              <a:ext uri="{FF2B5EF4-FFF2-40B4-BE49-F238E27FC236}">
                <a16:creationId xmlns:a16="http://schemas.microsoft.com/office/drawing/2014/main" id="{2721EA72-4D45-AC7C-E2CE-9D49A9290C25}"/>
              </a:ext>
            </a:extLst>
          </p:cNvPr>
          <p:cNvSpPr txBox="1"/>
          <p:nvPr/>
        </p:nvSpPr>
        <p:spPr>
          <a:xfrm>
            <a:off x="3490377" y="4679312"/>
            <a:ext cx="894295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Task 2</a:t>
            </a:r>
          </a:p>
        </p:txBody>
      </p:sp>
      <p:sp>
        <p:nvSpPr>
          <p:cNvPr id="49" name="Forme libre : forme 17">
            <a:extLst>
              <a:ext uri="{FF2B5EF4-FFF2-40B4-BE49-F238E27FC236}">
                <a16:creationId xmlns:a16="http://schemas.microsoft.com/office/drawing/2014/main" id="{A33DEE12-276A-2B0E-AF3C-33EF7A6CCC20}"/>
              </a:ext>
            </a:extLst>
          </p:cNvPr>
          <p:cNvSpPr/>
          <p:nvPr/>
        </p:nvSpPr>
        <p:spPr>
          <a:xfrm>
            <a:off x="7795360" y="2318098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Block1</a:t>
            </a:r>
          </a:p>
        </p:txBody>
      </p:sp>
      <p:sp>
        <p:nvSpPr>
          <p:cNvPr id="51" name="Forme libre : forme 17">
            <a:extLst>
              <a:ext uri="{FF2B5EF4-FFF2-40B4-BE49-F238E27FC236}">
                <a16:creationId xmlns:a16="http://schemas.microsoft.com/office/drawing/2014/main" id="{69AE5A3C-58D6-1570-D990-7B393A044852}"/>
              </a:ext>
            </a:extLst>
          </p:cNvPr>
          <p:cNvSpPr/>
          <p:nvPr/>
        </p:nvSpPr>
        <p:spPr>
          <a:xfrm>
            <a:off x="8772033" y="2320215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Block2</a:t>
            </a:r>
          </a:p>
        </p:txBody>
      </p:sp>
      <p:sp>
        <p:nvSpPr>
          <p:cNvPr id="53" name="ZoneTexte 7">
            <a:extLst>
              <a:ext uri="{FF2B5EF4-FFF2-40B4-BE49-F238E27FC236}">
                <a16:creationId xmlns:a16="http://schemas.microsoft.com/office/drawing/2014/main" id="{040DDE3C-4FE8-E62A-65C6-82ACBB1E28A6}"/>
              </a:ext>
            </a:extLst>
          </p:cNvPr>
          <p:cNvSpPr txBox="1"/>
          <p:nvPr/>
        </p:nvSpPr>
        <p:spPr>
          <a:xfrm>
            <a:off x="7139897" y="1634714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Files</a:t>
            </a:r>
          </a:p>
        </p:txBody>
      </p:sp>
      <p:sp>
        <p:nvSpPr>
          <p:cNvPr id="55" name="ZoneTexte 7">
            <a:extLst>
              <a:ext uri="{FF2B5EF4-FFF2-40B4-BE49-F238E27FC236}">
                <a16:creationId xmlns:a16="http://schemas.microsoft.com/office/drawing/2014/main" id="{377A653E-3643-2F88-973F-62AAD2E8CCCA}"/>
              </a:ext>
            </a:extLst>
          </p:cNvPr>
          <p:cNvSpPr txBox="1"/>
          <p:nvPr/>
        </p:nvSpPr>
        <p:spPr>
          <a:xfrm>
            <a:off x="8188851" y="1924017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 Blocks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8F6735-F9D8-D5F1-FF3F-763991F0D7DB}"/>
              </a:ext>
            </a:extLst>
          </p:cNvPr>
          <p:cNvSpPr/>
          <p:nvPr/>
        </p:nvSpPr>
        <p:spPr>
          <a:xfrm>
            <a:off x="7721456" y="2264510"/>
            <a:ext cx="2059911" cy="40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orme libre : forme 26">
            <a:extLst>
              <a:ext uri="{FF2B5EF4-FFF2-40B4-BE49-F238E27FC236}">
                <a16:creationId xmlns:a16="http://schemas.microsoft.com/office/drawing/2014/main" id="{87DA7BA6-7C41-BC8B-9773-D9585EAB5673}"/>
              </a:ext>
            </a:extLst>
          </p:cNvPr>
          <p:cNvSpPr/>
          <p:nvPr/>
        </p:nvSpPr>
        <p:spPr>
          <a:xfrm rot="17974797" flipV="1">
            <a:off x="7812708" y="1782803"/>
            <a:ext cx="313423" cy="392343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Forme libre : forme 26">
            <a:extLst>
              <a:ext uri="{FF2B5EF4-FFF2-40B4-BE49-F238E27FC236}">
                <a16:creationId xmlns:a16="http://schemas.microsoft.com/office/drawing/2014/main" id="{56B2A972-07EA-6AE1-2CDE-00C29C31C752}"/>
              </a:ext>
            </a:extLst>
          </p:cNvPr>
          <p:cNvSpPr/>
          <p:nvPr/>
        </p:nvSpPr>
        <p:spPr>
          <a:xfrm rot="17974797" flipV="1">
            <a:off x="6826136" y="1487833"/>
            <a:ext cx="313423" cy="392343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Forme libre : forme 17">
            <a:extLst>
              <a:ext uri="{FF2B5EF4-FFF2-40B4-BE49-F238E27FC236}">
                <a16:creationId xmlns:a16="http://schemas.microsoft.com/office/drawing/2014/main" id="{8F840BB7-9394-3F22-B21D-EB7CC1E8D94E}"/>
              </a:ext>
            </a:extLst>
          </p:cNvPr>
          <p:cNvSpPr/>
          <p:nvPr/>
        </p:nvSpPr>
        <p:spPr>
          <a:xfrm>
            <a:off x="7795360" y="2769231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47988AB-08AD-22DC-6985-98C883873E95}"/>
              </a:ext>
            </a:extLst>
          </p:cNvPr>
          <p:cNvSpPr/>
          <p:nvPr/>
        </p:nvSpPr>
        <p:spPr>
          <a:xfrm>
            <a:off x="7721456" y="2715643"/>
            <a:ext cx="1050577" cy="40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Forme libre : forme 17">
            <a:extLst>
              <a:ext uri="{FF2B5EF4-FFF2-40B4-BE49-F238E27FC236}">
                <a16:creationId xmlns:a16="http://schemas.microsoft.com/office/drawing/2014/main" id="{5D747FED-4C2D-5814-3F6F-74CB81C67C87}"/>
              </a:ext>
            </a:extLst>
          </p:cNvPr>
          <p:cNvSpPr/>
          <p:nvPr/>
        </p:nvSpPr>
        <p:spPr>
          <a:xfrm>
            <a:off x="7795360" y="3237180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Block1</a:t>
            </a:r>
          </a:p>
        </p:txBody>
      </p:sp>
      <p:sp>
        <p:nvSpPr>
          <p:cNvPr id="64" name="Forme libre : forme 17">
            <a:extLst>
              <a:ext uri="{FF2B5EF4-FFF2-40B4-BE49-F238E27FC236}">
                <a16:creationId xmlns:a16="http://schemas.microsoft.com/office/drawing/2014/main" id="{5A381153-7CF6-3E28-B50D-5F263150C7A8}"/>
              </a:ext>
            </a:extLst>
          </p:cNvPr>
          <p:cNvSpPr/>
          <p:nvPr/>
        </p:nvSpPr>
        <p:spPr>
          <a:xfrm>
            <a:off x="8772033" y="3239297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543B76-1274-A94E-B4B3-100DB9350F0D}"/>
              </a:ext>
            </a:extLst>
          </p:cNvPr>
          <p:cNvSpPr/>
          <p:nvPr/>
        </p:nvSpPr>
        <p:spPr>
          <a:xfrm>
            <a:off x="7721456" y="3183592"/>
            <a:ext cx="2059911" cy="40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FA9E98-A380-4414-6814-888679DA4B06}"/>
              </a:ext>
            </a:extLst>
          </p:cNvPr>
          <p:cNvSpPr/>
          <p:nvPr/>
        </p:nvSpPr>
        <p:spPr>
          <a:xfrm>
            <a:off x="3354838" y="4436935"/>
            <a:ext cx="797742" cy="266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0EFAAF5-A771-4785-1A0A-8F93DAFE4543}"/>
              </a:ext>
            </a:extLst>
          </p:cNvPr>
          <p:cNvSpPr/>
          <p:nvPr/>
        </p:nvSpPr>
        <p:spPr>
          <a:xfrm>
            <a:off x="3538653" y="4746031"/>
            <a:ext cx="797742" cy="266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Forme libre : forme 26">
            <a:extLst>
              <a:ext uri="{FF2B5EF4-FFF2-40B4-BE49-F238E27FC236}">
                <a16:creationId xmlns:a16="http://schemas.microsoft.com/office/drawing/2014/main" id="{F83F4B46-BF08-1FEC-4B4C-447F3FD37528}"/>
              </a:ext>
            </a:extLst>
          </p:cNvPr>
          <p:cNvSpPr/>
          <p:nvPr/>
        </p:nvSpPr>
        <p:spPr>
          <a:xfrm rot="17974797" flipV="1">
            <a:off x="5686269" y="1194004"/>
            <a:ext cx="313423" cy="392343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1AC2286-88C4-FFA2-75A5-AB0B31FE991B}"/>
              </a:ext>
            </a:extLst>
          </p:cNvPr>
          <p:cNvSpPr txBox="1"/>
          <p:nvPr/>
        </p:nvSpPr>
        <p:spPr>
          <a:xfrm>
            <a:off x="4740530" y="1019361"/>
            <a:ext cx="85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</a:t>
            </a:r>
            <a:endParaRPr lang="fr-FR" dirty="0"/>
          </a:p>
        </p:txBody>
      </p:sp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B875A262-E9D4-1414-78CE-121CD99EEF2C}"/>
              </a:ext>
            </a:extLst>
          </p:cNvPr>
          <p:cNvSpPr/>
          <p:nvPr/>
        </p:nvSpPr>
        <p:spPr>
          <a:xfrm rot="10800000">
            <a:off x="4134833" y="246191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40B25DDA-7B36-0ADA-C401-A1D04AC381E7}"/>
              </a:ext>
            </a:extLst>
          </p:cNvPr>
          <p:cNvSpPr/>
          <p:nvPr/>
        </p:nvSpPr>
        <p:spPr>
          <a:xfrm rot="17819921">
            <a:off x="5670837" y="2084681"/>
            <a:ext cx="933040" cy="28713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ZoneTexte 42">
            <a:extLst>
              <a:ext uri="{FF2B5EF4-FFF2-40B4-BE49-F238E27FC236}">
                <a16:creationId xmlns:a16="http://schemas.microsoft.com/office/drawing/2014/main" id="{4EE02944-F076-900E-D4EF-BF92EEE4785B}"/>
              </a:ext>
            </a:extLst>
          </p:cNvPr>
          <p:cNvSpPr txBox="1"/>
          <p:nvPr/>
        </p:nvSpPr>
        <p:spPr>
          <a:xfrm>
            <a:off x="5205431" y="2722005"/>
            <a:ext cx="1717784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Hive Partition..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99382-4861-4E7D-A467-43D1EAC312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74160"/>
            <a:ext cx="10080624" cy="1250280"/>
          </a:xfrm>
        </p:spPr>
        <p:txBody>
          <a:bodyPr vert="horz"/>
          <a:lstStyle/>
          <a:p>
            <a:pPr lvl="0" rtl="0"/>
            <a:r>
              <a:rPr lang="en-US" sz="3600" dirty="0"/>
              <a:t>Spark RDD Partitions </a:t>
            </a:r>
            <a:br>
              <a:rPr lang="en-US" sz="3600" dirty="0"/>
            </a:br>
            <a:r>
              <a:rPr lang="en-US" sz="3600" dirty="0"/>
              <a:t>=  </a:t>
            </a:r>
            <a:r>
              <a:rPr lang="en-US" sz="3600" dirty="0" err="1"/>
              <a:t>MetaStore</a:t>
            </a:r>
            <a:r>
              <a:rPr lang="en-US" sz="3600" dirty="0"/>
              <a:t> Partition * Files * Blocks</a:t>
            </a:r>
          </a:p>
        </p:txBody>
      </p:sp>
      <p:sp>
        <p:nvSpPr>
          <p:cNvPr id="49" name="Forme libre : forme 10">
            <a:extLst>
              <a:ext uri="{FF2B5EF4-FFF2-40B4-BE49-F238E27FC236}">
                <a16:creationId xmlns:a16="http://schemas.microsoft.com/office/drawing/2014/main" id="{4EBD0503-B0EC-4D2A-9C1D-669673644AAF}"/>
              </a:ext>
            </a:extLst>
          </p:cNvPr>
          <p:cNvSpPr/>
          <p:nvPr/>
        </p:nvSpPr>
        <p:spPr>
          <a:xfrm>
            <a:off x="1589939" y="4314789"/>
            <a:ext cx="2566770" cy="3364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51" name="Forme libre : forme 14">
            <a:extLst>
              <a:ext uri="{FF2B5EF4-FFF2-40B4-BE49-F238E27FC236}">
                <a16:creationId xmlns:a16="http://schemas.microsoft.com/office/drawing/2014/main" id="{2B6E69FB-9298-4827-B3EE-5441CD547754}"/>
              </a:ext>
            </a:extLst>
          </p:cNvPr>
          <p:cNvSpPr/>
          <p:nvPr/>
        </p:nvSpPr>
        <p:spPr>
          <a:xfrm rot="18428723" flipV="1">
            <a:off x="735030" y="3571110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3" name="ZoneTexte 15">
            <a:extLst>
              <a:ext uri="{FF2B5EF4-FFF2-40B4-BE49-F238E27FC236}">
                <a16:creationId xmlns:a16="http://schemas.microsoft.com/office/drawing/2014/main" id="{5752B47A-CE58-4DFC-BC36-C7029A4EB288}"/>
              </a:ext>
            </a:extLst>
          </p:cNvPr>
          <p:cNvSpPr txBox="1"/>
          <p:nvPr/>
        </p:nvSpPr>
        <p:spPr>
          <a:xfrm>
            <a:off x="118079" y="1986329"/>
            <a:ext cx="1253280" cy="6427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1/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55" name="Forme libre : forme 26">
            <a:extLst>
              <a:ext uri="{FF2B5EF4-FFF2-40B4-BE49-F238E27FC236}">
                <a16:creationId xmlns:a16="http://schemas.microsoft.com/office/drawing/2014/main" id="{45591AFD-BCC3-45A2-8838-9DA6B0F65B96}"/>
              </a:ext>
            </a:extLst>
          </p:cNvPr>
          <p:cNvSpPr/>
          <p:nvPr/>
        </p:nvSpPr>
        <p:spPr>
          <a:xfrm flipV="1">
            <a:off x="2691539" y="3547132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7" name="ZoneTexte 15">
            <a:extLst>
              <a:ext uri="{FF2B5EF4-FFF2-40B4-BE49-F238E27FC236}">
                <a16:creationId xmlns:a16="http://schemas.microsoft.com/office/drawing/2014/main" id="{321EEB2B-B02D-4AB2-8D0E-CA89F9C64059}"/>
              </a:ext>
            </a:extLst>
          </p:cNvPr>
          <p:cNvSpPr txBox="1"/>
          <p:nvPr/>
        </p:nvSpPr>
        <p:spPr>
          <a:xfrm>
            <a:off x="1524000" y="1954470"/>
            <a:ext cx="2632709" cy="88725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2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foreach part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 files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in HDFS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orme libre : forme 26">
            <a:extLst>
              <a:ext uri="{FF2B5EF4-FFF2-40B4-BE49-F238E27FC236}">
                <a16:creationId xmlns:a16="http://schemas.microsoft.com/office/drawing/2014/main" id="{0AF1A40E-69B7-4A8C-BA8D-A3F78434FE1B}"/>
              </a:ext>
            </a:extLst>
          </p:cNvPr>
          <p:cNvSpPr/>
          <p:nvPr/>
        </p:nvSpPr>
        <p:spPr>
          <a:xfrm rot="2730073" flipV="1">
            <a:off x="4089224" y="3561203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ZoneTexte 15">
            <a:extLst>
              <a:ext uri="{FF2B5EF4-FFF2-40B4-BE49-F238E27FC236}">
                <a16:creationId xmlns:a16="http://schemas.microsoft.com/office/drawing/2014/main" id="{D09D3F4B-6BF4-4A33-898B-AE9C1BE59BCD}"/>
              </a:ext>
            </a:extLst>
          </p:cNvPr>
          <p:cNvSpPr txBox="1"/>
          <p:nvPr/>
        </p:nvSpPr>
        <p:spPr>
          <a:xfrm>
            <a:off x="3830819" y="1927695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3/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Footer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schema </a:t>
            </a:r>
            <a:b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  + partitions statistics</a:t>
            </a:r>
            <a:b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 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NO read data)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0" name="ZoneTexte 15">
            <a:extLst>
              <a:ext uri="{FF2B5EF4-FFF2-40B4-BE49-F238E27FC236}">
                <a16:creationId xmlns:a16="http://schemas.microsoft.com/office/drawing/2014/main" id="{78B0EF63-E8E4-4036-9067-CF38EC84BB70}"/>
              </a:ext>
            </a:extLst>
          </p:cNvPr>
          <p:cNvSpPr txBox="1"/>
          <p:nvPr/>
        </p:nvSpPr>
        <p:spPr>
          <a:xfrm>
            <a:off x="1224180" y="532803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spark.driver.memory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=1g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1" name="Forme libre : forme 10">
            <a:extLst>
              <a:ext uri="{FF2B5EF4-FFF2-40B4-BE49-F238E27FC236}">
                <a16:creationId xmlns:a16="http://schemas.microsoft.com/office/drawing/2014/main" id="{5EE76FD8-BB08-47B9-85AF-178FA676D71C}"/>
              </a:ext>
            </a:extLst>
          </p:cNvPr>
          <p:cNvSpPr/>
          <p:nvPr/>
        </p:nvSpPr>
        <p:spPr>
          <a:xfrm>
            <a:off x="6197779" y="41036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2" name="ZoneTexte 15">
            <a:extLst>
              <a:ext uri="{FF2B5EF4-FFF2-40B4-BE49-F238E27FC236}">
                <a16:creationId xmlns:a16="http://schemas.microsoft.com/office/drawing/2014/main" id="{918B54C4-D447-4471-859E-F0B8E752C9F7}"/>
              </a:ext>
            </a:extLst>
          </p:cNvPr>
          <p:cNvSpPr txBox="1"/>
          <p:nvPr/>
        </p:nvSpPr>
        <p:spPr>
          <a:xfrm>
            <a:off x="6112789" y="5346486"/>
            <a:ext cx="3887879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--conf </a:t>
            </a:r>
            <a:r>
              <a:rPr lang="en-US" dirty="0" err="1">
                <a:latin typeface="Liberation Sans" pitchFamily="18"/>
                <a:ea typeface="Microsoft YaHei" pitchFamily="2"/>
                <a:cs typeface="Lucida Sans" pitchFamily="2"/>
              </a:rPr>
              <a:t>spark.executor.memory</a:t>
            </a: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=30g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3" name="Forme libre : forme 10">
            <a:extLst>
              <a:ext uri="{FF2B5EF4-FFF2-40B4-BE49-F238E27FC236}">
                <a16:creationId xmlns:a16="http://schemas.microsoft.com/office/drawing/2014/main" id="{26109919-7958-4755-B39D-3D635E04065C}"/>
              </a:ext>
            </a:extLst>
          </p:cNvPr>
          <p:cNvSpPr/>
          <p:nvPr/>
        </p:nvSpPr>
        <p:spPr>
          <a:xfrm>
            <a:off x="6350179" y="42560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4" name="Forme libre : forme 10">
            <a:extLst>
              <a:ext uri="{FF2B5EF4-FFF2-40B4-BE49-F238E27FC236}">
                <a16:creationId xmlns:a16="http://schemas.microsoft.com/office/drawing/2014/main" id="{79F4FEC3-4BD5-4974-A38F-3AFC46CD0E00}"/>
              </a:ext>
            </a:extLst>
          </p:cNvPr>
          <p:cNvSpPr/>
          <p:nvPr/>
        </p:nvSpPr>
        <p:spPr>
          <a:xfrm>
            <a:off x="6502579" y="44084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5" name="Forme libre : forme 10">
            <a:extLst>
              <a:ext uri="{FF2B5EF4-FFF2-40B4-BE49-F238E27FC236}">
                <a16:creationId xmlns:a16="http://schemas.microsoft.com/office/drawing/2014/main" id="{D39D5380-2F71-4906-9854-7200A3AFEA4F}"/>
              </a:ext>
            </a:extLst>
          </p:cNvPr>
          <p:cNvSpPr/>
          <p:nvPr/>
        </p:nvSpPr>
        <p:spPr>
          <a:xfrm>
            <a:off x="6654979" y="4560833"/>
            <a:ext cx="2566770" cy="72209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Executor</a:t>
            </a:r>
          </a:p>
        </p:txBody>
      </p:sp>
      <p:sp>
        <p:nvSpPr>
          <p:cNvPr id="66" name="Forme libre : forme 26">
            <a:extLst>
              <a:ext uri="{FF2B5EF4-FFF2-40B4-BE49-F238E27FC236}">
                <a16:creationId xmlns:a16="http://schemas.microsoft.com/office/drawing/2014/main" id="{2F76DC20-A760-4F28-8854-13E9F0012939}"/>
              </a:ext>
            </a:extLst>
          </p:cNvPr>
          <p:cNvSpPr/>
          <p:nvPr/>
        </p:nvSpPr>
        <p:spPr>
          <a:xfrm flipV="1">
            <a:off x="7554073" y="3518835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7" name="ZoneTexte 15">
            <a:extLst>
              <a:ext uri="{FF2B5EF4-FFF2-40B4-BE49-F238E27FC236}">
                <a16:creationId xmlns:a16="http://schemas.microsoft.com/office/drawing/2014/main" id="{83714467-0BF8-4187-B312-10E0FF6680AC}"/>
              </a:ext>
            </a:extLst>
          </p:cNvPr>
          <p:cNvSpPr txBox="1"/>
          <p:nvPr/>
        </p:nvSpPr>
        <p:spPr>
          <a:xfrm>
            <a:off x="7027409" y="1935564"/>
            <a:ext cx="3328171" cy="14181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b="1" dirty="0">
                <a:latin typeface="Liberation Sans" pitchFamily="18"/>
                <a:ea typeface="Microsoft YaHei" pitchFamily="2"/>
                <a:cs typeface="Lucida Sans" pitchFamily="2"/>
              </a:rPr>
              <a:t>4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/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foreach file-partition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seek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to file </a:t>
            </a:r>
            <a:r>
              <a:rPr lang="en-US" sz="1800" b="1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fragment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dirty="0"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read only 1 data block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68" name="Organigramme : Disque magnétique 14">
            <a:extLst>
              <a:ext uri="{FF2B5EF4-FFF2-40B4-BE49-F238E27FC236}">
                <a16:creationId xmlns:a16="http://schemas.microsoft.com/office/drawing/2014/main" id="{9E69BE76-E2F0-4B57-9CED-8BE31ED982BD}"/>
              </a:ext>
            </a:extLst>
          </p:cNvPr>
          <p:cNvSpPr/>
          <p:nvPr/>
        </p:nvSpPr>
        <p:spPr>
          <a:xfrm>
            <a:off x="446581" y="3150287"/>
            <a:ext cx="303022" cy="25248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8B0BB-D0C8-42A6-BD24-71B143FD7209}"/>
              </a:ext>
            </a:extLst>
          </p:cNvPr>
          <p:cNvSpPr txBox="1"/>
          <p:nvPr/>
        </p:nvSpPr>
        <p:spPr>
          <a:xfrm>
            <a:off x="79956" y="283997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metastore</a:t>
            </a:r>
            <a:endParaRPr lang="fr-FR" b="1" dirty="0"/>
          </a:p>
        </p:txBody>
      </p:sp>
      <p:sp>
        <p:nvSpPr>
          <p:cNvPr id="69" name="Organigramme : Disque magnétique 14">
            <a:extLst>
              <a:ext uri="{FF2B5EF4-FFF2-40B4-BE49-F238E27FC236}">
                <a16:creationId xmlns:a16="http://schemas.microsoft.com/office/drawing/2014/main" id="{63AC5641-617F-4A50-97B1-35E525E59921}"/>
              </a:ext>
            </a:extLst>
          </p:cNvPr>
          <p:cNvSpPr/>
          <p:nvPr/>
        </p:nvSpPr>
        <p:spPr>
          <a:xfrm>
            <a:off x="1554480" y="1303832"/>
            <a:ext cx="8446188" cy="2179739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B7B3B-34D0-4D26-8123-C2F5BC00D235}"/>
              </a:ext>
            </a:extLst>
          </p:cNvPr>
          <p:cNvSpPr txBox="1"/>
          <p:nvPr/>
        </p:nvSpPr>
        <p:spPr>
          <a:xfrm>
            <a:off x="4986423" y="1380437"/>
            <a:ext cx="1080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HDFS</a:t>
            </a:r>
          </a:p>
        </p:txBody>
      </p:sp>
    </p:spTree>
    <p:extLst>
      <p:ext uri="{BB962C8B-B14F-4D97-AF65-F5344CB8AC3E}">
        <p14:creationId xmlns:p14="http://schemas.microsoft.com/office/powerpoint/2010/main" val="410517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CA81EC-39DD-FAEE-4DF4-09FA6DBBACBA}"/>
              </a:ext>
            </a:extLst>
          </p:cNvPr>
          <p:cNvSpPr/>
          <p:nvPr/>
        </p:nvSpPr>
        <p:spPr>
          <a:xfrm rot="16989883">
            <a:off x="-578561" y="828444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1B08545-4407-A37F-C087-141F78349B57}"/>
              </a:ext>
            </a:extLst>
          </p:cNvPr>
          <p:cNvSpPr txBox="1">
            <a:spLocks/>
          </p:cNvSpPr>
          <p:nvPr/>
        </p:nvSpPr>
        <p:spPr>
          <a:xfrm>
            <a:off x="127000" y="1720926"/>
            <a:ext cx="10080624" cy="165727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Iceberg</a:t>
            </a:r>
          </a:p>
          <a:p>
            <a:pPr rtl="0"/>
            <a:endParaRPr lang="fr-FR" sz="3600" dirty="0">
              <a:solidFill>
                <a:sysClr val="windowText" lastClr="000000"/>
              </a:solidFill>
            </a:endParaRP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Spark SQL extension for UPDATE,DELETE</a:t>
            </a:r>
          </a:p>
        </p:txBody>
      </p:sp>
    </p:spTree>
    <p:extLst>
      <p:ext uri="{BB962C8B-B14F-4D97-AF65-F5344CB8AC3E}">
        <p14:creationId xmlns:p14="http://schemas.microsoft.com/office/powerpoint/2010/main" val="348149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72C5B-2685-93E3-43E9-B83EC8F18135}"/>
              </a:ext>
            </a:extLst>
          </p:cNvPr>
          <p:cNvSpPr/>
          <p:nvPr/>
        </p:nvSpPr>
        <p:spPr>
          <a:xfrm rot="16989883">
            <a:off x="-578561" y="828444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430F5-38C2-BE5F-CE0D-015662180D50}"/>
              </a:ext>
            </a:extLst>
          </p:cNvPr>
          <p:cNvSpPr txBox="1"/>
          <p:nvPr/>
        </p:nvSpPr>
        <p:spPr>
          <a:xfrm>
            <a:off x="1236133" y="1858434"/>
            <a:ext cx="1266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Remarks</a:t>
            </a:r>
            <a:r>
              <a:rPr lang="fr-FR" sz="2000" dirty="0"/>
              <a:t> 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F481D8E-C330-D542-BDA1-6C5971DA9C0B}"/>
              </a:ext>
            </a:extLst>
          </p:cNvPr>
          <p:cNvSpPr txBox="1">
            <a:spLocks/>
          </p:cNvSpPr>
          <p:nvPr/>
        </p:nvSpPr>
        <p:spPr>
          <a:xfrm>
            <a:off x="76200" y="69928"/>
            <a:ext cx="10080624" cy="7809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Do You </a:t>
            </a:r>
            <a:r>
              <a:rPr lang="fr-FR" sz="3600" dirty="0" err="1">
                <a:solidFill>
                  <a:sysClr val="windowText" lastClr="000000"/>
                </a:solidFill>
              </a:rPr>
              <a:t>really</a:t>
            </a:r>
            <a:r>
              <a:rPr lang="fr-FR" sz="3600" dirty="0">
                <a:solidFill>
                  <a:sysClr val="windowText" lastClr="000000"/>
                </a:solidFill>
              </a:rPr>
              <a:t> "UPDATE" data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49B510-3E98-9455-F240-ED71397EF7F5}"/>
              </a:ext>
            </a:extLst>
          </p:cNvPr>
          <p:cNvSpPr txBox="1"/>
          <p:nvPr/>
        </p:nvSpPr>
        <p:spPr>
          <a:xfrm>
            <a:off x="2569633" y="1693334"/>
            <a:ext cx="70664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In </a:t>
            </a:r>
            <a:r>
              <a:rPr lang="fr-FR" sz="2000" dirty="0" err="1"/>
              <a:t>general</a:t>
            </a:r>
            <a:r>
              <a:rPr lang="fr-FR" sz="2000" dirty="0"/>
              <a:t>  </a:t>
            </a:r>
            <a:r>
              <a:rPr lang="fr-FR" sz="2000" b="1" dirty="0"/>
              <a:t>NO</a:t>
            </a:r>
          </a:p>
          <a:p>
            <a:endParaRPr lang="fr-FR" sz="2000" b="1" dirty="0"/>
          </a:p>
          <a:p>
            <a:r>
              <a:rPr lang="fr-FR" sz="2000" dirty="0" err="1"/>
              <a:t>Better</a:t>
            </a:r>
            <a:r>
              <a:rPr lang="fr-FR" sz="2000" dirty="0"/>
              <a:t> to </a:t>
            </a:r>
            <a:r>
              <a:rPr lang="fr-FR" sz="2000" b="1" dirty="0"/>
              <a:t>insert a new version</a:t>
            </a:r>
            <a:r>
              <a:rPr lang="fr-FR" sz="2000" dirty="0"/>
              <a:t> of the </a:t>
            </a:r>
            <a:r>
              <a:rPr lang="fr-FR" sz="2000" dirty="0" err="1"/>
              <a:t>object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 err="1"/>
              <a:t>example</a:t>
            </a:r>
            <a:r>
              <a:rPr lang="fr-FR" sz="2000" dirty="0"/>
              <a:t>:  Financial Transactions</a:t>
            </a:r>
          </a:p>
          <a:p>
            <a:r>
              <a:rPr lang="fr-FR" sz="2000" dirty="0"/>
              <a:t> ...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never</a:t>
            </a:r>
            <a:r>
              <a:rPr lang="fr-FR" sz="2000" dirty="0"/>
              <a:t> "UNDO" the </a:t>
            </a:r>
            <a:r>
              <a:rPr lang="fr-FR" sz="2000" dirty="0" err="1"/>
              <a:t>history</a:t>
            </a:r>
            <a:r>
              <a:rPr lang="fr-FR" sz="2000" dirty="0"/>
              <a:t> of a </a:t>
            </a:r>
            <a:r>
              <a:rPr lang="fr-FR" sz="2000" dirty="0" err="1"/>
              <a:t>payment</a:t>
            </a:r>
            <a:r>
              <a:rPr lang="fr-FR" sz="2000" dirty="0"/>
              <a:t>, </a:t>
            </a:r>
          </a:p>
          <a:p>
            <a:r>
              <a:rPr lang="fr-FR" sz="2000" dirty="0"/>
              <a:t>      but </a:t>
            </a:r>
            <a:r>
              <a:rPr lang="fr-FR" sz="2000" dirty="0" err="1"/>
              <a:t>you</a:t>
            </a:r>
            <a:r>
              <a:rPr lang="fr-FR" sz="2000" dirty="0"/>
              <a:t> can </a:t>
            </a:r>
            <a:r>
              <a:rPr lang="fr-FR" sz="2000" dirty="0" err="1"/>
              <a:t>reimbourse</a:t>
            </a:r>
            <a:r>
              <a:rPr lang="fr-FR" sz="2000" dirty="0"/>
              <a:t>, by new </a:t>
            </a:r>
            <a:r>
              <a:rPr lang="fr-FR" sz="2000" dirty="0" err="1"/>
              <a:t>payment</a:t>
            </a:r>
            <a:r>
              <a:rPr lang="fr-FR" sz="2000" dirty="0"/>
              <a:t> in opposite direction</a:t>
            </a:r>
          </a:p>
          <a:p>
            <a:endParaRPr lang="fr-FR" sz="2000" dirty="0"/>
          </a:p>
          <a:p>
            <a:r>
              <a:rPr lang="fr-FR" sz="2000" dirty="0" err="1"/>
              <a:t>Databases</a:t>
            </a:r>
            <a:r>
              <a:rPr lang="fr-FR" sz="2000" dirty="0"/>
              <a:t> </a:t>
            </a:r>
            <a:r>
              <a:rPr lang="fr-FR" sz="2000" dirty="0" err="1"/>
              <a:t>actually</a:t>
            </a:r>
            <a:r>
              <a:rPr lang="fr-FR" sz="2000" dirty="0"/>
              <a:t> </a:t>
            </a:r>
            <a:r>
              <a:rPr lang="fr-FR" sz="2000" dirty="0" err="1"/>
              <a:t>work</a:t>
            </a:r>
            <a:r>
              <a:rPr lang="fr-FR" sz="2000" dirty="0"/>
              <a:t> like </a:t>
            </a:r>
            <a:r>
              <a:rPr lang="fr-FR" sz="2000" dirty="0" err="1"/>
              <a:t>this</a:t>
            </a:r>
            <a:endParaRPr lang="fr-FR" sz="2000" dirty="0"/>
          </a:p>
          <a:p>
            <a:r>
              <a:rPr lang="fr-FR" sz="2000" dirty="0"/>
              <a:t>ex: Oracle, </a:t>
            </a:r>
            <a:r>
              <a:rPr lang="fr-FR" sz="2000" dirty="0" err="1"/>
              <a:t>PostgresQL</a:t>
            </a:r>
            <a:r>
              <a:rPr lang="fr-FR" sz="2000" dirty="0"/>
              <a:t> have "transaction logs" and multi versions</a:t>
            </a:r>
          </a:p>
          <a:p>
            <a:r>
              <a:rPr lang="fr-FR" sz="2000" dirty="0" err="1"/>
              <a:t>you</a:t>
            </a:r>
            <a:r>
              <a:rPr lang="fr-FR" sz="2000" dirty="0"/>
              <a:t> can </a:t>
            </a:r>
            <a:r>
              <a:rPr lang="fr-FR" sz="2000" dirty="0" err="1"/>
              <a:t>read</a:t>
            </a:r>
            <a:r>
              <a:rPr lang="fr-FR" sz="2000" dirty="0"/>
              <a:t> "as of" in the </a:t>
            </a:r>
            <a:r>
              <a:rPr lang="fr-FR" sz="2000" dirty="0" err="1"/>
              <a:t>history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489907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2B753A-E1D8-DEB0-BCC6-645587B7FF03}"/>
              </a:ext>
            </a:extLst>
          </p:cNvPr>
          <p:cNvSpPr/>
          <p:nvPr/>
        </p:nvSpPr>
        <p:spPr>
          <a:xfrm rot="16989883">
            <a:off x="-578561" y="828444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0BD1927-AEA3-F5D4-DD9B-901253F1E4C5}"/>
              </a:ext>
            </a:extLst>
          </p:cNvPr>
          <p:cNvSpPr txBox="1">
            <a:spLocks/>
          </p:cNvSpPr>
          <p:nvPr/>
        </p:nvSpPr>
        <p:spPr>
          <a:xfrm>
            <a:off x="76200" y="69928"/>
            <a:ext cx="10080624" cy="78097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Iceberg ... Transaction Log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2E4DB-0075-DFD8-4702-772B41F6DC47}"/>
              </a:ext>
            </a:extLst>
          </p:cNvPr>
          <p:cNvSpPr txBox="1"/>
          <p:nvPr/>
        </p:nvSpPr>
        <p:spPr>
          <a:xfrm>
            <a:off x="1854200" y="2141977"/>
            <a:ext cx="70219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Iceberg  =   use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own</a:t>
            </a:r>
            <a:r>
              <a:rPr lang="fr-FR" sz="2400" dirty="0"/>
              <a:t> custom </a:t>
            </a:r>
            <a:r>
              <a:rPr lang="fr-FR" sz="2400" dirty="0" err="1"/>
              <a:t>MetaStore</a:t>
            </a:r>
            <a:r>
              <a:rPr lang="fr-FR" sz="2400" dirty="0"/>
              <a:t>  </a:t>
            </a:r>
          </a:p>
          <a:p>
            <a:endParaRPr lang="fr-FR" sz="2400" dirty="0"/>
          </a:p>
          <a:p>
            <a:r>
              <a:rPr lang="fr-FR" sz="2400" dirty="0"/>
              <a:t>not </a:t>
            </a:r>
            <a:r>
              <a:rPr lang="fr-FR" sz="2400" dirty="0" err="1"/>
              <a:t>based</a:t>
            </a:r>
            <a:r>
              <a:rPr lang="fr-FR" sz="2400" dirty="0"/>
              <a:t> on listing all Files in a Directory  (like in </a:t>
            </a:r>
            <a:r>
              <a:rPr lang="fr-FR" sz="2400" dirty="0" err="1"/>
              <a:t>Hive</a:t>
            </a:r>
            <a:r>
              <a:rPr lang="fr-FR" sz="2400" dirty="0"/>
              <a:t>)</a:t>
            </a:r>
          </a:p>
          <a:p>
            <a:r>
              <a:rPr lang="fr-FR" sz="2400" dirty="0"/>
              <a:t>BUT by </a:t>
            </a:r>
            <a:r>
              <a:rPr lang="fr-FR" sz="2400" dirty="0" err="1"/>
              <a:t>keeping</a:t>
            </a:r>
            <a:r>
              <a:rPr lang="fr-FR" sz="2400" dirty="0"/>
              <a:t> a </a:t>
            </a:r>
            <a:r>
              <a:rPr lang="fr-FR" sz="2400" dirty="0" err="1"/>
              <a:t>transactionLog</a:t>
            </a:r>
            <a:r>
              <a:rPr lang="fr-FR" sz="2400" dirty="0"/>
              <a:t>   (in </a:t>
            </a:r>
            <a:r>
              <a:rPr lang="fr-FR" sz="2400" dirty="0" err="1"/>
              <a:t>json</a:t>
            </a:r>
            <a:r>
              <a:rPr lang="fr-FR" sz="2400" dirty="0"/>
              <a:t> files)</a:t>
            </a:r>
          </a:p>
        </p:txBody>
      </p:sp>
    </p:spTree>
    <p:extLst>
      <p:ext uri="{BB962C8B-B14F-4D97-AF65-F5344CB8AC3E}">
        <p14:creationId xmlns:p14="http://schemas.microsoft.com/office/powerpoint/2010/main" val="2659149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6DDDB-9400-9FC9-A983-A709BC007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406288-7999-92E1-CCE5-280940284F08}"/>
              </a:ext>
            </a:extLst>
          </p:cNvPr>
          <p:cNvSpPr/>
          <p:nvPr/>
        </p:nvSpPr>
        <p:spPr>
          <a:xfrm rot="16989883">
            <a:off x="-578561" y="828444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E89538A-632B-1B77-84DF-C3557CF2A323}"/>
              </a:ext>
            </a:extLst>
          </p:cNvPr>
          <p:cNvSpPr txBox="1">
            <a:spLocks/>
          </p:cNvSpPr>
          <p:nvPr/>
        </p:nvSpPr>
        <p:spPr>
          <a:xfrm>
            <a:off x="76200" y="69927"/>
            <a:ext cx="10080624" cy="123817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Iceberg </a:t>
            </a:r>
            <a:r>
              <a:rPr lang="fr-FR" sz="3600" dirty="0" err="1">
                <a:solidFill>
                  <a:sysClr val="windowText" lastClr="000000"/>
                </a:solidFill>
              </a:rPr>
              <a:t>Manifest</a:t>
            </a:r>
            <a:r>
              <a:rPr lang="fr-FR" sz="3600" dirty="0">
                <a:solidFill>
                  <a:sysClr val="windowText" lastClr="000000"/>
                </a:solidFill>
              </a:rPr>
              <a:t> File State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C567E-C32F-3BF0-95ED-5DEE68129A37}"/>
              </a:ext>
            </a:extLst>
          </p:cNvPr>
          <p:cNvSpPr/>
          <p:nvPr/>
        </p:nvSpPr>
        <p:spPr>
          <a:xfrm>
            <a:off x="4502572" y="3235568"/>
            <a:ext cx="902223" cy="107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F4AC9B8-E269-AAEB-AD54-F797DE685746}"/>
              </a:ext>
            </a:extLst>
          </p:cNvPr>
          <p:cNvSpPr/>
          <p:nvPr/>
        </p:nvSpPr>
        <p:spPr>
          <a:xfrm>
            <a:off x="4347124" y="2035690"/>
            <a:ext cx="155448" cy="85799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025EB1-0BCF-8F39-82DA-C56BB3A41757}"/>
              </a:ext>
            </a:extLst>
          </p:cNvPr>
          <p:cNvSpPr/>
          <p:nvPr/>
        </p:nvSpPr>
        <p:spPr>
          <a:xfrm>
            <a:off x="4654972" y="3387968"/>
            <a:ext cx="902223" cy="1079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FA128-090E-CBA8-02E5-3A0AC34DAD0D}"/>
              </a:ext>
            </a:extLst>
          </p:cNvPr>
          <p:cNvSpPr/>
          <p:nvPr/>
        </p:nvSpPr>
        <p:spPr>
          <a:xfrm>
            <a:off x="4807372" y="3540368"/>
            <a:ext cx="902223" cy="107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CF519-DBE4-B0D3-35A0-67A595B312AC}"/>
              </a:ext>
            </a:extLst>
          </p:cNvPr>
          <p:cNvSpPr txBox="1"/>
          <p:nvPr/>
        </p:nvSpPr>
        <p:spPr>
          <a:xfrm>
            <a:off x="2733152" y="2113325"/>
            <a:ext cx="161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current</a:t>
            </a:r>
            <a:br>
              <a:rPr lang="fr-FR" dirty="0"/>
            </a:br>
            <a:r>
              <a:rPr lang="fr-FR" dirty="0" err="1"/>
              <a:t>Manifest</a:t>
            </a:r>
            <a:r>
              <a:rPr lang="fr-FR" dirty="0"/>
              <a:t> File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AF3846-3427-A597-2404-083F7D1E34C2}"/>
              </a:ext>
            </a:extLst>
          </p:cNvPr>
          <p:cNvSpPr txBox="1"/>
          <p:nvPr/>
        </p:nvSpPr>
        <p:spPr>
          <a:xfrm>
            <a:off x="4596922" y="2094184"/>
            <a:ext cx="161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list</a:t>
            </a:r>
            <a:r>
              <a:rPr lang="fr-FR" dirty="0"/>
              <a:t> of files</a:t>
            </a:r>
            <a:br>
              <a:rPr lang="fr-FR" dirty="0"/>
            </a:br>
            <a:r>
              <a:rPr lang="fr-FR" dirty="0"/>
              <a:t>in </a:t>
            </a:r>
            <a:r>
              <a:rPr lang="fr-FR" dirty="0" err="1"/>
              <a:t>current</a:t>
            </a:r>
            <a:r>
              <a:rPr lang="fr-FR" dirty="0"/>
              <a:t> state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14AFD18-691F-059A-BE2B-070AAF7CF3B4}"/>
              </a:ext>
            </a:extLst>
          </p:cNvPr>
          <p:cNvSpPr/>
          <p:nvPr/>
        </p:nvSpPr>
        <p:spPr>
          <a:xfrm flipH="1">
            <a:off x="6046667" y="2015246"/>
            <a:ext cx="293841" cy="85799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477BB-EFFF-5386-0370-0163BFE6AAE4}"/>
              </a:ext>
            </a:extLst>
          </p:cNvPr>
          <p:cNvSpPr/>
          <p:nvPr/>
        </p:nvSpPr>
        <p:spPr>
          <a:xfrm>
            <a:off x="4959772" y="3692768"/>
            <a:ext cx="902223" cy="1079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75703-C921-6083-8201-048917A5F742}"/>
              </a:ext>
            </a:extLst>
          </p:cNvPr>
          <p:cNvSpPr/>
          <p:nvPr/>
        </p:nvSpPr>
        <p:spPr>
          <a:xfrm>
            <a:off x="5112172" y="3845168"/>
            <a:ext cx="902223" cy="107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537F83-48C4-22F4-1845-607B4300E8D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953684" y="2745032"/>
            <a:ext cx="227560" cy="490536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C0FE65-2DEB-C22E-A97B-E42D5F59516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403842" y="2740515"/>
            <a:ext cx="205140" cy="799036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AF055E-C864-717C-5285-DAB5A748A7E7}"/>
              </a:ext>
            </a:extLst>
          </p:cNvPr>
          <p:cNvCxnSpPr>
            <a:cxnSpLocks/>
          </p:cNvCxnSpPr>
          <p:nvPr/>
        </p:nvCxnSpPr>
        <p:spPr>
          <a:xfrm>
            <a:off x="5621757" y="2730837"/>
            <a:ext cx="366860" cy="1114331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8E43CCA-D7BA-DCE4-D49F-71B95225E90C}"/>
              </a:ext>
            </a:extLst>
          </p:cNvPr>
          <p:cNvCxnSpPr>
            <a:cxnSpLocks/>
          </p:cNvCxnSpPr>
          <p:nvPr/>
        </p:nvCxnSpPr>
        <p:spPr>
          <a:xfrm flipV="1">
            <a:off x="3642668" y="4463533"/>
            <a:ext cx="954254" cy="25416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CFC423-B962-FE39-5B8C-C101639F721E}"/>
              </a:ext>
            </a:extLst>
          </p:cNvPr>
          <p:cNvCxnSpPr>
            <a:cxnSpLocks/>
          </p:cNvCxnSpPr>
          <p:nvPr/>
        </p:nvCxnSpPr>
        <p:spPr>
          <a:xfrm flipV="1">
            <a:off x="3642668" y="4772033"/>
            <a:ext cx="1255903" cy="7631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82AEFC-E4F1-67A7-CBA0-889ACEAE1C8B}"/>
              </a:ext>
            </a:extLst>
          </p:cNvPr>
          <p:cNvSpPr txBox="1"/>
          <p:nvPr/>
        </p:nvSpPr>
        <p:spPr>
          <a:xfrm>
            <a:off x="1452528" y="4248182"/>
            <a:ext cx="2503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r>
              <a:rPr lang="fr-FR" dirty="0"/>
              <a:t> files in </a:t>
            </a:r>
            <a:r>
              <a:rPr lang="fr-FR" dirty="0" err="1"/>
              <a:t>dir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... </a:t>
            </a:r>
            <a:r>
              <a:rPr lang="fr-FR" dirty="0" err="1"/>
              <a:t>ignored</a:t>
            </a:r>
            <a:r>
              <a:rPr lang="fr-FR" dirty="0"/>
              <a:t> by Iceberg.</a:t>
            </a:r>
          </a:p>
          <a:p>
            <a:endParaRPr lang="fr-FR" dirty="0"/>
          </a:p>
          <a:p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old</a:t>
            </a:r>
            <a:r>
              <a:rPr lang="fr-FR" dirty="0"/>
              <a:t> files, to purge</a:t>
            </a:r>
          </a:p>
        </p:txBody>
      </p:sp>
    </p:spTree>
    <p:extLst>
      <p:ext uri="{BB962C8B-B14F-4D97-AF65-F5344CB8AC3E}">
        <p14:creationId xmlns:p14="http://schemas.microsoft.com/office/powerpoint/2010/main" val="15747830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843973-94D9-F9D3-5B0D-7AE70EA4498A}"/>
              </a:ext>
            </a:extLst>
          </p:cNvPr>
          <p:cNvSpPr/>
          <p:nvPr/>
        </p:nvSpPr>
        <p:spPr>
          <a:xfrm rot="16989883">
            <a:off x="-578561" y="828444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D7C8809-37AD-2707-51FB-4A9A284CE9A7}"/>
              </a:ext>
            </a:extLst>
          </p:cNvPr>
          <p:cNvSpPr txBox="1">
            <a:spLocks/>
          </p:cNvSpPr>
          <p:nvPr/>
        </p:nvSpPr>
        <p:spPr>
          <a:xfrm>
            <a:off x="76200" y="1"/>
            <a:ext cx="10080624" cy="102161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Iceberg Update = Transaction</a:t>
            </a:r>
            <a:br>
              <a:rPr lang="fr-FR" sz="3600" dirty="0">
                <a:solidFill>
                  <a:sysClr val="windowText" lastClr="000000"/>
                </a:solidFill>
              </a:rPr>
            </a:br>
            <a:r>
              <a:rPr lang="fr-FR" sz="3600" dirty="0">
                <a:solidFill>
                  <a:sysClr val="windowText" lastClr="000000"/>
                </a:solidFill>
              </a:rPr>
              <a:t> to </a:t>
            </a:r>
            <a:r>
              <a:rPr lang="fr-FR" sz="3600" dirty="0" err="1">
                <a:solidFill>
                  <a:sysClr val="windowText" lastClr="000000"/>
                </a:solidFill>
              </a:rPr>
              <a:t>disable</a:t>
            </a:r>
            <a:r>
              <a:rPr lang="fr-FR" sz="3600" dirty="0">
                <a:solidFill>
                  <a:sysClr val="windowText" lastClr="000000"/>
                </a:solidFill>
              </a:rPr>
              <a:t> (</a:t>
            </a:r>
            <a:r>
              <a:rPr lang="fr-FR" sz="3600" dirty="0" err="1">
                <a:solidFill>
                  <a:sysClr val="windowText" lastClr="000000"/>
                </a:solidFill>
              </a:rPr>
              <a:t>old</a:t>
            </a:r>
            <a:r>
              <a:rPr lang="fr-FR" sz="3600" dirty="0">
                <a:solidFill>
                  <a:sysClr val="windowText" lastClr="000000"/>
                </a:solidFill>
              </a:rPr>
              <a:t>) Files, and </a:t>
            </a:r>
            <a:r>
              <a:rPr lang="fr-FR" sz="3600" dirty="0" err="1">
                <a:solidFill>
                  <a:sysClr val="windowText" lastClr="000000"/>
                </a:solidFill>
              </a:rPr>
              <a:t>add</a:t>
            </a:r>
            <a:r>
              <a:rPr lang="fr-FR" sz="3600" dirty="0">
                <a:solidFill>
                  <a:sysClr val="windowText" lastClr="000000"/>
                </a:solidFill>
              </a:rPr>
              <a:t> new Files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C8E629-22CE-80C3-DAC1-E87BF11886DF}"/>
              </a:ext>
            </a:extLst>
          </p:cNvPr>
          <p:cNvSpPr/>
          <p:nvPr/>
        </p:nvSpPr>
        <p:spPr>
          <a:xfrm>
            <a:off x="2623532" y="3531992"/>
            <a:ext cx="902223" cy="107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F977696-E160-6109-2CC4-89371DE45B32}"/>
              </a:ext>
            </a:extLst>
          </p:cNvPr>
          <p:cNvSpPr/>
          <p:nvPr/>
        </p:nvSpPr>
        <p:spPr>
          <a:xfrm>
            <a:off x="2468084" y="2332114"/>
            <a:ext cx="155448" cy="85799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171283-055A-BF83-8423-3A8323D2C09C}"/>
              </a:ext>
            </a:extLst>
          </p:cNvPr>
          <p:cNvSpPr/>
          <p:nvPr/>
        </p:nvSpPr>
        <p:spPr>
          <a:xfrm>
            <a:off x="2775932" y="3684392"/>
            <a:ext cx="902223" cy="1079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8FC20-0DAF-B0D7-EEA5-36459B7F97F2}"/>
              </a:ext>
            </a:extLst>
          </p:cNvPr>
          <p:cNvSpPr/>
          <p:nvPr/>
        </p:nvSpPr>
        <p:spPr>
          <a:xfrm>
            <a:off x="2928332" y="3836792"/>
            <a:ext cx="902223" cy="107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E83BE-9D9A-F14A-0107-20DD0AB405FF}"/>
              </a:ext>
            </a:extLst>
          </p:cNvPr>
          <p:cNvSpPr txBox="1"/>
          <p:nvPr/>
        </p:nvSpPr>
        <p:spPr>
          <a:xfrm>
            <a:off x="854112" y="2409749"/>
            <a:ext cx="161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current</a:t>
            </a:r>
            <a:br>
              <a:rPr lang="fr-FR" dirty="0"/>
            </a:br>
            <a:r>
              <a:rPr lang="fr-FR" dirty="0" err="1"/>
              <a:t>Manifest</a:t>
            </a:r>
            <a:r>
              <a:rPr lang="fr-FR" dirty="0"/>
              <a:t> File =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797D3-04B3-E79A-E2DE-B1AE40615784}"/>
              </a:ext>
            </a:extLst>
          </p:cNvPr>
          <p:cNvSpPr txBox="1"/>
          <p:nvPr/>
        </p:nvSpPr>
        <p:spPr>
          <a:xfrm>
            <a:off x="2717882" y="2390608"/>
            <a:ext cx="161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list</a:t>
            </a:r>
            <a:r>
              <a:rPr lang="fr-FR" dirty="0"/>
              <a:t> of files</a:t>
            </a:r>
            <a:br>
              <a:rPr lang="fr-FR" dirty="0"/>
            </a:br>
            <a:r>
              <a:rPr lang="fr-FR" dirty="0"/>
              <a:t>in </a:t>
            </a:r>
            <a:r>
              <a:rPr lang="fr-FR" dirty="0" err="1"/>
              <a:t>current</a:t>
            </a:r>
            <a:r>
              <a:rPr lang="fr-FR" dirty="0"/>
              <a:t> state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AB87B1F-C86B-6593-4FEB-9C0BC3CECC78}"/>
              </a:ext>
            </a:extLst>
          </p:cNvPr>
          <p:cNvSpPr/>
          <p:nvPr/>
        </p:nvSpPr>
        <p:spPr>
          <a:xfrm flipH="1">
            <a:off x="4167627" y="2311670"/>
            <a:ext cx="293841" cy="85799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7CFFD6-F9E3-526B-FBAE-4EDCCCDF7E64}"/>
              </a:ext>
            </a:extLst>
          </p:cNvPr>
          <p:cNvSpPr/>
          <p:nvPr/>
        </p:nvSpPr>
        <p:spPr>
          <a:xfrm>
            <a:off x="3080732" y="3989192"/>
            <a:ext cx="902223" cy="1079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BC9E2-A198-1151-8D4B-B29DDE7D69B4}"/>
              </a:ext>
            </a:extLst>
          </p:cNvPr>
          <p:cNvSpPr/>
          <p:nvPr/>
        </p:nvSpPr>
        <p:spPr>
          <a:xfrm>
            <a:off x="3233132" y="4141592"/>
            <a:ext cx="902223" cy="107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8320EA-5C37-C78F-EE73-2EC888345F69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3074644" y="3041456"/>
            <a:ext cx="227560" cy="490536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17DFC5-9115-7300-98A3-00881A22B07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524802" y="3036939"/>
            <a:ext cx="205140" cy="799036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8A3127-4CFD-85AB-6DF5-584B590CC040}"/>
              </a:ext>
            </a:extLst>
          </p:cNvPr>
          <p:cNvCxnSpPr>
            <a:cxnSpLocks/>
          </p:cNvCxnSpPr>
          <p:nvPr/>
        </p:nvCxnSpPr>
        <p:spPr>
          <a:xfrm>
            <a:off x="3742717" y="3027261"/>
            <a:ext cx="366860" cy="1114331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EA5D97-6C08-8598-19CB-464825B66644}"/>
              </a:ext>
            </a:extLst>
          </p:cNvPr>
          <p:cNvCxnSpPr>
            <a:cxnSpLocks/>
          </p:cNvCxnSpPr>
          <p:nvPr/>
        </p:nvCxnSpPr>
        <p:spPr>
          <a:xfrm flipV="1">
            <a:off x="1763628" y="4759957"/>
            <a:ext cx="954254" cy="25416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C0D972-BD9D-720C-C2D2-62F34390DC7B}"/>
              </a:ext>
            </a:extLst>
          </p:cNvPr>
          <p:cNvCxnSpPr>
            <a:cxnSpLocks/>
          </p:cNvCxnSpPr>
          <p:nvPr/>
        </p:nvCxnSpPr>
        <p:spPr>
          <a:xfrm flipV="1">
            <a:off x="1763628" y="5068457"/>
            <a:ext cx="1255903" cy="7631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A0641D0-B19A-E80F-CAA3-C66CBA0B1E54}"/>
              </a:ext>
            </a:extLst>
          </p:cNvPr>
          <p:cNvSpPr txBox="1"/>
          <p:nvPr/>
        </p:nvSpPr>
        <p:spPr>
          <a:xfrm>
            <a:off x="106810" y="4745291"/>
            <a:ext cx="1706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other</a:t>
            </a:r>
            <a:r>
              <a:rPr lang="fr-FR" dirty="0"/>
              <a:t> (</a:t>
            </a:r>
            <a:r>
              <a:rPr lang="fr-FR" dirty="0" err="1"/>
              <a:t>old</a:t>
            </a:r>
            <a:r>
              <a:rPr lang="fr-FR" dirty="0"/>
              <a:t>) files,</a:t>
            </a:r>
            <a:br>
              <a:rPr lang="fr-FR" dirty="0"/>
            </a:b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purged</a:t>
            </a:r>
            <a:endParaRPr lang="fr-FR" dirty="0"/>
          </a:p>
        </p:txBody>
      </p:sp>
      <p:sp>
        <p:nvSpPr>
          <p:cNvPr id="35" name="Arrow: Curved Down 34">
            <a:extLst>
              <a:ext uri="{FF2B5EF4-FFF2-40B4-BE49-F238E27FC236}">
                <a16:creationId xmlns:a16="http://schemas.microsoft.com/office/drawing/2014/main" id="{0D90A338-A80B-C1C5-BD34-E1CBEBB56F0A}"/>
              </a:ext>
            </a:extLst>
          </p:cNvPr>
          <p:cNvSpPr/>
          <p:nvPr/>
        </p:nvSpPr>
        <p:spPr>
          <a:xfrm>
            <a:off x="4874516" y="2332114"/>
            <a:ext cx="867281" cy="58190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C3AD3B-D82D-9BFA-64D3-8C91D46115E4}"/>
              </a:ext>
            </a:extLst>
          </p:cNvPr>
          <p:cNvSpPr/>
          <p:nvPr/>
        </p:nvSpPr>
        <p:spPr>
          <a:xfrm>
            <a:off x="7714477" y="3473598"/>
            <a:ext cx="902223" cy="1079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360060EC-939B-1210-9C94-87474D426A06}"/>
              </a:ext>
            </a:extLst>
          </p:cNvPr>
          <p:cNvSpPr/>
          <p:nvPr/>
        </p:nvSpPr>
        <p:spPr>
          <a:xfrm>
            <a:off x="7348483" y="2251338"/>
            <a:ext cx="155448" cy="85799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4D7A5E-79FB-EABB-2BED-902F4B569F42}"/>
              </a:ext>
            </a:extLst>
          </p:cNvPr>
          <p:cNvSpPr/>
          <p:nvPr/>
        </p:nvSpPr>
        <p:spPr>
          <a:xfrm>
            <a:off x="7866877" y="3625998"/>
            <a:ext cx="902223" cy="1079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3A069F-E1FE-15AC-A470-6A0332779223}"/>
              </a:ext>
            </a:extLst>
          </p:cNvPr>
          <p:cNvSpPr/>
          <p:nvPr/>
        </p:nvSpPr>
        <p:spPr>
          <a:xfrm>
            <a:off x="8019277" y="3778398"/>
            <a:ext cx="902223" cy="10792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63BAF2-6C16-73F5-F494-DDD4BD67CD98}"/>
              </a:ext>
            </a:extLst>
          </p:cNvPr>
          <p:cNvSpPr txBox="1"/>
          <p:nvPr/>
        </p:nvSpPr>
        <p:spPr>
          <a:xfrm>
            <a:off x="5734511" y="2328973"/>
            <a:ext cx="161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</a:t>
            </a:r>
            <a:br>
              <a:rPr lang="fr-FR" dirty="0"/>
            </a:br>
            <a:r>
              <a:rPr lang="fr-FR" dirty="0" err="1"/>
              <a:t>Manifest</a:t>
            </a:r>
            <a:r>
              <a:rPr lang="fr-FR" dirty="0"/>
              <a:t> File =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9DBA83-8B08-A2D7-5571-AA7B91FD9774}"/>
              </a:ext>
            </a:extLst>
          </p:cNvPr>
          <p:cNvSpPr txBox="1"/>
          <p:nvPr/>
        </p:nvSpPr>
        <p:spPr>
          <a:xfrm>
            <a:off x="8150085" y="2299900"/>
            <a:ext cx="161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list</a:t>
            </a:r>
            <a:r>
              <a:rPr lang="fr-FR" dirty="0"/>
              <a:t> of files</a:t>
            </a:r>
            <a:br>
              <a:rPr lang="fr-FR" dirty="0"/>
            </a:br>
            <a:r>
              <a:rPr lang="fr-FR" dirty="0"/>
              <a:t>in </a:t>
            </a:r>
            <a:r>
              <a:rPr lang="fr-FR" dirty="0" err="1"/>
              <a:t>current</a:t>
            </a:r>
            <a:r>
              <a:rPr lang="fr-FR" dirty="0"/>
              <a:t> state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022A485B-1C0F-F470-4185-CF9206207C78}"/>
              </a:ext>
            </a:extLst>
          </p:cNvPr>
          <p:cNvSpPr/>
          <p:nvPr/>
        </p:nvSpPr>
        <p:spPr>
          <a:xfrm flipH="1">
            <a:off x="9584949" y="2221650"/>
            <a:ext cx="293841" cy="85799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6DF098-4FF3-292E-9277-3B2289C3C263}"/>
              </a:ext>
            </a:extLst>
          </p:cNvPr>
          <p:cNvSpPr/>
          <p:nvPr/>
        </p:nvSpPr>
        <p:spPr>
          <a:xfrm>
            <a:off x="8171677" y="3930798"/>
            <a:ext cx="902223" cy="10792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55FA64-870B-EB0F-2087-5F7927CEF000}"/>
              </a:ext>
            </a:extLst>
          </p:cNvPr>
          <p:cNvSpPr/>
          <p:nvPr/>
        </p:nvSpPr>
        <p:spPr>
          <a:xfrm>
            <a:off x="8324077" y="4083198"/>
            <a:ext cx="902223" cy="10792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610884F-6C11-28A5-140A-B8705D8F105A}"/>
              </a:ext>
            </a:extLst>
          </p:cNvPr>
          <p:cNvCxnSpPr>
            <a:cxnSpLocks/>
          </p:cNvCxnSpPr>
          <p:nvPr/>
        </p:nvCxnSpPr>
        <p:spPr>
          <a:xfrm>
            <a:off x="7688699" y="2012923"/>
            <a:ext cx="174619" cy="146067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4922F0-B0BA-AD8E-DA03-3DAA413624FA}"/>
              </a:ext>
            </a:extLst>
          </p:cNvPr>
          <p:cNvCxnSpPr>
            <a:cxnSpLocks/>
          </p:cNvCxnSpPr>
          <p:nvPr/>
        </p:nvCxnSpPr>
        <p:spPr>
          <a:xfrm>
            <a:off x="7776008" y="2012923"/>
            <a:ext cx="268432" cy="176547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4674CA-BEA7-D398-3F69-4908123D6A66}"/>
              </a:ext>
            </a:extLst>
          </p:cNvPr>
          <p:cNvCxnSpPr>
            <a:cxnSpLocks/>
          </p:cNvCxnSpPr>
          <p:nvPr/>
        </p:nvCxnSpPr>
        <p:spPr>
          <a:xfrm>
            <a:off x="7861829" y="2012923"/>
            <a:ext cx="488441" cy="204816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6B21E07-DE02-8418-7A0F-0BC57F629837}"/>
              </a:ext>
            </a:extLst>
          </p:cNvPr>
          <p:cNvCxnSpPr>
            <a:cxnSpLocks/>
          </p:cNvCxnSpPr>
          <p:nvPr/>
        </p:nvCxnSpPr>
        <p:spPr>
          <a:xfrm flipV="1">
            <a:off x="6854573" y="4701563"/>
            <a:ext cx="954254" cy="254167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18462E-B557-F79A-9824-7BA6FCA1FE52}"/>
              </a:ext>
            </a:extLst>
          </p:cNvPr>
          <p:cNvCxnSpPr>
            <a:cxnSpLocks/>
          </p:cNvCxnSpPr>
          <p:nvPr/>
        </p:nvCxnSpPr>
        <p:spPr>
          <a:xfrm flipV="1">
            <a:off x="6854573" y="5010063"/>
            <a:ext cx="1255903" cy="7631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 Brace 49">
            <a:extLst>
              <a:ext uri="{FF2B5EF4-FFF2-40B4-BE49-F238E27FC236}">
                <a16:creationId xmlns:a16="http://schemas.microsoft.com/office/drawing/2014/main" id="{9966418E-D9FD-660C-1A2A-C71F99959677}"/>
              </a:ext>
            </a:extLst>
          </p:cNvPr>
          <p:cNvSpPr/>
          <p:nvPr/>
        </p:nvSpPr>
        <p:spPr>
          <a:xfrm>
            <a:off x="7348483" y="1288957"/>
            <a:ext cx="155448" cy="85799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80B2FC-4393-6765-9EC3-C0D32D420CF0}"/>
              </a:ext>
            </a:extLst>
          </p:cNvPr>
          <p:cNvSpPr txBox="1"/>
          <p:nvPr/>
        </p:nvSpPr>
        <p:spPr>
          <a:xfrm>
            <a:off x="5734511" y="1366592"/>
            <a:ext cx="161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OLD(v1)</a:t>
            </a:r>
            <a:br>
              <a:rPr lang="fr-FR" dirty="0"/>
            </a:br>
            <a:r>
              <a:rPr lang="fr-FR" dirty="0" err="1"/>
              <a:t>Manifest</a:t>
            </a:r>
            <a:r>
              <a:rPr lang="fr-FR" dirty="0"/>
              <a:t> File =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A3E4CD-1415-9858-DA37-51F2AF6814C3}"/>
              </a:ext>
            </a:extLst>
          </p:cNvPr>
          <p:cNvSpPr txBox="1"/>
          <p:nvPr/>
        </p:nvSpPr>
        <p:spPr>
          <a:xfrm>
            <a:off x="7523937" y="1348769"/>
            <a:ext cx="1679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list</a:t>
            </a:r>
            <a:r>
              <a:rPr lang="fr-FR" dirty="0"/>
              <a:t> of files</a:t>
            </a:r>
            <a:br>
              <a:rPr lang="fr-FR" dirty="0"/>
            </a:br>
            <a:r>
              <a:rPr lang="fr-FR" dirty="0"/>
              <a:t>in OLD(v1) state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CB795D05-CB48-FCEC-F76D-05F3BD7B8FEC}"/>
              </a:ext>
            </a:extLst>
          </p:cNvPr>
          <p:cNvSpPr/>
          <p:nvPr/>
        </p:nvSpPr>
        <p:spPr>
          <a:xfrm flipH="1">
            <a:off x="9258572" y="1290895"/>
            <a:ext cx="293841" cy="85799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C68D78-884E-CC77-05F9-674BF2B19746}"/>
              </a:ext>
            </a:extLst>
          </p:cNvPr>
          <p:cNvCxnSpPr>
            <a:cxnSpLocks/>
          </p:cNvCxnSpPr>
          <p:nvPr/>
        </p:nvCxnSpPr>
        <p:spPr>
          <a:xfrm flipV="1">
            <a:off x="6760330" y="3998407"/>
            <a:ext cx="954254" cy="25416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E7F9445-189A-81DD-B306-AE8697F29FF1}"/>
              </a:ext>
            </a:extLst>
          </p:cNvPr>
          <p:cNvCxnSpPr>
            <a:cxnSpLocks/>
          </p:cNvCxnSpPr>
          <p:nvPr/>
        </p:nvCxnSpPr>
        <p:spPr>
          <a:xfrm>
            <a:off x="6760330" y="4383221"/>
            <a:ext cx="1539307" cy="181609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1D1DFD1-1509-85AD-30A5-19B19F7CB977}"/>
              </a:ext>
            </a:extLst>
          </p:cNvPr>
          <p:cNvSpPr txBox="1"/>
          <p:nvPr/>
        </p:nvSpPr>
        <p:spPr>
          <a:xfrm>
            <a:off x="5041841" y="3943489"/>
            <a:ext cx="211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files </a:t>
            </a:r>
            <a:r>
              <a:rPr lang="fr-FR" dirty="0" err="1"/>
              <a:t>now</a:t>
            </a:r>
            <a:r>
              <a:rPr lang="fr-FR" dirty="0"/>
              <a:t> </a:t>
            </a:r>
            <a:r>
              <a:rPr lang="fr-FR" dirty="0" err="1"/>
              <a:t>considered</a:t>
            </a:r>
            <a:endParaRPr lang="fr-FR" dirty="0"/>
          </a:p>
          <a:p>
            <a:r>
              <a:rPr lang="fr-FR" dirty="0"/>
              <a:t>OLD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C4FA37-0012-9D41-F353-0162D2092857}"/>
              </a:ext>
            </a:extLst>
          </p:cNvPr>
          <p:cNvSpPr txBox="1"/>
          <p:nvPr/>
        </p:nvSpPr>
        <p:spPr>
          <a:xfrm>
            <a:off x="5047755" y="482197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OLDER files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7FF0BCC-27C8-62E7-5D4E-7265F1689AE2}"/>
              </a:ext>
            </a:extLst>
          </p:cNvPr>
          <p:cNvSpPr/>
          <p:nvPr/>
        </p:nvSpPr>
        <p:spPr>
          <a:xfrm>
            <a:off x="8476477" y="4235598"/>
            <a:ext cx="902223" cy="1079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105D974-1A46-224D-8786-FE750C7050A8}"/>
              </a:ext>
            </a:extLst>
          </p:cNvPr>
          <p:cNvSpPr/>
          <p:nvPr/>
        </p:nvSpPr>
        <p:spPr>
          <a:xfrm>
            <a:off x="8628877" y="4387998"/>
            <a:ext cx="902223" cy="107926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BD74C07-2038-05FC-1BB1-C8C308AC02F1}"/>
              </a:ext>
            </a:extLst>
          </p:cNvPr>
          <p:cNvCxnSpPr>
            <a:cxnSpLocks/>
          </p:cNvCxnSpPr>
          <p:nvPr/>
        </p:nvCxnSpPr>
        <p:spPr>
          <a:xfrm>
            <a:off x="9345155" y="3020117"/>
            <a:ext cx="178891" cy="1297913"/>
          </a:xfrm>
          <a:prstGeom prst="straightConnector1">
            <a:avLst/>
          </a:prstGeom>
          <a:ln w="254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DDBB7B-26C7-D1B2-1AB8-80F5B76B8712}"/>
              </a:ext>
            </a:extLst>
          </p:cNvPr>
          <p:cNvCxnSpPr>
            <a:cxnSpLocks/>
          </p:cNvCxnSpPr>
          <p:nvPr/>
        </p:nvCxnSpPr>
        <p:spPr>
          <a:xfrm>
            <a:off x="9250740" y="3016199"/>
            <a:ext cx="70530" cy="1145513"/>
          </a:xfrm>
          <a:prstGeom prst="straightConnector1">
            <a:avLst/>
          </a:prstGeom>
          <a:ln w="25400">
            <a:solidFill>
              <a:schemeClr val="accent6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B28C4E5-80D3-6742-7B85-E24003E1D1BA}"/>
              </a:ext>
            </a:extLst>
          </p:cNvPr>
          <p:cNvCxnSpPr>
            <a:cxnSpLocks/>
          </p:cNvCxnSpPr>
          <p:nvPr/>
        </p:nvCxnSpPr>
        <p:spPr>
          <a:xfrm flipH="1">
            <a:off x="8870401" y="3027261"/>
            <a:ext cx="305279" cy="71899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2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 dirty="0"/>
              <a:t>This Part: … Technical Focus</a:t>
            </a:r>
            <a:br>
              <a:rPr lang="en-US" dirty="0"/>
            </a:br>
            <a:r>
              <a:rPr lang="en-US" dirty="0" err="1"/>
              <a:t>MetaStore</a:t>
            </a:r>
            <a:r>
              <a:rPr lang="en-US" dirty="0"/>
              <a:t>, Directory-Files Partitions</a:t>
            </a:r>
            <a:endParaRPr lang="en-US" sz="4000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C04F46-28C2-DF7F-3137-C33677B6BD8A}"/>
              </a:ext>
            </a:extLst>
          </p:cNvPr>
          <p:cNvSpPr/>
          <p:nvPr/>
        </p:nvSpPr>
        <p:spPr>
          <a:xfrm rot="16989883">
            <a:off x="-578561" y="828444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F732EAB7-C94D-17A3-A907-85701B14FA5A}"/>
              </a:ext>
            </a:extLst>
          </p:cNvPr>
          <p:cNvSpPr txBox="1">
            <a:spLocks/>
          </p:cNvSpPr>
          <p:nvPr/>
        </p:nvSpPr>
        <p:spPr>
          <a:xfrm>
            <a:off x="76200" y="69927"/>
            <a:ext cx="10080624" cy="164834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Iceberg 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to Update 1 </a:t>
            </a:r>
            <a:r>
              <a:rPr lang="fr-FR" sz="3600" dirty="0" err="1">
                <a:solidFill>
                  <a:sysClr val="windowText" lastClr="000000"/>
                </a:solidFill>
              </a:rPr>
              <a:t>row</a:t>
            </a:r>
            <a:r>
              <a:rPr lang="fr-FR" sz="3600" dirty="0">
                <a:solidFill>
                  <a:sysClr val="windowText" lastClr="000000"/>
                </a:solidFill>
              </a:rPr>
              <a:t> of a File 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=&gt; duplicate 100000 </a:t>
            </a:r>
            <a:r>
              <a:rPr lang="fr-FR" sz="3600" dirty="0" err="1">
                <a:solidFill>
                  <a:sysClr val="windowText" lastClr="000000"/>
                </a:solidFill>
              </a:rPr>
              <a:t>rows</a:t>
            </a:r>
            <a:r>
              <a:rPr lang="fr-FR" sz="3600" dirty="0">
                <a:solidFill>
                  <a:sysClr val="windowText" lastClr="000000"/>
                </a:solidFill>
              </a:rPr>
              <a:t> in a new file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EE19-957B-B8CC-C6F4-A21E662749F7}"/>
              </a:ext>
            </a:extLst>
          </p:cNvPr>
          <p:cNvSpPr txBox="1"/>
          <p:nvPr/>
        </p:nvSpPr>
        <p:spPr>
          <a:xfrm>
            <a:off x="2541711" y="2835275"/>
            <a:ext cx="49972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Files </a:t>
            </a:r>
            <a:r>
              <a:rPr lang="fr-FR" sz="2400" dirty="0" err="1"/>
              <a:t>number</a:t>
            </a:r>
            <a:r>
              <a:rPr lang="fr-FR" sz="2400" dirty="0"/>
              <a:t>  Explosion   </a:t>
            </a:r>
            <a:r>
              <a:rPr lang="fr-FR" sz="2400" dirty="0" err="1"/>
              <a:t>Problems</a:t>
            </a:r>
            <a:r>
              <a:rPr lang="fr-FR" sz="2400" dirty="0"/>
              <a:t> ...</a:t>
            </a:r>
          </a:p>
          <a:p>
            <a:endParaRPr lang="fr-FR" sz="2400" dirty="0"/>
          </a:p>
          <a:p>
            <a:r>
              <a:rPr lang="fr-FR" sz="2400" dirty="0"/>
              <a:t>Need Purge </a:t>
            </a:r>
            <a:r>
              <a:rPr lang="fr-FR" sz="2400" dirty="0" err="1"/>
              <a:t>mecanism</a:t>
            </a:r>
            <a:endParaRPr lang="fr-FR" sz="2400" dirty="0"/>
          </a:p>
          <a:p>
            <a:r>
              <a:rPr lang="fr-FR" sz="2400" dirty="0"/>
              <a:t>exemple: </a:t>
            </a:r>
            <a:r>
              <a:rPr lang="fr-FR" sz="2400" dirty="0" err="1"/>
              <a:t>retention</a:t>
            </a:r>
            <a:r>
              <a:rPr lang="fr-FR" sz="2400" dirty="0"/>
              <a:t> to 7 </a:t>
            </a:r>
            <a:r>
              <a:rPr lang="fr-FR" sz="2400" dirty="0" err="1"/>
              <a:t>days</a:t>
            </a:r>
            <a:r>
              <a:rPr lang="fr-FR" sz="2400" dirty="0"/>
              <a:t> of </a:t>
            </a:r>
            <a:r>
              <a:rPr lang="fr-FR" sz="2400" dirty="0" err="1"/>
              <a:t>history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3051155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81CCE-D2BF-3D90-722C-4C69E481EAB1}"/>
              </a:ext>
            </a:extLst>
          </p:cNvPr>
          <p:cNvSpPr/>
          <p:nvPr/>
        </p:nvSpPr>
        <p:spPr>
          <a:xfrm rot="16989883">
            <a:off x="-578561" y="828444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6674924-7DF4-5263-4B4A-52A0A84217F8}"/>
              </a:ext>
            </a:extLst>
          </p:cNvPr>
          <p:cNvSpPr txBox="1">
            <a:spLocks/>
          </p:cNvSpPr>
          <p:nvPr/>
        </p:nvSpPr>
        <p:spPr>
          <a:xfrm>
            <a:off x="76200" y="69928"/>
            <a:ext cx="10080624" cy="121123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Iceberg =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JSON + Parquet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169E9-3271-F7B2-5223-020722E5EF72}"/>
              </a:ext>
            </a:extLst>
          </p:cNvPr>
          <p:cNvSpPr txBox="1"/>
          <p:nvPr/>
        </p:nvSpPr>
        <p:spPr>
          <a:xfrm>
            <a:off x="2250831" y="2185516"/>
            <a:ext cx="71036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JSON File  for </a:t>
            </a:r>
            <a:r>
              <a:rPr lang="fr-FR" sz="2000" dirty="0" err="1"/>
              <a:t>storing</a:t>
            </a:r>
            <a:r>
              <a:rPr lang="fr-FR" sz="2000" dirty="0"/>
              <a:t> </a:t>
            </a:r>
            <a:r>
              <a:rPr lang="fr-FR" sz="2000" dirty="0" err="1"/>
              <a:t>Metadata</a:t>
            </a:r>
            <a:r>
              <a:rPr lang="fr-FR" sz="2000" dirty="0"/>
              <a:t>   (transaction logs)</a:t>
            </a:r>
          </a:p>
          <a:p>
            <a:endParaRPr lang="fr-FR" sz="2000" dirty="0"/>
          </a:p>
          <a:p>
            <a:r>
              <a:rPr lang="fr-FR" sz="2000" dirty="0"/>
              <a:t>Parquet Files  for </a:t>
            </a:r>
            <a:r>
              <a:rPr lang="fr-FR" sz="2000" dirty="0" err="1"/>
              <a:t>storing</a:t>
            </a:r>
            <a:r>
              <a:rPr lang="fr-FR" sz="2000" dirty="0"/>
              <a:t> Data   (like plain </a:t>
            </a:r>
            <a:r>
              <a:rPr lang="fr-FR" sz="2000" dirty="0" err="1"/>
              <a:t>old</a:t>
            </a:r>
            <a:r>
              <a:rPr lang="fr-FR" sz="2000" dirty="0"/>
              <a:t> </a:t>
            </a:r>
            <a:r>
              <a:rPr lang="fr-FR" sz="2000" dirty="0" err="1"/>
              <a:t>spark</a:t>
            </a:r>
            <a:r>
              <a:rPr lang="fr-FR" sz="2000" dirty="0"/>
              <a:t> + </a:t>
            </a:r>
            <a:r>
              <a:rPr lang="fr-FR" sz="2000" dirty="0" err="1"/>
              <a:t>Hive</a:t>
            </a:r>
            <a:r>
              <a:rPr lang="fr-FR" sz="2000" dirty="0"/>
              <a:t> </a:t>
            </a:r>
            <a:r>
              <a:rPr lang="fr-FR" sz="2000" dirty="0" err="1"/>
              <a:t>did</a:t>
            </a:r>
            <a:r>
              <a:rPr lang="fr-FR" sz="2000" dirty="0"/>
              <a:t> </a:t>
            </a:r>
            <a:r>
              <a:rPr lang="fr-FR" sz="2000" dirty="0" err="1"/>
              <a:t>well</a:t>
            </a:r>
            <a:r>
              <a:rPr lang="fr-FR" sz="2000" dirty="0"/>
              <a:t>)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Transactions no more </a:t>
            </a:r>
            <a:r>
              <a:rPr lang="fr-FR" sz="2000" dirty="0" err="1"/>
              <a:t>handled</a:t>
            </a:r>
            <a:r>
              <a:rPr lang="fr-FR" sz="2000" dirty="0"/>
              <a:t> by "directory listing"</a:t>
            </a:r>
          </a:p>
          <a:p>
            <a:r>
              <a:rPr lang="fr-FR" sz="2000" dirty="0"/>
              <a:t>No Need "</a:t>
            </a:r>
            <a:r>
              <a:rPr lang="fr-FR" sz="2000" dirty="0" err="1"/>
              <a:t>hive</a:t>
            </a:r>
            <a:r>
              <a:rPr lang="fr-FR" sz="2000" dirty="0"/>
              <a:t> partition"</a:t>
            </a:r>
          </a:p>
          <a:p>
            <a:r>
              <a:rPr lang="fr-FR" sz="2000" dirty="0" err="1"/>
              <a:t>Only</a:t>
            </a:r>
            <a:r>
              <a:rPr lang="fr-FR" sz="2000" dirty="0"/>
              <a:t> </a:t>
            </a:r>
            <a:r>
              <a:rPr lang="fr-FR" sz="2000" dirty="0" err="1"/>
              <a:t>need</a:t>
            </a:r>
            <a:r>
              <a:rPr lang="fr-FR" sz="2000" dirty="0"/>
              <a:t> </a:t>
            </a:r>
            <a:r>
              <a:rPr lang="fr-FR" sz="2000" dirty="0" err="1"/>
              <a:t>Hive</a:t>
            </a:r>
            <a:r>
              <a:rPr lang="fr-FR" sz="2000" dirty="0"/>
              <a:t> "DDL"</a:t>
            </a:r>
          </a:p>
        </p:txBody>
      </p:sp>
    </p:spTree>
    <p:extLst>
      <p:ext uri="{BB962C8B-B14F-4D97-AF65-F5344CB8AC3E}">
        <p14:creationId xmlns:p14="http://schemas.microsoft.com/office/powerpoint/2010/main" val="2489556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PARQUET File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495AD-87AE-412B-9454-426697DE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3767033" y="2335530"/>
            <a:ext cx="2809957" cy="21072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8060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BADC7E-1F9C-4F1F-8867-7516F6B8C4D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5338"/>
            <a:ext cx="9071640" cy="1290300"/>
          </a:xfrm>
        </p:spPr>
        <p:txBody>
          <a:bodyPr vert="horz"/>
          <a:lstStyle/>
          <a:p>
            <a:pPr rtl="0"/>
            <a:r>
              <a:rPr lang="en-US" dirty="0" err="1"/>
              <a:t>Splitteable</a:t>
            </a:r>
            <a:r>
              <a:rPr lang="en-US" dirty="0"/>
              <a:t> File Format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F99BA733-9398-4391-9D03-5D65169573BF}"/>
              </a:ext>
            </a:extLst>
          </p:cNvPr>
          <p:cNvSpPr/>
          <p:nvPr/>
        </p:nvSpPr>
        <p:spPr>
          <a:xfrm>
            <a:off x="4792980" y="4954905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DE716060-3F9B-45AC-8436-747122E75CDC}"/>
              </a:ext>
            </a:extLst>
          </p:cNvPr>
          <p:cNvSpPr/>
          <p:nvPr/>
        </p:nvSpPr>
        <p:spPr>
          <a:xfrm>
            <a:off x="4792980" y="384810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564A137F-E3ED-4B19-8ED1-39EA3C19A688}"/>
              </a:ext>
            </a:extLst>
          </p:cNvPr>
          <p:cNvSpPr/>
          <p:nvPr/>
        </p:nvSpPr>
        <p:spPr>
          <a:xfrm>
            <a:off x="4792980" y="2741295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8D900A68-6721-49CA-83EA-ED00D68D252F}"/>
              </a:ext>
            </a:extLst>
          </p:cNvPr>
          <p:cNvSpPr/>
          <p:nvPr/>
        </p:nvSpPr>
        <p:spPr>
          <a:xfrm>
            <a:off x="4792980" y="1626870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4863940B-2519-4A79-B220-4B3BF67E6535}"/>
              </a:ext>
            </a:extLst>
          </p:cNvPr>
          <p:cNvSpPr/>
          <p:nvPr/>
        </p:nvSpPr>
        <p:spPr>
          <a:xfrm>
            <a:off x="8149220" y="160625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EFDF82E7-3EBD-480D-8610-FA488E14C73F}"/>
              </a:ext>
            </a:extLst>
          </p:cNvPr>
          <p:cNvSpPr/>
          <p:nvPr/>
        </p:nvSpPr>
        <p:spPr>
          <a:xfrm>
            <a:off x="8149220" y="2720677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2707A896-59B0-4CB1-AFA1-8AA1AB9F7CA8}"/>
              </a:ext>
            </a:extLst>
          </p:cNvPr>
          <p:cNvSpPr/>
          <p:nvPr/>
        </p:nvSpPr>
        <p:spPr>
          <a:xfrm>
            <a:off x="8149220" y="3835102"/>
            <a:ext cx="209919" cy="105537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1279E-342A-461E-A06F-4B1114A89A55}"/>
              </a:ext>
            </a:extLst>
          </p:cNvPr>
          <p:cNvSpPr txBox="1"/>
          <p:nvPr/>
        </p:nvSpPr>
        <p:spPr>
          <a:xfrm>
            <a:off x="8233410" y="1752600"/>
            <a:ext cx="1887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parquet.block.size</a:t>
            </a:r>
            <a:endParaRPr lang="fr-FR" dirty="0"/>
          </a:p>
          <a:p>
            <a:r>
              <a:rPr lang="fr-FR" dirty="0"/>
              <a:t>Default = 128M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D3B28D-DC31-4407-A9AD-B6627B71293D}"/>
              </a:ext>
            </a:extLst>
          </p:cNvPr>
          <p:cNvSpPr txBox="1"/>
          <p:nvPr/>
        </p:nvSpPr>
        <p:spPr>
          <a:xfrm>
            <a:off x="6608492" y="5086806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645FD5-6A6E-4F95-BDB4-825978BF6EF5}"/>
              </a:ext>
            </a:extLst>
          </p:cNvPr>
          <p:cNvCxnSpPr/>
          <p:nvPr/>
        </p:nvCxnSpPr>
        <p:spPr>
          <a:xfrm>
            <a:off x="1889760" y="1626870"/>
            <a:ext cx="0" cy="3695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DD2B4F3-00A1-41DB-800E-BA123F929156}"/>
              </a:ext>
            </a:extLst>
          </p:cNvPr>
          <p:cNvSpPr txBox="1"/>
          <p:nvPr/>
        </p:nvSpPr>
        <p:spPr>
          <a:xfrm>
            <a:off x="49530" y="3039745"/>
            <a:ext cx="187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Step</a:t>
            </a:r>
            <a:r>
              <a:rPr lang="fr-FR" b="1" dirty="0"/>
              <a:t> 1/</a:t>
            </a:r>
          </a:p>
          <a:p>
            <a:r>
              <a:rPr lang="fr-FR" b="1" dirty="0" err="1"/>
              <a:t>seek</a:t>
            </a:r>
            <a:r>
              <a:rPr lang="fr-FR" dirty="0"/>
              <a:t> </a:t>
            </a:r>
          </a:p>
          <a:p>
            <a:r>
              <a:rPr lang="fr-FR" dirty="0"/>
              <a:t>To (</a:t>
            </a:r>
            <a:r>
              <a:rPr lang="fr-FR" dirty="0" err="1"/>
              <a:t>file.length</a:t>
            </a:r>
            <a:r>
              <a:rPr lang="fr-FR" dirty="0"/>
              <a:t> – 4)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A6B1E2-1822-4EE8-B6B3-A2D661AEA191}"/>
              </a:ext>
            </a:extLst>
          </p:cNvPr>
          <p:cNvSpPr txBox="1"/>
          <p:nvPr/>
        </p:nvSpPr>
        <p:spPr>
          <a:xfrm>
            <a:off x="1268730" y="5322570"/>
            <a:ext cx="239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 </a:t>
            </a:r>
            <a:r>
              <a:rPr lang="fr-FR" dirty="0" err="1"/>
              <a:t>read</a:t>
            </a:r>
            <a:r>
              <a:rPr lang="fr-FR" dirty="0"/>
              <a:t> int4: </a:t>
            </a:r>
            <a:r>
              <a:rPr lang="fr-FR" dirty="0" err="1"/>
              <a:t>footer</a:t>
            </a:r>
            <a:r>
              <a:rPr lang="fr-FR" dirty="0"/>
              <a:t> size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04781A-DC5B-457C-A400-BA4E97B1F0F1}"/>
              </a:ext>
            </a:extLst>
          </p:cNvPr>
          <p:cNvCxnSpPr>
            <a:cxnSpLocks/>
          </p:cNvCxnSpPr>
          <p:nvPr/>
        </p:nvCxnSpPr>
        <p:spPr>
          <a:xfrm flipV="1">
            <a:off x="2048977" y="4959350"/>
            <a:ext cx="0" cy="40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C5EEBB8-B3BF-4A41-925B-89F64F0A645E}"/>
              </a:ext>
            </a:extLst>
          </p:cNvPr>
          <p:cNvSpPr txBox="1"/>
          <p:nvPr/>
        </p:nvSpPr>
        <p:spPr>
          <a:xfrm>
            <a:off x="1840937" y="4257774"/>
            <a:ext cx="124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</a:p>
          <a:p>
            <a:r>
              <a:rPr lang="fr-FR" dirty="0" err="1"/>
              <a:t>footer</a:t>
            </a:r>
            <a:r>
              <a:rPr lang="fr-FR" dirty="0"/>
              <a:t> start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3F2B81A-C355-4239-AF42-CC722D9DDC98}"/>
              </a:ext>
            </a:extLst>
          </p:cNvPr>
          <p:cNvCxnSpPr>
            <a:cxnSpLocks/>
          </p:cNvCxnSpPr>
          <p:nvPr/>
        </p:nvCxnSpPr>
        <p:spPr>
          <a:xfrm>
            <a:off x="2236470" y="5075138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C7D204-E408-48E8-9439-3C964DA720F8}"/>
              </a:ext>
            </a:extLst>
          </p:cNvPr>
          <p:cNvSpPr txBox="1"/>
          <p:nvPr/>
        </p:nvSpPr>
        <p:spPr>
          <a:xfrm>
            <a:off x="3022535" y="4676239"/>
            <a:ext cx="16516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  <a:p>
            <a:r>
              <a:rPr lang="fr-FR" dirty="0"/>
              <a:t>+ blocks offsets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529901-9466-4045-8844-D644CBA87009}"/>
              </a:ext>
            </a:extLst>
          </p:cNvPr>
          <p:cNvCxnSpPr>
            <a:cxnSpLocks/>
          </p:cNvCxnSpPr>
          <p:nvPr/>
        </p:nvCxnSpPr>
        <p:spPr>
          <a:xfrm flipV="1">
            <a:off x="3467100" y="1664970"/>
            <a:ext cx="0" cy="301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DA51D2-87E4-41D0-B663-77A588D9263A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3848338" y="2741295"/>
            <a:ext cx="0" cy="1934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6E02D2-ACC4-4E11-A959-249EC4B703A0}"/>
              </a:ext>
            </a:extLst>
          </p:cNvPr>
          <p:cNvCxnSpPr>
            <a:cxnSpLocks/>
          </p:cNvCxnSpPr>
          <p:nvPr/>
        </p:nvCxnSpPr>
        <p:spPr>
          <a:xfrm flipV="1">
            <a:off x="4252198" y="3909060"/>
            <a:ext cx="0" cy="8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FA7BD1-9FEC-453B-AA98-504385F50E23}"/>
              </a:ext>
            </a:extLst>
          </p:cNvPr>
          <p:cNvSpPr txBox="1"/>
          <p:nvPr/>
        </p:nvSpPr>
        <p:spPr>
          <a:xfrm>
            <a:off x="4726825" y="4860905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 + stats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E12B20-06DF-4A49-A195-91781CEAA46C}"/>
              </a:ext>
            </a:extLst>
          </p:cNvPr>
          <p:cNvSpPr txBox="1"/>
          <p:nvPr/>
        </p:nvSpPr>
        <p:spPr>
          <a:xfrm>
            <a:off x="4718822" y="1562844"/>
            <a:ext cx="3091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9884B6-B1B0-464B-B3FD-3B9DD463FD07}"/>
              </a:ext>
            </a:extLst>
          </p:cNvPr>
          <p:cNvSpPr txBox="1"/>
          <p:nvPr/>
        </p:nvSpPr>
        <p:spPr>
          <a:xfrm>
            <a:off x="2084070" y="1752600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5/ </a:t>
            </a:r>
            <a:r>
              <a:rPr lang="fr-FR" dirty="0"/>
              <a:t>Read Block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0AB55A-EBBA-43C6-81AE-C1B1ADCB43BD}"/>
              </a:ext>
            </a:extLst>
          </p:cNvPr>
          <p:cNvSpPr txBox="1"/>
          <p:nvPr/>
        </p:nvSpPr>
        <p:spPr>
          <a:xfrm>
            <a:off x="4749302" y="2702034"/>
            <a:ext cx="2946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C4E96B3-A276-4CBF-819F-A487FDA5E3BE}"/>
              </a:ext>
            </a:extLst>
          </p:cNvPr>
          <p:cNvSpPr txBox="1"/>
          <p:nvPr/>
        </p:nvSpPr>
        <p:spPr>
          <a:xfrm>
            <a:off x="4726825" y="3761442"/>
            <a:ext cx="2843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57332-FEC8-40F6-A34E-1B8DC08EF7AB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Performances</a:t>
            </a:r>
            <a:br>
              <a:rPr lang="fr-FR" sz="3600" dirty="0">
                <a:solidFill>
                  <a:sysClr val="windowText" lastClr="000000"/>
                </a:solidFill>
              </a:rPr>
            </a:br>
            <a:r>
              <a:rPr lang="fr-FR" sz="3600" dirty="0">
                <a:solidFill>
                  <a:sysClr val="windowText" lastClr="000000"/>
                </a:solidFill>
              </a:rPr>
              <a:t> File Blocks &gt;&gt; </a:t>
            </a:r>
            <a:r>
              <a:rPr lang="fr-FR" sz="3600" dirty="0" err="1">
                <a:solidFill>
                  <a:sysClr val="windowText" lastClr="000000"/>
                </a:solidFill>
              </a:rPr>
              <a:t>MetaStore</a:t>
            </a:r>
            <a:r>
              <a:rPr lang="fr-FR" sz="3600" dirty="0">
                <a:solidFill>
                  <a:sysClr val="windowText" lastClr="000000"/>
                </a:solidFill>
              </a:rPr>
              <a:t> + HDFS </a:t>
            </a:r>
            <a:r>
              <a:rPr lang="fr-FR" sz="3600" dirty="0" err="1">
                <a:solidFill>
                  <a:sysClr val="windowText" lastClr="000000"/>
                </a:solidFill>
              </a:rPr>
              <a:t>Dir</a:t>
            </a:r>
            <a:r>
              <a:rPr lang="fr-FR" sz="3600" dirty="0">
                <a:solidFill>
                  <a:sysClr val="windowText" lastClr="000000"/>
                </a:solidFill>
              </a:rPr>
              <a:t> + Files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4417345C-F550-4330-A858-D2121D78F78F}"/>
              </a:ext>
            </a:extLst>
          </p:cNvPr>
          <p:cNvSpPr/>
          <p:nvPr/>
        </p:nvSpPr>
        <p:spPr>
          <a:xfrm>
            <a:off x="1181100" y="5213985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ECCADD5-B099-462B-B9D3-C1E0F5EDC23F}"/>
              </a:ext>
            </a:extLst>
          </p:cNvPr>
          <p:cNvSpPr/>
          <p:nvPr/>
        </p:nvSpPr>
        <p:spPr>
          <a:xfrm>
            <a:off x="1181100" y="4649502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2050D9FD-159A-4755-8FB2-F875346EBE50}"/>
              </a:ext>
            </a:extLst>
          </p:cNvPr>
          <p:cNvSpPr/>
          <p:nvPr/>
        </p:nvSpPr>
        <p:spPr>
          <a:xfrm>
            <a:off x="1177673" y="249357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CAE56-647A-4C14-B315-D294EE4BEBD0}"/>
              </a:ext>
            </a:extLst>
          </p:cNvPr>
          <p:cNvSpPr txBox="1"/>
          <p:nvPr/>
        </p:nvSpPr>
        <p:spPr>
          <a:xfrm>
            <a:off x="1114945" y="5142845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7D6BD-153B-45B7-A781-5E0D5C0E6BAC}"/>
              </a:ext>
            </a:extLst>
          </p:cNvPr>
          <p:cNvSpPr txBox="1"/>
          <p:nvPr/>
        </p:nvSpPr>
        <p:spPr>
          <a:xfrm>
            <a:off x="1103515" y="2437164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0627F-0F68-4C87-A2B3-E11AAE65A97F}"/>
              </a:ext>
            </a:extLst>
          </p:cNvPr>
          <p:cNvSpPr txBox="1"/>
          <p:nvPr/>
        </p:nvSpPr>
        <p:spPr>
          <a:xfrm>
            <a:off x="1111135" y="4597245"/>
            <a:ext cx="284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BlockN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D43DA-6699-4434-99D9-78B38DD82ACC}"/>
              </a:ext>
            </a:extLst>
          </p:cNvPr>
          <p:cNvSpPr txBox="1"/>
          <p:nvPr/>
        </p:nvSpPr>
        <p:spPr>
          <a:xfrm>
            <a:off x="222633" y="1052168"/>
            <a:ext cx="33635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Better</a:t>
            </a:r>
            <a:r>
              <a:rPr lang="fr-FR" sz="2800" dirty="0"/>
              <a:t> to </a:t>
            </a:r>
          </a:p>
          <a:p>
            <a:r>
              <a:rPr lang="fr-FR" sz="2800" dirty="0"/>
              <a:t>have 1 </a:t>
            </a:r>
            <a:r>
              <a:rPr lang="fr-FR" sz="2800" dirty="0" err="1"/>
              <a:t>Huge</a:t>
            </a:r>
            <a:r>
              <a:rPr lang="fr-FR" sz="2800" dirty="0"/>
              <a:t> HDFS file</a:t>
            </a:r>
          </a:p>
          <a:p>
            <a:r>
              <a:rPr lang="fr-FR" sz="2800" dirty="0"/>
              <a:t> (</a:t>
            </a:r>
            <a:r>
              <a:rPr lang="fr-FR" sz="2800" dirty="0" err="1"/>
              <a:t>several</a:t>
            </a:r>
            <a:r>
              <a:rPr lang="fr-FR" sz="2800" dirty="0"/>
              <a:t> Go)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5444F-359D-4305-8343-487D7705216F}"/>
              </a:ext>
            </a:extLst>
          </p:cNvPr>
          <p:cNvSpPr/>
          <p:nvPr/>
        </p:nvSpPr>
        <p:spPr>
          <a:xfrm>
            <a:off x="1111135" y="2437164"/>
            <a:ext cx="3194165" cy="307501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0F34943C-DF5D-4A62-8089-2E9885537BD2}"/>
              </a:ext>
            </a:extLst>
          </p:cNvPr>
          <p:cNvSpPr/>
          <p:nvPr/>
        </p:nvSpPr>
        <p:spPr>
          <a:xfrm>
            <a:off x="1177673" y="313336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BC56A-6074-4FFE-A1BC-0981CEDDD69A}"/>
              </a:ext>
            </a:extLst>
          </p:cNvPr>
          <p:cNvSpPr txBox="1"/>
          <p:nvPr/>
        </p:nvSpPr>
        <p:spPr>
          <a:xfrm>
            <a:off x="1103515" y="306668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5C791145-BF1C-48FF-B34E-0E3FE396A03B}"/>
              </a:ext>
            </a:extLst>
          </p:cNvPr>
          <p:cNvSpPr/>
          <p:nvPr/>
        </p:nvSpPr>
        <p:spPr>
          <a:xfrm>
            <a:off x="1185293" y="3773440"/>
            <a:ext cx="3059430" cy="5986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AC487-C147-4F3D-A1DF-39CF38A16FAD}"/>
              </a:ext>
            </a:extLst>
          </p:cNvPr>
          <p:cNvSpPr txBox="1"/>
          <p:nvPr/>
        </p:nvSpPr>
        <p:spPr>
          <a:xfrm>
            <a:off x="1111135" y="370676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AB7179-F894-43F8-873E-8ED9E676E39C}"/>
              </a:ext>
            </a:extLst>
          </p:cNvPr>
          <p:cNvSpPr txBox="1"/>
          <p:nvPr/>
        </p:nvSpPr>
        <p:spPr>
          <a:xfrm>
            <a:off x="1103515" y="4324445"/>
            <a:ext cx="309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5D1EE0-466B-4DE3-A3FD-A10B50D01CBF}"/>
              </a:ext>
            </a:extLst>
          </p:cNvPr>
          <p:cNvSpPr txBox="1"/>
          <p:nvPr/>
        </p:nvSpPr>
        <p:spPr>
          <a:xfrm>
            <a:off x="4770475" y="1417792"/>
            <a:ext cx="75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than</a:t>
            </a:r>
            <a:endParaRPr lang="fr-FR" sz="2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EB91A024-99F8-43EF-93C1-69C6EF046E21}"/>
              </a:ext>
            </a:extLst>
          </p:cNvPr>
          <p:cNvSpPr/>
          <p:nvPr/>
        </p:nvSpPr>
        <p:spPr>
          <a:xfrm>
            <a:off x="5442771" y="3277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E70C1076-3E08-4CD7-8819-CDB1E0207C3E}"/>
              </a:ext>
            </a:extLst>
          </p:cNvPr>
          <p:cNvSpPr/>
          <p:nvPr/>
        </p:nvSpPr>
        <p:spPr>
          <a:xfrm>
            <a:off x="5442771" y="2712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E73126-8F7D-47C0-AEC9-3851B5B04901}"/>
              </a:ext>
            </a:extLst>
          </p:cNvPr>
          <p:cNvSpPr txBox="1"/>
          <p:nvPr/>
        </p:nvSpPr>
        <p:spPr>
          <a:xfrm>
            <a:off x="5376616" y="3206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A6C20-94EC-4807-BE1C-31073A0F9E96}"/>
              </a:ext>
            </a:extLst>
          </p:cNvPr>
          <p:cNvSpPr/>
          <p:nvPr/>
        </p:nvSpPr>
        <p:spPr>
          <a:xfrm>
            <a:off x="5380809" y="2659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926AE9-6DEA-49A3-9FD3-3D49E0A63A20}"/>
              </a:ext>
            </a:extLst>
          </p:cNvPr>
          <p:cNvSpPr txBox="1"/>
          <p:nvPr/>
        </p:nvSpPr>
        <p:spPr>
          <a:xfrm>
            <a:off x="5986216" y="1102200"/>
            <a:ext cx="2506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Too</a:t>
            </a:r>
            <a:r>
              <a:rPr lang="fr-FR" sz="2800" dirty="0"/>
              <a:t> MANY </a:t>
            </a:r>
          </a:p>
          <a:p>
            <a:r>
              <a:rPr lang="fr-FR" sz="2800" dirty="0" err="1"/>
              <a:t>Too</a:t>
            </a:r>
            <a:r>
              <a:rPr lang="fr-FR" sz="2800" dirty="0"/>
              <a:t> Small files</a:t>
            </a:r>
          </a:p>
          <a:p>
            <a:r>
              <a:rPr lang="fr-FR" sz="2800" dirty="0"/>
              <a:t>(few 128+1 Mo)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DB84ED59-DA71-4BB9-BB00-576781AA8AE6}"/>
              </a:ext>
            </a:extLst>
          </p:cNvPr>
          <p:cNvSpPr/>
          <p:nvPr/>
        </p:nvSpPr>
        <p:spPr>
          <a:xfrm>
            <a:off x="5595171" y="3429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751E26E4-9E94-44FD-98F7-A86A2DD71E7A}"/>
              </a:ext>
            </a:extLst>
          </p:cNvPr>
          <p:cNvSpPr/>
          <p:nvPr/>
        </p:nvSpPr>
        <p:spPr>
          <a:xfrm>
            <a:off x="5595171" y="2865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EEF8C3-111E-445B-8DC6-31FF7C997CFD}"/>
              </a:ext>
            </a:extLst>
          </p:cNvPr>
          <p:cNvSpPr txBox="1"/>
          <p:nvPr/>
        </p:nvSpPr>
        <p:spPr>
          <a:xfrm>
            <a:off x="5529016" y="3358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79CF2E-75E9-4BE6-B8D9-F752AFC106D3}"/>
              </a:ext>
            </a:extLst>
          </p:cNvPr>
          <p:cNvSpPr/>
          <p:nvPr/>
        </p:nvSpPr>
        <p:spPr>
          <a:xfrm>
            <a:off x="5533209" y="2812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8FCEE4C9-F24C-49B5-A0DF-F5808FF1C60F}"/>
              </a:ext>
            </a:extLst>
          </p:cNvPr>
          <p:cNvSpPr/>
          <p:nvPr/>
        </p:nvSpPr>
        <p:spPr>
          <a:xfrm>
            <a:off x="5747571" y="3582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A6C9C095-9A90-4FB9-BDDD-F332F1078C22}"/>
              </a:ext>
            </a:extLst>
          </p:cNvPr>
          <p:cNvSpPr/>
          <p:nvPr/>
        </p:nvSpPr>
        <p:spPr>
          <a:xfrm>
            <a:off x="5747571" y="3017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19012A-3115-4DB9-852D-BEDF36E5E4CD}"/>
              </a:ext>
            </a:extLst>
          </p:cNvPr>
          <p:cNvSpPr txBox="1"/>
          <p:nvPr/>
        </p:nvSpPr>
        <p:spPr>
          <a:xfrm>
            <a:off x="5681416" y="3510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338B3C-60F0-4E5D-83A1-B552A5E18055}"/>
              </a:ext>
            </a:extLst>
          </p:cNvPr>
          <p:cNvSpPr/>
          <p:nvPr/>
        </p:nvSpPr>
        <p:spPr>
          <a:xfrm>
            <a:off x="5685609" y="2964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: Folded Corner 35">
            <a:extLst>
              <a:ext uri="{FF2B5EF4-FFF2-40B4-BE49-F238E27FC236}">
                <a16:creationId xmlns:a16="http://schemas.microsoft.com/office/drawing/2014/main" id="{F7428A73-D0FC-42BC-A71C-558114D33545}"/>
              </a:ext>
            </a:extLst>
          </p:cNvPr>
          <p:cNvSpPr/>
          <p:nvPr/>
        </p:nvSpPr>
        <p:spPr>
          <a:xfrm>
            <a:off x="5899971" y="3734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: Folded Corner 36">
            <a:extLst>
              <a:ext uri="{FF2B5EF4-FFF2-40B4-BE49-F238E27FC236}">
                <a16:creationId xmlns:a16="http://schemas.microsoft.com/office/drawing/2014/main" id="{FC586015-0660-4F43-8106-6C84EAFD6498}"/>
              </a:ext>
            </a:extLst>
          </p:cNvPr>
          <p:cNvSpPr/>
          <p:nvPr/>
        </p:nvSpPr>
        <p:spPr>
          <a:xfrm>
            <a:off x="5899971" y="3169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45189D-8D2E-40F0-805E-C7C3CC042C47}"/>
              </a:ext>
            </a:extLst>
          </p:cNvPr>
          <p:cNvSpPr txBox="1"/>
          <p:nvPr/>
        </p:nvSpPr>
        <p:spPr>
          <a:xfrm>
            <a:off x="5833816" y="3663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E16962-8EE5-40B1-8A2A-2FA0B4B1DF66}"/>
              </a:ext>
            </a:extLst>
          </p:cNvPr>
          <p:cNvSpPr/>
          <p:nvPr/>
        </p:nvSpPr>
        <p:spPr>
          <a:xfrm>
            <a:off x="5838009" y="3117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AAB70B86-FC91-477D-9DAA-BC9BAD30FAB8}"/>
              </a:ext>
            </a:extLst>
          </p:cNvPr>
          <p:cNvSpPr/>
          <p:nvPr/>
        </p:nvSpPr>
        <p:spPr>
          <a:xfrm>
            <a:off x="6052371" y="3886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4B83C6AE-A4A6-4310-AB9D-45512FA21A33}"/>
              </a:ext>
            </a:extLst>
          </p:cNvPr>
          <p:cNvSpPr/>
          <p:nvPr/>
        </p:nvSpPr>
        <p:spPr>
          <a:xfrm>
            <a:off x="6052371" y="3322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A49545-C036-4FC8-9C93-84E657B1D803}"/>
              </a:ext>
            </a:extLst>
          </p:cNvPr>
          <p:cNvSpPr txBox="1"/>
          <p:nvPr/>
        </p:nvSpPr>
        <p:spPr>
          <a:xfrm>
            <a:off x="5986216" y="3815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F32F92-9C89-4806-883F-CA9E028182F4}"/>
              </a:ext>
            </a:extLst>
          </p:cNvPr>
          <p:cNvSpPr/>
          <p:nvPr/>
        </p:nvSpPr>
        <p:spPr>
          <a:xfrm>
            <a:off x="5990409" y="3269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BF89C1BB-FA10-47AA-9CCD-88AB3E28F8D2}"/>
              </a:ext>
            </a:extLst>
          </p:cNvPr>
          <p:cNvSpPr/>
          <p:nvPr/>
        </p:nvSpPr>
        <p:spPr>
          <a:xfrm>
            <a:off x="6204771" y="4039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0DEC43D3-BC38-4E9C-9F7C-71D816423803}"/>
              </a:ext>
            </a:extLst>
          </p:cNvPr>
          <p:cNvSpPr/>
          <p:nvPr/>
        </p:nvSpPr>
        <p:spPr>
          <a:xfrm>
            <a:off x="6204771" y="3474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4F56FE-FB93-4449-AD6D-02CE56B64717}"/>
              </a:ext>
            </a:extLst>
          </p:cNvPr>
          <p:cNvSpPr txBox="1"/>
          <p:nvPr/>
        </p:nvSpPr>
        <p:spPr>
          <a:xfrm>
            <a:off x="6138616" y="3968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D568D9-5D18-4562-B592-25EFB83165D9}"/>
              </a:ext>
            </a:extLst>
          </p:cNvPr>
          <p:cNvSpPr/>
          <p:nvPr/>
        </p:nvSpPr>
        <p:spPr>
          <a:xfrm>
            <a:off x="6142809" y="3421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31FE4A77-FE48-44D7-8269-2D6A5512D772}"/>
              </a:ext>
            </a:extLst>
          </p:cNvPr>
          <p:cNvSpPr/>
          <p:nvPr/>
        </p:nvSpPr>
        <p:spPr>
          <a:xfrm>
            <a:off x="6357171" y="41916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75E521D9-54F8-4721-8F5E-35FBEDF3A1F9}"/>
              </a:ext>
            </a:extLst>
          </p:cNvPr>
          <p:cNvSpPr/>
          <p:nvPr/>
        </p:nvSpPr>
        <p:spPr>
          <a:xfrm>
            <a:off x="6357171" y="36271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8540F1B-B213-4C23-800B-A42E820D0ACF}"/>
              </a:ext>
            </a:extLst>
          </p:cNvPr>
          <p:cNvSpPr txBox="1"/>
          <p:nvPr/>
        </p:nvSpPr>
        <p:spPr>
          <a:xfrm>
            <a:off x="6291016" y="41204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CF87BE-201F-46C1-BD03-6468626C9A33}"/>
              </a:ext>
            </a:extLst>
          </p:cNvPr>
          <p:cNvSpPr/>
          <p:nvPr/>
        </p:nvSpPr>
        <p:spPr>
          <a:xfrm>
            <a:off x="6295209" y="35743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79C90BD8-7B55-45CC-953E-E87EFE81F61B}"/>
              </a:ext>
            </a:extLst>
          </p:cNvPr>
          <p:cNvSpPr/>
          <p:nvPr/>
        </p:nvSpPr>
        <p:spPr>
          <a:xfrm>
            <a:off x="6509571" y="43440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E1FBB618-DBED-4C49-B7AF-7C0CDE968766}"/>
              </a:ext>
            </a:extLst>
          </p:cNvPr>
          <p:cNvSpPr/>
          <p:nvPr/>
        </p:nvSpPr>
        <p:spPr>
          <a:xfrm>
            <a:off x="6509571" y="37795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6B6E157-09B5-4A0F-A6CC-DC67B0B76D86}"/>
              </a:ext>
            </a:extLst>
          </p:cNvPr>
          <p:cNvSpPr txBox="1"/>
          <p:nvPr/>
        </p:nvSpPr>
        <p:spPr>
          <a:xfrm>
            <a:off x="6443416" y="42728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C4B4BC-8906-49CC-9C15-26A04038FB90}"/>
              </a:ext>
            </a:extLst>
          </p:cNvPr>
          <p:cNvSpPr/>
          <p:nvPr/>
        </p:nvSpPr>
        <p:spPr>
          <a:xfrm>
            <a:off x="6447609" y="37267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: Folded Corner 55">
            <a:extLst>
              <a:ext uri="{FF2B5EF4-FFF2-40B4-BE49-F238E27FC236}">
                <a16:creationId xmlns:a16="http://schemas.microsoft.com/office/drawing/2014/main" id="{7CCF0ED7-8181-43B6-AF1B-A775F3B977BB}"/>
              </a:ext>
            </a:extLst>
          </p:cNvPr>
          <p:cNvSpPr/>
          <p:nvPr/>
        </p:nvSpPr>
        <p:spPr>
          <a:xfrm>
            <a:off x="6661971" y="44964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7" name="Rectangle: Folded Corner 56">
            <a:extLst>
              <a:ext uri="{FF2B5EF4-FFF2-40B4-BE49-F238E27FC236}">
                <a16:creationId xmlns:a16="http://schemas.microsoft.com/office/drawing/2014/main" id="{5866344C-D4FA-426E-9B98-852793C4877B}"/>
              </a:ext>
            </a:extLst>
          </p:cNvPr>
          <p:cNvSpPr/>
          <p:nvPr/>
        </p:nvSpPr>
        <p:spPr>
          <a:xfrm>
            <a:off x="6661971" y="39319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E8E0C7F-42DB-4E9B-9B5B-A192288BC030}"/>
              </a:ext>
            </a:extLst>
          </p:cNvPr>
          <p:cNvSpPr txBox="1"/>
          <p:nvPr/>
        </p:nvSpPr>
        <p:spPr>
          <a:xfrm>
            <a:off x="6595816" y="44252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1D13E4-D896-4FCA-AE2A-495C12B6FC21}"/>
              </a:ext>
            </a:extLst>
          </p:cNvPr>
          <p:cNvSpPr/>
          <p:nvPr/>
        </p:nvSpPr>
        <p:spPr>
          <a:xfrm>
            <a:off x="6600009" y="38791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BB0E6622-8620-42EA-9E0D-43F814821659}"/>
              </a:ext>
            </a:extLst>
          </p:cNvPr>
          <p:cNvSpPr/>
          <p:nvPr/>
        </p:nvSpPr>
        <p:spPr>
          <a:xfrm>
            <a:off x="6814371" y="46488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8F1D66CA-317D-45A6-B8C4-E66CB4024505}"/>
              </a:ext>
            </a:extLst>
          </p:cNvPr>
          <p:cNvSpPr/>
          <p:nvPr/>
        </p:nvSpPr>
        <p:spPr>
          <a:xfrm>
            <a:off x="6814371" y="40843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E64A03B-A95C-404B-ABF8-BE47DCBCC8FD}"/>
              </a:ext>
            </a:extLst>
          </p:cNvPr>
          <p:cNvSpPr txBox="1"/>
          <p:nvPr/>
        </p:nvSpPr>
        <p:spPr>
          <a:xfrm>
            <a:off x="6748216" y="45776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95EAF0-15DC-4597-99A7-6CDB013CE262}"/>
              </a:ext>
            </a:extLst>
          </p:cNvPr>
          <p:cNvSpPr/>
          <p:nvPr/>
        </p:nvSpPr>
        <p:spPr>
          <a:xfrm>
            <a:off x="6752409" y="40315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23CD80D5-7B3F-4D9F-9413-4719EBBF3DE9}"/>
              </a:ext>
            </a:extLst>
          </p:cNvPr>
          <p:cNvSpPr/>
          <p:nvPr/>
        </p:nvSpPr>
        <p:spPr>
          <a:xfrm>
            <a:off x="6966771" y="4801202"/>
            <a:ext cx="3059430" cy="24881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5" name="Rectangle: Folded Corner 64">
            <a:extLst>
              <a:ext uri="{FF2B5EF4-FFF2-40B4-BE49-F238E27FC236}">
                <a16:creationId xmlns:a16="http://schemas.microsoft.com/office/drawing/2014/main" id="{10051BAF-7EB0-4BD7-801D-FC5A19FD7FDA}"/>
              </a:ext>
            </a:extLst>
          </p:cNvPr>
          <p:cNvSpPr/>
          <p:nvPr/>
        </p:nvSpPr>
        <p:spPr>
          <a:xfrm>
            <a:off x="6966771" y="4236719"/>
            <a:ext cx="3059430" cy="5359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5BCCAA2-70C2-4EC8-BE79-01DCF37E0C05}"/>
              </a:ext>
            </a:extLst>
          </p:cNvPr>
          <p:cNvSpPr txBox="1"/>
          <p:nvPr/>
        </p:nvSpPr>
        <p:spPr>
          <a:xfrm>
            <a:off x="6900616" y="4730062"/>
            <a:ext cx="216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endParaRPr lang="fr-FR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B38FF8-17AC-4C9C-A88A-4609A0444AF9}"/>
              </a:ext>
            </a:extLst>
          </p:cNvPr>
          <p:cNvSpPr/>
          <p:nvPr/>
        </p:nvSpPr>
        <p:spPr>
          <a:xfrm>
            <a:off x="6904809" y="4183979"/>
            <a:ext cx="3194165" cy="91541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C7DFA4F7-AA7A-47F9-A19C-921C0D74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2965" y="3155376"/>
            <a:ext cx="1685925" cy="1609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76FBA-479B-40D5-8D67-0AFB44BD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460" y="3164121"/>
            <a:ext cx="1708919" cy="160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324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10FA1-956E-4EDE-844D-44780FEE4A34}"/>
              </a:ext>
            </a:extLst>
          </p:cNvPr>
          <p:cNvSpPr txBox="1">
            <a:spLocks/>
          </p:cNvSpPr>
          <p:nvPr/>
        </p:nvSpPr>
        <p:spPr>
          <a:xfrm>
            <a:off x="1" y="-184896"/>
            <a:ext cx="1002620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Typical</a:t>
            </a:r>
            <a:r>
              <a:rPr lang="fr-FR" sz="3600" dirty="0">
                <a:solidFill>
                  <a:sysClr val="windowText" lastClr="000000"/>
                </a:solidFill>
              </a:rPr>
              <a:t> Partition / Files Volumes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C4151-A5ED-4122-A8CC-0301205F0339}"/>
              </a:ext>
            </a:extLst>
          </p:cNvPr>
          <p:cNvSpPr txBox="1"/>
          <p:nvPr/>
        </p:nvSpPr>
        <p:spPr>
          <a:xfrm>
            <a:off x="1021080" y="1367790"/>
            <a:ext cx="67607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daily</a:t>
            </a:r>
            <a:r>
              <a:rPr lang="fr-FR" dirty="0"/>
              <a:t> batch</a:t>
            </a:r>
          </a:p>
          <a:p>
            <a:endParaRPr lang="fr-FR" dirty="0"/>
          </a:p>
          <a:p>
            <a:r>
              <a:rPr lang="fr-FR" dirty="0"/>
              <a:t>1 partition per </a:t>
            </a:r>
            <a:r>
              <a:rPr lang="fr-FR" dirty="0" err="1"/>
              <a:t>day</a:t>
            </a:r>
            <a:r>
              <a:rPr lang="fr-FR" dirty="0"/>
              <a:t>      … 5 </a:t>
            </a:r>
            <a:r>
              <a:rPr lang="fr-FR" dirty="0" err="1"/>
              <a:t>year</a:t>
            </a:r>
            <a:r>
              <a:rPr lang="fr-FR" dirty="0"/>
              <a:t> of data = ~1500 partitions   OK</a:t>
            </a:r>
          </a:p>
          <a:p>
            <a:endParaRPr lang="fr-FR" dirty="0"/>
          </a:p>
          <a:p>
            <a:r>
              <a:rPr lang="fr-FR" dirty="0"/>
              <a:t>1 file per partition       … OK, </a:t>
            </a:r>
            <a:r>
              <a:rPr lang="fr-FR" dirty="0" err="1"/>
              <a:t>even</a:t>
            </a:r>
            <a:r>
              <a:rPr lang="fr-FR" dirty="0"/>
              <a:t> if </a:t>
            </a:r>
            <a:r>
              <a:rPr lang="fr-FR" dirty="0" err="1"/>
              <a:t>strange</a:t>
            </a:r>
            <a:r>
              <a:rPr lang="fr-FR" dirty="0"/>
              <a:t> to have 1 file per directory</a:t>
            </a:r>
          </a:p>
          <a:p>
            <a:endParaRPr lang="fr-FR" dirty="0"/>
          </a:p>
          <a:p>
            <a:r>
              <a:rPr lang="fr-FR" dirty="0"/>
              <a:t>(</a:t>
            </a:r>
            <a:r>
              <a:rPr lang="fr-FR" dirty="0" err="1"/>
              <a:t>maybe</a:t>
            </a:r>
            <a:r>
              <a:rPr lang="fr-FR" dirty="0"/>
              <a:t> 2,3 files per partition   … if no fit in </a:t>
            </a:r>
            <a:r>
              <a:rPr lang="fr-FR" dirty="0" err="1"/>
              <a:t>spark</a:t>
            </a:r>
            <a:r>
              <a:rPr lang="fr-FR" dirty="0"/>
              <a:t> </a:t>
            </a:r>
            <a:r>
              <a:rPr lang="fr-FR" dirty="0" err="1"/>
              <a:t>executor</a:t>
            </a:r>
            <a:r>
              <a:rPr lang="fr-FR" dirty="0"/>
              <a:t> mem )</a:t>
            </a:r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&gt;= </a:t>
            </a:r>
            <a:r>
              <a:rPr lang="fr-FR" dirty="0" err="1"/>
              <a:t>several</a:t>
            </a:r>
            <a:r>
              <a:rPr lang="fr-FR" dirty="0"/>
              <a:t> Giga bytes   …. OK </a:t>
            </a:r>
            <a:r>
              <a:rPr lang="fr-FR" dirty="0" err="1"/>
              <a:t>great</a:t>
            </a:r>
            <a:endParaRPr lang="fr-FR" dirty="0"/>
          </a:p>
          <a:p>
            <a:endParaRPr lang="fr-FR" dirty="0"/>
          </a:p>
          <a:p>
            <a:r>
              <a:rPr lang="fr-FR" dirty="0"/>
              <a:t>File </a:t>
            </a:r>
            <a:r>
              <a:rPr lang="fr-FR" dirty="0" err="1"/>
              <a:t>parquet.block.size</a:t>
            </a:r>
            <a:r>
              <a:rPr lang="fr-FR" dirty="0"/>
              <a:t> = 16M, 32M  (? </a:t>
            </a:r>
            <a:r>
              <a:rPr lang="fr-FR" dirty="0" err="1"/>
              <a:t>overwrite</a:t>
            </a:r>
            <a:r>
              <a:rPr lang="fr-FR" dirty="0"/>
              <a:t> default 128M)       </a:t>
            </a:r>
          </a:p>
          <a:p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13CEA-6255-4A51-A3EA-197672129B69}"/>
              </a:ext>
            </a:extLst>
          </p:cNvPr>
          <p:cNvSpPr txBox="1"/>
          <p:nvPr/>
        </p:nvSpPr>
        <p:spPr>
          <a:xfrm>
            <a:off x="5090160" y="4450080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compromise: </a:t>
            </a:r>
          </a:p>
          <a:p>
            <a:r>
              <a:rPr lang="fr-FR" dirty="0" err="1"/>
              <a:t>Smaller</a:t>
            </a:r>
            <a:r>
              <a:rPr lang="fr-FR" dirty="0"/>
              <a:t> =&gt; more </a:t>
            </a:r>
            <a:r>
              <a:rPr lang="fr-FR" dirty="0" err="1"/>
              <a:t>dictionary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/>
              <a:t>      </a:t>
            </a:r>
            <a:r>
              <a:rPr lang="fr-FR" dirty="0" err="1"/>
              <a:t>better</a:t>
            </a:r>
            <a:r>
              <a:rPr lang="fr-FR" dirty="0"/>
              <a:t> PPD,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compression</a:t>
            </a:r>
          </a:p>
          <a:p>
            <a:r>
              <a:rPr lang="fr-FR" dirty="0" err="1"/>
              <a:t>Bigger</a:t>
            </a:r>
            <a:r>
              <a:rPr lang="fr-FR" dirty="0"/>
              <a:t> =&gt; </a:t>
            </a:r>
            <a:r>
              <a:rPr lang="fr-FR" dirty="0" err="1"/>
              <a:t>less</a:t>
            </a:r>
            <a:r>
              <a:rPr lang="fr-FR" dirty="0"/>
              <a:t> partitions</a:t>
            </a:r>
          </a:p>
        </p:txBody>
      </p:sp>
    </p:spTree>
    <p:extLst>
      <p:ext uri="{BB962C8B-B14F-4D97-AF65-F5344CB8AC3E}">
        <p14:creationId xmlns:p14="http://schemas.microsoft.com/office/powerpoint/2010/main" val="267221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 » Storage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51DAA-3323-463A-8DB9-D79F9314B477}"/>
              </a:ext>
            </a:extLst>
          </p:cNvPr>
          <p:cNvSpPr txBox="1"/>
          <p:nvPr/>
        </p:nvSpPr>
        <p:spPr>
          <a:xfrm>
            <a:off x="1369362" y="1242060"/>
            <a:ext cx="674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Content = List&lt;Row&gt; = row1, row2, .. </a:t>
            </a:r>
            <a:r>
              <a:rPr lang="fr-FR" dirty="0" err="1"/>
              <a:t>rowN</a:t>
            </a:r>
            <a:r>
              <a:rPr lang="fr-FR" dirty="0"/>
              <a:t>    *   Row=col1, col2, …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16FDA-018D-41DB-9652-B04D3BB1FFBF}"/>
              </a:ext>
            </a:extLst>
          </p:cNvPr>
          <p:cNvSpPr txBox="1"/>
          <p:nvPr/>
        </p:nvSpPr>
        <p:spPr>
          <a:xfrm>
            <a:off x="750570" y="1840230"/>
            <a:ext cx="372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Classic</a:t>
            </a:r>
            <a:r>
              <a:rPr lang="fr-FR" sz="2800" dirty="0"/>
              <a:t> (</a:t>
            </a:r>
            <a:r>
              <a:rPr lang="fr-FR" sz="2800" dirty="0" err="1"/>
              <a:t>row-storage</a:t>
            </a:r>
            <a:r>
              <a:rPr lang="fr-FR" sz="2800" dirty="0"/>
              <a:t>)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BF60D-8C31-45E4-8482-3F072AE51C85}"/>
              </a:ext>
            </a:extLst>
          </p:cNvPr>
          <p:cNvSpPr txBox="1"/>
          <p:nvPr/>
        </p:nvSpPr>
        <p:spPr>
          <a:xfrm>
            <a:off x="5215890" y="1840230"/>
            <a:ext cx="3435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Columnar-storage</a:t>
            </a:r>
            <a:r>
              <a:rPr lang="fr-FR" sz="2800" dirty="0"/>
              <a:t> file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D5065F-68F6-485C-908F-BF236C82612F}"/>
              </a:ext>
            </a:extLst>
          </p:cNvPr>
          <p:cNvCxnSpPr/>
          <p:nvPr/>
        </p:nvCxnSpPr>
        <p:spPr>
          <a:xfrm>
            <a:off x="136017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216E65-B6BF-4301-8DCF-A3D665777A30}"/>
              </a:ext>
            </a:extLst>
          </p:cNvPr>
          <p:cNvSpPr txBox="1"/>
          <p:nvPr/>
        </p:nvSpPr>
        <p:spPr>
          <a:xfrm>
            <a:off x="28194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5841C9-62BB-4EF1-9E28-B1D392E9EDEC}"/>
              </a:ext>
            </a:extLst>
          </p:cNvPr>
          <p:cNvCxnSpPr/>
          <p:nvPr/>
        </p:nvCxnSpPr>
        <p:spPr>
          <a:xfrm>
            <a:off x="2777490" y="290322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C3D8AA-9BE6-4944-97A3-FF55DA5E0825}"/>
              </a:ext>
            </a:extLst>
          </p:cNvPr>
          <p:cNvSpPr txBox="1"/>
          <p:nvPr/>
        </p:nvSpPr>
        <p:spPr>
          <a:xfrm>
            <a:off x="1699260" y="271676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1AD2A-82FB-4622-8895-2347A5351D31}"/>
              </a:ext>
            </a:extLst>
          </p:cNvPr>
          <p:cNvSpPr txBox="1"/>
          <p:nvPr/>
        </p:nvSpPr>
        <p:spPr>
          <a:xfrm>
            <a:off x="3360566" y="271676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2CAAB3-69AE-4536-A0D7-87A2A71A7CE5}"/>
              </a:ext>
            </a:extLst>
          </p:cNvPr>
          <p:cNvSpPr/>
          <p:nvPr/>
        </p:nvSpPr>
        <p:spPr>
          <a:xfrm>
            <a:off x="56374" y="293052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C8F333-0DD2-45CD-8413-40DBD44DA02F}"/>
              </a:ext>
            </a:extLst>
          </p:cNvPr>
          <p:cNvCxnSpPr/>
          <p:nvPr/>
        </p:nvCxnSpPr>
        <p:spPr>
          <a:xfrm>
            <a:off x="136398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33D6AE-DEF0-4A6E-AD80-B333F0A7CBEA}"/>
              </a:ext>
            </a:extLst>
          </p:cNvPr>
          <p:cNvSpPr txBox="1"/>
          <p:nvPr/>
        </p:nvSpPr>
        <p:spPr>
          <a:xfrm>
            <a:off x="28575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1BDE7C-A5AA-4E36-8186-02DC24CC3E3A}"/>
              </a:ext>
            </a:extLst>
          </p:cNvPr>
          <p:cNvCxnSpPr/>
          <p:nvPr/>
        </p:nvCxnSpPr>
        <p:spPr>
          <a:xfrm>
            <a:off x="2781300" y="345186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45D515-F2C2-4B82-8DF7-3E652CB6A9C7}"/>
              </a:ext>
            </a:extLst>
          </p:cNvPr>
          <p:cNvSpPr txBox="1"/>
          <p:nvPr/>
        </p:nvSpPr>
        <p:spPr>
          <a:xfrm>
            <a:off x="1703070" y="326540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CDA822-21FE-4534-9F74-0ACCAA0675A4}"/>
              </a:ext>
            </a:extLst>
          </p:cNvPr>
          <p:cNvSpPr txBox="1"/>
          <p:nvPr/>
        </p:nvSpPr>
        <p:spPr>
          <a:xfrm>
            <a:off x="3364376" y="326540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C08180B-55F0-4F46-8F69-2EFA0935A26C}"/>
              </a:ext>
            </a:extLst>
          </p:cNvPr>
          <p:cNvSpPr/>
          <p:nvPr/>
        </p:nvSpPr>
        <p:spPr>
          <a:xfrm>
            <a:off x="60184" y="347916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177CA7-E908-4479-8A18-A4D5624D6EFC}"/>
              </a:ext>
            </a:extLst>
          </p:cNvPr>
          <p:cNvCxnSpPr/>
          <p:nvPr/>
        </p:nvCxnSpPr>
        <p:spPr>
          <a:xfrm>
            <a:off x="136017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6F2F03-345E-45FE-AE48-54BAE16C0D8C}"/>
              </a:ext>
            </a:extLst>
          </p:cNvPr>
          <p:cNvSpPr txBox="1"/>
          <p:nvPr/>
        </p:nvSpPr>
        <p:spPr>
          <a:xfrm>
            <a:off x="28194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06AB49-BA1A-475A-85D3-00E57F2E1ACF}"/>
              </a:ext>
            </a:extLst>
          </p:cNvPr>
          <p:cNvCxnSpPr/>
          <p:nvPr/>
        </p:nvCxnSpPr>
        <p:spPr>
          <a:xfrm>
            <a:off x="2777490" y="465645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7194C0F-6737-45F7-85DB-A6D6A00D0954}"/>
              </a:ext>
            </a:extLst>
          </p:cNvPr>
          <p:cNvSpPr txBox="1"/>
          <p:nvPr/>
        </p:nvSpPr>
        <p:spPr>
          <a:xfrm>
            <a:off x="1699260" y="447000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0FF-8CCC-4FCE-98B1-4AB34DBB218F}"/>
              </a:ext>
            </a:extLst>
          </p:cNvPr>
          <p:cNvSpPr txBox="1"/>
          <p:nvPr/>
        </p:nvSpPr>
        <p:spPr>
          <a:xfrm>
            <a:off x="3360566" y="447000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4B09A2-0E52-4932-95A0-45EB81BA3817}"/>
              </a:ext>
            </a:extLst>
          </p:cNvPr>
          <p:cNvSpPr/>
          <p:nvPr/>
        </p:nvSpPr>
        <p:spPr>
          <a:xfrm>
            <a:off x="15240" y="393215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070770-4EAD-409E-863E-889E6029A326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5960307" y="309014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8430F4-A9FA-42BB-B3A1-E1CE9E397B13}"/>
              </a:ext>
            </a:extLst>
          </p:cNvPr>
          <p:cNvSpPr txBox="1"/>
          <p:nvPr/>
        </p:nvSpPr>
        <p:spPr>
          <a:xfrm>
            <a:off x="537723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A52CEF-934F-4DE8-9526-A9F9DFEFC278}"/>
              </a:ext>
            </a:extLst>
          </p:cNvPr>
          <p:cNvSpPr txBox="1"/>
          <p:nvPr/>
        </p:nvSpPr>
        <p:spPr>
          <a:xfrm>
            <a:off x="6794550" y="272081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AE346F-B2DA-4D41-A29A-1CC759B947CC}"/>
              </a:ext>
            </a:extLst>
          </p:cNvPr>
          <p:cNvSpPr txBox="1"/>
          <p:nvPr/>
        </p:nvSpPr>
        <p:spPr>
          <a:xfrm>
            <a:off x="8455856" y="272081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B4560D-EA9C-4C7D-8536-FA9854436C39}"/>
              </a:ext>
            </a:extLst>
          </p:cNvPr>
          <p:cNvCxnSpPr>
            <a:cxnSpLocks/>
          </p:cNvCxnSpPr>
          <p:nvPr/>
        </p:nvCxnSpPr>
        <p:spPr>
          <a:xfrm>
            <a:off x="5960307" y="358544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51E5817-8804-4CE0-AB0A-B4375B4B786E}"/>
              </a:ext>
            </a:extLst>
          </p:cNvPr>
          <p:cNvSpPr txBox="1"/>
          <p:nvPr/>
        </p:nvSpPr>
        <p:spPr>
          <a:xfrm>
            <a:off x="538104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248BC0-DAB8-4A55-BE48-BF6BF686E2B8}"/>
              </a:ext>
            </a:extLst>
          </p:cNvPr>
          <p:cNvSpPr txBox="1"/>
          <p:nvPr/>
        </p:nvSpPr>
        <p:spPr>
          <a:xfrm>
            <a:off x="6798360" y="3269456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C86960-2E00-4A02-B1DB-A6970C48793A}"/>
              </a:ext>
            </a:extLst>
          </p:cNvPr>
          <p:cNvSpPr txBox="1"/>
          <p:nvPr/>
        </p:nvSpPr>
        <p:spPr>
          <a:xfrm>
            <a:off x="8459666" y="3269456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C9E44E4-034A-4BF1-B159-FD7550F1AF00}"/>
              </a:ext>
            </a:extLst>
          </p:cNvPr>
          <p:cNvCxnSpPr>
            <a:cxnSpLocks/>
          </p:cNvCxnSpPr>
          <p:nvPr/>
        </p:nvCxnSpPr>
        <p:spPr>
          <a:xfrm>
            <a:off x="5971444" y="433578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42284EA-F716-44C7-B5E2-DD0F7C4B1A5F}"/>
              </a:ext>
            </a:extLst>
          </p:cNvPr>
          <p:cNvSpPr txBox="1"/>
          <p:nvPr/>
        </p:nvSpPr>
        <p:spPr>
          <a:xfrm>
            <a:off x="537723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D37479-EE99-41C6-9B71-8D1B48B93B14}"/>
              </a:ext>
            </a:extLst>
          </p:cNvPr>
          <p:cNvSpPr txBox="1"/>
          <p:nvPr/>
        </p:nvSpPr>
        <p:spPr>
          <a:xfrm>
            <a:off x="6794550" y="4474052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3710FD-B433-4249-B587-7C2C2B4634E1}"/>
              </a:ext>
            </a:extLst>
          </p:cNvPr>
          <p:cNvSpPr txBox="1"/>
          <p:nvPr/>
        </p:nvSpPr>
        <p:spPr>
          <a:xfrm>
            <a:off x="8455856" y="4474052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EFC633-BC70-4616-B970-B81329A7436B}"/>
              </a:ext>
            </a:extLst>
          </p:cNvPr>
          <p:cNvCxnSpPr>
            <a:cxnSpLocks/>
          </p:cNvCxnSpPr>
          <p:nvPr/>
        </p:nvCxnSpPr>
        <p:spPr>
          <a:xfrm>
            <a:off x="7331907" y="306347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F1E242-7966-489D-977C-FD4E507FC89A}"/>
              </a:ext>
            </a:extLst>
          </p:cNvPr>
          <p:cNvCxnSpPr>
            <a:cxnSpLocks/>
          </p:cNvCxnSpPr>
          <p:nvPr/>
        </p:nvCxnSpPr>
        <p:spPr>
          <a:xfrm>
            <a:off x="7331907" y="355877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79FC84-9DD0-4647-81F3-0793FF761C28}"/>
              </a:ext>
            </a:extLst>
          </p:cNvPr>
          <p:cNvCxnSpPr>
            <a:cxnSpLocks/>
          </p:cNvCxnSpPr>
          <p:nvPr/>
        </p:nvCxnSpPr>
        <p:spPr>
          <a:xfrm>
            <a:off x="7343044" y="430911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7F0F2B-2F05-4F45-9CD8-75B41744E2A4}"/>
              </a:ext>
            </a:extLst>
          </p:cNvPr>
          <p:cNvCxnSpPr>
            <a:cxnSpLocks/>
          </p:cNvCxnSpPr>
          <p:nvPr/>
        </p:nvCxnSpPr>
        <p:spPr>
          <a:xfrm>
            <a:off x="9000687" y="3074908"/>
            <a:ext cx="3810" cy="179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EBAB17B-A94C-4274-B353-DFD7DF9F0253}"/>
              </a:ext>
            </a:extLst>
          </p:cNvPr>
          <p:cNvCxnSpPr>
            <a:cxnSpLocks/>
          </p:cNvCxnSpPr>
          <p:nvPr/>
        </p:nvCxnSpPr>
        <p:spPr>
          <a:xfrm>
            <a:off x="9000687" y="3570208"/>
            <a:ext cx="0" cy="2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FBE92A-0AFF-410A-814F-C0067B2C366A}"/>
              </a:ext>
            </a:extLst>
          </p:cNvPr>
          <p:cNvCxnSpPr>
            <a:cxnSpLocks/>
          </p:cNvCxnSpPr>
          <p:nvPr/>
        </p:nvCxnSpPr>
        <p:spPr>
          <a:xfrm>
            <a:off x="9011824" y="4320540"/>
            <a:ext cx="1" cy="24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DC30CE4-DE0D-4890-BDA3-2B72FE90E6C3}"/>
              </a:ext>
            </a:extLst>
          </p:cNvPr>
          <p:cNvSpPr/>
          <p:nvPr/>
        </p:nvSpPr>
        <p:spPr>
          <a:xfrm>
            <a:off x="6108825" y="2379400"/>
            <a:ext cx="962840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7720D96-D645-42F6-8B98-8E724CD5BA7D}"/>
              </a:ext>
            </a:extLst>
          </p:cNvPr>
          <p:cNvSpPr/>
          <p:nvPr/>
        </p:nvSpPr>
        <p:spPr>
          <a:xfrm>
            <a:off x="7449617" y="2426670"/>
            <a:ext cx="912489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5AA47A5-3199-498E-A10E-2D6CC8058993}"/>
              </a:ext>
            </a:extLst>
          </p:cNvPr>
          <p:cNvSpPr/>
          <p:nvPr/>
        </p:nvSpPr>
        <p:spPr>
          <a:xfrm>
            <a:off x="7940722" y="2436553"/>
            <a:ext cx="849514" cy="2841700"/>
          </a:xfrm>
          <a:custGeom>
            <a:avLst/>
            <a:gdLst>
              <a:gd name="connsiteX0" fmla="*/ 0 w 861060"/>
              <a:gd name="connsiteY0" fmla="*/ 2242491 h 2712284"/>
              <a:gd name="connsiteX1" fmla="*/ 190500 w 861060"/>
              <a:gd name="connsiteY1" fmla="*/ 2570151 h 2712284"/>
              <a:gd name="connsiteX2" fmla="*/ 544830 w 861060"/>
              <a:gd name="connsiteY2" fmla="*/ 204141 h 2712284"/>
              <a:gd name="connsiteX3" fmla="*/ 861060 w 861060"/>
              <a:gd name="connsiteY3" fmla="*/ 280341 h 2712284"/>
              <a:gd name="connsiteX0" fmla="*/ 0 w 1062990"/>
              <a:gd name="connsiteY0" fmla="*/ 2227251 h 2708017"/>
              <a:gd name="connsiteX1" fmla="*/ 392430 w 1062990"/>
              <a:gd name="connsiteY1" fmla="*/ 2570151 h 2708017"/>
              <a:gd name="connsiteX2" fmla="*/ 746760 w 1062990"/>
              <a:gd name="connsiteY2" fmla="*/ 204141 h 2708017"/>
              <a:gd name="connsiteX3" fmla="*/ 1062990 w 1062990"/>
              <a:gd name="connsiteY3" fmla="*/ 280341 h 2708017"/>
              <a:gd name="connsiteX0" fmla="*/ 0 w 1062990"/>
              <a:gd name="connsiteY0" fmla="*/ 2227251 h 2718017"/>
              <a:gd name="connsiteX1" fmla="*/ 392430 w 1062990"/>
              <a:gd name="connsiteY1" fmla="*/ 2570151 h 2718017"/>
              <a:gd name="connsiteX2" fmla="*/ 746760 w 1062990"/>
              <a:gd name="connsiteY2" fmla="*/ 204141 h 2718017"/>
              <a:gd name="connsiteX3" fmla="*/ 1062990 w 1062990"/>
              <a:gd name="connsiteY3" fmla="*/ 280341 h 2718017"/>
              <a:gd name="connsiteX0" fmla="*/ 0 w 1062990"/>
              <a:gd name="connsiteY0" fmla="*/ 2227251 h 2500967"/>
              <a:gd name="connsiteX1" fmla="*/ 464820 w 1062990"/>
              <a:gd name="connsiteY1" fmla="*/ 2231061 h 2500967"/>
              <a:gd name="connsiteX2" fmla="*/ 746760 w 1062990"/>
              <a:gd name="connsiteY2" fmla="*/ 204141 h 2500967"/>
              <a:gd name="connsiteX3" fmla="*/ 1062990 w 1062990"/>
              <a:gd name="connsiteY3" fmla="*/ 280341 h 2500967"/>
              <a:gd name="connsiteX0" fmla="*/ 0 w 1062990"/>
              <a:gd name="connsiteY0" fmla="*/ 2227251 h 2586721"/>
              <a:gd name="connsiteX1" fmla="*/ 464820 w 1062990"/>
              <a:gd name="connsiteY1" fmla="*/ 2231061 h 2586721"/>
              <a:gd name="connsiteX2" fmla="*/ 746760 w 1062990"/>
              <a:gd name="connsiteY2" fmla="*/ 204141 h 2586721"/>
              <a:gd name="connsiteX3" fmla="*/ 1062990 w 1062990"/>
              <a:gd name="connsiteY3" fmla="*/ 280341 h 2586721"/>
              <a:gd name="connsiteX0" fmla="*/ 0 w 1062990"/>
              <a:gd name="connsiteY0" fmla="*/ 2166163 h 2433913"/>
              <a:gd name="connsiteX1" fmla="*/ 464820 w 1062990"/>
              <a:gd name="connsiteY1" fmla="*/ 2169973 h 2433913"/>
              <a:gd name="connsiteX2" fmla="*/ 735330 w 1062990"/>
              <a:gd name="connsiteY2" fmla="*/ 242113 h 2433913"/>
              <a:gd name="connsiteX3" fmla="*/ 1062990 w 1062990"/>
              <a:gd name="connsiteY3" fmla="*/ 219253 h 2433913"/>
              <a:gd name="connsiteX0" fmla="*/ 0 w 1062990"/>
              <a:gd name="connsiteY0" fmla="*/ 2266714 h 2534464"/>
              <a:gd name="connsiteX1" fmla="*/ 464820 w 1062990"/>
              <a:gd name="connsiteY1" fmla="*/ 2270524 h 2534464"/>
              <a:gd name="connsiteX2" fmla="*/ 735330 w 1062990"/>
              <a:gd name="connsiteY2" fmla="*/ 342664 h 2534464"/>
              <a:gd name="connsiteX3" fmla="*/ 1062990 w 1062990"/>
              <a:gd name="connsiteY3" fmla="*/ 319804 h 2534464"/>
              <a:gd name="connsiteX0" fmla="*/ 0 w 1062990"/>
              <a:gd name="connsiteY0" fmla="*/ 2266714 h 2701485"/>
              <a:gd name="connsiteX1" fmla="*/ 464820 w 1062990"/>
              <a:gd name="connsiteY1" fmla="*/ 2270524 h 2701485"/>
              <a:gd name="connsiteX2" fmla="*/ 735330 w 1062990"/>
              <a:gd name="connsiteY2" fmla="*/ 342664 h 2701485"/>
              <a:gd name="connsiteX3" fmla="*/ 1062990 w 1062990"/>
              <a:gd name="connsiteY3" fmla="*/ 319804 h 2701485"/>
              <a:gd name="connsiteX0" fmla="*/ 0 w 1165860"/>
              <a:gd name="connsiteY0" fmla="*/ 2266714 h 2701485"/>
              <a:gd name="connsiteX1" fmla="*/ 464820 w 1165860"/>
              <a:gd name="connsiteY1" fmla="*/ 2270524 h 2701485"/>
              <a:gd name="connsiteX2" fmla="*/ 735330 w 1165860"/>
              <a:gd name="connsiteY2" fmla="*/ 342664 h 2701485"/>
              <a:gd name="connsiteX3" fmla="*/ 1165860 w 1165860"/>
              <a:gd name="connsiteY3" fmla="*/ 319804 h 270148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798075"/>
              <a:gd name="connsiteX1" fmla="*/ 464820 w 1165860"/>
              <a:gd name="connsiteY1" fmla="*/ 2367114 h 2798075"/>
              <a:gd name="connsiteX2" fmla="*/ 735330 w 1165860"/>
              <a:gd name="connsiteY2" fmla="*/ 439254 h 2798075"/>
              <a:gd name="connsiteX3" fmla="*/ 1165860 w 1165860"/>
              <a:gd name="connsiteY3" fmla="*/ 416394 h 2798075"/>
              <a:gd name="connsiteX0" fmla="*/ 0 w 1165860"/>
              <a:gd name="connsiteY0" fmla="*/ 2363304 h 2822247"/>
              <a:gd name="connsiteX1" fmla="*/ 464820 w 1165860"/>
              <a:gd name="connsiteY1" fmla="*/ 2367114 h 2822247"/>
              <a:gd name="connsiteX2" fmla="*/ 735330 w 1165860"/>
              <a:gd name="connsiteY2" fmla="*/ 439254 h 2822247"/>
              <a:gd name="connsiteX3" fmla="*/ 1165860 w 1165860"/>
              <a:gd name="connsiteY3" fmla="*/ 416394 h 2822247"/>
              <a:gd name="connsiteX0" fmla="*/ 0 w 1165860"/>
              <a:gd name="connsiteY0" fmla="*/ 2363304 h 2841700"/>
              <a:gd name="connsiteX1" fmla="*/ 464820 w 1165860"/>
              <a:gd name="connsiteY1" fmla="*/ 2367114 h 2841700"/>
              <a:gd name="connsiteX2" fmla="*/ 735330 w 1165860"/>
              <a:gd name="connsiteY2" fmla="*/ 439254 h 2841700"/>
              <a:gd name="connsiteX3" fmla="*/ 1165860 w 1165860"/>
              <a:gd name="connsiteY3" fmla="*/ 416394 h 2841700"/>
              <a:gd name="connsiteX0" fmla="*/ 0 w 1158240"/>
              <a:gd name="connsiteY0" fmla="*/ 2363304 h 2841700"/>
              <a:gd name="connsiteX1" fmla="*/ 464820 w 1158240"/>
              <a:gd name="connsiteY1" fmla="*/ 2367114 h 2841700"/>
              <a:gd name="connsiteX2" fmla="*/ 735330 w 1158240"/>
              <a:gd name="connsiteY2" fmla="*/ 439254 h 2841700"/>
              <a:gd name="connsiteX3" fmla="*/ 1158240 w 1158240"/>
              <a:gd name="connsiteY3" fmla="*/ 416394 h 28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2841700">
                <a:moveTo>
                  <a:pt x="0" y="2363304"/>
                </a:moveTo>
                <a:cubicBezTo>
                  <a:pt x="95567" y="2750336"/>
                  <a:pt x="285115" y="3209759"/>
                  <a:pt x="464820" y="2367114"/>
                </a:cubicBezTo>
                <a:cubicBezTo>
                  <a:pt x="644525" y="1524469"/>
                  <a:pt x="604520" y="1102829"/>
                  <a:pt x="735330" y="439254"/>
                </a:cubicBezTo>
                <a:cubicBezTo>
                  <a:pt x="858520" y="-182411"/>
                  <a:pt x="949325" y="-102084"/>
                  <a:pt x="1158240" y="416394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8431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Why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columnar</a:t>
            </a:r>
            <a:r>
              <a:rPr lang="fr-FR" dirty="0">
                <a:solidFill>
                  <a:sysClr val="windowText" lastClr="000000"/>
                </a:solidFill>
              </a:rPr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A587-5B01-4215-8CEB-32D18953D0BD}"/>
              </a:ext>
            </a:extLst>
          </p:cNvPr>
          <p:cNvSpPr txBox="1"/>
          <p:nvPr/>
        </p:nvSpPr>
        <p:spPr>
          <a:xfrm>
            <a:off x="2353027" y="1061750"/>
            <a:ext cx="69073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/>
              <a:t>Read </a:t>
            </a:r>
            <a:r>
              <a:rPr lang="fr-FR" sz="4000" b="1" dirty="0" err="1"/>
              <a:t>only</a:t>
            </a:r>
            <a:r>
              <a:rPr lang="fr-FR" sz="4000" b="1" dirty="0"/>
              <a:t> </a:t>
            </a:r>
            <a:r>
              <a:rPr lang="fr-FR" sz="4000" b="1" dirty="0" err="1"/>
              <a:t>needed</a:t>
            </a:r>
            <a:r>
              <a:rPr lang="fr-FR" sz="4000" dirty="0"/>
              <a:t> </a:t>
            </a:r>
            <a:r>
              <a:rPr lang="fr-FR" sz="4000" dirty="0" err="1"/>
              <a:t>columns</a:t>
            </a:r>
            <a:r>
              <a:rPr lang="fr-FR" sz="4000" dirty="0"/>
              <a:t> data</a:t>
            </a:r>
          </a:p>
          <a:p>
            <a:r>
              <a:rPr lang="fr-FR" sz="4000" b="1" dirty="0" err="1"/>
              <a:t>Seek</a:t>
            </a:r>
            <a:r>
              <a:rPr lang="fr-FR" sz="4000" b="1" dirty="0"/>
              <a:t> to skip</a:t>
            </a:r>
            <a:r>
              <a:rPr lang="fr-FR" sz="4000" dirty="0"/>
              <a:t> </a:t>
            </a:r>
            <a:r>
              <a:rPr lang="fr-FR" sz="4000" dirty="0" err="1"/>
              <a:t>unneeded</a:t>
            </a:r>
            <a:r>
              <a:rPr lang="fr-FR" sz="4000" dirty="0"/>
              <a:t> </a:t>
            </a:r>
            <a:r>
              <a:rPr lang="fr-FR" sz="4000" dirty="0" err="1"/>
              <a:t>ones</a:t>
            </a:r>
            <a:endParaRPr lang="fr-FR" sz="4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7181CA-7FC6-40ED-9A76-EA75E09F3D21}"/>
              </a:ext>
            </a:extLst>
          </p:cNvPr>
          <p:cNvCxnSpPr/>
          <p:nvPr/>
        </p:nvCxnSpPr>
        <p:spPr>
          <a:xfrm>
            <a:off x="622177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0C5E56A-968A-4032-A579-5574DCF68E3E}"/>
              </a:ext>
            </a:extLst>
          </p:cNvPr>
          <p:cNvSpPr txBox="1"/>
          <p:nvPr/>
        </p:nvSpPr>
        <p:spPr>
          <a:xfrm>
            <a:off x="514354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B53EC4-040E-4C97-93DA-41EEBE52A216}"/>
              </a:ext>
            </a:extLst>
          </p:cNvPr>
          <p:cNvCxnSpPr/>
          <p:nvPr/>
        </p:nvCxnSpPr>
        <p:spPr>
          <a:xfrm>
            <a:off x="7639097" y="347695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A1AD23-455E-45A2-AC5C-009D13E2B208}"/>
              </a:ext>
            </a:extLst>
          </p:cNvPr>
          <p:cNvSpPr txBox="1"/>
          <p:nvPr/>
        </p:nvSpPr>
        <p:spPr>
          <a:xfrm>
            <a:off x="6560867" y="329050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90065D-D54E-4450-AEFB-1D1B40D03325}"/>
              </a:ext>
            </a:extLst>
          </p:cNvPr>
          <p:cNvSpPr txBox="1"/>
          <p:nvPr/>
        </p:nvSpPr>
        <p:spPr>
          <a:xfrm>
            <a:off x="8222173" y="329050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37B25D5-A913-49B1-BFE0-EE2EAD789D64}"/>
              </a:ext>
            </a:extLst>
          </p:cNvPr>
          <p:cNvSpPr/>
          <p:nvPr/>
        </p:nvSpPr>
        <p:spPr>
          <a:xfrm>
            <a:off x="4917981" y="350425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763DA3-1074-4DBD-B417-A497CCBC41E1}"/>
              </a:ext>
            </a:extLst>
          </p:cNvPr>
          <p:cNvCxnSpPr/>
          <p:nvPr/>
        </p:nvCxnSpPr>
        <p:spPr>
          <a:xfrm>
            <a:off x="622558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0F6A40-38E3-4B0D-8177-CCC07FB5FE5E}"/>
              </a:ext>
            </a:extLst>
          </p:cNvPr>
          <p:cNvSpPr txBox="1"/>
          <p:nvPr/>
        </p:nvSpPr>
        <p:spPr>
          <a:xfrm>
            <a:off x="514735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1F6139-2726-4075-8DD3-D60874FE73C9}"/>
              </a:ext>
            </a:extLst>
          </p:cNvPr>
          <p:cNvCxnSpPr/>
          <p:nvPr/>
        </p:nvCxnSpPr>
        <p:spPr>
          <a:xfrm>
            <a:off x="7642907" y="4025593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DFE1FC3-5139-4C47-AD30-21D14EE91DF8}"/>
              </a:ext>
            </a:extLst>
          </p:cNvPr>
          <p:cNvSpPr txBox="1"/>
          <p:nvPr/>
        </p:nvSpPr>
        <p:spPr>
          <a:xfrm>
            <a:off x="6564677" y="3839141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299AC-6FA1-4A43-A280-A725A49EF890}"/>
              </a:ext>
            </a:extLst>
          </p:cNvPr>
          <p:cNvSpPr txBox="1"/>
          <p:nvPr/>
        </p:nvSpPr>
        <p:spPr>
          <a:xfrm>
            <a:off x="8225983" y="3839141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B65B99-C62B-41D5-B757-BCF814C5CE14}"/>
              </a:ext>
            </a:extLst>
          </p:cNvPr>
          <p:cNvSpPr/>
          <p:nvPr/>
        </p:nvSpPr>
        <p:spPr>
          <a:xfrm>
            <a:off x="4921791" y="4052898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92781C-4556-4A9B-B984-16444542DE86}"/>
              </a:ext>
            </a:extLst>
          </p:cNvPr>
          <p:cNvCxnSpPr/>
          <p:nvPr/>
        </p:nvCxnSpPr>
        <p:spPr>
          <a:xfrm>
            <a:off x="622177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882027-CE0E-4ADC-BAA7-D388AF8D71FD}"/>
              </a:ext>
            </a:extLst>
          </p:cNvPr>
          <p:cNvSpPr txBox="1"/>
          <p:nvPr/>
        </p:nvSpPr>
        <p:spPr>
          <a:xfrm>
            <a:off x="514354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067016-CE84-4EA4-9C82-3CFA715CAD9A}"/>
              </a:ext>
            </a:extLst>
          </p:cNvPr>
          <p:cNvCxnSpPr/>
          <p:nvPr/>
        </p:nvCxnSpPr>
        <p:spPr>
          <a:xfrm>
            <a:off x="7639097" y="5230189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E3EA4D-E626-4F6A-997D-F1598E08EC43}"/>
              </a:ext>
            </a:extLst>
          </p:cNvPr>
          <p:cNvSpPr txBox="1"/>
          <p:nvPr/>
        </p:nvSpPr>
        <p:spPr>
          <a:xfrm>
            <a:off x="6560867" y="5043737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C74258-FD62-4965-B618-22C5961CA3C7}"/>
              </a:ext>
            </a:extLst>
          </p:cNvPr>
          <p:cNvSpPr txBox="1"/>
          <p:nvPr/>
        </p:nvSpPr>
        <p:spPr>
          <a:xfrm>
            <a:off x="8222173" y="5043737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F091CE3-A73C-4DE2-98F1-2BF409CB3802}"/>
              </a:ext>
            </a:extLst>
          </p:cNvPr>
          <p:cNvSpPr/>
          <p:nvPr/>
        </p:nvSpPr>
        <p:spPr>
          <a:xfrm>
            <a:off x="4876847" y="4829742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83464-4C5E-400C-B410-4666A4509D01}"/>
              </a:ext>
            </a:extLst>
          </p:cNvPr>
          <p:cNvSpPr/>
          <p:nvPr/>
        </p:nvSpPr>
        <p:spPr>
          <a:xfrm>
            <a:off x="5113067" y="326639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A89539-E392-4DFA-84D8-BE8ABB0A2A68}"/>
              </a:ext>
            </a:extLst>
          </p:cNvPr>
          <p:cNvSpPr/>
          <p:nvPr/>
        </p:nvSpPr>
        <p:spPr>
          <a:xfrm>
            <a:off x="5105447" y="3818841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EFC24-2D74-48D5-8C19-C46204A39A65}"/>
              </a:ext>
            </a:extLst>
          </p:cNvPr>
          <p:cNvSpPr txBox="1"/>
          <p:nvPr/>
        </p:nvSpPr>
        <p:spPr>
          <a:xfrm>
            <a:off x="2063987" y="3818841"/>
            <a:ext cx="1696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2/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col2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5E5AAC-7C3E-4DC7-AF15-805E60507DCD}"/>
              </a:ext>
            </a:extLst>
          </p:cNvPr>
          <p:cNvSpPr txBox="1"/>
          <p:nvPr/>
        </p:nvSpPr>
        <p:spPr>
          <a:xfrm>
            <a:off x="1051560" y="3187865"/>
            <a:ext cx="3110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1/ </a:t>
            </a:r>
            <a:r>
              <a:rPr lang="fr-FR" sz="1600" b="1" dirty="0" err="1"/>
              <a:t>seek</a:t>
            </a:r>
            <a:r>
              <a:rPr lang="fr-FR" sz="1600" b="1" dirty="0"/>
              <a:t>()</a:t>
            </a:r>
            <a:r>
              <a:rPr lang="fr-FR" sz="1600" dirty="0"/>
              <a:t>  to col2 offset</a:t>
            </a:r>
          </a:p>
          <a:p>
            <a:r>
              <a:rPr lang="fr-FR" sz="1600" dirty="0"/>
              <a:t>( Skip </a:t>
            </a:r>
            <a:r>
              <a:rPr lang="fr-FR" sz="1600" dirty="0" err="1"/>
              <a:t>sequential</a:t>
            </a:r>
            <a:r>
              <a:rPr lang="fr-FR" sz="1600" dirty="0"/>
              <a:t> bytes for col1)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3115E6-30E0-4C20-A106-4AB00D8AC012}"/>
              </a:ext>
            </a:extLst>
          </p:cNvPr>
          <p:cNvSpPr txBox="1"/>
          <p:nvPr/>
        </p:nvSpPr>
        <p:spPr>
          <a:xfrm>
            <a:off x="78269" y="2753892"/>
            <a:ext cx="454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Example:  SELECT col2, </a:t>
            </a:r>
            <a:r>
              <a:rPr lang="fr-FR" sz="2400" dirty="0" err="1"/>
              <a:t>colP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87D5C4-04AF-4548-8218-AF3C9D7F4E74}"/>
              </a:ext>
            </a:extLst>
          </p:cNvPr>
          <p:cNvSpPr/>
          <p:nvPr/>
        </p:nvSpPr>
        <p:spPr>
          <a:xfrm>
            <a:off x="5113067" y="5020025"/>
            <a:ext cx="4404360" cy="39749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AC23A39-CBF5-4E4D-8262-C1D1BBAA8D63}"/>
              </a:ext>
            </a:extLst>
          </p:cNvPr>
          <p:cNvSpPr/>
          <p:nvPr/>
        </p:nvSpPr>
        <p:spPr>
          <a:xfrm rot="16200000">
            <a:off x="6604456" y="2308172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782C54A-E33D-41CF-82DE-30B54E08635C}"/>
              </a:ext>
            </a:extLst>
          </p:cNvPr>
          <p:cNvSpPr/>
          <p:nvPr/>
        </p:nvSpPr>
        <p:spPr>
          <a:xfrm rot="16200000">
            <a:off x="6601853" y="3510167"/>
            <a:ext cx="232410" cy="3003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B2EC53-6350-42B2-8333-6F449054A470}"/>
              </a:ext>
            </a:extLst>
          </p:cNvPr>
          <p:cNvSpPr txBox="1"/>
          <p:nvPr/>
        </p:nvSpPr>
        <p:spPr>
          <a:xfrm>
            <a:off x="2027294" y="5119506"/>
            <a:ext cx="1697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4/</a:t>
            </a:r>
            <a:r>
              <a:rPr lang="fr-FR" dirty="0"/>
              <a:t> Full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colP</a:t>
            </a:r>
            <a:endParaRPr lang="fr-F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733AF7-7CB7-4E6A-AE0D-24549B7F8FB5}"/>
              </a:ext>
            </a:extLst>
          </p:cNvPr>
          <p:cNvSpPr txBox="1"/>
          <p:nvPr/>
        </p:nvSpPr>
        <p:spPr>
          <a:xfrm>
            <a:off x="1051560" y="4281102"/>
            <a:ext cx="4064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3/</a:t>
            </a:r>
            <a:r>
              <a:rPr lang="fr-FR" dirty="0"/>
              <a:t> </a:t>
            </a:r>
            <a:r>
              <a:rPr lang="fr-FR" dirty="0" err="1"/>
              <a:t>seek</a:t>
            </a:r>
            <a:r>
              <a:rPr lang="fr-FR" dirty="0"/>
              <a:t> to </a:t>
            </a:r>
            <a:r>
              <a:rPr lang="fr-FR" dirty="0" err="1"/>
              <a:t>colP</a:t>
            </a:r>
            <a:r>
              <a:rPr lang="fr-FR" dirty="0"/>
              <a:t> offset</a:t>
            </a:r>
            <a:br>
              <a:rPr lang="fr-FR" dirty="0"/>
            </a:br>
            <a:r>
              <a:rPr lang="fr-FR" dirty="0"/>
              <a:t>( Skip bytes for col3, col4, … colP-1)</a:t>
            </a:r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FE794F0C-B005-4C73-BBE6-80A1DBC9A047}"/>
              </a:ext>
            </a:extLst>
          </p:cNvPr>
          <p:cNvSpPr/>
          <p:nvPr/>
        </p:nvSpPr>
        <p:spPr>
          <a:xfrm>
            <a:off x="4516013" y="3266391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E90160FC-4008-49E8-A8C8-7DB48185178C}"/>
              </a:ext>
            </a:extLst>
          </p:cNvPr>
          <p:cNvSpPr/>
          <p:nvPr/>
        </p:nvSpPr>
        <p:spPr>
          <a:xfrm>
            <a:off x="4518325" y="4249112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4520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Comparison</a:t>
            </a:r>
            <a:r>
              <a:rPr lang="fr-FR" dirty="0">
                <a:solidFill>
                  <a:sysClr val="windowText" lastClr="000000"/>
                </a:solidFill>
              </a:rPr>
              <a:t> .. Full Read &amp; Garbage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ED7E36-7A11-4821-9973-6F9C8A91AD85}"/>
              </a:ext>
            </a:extLst>
          </p:cNvPr>
          <p:cNvCxnSpPr/>
          <p:nvPr/>
        </p:nvCxnSpPr>
        <p:spPr>
          <a:xfrm>
            <a:off x="200406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C4C80D-7445-4DE3-B8E0-A1110DC0488F}"/>
              </a:ext>
            </a:extLst>
          </p:cNvPr>
          <p:cNvSpPr txBox="1"/>
          <p:nvPr/>
        </p:nvSpPr>
        <p:spPr>
          <a:xfrm>
            <a:off x="92583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6EEACCA-AA3E-44C7-9D21-47F848D78C3D}"/>
              </a:ext>
            </a:extLst>
          </p:cNvPr>
          <p:cNvCxnSpPr/>
          <p:nvPr/>
        </p:nvCxnSpPr>
        <p:spPr>
          <a:xfrm>
            <a:off x="3421380" y="275463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3F9FEC-8053-4F63-A2D5-12FBC1B71C24}"/>
              </a:ext>
            </a:extLst>
          </p:cNvPr>
          <p:cNvSpPr txBox="1"/>
          <p:nvPr/>
        </p:nvSpPr>
        <p:spPr>
          <a:xfrm>
            <a:off x="2343150" y="256817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7AD57-38AB-432D-BD9D-D9A06876A9CC}"/>
              </a:ext>
            </a:extLst>
          </p:cNvPr>
          <p:cNvSpPr txBox="1"/>
          <p:nvPr/>
        </p:nvSpPr>
        <p:spPr>
          <a:xfrm>
            <a:off x="4004456" y="256817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Row1-colP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BC18C33-89EB-441C-9286-D790A570632B}"/>
              </a:ext>
            </a:extLst>
          </p:cNvPr>
          <p:cNvSpPr/>
          <p:nvPr/>
        </p:nvSpPr>
        <p:spPr>
          <a:xfrm>
            <a:off x="700264" y="278193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778B42-A5F9-47C7-9A2B-568D767133E0}"/>
              </a:ext>
            </a:extLst>
          </p:cNvPr>
          <p:cNvCxnSpPr/>
          <p:nvPr/>
        </p:nvCxnSpPr>
        <p:spPr>
          <a:xfrm>
            <a:off x="200787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556F96-A41C-4FD8-92CE-329F9F99941F}"/>
              </a:ext>
            </a:extLst>
          </p:cNvPr>
          <p:cNvSpPr txBox="1"/>
          <p:nvPr/>
        </p:nvSpPr>
        <p:spPr>
          <a:xfrm>
            <a:off x="92964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00524C-2AA4-4F96-9357-EF50C41B497D}"/>
              </a:ext>
            </a:extLst>
          </p:cNvPr>
          <p:cNvCxnSpPr/>
          <p:nvPr/>
        </p:nvCxnSpPr>
        <p:spPr>
          <a:xfrm>
            <a:off x="3425190" y="3714750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284DB4-3365-4A71-BDC6-93F26100E6A3}"/>
              </a:ext>
            </a:extLst>
          </p:cNvPr>
          <p:cNvSpPr txBox="1"/>
          <p:nvPr/>
        </p:nvSpPr>
        <p:spPr>
          <a:xfrm>
            <a:off x="2346960" y="3528298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9AF41-64A4-4032-8BB4-141AB16E88A8}"/>
              </a:ext>
            </a:extLst>
          </p:cNvPr>
          <p:cNvSpPr txBox="1"/>
          <p:nvPr/>
        </p:nvSpPr>
        <p:spPr>
          <a:xfrm>
            <a:off x="4008266" y="3528298"/>
            <a:ext cx="116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Row2-colP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37EBDCF-4752-469C-9D7D-6AE1D32F5BC1}"/>
              </a:ext>
            </a:extLst>
          </p:cNvPr>
          <p:cNvSpPr/>
          <p:nvPr/>
        </p:nvSpPr>
        <p:spPr>
          <a:xfrm>
            <a:off x="704074" y="3742055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051628-E756-40C5-923B-2AF81DA7D21B}"/>
              </a:ext>
            </a:extLst>
          </p:cNvPr>
          <p:cNvCxnSpPr/>
          <p:nvPr/>
        </p:nvCxnSpPr>
        <p:spPr>
          <a:xfrm>
            <a:off x="200406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914BD02-7D36-45ED-96C0-159535DAD81C}"/>
              </a:ext>
            </a:extLst>
          </p:cNvPr>
          <p:cNvSpPr txBox="1"/>
          <p:nvPr/>
        </p:nvSpPr>
        <p:spPr>
          <a:xfrm>
            <a:off x="92583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91B5894-76CE-4E1F-B62D-AFBFE28BBBDB}"/>
              </a:ext>
            </a:extLst>
          </p:cNvPr>
          <p:cNvCxnSpPr/>
          <p:nvPr/>
        </p:nvCxnSpPr>
        <p:spPr>
          <a:xfrm>
            <a:off x="3421380" y="5273676"/>
            <a:ext cx="339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AC7D7-F861-410E-8450-28D78B1777EA}"/>
              </a:ext>
            </a:extLst>
          </p:cNvPr>
          <p:cNvSpPr txBox="1"/>
          <p:nvPr/>
        </p:nvSpPr>
        <p:spPr>
          <a:xfrm>
            <a:off x="2343150" y="5087224"/>
            <a:ext cx="1198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RowN-col2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852E-955C-45BC-8979-C019002832B4}"/>
              </a:ext>
            </a:extLst>
          </p:cNvPr>
          <p:cNvSpPr txBox="1"/>
          <p:nvPr/>
        </p:nvSpPr>
        <p:spPr>
          <a:xfrm>
            <a:off x="4004456" y="5087224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RowN-colP</a:t>
            </a:r>
            <a:endParaRPr lang="fr-F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F801885-6289-43EF-8664-E3C015050737}"/>
              </a:ext>
            </a:extLst>
          </p:cNvPr>
          <p:cNvSpPr/>
          <p:nvPr/>
        </p:nvSpPr>
        <p:spPr>
          <a:xfrm>
            <a:off x="659130" y="4896089"/>
            <a:ext cx="4851304" cy="392430"/>
          </a:xfrm>
          <a:custGeom>
            <a:avLst/>
            <a:gdLst>
              <a:gd name="connsiteX0" fmla="*/ 4720571 w 5239085"/>
              <a:gd name="connsiteY0" fmla="*/ 0 h 411480"/>
              <a:gd name="connsiteX1" fmla="*/ 4834871 w 5239085"/>
              <a:gd name="connsiteY1" fmla="*/ 140970 h 411480"/>
              <a:gd name="connsiteX2" fmla="*/ 262871 w 5239085"/>
              <a:gd name="connsiteY2" fmla="*/ 281940 h 411480"/>
              <a:gd name="connsiteX3" fmla="*/ 525761 w 5239085"/>
              <a:gd name="connsiteY3" fmla="*/ 411480 h 411480"/>
              <a:gd name="connsiteX4" fmla="*/ 525761 w 5239085"/>
              <a:gd name="connsiteY4" fmla="*/ 411480 h 41148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4" fmla="*/ 525761 w 5286985"/>
              <a:gd name="connsiteY4" fmla="*/ 411480 h 41148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5290"/>
              <a:gd name="connsiteX1" fmla="*/ 4834871 w 5286985"/>
              <a:gd name="connsiteY1" fmla="*/ 140970 h 415290"/>
              <a:gd name="connsiteX2" fmla="*/ 262871 w 5286985"/>
              <a:gd name="connsiteY2" fmla="*/ 281940 h 415290"/>
              <a:gd name="connsiteX3" fmla="*/ 525761 w 5286985"/>
              <a:gd name="connsiteY3" fmla="*/ 411480 h 415290"/>
              <a:gd name="connsiteX4" fmla="*/ 504929 w 5286985"/>
              <a:gd name="connsiteY4" fmla="*/ 415290 h 415290"/>
              <a:gd name="connsiteX0" fmla="*/ 4828893 w 5286985"/>
              <a:gd name="connsiteY0" fmla="*/ 0 h 411480"/>
              <a:gd name="connsiteX1" fmla="*/ 4834871 w 5286985"/>
              <a:gd name="connsiteY1" fmla="*/ 140970 h 411480"/>
              <a:gd name="connsiteX2" fmla="*/ 262871 w 5286985"/>
              <a:gd name="connsiteY2" fmla="*/ 281940 h 411480"/>
              <a:gd name="connsiteX3" fmla="*/ 525761 w 5286985"/>
              <a:gd name="connsiteY3" fmla="*/ 411480 h 411480"/>
              <a:gd name="connsiteX0" fmla="*/ 4890999 w 5349091"/>
              <a:gd name="connsiteY0" fmla="*/ 0 h 392430"/>
              <a:gd name="connsiteX1" fmla="*/ 4896977 w 5349091"/>
              <a:gd name="connsiteY1" fmla="*/ 140970 h 392430"/>
              <a:gd name="connsiteX2" fmla="*/ 324977 w 5349091"/>
              <a:gd name="connsiteY2" fmla="*/ 281940 h 392430"/>
              <a:gd name="connsiteX3" fmla="*/ 367056 w 5349091"/>
              <a:gd name="connsiteY3" fmla="*/ 392430 h 392430"/>
              <a:gd name="connsiteX0" fmla="*/ 4850573 w 5304893"/>
              <a:gd name="connsiteY0" fmla="*/ 0 h 392430"/>
              <a:gd name="connsiteX1" fmla="*/ 4856551 w 5304893"/>
              <a:gd name="connsiteY1" fmla="*/ 140970 h 392430"/>
              <a:gd name="connsiteX2" fmla="*/ 338712 w 5304893"/>
              <a:gd name="connsiteY2" fmla="*/ 270510 h 392430"/>
              <a:gd name="connsiteX3" fmla="*/ 326630 w 5304893"/>
              <a:gd name="connsiteY3" fmla="*/ 392430 h 392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4893" h="392430">
                <a:moveTo>
                  <a:pt x="4850573" y="0"/>
                </a:moveTo>
                <a:cubicBezTo>
                  <a:pt x="5279198" y="46990"/>
                  <a:pt x="5608528" y="95885"/>
                  <a:pt x="4856551" y="140970"/>
                </a:cubicBezTo>
                <a:cubicBezTo>
                  <a:pt x="4104574" y="186055"/>
                  <a:pt x="1093699" y="228600"/>
                  <a:pt x="338712" y="270510"/>
                </a:cubicBezTo>
                <a:cubicBezTo>
                  <a:pt x="-416275" y="312420"/>
                  <a:pt x="326630" y="392430"/>
                  <a:pt x="326630" y="392430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Curved Down 20">
            <a:extLst>
              <a:ext uri="{FF2B5EF4-FFF2-40B4-BE49-F238E27FC236}">
                <a16:creationId xmlns:a16="http://schemas.microsoft.com/office/drawing/2014/main" id="{1B181C6F-1302-4546-9453-0051BE5006BE}"/>
              </a:ext>
            </a:extLst>
          </p:cNvPr>
          <p:cNvSpPr/>
          <p:nvPr/>
        </p:nvSpPr>
        <p:spPr>
          <a:xfrm>
            <a:off x="963930" y="221726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3B9B1EE-0AD6-4A37-9ED3-CC5D87F45D5D}"/>
              </a:ext>
            </a:extLst>
          </p:cNvPr>
          <p:cNvSpPr/>
          <p:nvPr/>
        </p:nvSpPr>
        <p:spPr>
          <a:xfrm>
            <a:off x="2396563" y="241407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Curved Down 22">
            <a:extLst>
              <a:ext uri="{FF2B5EF4-FFF2-40B4-BE49-F238E27FC236}">
                <a16:creationId xmlns:a16="http://schemas.microsoft.com/office/drawing/2014/main" id="{CE35DAA0-6B92-498D-B7EC-E2C8D63A17F2}"/>
              </a:ext>
            </a:extLst>
          </p:cNvPr>
          <p:cNvSpPr/>
          <p:nvPr/>
        </p:nvSpPr>
        <p:spPr>
          <a:xfrm>
            <a:off x="3440576" y="218638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B1ADA6F-4B40-49DA-A2C8-C405F11467A9}"/>
              </a:ext>
            </a:extLst>
          </p:cNvPr>
          <p:cNvSpPr/>
          <p:nvPr/>
        </p:nvSpPr>
        <p:spPr>
          <a:xfrm>
            <a:off x="4149163" y="242276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Arrow: Curved Down 24">
            <a:extLst>
              <a:ext uri="{FF2B5EF4-FFF2-40B4-BE49-F238E27FC236}">
                <a16:creationId xmlns:a16="http://schemas.microsoft.com/office/drawing/2014/main" id="{7DC5E9D1-AFD5-4CB2-8E0E-A9297C2148B0}"/>
              </a:ext>
            </a:extLst>
          </p:cNvPr>
          <p:cNvSpPr/>
          <p:nvPr/>
        </p:nvSpPr>
        <p:spPr>
          <a:xfrm>
            <a:off x="929640" y="3219292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4DFA80E-0E00-44F1-AF9A-7B0C3CB79B99}"/>
              </a:ext>
            </a:extLst>
          </p:cNvPr>
          <p:cNvSpPr/>
          <p:nvPr/>
        </p:nvSpPr>
        <p:spPr>
          <a:xfrm>
            <a:off x="2362273" y="3416100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Curved Down 26">
            <a:extLst>
              <a:ext uri="{FF2B5EF4-FFF2-40B4-BE49-F238E27FC236}">
                <a16:creationId xmlns:a16="http://schemas.microsoft.com/office/drawing/2014/main" id="{C2A679D6-F65F-4969-B93E-B16B2B3467D6}"/>
              </a:ext>
            </a:extLst>
          </p:cNvPr>
          <p:cNvSpPr/>
          <p:nvPr/>
        </p:nvSpPr>
        <p:spPr>
          <a:xfrm>
            <a:off x="3406286" y="3188417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A0752D3-9CFE-406F-9F45-C1C72B6DD84F}"/>
              </a:ext>
            </a:extLst>
          </p:cNvPr>
          <p:cNvSpPr/>
          <p:nvPr/>
        </p:nvSpPr>
        <p:spPr>
          <a:xfrm>
            <a:off x="4114873" y="3424793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21E5549E-B680-4F30-95E4-449EB95221BF}"/>
              </a:ext>
            </a:extLst>
          </p:cNvPr>
          <p:cNvSpPr/>
          <p:nvPr/>
        </p:nvSpPr>
        <p:spPr>
          <a:xfrm>
            <a:off x="910517" y="4605737"/>
            <a:ext cx="1379220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CE50069-C49D-478F-B292-69DB86237E07}"/>
              </a:ext>
            </a:extLst>
          </p:cNvPr>
          <p:cNvSpPr/>
          <p:nvPr/>
        </p:nvSpPr>
        <p:spPr>
          <a:xfrm>
            <a:off x="2343150" y="4802545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Curved Down 30">
            <a:extLst>
              <a:ext uri="{FF2B5EF4-FFF2-40B4-BE49-F238E27FC236}">
                <a16:creationId xmlns:a16="http://schemas.microsoft.com/office/drawing/2014/main" id="{BFE2A287-31DF-459C-B3EC-892AB07C9BED}"/>
              </a:ext>
            </a:extLst>
          </p:cNvPr>
          <p:cNvSpPr/>
          <p:nvPr/>
        </p:nvSpPr>
        <p:spPr>
          <a:xfrm>
            <a:off x="3387163" y="4574862"/>
            <a:ext cx="655174" cy="3509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C959216-46EB-4534-A1F7-E9120C6200A6}"/>
              </a:ext>
            </a:extLst>
          </p:cNvPr>
          <p:cNvSpPr/>
          <p:nvPr/>
        </p:nvSpPr>
        <p:spPr>
          <a:xfrm>
            <a:off x="4095750" y="4811238"/>
            <a:ext cx="990600" cy="187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33F340-AEB4-46DA-8F84-1160A379E137}"/>
              </a:ext>
            </a:extLst>
          </p:cNvPr>
          <p:cNvSpPr txBox="1"/>
          <p:nvPr/>
        </p:nvSpPr>
        <p:spPr>
          <a:xfrm>
            <a:off x="5986893" y="1070834"/>
            <a:ext cx="23331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 skips </a:t>
            </a:r>
            <a:br>
              <a:rPr lang="fr-FR" sz="2800" dirty="0"/>
            </a:br>
            <a:r>
              <a:rPr lang="fr-FR" sz="2800" dirty="0"/>
              <a:t>+ 2 </a:t>
            </a:r>
            <a:r>
              <a:rPr lang="fr-FR" sz="2800" dirty="0" err="1"/>
              <a:t>array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D5AEDFE8-2B04-4815-AC5B-EABCCFCCB8BD}"/>
              </a:ext>
            </a:extLst>
          </p:cNvPr>
          <p:cNvSpPr/>
          <p:nvPr/>
        </p:nvSpPr>
        <p:spPr>
          <a:xfrm rot="16200000">
            <a:off x="8513879" y="2454372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1E09927-4A5D-42BC-A391-17B4F36F0E1F}"/>
              </a:ext>
            </a:extLst>
          </p:cNvPr>
          <p:cNvSpPr/>
          <p:nvPr/>
        </p:nvSpPr>
        <p:spPr>
          <a:xfrm rot="16200000">
            <a:off x="8512578" y="3655066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Curved Right 35">
            <a:extLst>
              <a:ext uri="{FF2B5EF4-FFF2-40B4-BE49-F238E27FC236}">
                <a16:creationId xmlns:a16="http://schemas.microsoft.com/office/drawing/2014/main" id="{1A3FB2BA-1C47-4497-9934-9F423F2D568E}"/>
              </a:ext>
            </a:extLst>
          </p:cNvPr>
          <p:cNvSpPr/>
          <p:nvPr/>
        </p:nvSpPr>
        <p:spPr>
          <a:xfrm>
            <a:off x="7253012" y="258501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4D0CB80A-5AA1-4EAA-8329-AD5F773F1AC9}"/>
              </a:ext>
            </a:extLst>
          </p:cNvPr>
          <p:cNvSpPr/>
          <p:nvPr/>
        </p:nvSpPr>
        <p:spPr>
          <a:xfrm>
            <a:off x="7255324" y="3567737"/>
            <a:ext cx="326497" cy="8410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036345-9BD5-4734-97C8-FF8990426D97}"/>
              </a:ext>
            </a:extLst>
          </p:cNvPr>
          <p:cNvSpPr txBox="1"/>
          <p:nvPr/>
        </p:nvSpPr>
        <p:spPr>
          <a:xfrm>
            <a:off x="1320803" y="1078353"/>
            <a:ext cx="39667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2*N skips</a:t>
            </a:r>
            <a:br>
              <a:rPr lang="fr-FR" sz="2800" dirty="0"/>
            </a:br>
            <a:r>
              <a:rPr lang="fr-FR" sz="2800" dirty="0"/>
              <a:t> + 2*N </a:t>
            </a:r>
            <a:r>
              <a:rPr lang="fr-FR" sz="2800" dirty="0" err="1"/>
              <a:t>small</a:t>
            </a:r>
            <a:r>
              <a:rPr lang="fr-FR" sz="2800" dirty="0"/>
              <a:t> </a:t>
            </a:r>
            <a:r>
              <a:rPr lang="fr-FR" sz="2800" dirty="0" err="1"/>
              <a:t>unitary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endParaRPr lang="fr-FR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3DF07C0-7BF1-4524-8874-782B93ADBB4C}"/>
              </a:ext>
            </a:extLst>
          </p:cNvPr>
          <p:cNvSpPr txBox="1"/>
          <p:nvPr/>
        </p:nvSpPr>
        <p:spPr>
          <a:xfrm>
            <a:off x="5173964" y="1322942"/>
            <a:ext cx="37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974F77-491B-47F0-AFAB-D582ACC4C972}"/>
              </a:ext>
            </a:extLst>
          </p:cNvPr>
          <p:cNvSpPr txBox="1"/>
          <p:nvPr/>
        </p:nvSpPr>
        <p:spPr>
          <a:xfrm>
            <a:off x="1382647" y="215247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848971-4B4E-4BAC-B003-754A1C83A474}"/>
              </a:ext>
            </a:extLst>
          </p:cNvPr>
          <p:cNvSpPr txBox="1"/>
          <p:nvPr/>
        </p:nvSpPr>
        <p:spPr>
          <a:xfrm>
            <a:off x="2632400" y="218916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2E8673-2EB3-48FD-A9E6-94893E94114F}"/>
              </a:ext>
            </a:extLst>
          </p:cNvPr>
          <p:cNvSpPr txBox="1"/>
          <p:nvPr/>
        </p:nvSpPr>
        <p:spPr>
          <a:xfrm>
            <a:off x="3513113" y="212406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skip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9E3B58-D874-494C-9C3C-2E444A45F551}"/>
              </a:ext>
            </a:extLst>
          </p:cNvPr>
          <p:cNvSpPr txBox="1"/>
          <p:nvPr/>
        </p:nvSpPr>
        <p:spPr>
          <a:xfrm>
            <a:off x="4374173" y="2181210"/>
            <a:ext cx="515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read</a:t>
            </a:r>
            <a:endParaRPr lang="fr-FR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C03EF4-8575-4889-AC5B-A186ACA5217D}"/>
              </a:ext>
            </a:extLst>
          </p:cNvPr>
          <p:cNvSpPr txBox="1"/>
          <p:nvPr/>
        </p:nvSpPr>
        <p:spPr>
          <a:xfrm>
            <a:off x="7218382" y="4948724"/>
            <a:ext cx="2609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Much </a:t>
            </a:r>
            <a:r>
              <a:rPr lang="fr-FR" dirty="0" err="1"/>
              <a:t>faster</a:t>
            </a:r>
            <a:endParaRPr lang="fr-FR" dirty="0"/>
          </a:p>
          <a:p>
            <a:r>
              <a:rPr lang="fr-FR" dirty="0" err="1"/>
              <a:t>Fewer</a:t>
            </a:r>
            <a:r>
              <a:rPr lang="fr-FR" dirty="0"/>
              <a:t> data IO / </a:t>
            </a:r>
            <a:r>
              <a:rPr lang="fr-FR" dirty="0" err="1"/>
              <a:t>fewer</a:t>
            </a:r>
            <a:r>
              <a:rPr lang="fr-FR" dirty="0"/>
              <a:t> </a:t>
            </a:r>
            <a:r>
              <a:rPr lang="fr-FR" dirty="0" err="1"/>
              <a:t>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090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r>
              <a:rPr lang="fr-FR" dirty="0">
                <a:solidFill>
                  <a:sysClr val="windowText" lastClr="000000"/>
                </a:solidFill>
              </a:rPr>
              <a:t>: « 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r>
              <a:rPr lang="fr-FR" dirty="0">
                <a:solidFill>
                  <a:sysClr val="windowText" lastClr="000000"/>
                </a:solidFill>
              </a:rPr>
              <a:t> »</a:t>
            </a:r>
          </a:p>
          <a:p>
            <a:pPr rtl="0"/>
            <a:r>
              <a:rPr lang="fr-FR" sz="2400" dirty="0" err="1">
                <a:solidFill>
                  <a:sysClr val="windowText" lastClr="000000"/>
                </a:solidFill>
              </a:rPr>
              <a:t>From</a:t>
            </a:r>
            <a:r>
              <a:rPr lang="fr-FR" sz="2400" dirty="0">
                <a:solidFill>
                  <a:sysClr val="windowText" lastClr="000000"/>
                </a:solidFill>
              </a:rPr>
              <a:t> SQL to Parquet IO .. Hadoop 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767299-E12A-4572-B662-9D96A021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1DF1A0-32FD-435E-84E4-2D6D8E2572A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47263F-A26B-4C0E-AB9A-568AD899D2F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orme libre : forme 13">
            <a:extLst>
              <a:ext uri="{FF2B5EF4-FFF2-40B4-BE49-F238E27FC236}">
                <a16:creationId xmlns:a16="http://schemas.microsoft.com/office/drawing/2014/main" id="{F9C08C84-CEEA-4BA9-BCB5-F9F80470C659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" name="Forme libre : forme 14">
            <a:extLst>
              <a:ext uri="{FF2B5EF4-FFF2-40B4-BE49-F238E27FC236}">
                <a16:creationId xmlns:a16="http://schemas.microsoft.com/office/drawing/2014/main" id="{8F0F7793-ADD7-4C41-8B07-E72D26EC6DD5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" name="Forme libre : forme 15">
            <a:extLst>
              <a:ext uri="{FF2B5EF4-FFF2-40B4-BE49-F238E27FC236}">
                <a16:creationId xmlns:a16="http://schemas.microsoft.com/office/drawing/2014/main" id="{6925DB55-6BEF-4556-9DDA-4FBCDA22B9BF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B718FA-9194-40DF-922B-5910BDA6289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Forme libre : forme 2">
            <a:extLst>
              <a:ext uri="{FF2B5EF4-FFF2-40B4-BE49-F238E27FC236}">
                <a16:creationId xmlns:a16="http://schemas.microsoft.com/office/drawing/2014/main" id="{0989DAE7-7403-4A66-B99B-469D2B465924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55221E-BFDB-4C1D-9FEE-540AF8E3EAA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9868EC-3ADE-4D82-946E-FC9B60D72C54}"/>
              </a:ext>
            </a:extLst>
          </p:cNvPr>
          <p:cNvSpPr txBox="1"/>
          <p:nvPr/>
        </p:nvSpPr>
        <p:spPr>
          <a:xfrm>
            <a:off x="1190959" y="1479533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6923FD-D590-41CC-A009-1BAA9F27A76F}"/>
              </a:ext>
            </a:extLst>
          </p:cNvPr>
          <p:cNvSpPr txBox="1"/>
          <p:nvPr/>
        </p:nvSpPr>
        <p:spPr>
          <a:xfrm>
            <a:off x="1208363" y="2636520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FBDFA4-1ECF-4930-A752-9E9C5D62A00E}"/>
              </a:ext>
            </a:extLst>
          </p:cNvPr>
          <p:cNvSpPr txBox="1"/>
          <p:nvPr/>
        </p:nvSpPr>
        <p:spPr>
          <a:xfrm>
            <a:off x="1246463" y="3702844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8E8AB5-41B8-42D2-8EF0-8D08A11EFDA1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F4703ADA-6D81-4E4B-8345-4E2680E08C9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9C7824DF-9722-4E56-A0B2-51D79C3E3E9A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Curved Right 20">
            <a:extLst>
              <a:ext uri="{FF2B5EF4-FFF2-40B4-BE49-F238E27FC236}">
                <a16:creationId xmlns:a16="http://schemas.microsoft.com/office/drawing/2014/main" id="{9B63BB06-10AD-4DE3-A64C-F67537BFD816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1F1C3F3D-FF09-437E-9E92-24104BF4B4FE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674248-2F7B-4187-8E47-B1034070F6E4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19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165D1-CE0C-5F89-2697-91B47256B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F2F4D-B363-7334-F054-91B634827A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900360"/>
          </a:xfrm>
        </p:spPr>
        <p:txBody>
          <a:bodyPr vert="horz"/>
          <a:lstStyle/>
          <a:p>
            <a:pPr lvl="0" rtl="0"/>
            <a:r>
              <a:rPr lang="en-US" dirty="0"/>
              <a:t>This Part : ... </a:t>
            </a:r>
            <a:r>
              <a:rPr lang="en-US" sz="4000" dirty="0"/>
              <a:t>Parquet, IO </a:t>
            </a:r>
            <a:r>
              <a:rPr lang="en-US" sz="4000" dirty="0" err="1"/>
              <a:t>Optims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9B343B-5AA4-6D55-81EF-E1D545BA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3CFA76B-30DF-B344-839C-FD5BBAB3E232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8589AC-0E9C-2F58-4F98-6114B80FD8C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4CF6F-0360-740E-8ADB-17EAA94E670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F2E1CEDA-5975-F2DF-CBB0-63C51B408A13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E740B5DD-3A7B-90DE-32CB-7791136EE050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DBC1BE-3233-DB78-E53C-519A83AEFD0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49002-E4F3-90A5-3487-616C508B53B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EFF455B-A4CE-5F1E-2192-A7802DB45998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CC7E5EA-B247-4059-A234-FF84DF562AC0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16F3DA55-3CF4-035C-8B9C-91418E07CD49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F9CB9B2E-E0DE-8F72-AA0F-567BD2998339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B0E526D-C4A8-C5EE-84CE-D4792929AC0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2467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Last but not Least </a:t>
            </a:r>
            <a:r>
              <a:rPr lang="fr-FR" dirty="0" err="1">
                <a:solidFill>
                  <a:sysClr val="windowText" lastClr="000000"/>
                </a:solidFill>
              </a:rPr>
              <a:t>Optim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Using</a:t>
            </a:r>
            <a:r>
              <a:rPr lang="fr-FR" dirty="0">
                <a:solidFill>
                  <a:sysClr val="windowText" lastClr="000000"/>
                </a:solidFill>
              </a:rPr>
              <a:t> page-</a:t>
            </a:r>
            <a:r>
              <a:rPr lang="fr-FR" dirty="0" err="1">
                <a:solidFill>
                  <a:sysClr val="windowText" lastClr="000000"/>
                </a:solidFill>
              </a:rPr>
              <a:t>column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5F8EA502-59AC-4E62-B660-4C249A72992A}"/>
              </a:ext>
            </a:extLst>
          </p:cNvPr>
          <p:cNvSpPr/>
          <p:nvPr/>
        </p:nvSpPr>
        <p:spPr>
          <a:xfrm>
            <a:off x="853440" y="5027007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40074BF0-E9D8-46A9-9124-5228F501C4AA}"/>
              </a:ext>
            </a:extLst>
          </p:cNvPr>
          <p:cNvSpPr/>
          <p:nvPr/>
        </p:nvSpPr>
        <p:spPr>
          <a:xfrm>
            <a:off x="853440" y="392020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334F8B16-974E-4707-A1AB-55E3739321DC}"/>
              </a:ext>
            </a:extLst>
          </p:cNvPr>
          <p:cNvSpPr/>
          <p:nvPr/>
        </p:nvSpPr>
        <p:spPr>
          <a:xfrm>
            <a:off x="853440" y="2813397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9ED75B9A-83ED-4A77-85DB-9BD8AE98F22E}"/>
              </a:ext>
            </a:extLst>
          </p:cNvPr>
          <p:cNvSpPr/>
          <p:nvPr/>
        </p:nvSpPr>
        <p:spPr>
          <a:xfrm>
            <a:off x="853440" y="169897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B4F8C8-2897-429E-8269-475FCCE808A1}"/>
              </a:ext>
            </a:extLst>
          </p:cNvPr>
          <p:cNvSpPr txBox="1"/>
          <p:nvPr/>
        </p:nvSpPr>
        <p:spPr>
          <a:xfrm>
            <a:off x="2668952" y="5158908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78080-2A49-4579-AEDF-CE77C2BA88E6}"/>
              </a:ext>
            </a:extLst>
          </p:cNvPr>
          <p:cNvSpPr txBox="1"/>
          <p:nvPr/>
        </p:nvSpPr>
        <p:spPr>
          <a:xfrm>
            <a:off x="787285" y="4933007"/>
            <a:ext cx="2160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Footer</a:t>
            </a:r>
            <a:r>
              <a:rPr lang="fr-FR" dirty="0"/>
              <a:t>=</a:t>
            </a:r>
            <a:r>
              <a:rPr lang="fr-FR" dirty="0" err="1"/>
              <a:t>schema</a:t>
            </a:r>
            <a:r>
              <a:rPr lang="fr-FR" dirty="0"/>
              <a:t> + blocks info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DA04D-963B-45B8-A47F-2019662B2612}"/>
              </a:ext>
            </a:extLst>
          </p:cNvPr>
          <p:cNvSpPr txBox="1"/>
          <p:nvPr/>
        </p:nvSpPr>
        <p:spPr>
          <a:xfrm>
            <a:off x="779282" y="1634946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051AE7-6185-4886-8874-03DA950ABCD3}"/>
              </a:ext>
            </a:extLst>
          </p:cNvPr>
          <p:cNvSpPr txBox="1"/>
          <p:nvPr/>
        </p:nvSpPr>
        <p:spPr>
          <a:xfrm>
            <a:off x="809762" y="2774136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3B2FF-F05F-418C-A9F3-6C28D9CFB6AD}"/>
              </a:ext>
            </a:extLst>
          </p:cNvPr>
          <p:cNvSpPr txBox="1"/>
          <p:nvPr/>
        </p:nvSpPr>
        <p:spPr>
          <a:xfrm>
            <a:off x="787285" y="3833544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18E9785C-8D91-4E50-B6E7-4E5AA818459D}"/>
              </a:ext>
            </a:extLst>
          </p:cNvPr>
          <p:cNvSpPr/>
          <p:nvPr/>
        </p:nvSpPr>
        <p:spPr>
          <a:xfrm>
            <a:off x="4293234" y="4180146"/>
            <a:ext cx="3292476" cy="1111944"/>
          </a:xfrm>
          <a:prstGeom prst="wedgeEllipseCallout">
            <a:avLst>
              <a:gd name="adj1" fmla="val -8242"/>
              <a:gd name="adj2" fmla="val -6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Read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statistics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 data </a:t>
            </a:r>
          </a:p>
          <a:p>
            <a:pPr algn="ctr"/>
            <a:r>
              <a:rPr lang="fr-FR" dirty="0" err="1"/>
              <a:t>Maybe</a:t>
            </a:r>
            <a:r>
              <a:rPr lang="fr-FR" dirty="0"/>
              <a:t> Skip block..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EE940B-5115-4DC8-ACBF-AE0DCDA1F6A0}"/>
              </a:ext>
            </a:extLst>
          </p:cNvPr>
          <p:cNvCxnSpPr/>
          <p:nvPr/>
        </p:nvCxnSpPr>
        <p:spPr>
          <a:xfrm flipV="1">
            <a:off x="3974718" y="2419350"/>
            <a:ext cx="1065594" cy="464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527D69-F4C7-4D12-97CA-17C5DB280A12}"/>
              </a:ext>
            </a:extLst>
          </p:cNvPr>
          <p:cNvCxnSpPr>
            <a:cxnSpLocks/>
          </p:cNvCxnSpPr>
          <p:nvPr/>
        </p:nvCxnSpPr>
        <p:spPr>
          <a:xfrm>
            <a:off x="4038600" y="3630930"/>
            <a:ext cx="1135380" cy="396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D2C49620-0C30-47AB-BD68-FA814221831A}"/>
              </a:ext>
            </a:extLst>
          </p:cNvPr>
          <p:cNvSpPr/>
          <p:nvPr/>
        </p:nvSpPr>
        <p:spPr>
          <a:xfrm>
            <a:off x="5173980" y="239413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Col1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F83FC83A-8853-4D01-B8B1-36ED4A055074}"/>
              </a:ext>
            </a:extLst>
          </p:cNvPr>
          <p:cNvSpPr/>
          <p:nvPr/>
        </p:nvSpPr>
        <p:spPr>
          <a:xfrm>
            <a:off x="5173981" y="299480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Col1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min(col1)</a:t>
            </a:r>
            <a:r>
              <a:rPr lang="fr-FR" dirty="0"/>
              <a:t>=m</a:t>
            </a:r>
          </a:p>
          <a:p>
            <a:r>
              <a:rPr lang="fr-FR" b="1" dirty="0"/>
              <a:t>max(col1)=</a:t>
            </a:r>
            <a:r>
              <a:rPr lang="fr-FR" dirty="0"/>
              <a:t>M</a:t>
            </a:r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C0C60561-9E9F-4B33-8E4C-7D87B074AE3D}"/>
              </a:ext>
            </a:extLst>
          </p:cNvPr>
          <p:cNvSpPr/>
          <p:nvPr/>
        </p:nvSpPr>
        <p:spPr>
          <a:xfrm>
            <a:off x="6911340" y="239032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Col2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AF67B345-561F-4AA5-97B6-4AC2372DB3B7}"/>
              </a:ext>
            </a:extLst>
          </p:cNvPr>
          <p:cNvSpPr/>
          <p:nvPr/>
        </p:nvSpPr>
        <p:spPr>
          <a:xfrm>
            <a:off x="6911341" y="299099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Col2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min(col2)</a:t>
            </a:r>
            <a:r>
              <a:rPr lang="fr-FR" dirty="0"/>
              <a:t>=m</a:t>
            </a:r>
          </a:p>
          <a:p>
            <a:r>
              <a:rPr lang="fr-FR" b="1" dirty="0"/>
              <a:t>max(col2)=</a:t>
            </a:r>
            <a:r>
              <a:rPr lang="fr-FR" dirty="0"/>
              <a:t>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4277B5-C4C8-42B7-94B5-C72A6C505B39}"/>
              </a:ext>
            </a:extLst>
          </p:cNvPr>
          <p:cNvSpPr txBox="1"/>
          <p:nvPr/>
        </p:nvSpPr>
        <p:spPr>
          <a:xfrm>
            <a:off x="8583930" y="29222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979F9E2D-231C-44D9-BC4C-0E0E15B2077E}"/>
              </a:ext>
            </a:extLst>
          </p:cNvPr>
          <p:cNvSpPr/>
          <p:nvPr/>
        </p:nvSpPr>
        <p:spPr>
          <a:xfrm>
            <a:off x="9136380" y="2390325"/>
            <a:ext cx="894886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1371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… skip </a:t>
            </a:r>
            <a:r>
              <a:rPr lang="fr-FR" dirty="0" err="1">
                <a:solidFill>
                  <a:sysClr val="windowText" lastClr="000000"/>
                </a:solidFill>
              </a:rPr>
              <a:t>with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statistics</a:t>
            </a:r>
            <a:endParaRPr lang="fr-FR" dirty="0">
              <a:solidFill>
                <a:sysClr val="windowText" lastClr="000000"/>
              </a:solidFill>
            </a:endParaRP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(</a:t>
            </a:r>
            <a:r>
              <a:rPr lang="fr-FR" dirty="0" err="1">
                <a:solidFill>
                  <a:sysClr val="windowText" lastClr="000000"/>
                </a:solidFill>
              </a:rPr>
              <a:t>maybe</a:t>
            </a:r>
            <a:r>
              <a:rPr lang="fr-FR" dirty="0">
                <a:solidFill>
                  <a:sysClr val="windowText" lastClr="000000"/>
                </a:solidFill>
              </a:rPr>
              <a:t> False Positive)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643173-0C7E-4E92-9525-61EDD39F0037}"/>
              </a:ext>
            </a:extLst>
          </p:cNvPr>
          <p:cNvSpPr txBox="1"/>
          <p:nvPr/>
        </p:nvSpPr>
        <p:spPr>
          <a:xfrm>
            <a:off x="398308" y="1603272"/>
            <a:ext cx="6501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  </a:t>
            </a:r>
          </a:p>
          <a:p>
            <a:r>
              <a:rPr lang="fr-FR" sz="2400" dirty="0"/>
              <a:t>SELECT col2, </a:t>
            </a:r>
            <a:r>
              <a:rPr lang="fr-FR" sz="2400" dirty="0" err="1"/>
              <a:t>colP</a:t>
            </a:r>
            <a:r>
              <a:rPr lang="fr-FR" sz="2400" dirty="0"/>
              <a:t> FROM … WHERE  </a:t>
            </a:r>
            <a:r>
              <a:rPr lang="fr-FR" sz="2400" b="1" dirty="0"/>
              <a:t>col3 = value3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1988821" y="3543444"/>
            <a:ext cx="1558290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Col3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min(col3)</a:t>
            </a:r>
            <a:r>
              <a:rPr lang="fr-FR" dirty="0"/>
              <a:t>=m</a:t>
            </a:r>
          </a:p>
          <a:p>
            <a:r>
              <a:rPr lang="fr-FR" b="1" dirty="0"/>
              <a:t>max(col3)=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1988821" y="2973255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Col3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3939540" y="2922474"/>
            <a:ext cx="6247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If ( </a:t>
            </a:r>
            <a:r>
              <a:rPr lang="fr-FR" sz="2400" b="1" dirty="0"/>
              <a:t>(value3 &lt; m)  OR (value3 &gt; M)</a:t>
            </a:r>
            <a:r>
              <a:rPr lang="fr-FR" sz="2400" dirty="0"/>
              <a:t> 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445770" y="3859530"/>
            <a:ext cx="1239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value3 ?</a:t>
            </a:r>
          </a:p>
          <a:p>
            <a:endParaRPr lang="fr-FR" b="1" dirty="0"/>
          </a:p>
          <a:p>
            <a:r>
              <a:rPr lang="fr-FR" b="1" dirty="0"/>
              <a:t>m &lt;= ? &lt; 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7A8661-ADFB-467F-B2D2-9613397B2A85}"/>
              </a:ext>
            </a:extLst>
          </p:cNvPr>
          <p:cNvCxnSpPr>
            <a:cxnSpLocks/>
          </p:cNvCxnSpPr>
          <p:nvPr/>
        </p:nvCxnSpPr>
        <p:spPr>
          <a:xfrm flipV="1">
            <a:off x="1605009" y="3806190"/>
            <a:ext cx="277131" cy="21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EA1007-18D5-43FA-8797-F22D8BAE1A2D}"/>
              </a:ext>
            </a:extLst>
          </p:cNvPr>
          <p:cNvCxnSpPr>
            <a:cxnSpLocks/>
          </p:cNvCxnSpPr>
          <p:nvPr/>
        </p:nvCxnSpPr>
        <p:spPr>
          <a:xfrm>
            <a:off x="1605009" y="4156710"/>
            <a:ext cx="277131" cy="26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2BDB4-C202-4B89-A27B-9F77C946B759}"/>
              </a:ext>
            </a:extLst>
          </p:cNvPr>
          <p:cNvCxnSpPr>
            <a:cxnSpLocks/>
          </p:cNvCxnSpPr>
          <p:nvPr/>
        </p:nvCxnSpPr>
        <p:spPr>
          <a:xfrm>
            <a:off x="1578339" y="4088130"/>
            <a:ext cx="303801" cy="3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81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5C80E-81F7-504E-7842-A43CD1EADADC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Column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with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small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number</a:t>
            </a:r>
            <a:r>
              <a:rPr lang="fr-FR" sz="3600" dirty="0">
                <a:solidFill>
                  <a:sysClr val="windowText" lastClr="000000"/>
                </a:solidFill>
              </a:rPr>
              <a:t> of distinct values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… </a:t>
            </a:r>
            <a:r>
              <a:rPr lang="fr-FR" sz="3600" dirty="0" err="1">
                <a:solidFill>
                  <a:sysClr val="windowText" lastClr="000000"/>
                </a:solidFill>
              </a:rPr>
              <a:t>Stored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using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Dictionary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encoding</a:t>
            </a:r>
            <a:endParaRPr lang="fr-FR" sz="36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B4A0C504-BBBE-42E5-01E6-224904FC4668}"/>
              </a:ext>
            </a:extLst>
          </p:cNvPr>
          <p:cNvSpPr/>
          <p:nvPr/>
        </p:nvSpPr>
        <p:spPr>
          <a:xfrm>
            <a:off x="853440" y="5027007"/>
            <a:ext cx="3059430" cy="44196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529FBFF0-8D70-41C4-1CDF-A09D8C48CEF8}"/>
              </a:ext>
            </a:extLst>
          </p:cNvPr>
          <p:cNvSpPr/>
          <p:nvPr/>
        </p:nvSpPr>
        <p:spPr>
          <a:xfrm>
            <a:off x="853440" y="392020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0D779998-59BF-B14E-2D8C-98C16E994C15}"/>
              </a:ext>
            </a:extLst>
          </p:cNvPr>
          <p:cNvSpPr/>
          <p:nvPr/>
        </p:nvSpPr>
        <p:spPr>
          <a:xfrm>
            <a:off x="853440" y="2813397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1010694-D3C8-AEBF-C7CF-ECF9B12A1A5B}"/>
              </a:ext>
            </a:extLst>
          </p:cNvPr>
          <p:cNvSpPr/>
          <p:nvPr/>
        </p:nvSpPr>
        <p:spPr>
          <a:xfrm>
            <a:off x="853440" y="1698972"/>
            <a:ext cx="3059430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B16BD-E34A-DCD2-4FED-5A8B5F29E284}"/>
              </a:ext>
            </a:extLst>
          </p:cNvPr>
          <p:cNvSpPr txBox="1"/>
          <p:nvPr/>
        </p:nvSpPr>
        <p:spPr>
          <a:xfrm>
            <a:off x="2668952" y="5158908"/>
            <a:ext cx="130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</a:t>
            </a:r>
            <a:r>
              <a:rPr lang="fr-FR" dirty="0" err="1"/>
              <a:t>footer</a:t>
            </a:r>
            <a:r>
              <a:rPr lang="fr-FR" dirty="0"/>
              <a:t> size]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6A488-92B9-4C15-20E3-134BEE759CFD}"/>
              </a:ext>
            </a:extLst>
          </p:cNvPr>
          <p:cNvSpPr txBox="1"/>
          <p:nvPr/>
        </p:nvSpPr>
        <p:spPr>
          <a:xfrm>
            <a:off x="779282" y="1634946"/>
            <a:ext cx="3091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Block1=</a:t>
            </a:r>
          </a:p>
          <a:p>
            <a:r>
              <a:rPr lang="fr-FR" dirty="0"/>
              <a:t>List Row 0, 1, …c0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45349-8C38-420E-07E7-B6F62ACF44DA}"/>
              </a:ext>
            </a:extLst>
          </p:cNvPr>
          <p:cNvSpPr txBox="1"/>
          <p:nvPr/>
        </p:nvSpPr>
        <p:spPr>
          <a:xfrm>
            <a:off x="809762" y="2774136"/>
            <a:ext cx="2946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Block2=</a:t>
            </a:r>
          </a:p>
          <a:p>
            <a:r>
              <a:rPr lang="fr-FR" dirty="0"/>
              <a:t>List Row  c0+1, c0+2, … c1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A666E-7047-FA9C-FC60-1C53D5709CFE}"/>
              </a:ext>
            </a:extLst>
          </p:cNvPr>
          <p:cNvSpPr txBox="1"/>
          <p:nvPr/>
        </p:nvSpPr>
        <p:spPr>
          <a:xfrm>
            <a:off x="787285" y="3833544"/>
            <a:ext cx="2843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Block3=</a:t>
            </a:r>
          </a:p>
          <a:p>
            <a:r>
              <a:rPr lang="fr-FR" dirty="0"/>
              <a:t>List Row c1, c1+1 … c2</a:t>
            </a:r>
          </a:p>
          <a:p>
            <a:endParaRPr lang="fr-FR" dirty="0"/>
          </a:p>
          <a:p>
            <a:r>
              <a:rPr lang="fr-FR" dirty="0"/>
              <a:t>+ </a:t>
            </a:r>
            <a:r>
              <a:rPr lang="fr-FR" dirty="0" err="1"/>
              <a:t>Footer</a:t>
            </a:r>
            <a:r>
              <a:rPr lang="fr-FR" dirty="0"/>
              <a:t>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8B554D2C-D3F0-A182-B331-2136C13B7111}"/>
              </a:ext>
            </a:extLst>
          </p:cNvPr>
          <p:cNvSpPr/>
          <p:nvPr/>
        </p:nvSpPr>
        <p:spPr>
          <a:xfrm>
            <a:off x="4606289" y="4447721"/>
            <a:ext cx="3554367" cy="1111944"/>
          </a:xfrm>
          <a:prstGeom prst="wedgeEllipseCallout">
            <a:avLst>
              <a:gd name="adj1" fmla="val -8242"/>
              <a:gd name="adj2" fmla="val -66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Spark </a:t>
            </a:r>
            <a:r>
              <a:rPr lang="fr-FR" dirty="0" err="1"/>
              <a:t>choose</a:t>
            </a:r>
            <a:r>
              <a:rPr lang="fr-FR" dirty="0"/>
              <a:t> encode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Dictionary</a:t>
            </a:r>
            <a:r>
              <a:rPr lang="fr-FR" dirty="0"/>
              <a:t> if </a:t>
            </a:r>
            <a:r>
              <a:rPr lang="fr-FR" dirty="0" err="1"/>
              <a:t>compressed</a:t>
            </a:r>
            <a:r>
              <a:rPr lang="fr-FR" dirty="0"/>
              <a:t> size &lt;= 2Mo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8FC6AB-87AC-600B-48A5-D8CEEF5F506C}"/>
              </a:ext>
            </a:extLst>
          </p:cNvPr>
          <p:cNvCxnSpPr>
            <a:cxnSpLocks/>
          </p:cNvCxnSpPr>
          <p:nvPr/>
        </p:nvCxnSpPr>
        <p:spPr>
          <a:xfrm flipV="1">
            <a:off x="3974718" y="1264895"/>
            <a:ext cx="876682" cy="16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79BC0A-B48A-E25B-FAF8-F57795FBF9CC}"/>
              </a:ext>
            </a:extLst>
          </p:cNvPr>
          <p:cNvCxnSpPr>
            <a:cxnSpLocks/>
          </p:cNvCxnSpPr>
          <p:nvPr/>
        </p:nvCxnSpPr>
        <p:spPr>
          <a:xfrm>
            <a:off x="4038600" y="3630930"/>
            <a:ext cx="812800" cy="343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F4259155-9102-C211-7C83-EB89CFF87EEF}"/>
              </a:ext>
            </a:extLst>
          </p:cNvPr>
          <p:cNvSpPr/>
          <p:nvPr/>
        </p:nvSpPr>
        <p:spPr>
          <a:xfrm>
            <a:off x="4985394" y="1179592"/>
            <a:ext cx="2446020" cy="1658431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AA72A674-F81E-26B9-7BB4-7C47F44E63D8}"/>
              </a:ext>
            </a:extLst>
          </p:cNvPr>
          <p:cNvSpPr/>
          <p:nvPr/>
        </p:nvSpPr>
        <p:spPr>
          <a:xfrm>
            <a:off x="4977130" y="2997714"/>
            <a:ext cx="2496819" cy="105537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9A5D8D-49C2-12E2-8B51-E9449CB9A8B7}"/>
              </a:ext>
            </a:extLst>
          </p:cNvPr>
          <p:cNvSpPr txBox="1"/>
          <p:nvPr/>
        </p:nvSpPr>
        <p:spPr>
          <a:xfrm>
            <a:off x="7795160" y="27949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E8A20-F8A5-86D5-BCA4-CF65CA988541}"/>
              </a:ext>
            </a:extLst>
          </p:cNvPr>
          <p:cNvSpPr txBox="1"/>
          <p:nvPr/>
        </p:nvSpPr>
        <p:spPr>
          <a:xfrm>
            <a:off x="5093607" y="1239828"/>
            <a:ext cx="174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Col1 Page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5D9314-4F09-1398-470D-FAEFF74BB84D}"/>
              </a:ext>
            </a:extLst>
          </p:cNvPr>
          <p:cNvSpPr txBox="1"/>
          <p:nvPr/>
        </p:nvSpPr>
        <p:spPr>
          <a:xfrm>
            <a:off x="4977130" y="2987509"/>
            <a:ext cx="2524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Col1 </a:t>
            </a:r>
            <a:r>
              <a:rPr lang="fr-FR" dirty="0" err="1"/>
              <a:t>Dictionary</a:t>
            </a:r>
            <a:r>
              <a:rPr lang="fr-FR" dirty="0"/>
              <a:t>: N values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23EE71-DC7C-13AB-209B-5E6F0E759A1D}"/>
              </a:ext>
            </a:extLst>
          </p:cNvPr>
          <p:cNvSpPr txBox="1"/>
          <p:nvPr/>
        </p:nvSpPr>
        <p:spPr>
          <a:xfrm>
            <a:off x="4985394" y="3466609"/>
            <a:ext cx="2404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‘dic0’, ‘dic1’, ‘dic2’, ‘dic3, … </a:t>
            </a:r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DE5A8632-A4E5-204F-8219-DDD198154AA4}"/>
              </a:ext>
            </a:extLst>
          </p:cNvPr>
          <p:cNvSpPr/>
          <p:nvPr/>
        </p:nvSpPr>
        <p:spPr>
          <a:xfrm>
            <a:off x="7722145" y="1526910"/>
            <a:ext cx="150948" cy="115751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0DD44B9A-3620-BD87-F976-DA981FD15021}"/>
              </a:ext>
            </a:extLst>
          </p:cNvPr>
          <p:cNvSpPr/>
          <p:nvPr/>
        </p:nvSpPr>
        <p:spPr>
          <a:xfrm>
            <a:off x="7722145" y="3343992"/>
            <a:ext cx="150948" cy="60597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B71472-6F98-9BEC-7680-4A395A0D7018}"/>
              </a:ext>
            </a:extLst>
          </p:cNvPr>
          <p:cNvSpPr txBox="1"/>
          <p:nvPr/>
        </p:nvSpPr>
        <p:spPr>
          <a:xfrm>
            <a:off x="7963806" y="1586777"/>
            <a:ext cx="2169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</a:t>
            </a:r>
          </a:p>
          <a:p>
            <a:r>
              <a:rPr lang="fr-FR" dirty="0"/>
              <a:t>~100 000 </a:t>
            </a:r>
            <a:r>
              <a:rPr lang="fr-FR" dirty="0" err="1"/>
              <a:t>rows</a:t>
            </a:r>
            <a:endParaRPr lang="fr-FR" dirty="0"/>
          </a:p>
          <a:p>
            <a:r>
              <a:rPr lang="fr-FR" dirty="0"/>
              <a:t>(… to fit in 128Mo</a:t>
            </a:r>
          </a:p>
          <a:p>
            <a:r>
              <a:rPr lang="fr-FR" dirty="0"/>
              <a:t> = parquet block size)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8E282A-57DF-715D-B7B7-3CE6F73084E2}"/>
              </a:ext>
            </a:extLst>
          </p:cNvPr>
          <p:cNvSpPr txBox="1"/>
          <p:nvPr/>
        </p:nvSpPr>
        <p:spPr>
          <a:xfrm>
            <a:off x="8025492" y="3387782"/>
            <a:ext cx="191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</a:t>
            </a:r>
          </a:p>
          <a:p>
            <a:r>
              <a:rPr lang="fr-FR" dirty="0"/>
              <a:t>~10 distinct values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CC2442-FD74-6029-75FF-45B65ECD98D6}"/>
              </a:ext>
            </a:extLst>
          </p:cNvPr>
          <p:cNvSpPr txBox="1"/>
          <p:nvPr/>
        </p:nvSpPr>
        <p:spPr>
          <a:xfrm>
            <a:off x="4977130" y="1619365"/>
            <a:ext cx="15149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[3]</a:t>
            </a:r>
            <a:br>
              <a:rPr lang="fr-FR" sz="1400" dirty="0"/>
            </a:br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[0]</a:t>
            </a:r>
          </a:p>
          <a:p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[2]</a:t>
            </a:r>
          </a:p>
          <a:p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[3]</a:t>
            </a:r>
            <a:br>
              <a:rPr lang="fr-FR" sz="1400" dirty="0"/>
            </a:br>
            <a:r>
              <a:rPr lang="fr-FR" sz="1400" dirty="0" err="1"/>
              <a:t>row</a:t>
            </a:r>
            <a:r>
              <a:rPr lang="fr-FR" sz="1400" dirty="0"/>
              <a:t>[0].col1=</a:t>
            </a:r>
            <a:r>
              <a:rPr lang="fr-FR" sz="1400" dirty="0" err="1"/>
              <a:t>dic</a:t>
            </a:r>
            <a:r>
              <a:rPr lang="fr-FR" sz="1400" dirty="0"/>
              <a:t>[6]</a:t>
            </a:r>
          </a:p>
          <a:p>
            <a:endParaRPr lang="fr-FR" sz="1400" dirty="0"/>
          </a:p>
          <a:p>
            <a:endParaRPr lang="fr-FR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CF4F2B-BA89-9F79-642B-C1C1ACAEE259}"/>
              </a:ext>
            </a:extLst>
          </p:cNvPr>
          <p:cNvCxnSpPr>
            <a:cxnSpLocks/>
          </p:cNvCxnSpPr>
          <p:nvPr/>
        </p:nvCxnSpPr>
        <p:spPr>
          <a:xfrm flipH="1">
            <a:off x="6382863" y="2203941"/>
            <a:ext cx="87263" cy="132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1C3D425-82F3-D299-49F9-74FBA2096E33}"/>
              </a:ext>
            </a:extLst>
          </p:cNvPr>
          <p:cNvCxnSpPr>
            <a:cxnSpLocks/>
          </p:cNvCxnSpPr>
          <p:nvPr/>
        </p:nvCxnSpPr>
        <p:spPr>
          <a:xfrm flipH="1">
            <a:off x="5344886" y="1984923"/>
            <a:ext cx="1141281" cy="151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169492-CA11-9B19-D355-42068F0426C5}"/>
              </a:ext>
            </a:extLst>
          </p:cNvPr>
          <p:cNvCxnSpPr>
            <a:cxnSpLocks/>
          </p:cNvCxnSpPr>
          <p:nvPr/>
        </p:nvCxnSpPr>
        <p:spPr>
          <a:xfrm>
            <a:off x="6478390" y="1768894"/>
            <a:ext cx="407926" cy="176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A3D3C6-FD82-6796-BFD7-5FB68B5B2C8E}"/>
              </a:ext>
            </a:extLst>
          </p:cNvPr>
          <p:cNvCxnSpPr>
            <a:cxnSpLocks/>
          </p:cNvCxnSpPr>
          <p:nvPr/>
        </p:nvCxnSpPr>
        <p:spPr>
          <a:xfrm>
            <a:off x="6517890" y="2385894"/>
            <a:ext cx="315982" cy="113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C60572-995C-FFEE-BCCD-2F8668982C6C}"/>
              </a:ext>
            </a:extLst>
          </p:cNvPr>
          <p:cNvCxnSpPr>
            <a:cxnSpLocks/>
          </p:cNvCxnSpPr>
          <p:nvPr/>
        </p:nvCxnSpPr>
        <p:spPr>
          <a:xfrm>
            <a:off x="6509626" y="2647978"/>
            <a:ext cx="766519" cy="839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718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A7390AD-2C74-603B-8FCF-4B27FA035FB9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Predicate</a:t>
            </a:r>
            <a:r>
              <a:rPr lang="fr-FR" sz="3600" dirty="0">
                <a:solidFill>
                  <a:sysClr val="windowText" lastClr="000000"/>
                </a:solidFill>
              </a:rPr>
              <a:t> Push-Down for « col=‘value’ » 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or « col in [‘value1’, .. ‘</a:t>
            </a:r>
            <a:r>
              <a:rPr lang="fr-FR" sz="3600" dirty="0" err="1">
                <a:solidFill>
                  <a:sysClr val="windowText" lastClr="000000"/>
                </a:solidFill>
              </a:rPr>
              <a:t>valueN</a:t>
            </a:r>
            <a:r>
              <a:rPr lang="fr-FR" sz="3600" dirty="0">
                <a:solidFill>
                  <a:sysClr val="windowText" lastClr="000000"/>
                </a:solidFill>
              </a:rPr>
              <a:t>’]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CA678-375B-ED8E-2FE6-07EA43353BD4}"/>
              </a:ext>
            </a:extLst>
          </p:cNvPr>
          <p:cNvSpPr txBox="1"/>
          <p:nvPr/>
        </p:nvSpPr>
        <p:spPr>
          <a:xfrm>
            <a:off x="387421" y="1831872"/>
            <a:ext cx="8168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  </a:t>
            </a:r>
          </a:p>
          <a:p>
            <a:r>
              <a:rPr lang="fr-FR" sz="2400" dirty="0"/>
              <a:t>SELECT col2, </a:t>
            </a:r>
            <a:r>
              <a:rPr lang="fr-FR" sz="2400" dirty="0" err="1"/>
              <a:t>colP</a:t>
            </a:r>
            <a:r>
              <a:rPr lang="fr-FR" sz="2400" dirty="0"/>
              <a:t> FROM … </a:t>
            </a:r>
            <a:br>
              <a:rPr lang="fr-FR" sz="2400" dirty="0"/>
            </a:br>
            <a:r>
              <a:rPr lang="fr-FR" sz="2400" dirty="0"/>
              <a:t>WHERE  </a:t>
            </a:r>
            <a:r>
              <a:rPr lang="fr-FR" sz="2400" b="1" dirty="0"/>
              <a:t>col3 = ‘value3’ </a:t>
            </a:r>
            <a:r>
              <a:rPr lang="fr-FR" sz="2400" dirty="0"/>
              <a:t>and</a:t>
            </a:r>
            <a:r>
              <a:rPr lang="fr-FR" sz="2400" b="1" dirty="0"/>
              <a:t> col4 in [ ‘value1’, ‘value2’, value3’ ]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1C40A368-F29E-9320-F959-EB14424F7219}"/>
              </a:ext>
            </a:extLst>
          </p:cNvPr>
          <p:cNvSpPr/>
          <p:nvPr/>
        </p:nvSpPr>
        <p:spPr>
          <a:xfrm>
            <a:off x="1814285" y="3090258"/>
            <a:ext cx="228600" cy="621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DB9D83-15A3-0B85-3410-F8E54FE536B6}"/>
              </a:ext>
            </a:extLst>
          </p:cNvPr>
          <p:cNvSpPr txBox="1"/>
          <p:nvPr/>
        </p:nvSpPr>
        <p:spPr>
          <a:xfrm>
            <a:off x="888999" y="3770085"/>
            <a:ext cx="3391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each</a:t>
            </a:r>
            <a:r>
              <a:rPr lang="fr-FR" dirty="0"/>
              <a:t> page </a:t>
            </a:r>
            <a:r>
              <a:rPr lang="fr-FR" dirty="0" err="1"/>
              <a:t>chunk</a:t>
            </a:r>
            <a:r>
              <a:rPr lang="fr-FR" dirty="0"/>
              <a:t> of col3</a:t>
            </a:r>
          </a:p>
          <a:p>
            <a:r>
              <a:rPr lang="fr-FR" dirty="0"/>
              <a:t>If </a:t>
            </a:r>
            <a:r>
              <a:rPr lang="fr-FR" dirty="0" err="1"/>
              <a:t>encoded</a:t>
            </a:r>
            <a:r>
              <a:rPr lang="fr-FR" dirty="0"/>
              <a:t> as </a:t>
            </a:r>
            <a:r>
              <a:rPr lang="fr-FR" dirty="0" err="1"/>
              <a:t>Dictionary</a:t>
            </a:r>
            <a:r>
              <a:rPr lang="fr-FR" dirty="0"/>
              <a:t>  </a:t>
            </a:r>
          </a:p>
          <a:p>
            <a:r>
              <a:rPr lang="fr-FR" dirty="0"/>
              <a:t>    =&gt;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dictionary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then</a:t>
            </a:r>
            <a:r>
              <a:rPr lang="fr-FR" dirty="0"/>
              <a:t> if ‘value3’ not in </a:t>
            </a:r>
            <a:r>
              <a:rPr lang="fr-FR" dirty="0" err="1"/>
              <a:t>dictionary</a:t>
            </a:r>
            <a:endParaRPr lang="fr-FR" dirty="0"/>
          </a:p>
          <a:p>
            <a:r>
              <a:rPr lang="fr-FR" dirty="0"/>
              <a:t>               =&gt; SKIP Row Group !!!</a:t>
            </a:r>
          </a:p>
        </p:txBody>
      </p:sp>
    </p:spTree>
    <p:extLst>
      <p:ext uri="{BB962C8B-B14F-4D97-AF65-F5344CB8AC3E}">
        <p14:creationId xmlns:p14="http://schemas.microsoft.com/office/powerpoint/2010/main" val="2216523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CF96EB-8F53-4D3C-B23F-AB756AFC1E84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Bloom </a:t>
            </a:r>
            <a:r>
              <a:rPr lang="fr-FR" dirty="0" err="1">
                <a:solidFill>
                  <a:sysClr val="windowText" lastClr="000000"/>
                </a:solidFill>
              </a:rPr>
              <a:t>Filter</a:t>
            </a:r>
            <a:r>
              <a:rPr lang="fr-FR" dirty="0">
                <a:solidFill>
                  <a:sysClr val="windowText" lastClr="000000"/>
                </a:solidFill>
              </a:rPr>
              <a:t>: </a:t>
            </a:r>
            <a:r>
              <a:rPr lang="fr-FR" dirty="0" err="1">
                <a:solidFill>
                  <a:sysClr val="windowText" lastClr="000000"/>
                </a:solidFill>
              </a:rPr>
              <a:t>mask</a:t>
            </a:r>
            <a:r>
              <a:rPr lang="fr-FR" dirty="0">
                <a:solidFill>
                  <a:sysClr val="windowText" lastClr="000000"/>
                </a:solidFill>
              </a:rPr>
              <a:t>=Union(hash(..))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8CDE81FD-0EBA-4860-9215-CC113E35B2B3}"/>
              </a:ext>
            </a:extLst>
          </p:cNvPr>
          <p:cNvSpPr/>
          <p:nvPr/>
        </p:nvSpPr>
        <p:spPr>
          <a:xfrm>
            <a:off x="2112110" y="2481149"/>
            <a:ext cx="174878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min(col)</a:t>
            </a:r>
            <a:r>
              <a:rPr lang="fr-FR" dirty="0"/>
              <a:t>=m</a:t>
            </a:r>
          </a:p>
          <a:p>
            <a:r>
              <a:rPr lang="fr-FR" b="1" dirty="0"/>
              <a:t>max(col)=</a:t>
            </a:r>
            <a:r>
              <a:rPr lang="fr-FR" dirty="0"/>
              <a:t>M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A66248ED-761D-4B65-898A-FA5D438F445E}"/>
              </a:ext>
            </a:extLst>
          </p:cNvPr>
          <p:cNvSpPr/>
          <p:nvPr/>
        </p:nvSpPr>
        <p:spPr>
          <a:xfrm>
            <a:off x="2112111" y="1910960"/>
            <a:ext cx="1558290" cy="36020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5CDE6-5990-4774-B823-6264401B89E2}"/>
              </a:ext>
            </a:extLst>
          </p:cNvPr>
          <p:cNvSpPr txBox="1"/>
          <p:nvPr/>
        </p:nvSpPr>
        <p:spPr>
          <a:xfrm>
            <a:off x="4066640" y="1490847"/>
            <a:ext cx="6247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Bitmask</a:t>
            </a:r>
            <a:r>
              <a:rPr lang="fr-FR" sz="2400" dirty="0"/>
              <a:t> h = hash(value)</a:t>
            </a:r>
          </a:p>
          <a:p>
            <a:r>
              <a:rPr lang="fr-FR" sz="2400" dirty="0"/>
              <a:t>If ( </a:t>
            </a:r>
            <a:r>
              <a:rPr lang="fr-FR" sz="2400" b="1" dirty="0"/>
              <a:t>(h &amp; bloom) == h </a:t>
            </a:r>
            <a:r>
              <a:rPr lang="fr-FR" sz="2400" dirty="0"/>
              <a:t>)</a:t>
            </a:r>
          </a:p>
          <a:p>
            <a:r>
              <a:rPr lang="fr-FR" sz="2400" dirty="0"/>
              <a:t>   … AND check for </a:t>
            </a:r>
            <a:r>
              <a:rPr lang="fr-FR" sz="2400" dirty="0" err="1"/>
              <a:t>null</a:t>
            </a:r>
            <a:r>
              <a:rPr lang="fr-FR" sz="2400" dirty="0"/>
              <a:t> to </a:t>
            </a:r>
            <a:r>
              <a:rPr lang="fr-FR" sz="2400" dirty="0" err="1"/>
              <a:t>please</a:t>
            </a:r>
            <a:r>
              <a:rPr lang="fr-FR" sz="2400" dirty="0"/>
              <a:t> SQL </a:t>
            </a:r>
            <a:r>
              <a:rPr lang="fr-FR" sz="2400" dirty="0" err="1"/>
              <a:t>semantic</a:t>
            </a:r>
            <a:r>
              <a:rPr lang="fr-FR" sz="2400" dirty="0"/>
              <a:t> ?!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Impossible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row</a:t>
            </a:r>
            <a:r>
              <a:rPr lang="fr-FR" sz="2400" dirty="0"/>
              <a:t> in </a:t>
            </a:r>
            <a:r>
              <a:rPr lang="fr-FR" sz="2400" dirty="0" err="1"/>
              <a:t>this</a:t>
            </a:r>
            <a:r>
              <a:rPr lang="fr-FR" sz="2400" dirty="0"/>
              <a:t> block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2400" dirty="0"/>
              <a:t>Skip block!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99BCB-2242-4578-9B88-76309D943965}"/>
              </a:ext>
            </a:extLst>
          </p:cNvPr>
          <p:cNvSpPr txBox="1"/>
          <p:nvPr/>
        </p:nvSpPr>
        <p:spPr>
          <a:xfrm>
            <a:off x="521598" y="2682769"/>
            <a:ext cx="699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value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965DD955-8BC6-470B-B8F1-0DFB0E0B02C5}"/>
              </a:ext>
            </a:extLst>
          </p:cNvPr>
          <p:cNvSpPr/>
          <p:nvPr/>
        </p:nvSpPr>
        <p:spPr>
          <a:xfrm>
            <a:off x="2112110" y="3475559"/>
            <a:ext cx="2110739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Col Bloom </a:t>
            </a:r>
            <a:r>
              <a:rPr lang="fr-FR" sz="1600" dirty="0" err="1"/>
              <a:t>masks</a:t>
            </a:r>
            <a:r>
              <a:rPr lang="fr-FR" sz="1600" dirty="0"/>
              <a:t>{1..k}</a:t>
            </a:r>
          </a:p>
          <a:p>
            <a:r>
              <a:rPr lang="fr-FR" b="1" dirty="0"/>
              <a:t>01001101011010101000111010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8C083F-2AD0-4A7D-ABF3-B9CB967D74B9}"/>
              </a:ext>
            </a:extLst>
          </p:cNvPr>
          <p:cNvSpPr txBox="1"/>
          <p:nvPr/>
        </p:nvSpPr>
        <p:spPr>
          <a:xfrm>
            <a:off x="214310" y="3342995"/>
            <a:ext cx="182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Hash{1..k}(value)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8FAEDAE-9942-4AC6-99B3-6438C549650C}"/>
              </a:ext>
            </a:extLst>
          </p:cNvPr>
          <p:cNvSpPr/>
          <p:nvPr/>
        </p:nvSpPr>
        <p:spPr>
          <a:xfrm>
            <a:off x="847190" y="3014405"/>
            <a:ext cx="243840" cy="2628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C3142-CEC3-408C-9EB0-977D1ABB519D}"/>
              </a:ext>
            </a:extLst>
          </p:cNvPr>
          <p:cNvSpPr txBox="1"/>
          <p:nvPr/>
        </p:nvSpPr>
        <p:spPr>
          <a:xfrm>
            <a:off x="266165" y="3654485"/>
            <a:ext cx="1405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00001000010100001010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293112-CEBA-4DE6-9241-D089FC3F1155}"/>
              </a:ext>
            </a:extLst>
          </p:cNvPr>
          <p:cNvSpPr txBox="1"/>
          <p:nvPr/>
        </p:nvSpPr>
        <p:spPr>
          <a:xfrm>
            <a:off x="1550135" y="370851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1407A7-CFC0-44A2-9323-A9D96C52ACC0}"/>
              </a:ext>
            </a:extLst>
          </p:cNvPr>
          <p:cNvCxnSpPr>
            <a:cxnSpLocks/>
          </p:cNvCxnSpPr>
          <p:nvPr/>
        </p:nvCxnSpPr>
        <p:spPr>
          <a:xfrm>
            <a:off x="1611095" y="4046915"/>
            <a:ext cx="379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59C7C7-20A8-4911-B1DC-990F92AF4C29}"/>
              </a:ext>
            </a:extLst>
          </p:cNvPr>
          <p:cNvSpPr txBox="1"/>
          <p:nvPr/>
        </p:nvSpPr>
        <p:spPr>
          <a:xfrm>
            <a:off x="6282268" y="3654484"/>
            <a:ext cx="3417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hashes, 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bits, </a:t>
            </a:r>
            <a:r>
              <a:rPr lang="en-US" b="0" i="1" dirty="0">
                <a:solidFill>
                  <a:srgbClr val="000000"/>
                </a:solidFill>
                <a:effectLst/>
                <a:latin typeface="Palatino"/>
              </a:rPr>
              <a:t>n</a:t>
            </a:r>
            <a:r>
              <a:rPr lang="en-US" b="0" i="0" dirty="0">
                <a:solidFill>
                  <a:srgbClr val="000000"/>
                </a:solidFill>
                <a:effectLst/>
                <a:latin typeface="Palatino"/>
              </a:rPr>
              <a:t> elements</a:t>
            </a:r>
          </a:p>
          <a:p>
            <a:r>
              <a:rPr lang="en-US" dirty="0">
                <a:solidFill>
                  <a:srgbClr val="000000"/>
                </a:solidFill>
                <a:latin typeface="Palatino"/>
              </a:rPr>
              <a:t>=&gt; False positive rate ~ 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(1-e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-kn/m</a:t>
            </a:r>
            <a:r>
              <a:rPr lang="fr-FR" b="0" i="1" dirty="0">
                <a:solidFill>
                  <a:srgbClr val="000000"/>
                </a:solidFill>
                <a:effectLst/>
                <a:latin typeface="Palatino"/>
              </a:rPr>
              <a:t>)</a:t>
            </a:r>
            <a:r>
              <a:rPr lang="fr-FR" b="0" i="1" baseline="30000" dirty="0">
                <a:solidFill>
                  <a:srgbClr val="000000"/>
                </a:solidFill>
                <a:effectLst/>
                <a:latin typeface="Palatino"/>
              </a:rPr>
              <a:t>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90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544DC08-BB6D-48B7-8487-C7005CC8B2C0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« PPD » :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B12FB-FD0F-47B1-86F0-B6DB5A99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47" y="3234599"/>
            <a:ext cx="1473985" cy="1105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01A80B-2569-44F8-87CB-6BBDB71769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758435" y="2419560"/>
            <a:ext cx="1548764" cy="80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65321-0B2F-408A-AB7B-E7516555AB6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13">
            <a:extLst>
              <a:ext uri="{FF2B5EF4-FFF2-40B4-BE49-F238E27FC236}">
                <a16:creationId xmlns:a16="http://schemas.microsoft.com/office/drawing/2014/main" id="{B10525BB-C253-4EDF-8B2F-7B457CDD81D8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14">
            <a:extLst>
              <a:ext uri="{FF2B5EF4-FFF2-40B4-BE49-F238E27FC236}">
                <a16:creationId xmlns:a16="http://schemas.microsoft.com/office/drawing/2014/main" id="{FC561677-E85E-498D-A3CC-FE0FF201A34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0" name="Forme libre : forme 15">
            <a:extLst>
              <a:ext uri="{FF2B5EF4-FFF2-40B4-BE49-F238E27FC236}">
                <a16:creationId xmlns:a16="http://schemas.microsoft.com/office/drawing/2014/main" id="{B9A20C7D-4943-4800-A542-40C3233D8145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7055DE-23C9-4399-9790-2E36C487149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2">
            <a:extLst>
              <a:ext uri="{FF2B5EF4-FFF2-40B4-BE49-F238E27FC236}">
                <a16:creationId xmlns:a16="http://schemas.microsoft.com/office/drawing/2014/main" id="{3DD64787-3093-4FB0-B027-17A30A59DAFF}"/>
              </a:ext>
            </a:extLst>
          </p:cNvPr>
          <p:cNvSpPr/>
          <p:nvPr/>
        </p:nvSpPr>
        <p:spPr>
          <a:xfrm>
            <a:off x="4072710" y="4225679"/>
            <a:ext cx="293769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4CA6B5-C23F-42DF-AF5C-3E2719E423E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00" y="4339979"/>
            <a:ext cx="2286720" cy="685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B298CE-93AF-4BCC-A0A1-F8758F121EB1}"/>
              </a:ext>
            </a:extLst>
          </p:cNvPr>
          <p:cNvSpPr txBox="1"/>
          <p:nvPr/>
        </p:nvSpPr>
        <p:spPr>
          <a:xfrm>
            <a:off x="1190959" y="1479533"/>
            <a:ext cx="345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… </a:t>
            </a:r>
            <a:r>
              <a:rPr lang="fr-FR" dirty="0" err="1"/>
              <a:t>where</a:t>
            </a:r>
            <a:r>
              <a:rPr lang="fr-FR" dirty="0"/>
              <a:t> col3=value3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71EEE0-3E53-4A53-AEE5-8895BD4B1276}"/>
              </a:ext>
            </a:extLst>
          </p:cNvPr>
          <p:cNvSpPr txBox="1"/>
          <p:nvPr/>
        </p:nvSpPr>
        <p:spPr>
          <a:xfrm>
            <a:off x="907373" y="2554156"/>
            <a:ext cx="346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  <a:p>
            <a:r>
              <a:rPr lang="fr-FR" dirty="0"/>
              <a:t>WITH PREDICATE « </a:t>
            </a:r>
            <a:r>
              <a:rPr lang="fr-FR" b="1" dirty="0" err="1"/>
              <a:t>pushed</a:t>
            </a:r>
            <a:r>
              <a:rPr lang="fr-FR" b="1" dirty="0"/>
              <a:t>-down</a:t>
            </a:r>
            <a:r>
              <a:rPr lang="fr-FR" dirty="0"/>
              <a:t> 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6F0FA-B22F-4274-89B8-63D0C84913CB}"/>
              </a:ext>
            </a:extLst>
          </p:cNvPr>
          <p:cNvSpPr txBox="1"/>
          <p:nvPr/>
        </p:nvSpPr>
        <p:spPr>
          <a:xfrm>
            <a:off x="989310" y="3596552"/>
            <a:ext cx="3275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statistics+bloom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666DF9-4FB6-4036-9D2E-E2FFBAB46630}"/>
              </a:ext>
            </a:extLst>
          </p:cNvPr>
          <p:cNvSpPr txBox="1"/>
          <p:nvPr/>
        </p:nvSpPr>
        <p:spPr>
          <a:xfrm>
            <a:off x="1246463" y="4584502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6B10C3AC-746A-4025-846D-00D0AC3A01AA}"/>
              </a:ext>
            </a:extLst>
          </p:cNvPr>
          <p:cNvSpPr/>
          <p:nvPr/>
        </p:nvSpPr>
        <p:spPr>
          <a:xfrm>
            <a:off x="2728089" y="3166439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43DCACA6-4E4A-426D-9730-55B3C5504829}"/>
              </a:ext>
            </a:extLst>
          </p:cNvPr>
          <p:cNvSpPr/>
          <p:nvPr/>
        </p:nvSpPr>
        <p:spPr>
          <a:xfrm>
            <a:off x="2720478" y="4419362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15DFFD4E-FE72-4966-8216-FA409117E9CC}"/>
              </a:ext>
            </a:extLst>
          </p:cNvPr>
          <p:cNvSpPr/>
          <p:nvPr/>
        </p:nvSpPr>
        <p:spPr>
          <a:xfrm>
            <a:off x="2711353" y="2092376"/>
            <a:ext cx="326497" cy="52440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1AEE7BB-9F11-4FB9-8FBA-51DE9687DDBA}"/>
              </a:ext>
            </a:extLst>
          </p:cNvPr>
          <p:cNvSpPr/>
          <p:nvPr/>
        </p:nvSpPr>
        <p:spPr>
          <a:xfrm rot="16200000">
            <a:off x="4602068" y="2977797"/>
            <a:ext cx="232410" cy="13478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57F13B6-3ADE-4ACB-A1B5-DB4378E20D83}"/>
              </a:ext>
            </a:extLst>
          </p:cNvPr>
          <p:cNvSpPr/>
          <p:nvPr/>
        </p:nvSpPr>
        <p:spPr>
          <a:xfrm rot="16200000">
            <a:off x="4823983" y="3232659"/>
            <a:ext cx="232410" cy="13504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0E0F9F8-CE27-4F6C-8A7C-B247A1853B00}"/>
              </a:ext>
            </a:extLst>
          </p:cNvPr>
          <p:cNvSpPr/>
          <p:nvPr/>
        </p:nvSpPr>
        <p:spPr>
          <a:xfrm>
            <a:off x="5438907" y="3147423"/>
            <a:ext cx="1203255" cy="337188"/>
          </a:xfrm>
          <a:prstGeom prst="downArrow">
            <a:avLst>
              <a:gd name="adj1" fmla="val 44934"/>
              <a:gd name="adj2" fmla="val 73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7D8A90-70A2-4FDD-8710-C91C80C1F6F5}"/>
              </a:ext>
            </a:extLst>
          </p:cNvPr>
          <p:cNvSpPr txBox="1"/>
          <p:nvPr/>
        </p:nvSpPr>
        <p:spPr>
          <a:xfrm>
            <a:off x="6447324" y="3313834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r>
              <a:rPr lang="fr-FR" dirty="0"/>
              <a:t>(=blocks)</a:t>
            </a:r>
          </a:p>
          <a:p>
            <a:r>
              <a:rPr lang="fr-FR" dirty="0" err="1"/>
              <a:t>Where</a:t>
            </a:r>
            <a:r>
              <a:rPr lang="fr-FR" dirty="0"/>
              <a:t> « col3=value3 » </a:t>
            </a:r>
          </a:p>
          <a:p>
            <a:r>
              <a:rPr lang="fr-FR" b="1" dirty="0"/>
              <a:t>by min/max or Bloom</a:t>
            </a:r>
          </a:p>
        </p:txBody>
      </p:sp>
    </p:spTree>
    <p:extLst>
      <p:ext uri="{BB962C8B-B14F-4D97-AF65-F5344CB8AC3E}">
        <p14:creationId xmlns:p14="http://schemas.microsoft.com/office/powerpoint/2010/main" val="25726215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890807-4587-4B26-A4C4-4652FDF2B9D6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r>
              <a:rPr lang="fr-FR" dirty="0">
                <a:solidFill>
                  <a:sysClr val="windowText" lastClr="000000"/>
                </a:solidFill>
              </a:rPr>
              <a:t>Sort + </a:t>
            </a:r>
            <a:r>
              <a:rPr lang="fr-FR" dirty="0" err="1">
                <a:solidFill>
                  <a:sysClr val="windowText" lastClr="000000"/>
                </a:solidFill>
              </a:rPr>
              <a:t>parquet.block.size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for </a:t>
            </a:r>
            <a:r>
              <a:rPr lang="fr-FR" dirty="0" err="1">
                <a:solidFill>
                  <a:sysClr val="windowText" lastClr="000000"/>
                </a:solidFill>
              </a:rPr>
              <a:t>better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Predicate</a:t>
            </a:r>
            <a:r>
              <a:rPr lang="fr-FR" dirty="0">
                <a:solidFill>
                  <a:sysClr val="windowText" lastClr="000000"/>
                </a:solidFill>
              </a:rPr>
              <a:t>-Push-Down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76C4D-1580-4550-A097-02256F224AB9}"/>
              </a:ext>
            </a:extLst>
          </p:cNvPr>
          <p:cNvSpPr txBox="1"/>
          <p:nvPr/>
        </p:nvSpPr>
        <p:spPr>
          <a:xfrm>
            <a:off x="2483116" y="1606225"/>
            <a:ext cx="5675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When</a:t>
            </a:r>
            <a:r>
              <a:rPr lang="fr-FR" sz="2800" dirty="0"/>
              <a:t> </a:t>
            </a:r>
            <a:r>
              <a:rPr lang="fr-FR" sz="2800" dirty="0" err="1"/>
              <a:t>writting</a:t>
            </a:r>
            <a:r>
              <a:rPr lang="fr-FR" sz="2800" dirty="0"/>
              <a:t> PARQUET files </a:t>
            </a:r>
          </a:p>
          <a:p>
            <a:r>
              <a:rPr lang="fr-FR" sz="2800" dirty="0"/>
              <a:t>… </a:t>
            </a:r>
            <a:r>
              <a:rPr lang="fr-FR" sz="2800" dirty="0" err="1"/>
              <a:t>think</a:t>
            </a:r>
            <a:r>
              <a:rPr lang="fr-FR" sz="2800" dirty="0"/>
              <a:t> to </a:t>
            </a:r>
            <a:r>
              <a:rPr lang="fr-FR" sz="2800" dirty="0" err="1"/>
              <a:t>optimize</a:t>
            </a:r>
            <a:r>
              <a:rPr lang="fr-FR" sz="2800" dirty="0"/>
              <a:t> </a:t>
            </a:r>
            <a:r>
              <a:rPr lang="fr-FR" sz="2800" dirty="0" err="1"/>
              <a:t>reads</a:t>
            </a:r>
            <a:r>
              <a:rPr lang="fr-FR" sz="2800" dirty="0"/>
              <a:t> </a:t>
            </a:r>
            <a:r>
              <a:rPr lang="fr-FR" sz="2800" dirty="0" err="1"/>
              <a:t>later</a:t>
            </a:r>
            <a:r>
              <a:rPr lang="fr-FR" sz="2800" dirty="0"/>
              <a:t> ( PPD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9F390-2C44-4D9D-9184-0C6634974902}"/>
              </a:ext>
            </a:extLst>
          </p:cNvPr>
          <p:cNvSpPr txBox="1"/>
          <p:nvPr/>
        </p:nvSpPr>
        <p:spPr>
          <a:xfrm>
            <a:off x="40282" y="2791165"/>
            <a:ext cx="472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Example: id in range 1..1000      </a:t>
            </a:r>
            <a:r>
              <a:rPr lang="fr-FR" dirty="0" err="1"/>
              <a:t>predicate</a:t>
            </a:r>
            <a:r>
              <a:rPr lang="fr-FR" dirty="0"/>
              <a:t> id=542</a:t>
            </a: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BEF980BD-1FBD-40CB-90AA-1389AF9D5E60}"/>
              </a:ext>
            </a:extLst>
          </p:cNvPr>
          <p:cNvSpPr/>
          <p:nvPr/>
        </p:nvSpPr>
        <p:spPr>
          <a:xfrm>
            <a:off x="121920" y="3757790"/>
            <a:ext cx="171450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=2</a:t>
            </a:r>
          </a:p>
          <a:p>
            <a:r>
              <a:rPr lang="fr-FR" b="1" dirty="0"/>
              <a:t>max=</a:t>
            </a:r>
            <a:r>
              <a:rPr lang="fr-FR" dirty="0"/>
              <a:t>997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492AF77-F6F7-434A-8DC4-BAC1F617CC09}"/>
              </a:ext>
            </a:extLst>
          </p:cNvPr>
          <p:cNvSpPr/>
          <p:nvPr/>
        </p:nvSpPr>
        <p:spPr>
          <a:xfrm>
            <a:off x="1893570" y="3757790"/>
            <a:ext cx="144135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=5</a:t>
            </a:r>
          </a:p>
          <a:p>
            <a:r>
              <a:rPr lang="fr-FR" b="1" dirty="0"/>
              <a:t>max=</a:t>
            </a:r>
            <a:r>
              <a:rPr lang="fr-FR" dirty="0"/>
              <a:t>998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1B56719-C797-4144-BF59-BFB00D35FC6A}"/>
              </a:ext>
            </a:extLst>
          </p:cNvPr>
          <p:cNvSpPr/>
          <p:nvPr/>
        </p:nvSpPr>
        <p:spPr>
          <a:xfrm>
            <a:off x="3427732" y="3746427"/>
            <a:ext cx="1318898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/>
              <a:t>min</a:t>
            </a:r>
            <a:r>
              <a:rPr lang="fr-FR" dirty="0"/>
              <a:t>=4</a:t>
            </a:r>
          </a:p>
          <a:p>
            <a:r>
              <a:rPr lang="fr-FR" b="1" dirty="0"/>
              <a:t>max=</a:t>
            </a:r>
            <a:r>
              <a:rPr lang="fr-FR" dirty="0"/>
              <a:t>992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00070-779F-4A47-A724-4DB0B404AA87}"/>
              </a:ext>
            </a:extLst>
          </p:cNvPr>
          <p:cNvSpPr txBox="1"/>
          <p:nvPr/>
        </p:nvSpPr>
        <p:spPr>
          <a:xfrm>
            <a:off x="504492" y="4854444"/>
            <a:ext cx="453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  value </a:t>
            </a:r>
            <a:r>
              <a:rPr lang="fr-FR" dirty="0" err="1"/>
              <a:t>within</a:t>
            </a:r>
            <a:r>
              <a:rPr lang="fr-FR" dirty="0"/>
              <a:t> min/Max of all blocks</a:t>
            </a:r>
          </a:p>
          <a:p>
            <a:r>
              <a:rPr lang="fr-FR" dirty="0"/>
              <a:t>       </a:t>
            </a:r>
            <a:r>
              <a:rPr lang="fr-FR" b="1" dirty="0"/>
              <a:t>=&gt; NO </a:t>
            </a:r>
            <a:r>
              <a:rPr lang="fr-FR" b="1" dirty="0" err="1"/>
              <a:t>skipped</a:t>
            </a:r>
            <a:r>
              <a:rPr lang="fr-FR" b="1" dirty="0"/>
              <a:t> block</a:t>
            </a:r>
            <a:r>
              <a:rPr lang="fr-FR" dirty="0"/>
              <a:t> … </a:t>
            </a:r>
            <a:r>
              <a:rPr lang="fr-FR" dirty="0" err="1"/>
              <a:t>only</a:t>
            </a:r>
            <a:r>
              <a:rPr lang="fr-FR" dirty="0"/>
              <a:t> False positives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AF142-CC46-423B-BC28-7CE422255214}"/>
              </a:ext>
            </a:extLst>
          </p:cNvPr>
          <p:cNvSpPr txBox="1"/>
          <p:nvPr/>
        </p:nvSpPr>
        <p:spPr>
          <a:xfrm>
            <a:off x="857250" y="3284762"/>
            <a:ext cx="3539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Unsorted</a:t>
            </a:r>
            <a:r>
              <a:rPr lang="fr-FR" sz="2400" b="1" dirty="0"/>
              <a:t>,  Big block 128M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35641818-B23C-4E46-812E-62BC1D978214}"/>
              </a:ext>
            </a:extLst>
          </p:cNvPr>
          <p:cNvSpPr/>
          <p:nvPr/>
        </p:nvSpPr>
        <p:spPr>
          <a:xfrm>
            <a:off x="5151120" y="3746427"/>
            <a:ext cx="948690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</a:t>
            </a:r>
          </a:p>
          <a:p>
            <a:r>
              <a:rPr lang="fr-FR" sz="1400" b="1" dirty="0"/>
              <a:t>max=2</a:t>
            </a:r>
            <a:r>
              <a:rPr lang="fr-FR" sz="1400" dirty="0"/>
              <a:t>01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4FED0D88-B88D-4B63-97C9-A97EE25939AC}"/>
              </a:ext>
            </a:extLst>
          </p:cNvPr>
          <p:cNvSpPr/>
          <p:nvPr/>
        </p:nvSpPr>
        <p:spPr>
          <a:xfrm>
            <a:off x="6192622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=202</a:t>
            </a:r>
          </a:p>
          <a:p>
            <a:r>
              <a:rPr lang="fr-FR" sz="1400" b="1" dirty="0"/>
              <a:t>max=3</a:t>
            </a:r>
            <a:r>
              <a:rPr lang="fr-FR" sz="1400" dirty="0"/>
              <a:t>50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B984E98B-DA8A-4ABD-9816-280709CD31BF}"/>
              </a:ext>
            </a:extLst>
          </p:cNvPr>
          <p:cNvSpPr/>
          <p:nvPr/>
        </p:nvSpPr>
        <p:spPr>
          <a:xfrm>
            <a:off x="7175601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=352</a:t>
            </a:r>
          </a:p>
          <a:p>
            <a:r>
              <a:rPr lang="fr-FR" sz="1400" b="1" dirty="0"/>
              <a:t>max=5</a:t>
            </a:r>
            <a:r>
              <a:rPr lang="fr-FR" sz="1400" dirty="0"/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E5687-C924-4BB6-9F92-B363E90CA197}"/>
              </a:ext>
            </a:extLst>
          </p:cNvPr>
          <p:cNvSpPr txBox="1"/>
          <p:nvPr/>
        </p:nvSpPr>
        <p:spPr>
          <a:xfrm>
            <a:off x="5913120" y="3296125"/>
            <a:ext cx="3539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Sorted</a:t>
            </a:r>
            <a:r>
              <a:rPr lang="fr-FR" sz="2400" b="1" dirty="0"/>
              <a:t> + Small blocks 16M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E31611C-BDD8-4FAB-A228-F080C2F891AB}"/>
              </a:ext>
            </a:extLst>
          </p:cNvPr>
          <p:cNvSpPr/>
          <p:nvPr/>
        </p:nvSpPr>
        <p:spPr>
          <a:xfrm>
            <a:off x="8158580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=502</a:t>
            </a:r>
          </a:p>
          <a:p>
            <a:r>
              <a:rPr lang="fr-FR" sz="1400" b="1" dirty="0"/>
              <a:t>max=593</a:t>
            </a:r>
            <a:endParaRPr lang="fr-FR" sz="1400" dirty="0"/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8355077F-7F4A-44F6-9B58-B5F62A206DBD}"/>
              </a:ext>
            </a:extLst>
          </p:cNvPr>
          <p:cNvSpPr/>
          <p:nvPr/>
        </p:nvSpPr>
        <p:spPr>
          <a:xfrm>
            <a:off x="9141559" y="3746427"/>
            <a:ext cx="890167" cy="54033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/>
              <a:t>min</a:t>
            </a:r>
            <a:r>
              <a:rPr lang="fr-FR" sz="1400" dirty="0"/>
              <a:t>=595</a:t>
            </a:r>
          </a:p>
          <a:p>
            <a:r>
              <a:rPr lang="fr-FR" sz="1400" b="1" dirty="0"/>
              <a:t>max=992</a:t>
            </a:r>
            <a:endParaRPr lang="fr-F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85BC85-08C1-43D2-8E6E-6FAD0B810B54}"/>
              </a:ext>
            </a:extLst>
          </p:cNvPr>
          <p:cNvSpPr txBox="1"/>
          <p:nvPr/>
        </p:nvSpPr>
        <p:spPr>
          <a:xfrm>
            <a:off x="5403180" y="424508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F3038C-67AB-4100-9CA7-7DF5525EDB8D}"/>
              </a:ext>
            </a:extLst>
          </p:cNvPr>
          <p:cNvSpPr txBox="1"/>
          <p:nvPr/>
        </p:nvSpPr>
        <p:spPr>
          <a:xfrm>
            <a:off x="6361026" y="428676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0085F3-08DD-44F1-969C-A0EFC4190F50}"/>
              </a:ext>
            </a:extLst>
          </p:cNvPr>
          <p:cNvSpPr txBox="1"/>
          <p:nvPr/>
        </p:nvSpPr>
        <p:spPr>
          <a:xfrm>
            <a:off x="7355661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65D4C0-A23B-4CAC-BE7F-DF87FF6414DD}"/>
              </a:ext>
            </a:extLst>
          </p:cNvPr>
          <p:cNvSpPr txBox="1"/>
          <p:nvPr/>
        </p:nvSpPr>
        <p:spPr>
          <a:xfrm>
            <a:off x="9299453" y="428284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skip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95D14054-F039-4494-809E-26A2087F420C}"/>
              </a:ext>
            </a:extLst>
          </p:cNvPr>
          <p:cNvSpPr/>
          <p:nvPr/>
        </p:nvSpPr>
        <p:spPr>
          <a:xfrm>
            <a:off x="776040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063248-8A1E-439D-87EC-9795F6EEBE1E}"/>
              </a:ext>
            </a:extLst>
          </p:cNvPr>
          <p:cNvSpPr txBox="1"/>
          <p:nvPr/>
        </p:nvSpPr>
        <p:spPr>
          <a:xfrm>
            <a:off x="608753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C39AA58-8E7B-472E-9E2D-BB5459AF382E}"/>
              </a:ext>
            </a:extLst>
          </p:cNvPr>
          <p:cNvSpPr/>
          <p:nvPr/>
        </p:nvSpPr>
        <p:spPr>
          <a:xfrm>
            <a:off x="2405999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330144-919E-42B3-A76B-06EB310B9FB0}"/>
              </a:ext>
            </a:extLst>
          </p:cNvPr>
          <p:cNvSpPr txBox="1"/>
          <p:nvPr/>
        </p:nvSpPr>
        <p:spPr>
          <a:xfrm>
            <a:off x="2238712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6B68D4E-652C-45A6-A568-B7C863473044}"/>
              </a:ext>
            </a:extLst>
          </p:cNvPr>
          <p:cNvSpPr/>
          <p:nvPr/>
        </p:nvSpPr>
        <p:spPr>
          <a:xfrm>
            <a:off x="3930652" y="4389119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2B063F-390B-4E4E-919E-4C1268B06947}"/>
              </a:ext>
            </a:extLst>
          </p:cNvPr>
          <p:cNvSpPr txBox="1"/>
          <p:nvPr/>
        </p:nvSpPr>
        <p:spPr>
          <a:xfrm>
            <a:off x="3763365" y="4529420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3DF4158D-663D-4279-A90F-8A42A353C1F9}"/>
              </a:ext>
            </a:extLst>
          </p:cNvPr>
          <p:cNvSpPr/>
          <p:nvPr/>
        </p:nvSpPr>
        <p:spPr>
          <a:xfrm>
            <a:off x="8458981" y="4377860"/>
            <a:ext cx="294569" cy="2076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CE872-9553-4C39-8423-6ABFF2F8B34B}"/>
              </a:ext>
            </a:extLst>
          </p:cNvPr>
          <p:cNvSpPr txBox="1"/>
          <p:nvPr/>
        </p:nvSpPr>
        <p:spPr>
          <a:xfrm>
            <a:off x="8311299" y="4526732"/>
            <a:ext cx="616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1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8C7DAD-0748-FE9B-EA4B-E471DD29F771}"/>
              </a:ext>
            </a:extLst>
          </p:cNvPr>
          <p:cNvSpPr txBox="1">
            <a:spLocks/>
          </p:cNvSpPr>
          <p:nvPr/>
        </p:nvSpPr>
        <p:spPr>
          <a:xfrm>
            <a:off x="504492" y="5338"/>
            <a:ext cx="9071640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>
                <a:solidFill>
                  <a:sysClr val="windowText" lastClr="000000"/>
                </a:solidFill>
              </a:rPr>
              <a:t>How to « Write » parquet files :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Adapt</a:t>
            </a:r>
            <a:r>
              <a:rPr lang="fr-FR" dirty="0">
                <a:solidFill>
                  <a:sysClr val="windowText" lastClr="000000"/>
                </a:solidFill>
              </a:rPr>
              <a:t> for best « </a:t>
            </a:r>
            <a:r>
              <a:rPr lang="fr-FR" dirty="0" err="1">
                <a:solidFill>
                  <a:sysClr val="windowText" lastClr="000000"/>
                </a:solidFill>
              </a:rPr>
              <a:t>Reads</a:t>
            </a:r>
            <a:r>
              <a:rPr lang="fr-FR" dirty="0">
                <a:solidFill>
                  <a:sysClr val="windowText" lastClr="000000"/>
                </a:solidFill>
              </a:rPr>
              <a:t> » </a:t>
            </a:r>
            <a:r>
              <a:rPr lang="fr-FR" dirty="0" err="1">
                <a:solidFill>
                  <a:sysClr val="windowText" lastClr="000000"/>
                </a:solidFill>
              </a:rPr>
              <a:t>later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FBEC66-1B28-097E-06E7-B84040FA8E55}"/>
              </a:ext>
            </a:extLst>
          </p:cNvPr>
          <p:cNvSpPr txBox="1"/>
          <p:nvPr/>
        </p:nvSpPr>
        <p:spPr>
          <a:xfrm>
            <a:off x="1190171" y="1866538"/>
            <a:ext cx="8324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&lt;Row&gt;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spark.sql</a:t>
            </a:r>
            <a:r>
              <a:rPr lang="fr-FR" dirty="0"/>
              <a:t>(« … » );</a:t>
            </a:r>
          </a:p>
          <a:p>
            <a:r>
              <a:rPr lang="fr-FR" dirty="0"/>
              <a:t>// </a:t>
            </a:r>
            <a:r>
              <a:rPr lang="fr-FR" dirty="0" err="1"/>
              <a:t>ds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b="1" dirty="0"/>
              <a:t>200 partitions </a:t>
            </a:r>
            <a:r>
              <a:rPr lang="fr-FR" dirty="0"/>
              <a:t>(default value </a:t>
            </a:r>
            <a:r>
              <a:rPr lang="fr-FR" dirty="0" err="1"/>
              <a:t>after</a:t>
            </a:r>
            <a:r>
              <a:rPr lang="fr-FR" dirty="0"/>
              <a:t> a SHUFFLE)</a:t>
            </a:r>
          </a:p>
          <a:p>
            <a:endParaRPr lang="fr-FR" dirty="0"/>
          </a:p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b="1" dirty="0" err="1"/>
              <a:t>ds.repartition</a:t>
            </a:r>
            <a:r>
              <a:rPr lang="fr-FR" b="1" dirty="0"/>
              <a:t>(1);   </a:t>
            </a:r>
            <a:r>
              <a:rPr lang="fr-FR" dirty="0"/>
              <a:t>// </a:t>
            </a:r>
            <a:r>
              <a:rPr lang="fr-FR" dirty="0" err="1"/>
              <a:t>equivalent</a:t>
            </a:r>
            <a:r>
              <a:rPr lang="fr-FR" dirty="0"/>
              <a:t> to « .coalesce(</a:t>
            </a:r>
            <a:r>
              <a:rPr lang="fr-FR"/>
              <a:t>1) »</a:t>
            </a:r>
            <a:endParaRPr lang="fr-FR" dirty="0"/>
          </a:p>
          <a:p>
            <a:r>
              <a:rPr lang="fr-FR" dirty="0"/>
              <a:t>        // or   </a:t>
            </a:r>
            <a:r>
              <a:rPr lang="fr-FR" dirty="0" err="1"/>
              <a:t>ds.repartition</a:t>
            </a:r>
            <a:r>
              <a:rPr lang="fr-FR" dirty="0"/>
              <a:t>(2) //  or 3 … if RDD </a:t>
            </a:r>
            <a:r>
              <a:rPr lang="fr-FR" dirty="0" err="1"/>
              <a:t>does</a:t>
            </a:r>
            <a:r>
              <a:rPr lang="fr-FR" dirty="0"/>
              <a:t> not fit in </a:t>
            </a:r>
            <a:r>
              <a:rPr lang="fr-FR" dirty="0" err="1"/>
              <a:t>spark.executer.memory</a:t>
            </a:r>
            <a:r>
              <a:rPr lang="fr-FR" dirty="0"/>
              <a:t> !!</a:t>
            </a:r>
          </a:p>
          <a:p>
            <a:endParaRPr lang="fr-FR" dirty="0"/>
          </a:p>
          <a:p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b="1" dirty="0" err="1"/>
              <a:t>ds.sortWithinPartition</a:t>
            </a:r>
            <a:r>
              <a:rPr lang="fr-FR" b="1" dirty="0"/>
              <a:t>(« </a:t>
            </a:r>
            <a:r>
              <a:rPr lang="fr-FR" b="1" dirty="0" err="1"/>
              <a:t>colA</a:t>
            </a:r>
            <a:r>
              <a:rPr lang="fr-FR" b="1" dirty="0"/>
              <a:t> », « </a:t>
            </a:r>
            <a:r>
              <a:rPr lang="fr-FR" b="1" dirty="0" err="1"/>
              <a:t>colB</a:t>
            </a:r>
            <a:r>
              <a:rPr lang="fr-FR" b="1" dirty="0"/>
              <a:t> »,   …   « </a:t>
            </a:r>
            <a:r>
              <a:rPr lang="fr-FR" b="1" dirty="0" err="1"/>
              <a:t>colID</a:t>
            </a:r>
            <a:r>
              <a:rPr lang="fr-FR" b="1" dirty="0"/>
              <a:t> »)  </a:t>
            </a:r>
          </a:p>
          <a:p>
            <a:r>
              <a:rPr lang="fr-FR" dirty="0"/>
              <a:t>        // sort by </a:t>
            </a:r>
            <a:r>
              <a:rPr lang="fr-FR" dirty="0" err="1"/>
              <a:t>general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first « </a:t>
            </a:r>
            <a:r>
              <a:rPr lang="fr-FR" dirty="0" err="1"/>
              <a:t>colA</a:t>
            </a:r>
            <a:r>
              <a:rPr lang="fr-FR" dirty="0"/>
              <a:t> » (</a:t>
            </a:r>
            <a:r>
              <a:rPr lang="fr-FR" dirty="0" err="1"/>
              <a:t>example</a:t>
            </a:r>
            <a:r>
              <a:rPr lang="fr-FR" dirty="0"/>
              <a:t> portfolio, </a:t>
            </a:r>
            <a:r>
              <a:rPr lang="fr-FR" dirty="0" err="1"/>
              <a:t>region</a:t>
            </a:r>
            <a:r>
              <a:rPr lang="fr-FR" dirty="0"/>
              <a:t>, </a:t>
            </a:r>
            <a:r>
              <a:rPr lang="fr-FR" dirty="0" err="1"/>
              <a:t>productType</a:t>
            </a:r>
            <a:r>
              <a:rPr lang="fr-FR" dirty="0"/>
              <a:t>…</a:t>
            </a:r>
          </a:p>
          <a:p>
            <a:r>
              <a:rPr lang="fr-FR" dirty="0"/>
              <a:t>        //  last by « id » </a:t>
            </a:r>
            <a:r>
              <a:rPr lang="fr-FR" dirty="0" err="1"/>
              <a:t>column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ds.write</a:t>
            </a:r>
            <a:r>
              <a:rPr lang="fr-FR" dirty="0"/>
              <a:t>()</a:t>
            </a:r>
            <a:r>
              <a:rPr lang="fr-FR" b="1" dirty="0"/>
              <a:t>.format(« </a:t>
            </a:r>
            <a:r>
              <a:rPr lang="fr-FR" b="1" dirty="0" err="1"/>
              <a:t>hive</a:t>
            </a:r>
            <a:r>
              <a:rPr lang="fr-FR" b="1" dirty="0"/>
              <a:t> »).</a:t>
            </a:r>
            <a:r>
              <a:rPr lang="fr-FR" dirty="0"/>
              <a:t>mode(</a:t>
            </a:r>
            <a:r>
              <a:rPr lang="fr-FR" dirty="0" err="1"/>
              <a:t>SaveMode.overwrite</a:t>
            </a:r>
            <a:r>
              <a:rPr lang="fr-FR" dirty="0"/>
              <a:t>).</a:t>
            </a:r>
            <a:r>
              <a:rPr lang="fr-FR" b="1" dirty="0" err="1"/>
              <a:t>insertInto</a:t>
            </a:r>
            <a:r>
              <a:rPr lang="fr-FR" dirty="0"/>
              <a:t>(« </a:t>
            </a:r>
            <a:r>
              <a:rPr lang="fr-FR" dirty="0" err="1"/>
              <a:t>db.table_name</a:t>
            </a:r>
            <a:r>
              <a:rPr lang="fr-FR" dirty="0"/>
              <a:t> »);</a:t>
            </a:r>
          </a:p>
        </p:txBody>
      </p:sp>
    </p:spTree>
    <p:extLst>
      <p:ext uri="{BB962C8B-B14F-4D97-AF65-F5344CB8AC3E}">
        <p14:creationId xmlns:p14="http://schemas.microsoft.com/office/powerpoint/2010/main" val="13283820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4DB96F-56BF-4DB1-8E28-005C21C89C75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5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8C3C9-7B84-48F3-A06E-0418B9322D2A}"/>
              </a:ext>
            </a:extLst>
          </p:cNvPr>
          <p:cNvSpPr txBox="1"/>
          <p:nvPr/>
        </p:nvSpPr>
        <p:spPr>
          <a:xfrm>
            <a:off x="1192530" y="1478280"/>
            <a:ext cx="8465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typed</a:t>
            </a:r>
            <a:r>
              <a:rPr lang="fr-FR" sz="2400" dirty="0"/>
              <a:t> </a:t>
            </a:r>
            <a:r>
              <a:rPr lang="fr-FR" sz="2400" dirty="0" err="1"/>
              <a:t>schema</a:t>
            </a:r>
            <a:r>
              <a:rPr lang="fr-FR" sz="2400" dirty="0"/>
              <a:t>, </a:t>
            </a:r>
            <a:r>
              <a:rPr lang="fr-FR" sz="2400" dirty="0" err="1"/>
              <a:t>binary</a:t>
            </a:r>
            <a:r>
              <a:rPr lang="fr-FR" sz="2400" dirty="0"/>
              <a:t> </a:t>
            </a:r>
            <a:r>
              <a:rPr lang="fr-FR" sz="2400" dirty="0" err="1"/>
              <a:t>encoding</a:t>
            </a:r>
            <a:r>
              <a:rPr lang="fr-FR" sz="2400" dirty="0"/>
              <a:t>, </a:t>
            </a:r>
            <a:r>
              <a:rPr lang="fr-FR" sz="2400" dirty="0" err="1"/>
              <a:t>dictionary</a:t>
            </a:r>
            <a:r>
              <a:rPr lang="fr-FR" sz="2400" dirty="0"/>
              <a:t> + compression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b="1" dirty="0" err="1"/>
              <a:t>splittable</a:t>
            </a:r>
            <a:r>
              <a:rPr lang="fr-FR" sz="2400" dirty="0"/>
              <a:t> file  (blocks) = </a:t>
            </a:r>
            <a:r>
              <a:rPr lang="fr-FR" sz="2400" dirty="0" err="1"/>
              <a:t>distributed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Hive</a:t>
            </a:r>
            <a:r>
              <a:rPr lang="fr-FR" sz="2400" dirty="0"/>
              <a:t> </a:t>
            </a:r>
            <a:r>
              <a:rPr lang="fr-FR" sz="2400" dirty="0" err="1"/>
              <a:t>Metastore</a:t>
            </a:r>
            <a:r>
              <a:rPr lang="fr-FR" sz="2400" dirty="0"/>
              <a:t> </a:t>
            </a:r>
            <a:r>
              <a:rPr lang="fr-FR" sz="2400" b="1" dirty="0"/>
              <a:t>Partition </a:t>
            </a:r>
            <a:r>
              <a:rPr lang="fr-FR" sz="2400" b="1" dirty="0" err="1"/>
              <a:t>Pruning</a:t>
            </a:r>
            <a:r>
              <a:rPr lang="fr-FR" sz="2400" dirty="0"/>
              <a:t> = skip/scan </a:t>
            </a:r>
            <a:r>
              <a:rPr lang="fr-FR" sz="2400" dirty="0" err="1"/>
              <a:t>dirs</a:t>
            </a:r>
            <a:endParaRPr lang="fr-FR" sz="2400" dirty="0"/>
          </a:p>
          <a:p>
            <a:endParaRPr lang="fr-FR" sz="2400" b="1" dirty="0"/>
          </a:p>
          <a:p>
            <a:r>
              <a:rPr lang="fr-FR" sz="2400" dirty="0"/>
              <a:t>4/ </a:t>
            </a:r>
            <a:r>
              <a:rPr lang="fr-FR" sz="2400" b="1" dirty="0" err="1"/>
              <a:t>Column</a:t>
            </a:r>
            <a:r>
              <a:rPr lang="fr-FR" sz="2400" b="1" dirty="0"/>
              <a:t> </a:t>
            </a:r>
            <a:r>
              <a:rPr lang="fr-FR" sz="2400" b="1" dirty="0" err="1"/>
              <a:t>Pruning</a:t>
            </a:r>
            <a:r>
              <a:rPr lang="fr-FR" sz="2400" dirty="0"/>
              <a:t> (</a:t>
            </a:r>
            <a:r>
              <a:rPr lang="fr-FR" sz="2400" dirty="0" err="1"/>
              <a:t>Columnar</a:t>
            </a:r>
            <a:r>
              <a:rPr lang="fr-FR" sz="2400" dirty="0"/>
              <a:t> </a:t>
            </a:r>
            <a:r>
              <a:rPr lang="fr-FR" sz="2400" dirty="0" err="1"/>
              <a:t>storage</a:t>
            </a:r>
            <a:r>
              <a:rPr lang="fr-FR" sz="2400" dirty="0"/>
              <a:t> format) = </a:t>
            </a:r>
            <a:r>
              <a:rPr lang="fr-FR" sz="2400" dirty="0" err="1"/>
              <a:t>seek</a:t>
            </a:r>
            <a:r>
              <a:rPr lang="fr-FR" sz="2400" dirty="0"/>
              <a:t> + </a:t>
            </a:r>
            <a:r>
              <a:rPr lang="fr-FR" sz="2400" dirty="0" err="1"/>
              <a:t>array</a:t>
            </a:r>
            <a:r>
              <a:rPr lang="fr-FR" sz="2400" dirty="0"/>
              <a:t> </a:t>
            </a:r>
            <a:r>
              <a:rPr lang="fr-FR" sz="2400" dirty="0" err="1"/>
              <a:t>read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</a:t>
            </a:r>
            <a:r>
              <a:rPr lang="fr-FR" sz="2400" b="1" dirty="0" err="1"/>
              <a:t>Predicate</a:t>
            </a:r>
            <a:r>
              <a:rPr lang="fr-FR" sz="2400" b="1" dirty="0"/>
              <a:t>-Push-Down</a:t>
            </a:r>
            <a:r>
              <a:rPr lang="fr-FR" sz="2400" dirty="0"/>
              <a:t>  = skip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statistics</a:t>
            </a:r>
            <a:r>
              <a:rPr lang="fr-FR" sz="2400" dirty="0"/>
              <a:t>, bloom </a:t>
            </a:r>
            <a:r>
              <a:rPr lang="fr-FR" sz="2400" dirty="0" err="1"/>
              <a:t>filter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09519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A6F0C-AA0F-4203-BE62-3569AC1EDC26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1/5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Schema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Binary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Encoding</a:t>
            </a:r>
            <a:r>
              <a:rPr lang="fr-FR" sz="3600" dirty="0">
                <a:solidFill>
                  <a:sysClr val="windowText" lastClr="000000"/>
                </a:solidFill>
              </a:rPr>
              <a:t>, </a:t>
            </a:r>
            <a:r>
              <a:rPr lang="fr-FR" sz="3600" dirty="0" err="1">
                <a:solidFill>
                  <a:sysClr val="windowText" lastClr="000000"/>
                </a:solidFill>
              </a:rPr>
              <a:t>Dictionary</a:t>
            </a:r>
            <a:endParaRPr lang="fr-FR" sz="36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7EEDA-B2E2-4CFA-ADBA-3864F4B0BEF0}"/>
              </a:ext>
            </a:extLst>
          </p:cNvPr>
          <p:cNvSpPr txBox="1"/>
          <p:nvPr/>
        </p:nvSpPr>
        <p:spPr>
          <a:xfrm>
            <a:off x="834390" y="2164080"/>
            <a:ext cx="19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CSV, Xml, ND-JSON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08228-CE53-4E0F-9F0B-2D1DC4955EE1}"/>
              </a:ext>
            </a:extLst>
          </p:cNvPr>
          <p:cNvSpPr txBox="1"/>
          <p:nvPr/>
        </p:nvSpPr>
        <p:spPr>
          <a:xfrm>
            <a:off x="3166237" y="2133600"/>
            <a:ext cx="51522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Schema-less</a:t>
            </a:r>
            <a:r>
              <a:rPr lang="fr-FR" dirty="0"/>
              <a:t> file formats ! </a:t>
            </a:r>
          </a:p>
          <a:p>
            <a:r>
              <a:rPr lang="fr-FR" dirty="0"/>
              <a:t>… </a:t>
            </a:r>
            <a:r>
              <a:rPr lang="fr-FR" dirty="0" err="1"/>
              <a:t>innefficient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 err="1"/>
              <a:t>Redundant</a:t>
            </a:r>
            <a:r>
              <a:rPr lang="fr-FR" dirty="0"/>
              <a:t> &lt;xml&gt; value&lt;/xml&gt;  or « </a:t>
            </a:r>
            <a:r>
              <a:rPr lang="fr-FR" dirty="0" err="1"/>
              <a:t>json</a:t>
            </a:r>
            <a:r>
              <a:rPr lang="fr-FR" dirty="0"/>
              <a:t> »:   « value»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C2E40-9470-4AD8-A4BB-8669229FF2BE}"/>
              </a:ext>
            </a:extLst>
          </p:cNvPr>
          <p:cNvSpPr txBox="1"/>
          <p:nvPr/>
        </p:nvSpPr>
        <p:spPr>
          <a:xfrm>
            <a:off x="864870" y="3482340"/>
            <a:ext cx="1555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PARQUET, ORC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25FB7-4572-454F-B707-21C976D7BF90}"/>
              </a:ext>
            </a:extLst>
          </p:cNvPr>
          <p:cNvSpPr txBox="1"/>
          <p:nvPr/>
        </p:nvSpPr>
        <p:spPr>
          <a:xfrm>
            <a:off x="3166237" y="3482340"/>
            <a:ext cx="43635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Strongly</a:t>
            </a:r>
            <a:r>
              <a:rPr lang="fr-FR" dirty="0"/>
              <a:t> </a:t>
            </a:r>
            <a:r>
              <a:rPr lang="fr-FR" dirty="0" err="1"/>
              <a:t>typed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embedded</a:t>
            </a:r>
            <a:r>
              <a:rPr lang="fr-FR" dirty="0"/>
              <a:t> in file </a:t>
            </a:r>
          </a:p>
          <a:p>
            <a:r>
              <a:rPr lang="fr-FR" dirty="0"/>
              <a:t>… efficient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/>
              <a:t>Efficient </a:t>
            </a:r>
            <a:r>
              <a:rPr lang="fr-FR" dirty="0" err="1"/>
              <a:t>incremental</a:t>
            </a:r>
            <a:r>
              <a:rPr lang="fr-FR" dirty="0"/>
              <a:t> </a:t>
            </a:r>
            <a:r>
              <a:rPr lang="fr-FR" dirty="0" err="1"/>
              <a:t>encoding</a:t>
            </a:r>
            <a:r>
              <a:rPr lang="fr-FR" dirty="0"/>
              <a:t>, or </a:t>
            </a:r>
            <a:r>
              <a:rPr lang="fr-FR" dirty="0" err="1"/>
              <a:t>Dictionary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547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53847-0FAB-408A-9913-479D9D2322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3800"/>
            <a:ext cx="9071640" cy="1250280"/>
          </a:xfrm>
        </p:spPr>
        <p:txBody>
          <a:bodyPr vert="horz"/>
          <a:lstStyle/>
          <a:p>
            <a:pPr lvl="0" rtl="0"/>
            <a:r>
              <a:rPr lang="en-US" dirty="0"/>
              <a:t>Next Part  … High-Level Focus</a:t>
            </a:r>
            <a:br>
              <a:rPr lang="en-US" dirty="0"/>
            </a:br>
            <a:r>
              <a:rPr lang="en-US" dirty="0"/>
              <a:t>Spark, Spark SQL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56FBB2-D011-422B-8A59-D8CD3F2A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132880" y="3318840"/>
            <a:ext cx="121932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862877-AB5A-4B08-B219-89E7BF08C47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678560" y="2419560"/>
            <a:ext cx="1628639" cy="84563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4B85EA6-837C-49EF-9D2C-D201BDCB567A}"/>
              </a:ext>
            </a:extLst>
          </p:cNvPr>
          <p:cNvSpPr/>
          <p:nvPr/>
        </p:nvSpPr>
        <p:spPr>
          <a:xfrm>
            <a:off x="2537280" y="4233960"/>
            <a:ext cx="394344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82EC8-7C3E-4CEB-8C7C-735D3FDC3E8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485880" y="4346640"/>
            <a:ext cx="2286720" cy="68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8E8CE-0E69-45E7-AD87-D901F23A2C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208520" y="3222360"/>
            <a:ext cx="1140480" cy="162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6197E954-DD46-4653-A10C-5F7F68D3034C}"/>
              </a:ext>
            </a:extLst>
          </p:cNvPr>
          <p:cNvSpPr/>
          <p:nvPr/>
        </p:nvSpPr>
        <p:spPr>
          <a:xfrm>
            <a:off x="1157400" y="2972160"/>
            <a:ext cx="1371599" cy="217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CB955906-BFCE-4723-92AD-9348BA58D59C}"/>
              </a:ext>
            </a:extLst>
          </p:cNvPr>
          <p:cNvSpPr/>
          <p:nvPr/>
        </p:nvSpPr>
        <p:spPr>
          <a:xfrm>
            <a:off x="2649960" y="3317759"/>
            <a:ext cx="2034719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1343A7-2692-49AC-B0CE-4DCAA0A7A2F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2961719" y="3392640"/>
            <a:ext cx="1394280" cy="751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87A26-DB16-412C-813D-EF540EBDFA0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7213320" y="2437200"/>
            <a:ext cx="746999" cy="67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7F1F9757-30AA-4EDA-B335-3AE23A29BFD3}"/>
              </a:ext>
            </a:extLst>
          </p:cNvPr>
          <p:cNvSpPr/>
          <p:nvPr/>
        </p:nvSpPr>
        <p:spPr>
          <a:xfrm>
            <a:off x="6973200" y="2392920"/>
            <a:ext cx="1364040" cy="921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8CCF4C-293D-4088-AA1D-96F61CC2976B}"/>
              </a:ext>
            </a:extLst>
          </p:cNvPr>
          <p:cNvSpPr txBox="1"/>
          <p:nvPr/>
        </p:nvSpPr>
        <p:spPr>
          <a:xfrm>
            <a:off x="7058880" y="3000240"/>
            <a:ext cx="141456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7619685B-024A-4329-A9D9-C2A060AF65E5}"/>
              </a:ext>
            </a:extLst>
          </p:cNvPr>
          <p:cNvSpPr/>
          <p:nvPr/>
        </p:nvSpPr>
        <p:spPr>
          <a:xfrm>
            <a:off x="5074560" y="3325319"/>
            <a:ext cx="1211759" cy="9003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B6410DD-88F4-4C90-9D36-40854A274B61}"/>
              </a:ext>
            </a:extLst>
          </p:cNvPr>
          <p:cNvSpPr/>
          <p:nvPr/>
        </p:nvSpPr>
        <p:spPr>
          <a:xfrm>
            <a:off x="4308840" y="2396880"/>
            <a:ext cx="2495880" cy="9133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611E6261-366E-4711-9AD1-248BF69069C7}"/>
              </a:ext>
            </a:extLst>
          </p:cNvPr>
          <p:cNvSpPr/>
          <p:nvPr/>
        </p:nvSpPr>
        <p:spPr>
          <a:xfrm>
            <a:off x="5373000" y="1474919"/>
            <a:ext cx="22860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AEBEBC-6D32-48DD-A953-5AD251A4F8C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5830200" y="1549439"/>
            <a:ext cx="1371599" cy="7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3995627-FEDC-4CF6-A406-86EA010973CC}"/>
              </a:ext>
            </a:extLst>
          </p:cNvPr>
          <p:cNvSpPr/>
          <p:nvPr/>
        </p:nvSpPr>
        <p:spPr>
          <a:xfrm>
            <a:off x="2791800" y="2393280"/>
            <a:ext cx="1371599" cy="924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60" tIns="63360" rIns="108360" bIns="6336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E829730-88F7-4EA8-B837-C321CADB30A8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2876400" y="2514960"/>
            <a:ext cx="1188719" cy="685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445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2/5</a:t>
            </a:r>
          </a:p>
          <a:p>
            <a:pPr rtl="0"/>
            <a:r>
              <a:rPr lang="fr-FR" dirty="0">
                <a:solidFill>
                  <a:sysClr val="windowText" lastClr="000000"/>
                </a:solidFill>
              </a:rPr>
              <a:t>Distributed RDD: </a:t>
            </a:r>
            <a:r>
              <a:rPr lang="fr-FR" dirty="0" err="1">
                <a:solidFill>
                  <a:sysClr val="windowText" lastClr="000000"/>
                </a:solidFill>
              </a:rPr>
              <a:t>Splittable</a:t>
            </a:r>
            <a:r>
              <a:rPr lang="fr-FR" dirty="0">
                <a:solidFill>
                  <a:sysClr val="windowText" lastClr="000000"/>
                </a:solidFill>
              </a:rPr>
              <a:t> File Blocks</a:t>
            </a:r>
          </a:p>
        </p:txBody>
      </p:sp>
      <p:sp>
        <p:nvSpPr>
          <p:cNvPr id="14" name="Forme libre : forme 2">
            <a:extLst>
              <a:ext uri="{FF2B5EF4-FFF2-40B4-BE49-F238E27FC236}">
                <a16:creationId xmlns:a16="http://schemas.microsoft.com/office/drawing/2014/main" id="{46CEB507-4E9E-4B83-A487-9E918A38ECBC}"/>
              </a:ext>
            </a:extLst>
          </p:cNvPr>
          <p:cNvSpPr/>
          <p:nvPr/>
        </p:nvSpPr>
        <p:spPr>
          <a:xfrm>
            <a:off x="1382912" y="1772212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17" name="Forme libre : forme 3">
            <a:extLst>
              <a:ext uri="{FF2B5EF4-FFF2-40B4-BE49-F238E27FC236}">
                <a16:creationId xmlns:a16="http://schemas.microsoft.com/office/drawing/2014/main" id="{15F20556-BB88-94FE-2B06-AA9678BE9D93}"/>
              </a:ext>
            </a:extLst>
          </p:cNvPr>
          <p:cNvSpPr/>
          <p:nvPr/>
        </p:nvSpPr>
        <p:spPr>
          <a:xfrm>
            <a:off x="1342591" y="1515107"/>
            <a:ext cx="1505257" cy="1181944"/>
          </a:xfrm>
          <a:custGeom>
            <a:avLst>
              <a:gd name="f0" fmla="val 2002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noFill/>
          <a:ln w="28575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1" name="ZoneTexte 4">
            <a:extLst>
              <a:ext uri="{FF2B5EF4-FFF2-40B4-BE49-F238E27FC236}">
                <a16:creationId xmlns:a16="http://schemas.microsoft.com/office/drawing/2014/main" id="{F89EEC1E-3240-E085-CA69-D13A0AB4C2EB}"/>
              </a:ext>
            </a:extLst>
          </p:cNvPr>
          <p:cNvSpPr txBox="1"/>
          <p:nvPr/>
        </p:nvSpPr>
        <p:spPr>
          <a:xfrm>
            <a:off x="1209392" y="1135732"/>
            <a:ext cx="13464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MetaStore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2" name="Forme libre : forme 5">
            <a:extLst>
              <a:ext uri="{FF2B5EF4-FFF2-40B4-BE49-F238E27FC236}">
                <a16:creationId xmlns:a16="http://schemas.microsoft.com/office/drawing/2014/main" id="{441A8065-50D0-4AA9-B947-824F49D94F82}"/>
              </a:ext>
            </a:extLst>
          </p:cNvPr>
          <p:cNvSpPr/>
          <p:nvPr/>
        </p:nvSpPr>
        <p:spPr>
          <a:xfrm>
            <a:off x="1655432" y="2167852"/>
            <a:ext cx="11430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53" name="ZoneTexte 7">
            <a:extLst>
              <a:ext uri="{FF2B5EF4-FFF2-40B4-BE49-F238E27FC236}">
                <a16:creationId xmlns:a16="http://schemas.microsoft.com/office/drawing/2014/main" id="{3DC04F1F-1E82-64B1-9B2D-7B17F5EE2317}"/>
              </a:ext>
            </a:extLst>
          </p:cNvPr>
          <p:cNvSpPr txBox="1"/>
          <p:nvPr/>
        </p:nvSpPr>
        <p:spPr>
          <a:xfrm>
            <a:off x="6015348" y="1584330"/>
            <a:ext cx="653143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4" name="Forme libre : forme 9">
            <a:extLst>
              <a:ext uri="{FF2B5EF4-FFF2-40B4-BE49-F238E27FC236}">
                <a16:creationId xmlns:a16="http://schemas.microsoft.com/office/drawing/2014/main" id="{5375653C-D49A-82C9-676D-02D3431F17FE}"/>
              </a:ext>
            </a:extLst>
          </p:cNvPr>
          <p:cNvSpPr/>
          <p:nvPr/>
        </p:nvSpPr>
        <p:spPr>
          <a:xfrm>
            <a:off x="4619069" y="1705257"/>
            <a:ext cx="1073002" cy="1043741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88"/>
              <a:gd name="f8" fmla="val 21600"/>
              <a:gd name="f9" fmla="val 44"/>
              <a:gd name="f10" fmla="val -2147483647"/>
              <a:gd name="f11" fmla="val 2147483647"/>
              <a:gd name="f12" fmla="val 10800"/>
              <a:gd name="f13" fmla="val 20"/>
              <a:gd name="f14" fmla="val 68"/>
              <a:gd name="f15" fmla="+- 0 0 0"/>
              <a:gd name="f16" fmla="*/ f4 1 88"/>
              <a:gd name="f17" fmla="*/ f5 1 21600"/>
              <a:gd name="f18" fmla="pin 0 f0 10800"/>
              <a:gd name="f19" fmla="*/ f15 f1 1"/>
              <a:gd name="f20" fmla="*/ f18 2 1"/>
              <a:gd name="f21" fmla="*/ f9 f16 1"/>
              <a:gd name="f22" fmla="*/ f18 f17 1"/>
              <a:gd name="f23" fmla="*/ 0 f16 1"/>
              <a:gd name="f24" fmla="*/ 88 f16 1"/>
              <a:gd name="f25" fmla="*/ 44 f16 1"/>
              <a:gd name="f26" fmla="*/ f19 1 f3"/>
              <a:gd name="f27" fmla="*/ 0 f17 1"/>
              <a:gd name="f28" fmla="*/ 10800 f17 1"/>
              <a:gd name="f29" fmla="*/ 21600 f17 1"/>
              <a:gd name="f30" fmla="*/ f20 1 4"/>
              <a:gd name="f31" fmla="*/ f20 1 2"/>
              <a:gd name="f32" fmla="+- f26 0 f2"/>
              <a:gd name="f33" fmla="*/ f30 6 1"/>
              <a:gd name="f34" fmla="+- 21600 0 f30"/>
              <a:gd name="f35" fmla="*/ f31 f17 1"/>
              <a:gd name="f36" fmla="*/ f33 1 11"/>
              <a:gd name="f37" fmla="*/ f34 f17 1"/>
              <a:gd name="f38" fmla="+- f30 0 f36"/>
              <a:gd name="f39" fmla="+- f34 f36 0"/>
              <a:gd name="f40" fmla="+- f30 f36 0"/>
            </a:gdLst>
            <a:ahLst>
              <a:ahXY gdRefY="f0" minY="f6" maxY="f12">
                <a:pos x="f21" y="f22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25" y="f35"/>
              </a:cxn>
              <a:cxn ang="f32">
                <a:pos x="f25" y="f27"/>
              </a:cxn>
              <a:cxn ang="f32">
                <a:pos x="f23" y="f28"/>
              </a:cxn>
              <a:cxn ang="f32">
                <a:pos x="f25" y="f29"/>
              </a:cxn>
              <a:cxn ang="f32">
                <a:pos x="f24" y="f28"/>
              </a:cxn>
            </a:cxnLst>
            <a:rect l="f23" t="f35" r="f24" b="f37"/>
            <a:pathLst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lnTo>
                  <a:pt x="f6" y="f34"/>
                </a:lnTo>
                <a:cubicBezTo>
                  <a:pt x="f6" y="f39"/>
                  <a:pt x="f13" y="f8"/>
                  <a:pt x="f9" y="f8"/>
                </a:cubicBezTo>
                <a:cubicBezTo>
                  <a:pt x="f14" y="f8"/>
                  <a:pt x="f7" y="f39"/>
                  <a:pt x="f7" y="f34"/>
                </a:cubicBezTo>
                <a:lnTo>
                  <a:pt x="f7" y="f30"/>
                </a:lnTo>
                <a:cubicBezTo>
                  <a:pt x="f7" y="f38"/>
                  <a:pt x="f14" y="f6"/>
                  <a:pt x="f9" y="f6"/>
                </a:cubicBezTo>
                <a:close/>
              </a:path>
              <a:path w="88" h="21600">
                <a:moveTo>
                  <a:pt x="f9" y="f6"/>
                </a:moveTo>
                <a:cubicBezTo>
                  <a:pt x="f13" y="f6"/>
                  <a:pt x="f6" y="f38"/>
                  <a:pt x="f6" y="f30"/>
                </a:cubicBezTo>
                <a:cubicBezTo>
                  <a:pt x="f6" y="f40"/>
                  <a:pt x="f13" y="f31"/>
                  <a:pt x="f9" y="f31"/>
                </a:cubicBezTo>
                <a:cubicBezTo>
                  <a:pt x="f14" y="f31"/>
                  <a:pt x="f7" y="f40"/>
                  <a:pt x="f7" y="f30"/>
                </a:cubicBezTo>
                <a:cubicBezTo>
                  <a:pt x="f7" y="f38"/>
                  <a:pt x="f14" y="f6"/>
                  <a:pt x="f9" y="f6"/>
                </a:cubicBez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5" name="Forme libre : forme 10">
            <a:extLst>
              <a:ext uri="{FF2B5EF4-FFF2-40B4-BE49-F238E27FC236}">
                <a16:creationId xmlns:a16="http://schemas.microsoft.com/office/drawing/2014/main" id="{FBAAECA6-4F19-98DA-C64A-65580C093DB7}"/>
              </a:ext>
            </a:extLst>
          </p:cNvPr>
          <p:cNvSpPr/>
          <p:nvPr/>
        </p:nvSpPr>
        <p:spPr>
          <a:xfrm>
            <a:off x="1468605" y="3980418"/>
            <a:ext cx="136296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Spark Driver</a:t>
            </a:r>
          </a:p>
        </p:txBody>
      </p:sp>
      <p:sp>
        <p:nvSpPr>
          <p:cNvPr id="56" name="Forme libre : forme 11">
            <a:extLst>
              <a:ext uri="{FF2B5EF4-FFF2-40B4-BE49-F238E27FC236}">
                <a16:creationId xmlns:a16="http://schemas.microsoft.com/office/drawing/2014/main" id="{14C252EF-19E4-E956-9196-095ED4958C9A}"/>
              </a:ext>
            </a:extLst>
          </p:cNvPr>
          <p:cNvSpPr/>
          <p:nvPr/>
        </p:nvSpPr>
        <p:spPr>
          <a:xfrm>
            <a:off x="609644" y="4756937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Executor1</a:t>
            </a:r>
          </a:p>
        </p:txBody>
      </p:sp>
      <p:sp>
        <p:nvSpPr>
          <p:cNvPr id="57" name="Forme libre : forme 13">
            <a:extLst>
              <a:ext uri="{FF2B5EF4-FFF2-40B4-BE49-F238E27FC236}">
                <a16:creationId xmlns:a16="http://schemas.microsoft.com/office/drawing/2014/main" id="{0CB77E91-7995-D0BE-1075-316332AC6A12}"/>
              </a:ext>
            </a:extLst>
          </p:cNvPr>
          <p:cNvSpPr/>
          <p:nvPr/>
        </p:nvSpPr>
        <p:spPr>
          <a:xfrm>
            <a:off x="1980919" y="2736292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8" name="Forme libre : forme 14">
            <a:extLst>
              <a:ext uri="{FF2B5EF4-FFF2-40B4-BE49-F238E27FC236}">
                <a16:creationId xmlns:a16="http://schemas.microsoft.com/office/drawing/2014/main" id="{ED501C27-FD65-7000-A516-942DC98C5F9E}"/>
              </a:ext>
            </a:extLst>
          </p:cNvPr>
          <p:cNvSpPr/>
          <p:nvPr/>
        </p:nvSpPr>
        <p:spPr>
          <a:xfrm flipV="1">
            <a:off x="1691792" y="2736292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9" name="ZoneTexte 15">
            <a:extLst>
              <a:ext uri="{FF2B5EF4-FFF2-40B4-BE49-F238E27FC236}">
                <a16:creationId xmlns:a16="http://schemas.microsoft.com/office/drawing/2014/main" id="{44899363-AE16-02F9-AD9D-9B297153A5F6}"/>
              </a:ext>
            </a:extLst>
          </p:cNvPr>
          <p:cNvSpPr txBox="1"/>
          <p:nvPr/>
        </p:nvSpPr>
        <p:spPr>
          <a:xfrm>
            <a:off x="735275" y="3250732"/>
            <a:ext cx="1385791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partitions</a:t>
            </a:r>
          </a:p>
        </p:txBody>
      </p:sp>
      <p:sp>
        <p:nvSpPr>
          <p:cNvPr id="60" name="ZoneTexte 16">
            <a:extLst>
              <a:ext uri="{FF2B5EF4-FFF2-40B4-BE49-F238E27FC236}">
                <a16:creationId xmlns:a16="http://schemas.microsoft.com/office/drawing/2014/main" id="{32BE711B-351D-6E4F-ADFC-00A5C85B8CA1}"/>
              </a:ext>
            </a:extLst>
          </p:cNvPr>
          <p:cNvSpPr txBox="1"/>
          <p:nvPr/>
        </p:nvSpPr>
        <p:spPr>
          <a:xfrm>
            <a:off x="1980919" y="3235247"/>
            <a:ext cx="1887119" cy="6217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add/remove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61" name="Forme libre : forme 17">
            <a:extLst>
              <a:ext uri="{FF2B5EF4-FFF2-40B4-BE49-F238E27FC236}">
                <a16:creationId xmlns:a16="http://schemas.microsoft.com/office/drawing/2014/main" id="{EA1E3A71-657C-4915-1EF2-A27ABA57DB21}"/>
              </a:ext>
            </a:extLst>
          </p:cNvPr>
          <p:cNvSpPr/>
          <p:nvPr/>
        </p:nvSpPr>
        <p:spPr>
          <a:xfrm>
            <a:off x="5516719" y="3857657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partition1</a:t>
            </a:r>
          </a:p>
        </p:txBody>
      </p:sp>
      <p:sp>
        <p:nvSpPr>
          <p:cNvPr id="62" name="Forme libre : forme 18">
            <a:extLst>
              <a:ext uri="{FF2B5EF4-FFF2-40B4-BE49-F238E27FC236}">
                <a16:creationId xmlns:a16="http://schemas.microsoft.com/office/drawing/2014/main" id="{D38BF38A-FAC5-6D34-1E4D-89760B131F7E}"/>
              </a:ext>
            </a:extLst>
          </p:cNvPr>
          <p:cNvSpPr/>
          <p:nvPr/>
        </p:nvSpPr>
        <p:spPr>
          <a:xfrm>
            <a:off x="5516719" y="4115776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partition2</a:t>
            </a:r>
          </a:p>
        </p:txBody>
      </p:sp>
      <p:sp>
        <p:nvSpPr>
          <p:cNvPr id="63" name="Forme libre : forme 19">
            <a:extLst>
              <a:ext uri="{FF2B5EF4-FFF2-40B4-BE49-F238E27FC236}">
                <a16:creationId xmlns:a16="http://schemas.microsoft.com/office/drawing/2014/main" id="{BCF85704-9D5E-5DD8-9748-C3BF680B9F48}"/>
              </a:ext>
            </a:extLst>
          </p:cNvPr>
          <p:cNvSpPr/>
          <p:nvPr/>
        </p:nvSpPr>
        <p:spPr>
          <a:xfrm>
            <a:off x="5516719" y="4373897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partition3</a:t>
            </a:r>
          </a:p>
        </p:txBody>
      </p:sp>
      <p:sp>
        <p:nvSpPr>
          <p:cNvPr id="64" name="Forme libre : forme 20">
            <a:extLst>
              <a:ext uri="{FF2B5EF4-FFF2-40B4-BE49-F238E27FC236}">
                <a16:creationId xmlns:a16="http://schemas.microsoft.com/office/drawing/2014/main" id="{99D99DFC-95C4-31E1-C5B0-E51C47D06C7F}"/>
              </a:ext>
            </a:extLst>
          </p:cNvPr>
          <p:cNvSpPr/>
          <p:nvPr/>
        </p:nvSpPr>
        <p:spPr>
          <a:xfrm>
            <a:off x="5516719" y="4632016"/>
            <a:ext cx="182880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RDD partition4</a:t>
            </a:r>
          </a:p>
        </p:txBody>
      </p:sp>
      <p:sp>
        <p:nvSpPr>
          <p:cNvPr id="65" name="ZoneTexte 27">
            <a:extLst>
              <a:ext uri="{FF2B5EF4-FFF2-40B4-BE49-F238E27FC236}">
                <a16:creationId xmlns:a16="http://schemas.microsoft.com/office/drawing/2014/main" id="{58D01459-F743-EE81-5B46-F5F26F61A0E0}"/>
              </a:ext>
            </a:extLst>
          </p:cNvPr>
          <p:cNvSpPr txBox="1"/>
          <p:nvPr/>
        </p:nvSpPr>
        <p:spPr>
          <a:xfrm>
            <a:off x="3458734" y="3122178"/>
            <a:ext cx="1863360" cy="858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List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dirs</a:t>
            </a:r>
            <a:endParaRPr lang="en-US" sz="1800" b="0" i="0" u="none" strike="noStrike" kern="1200" cap="none" dirty="0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+ list Files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+ list File blocks</a:t>
            </a:r>
          </a:p>
        </p:txBody>
      </p:sp>
      <p:sp>
        <p:nvSpPr>
          <p:cNvPr id="66" name="Forme libre : forme 34">
            <a:extLst>
              <a:ext uri="{FF2B5EF4-FFF2-40B4-BE49-F238E27FC236}">
                <a16:creationId xmlns:a16="http://schemas.microsoft.com/office/drawing/2014/main" id="{0F3824D7-E969-22B8-9017-02D6CA60F5EA}"/>
              </a:ext>
            </a:extLst>
          </p:cNvPr>
          <p:cNvSpPr/>
          <p:nvPr/>
        </p:nvSpPr>
        <p:spPr>
          <a:xfrm>
            <a:off x="789644" y="5080937"/>
            <a:ext cx="1962360" cy="26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 Spark Executor2</a:t>
            </a:r>
          </a:p>
        </p:txBody>
      </p:sp>
      <p:sp>
        <p:nvSpPr>
          <p:cNvPr id="67" name="ZoneTexte 42">
            <a:extLst>
              <a:ext uri="{FF2B5EF4-FFF2-40B4-BE49-F238E27FC236}">
                <a16:creationId xmlns:a16="http://schemas.microsoft.com/office/drawing/2014/main" id="{6EA8A470-6B41-F63E-0382-B87FC3751FA5}"/>
              </a:ext>
            </a:extLst>
          </p:cNvPr>
          <p:cNvSpPr txBox="1"/>
          <p:nvPr/>
        </p:nvSpPr>
        <p:spPr>
          <a:xfrm>
            <a:off x="2467478" y="5367968"/>
            <a:ext cx="6932755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Assign 1 partition to 1 executor = 1 Task (= for 1 File Split ~ Block)</a:t>
            </a:r>
          </a:p>
        </p:txBody>
      </p:sp>
      <p:sp>
        <p:nvSpPr>
          <p:cNvPr id="68" name="Arrow: Left-Right 67">
            <a:extLst>
              <a:ext uri="{FF2B5EF4-FFF2-40B4-BE49-F238E27FC236}">
                <a16:creationId xmlns:a16="http://schemas.microsoft.com/office/drawing/2014/main" id="{219C5D6F-6AE7-5693-CDA9-3395A7C86947}"/>
              </a:ext>
            </a:extLst>
          </p:cNvPr>
          <p:cNvSpPr/>
          <p:nvPr/>
        </p:nvSpPr>
        <p:spPr>
          <a:xfrm rot="19593066">
            <a:off x="4463711" y="4651311"/>
            <a:ext cx="1036027" cy="28713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Arrow: Left-Right 68">
            <a:extLst>
              <a:ext uri="{FF2B5EF4-FFF2-40B4-BE49-F238E27FC236}">
                <a16:creationId xmlns:a16="http://schemas.microsoft.com/office/drawing/2014/main" id="{4CF7A5E4-5F7F-C8F3-0038-28580A96DD51}"/>
              </a:ext>
            </a:extLst>
          </p:cNvPr>
          <p:cNvSpPr/>
          <p:nvPr/>
        </p:nvSpPr>
        <p:spPr>
          <a:xfrm rot="19593066">
            <a:off x="7338859" y="4082155"/>
            <a:ext cx="1036027" cy="28713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42">
            <a:extLst>
              <a:ext uri="{FF2B5EF4-FFF2-40B4-BE49-F238E27FC236}">
                <a16:creationId xmlns:a16="http://schemas.microsoft.com/office/drawing/2014/main" id="{C494ED65-8631-BFDA-6C1C-1B63E0F24170}"/>
              </a:ext>
            </a:extLst>
          </p:cNvPr>
          <p:cNvSpPr txBox="1"/>
          <p:nvPr/>
        </p:nvSpPr>
        <p:spPr>
          <a:xfrm>
            <a:off x="3329717" y="4642119"/>
            <a:ext cx="894295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Task 1</a:t>
            </a:r>
          </a:p>
        </p:txBody>
      </p:sp>
      <p:sp>
        <p:nvSpPr>
          <p:cNvPr id="71" name="ZoneTexte 42">
            <a:extLst>
              <a:ext uri="{FF2B5EF4-FFF2-40B4-BE49-F238E27FC236}">
                <a16:creationId xmlns:a16="http://schemas.microsoft.com/office/drawing/2014/main" id="{07278537-02AA-0A01-B34E-2C6FF188DED8}"/>
              </a:ext>
            </a:extLst>
          </p:cNvPr>
          <p:cNvSpPr txBox="1"/>
          <p:nvPr/>
        </p:nvSpPr>
        <p:spPr>
          <a:xfrm>
            <a:off x="3465256" y="4940569"/>
            <a:ext cx="894295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Task 2</a:t>
            </a:r>
          </a:p>
        </p:txBody>
      </p:sp>
      <p:sp>
        <p:nvSpPr>
          <p:cNvPr id="72" name="Forme libre : forme 17">
            <a:extLst>
              <a:ext uri="{FF2B5EF4-FFF2-40B4-BE49-F238E27FC236}">
                <a16:creationId xmlns:a16="http://schemas.microsoft.com/office/drawing/2014/main" id="{E804B549-3583-7E05-EB36-C70A43C02312}"/>
              </a:ext>
            </a:extLst>
          </p:cNvPr>
          <p:cNvSpPr/>
          <p:nvPr/>
        </p:nvSpPr>
        <p:spPr>
          <a:xfrm>
            <a:off x="7770239" y="2579355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Block1</a:t>
            </a:r>
          </a:p>
        </p:txBody>
      </p:sp>
      <p:sp>
        <p:nvSpPr>
          <p:cNvPr id="73" name="Forme libre : forme 17">
            <a:extLst>
              <a:ext uri="{FF2B5EF4-FFF2-40B4-BE49-F238E27FC236}">
                <a16:creationId xmlns:a16="http://schemas.microsoft.com/office/drawing/2014/main" id="{83837DDA-A4FC-D6BC-C5E8-CD39F540AD58}"/>
              </a:ext>
            </a:extLst>
          </p:cNvPr>
          <p:cNvSpPr/>
          <p:nvPr/>
        </p:nvSpPr>
        <p:spPr>
          <a:xfrm>
            <a:off x="8746912" y="2581472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Block2</a:t>
            </a:r>
          </a:p>
        </p:txBody>
      </p:sp>
      <p:sp>
        <p:nvSpPr>
          <p:cNvPr id="74" name="ZoneTexte 7">
            <a:extLst>
              <a:ext uri="{FF2B5EF4-FFF2-40B4-BE49-F238E27FC236}">
                <a16:creationId xmlns:a16="http://schemas.microsoft.com/office/drawing/2014/main" id="{57D1A5D5-45CE-3CEB-397B-4E2135AED888}"/>
              </a:ext>
            </a:extLst>
          </p:cNvPr>
          <p:cNvSpPr txBox="1"/>
          <p:nvPr/>
        </p:nvSpPr>
        <p:spPr>
          <a:xfrm>
            <a:off x="7114776" y="1895971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Files</a:t>
            </a:r>
          </a:p>
        </p:txBody>
      </p:sp>
      <p:sp>
        <p:nvSpPr>
          <p:cNvPr id="75" name="ZoneTexte 7">
            <a:extLst>
              <a:ext uri="{FF2B5EF4-FFF2-40B4-BE49-F238E27FC236}">
                <a16:creationId xmlns:a16="http://schemas.microsoft.com/office/drawing/2014/main" id="{C327D0AD-61AB-E83A-607C-9ADA57CE7561}"/>
              </a:ext>
            </a:extLst>
          </p:cNvPr>
          <p:cNvSpPr txBox="1"/>
          <p:nvPr/>
        </p:nvSpPr>
        <p:spPr>
          <a:xfrm>
            <a:off x="8163730" y="2185274"/>
            <a:ext cx="1674000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File Blocks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64E1238-4544-7B8B-0253-7AFD19D517A7}"/>
              </a:ext>
            </a:extLst>
          </p:cNvPr>
          <p:cNvSpPr/>
          <p:nvPr/>
        </p:nvSpPr>
        <p:spPr>
          <a:xfrm>
            <a:off x="7696335" y="2525767"/>
            <a:ext cx="2059911" cy="40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Forme libre : forme 26">
            <a:extLst>
              <a:ext uri="{FF2B5EF4-FFF2-40B4-BE49-F238E27FC236}">
                <a16:creationId xmlns:a16="http://schemas.microsoft.com/office/drawing/2014/main" id="{90A95885-9544-174C-4F09-99007E649320}"/>
              </a:ext>
            </a:extLst>
          </p:cNvPr>
          <p:cNvSpPr/>
          <p:nvPr/>
        </p:nvSpPr>
        <p:spPr>
          <a:xfrm rot="17974797" flipV="1">
            <a:off x="7787587" y="2044060"/>
            <a:ext cx="313423" cy="392343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8" name="Forme libre : forme 26">
            <a:extLst>
              <a:ext uri="{FF2B5EF4-FFF2-40B4-BE49-F238E27FC236}">
                <a16:creationId xmlns:a16="http://schemas.microsoft.com/office/drawing/2014/main" id="{B3FA6347-00D4-56DA-CED5-B42936480AD1}"/>
              </a:ext>
            </a:extLst>
          </p:cNvPr>
          <p:cNvSpPr/>
          <p:nvPr/>
        </p:nvSpPr>
        <p:spPr>
          <a:xfrm rot="17974797" flipV="1">
            <a:off x="6801015" y="1749090"/>
            <a:ext cx="313423" cy="392343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9" name="Forme libre : forme 17">
            <a:extLst>
              <a:ext uri="{FF2B5EF4-FFF2-40B4-BE49-F238E27FC236}">
                <a16:creationId xmlns:a16="http://schemas.microsoft.com/office/drawing/2014/main" id="{A1D47733-C716-116C-2208-DB6AE33FDEBF}"/>
              </a:ext>
            </a:extLst>
          </p:cNvPr>
          <p:cNvSpPr/>
          <p:nvPr/>
        </p:nvSpPr>
        <p:spPr>
          <a:xfrm>
            <a:off x="7770239" y="3030488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7A8D8A-CE13-EBEE-4B3E-F1E8BC640830}"/>
              </a:ext>
            </a:extLst>
          </p:cNvPr>
          <p:cNvSpPr/>
          <p:nvPr/>
        </p:nvSpPr>
        <p:spPr>
          <a:xfrm>
            <a:off x="7696335" y="2976900"/>
            <a:ext cx="1050577" cy="40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orme libre : forme 17">
            <a:extLst>
              <a:ext uri="{FF2B5EF4-FFF2-40B4-BE49-F238E27FC236}">
                <a16:creationId xmlns:a16="http://schemas.microsoft.com/office/drawing/2014/main" id="{7F5B9EDF-42CB-CF73-8547-46C53301BA3F}"/>
              </a:ext>
            </a:extLst>
          </p:cNvPr>
          <p:cNvSpPr/>
          <p:nvPr/>
        </p:nvSpPr>
        <p:spPr>
          <a:xfrm>
            <a:off x="7770239" y="3498437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Block1</a:t>
            </a:r>
          </a:p>
        </p:txBody>
      </p:sp>
      <p:sp>
        <p:nvSpPr>
          <p:cNvPr id="82" name="Forme libre : forme 17">
            <a:extLst>
              <a:ext uri="{FF2B5EF4-FFF2-40B4-BE49-F238E27FC236}">
                <a16:creationId xmlns:a16="http://schemas.microsoft.com/office/drawing/2014/main" id="{6FD8535E-3622-9402-0CA1-177BD447E626}"/>
              </a:ext>
            </a:extLst>
          </p:cNvPr>
          <p:cNvSpPr/>
          <p:nvPr/>
        </p:nvSpPr>
        <p:spPr>
          <a:xfrm>
            <a:off x="8746912" y="3500554"/>
            <a:ext cx="887430" cy="2876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vert="horz" wrap="squar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Block2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F42464C-2F35-5C11-11DF-6DF2933A4E92}"/>
              </a:ext>
            </a:extLst>
          </p:cNvPr>
          <p:cNvSpPr/>
          <p:nvPr/>
        </p:nvSpPr>
        <p:spPr>
          <a:xfrm>
            <a:off x="7696335" y="3444849"/>
            <a:ext cx="2059911" cy="4077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38E9E58-30E4-6EAA-D4EF-C841CA149B95}"/>
              </a:ext>
            </a:extLst>
          </p:cNvPr>
          <p:cNvSpPr/>
          <p:nvPr/>
        </p:nvSpPr>
        <p:spPr>
          <a:xfrm>
            <a:off x="3329717" y="4698192"/>
            <a:ext cx="797742" cy="266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DA67312-59C7-5CC3-F8EF-EBBF3C25C421}"/>
              </a:ext>
            </a:extLst>
          </p:cNvPr>
          <p:cNvSpPr/>
          <p:nvPr/>
        </p:nvSpPr>
        <p:spPr>
          <a:xfrm>
            <a:off x="3513532" y="5007288"/>
            <a:ext cx="797742" cy="2667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 : forme 26">
            <a:extLst>
              <a:ext uri="{FF2B5EF4-FFF2-40B4-BE49-F238E27FC236}">
                <a16:creationId xmlns:a16="http://schemas.microsoft.com/office/drawing/2014/main" id="{22AD3A34-3FEB-4DA0-694B-42F68E752F6D}"/>
              </a:ext>
            </a:extLst>
          </p:cNvPr>
          <p:cNvSpPr/>
          <p:nvPr/>
        </p:nvSpPr>
        <p:spPr>
          <a:xfrm rot="17974797" flipV="1">
            <a:off x="5661148" y="1455261"/>
            <a:ext cx="313423" cy="392343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D31DB9F-E3D4-C839-126D-6855062BA1BF}"/>
              </a:ext>
            </a:extLst>
          </p:cNvPr>
          <p:cNvSpPr txBox="1"/>
          <p:nvPr/>
        </p:nvSpPr>
        <p:spPr>
          <a:xfrm>
            <a:off x="4715409" y="1280618"/>
            <a:ext cx="854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HDFS</a:t>
            </a:r>
            <a:endParaRPr lang="fr-FR" dirty="0"/>
          </a:p>
        </p:txBody>
      </p:sp>
      <p:sp>
        <p:nvSpPr>
          <p:cNvPr id="88" name="Forme libre : forme 13">
            <a:extLst>
              <a:ext uri="{FF2B5EF4-FFF2-40B4-BE49-F238E27FC236}">
                <a16:creationId xmlns:a16="http://schemas.microsoft.com/office/drawing/2014/main" id="{E1A708A8-7BDD-DFBE-87FF-5BA410922C25}"/>
              </a:ext>
            </a:extLst>
          </p:cNvPr>
          <p:cNvSpPr/>
          <p:nvPr/>
        </p:nvSpPr>
        <p:spPr>
          <a:xfrm rot="10800000">
            <a:off x="4109712" y="2723167"/>
            <a:ext cx="228600" cy="457200"/>
          </a:xfrm>
          <a:custGeom>
            <a:avLst>
              <a:gd name="f0" fmla="val 54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1 10800"/>
              <a:gd name="f10" fmla="pin 0 f0 21600"/>
              <a:gd name="f11" fmla="val f9"/>
              <a:gd name="f12" fmla="val f10"/>
              <a:gd name="f13" fmla="+- 21600 0 f9"/>
              <a:gd name="f14" fmla="*/ f9 f7 1"/>
              <a:gd name="f15" fmla="*/ f10 f8 1"/>
              <a:gd name="f16" fmla="*/ 21600 f8 1"/>
              <a:gd name="f17" fmla="*/ f12 f11 1"/>
              <a:gd name="f18" fmla="*/ f11 f7 1"/>
              <a:gd name="f19" fmla="*/ f13 f7 1"/>
              <a:gd name="f20" fmla="*/ f17 1 10800"/>
              <a:gd name="f21" fmla="+- f12 0 f20"/>
              <a:gd name="f22" fmla="*/ f21 f8 1"/>
            </a:gdLst>
            <a:ahLst>
              <a:ahXY gdRefX="f1" minX="f4" maxX="f6" gdRefY="f0" minY="f4" maxY="f5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2" r="f19" b="f16"/>
            <a:pathLst>
              <a:path w="21600" h="21600">
                <a:moveTo>
                  <a:pt x="f11" y="f5"/>
                </a:moveTo>
                <a:lnTo>
                  <a:pt x="f11" y="f12"/>
                </a:lnTo>
                <a:lnTo>
                  <a:pt x="f4" y="f12"/>
                </a:lnTo>
                <a:lnTo>
                  <a:pt x="f6" y="f4"/>
                </a:lnTo>
                <a:lnTo>
                  <a:pt x="f5" y="f12"/>
                </a:lnTo>
                <a:lnTo>
                  <a:pt x="f13" y="f12"/>
                </a:lnTo>
                <a:lnTo>
                  <a:pt x="f13" y="f5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squar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89" name="Arrow: Left-Right 88">
            <a:extLst>
              <a:ext uri="{FF2B5EF4-FFF2-40B4-BE49-F238E27FC236}">
                <a16:creationId xmlns:a16="http://schemas.microsoft.com/office/drawing/2014/main" id="{F5773FAA-D3E4-7FE3-E264-0E1D69A8EC4D}"/>
              </a:ext>
            </a:extLst>
          </p:cNvPr>
          <p:cNvSpPr/>
          <p:nvPr/>
        </p:nvSpPr>
        <p:spPr>
          <a:xfrm rot="17819921">
            <a:off x="5645716" y="2345938"/>
            <a:ext cx="933040" cy="287139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42">
            <a:extLst>
              <a:ext uri="{FF2B5EF4-FFF2-40B4-BE49-F238E27FC236}">
                <a16:creationId xmlns:a16="http://schemas.microsoft.com/office/drawing/2014/main" id="{CF159059-5CBF-E351-500E-E3CA2D21D291}"/>
              </a:ext>
            </a:extLst>
          </p:cNvPr>
          <p:cNvSpPr txBox="1"/>
          <p:nvPr/>
        </p:nvSpPr>
        <p:spPr>
          <a:xfrm>
            <a:off x="5180310" y="2983262"/>
            <a:ext cx="1717784" cy="356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Hive Partition..</a:t>
            </a:r>
          </a:p>
        </p:txBody>
      </p:sp>
    </p:spTree>
    <p:extLst>
      <p:ext uri="{BB962C8B-B14F-4D97-AF65-F5344CB8AC3E}">
        <p14:creationId xmlns:p14="http://schemas.microsoft.com/office/powerpoint/2010/main" val="1766704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-1" y="5338"/>
            <a:ext cx="10080625" cy="12903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Recap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Optimizations</a:t>
            </a:r>
            <a:r>
              <a:rPr lang="fr-FR" dirty="0">
                <a:solidFill>
                  <a:sysClr val="windowText" lastClr="000000"/>
                </a:solidFill>
              </a:rPr>
              <a:t> 3/5</a:t>
            </a:r>
          </a:p>
          <a:p>
            <a:pPr rtl="0"/>
            <a:r>
              <a:rPr lang="fr-FR" dirty="0" err="1">
                <a:solidFill>
                  <a:sysClr val="windowText" lastClr="000000"/>
                </a:solidFill>
              </a:rPr>
              <a:t>Hive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Metastore</a:t>
            </a:r>
            <a:r>
              <a:rPr lang="fr-FR" dirty="0">
                <a:solidFill>
                  <a:sysClr val="windowText" lastClr="000000"/>
                </a:solidFill>
              </a:rPr>
              <a:t> Partitions </a:t>
            </a:r>
            <a:r>
              <a:rPr lang="fr-FR" dirty="0" err="1">
                <a:solidFill>
                  <a:sysClr val="windowText" lastClr="000000"/>
                </a:solidFill>
              </a:rPr>
              <a:t>Pruning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1" name="Organigramme : Disque magnétique 14">
            <a:extLst>
              <a:ext uri="{FF2B5EF4-FFF2-40B4-BE49-F238E27FC236}">
                <a16:creationId xmlns:a16="http://schemas.microsoft.com/office/drawing/2014/main" id="{F7F34EE5-5D9D-4FAB-9F62-9EFDEEA3F0DC}"/>
              </a:ext>
            </a:extLst>
          </p:cNvPr>
          <p:cNvSpPr/>
          <p:nvPr/>
        </p:nvSpPr>
        <p:spPr>
          <a:xfrm>
            <a:off x="1718573" y="2228850"/>
            <a:ext cx="3049200" cy="270129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2" name="Organigramme : Disque magnétique 16">
            <a:extLst>
              <a:ext uri="{FF2B5EF4-FFF2-40B4-BE49-F238E27FC236}">
                <a16:creationId xmlns:a16="http://schemas.microsoft.com/office/drawing/2014/main" id="{BD93644A-28BA-418D-B1AD-AD6CCED6B544}"/>
              </a:ext>
            </a:extLst>
          </p:cNvPr>
          <p:cNvSpPr/>
          <p:nvPr/>
        </p:nvSpPr>
        <p:spPr>
          <a:xfrm>
            <a:off x="5893200" y="1410120"/>
            <a:ext cx="2998800" cy="370671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ZoneTexte 18">
            <a:extLst>
              <a:ext uri="{FF2B5EF4-FFF2-40B4-BE49-F238E27FC236}">
                <a16:creationId xmlns:a16="http://schemas.microsoft.com/office/drawing/2014/main" id="{714AF9FE-AB5B-4967-B25F-A37695F1FD82}"/>
              </a:ext>
            </a:extLst>
          </p:cNvPr>
          <p:cNvSpPr txBox="1"/>
          <p:nvPr/>
        </p:nvSpPr>
        <p:spPr>
          <a:xfrm>
            <a:off x="6307200" y="2698200"/>
            <a:ext cx="247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</a:t>
            </a:r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</a:t>
            </a:r>
            <a:r>
              <a:rPr lang="fr-FR" dirty="0"/>
              <a:t>col1=a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  <a:p>
            <a:r>
              <a:rPr lang="fr-FR" dirty="0"/>
              <a:t>        /file1, file2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/col2=2</a:t>
            </a:r>
          </a:p>
          <a:p>
            <a:r>
              <a:rPr lang="fr-FR" dirty="0"/>
              <a:t>        /file3, file4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/col1=b</a:t>
            </a: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/col2=1</a:t>
            </a:r>
          </a:p>
        </p:txBody>
      </p:sp>
      <p:sp>
        <p:nvSpPr>
          <p:cNvPr id="54" name="Forme libre : forme 19">
            <a:extLst>
              <a:ext uri="{FF2B5EF4-FFF2-40B4-BE49-F238E27FC236}">
                <a16:creationId xmlns:a16="http://schemas.microsoft.com/office/drawing/2014/main" id="{CA3F761A-A406-4B07-A981-5192F2A3D09F}"/>
              </a:ext>
            </a:extLst>
          </p:cNvPr>
          <p:cNvSpPr/>
          <p:nvPr/>
        </p:nvSpPr>
        <p:spPr>
          <a:xfrm>
            <a:off x="1784139" y="3178500"/>
            <a:ext cx="956834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dirty="0">
                <a:latin typeface="Liberation Sans" pitchFamily="18"/>
                <a:ea typeface="Microsoft YaHei" pitchFamily="2"/>
                <a:cs typeface="Lucida Sans" pitchFamily="2"/>
              </a:rPr>
              <a:t>t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able1</a:t>
            </a:r>
          </a:p>
        </p:txBody>
      </p:sp>
      <p:sp>
        <p:nvSpPr>
          <p:cNvPr id="55" name="Forme libre : forme 20">
            <a:extLst>
              <a:ext uri="{FF2B5EF4-FFF2-40B4-BE49-F238E27FC236}">
                <a16:creationId xmlns:a16="http://schemas.microsoft.com/office/drawing/2014/main" id="{0D762BE4-440A-4C39-9712-E873F7E1E116}"/>
              </a:ext>
            </a:extLst>
          </p:cNvPr>
          <p:cNvSpPr/>
          <p:nvPr/>
        </p:nvSpPr>
        <p:spPr>
          <a:xfrm>
            <a:off x="2583235" y="35647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col2=1)</a:t>
            </a:r>
          </a:p>
        </p:txBody>
      </p:sp>
      <p:sp>
        <p:nvSpPr>
          <p:cNvPr id="56" name="ZoneTexte 22">
            <a:extLst>
              <a:ext uri="{FF2B5EF4-FFF2-40B4-BE49-F238E27FC236}">
                <a16:creationId xmlns:a16="http://schemas.microsoft.com/office/drawing/2014/main" id="{7F296626-B868-451D-A1D2-911CAACDED86}"/>
              </a:ext>
            </a:extLst>
          </p:cNvPr>
          <p:cNvSpPr txBox="1"/>
          <p:nvPr/>
        </p:nvSpPr>
        <p:spPr>
          <a:xfrm>
            <a:off x="6811673" y="15606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59" name="Connecteur droit avec flèche 29">
            <a:extLst>
              <a:ext uri="{FF2B5EF4-FFF2-40B4-BE49-F238E27FC236}">
                <a16:creationId xmlns:a16="http://schemas.microsoft.com/office/drawing/2014/main" id="{7AA0A7AA-482B-41A7-80C9-C61A0278109E}"/>
              </a:ext>
            </a:extLst>
          </p:cNvPr>
          <p:cNvCxnSpPr>
            <a:cxnSpLocks/>
          </p:cNvCxnSpPr>
          <p:nvPr/>
        </p:nvCxnSpPr>
        <p:spPr>
          <a:xfrm>
            <a:off x="4875773" y="4111200"/>
            <a:ext cx="1827427" cy="15912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CE64FCA-B38E-49AF-A866-1BBE551FC1C0}"/>
              </a:ext>
            </a:extLst>
          </p:cNvPr>
          <p:cNvSpPr txBox="1"/>
          <p:nvPr/>
        </p:nvSpPr>
        <p:spPr>
          <a:xfrm>
            <a:off x="2769215" y="3241554"/>
            <a:ext cx="1619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Partitions</a:t>
            </a:r>
          </a:p>
        </p:txBody>
      </p:sp>
      <p:sp>
        <p:nvSpPr>
          <p:cNvPr id="62" name="Forme libre : forme 20">
            <a:extLst>
              <a:ext uri="{FF2B5EF4-FFF2-40B4-BE49-F238E27FC236}">
                <a16:creationId xmlns:a16="http://schemas.microsoft.com/office/drawing/2014/main" id="{4F0AF10D-C336-4D22-AC9D-E5010D292E5B}"/>
              </a:ext>
            </a:extLst>
          </p:cNvPr>
          <p:cNvSpPr/>
          <p:nvPr/>
        </p:nvSpPr>
        <p:spPr>
          <a:xfrm>
            <a:off x="2580835" y="39439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(col1=‘a’, col2=2)</a:t>
            </a:r>
          </a:p>
        </p:txBody>
      </p:sp>
      <p:sp>
        <p:nvSpPr>
          <p:cNvPr id="63" name="Forme libre : forme 20">
            <a:extLst>
              <a:ext uri="{FF2B5EF4-FFF2-40B4-BE49-F238E27FC236}">
                <a16:creationId xmlns:a16="http://schemas.microsoft.com/office/drawing/2014/main" id="{72D6FA32-3A51-430A-AC4F-D8615C8030E2}"/>
              </a:ext>
            </a:extLst>
          </p:cNvPr>
          <p:cNvSpPr/>
          <p:nvPr/>
        </p:nvSpPr>
        <p:spPr>
          <a:xfrm>
            <a:off x="2585635" y="4341120"/>
            <a:ext cx="2059978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(col1=‘b’, col2=1)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40103F-9B28-4BCA-AA45-0B9389C1F2AF}"/>
              </a:ext>
            </a:extLst>
          </p:cNvPr>
          <p:cNvSpPr txBox="1"/>
          <p:nvPr/>
        </p:nvSpPr>
        <p:spPr>
          <a:xfrm>
            <a:off x="63780" y="1595585"/>
            <a:ext cx="5146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table1 ( col3, col4, …</a:t>
            </a:r>
            <a:r>
              <a:rPr lang="fr-FR" dirty="0" err="1"/>
              <a:t>colN</a:t>
            </a:r>
            <a:r>
              <a:rPr lang="fr-FR" dirty="0"/>
              <a:t>)</a:t>
            </a:r>
          </a:p>
          <a:p>
            <a:r>
              <a:rPr lang="fr-FR" b="1" dirty="0"/>
              <a:t>PARTITIONED BY (col1 string, col2 </a:t>
            </a:r>
            <a:r>
              <a:rPr lang="fr-FR" b="1" dirty="0" err="1"/>
              <a:t>int</a:t>
            </a:r>
            <a:r>
              <a:rPr lang="fr-FR" b="1" dirty="0"/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357389-8932-4218-B517-2F0988B5F7B0}"/>
              </a:ext>
            </a:extLst>
          </p:cNvPr>
          <p:cNvSpPr txBox="1"/>
          <p:nvPr/>
        </p:nvSpPr>
        <p:spPr>
          <a:xfrm>
            <a:off x="3951880" y="4816655"/>
            <a:ext cx="29967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.. </a:t>
            </a:r>
            <a:r>
              <a:rPr lang="fr-FR" dirty="0" err="1"/>
              <a:t>From</a:t>
            </a:r>
            <a:r>
              <a:rPr lang="fr-FR" dirty="0"/>
              <a:t> table1</a:t>
            </a:r>
          </a:p>
          <a:p>
            <a:r>
              <a:rPr lang="fr-FR" b="1" dirty="0" err="1"/>
              <a:t>Where</a:t>
            </a:r>
            <a:r>
              <a:rPr lang="fr-FR" b="1" dirty="0"/>
              <a:t> col1=a and col2=2 </a:t>
            </a:r>
            <a:br>
              <a:rPr lang="fr-FR" b="1" dirty="0"/>
            </a:br>
            <a:r>
              <a:rPr lang="fr-FR" b="1" dirty="0"/>
              <a:t>             -- </a:t>
            </a:r>
            <a:r>
              <a:rPr lang="fr-FR" b="1" dirty="0" err="1"/>
              <a:t>partitioned</a:t>
            </a:r>
            <a:r>
              <a:rPr lang="fr-FR" b="1" dirty="0"/>
              <a:t> </a:t>
            </a:r>
            <a:r>
              <a:rPr lang="fr-FR" b="1" dirty="0" err="1"/>
              <a:t>columns</a:t>
            </a:r>
            <a:endParaRPr lang="fr-FR" b="1" dirty="0"/>
          </a:p>
        </p:txBody>
      </p:sp>
      <p:sp>
        <p:nvSpPr>
          <p:cNvPr id="66" name="ZoneTexte 22">
            <a:extLst>
              <a:ext uri="{FF2B5EF4-FFF2-40B4-BE49-F238E27FC236}">
                <a16:creationId xmlns:a16="http://schemas.microsoft.com/office/drawing/2014/main" id="{F0CDCC07-406E-40FE-8ED2-D0C97A9A8C93}"/>
              </a:ext>
            </a:extLst>
          </p:cNvPr>
          <p:cNvSpPr txBox="1"/>
          <p:nvPr/>
        </p:nvSpPr>
        <p:spPr>
          <a:xfrm>
            <a:off x="2380661" y="2364565"/>
            <a:ext cx="172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438162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8" y="2018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4/5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Columns</a:t>
            </a:r>
            <a:r>
              <a:rPr lang="fr-FR" sz="3600" dirty="0">
                <a:solidFill>
                  <a:sysClr val="windowText" lastClr="000000"/>
                </a:solidFill>
              </a:rPr>
              <a:t> </a:t>
            </a:r>
            <a:r>
              <a:rPr lang="fr-FR" sz="3600" dirty="0" err="1">
                <a:solidFill>
                  <a:sysClr val="windowText" lastClr="000000"/>
                </a:solidFill>
              </a:rPr>
              <a:t>Pruning</a:t>
            </a:r>
            <a:endParaRPr lang="fr-FR" sz="3600" dirty="0">
              <a:solidFill>
                <a:sysClr val="windowText" lastClr="000000"/>
              </a:solidFill>
            </a:endParaRP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 (</a:t>
            </a:r>
            <a:r>
              <a:rPr lang="fr-FR" sz="3600" dirty="0" err="1">
                <a:solidFill>
                  <a:sysClr val="windowText" lastClr="000000"/>
                </a:solidFill>
              </a:rPr>
              <a:t>seek</a:t>
            </a:r>
            <a:r>
              <a:rPr lang="fr-FR" sz="3600" dirty="0">
                <a:solidFill>
                  <a:sysClr val="windowText" lastClr="000000"/>
                </a:solidFill>
              </a:rPr>
              <a:t> in </a:t>
            </a:r>
            <a:r>
              <a:rPr lang="fr-FR" sz="3600" dirty="0" err="1">
                <a:solidFill>
                  <a:sysClr val="windowText" lastClr="000000"/>
                </a:solidFill>
              </a:rPr>
              <a:t>Columnar</a:t>
            </a:r>
            <a:r>
              <a:rPr lang="fr-FR" sz="3600" dirty="0">
                <a:solidFill>
                  <a:sysClr val="windowText" lastClr="000000"/>
                </a:solidFill>
              </a:rPr>
              <a:t> Format)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581282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766274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783912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672001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743594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821665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896182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572329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686625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826279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983225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4049512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931140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51312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766005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439100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3324490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579344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95F29-0C0B-4CC8-A868-3C5A309108C9}"/>
              </a:ext>
            </a:extLst>
          </p:cNvPr>
          <p:cNvSpPr txBox="1"/>
          <p:nvPr/>
        </p:nvSpPr>
        <p:spPr>
          <a:xfrm>
            <a:off x="6381913" y="3810799"/>
            <a:ext cx="168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Seek</a:t>
            </a:r>
            <a:r>
              <a:rPr lang="fr-FR" dirty="0"/>
              <a:t> / </a:t>
            </a:r>
            <a:r>
              <a:rPr lang="fr-FR" dirty="0" err="1"/>
              <a:t>read</a:t>
            </a:r>
            <a:r>
              <a:rPr lang="fr-FR" dirty="0"/>
              <a:t> </a:t>
            </a:r>
          </a:p>
          <a:p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70C6CD-48EB-4BEC-82B7-D510F25DA321}"/>
              </a:ext>
            </a:extLst>
          </p:cNvPr>
          <p:cNvGrpSpPr/>
          <p:nvPr/>
        </p:nvGrpSpPr>
        <p:grpSpPr>
          <a:xfrm>
            <a:off x="7903452" y="3513033"/>
            <a:ext cx="2085571" cy="2012984"/>
            <a:chOff x="5377230" y="2379400"/>
            <a:chExt cx="4809349" cy="2898853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B8C24CD-4035-4405-928C-9DAE340F2BEF}"/>
                </a:ext>
              </a:extLst>
            </p:cNvPr>
            <p:cNvCxnSpPr>
              <a:cxnSpLocks/>
              <a:stCxn id="87" idx="2"/>
              <a:endCxn id="91" idx="0"/>
            </p:cNvCxnSpPr>
            <p:nvPr/>
          </p:nvCxnSpPr>
          <p:spPr>
            <a:xfrm>
              <a:off x="6222261" y="3075394"/>
              <a:ext cx="3810" cy="1940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EB82B13D-C6DC-4462-BF1A-F9B381C58C40}"/>
                </a:ext>
              </a:extLst>
            </p:cNvPr>
            <p:cNvSpPr txBox="1"/>
            <p:nvPr/>
          </p:nvSpPr>
          <p:spPr>
            <a:xfrm>
              <a:off x="537723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E2AF2FE-1C5D-4D2A-A79C-690533EA6554}"/>
                </a:ext>
              </a:extLst>
            </p:cNvPr>
            <p:cNvSpPr txBox="1"/>
            <p:nvPr/>
          </p:nvSpPr>
          <p:spPr>
            <a:xfrm>
              <a:off x="6794550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E23898C-2995-47F8-B998-3F3142764AD4}"/>
                </a:ext>
              </a:extLst>
            </p:cNvPr>
            <p:cNvSpPr txBox="1"/>
            <p:nvPr/>
          </p:nvSpPr>
          <p:spPr>
            <a:xfrm>
              <a:off x="8455858" y="272081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Row1-colP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12CA2A7-ABFD-4B57-8C8B-314CE75348D9}"/>
                </a:ext>
              </a:extLst>
            </p:cNvPr>
            <p:cNvCxnSpPr>
              <a:cxnSpLocks/>
            </p:cNvCxnSpPr>
            <p:nvPr/>
          </p:nvCxnSpPr>
          <p:spPr>
            <a:xfrm>
              <a:off x="5960307" y="358544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4678E09-96BF-4756-8FF3-E1E2D3966E64}"/>
                </a:ext>
              </a:extLst>
            </p:cNvPr>
            <p:cNvSpPr txBox="1"/>
            <p:nvPr/>
          </p:nvSpPr>
          <p:spPr>
            <a:xfrm>
              <a:off x="5381040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Row2-col1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C904FB7-5CDA-4418-8C2A-A194CB9F3F4A}"/>
                </a:ext>
              </a:extLst>
            </p:cNvPr>
            <p:cNvSpPr txBox="1"/>
            <p:nvPr/>
          </p:nvSpPr>
          <p:spPr>
            <a:xfrm>
              <a:off x="6798362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FE3D18-DC3B-432F-93C4-C20FF8E574A7}"/>
                </a:ext>
              </a:extLst>
            </p:cNvPr>
            <p:cNvSpPr txBox="1"/>
            <p:nvPr/>
          </p:nvSpPr>
          <p:spPr>
            <a:xfrm>
              <a:off x="8459665" y="3269456"/>
              <a:ext cx="1690059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Row2-colP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79213C4-062A-4F07-8447-505601C31673}"/>
                </a:ext>
              </a:extLst>
            </p:cNvPr>
            <p:cNvCxnSpPr>
              <a:cxnSpLocks/>
            </p:cNvCxnSpPr>
            <p:nvPr/>
          </p:nvCxnSpPr>
          <p:spPr>
            <a:xfrm>
              <a:off x="5971444" y="433578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65DD923-6C3A-4756-B8AF-6049BF4BB75A}"/>
                </a:ext>
              </a:extLst>
            </p:cNvPr>
            <p:cNvSpPr txBox="1"/>
            <p:nvPr/>
          </p:nvSpPr>
          <p:spPr>
            <a:xfrm>
              <a:off x="5377230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D65B912-DBC4-407A-BCF2-68E256D55776}"/>
                </a:ext>
              </a:extLst>
            </p:cNvPr>
            <p:cNvSpPr txBox="1"/>
            <p:nvPr/>
          </p:nvSpPr>
          <p:spPr>
            <a:xfrm>
              <a:off x="679454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/>
                <a:t>RowN-col2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BEDD77-3C99-47E3-899F-046790E1C28E}"/>
                </a:ext>
              </a:extLst>
            </p:cNvPr>
            <p:cNvSpPr txBox="1"/>
            <p:nvPr/>
          </p:nvSpPr>
          <p:spPr>
            <a:xfrm>
              <a:off x="8455858" y="4474052"/>
              <a:ext cx="1730721" cy="3545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00" dirty="0" err="1"/>
                <a:t>RowN-colP</a:t>
              </a:r>
              <a:endParaRPr lang="fr-FR" sz="1000" dirty="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F2F20C5-D425-440B-B119-5C0975E6F320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06347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A2BBF5C1-6E81-4669-A504-82CE2D75BBF2}"/>
                </a:ext>
              </a:extLst>
            </p:cNvPr>
            <p:cNvCxnSpPr>
              <a:cxnSpLocks/>
            </p:cNvCxnSpPr>
            <p:nvPr/>
          </p:nvCxnSpPr>
          <p:spPr>
            <a:xfrm>
              <a:off x="7331907" y="355877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16A5CA-F1CE-4775-96FA-6463848186D2}"/>
                </a:ext>
              </a:extLst>
            </p:cNvPr>
            <p:cNvCxnSpPr>
              <a:cxnSpLocks/>
            </p:cNvCxnSpPr>
            <p:nvPr/>
          </p:nvCxnSpPr>
          <p:spPr>
            <a:xfrm>
              <a:off x="7343044" y="430911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AA1650D-7276-4CCB-861D-F08E8BB8B81B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074908"/>
              <a:ext cx="3810" cy="1793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E0BA366-2364-4DDA-88C0-C4127E187265}"/>
                </a:ext>
              </a:extLst>
            </p:cNvPr>
            <p:cNvCxnSpPr>
              <a:cxnSpLocks/>
            </p:cNvCxnSpPr>
            <p:nvPr/>
          </p:nvCxnSpPr>
          <p:spPr>
            <a:xfrm>
              <a:off x="9000687" y="3570208"/>
              <a:ext cx="0" cy="213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9C6B7EA-CF87-4301-A5D1-6EE5CE0BB80B}"/>
                </a:ext>
              </a:extLst>
            </p:cNvPr>
            <p:cNvCxnSpPr>
              <a:cxnSpLocks/>
            </p:cNvCxnSpPr>
            <p:nvPr/>
          </p:nvCxnSpPr>
          <p:spPr>
            <a:xfrm>
              <a:off x="9011824" y="4320540"/>
              <a:ext cx="1" cy="2440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40B612D-A0EB-4C7B-82AE-7CC4113CC280}"/>
                </a:ext>
              </a:extLst>
            </p:cNvPr>
            <p:cNvSpPr/>
            <p:nvPr/>
          </p:nvSpPr>
          <p:spPr>
            <a:xfrm>
              <a:off x="6108825" y="2379400"/>
              <a:ext cx="962840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95701C5-DEA7-4312-92B4-40E1CA4EE73B}"/>
                </a:ext>
              </a:extLst>
            </p:cNvPr>
            <p:cNvSpPr/>
            <p:nvPr/>
          </p:nvSpPr>
          <p:spPr>
            <a:xfrm>
              <a:off x="7449617" y="2426670"/>
              <a:ext cx="912489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F7FE24E-BA99-4FB6-B2CA-73CE9814EFC1}"/>
                </a:ext>
              </a:extLst>
            </p:cNvPr>
            <p:cNvSpPr/>
            <p:nvPr/>
          </p:nvSpPr>
          <p:spPr>
            <a:xfrm>
              <a:off x="7940722" y="2436553"/>
              <a:ext cx="849514" cy="2841700"/>
            </a:xfrm>
            <a:custGeom>
              <a:avLst/>
              <a:gdLst>
                <a:gd name="connsiteX0" fmla="*/ 0 w 861060"/>
                <a:gd name="connsiteY0" fmla="*/ 2242491 h 2712284"/>
                <a:gd name="connsiteX1" fmla="*/ 190500 w 861060"/>
                <a:gd name="connsiteY1" fmla="*/ 2570151 h 2712284"/>
                <a:gd name="connsiteX2" fmla="*/ 544830 w 861060"/>
                <a:gd name="connsiteY2" fmla="*/ 204141 h 2712284"/>
                <a:gd name="connsiteX3" fmla="*/ 861060 w 861060"/>
                <a:gd name="connsiteY3" fmla="*/ 280341 h 2712284"/>
                <a:gd name="connsiteX0" fmla="*/ 0 w 1062990"/>
                <a:gd name="connsiteY0" fmla="*/ 2227251 h 2708017"/>
                <a:gd name="connsiteX1" fmla="*/ 392430 w 1062990"/>
                <a:gd name="connsiteY1" fmla="*/ 2570151 h 2708017"/>
                <a:gd name="connsiteX2" fmla="*/ 746760 w 1062990"/>
                <a:gd name="connsiteY2" fmla="*/ 204141 h 2708017"/>
                <a:gd name="connsiteX3" fmla="*/ 1062990 w 1062990"/>
                <a:gd name="connsiteY3" fmla="*/ 280341 h 2708017"/>
                <a:gd name="connsiteX0" fmla="*/ 0 w 1062990"/>
                <a:gd name="connsiteY0" fmla="*/ 2227251 h 2718017"/>
                <a:gd name="connsiteX1" fmla="*/ 392430 w 1062990"/>
                <a:gd name="connsiteY1" fmla="*/ 2570151 h 2718017"/>
                <a:gd name="connsiteX2" fmla="*/ 746760 w 1062990"/>
                <a:gd name="connsiteY2" fmla="*/ 204141 h 2718017"/>
                <a:gd name="connsiteX3" fmla="*/ 1062990 w 1062990"/>
                <a:gd name="connsiteY3" fmla="*/ 280341 h 2718017"/>
                <a:gd name="connsiteX0" fmla="*/ 0 w 1062990"/>
                <a:gd name="connsiteY0" fmla="*/ 2227251 h 2500967"/>
                <a:gd name="connsiteX1" fmla="*/ 464820 w 1062990"/>
                <a:gd name="connsiteY1" fmla="*/ 2231061 h 2500967"/>
                <a:gd name="connsiteX2" fmla="*/ 746760 w 1062990"/>
                <a:gd name="connsiteY2" fmla="*/ 204141 h 2500967"/>
                <a:gd name="connsiteX3" fmla="*/ 1062990 w 1062990"/>
                <a:gd name="connsiteY3" fmla="*/ 280341 h 2500967"/>
                <a:gd name="connsiteX0" fmla="*/ 0 w 1062990"/>
                <a:gd name="connsiteY0" fmla="*/ 2227251 h 2586721"/>
                <a:gd name="connsiteX1" fmla="*/ 464820 w 1062990"/>
                <a:gd name="connsiteY1" fmla="*/ 2231061 h 2586721"/>
                <a:gd name="connsiteX2" fmla="*/ 746760 w 1062990"/>
                <a:gd name="connsiteY2" fmla="*/ 204141 h 2586721"/>
                <a:gd name="connsiteX3" fmla="*/ 1062990 w 1062990"/>
                <a:gd name="connsiteY3" fmla="*/ 280341 h 2586721"/>
                <a:gd name="connsiteX0" fmla="*/ 0 w 1062990"/>
                <a:gd name="connsiteY0" fmla="*/ 2166163 h 2433913"/>
                <a:gd name="connsiteX1" fmla="*/ 464820 w 1062990"/>
                <a:gd name="connsiteY1" fmla="*/ 2169973 h 2433913"/>
                <a:gd name="connsiteX2" fmla="*/ 735330 w 1062990"/>
                <a:gd name="connsiteY2" fmla="*/ 242113 h 2433913"/>
                <a:gd name="connsiteX3" fmla="*/ 1062990 w 1062990"/>
                <a:gd name="connsiteY3" fmla="*/ 219253 h 2433913"/>
                <a:gd name="connsiteX0" fmla="*/ 0 w 1062990"/>
                <a:gd name="connsiteY0" fmla="*/ 2266714 h 2534464"/>
                <a:gd name="connsiteX1" fmla="*/ 464820 w 1062990"/>
                <a:gd name="connsiteY1" fmla="*/ 2270524 h 2534464"/>
                <a:gd name="connsiteX2" fmla="*/ 735330 w 1062990"/>
                <a:gd name="connsiteY2" fmla="*/ 342664 h 2534464"/>
                <a:gd name="connsiteX3" fmla="*/ 1062990 w 1062990"/>
                <a:gd name="connsiteY3" fmla="*/ 319804 h 2534464"/>
                <a:gd name="connsiteX0" fmla="*/ 0 w 1062990"/>
                <a:gd name="connsiteY0" fmla="*/ 2266714 h 2701485"/>
                <a:gd name="connsiteX1" fmla="*/ 464820 w 1062990"/>
                <a:gd name="connsiteY1" fmla="*/ 2270524 h 2701485"/>
                <a:gd name="connsiteX2" fmla="*/ 735330 w 1062990"/>
                <a:gd name="connsiteY2" fmla="*/ 342664 h 2701485"/>
                <a:gd name="connsiteX3" fmla="*/ 1062990 w 1062990"/>
                <a:gd name="connsiteY3" fmla="*/ 319804 h 2701485"/>
                <a:gd name="connsiteX0" fmla="*/ 0 w 1165860"/>
                <a:gd name="connsiteY0" fmla="*/ 2266714 h 2701485"/>
                <a:gd name="connsiteX1" fmla="*/ 464820 w 1165860"/>
                <a:gd name="connsiteY1" fmla="*/ 2270524 h 2701485"/>
                <a:gd name="connsiteX2" fmla="*/ 735330 w 1165860"/>
                <a:gd name="connsiteY2" fmla="*/ 342664 h 2701485"/>
                <a:gd name="connsiteX3" fmla="*/ 1165860 w 1165860"/>
                <a:gd name="connsiteY3" fmla="*/ 319804 h 270148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798075"/>
                <a:gd name="connsiteX1" fmla="*/ 464820 w 1165860"/>
                <a:gd name="connsiteY1" fmla="*/ 2367114 h 2798075"/>
                <a:gd name="connsiteX2" fmla="*/ 735330 w 1165860"/>
                <a:gd name="connsiteY2" fmla="*/ 439254 h 2798075"/>
                <a:gd name="connsiteX3" fmla="*/ 1165860 w 1165860"/>
                <a:gd name="connsiteY3" fmla="*/ 416394 h 2798075"/>
                <a:gd name="connsiteX0" fmla="*/ 0 w 1165860"/>
                <a:gd name="connsiteY0" fmla="*/ 2363304 h 2822247"/>
                <a:gd name="connsiteX1" fmla="*/ 464820 w 1165860"/>
                <a:gd name="connsiteY1" fmla="*/ 2367114 h 2822247"/>
                <a:gd name="connsiteX2" fmla="*/ 735330 w 1165860"/>
                <a:gd name="connsiteY2" fmla="*/ 439254 h 2822247"/>
                <a:gd name="connsiteX3" fmla="*/ 1165860 w 1165860"/>
                <a:gd name="connsiteY3" fmla="*/ 416394 h 2822247"/>
                <a:gd name="connsiteX0" fmla="*/ 0 w 1165860"/>
                <a:gd name="connsiteY0" fmla="*/ 2363304 h 2841700"/>
                <a:gd name="connsiteX1" fmla="*/ 464820 w 1165860"/>
                <a:gd name="connsiteY1" fmla="*/ 2367114 h 2841700"/>
                <a:gd name="connsiteX2" fmla="*/ 735330 w 1165860"/>
                <a:gd name="connsiteY2" fmla="*/ 439254 h 2841700"/>
                <a:gd name="connsiteX3" fmla="*/ 1165860 w 1165860"/>
                <a:gd name="connsiteY3" fmla="*/ 416394 h 2841700"/>
                <a:gd name="connsiteX0" fmla="*/ 0 w 1158240"/>
                <a:gd name="connsiteY0" fmla="*/ 2363304 h 2841700"/>
                <a:gd name="connsiteX1" fmla="*/ 464820 w 1158240"/>
                <a:gd name="connsiteY1" fmla="*/ 2367114 h 2841700"/>
                <a:gd name="connsiteX2" fmla="*/ 735330 w 1158240"/>
                <a:gd name="connsiteY2" fmla="*/ 439254 h 2841700"/>
                <a:gd name="connsiteX3" fmla="*/ 1158240 w 1158240"/>
                <a:gd name="connsiteY3" fmla="*/ 416394 h 28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240" h="2841700">
                  <a:moveTo>
                    <a:pt x="0" y="2363304"/>
                  </a:moveTo>
                  <a:cubicBezTo>
                    <a:pt x="95567" y="2750336"/>
                    <a:pt x="285115" y="3209759"/>
                    <a:pt x="464820" y="2367114"/>
                  </a:cubicBezTo>
                  <a:cubicBezTo>
                    <a:pt x="644525" y="1524469"/>
                    <a:pt x="604520" y="1102829"/>
                    <a:pt x="735330" y="439254"/>
                  </a:cubicBezTo>
                  <a:cubicBezTo>
                    <a:pt x="858520" y="-182411"/>
                    <a:pt x="949325" y="-102084"/>
                    <a:pt x="1158240" y="416394"/>
                  </a:cubicBezTo>
                </a:path>
              </a:pathLst>
            </a:custGeom>
            <a:noFill/>
            <a:ln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132297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E5B2-BC69-4B5B-A6C8-BEBED78BE84C}"/>
              </a:ext>
            </a:extLst>
          </p:cNvPr>
          <p:cNvSpPr txBox="1">
            <a:spLocks/>
          </p:cNvSpPr>
          <p:nvPr/>
        </p:nvSpPr>
        <p:spPr>
          <a:xfrm>
            <a:off x="177" y="543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 err="1">
                <a:solidFill>
                  <a:sysClr val="windowText" lastClr="000000"/>
                </a:solidFill>
              </a:rPr>
              <a:t>Recap</a:t>
            </a:r>
            <a:r>
              <a:rPr lang="fr-FR" sz="4399" dirty="0">
                <a:solidFill>
                  <a:sysClr val="windowText" lastClr="000000"/>
                </a:solidFill>
              </a:rPr>
              <a:t> </a:t>
            </a:r>
            <a:r>
              <a:rPr lang="fr-FR" sz="4399" dirty="0" err="1">
                <a:solidFill>
                  <a:sysClr val="windowText" lastClr="000000"/>
                </a:solidFill>
              </a:rPr>
              <a:t>Optimizations</a:t>
            </a:r>
            <a:r>
              <a:rPr lang="fr-FR" sz="4399" dirty="0">
                <a:solidFill>
                  <a:sysClr val="windowText" lastClr="000000"/>
                </a:solidFill>
              </a:rPr>
              <a:t> 5/5</a:t>
            </a:r>
          </a:p>
          <a:p>
            <a:pPr rtl="0"/>
            <a:r>
              <a:rPr lang="fr-FR" sz="3600" dirty="0" err="1">
                <a:solidFill>
                  <a:sysClr val="windowText" lastClr="000000"/>
                </a:solidFill>
              </a:rPr>
              <a:t>PredicatePushDown</a:t>
            </a:r>
            <a:r>
              <a:rPr lang="fr-FR" sz="3600" dirty="0">
                <a:solidFill>
                  <a:sysClr val="windowText" lastClr="000000"/>
                </a:solidFill>
              </a:rPr>
              <a:t> (min-max </a:t>
            </a:r>
            <a:r>
              <a:rPr lang="fr-FR" sz="3600" dirty="0" err="1">
                <a:solidFill>
                  <a:sysClr val="windowText" lastClr="000000"/>
                </a:solidFill>
              </a:rPr>
              <a:t>statistics</a:t>
            </a:r>
            <a:r>
              <a:rPr lang="fr-FR" sz="3600" dirty="0">
                <a:solidFill>
                  <a:sysClr val="windowText" lastClr="000000"/>
                </a:solidFill>
              </a:rPr>
              <a:t>/Bloom)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799D0F7-C889-4AA0-A494-47A6A1CE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990550" y="3234585"/>
            <a:ext cx="1473933" cy="1105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FA5A1C8E-8587-49A0-A5B2-8E2519D7E7B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8573" y="2419575"/>
            <a:ext cx="1628582" cy="845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A7D15FC-0932-406F-9B01-3AA8BFBE495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213245" y="2437215"/>
            <a:ext cx="746972" cy="67101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Forme libre : forme 13">
            <a:extLst>
              <a:ext uri="{FF2B5EF4-FFF2-40B4-BE49-F238E27FC236}">
                <a16:creationId xmlns:a16="http://schemas.microsoft.com/office/drawing/2014/main" id="{4E845163-B6FC-443C-9951-F06B915A9BDD}"/>
              </a:ext>
            </a:extLst>
          </p:cNvPr>
          <p:cNvSpPr/>
          <p:nvPr/>
        </p:nvSpPr>
        <p:spPr>
          <a:xfrm>
            <a:off x="5074560" y="3325303"/>
            <a:ext cx="1211716" cy="90032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2" name="Forme libre : forme 14">
            <a:extLst>
              <a:ext uri="{FF2B5EF4-FFF2-40B4-BE49-F238E27FC236}">
                <a16:creationId xmlns:a16="http://schemas.microsoft.com/office/drawing/2014/main" id="{436C6A27-294A-473C-9BB7-FA1546B7778B}"/>
              </a:ext>
            </a:extLst>
          </p:cNvPr>
          <p:cNvSpPr/>
          <p:nvPr/>
        </p:nvSpPr>
        <p:spPr>
          <a:xfrm>
            <a:off x="4308866" y="2396896"/>
            <a:ext cx="2495792" cy="91328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73" name="Forme libre : forme 15">
            <a:extLst>
              <a:ext uri="{FF2B5EF4-FFF2-40B4-BE49-F238E27FC236}">
                <a16:creationId xmlns:a16="http://schemas.microsoft.com/office/drawing/2014/main" id="{D84AA0ED-E9E7-4A8B-9330-3F74DEC802E8}"/>
              </a:ext>
            </a:extLst>
          </p:cNvPr>
          <p:cNvSpPr/>
          <p:nvPr/>
        </p:nvSpPr>
        <p:spPr>
          <a:xfrm>
            <a:off x="5372989" y="1474967"/>
            <a:ext cx="2285920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A1745BB2-C2D1-403B-BB35-7C7E76FC43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30173" y="1549485"/>
            <a:ext cx="1371551" cy="78477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Forme libre : forme 2">
            <a:extLst>
              <a:ext uri="{FF2B5EF4-FFF2-40B4-BE49-F238E27FC236}">
                <a16:creationId xmlns:a16="http://schemas.microsoft.com/office/drawing/2014/main" id="{0C4CF030-A4E1-48E2-AB3B-77C8AA537E83}"/>
              </a:ext>
            </a:extLst>
          </p:cNvPr>
          <p:cNvSpPr/>
          <p:nvPr/>
        </p:nvSpPr>
        <p:spPr>
          <a:xfrm>
            <a:off x="4072744" y="4225631"/>
            <a:ext cx="2937587" cy="91436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3465A4"/>
            </a:solidFill>
            <a:prstDash val="solid"/>
          </a:ln>
        </p:spPr>
        <p:txBody>
          <a:bodyPr wrap="square" lIns="108356" tIns="63358" rIns="108356" bIns="63358" anchor="ctr" anchorCtr="0" compatLnSpc="0">
            <a:noAutofit/>
          </a:bodyPr>
          <a:lstStyle/>
          <a:p>
            <a:pPr hangingPunct="0"/>
            <a:endParaRPr lang="en-US"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2CB2614B-5B1A-493F-84E8-56179184C6E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4446021" y="4339927"/>
            <a:ext cx="2286640" cy="6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5889FEAC-7FBA-42C7-99F7-52F0BB4A4F5B}"/>
              </a:ext>
            </a:extLst>
          </p:cNvPr>
          <p:cNvSpPr txBox="1"/>
          <p:nvPr/>
        </p:nvSpPr>
        <p:spPr>
          <a:xfrm>
            <a:off x="1191094" y="1479581"/>
            <a:ext cx="2881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Select col2, </a:t>
            </a:r>
            <a:r>
              <a:rPr lang="fr-FR" dirty="0" err="1"/>
              <a:t>colP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table…</a:t>
            </a:r>
          </a:p>
          <a:p>
            <a:r>
              <a:rPr lang="fr-FR" dirty="0"/>
              <a:t>( prune all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53A8A4F-7111-48DA-A857-0EE73BEF7791}"/>
              </a:ext>
            </a:extLst>
          </p:cNvPr>
          <p:cNvSpPr txBox="1"/>
          <p:nvPr/>
        </p:nvSpPr>
        <p:spPr>
          <a:xfrm>
            <a:off x="1208498" y="2636528"/>
            <a:ext cx="2953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DataSet</a:t>
            </a:r>
            <a:r>
              <a:rPr lang="fr-FR" dirty="0"/>
              <a:t> / RDD on Parquet file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275CA4B-1699-4424-A3B3-C218A84BA0C7}"/>
              </a:ext>
            </a:extLst>
          </p:cNvPr>
          <p:cNvSpPr txBox="1"/>
          <p:nvPr/>
        </p:nvSpPr>
        <p:spPr>
          <a:xfrm>
            <a:off x="1246595" y="3702815"/>
            <a:ext cx="2408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API </a:t>
            </a:r>
          </a:p>
          <a:p>
            <a:r>
              <a:rPr lang="fr-FR" dirty="0"/>
              <a:t>to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columns</a:t>
            </a:r>
            <a:r>
              <a:rPr lang="fr-FR" dirty="0"/>
              <a:t> </a:t>
            </a:r>
            <a:r>
              <a:rPr lang="fr-FR" dirty="0" err="1"/>
              <a:t>chunks</a:t>
            </a:r>
            <a:endParaRPr lang="fr-F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FCDF96-87BC-4768-89F3-DEE62BE8C5CE}"/>
              </a:ext>
            </a:extLst>
          </p:cNvPr>
          <p:cNvSpPr txBox="1"/>
          <p:nvPr/>
        </p:nvSpPr>
        <p:spPr>
          <a:xfrm>
            <a:off x="1246596" y="4584441"/>
            <a:ext cx="1022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Fewer</a:t>
            </a:r>
            <a:r>
              <a:rPr lang="fr-FR" dirty="0"/>
              <a:t> IO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496755E4-77FB-4021-BF78-F235EB4F99E0}"/>
              </a:ext>
            </a:extLst>
          </p:cNvPr>
          <p:cNvSpPr/>
          <p:nvPr/>
        </p:nvSpPr>
        <p:spPr>
          <a:xfrm>
            <a:off x="2728170" y="3166428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2" name="Arrow: Curved Right 81">
            <a:extLst>
              <a:ext uri="{FF2B5EF4-FFF2-40B4-BE49-F238E27FC236}">
                <a16:creationId xmlns:a16="http://schemas.microsoft.com/office/drawing/2014/main" id="{080C6627-C07B-4419-8710-CD12412F7F10}"/>
              </a:ext>
            </a:extLst>
          </p:cNvPr>
          <p:cNvSpPr/>
          <p:nvPr/>
        </p:nvSpPr>
        <p:spPr>
          <a:xfrm>
            <a:off x="2720559" y="4419307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3" name="Arrow: Curved Right 82">
            <a:extLst>
              <a:ext uri="{FF2B5EF4-FFF2-40B4-BE49-F238E27FC236}">
                <a16:creationId xmlns:a16="http://schemas.microsoft.com/office/drawing/2014/main" id="{17E35016-10A6-4263-8090-2C00AD05E97A}"/>
              </a:ext>
            </a:extLst>
          </p:cNvPr>
          <p:cNvSpPr/>
          <p:nvPr/>
        </p:nvSpPr>
        <p:spPr>
          <a:xfrm>
            <a:off x="2711435" y="2092402"/>
            <a:ext cx="326486" cy="52438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4" name="Arrow: Down 83">
            <a:extLst>
              <a:ext uri="{FF2B5EF4-FFF2-40B4-BE49-F238E27FC236}">
                <a16:creationId xmlns:a16="http://schemas.microsoft.com/office/drawing/2014/main" id="{103F8FF7-30D1-44DF-8CD2-A71475BD3917}"/>
              </a:ext>
            </a:extLst>
          </p:cNvPr>
          <p:cNvSpPr/>
          <p:nvPr/>
        </p:nvSpPr>
        <p:spPr>
          <a:xfrm rot="16200000">
            <a:off x="4602083" y="2977793"/>
            <a:ext cx="232402" cy="13478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Arrow: Down 84">
            <a:extLst>
              <a:ext uri="{FF2B5EF4-FFF2-40B4-BE49-F238E27FC236}">
                <a16:creationId xmlns:a16="http://schemas.microsoft.com/office/drawing/2014/main" id="{992DEDB6-2C12-454F-9622-E02ECF5F2471}"/>
              </a:ext>
            </a:extLst>
          </p:cNvPr>
          <p:cNvSpPr/>
          <p:nvPr/>
        </p:nvSpPr>
        <p:spPr>
          <a:xfrm rot="16200000">
            <a:off x="4823990" y="3232646"/>
            <a:ext cx="232402" cy="13504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CFE73C-A493-4177-96F7-BB6DCC100759}"/>
              </a:ext>
            </a:extLst>
          </p:cNvPr>
          <p:cNvSpPr txBox="1"/>
          <p:nvPr/>
        </p:nvSpPr>
        <p:spPr>
          <a:xfrm>
            <a:off x="6318394" y="3297868"/>
            <a:ext cx="24709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for </a:t>
            </a:r>
            <a:r>
              <a:rPr lang="fr-FR" b="1" dirty="0"/>
              <a:t>skip</a:t>
            </a:r>
            <a:r>
              <a:rPr lang="fr-FR" dirty="0"/>
              <a:t> </a:t>
            </a:r>
            <a:r>
              <a:rPr lang="fr-FR" b="1" dirty="0" err="1"/>
              <a:t>RowGroups</a:t>
            </a:r>
            <a:br>
              <a:rPr lang="fr-FR" b="1" dirty="0"/>
            </a:br>
            <a:r>
              <a:rPr lang="fr-FR" dirty="0" err="1"/>
              <a:t>Where</a:t>
            </a:r>
            <a:r>
              <a:rPr lang="fr-FR" dirty="0"/>
              <a:t> col=?</a:t>
            </a:r>
          </a:p>
          <a:p>
            <a:r>
              <a:rPr lang="fr-FR" b="1" dirty="0"/>
              <a:t>by min/max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889D9CA-84FF-496E-ABFE-DEFF32BAD346}"/>
              </a:ext>
            </a:extLst>
          </p:cNvPr>
          <p:cNvSpPr/>
          <p:nvPr/>
        </p:nvSpPr>
        <p:spPr>
          <a:xfrm>
            <a:off x="5438907" y="3147423"/>
            <a:ext cx="1203255" cy="337188"/>
          </a:xfrm>
          <a:prstGeom prst="downArrow">
            <a:avLst>
              <a:gd name="adj1" fmla="val 44934"/>
              <a:gd name="adj2" fmla="val 73729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AE35C07A-B63B-4A08-9AC8-22367E0E585B}"/>
              </a:ext>
            </a:extLst>
          </p:cNvPr>
          <p:cNvSpPr/>
          <p:nvPr/>
        </p:nvSpPr>
        <p:spPr>
          <a:xfrm>
            <a:off x="7956510" y="3592629"/>
            <a:ext cx="2054911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Col </a:t>
            </a:r>
            <a:r>
              <a:rPr lang="fr-FR" dirty="0" err="1"/>
              <a:t>Statistics</a:t>
            </a:r>
            <a:r>
              <a:rPr lang="fr-FR" dirty="0"/>
              <a:t>:</a:t>
            </a:r>
          </a:p>
          <a:p>
            <a:r>
              <a:rPr lang="fr-FR" b="1" dirty="0"/>
              <a:t>min(col)</a:t>
            </a:r>
            <a:r>
              <a:rPr lang="fr-FR" dirty="0"/>
              <a:t>=m</a:t>
            </a:r>
          </a:p>
          <a:p>
            <a:r>
              <a:rPr lang="fr-FR" b="1" dirty="0"/>
              <a:t>max(col)=</a:t>
            </a:r>
            <a:r>
              <a:rPr lang="fr-FR" dirty="0"/>
              <a:t>M</a:t>
            </a:r>
          </a:p>
        </p:txBody>
      </p:sp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2C6E28B8-85C7-40C8-A588-FD14832605B9}"/>
              </a:ext>
            </a:extLst>
          </p:cNvPr>
          <p:cNvSpPr/>
          <p:nvPr/>
        </p:nvSpPr>
        <p:spPr>
          <a:xfrm>
            <a:off x="7970007" y="2979508"/>
            <a:ext cx="2041414" cy="36020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Col 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D9630705-D35C-4E37-B56F-F03BC290FF99}"/>
              </a:ext>
            </a:extLst>
          </p:cNvPr>
          <p:cNvSpPr/>
          <p:nvPr/>
        </p:nvSpPr>
        <p:spPr>
          <a:xfrm>
            <a:off x="7960217" y="4584441"/>
            <a:ext cx="2054911" cy="94869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Col Bloom </a:t>
            </a:r>
            <a:r>
              <a:rPr lang="fr-FR" sz="1600" dirty="0" err="1"/>
              <a:t>masks</a:t>
            </a:r>
            <a:r>
              <a:rPr lang="fr-FR" sz="1600" dirty="0"/>
              <a:t>{1..k}</a:t>
            </a:r>
          </a:p>
          <a:p>
            <a:r>
              <a:rPr lang="fr-FR" b="1" dirty="0"/>
              <a:t>01001101011010101000111010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3777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3FACB-A5C1-4294-830B-49742442BA8A}"/>
              </a:ext>
            </a:extLst>
          </p:cNvPr>
          <p:cNvSpPr txBox="1">
            <a:spLocks/>
          </p:cNvSpPr>
          <p:nvPr/>
        </p:nvSpPr>
        <p:spPr>
          <a:xfrm>
            <a:off x="-148413" y="2190147"/>
            <a:ext cx="10080272" cy="12902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algn="ctr" hangingPunct="0">
              <a:tabLst/>
              <a:defRPr lang="en-US" sz="4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Microsoft YaHei" pitchFamily="2"/>
              </a:defRPr>
            </a:lvl1pPr>
          </a:lstStyle>
          <a:p>
            <a:pPr rtl="0"/>
            <a:r>
              <a:rPr lang="fr-FR" sz="4399" dirty="0">
                <a:solidFill>
                  <a:sysClr val="windowText" lastClr="000000"/>
                </a:solidFill>
              </a:rPr>
              <a:t>Next… part 5</a:t>
            </a:r>
          </a:p>
          <a:p>
            <a:pPr rtl="0"/>
            <a:r>
              <a:rPr lang="fr-FR" sz="3600" dirty="0">
                <a:solidFill>
                  <a:sysClr val="windowText" lastClr="000000"/>
                </a:solidFill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294075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18EDE8-2D1B-4551-B3FB-5010179F19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0"/>
            <a:ext cx="9071640" cy="828236"/>
          </a:xfrm>
        </p:spPr>
        <p:txBody>
          <a:bodyPr vert="horz"/>
          <a:lstStyle/>
          <a:p>
            <a:pPr rtl="0"/>
            <a:r>
              <a:rPr lang="en-US" dirty="0"/>
              <a:t>(Hive) </a:t>
            </a:r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15" name="Organigramme : Disque magnétique 14">
            <a:extLst>
              <a:ext uri="{FF2B5EF4-FFF2-40B4-BE49-F238E27FC236}">
                <a16:creationId xmlns:a16="http://schemas.microsoft.com/office/drawing/2014/main" id="{F9F80B9D-FCB6-4151-968B-9E78CD456765}"/>
              </a:ext>
            </a:extLst>
          </p:cNvPr>
          <p:cNvSpPr/>
          <p:nvPr/>
        </p:nvSpPr>
        <p:spPr>
          <a:xfrm>
            <a:off x="1954800" y="2232954"/>
            <a:ext cx="1807200" cy="2329983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283FC3E8-6424-4312-9EB5-FC01B762AAA9}"/>
              </a:ext>
            </a:extLst>
          </p:cNvPr>
          <p:cNvSpPr/>
          <p:nvPr/>
        </p:nvSpPr>
        <p:spPr>
          <a:xfrm>
            <a:off x="5893200" y="1172520"/>
            <a:ext cx="2998800" cy="4087080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304CC10-C504-4D87-A012-22CDC958D595}"/>
              </a:ext>
            </a:extLst>
          </p:cNvPr>
          <p:cNvSpPr txBox="1"/>
          <p:nvPr/>
        </p:nvSpPr>
        <p:spPr>
          <a:xfrm>
            <a:off x="6297025" y="2676044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/data/table1/**</a:t>
            </a:r>
            <a:endParaRPr lang="fr-FR" dirty="0"/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/data/table2/**</a:t>
            </a:r>
          </a:p>
          <a:p>
            <a:endParaRPr lang="fr-FR" dirty="0"/>
          </a:p>
          <a:p>
            <a:endParaRPr lang="fr-FR" dirty="0"/>
          </a:p>
          <a:p>
            <a:r>
              <a:rPr lang="fr-FR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/data/table3/**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87D98D40-BE41-4EDF-B8A4-F58BFC370102}"/>
              </a:ext>
            </a:extLst>
          </p:cNvPr>
          <p:cNvSpPr/>
          <p:nvPr/>
        </p:nvSpPr>
        <p:spPr>
          <a:xfrm>
            <a:off x="2377920" y="3115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24A36A8-9AF9-4FB9-8873-D433C9BE8A9B}"/>
              </a:ext>
            </a:extLst>
          </p:cNvPr>
          <p:cNvSpPr txBox="1"/>
          <p:nvPr/>
        </p:nvSpPr>
        <p:spPr>
          <a:xfrm>
            <a:off x="1778400" y="1107613"/>
            <a:ext cx="24226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MetaStore</a:t>
            </a:r>
            <a:r>
              <a:rPr lang="fr-FR" sz="2800" dirty="0"/>
              <a:t> DB</a:t>
            </a:r>
            <a:br>
              <a:rPr lang="fr-FR" sz="2800" dirty="0"/>
            </a:br>
            <a:r>
              <a:rPr lang="fr-FR" sz="2800" dirty="0"/>
              <a:t>(ex: </a:t>
            </a:r>
            <a:r>
              <a:rPr lang="fr-FR" sz="2800" dirty="0" err="1"/>
              <a:t>postgresql</a:t>
            </a:r>
            <a:r>
              <a:rPr lang="fr-FR" sz="2800" dirty="0"/>
              <a:t>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DB82575-0BFC-4731-B33A-1821C7693763}"/>
              </a:ext>
            </a:extLst>
          </p:cNvPr>
          <p:cNvSpPr txBox="1"/>
          <p:nvPr/>
        </p:nvSpPr>
        <p:spPr>
          <a:xfrm>
            <a:off x="6811673" y="1323056"/>
            <a:ext cx="955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HDFS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4D4A51D-F58A-4964-9034-E783A8678E7F}"/>
              </a:ext>
            </a:extLst>
          </p:cNvPr>
          <p:cNvCxnSpPr>
            <a:cxnSpLocks/>
          </p:cNvCxnSpPr>
          <p:nvPr/>
        </p:nvCxnSpPr>
        <p:spPr>
          <a:xfrm flipV="1">
            <a:off x="3920400" y="2835276"/>
            <a:ext cx="1864800" cy="43010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546323C-4A10-461F-9632-B7B7A0A2E8A4}"/>
              </a:ext>
            </a:extLst>
          </p:cNvPr>
          <p:cNvCxnSpPr>
            <a:cxnSpLocks/>
          </p:cNvCxnSpPr>
          <p:nvPr/>
        </p:nvCxnSpPr>
        <p:spPr>
          <a:xfrm flipV="1">
            <a:off x="3982560" y="3688752"/>
            <a:ext cx="1802640" cy="357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D00B2A21-E18F-44FA-B3ED-2F08CCE7F7AD}"/>
              </a:ext>
            </a:extLst>
          </p:cNvPr>
          <p:cNvSpPr/>
          <p:nvPr/>
        </p:nvSpPr>
        <p:spPr>
          <a:xfrm>
            <a:off x="2377920" y="36166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Table2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10E34B3-2320-4A94-80ED-98A84CC2B4FD}"/>
              </a:ext>
            </a:extLst>
          </p:cNvPr>
          <p:cNvCxnSpPr>
            <a:cxnSpLocks/>
          </p:cNvCxnSpPr>
          <p:nvPr/>
        </p:nvCxnSpPr>
        <p:spPr>
          <a:xfrm>
            <a:off x="3982560" y="4254180"/>
            <a:ext cx="1701840" cy="2438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31">
            <a:extLst>
              <a:ext uri="{FF2B5EF4-FFF2-40B4-BE49-F238E27FC236}">
                <a16:creationId xmlns:a16="http://schemas.microsoft.com/office/drawing/2014/main" id="{475418B2-E101-41DA-9F32-C8E40CFB4FA0}"/>
              </a:ext>
            </a:extLst>
          </p:cNvPr>
          <p:cNvSpPr/>
          <p:nvPr/>
        </p:nvSpPr>
        <p:spPr>
          <a:xfrm>
            <a:off x="2375520" y="4093080"/>
            <a:ext cx="914400" cy="30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18360">
            <a:solidFill>
              <a:srgbClr val="3465A4"/>
            </a:solidFill>
            <a:custDash>
              <a:ds d="800000" sp="300000"/>
            </a:custDash>
          </a:ln>
        </p:spPr>
        <p:txBody>
          <a:bodyPr vert="horz" wrap="square" lIns="99000" tIns="54000" rIns="99000" bIns="54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Microsoft YaHei" pitchFamily="2"/>
                <a:cs typeface="Lucida Sans" pitchFamily="2"/>
              </a:rPr>
              <a:t>Table3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A639B-8191-4344-95D1-74E1F2F0F340}"/>
              </a:ext>
            </a:extLst>
          </p:cNvPr>
          <p:cNvSpPr txBox="1"/>
          <p:nvPr/>
        </p:nvSpPr>
        <p:spPr>
          <a:xfrm>
            <a:off x="4165825" y="2232954"/>
            <a:ext cx="1405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Mapping:</a:t>
            </a:r>
          </a:p>
          <a:p>
            <a:r>
              <a:rPr lang="fr-FR" dirty="0"/>
              <a:t>Location URL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EC22B-2A39-43A0-A732-6E9B954C25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0"/>
            <a:ext cx="9071640" cy="946440"/>
          </a:xfrm>
        </p:spPr>
        <p:txBody>
          <a:bodyPr vert="horz"/>
          <a:lstStyle/>
          <a:p>
            <a:pPr rtl="0"/>
            <a:r>
              <a:rPr lang="en-US" dirty="0" err="1"/>
              <a:t>MetaStore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BC0ADBC-A5B6-4A6B-9779-1CEB99EF76C0}"/>
              </a:ext>
            </a:extLst>
          </p:cNvPr>
          <p:cNvSpPr txBox="1"/>
          <p:nvPr/>
        </p:nvSpPr>
        <p:spPr>
          <a:xfrm>
            <a:off x="1069200" y="1447200"/>
            <a:ext cx="846372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Contains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 </a:t>
            </a:r>
            <a:r>
              <a:rPr lang="fr-FR" sz="2800" b="1" dirty="0"/>
              <a:t>DDL</a:t>
            </a:r>
            <a:r>
              <a:rPr lang="fr-FR" sz="2800" dirty="0"/>
              <a:t>   (Data </a:t>
            </a:r>
            <a:r>
              <a:rPr lang="fr-FR" sz="2800" dirty="0" err="1"/>
              <a:t>Definition</a:t>
            </a:r>
            <a:r>
              <a:rPr lang="fr-FR" sz="2800" dirty="0"/>
              <a:t> Langage)</a:t>
            </a:r>
          </a:p>
          <a:p>
            <a:r>
              <a:rPr lang="fr-FR" sz="2800" dirty="0"/>
              <a:t>          </a:t>
            </a:r>
            <a:r>
              <a:rPr lang="fr-FR" sz="2800" b="1" dirty="0" err="1"/>
              <a:t>metadata</a:t>
            </a:r>
            <a:r>
              <a:rPr lang="fr-FR" sz="2800" dirty="0"/>
              <a:t>   (no HDFS data) </a:t>
            </a:r>
          </a:p>
          <a:p>
            <a:endParaRPr lang="fr-FR" sz="2800" dirty="0"/>
          </a:p>
          <a:p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view</a:t>
            </a:r>
            <a:r>
              <a:rPr lang="fr-FR" sz="2800" dirty="0"/>
              <a:t> mapping :  </a:t>
            </a:r>
            <a:r>
              <a:rPr lang="fr-FR" sz="2800" b="1" dirty="0" err="1"/>
              <a:t>name</a:t>
            </a:r>
            <a:r>
              <a:rPr lang="fr-FR" sz="2800" b="1" dirty="0"/>
              <a:t> in SQL </a:t>
            </a:r>
            <a:r>
              <a:rPr lang="fr-FR" sz="2800" b="1" dirty="0">
                <a:sym typeface="Wingdings" panose="05000000000000000000" pitchFamily="2" charset="2"/>
              </a:rPr>
              <a:t> location in HDFS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b="1" dirty="0">
                <a:sym typeface="Wingdings" panose="05000000000000000000" pitchFamily="2" charset="2"/>
              </a:rPr>
              <a:t>File format </a:t>
            </a:r>
            <a:r>
              <a:rPr lang="fr-FR" sz="2800" dirty="0" err="1">
                <a:sym typeface="Wingdings" panose="05000000000000000000" pitchFamily="2" charset="2"/>
              </a:rPr>
              <a:t>encoding</a:t>
            </a:r>
            <a:r>
              <a:rPr lang="fr-FR" sz="2800" dirty="0">
                <a:sym typeface="Wingdings" panose="05000000000000000000" pitchFamily="2" charset="2"/>
              </a:rPr>
              <a:t>:  parquet, </a:t>
            </a:r>
            <a:r>
              <a:rPr lang="fr-FR" sz="2800" dirty="0" err="1">
                <a:sym typeface="Wingdings" panose="05000000000000000000" pitchFamily="2" charset="2"/>
              </a:rPr>
              <a:t>orc</a:t>
            </a:r>
            <a:r>
              <a:rPr lang="fr-FR" sz="2800" dirty="0">
                <a:sym typeface="Wingdings" panose="05000000000000000000" pitchFamily="2" charset="2"/>
              </a:rPr>
              <a:t>, </a:t>
            </a:r>
            <a:r>
              <a:rPr lang="fr-FR" sz="2800" dirty="0" err="1">
                <a:sym typeface="Wingdings" panose="05000000000000000000" pitchFamily="2" charset="2"/>
              </a:rPr>
              <a:t>avro</a:t>
            </a:r>
            <a:r>
              <a:rPr lang="fr-FR" sz="2800" dirty="0">
                <a:sym typeface="Wingdings" panose="05000000000000000000" pitchFamily="2" charset="2"/>
              </a:rPr>
              <a:t>, csv, </a:t>
            </a:r>
            <a:r>
              <a:rPr lang="fr-FR" sz="2800" dirty="0" err="1">
                <a:sym typeface="Wingdings" panose="05000000000000000000" pitchFamily="2" charset="2"/>
              </a:rPr>
              <a:t>json</a:t>
            </a:r>
            <a:r>
              <a:rPr lang="fr-FR" sz="2800" dirty="0">
                <a:sym typeface="Wingdings" panose="05000000000000000000" pitchFamily="2" charset="2"/>
              </a:rPr>
              <a:t>, …</a:t>
            </a:r>
          </a:p>
          <a:p>
            <a:endParaRPr lang="fr-FR" sz="2800" dirty="0">
              <a:sym typeface="Wingdings" panose="05000000000000000000" pitchFamily="2" charset="2"/>
            </a:endParaRPr>
          </a:p>
          <a:p>
            <a:r>
              <a:rPr lang="fr-FR" sz="2800" dirty="0" err="1">
                <a:sym typeface="Wingdings" panose="05000000000000000000" pitchFamily="2" charset="2"/>
              </a:rPr>
              <a:t>Schema</a:t>
            </a:r>
            <a:r>
              <a:rPr lang="fr-FR" sz="2800" dirty="0">
                <a:sym typeface="Wingdings" panose="05000000000000000000" pitchFamily="2" charset="2"/>
              </a:rPr>
              <a:t> : </a:t>
            </a:r>
            <a:r>
              <a:rPr lang="fr-FR" sz="2800" b="1" dirty="0" err="1">
                <a:sym typeface="Wingdings" panose="05000000000000000000" pitchFamily="2" charset="2"/>
              </a:rPr>
              <a:t>column</a:t>
            </a:r>
            <a:r>
              <a:rPr lang="fr-FR" sz="2800" b="1" dirty="0">
                <a:sym typeface="Wingdings" panose="05000000000000000000" pitchFamily="2" charset="2"/>
              </a:rPr>
              <a:t> types</a:t>
            </a:r>
            <a:endParaRPr lang="fr-FR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D23B6-F90F-4291-8661-6023530DDB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26111" y="0"/>
            <a:ext cx="9428401" cy="946440"/>
          </a:xfrm>
        </p:spPr>
        <p:txBody>
          <a:bodyPr vert="horz"/>
          <a:lstStyle/>
          <a:p>
            <a:pPr rtl="0"/>
            <a:r>
              <a:rPr lang="en-US" dirty="0"/>
              <a:t>Sample CREATE EXTERNAL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2421D-43DB-4C1E-B7DE-266BC9CE53FC}"/>
              </a:ext>
            </a:extLst>
          </p:cNvPr>
          <p:cNvSpPr txBox="1"/>
          <p:nvPr/>
        </p:nvSpPr>
        <p:spPr>
          <a:xfrm>
            <a:off x="1143574" y="1337420"/>
            <a:ext cx="488300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CREATE EXTERNAL TABLE </a:t>
            </a:r>
            <a:r>
              <a:rPr lang="fr-FR" sz="2400" dirty="0" err="1"/>
              <a:t>db.student</a:t>
            </a:r>
            <a:r>
              <a:rPr lang="fr-FR" sz="2400" dirty="0"/>
              <a:t> (</a:t>
            </a:r>
          </a:p>
          <a:p>
            <a:r>
              <a:rPr lang="fr-FR" sz="2400" dirty="0"/>
              <a:t>   id </a:t>
            </a:r>
            <a:r>
              <a:rPr lang="fr-FR" sz="2400" dirty="0" err="1"/>
              <a:t>int</a:t>
            </a:r>
            <a:r>
              <a:rPr lang="fr-FR" sz="2400" dirty="0"/>
              <a:t>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firstName</a:t>
            </a:r>
            <a:r>
              <a:rPr lang="fr-FR" sz="2400" dirty="0"/>
              <a:t> string,</a:t>
            </a:r>
          </a:p>
          <a:p>
            <a:r>
              <a:rPr lang="fr-FR" sz="2400" dirty="0"/>
              <a:t>   </a:t>
            </a:r>
            <a:r>
              <a:rPr lang="fr-FR" sz="2400" dirty="0" err="1"/>
              <a:t>lastName</a:t>
            </a:r>
            <a:r>
              <a:rPr lang="fr-FR" sz="2400" dirty="0"/>
              <a:t> string</a:t>
            </a:r>
          </a:p>
          <a:p>
            <a:r>
              <a:rPr lang="fr-FR" sz="2400" dirty="0"/>
              <a:t>) </a:t>
            </a:r>
          </a:p>
          <a:p>
            <a:r>
              <a:rPr lang="fr-FR" sz="2400" dirty="0"/>
              <a:t>PARTITIONED BY (</a:t>
            </a:r>
          </a:p>
          <a:p>
            <a:r>
              <a:rPr lang="fr-FR" sz="2400" dirty="0"/>
              <a:t>  promo </a:t>
            </a:r>
            <a:r>
              <a:rPr lang="fr-FR" sz="2400" dirty="0" err="1"/>
              <a:t>int</a:t>
            </a:r>
            <a:endParaRPr lang="fr-FR" sz="2400" dirty="0"/>
          </a:p>
          <a:p>
            <a:r>
              <a:rPr lang="fr-FR" sz="2400" dirty="0"/>
              <a:t>)</a:t>
            </a:r>
          </a:p>
          <a:p>
            <a:r>
              <a:rPr lang="fr-FR" sz="2400" dirty="0"/>
              <a:t>STORED AS parquet</a:t>
            </a:r>
          </a:p>
          <a:p>
            <a:r>
              <a:rPr lang="fr-FR" sz="2400" dirty="0"/>
              <a:t>LOCATION ‘/data/</a:t>
            </a:r>
            <a:r>
              <a:rPr lang="fr-FR" sz="2400" dirty="0" err="1"/>
              <a:t>student</a:t>
            </a:r>
            <a:r>
              <a:rPr lang="fr-FR" sz="2400" dirty="0"/>
              <a:t>’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3757</Words>
  <Application>Microsoft Office PowerPoint</Application>
  <PresentationFormat>Custom</PresentationFormat>
  <Paragraphs>857</Paragraphs>
  <Slides>64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Liberation Sans</vt:lpstr>
      <vt:lpstr>Liberation Serif</vt:lpstr>
      <vt:lpstr>Palatino</vt:lpstr>
      <vt:lpstr>StarSymbol</vt:lpstr>
      <vt:lpstr>Symbol</vt:lpstr>
      <vt:lpstr>Wingdings</vt:lpstr>
      <vt:lpstr>Default</vt:lpstr>
      <vt:lpstr>this document: https://github.com/Arnaud-Nauwynck/presentations/tree/main/pres-bigdata 7-Sql-to-Hadoop-files-parquet-metastore</vt:lpstr>
      <vt:lpstr>Outline</vt:lpstr>
      <vt:lpstr>Prev Part: Low-Level Focus ZooKeeper, HDFS, Yarn, Oozie</vt:lpstr>
      <vt:lpstr>This Part: … Technical Focus MetaStore, Directory-Files Partitions</vt:lpstr>
      <vt:lpstr>This Part : ... Parquet, IO Optims</vt:lpstr>
      <vt:lpstr>Next Part  … High-Level Focus Spark, Spark SQL</vt:lpstr>
      <vt:lpstr>(Hive) MetaStore</vt:lpstr>
      <vt:lpstr>MetaStore</vt:lpstr>
      <vt:lpstr>Sample CREATE EXTERNAL TABLE</vt:lpstr>
      <vt:lpstr>Advanced CREATE EXTERNAL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Sql&gt; DDL</vt:lpstr>
      <vt:lpstr>DDL.. EXTERNAL table</vt:lpstr>
      <vt:lpstr>Sql&gt; DML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PARTITIONED BY (col1, col2)</vt:lpstr>
      <vt:lpstr>Alter table ADD PARTITION  / MSCK REPAIR TABLE</vt:lpstr>
      <vt:lpstr>Discover.partitions ??  … False good idea</vt:lpstr>
      <vt:lpstr>PowerPoint Presentation</vt:lpstr>
      <vt:lpstr>Partition: what for ?</vt:lpstr>
      <vt:lpstr>PowerPoint Presentation</vt:lpstr>
      <vt:lpstr>PowerPoint Presentation</vt:lpstr>
      <vt:lpstr>PowerPoint Presentation</vt:lpstr>
      <vt:lpstr>Synchronize HDFS  with  several MetaStores?</vt:lpstr>
      <vt:lpstr>Spark RDD Partitions / MetaStore Partitions</vt:lpstr>
      <vt:lpstr>Spark RDD Partitions  =  MetaStore Partition * Files * Blocks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Splitteable File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arnaud.nauwynck@gmail.com</dc:title>
  <dc:creator>arnaud</dc:creator>
  <cp:lastModifiedBy>NAUWYNCK Arnaud</cp:lastModifiedBy>
  <cp:revision>139</cp:revision>
  <dcterms:created xsi:type="dcterms:W3CDTF">2021-12-23T15:22:14Z</dcterms:created>
  <dcterms:modified xsi:type="dcterms:W3CDTF">2024-12-04T08:14:57Z</dcterms:modified>
</cp:coreProperties>
</file>