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57" r:id="rId9"/>
    <p:sldId id="278" r:id="rId10"/>
    <p:sldId id="258" r:id="rId11"/>
    <p:sldId id="259" r:id="rId12"/>
    <p:sldId id="262" r:id="rId13"/>
    <p:sldId id="272" r:id="rId14"/>
    <p:sldId id="291" r:id="rId15"/>
    <p:sldId id="264" r:id="rId16"/>
    <p:sldId id="265" r:id="rId17"/>
    <p:sldId id="273" r:id="rId18"/>
    <p:sldId id="266" r:id="rId19"/>
    <p:sldId id="263" r:id="rId20"/>
    <p:sldId id="260" r:id="rId21"/>
    <p:sldId id="261" r:id="rId22"/>
    <p:sldId id="267" r:id="rId23"/>
    <p:sldId id="268" r:id="rId24"/>
    <p:sldId id="270" r:id="rId25"/>
    <p:sldId id="269" r:id="rId26"/>
    <p:sldId id="287" r:id="rId27"/>
    <p:sldId id="288" r:id="rId28"/>
    <p:sldId id="289" r:id="rId29"/>
    <p:sldId id="271" r:id="rId30"/>
    <p:sldId id="274" r:id="rId31"/>
    <p:sldId id="275" r:id="rId32"/>
    <p:sldId id="276" r:id="rId33"/>
    <p:sldId id="277" r:id="rId34"/>
    <p:sldId id="290" r:id="rId35"/>
    <p:sldId id="280" r:id="rId36"/>
    <p:sldId id="279" r:id="rId37"/>
    <p:sldId id="306" r:id="rId38"/>
    <p:sldId id="281" r:id="rId39"/>
    <p:sldId id="282" r:id="rId40"/>
    <p:sldId id="283" r:id="rId41"/>
    <p:sldId id="285" r:id="rId42"/>
    <p:sldId id="284" r:id="rId43"/>
    <p:sldId id="286" r:id="rId44"/>
    <p:sldId id="298" r:id="rId45"/>
    <p:sldId id="299" r:id="rId46"/>
    <p:sldId id="301" r:id="rId47"/>
    <p:sldId id="300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36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B1A99-1DA4-CF72-573D-DF32A20D3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334F8-92DE-9E1A-2CAC-FF19C6A6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8BCE7-EC6B-F8DF-183F-2E40AD95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46D92-4635-2BC6-E548-68BDF433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CAD9-9D9A-5FE4-0D7B-CCA61351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00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1A59-5D3C-CE0F-1024-3401A0DCF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3CCB8-E2D1-FD47-17FF-FC9C900E1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A9D7-AD6E-C2C9-D783-C7A16F26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AEF89-7F9D-5BE2-1A3A-7DC8BCE9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09044-FCC1-BDCC-51D9-B049700E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8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D8355-FA4E-6064-4501-D3CF70C0A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EF050-5CDF-C0AA-BC83-353EAF7A0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4598-C0D8-21D8-DB9B-6A3ED2DC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E3F3-D450-22F9-20EC-70629C4D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A6DBE-CB89-1D51-BA9E-32E0E53D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45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B8B5-FFAC-756E-B521-EA725BE3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F7276-AE4E-5955-6CAF-61ABE76F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59113-D112-AD56-323A-ED6C4D38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FCEA-CCB9-590F-CC3C-E8351D10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5E46-9050-368F-C7A9-E8633D2B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4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23EB-23C8-C5F4-F6F9-96350B38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45D25-7B10-740C-6D1D-1619CBBB4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55AC-A6F4-CFDC-D41A-594D7CF4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DEBF2-B519-5E36-932F-D87275D0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1783-541A-848E-1437-A1DD51A5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25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675A-A8FA-483A-F131-86AEC61D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076E-8B44-974C-97B7-561AC164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980A1-D497-2156-2E63-637CD917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5D062-F64D-C25D-B180-A21822B8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5CAB9-AA2D-42C8-8A03-38052D45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F4D87-B675-2861-9EF6-BEC631D2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17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A311-D39F-9E48-22BE-4367E05C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7E2E0-91B6-A926-7F3F-DE6E1E7F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8C742-8812-D177-0AFF-7E1C774CB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A4BFE-A921-6FE2-C87F-F61C99CFD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3CC0A-4167-AAF1-B1DC-3BDA1E13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69D33-579D-6B3E-A1B3-1196D605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B0D11-3A25-AD08-32E3-EF7ACA87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ADD47-7046-233E-1C8F-1FF81EB1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47FA-6746-F87C-CDED-45F7D301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CC0FE-253D-5035-F09D-0DF599B8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DA7BE-3A1D-276C-97EF-4A857DDA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02D05-6DB8-F361-62FE-FC15B05F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30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93EEC-A438-0445-404C-D17F0B18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9E1F4-CB03-58C6-B543-C775FC32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60CE-BFF6-7CAD-A1BE-9FAA8351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20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5654-C64C-977A-9796-EE72F30F8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9F32-426A-C2DB-E887-A1672373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AE873-FF9E-1718-CCB7-A5681D50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5FCC-08A8-B383-3CB4-313F3E0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7B82-07CB-33ED-4B4B-B6A7FBBA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50F1B-ED90-F387-E363-C074E65F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2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B90B-6AB9-B0A8-FAEC-C6166A9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7B9B8-D10B-06E9-662F-D1BCB959C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651F1-D482-A572-937A-1F68232F0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E18E7-ABFF-82C5-BA85-FA7F4008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CBBD6-2385-77EB-D429-75B2034C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98BB-A794-2082-934A-0B8E3F4C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28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60D11-86BE-28A4-97E7-77F762BC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C025-8750-DD3C-F318-3388A7A6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A21C3-51A6-880E-78A0-DD7B8F9A4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801F6-DD76-4E5A-810C-B247F06A2C0E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CEF09-6B86-1912-2885-EE76E4106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8B749-EED7-0328-9A6B-1A7AAB5B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2CDE-FB9C-4325-8859-4666488B295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AC12-2DFD-C9F3-0752-0E0A5F3D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" y="574040"/>
            <a:ext cx="11856720" cy="3520439"/>
          </a:xfrm>
        </p:spPr>
        <p:txBody>
          <a:bodyPr/>
          <a:lstStyle/>
          <a:p>
            <a:r>
              <a:rPr lang="fr-FR" dirty="0"/>
              <a:t>Parquet File Format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parquet-java</a:t>
            </a:r>
            <a:br>
              <a:rPr lang="fr-FR" dirty="0"/>
            </a:br>
            <a:r>
              <a:rPr lang="fr-FR" dirty="0"/>
              <a:t>Classes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61DC2-082F-2964-E5AA-A7D7ED537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7440"/>
            <a:ext cx="9144000" cy="1021080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173142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95F7-FA71-1525-F512-031AC568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ParquetMetadata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DA930-A492-6D4F-944F-15E98164CFBB}"/>
              </a:ext>
            </a:extLst>
          </p:cNvPr>
          <p:cNvSpPr txBox="1"/>
          <p:nvPr/>
        </p:nvSpPr>
        <p:spPr>
          <a:xfrm>
            <a:off x="3083560" y="1747520"/>
            <a:ext cx="41400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ParquetMetadata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FileMetaData</a:t>
            </a:r>
            <a:r>
              <a:rPr lang="fr-FR" dirty="0"/>
              <a:t> </a:t>
            </a:r>
            <a:r>
              <a:rPr lang="fr-FR" dirty="0" err="1"/>
              <a:t>fileMetaData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List&lt;</a:t>
            </a:r>
            <a:r>
              <a:rPr lang="fr-FR" dirty="0" err="1"/>
              <a:t>BlockMetaData</a:t>
            </a:r>
            <a:r>
              <a:rPr lang="fr-FR" dirty="0"/>
              <a:t>&gt; blocks;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84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C05D-74C5-AD97-6BBF-5679E3EA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9F5F-4248-916E-08B2-4C2FD648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FileMetaData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B2E14-064E-BB68-AA1C-71850F70BC1B}"/>
              </a:ext>
            </a:extLst>
          </p:cNvPr>
          <p:cNvSpPr txBox="1"/>
          <p:nvPr/>
        </p:nvSpPr>
        <p:spPr>
          <a:xfrm>
            <a:off x="2687320" y="1884680"/>
            <a:ext cx="5424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final class </a:t>
            </a:r>
            <a:r>
              <a:rPr lang="fr-FR" dirty="0" err="1"/>
              <a:t>FileMetaData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Serializable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MessageType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Map</a:t>
            </a:r>
            <a:r>
              <a:rPr lang="fr-FR" dirty="0"/>
              <a:t>&lt;String, String&gt; </a:t>
            </a:r>
            <a:r>
              <a:rPr lang="fr-FR" dirty="0" err="1"/>
              <a:t>keyValueMetaData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String </a:t>
            </a:r>
            <a:r>
              <a:rPr lang="fr-FR" dirty="0" err="1"/>
              <a:t>createdBy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InternalFileDecryptor</a:t>
            </a:r>
            <a:r>
              <a:rPr lang="fr-FR" dirty="0"/>
              <a:t> </a:t>
            </a:r>
            <a:r>
              <a:rPr lang="fr-FR" dirty="0" err="1"/>
              <a:t>fileDecryptor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EncryptionType</a:t>
            </a:r>
            <a:r>
              <a:rPr lang="fr-FR" dirty="0"/>
              <a:t> </a:t>
            </a:r>
            <a:r>
              <a:rPr lang="fr-FR" dirty="0" err="1"/>
              <a:t>encryptionType</a:t>
            </a:r>
            <a:r>
              <a:rPr lang="fr-FR" dirty="0"/>
              <a:t>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586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0344A-2CF5-08BD-362D-1B04655C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B75-EEB5-725A-162A-7C90BF37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MessageType</a:t>
            </a:r>
            <a:r>
              <a:rPr lang="fr-FR" dirty="0"/>
              <a:t>   (=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875E2-03B3-A169-0381-FE65BE13F56A}"/>
              </a:ext>
            </a:extLst>
          </p:cNvPr>
          <p:cNvSpPr txBox="1"/>
          <p:nvPr/>
        </p:nvSpPr>
        <p:spPr>
          <a:xfrm>
            <a:off x="2580640" y="21318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final class </a:t>
            </a:r>
            <a:r>
              <a:rPr lang="fr-FR" dirty="0" err="1"/>
              <a:t>MessageType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GroupType</a:t>
            </a:r>
            <a:r>
              <a:rPr lang="fr-FR" dirty="0"/>
              <a:t> {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42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B3D2-445A-4774-017B-E559F5A4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21F0-BEF5-F586-6E83-8C3CAF0F5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/>
              <a:t>Type class &amp; </a:t>
            </a:r>
            <a:r>
              <a:rPr lang="fr-FR" dirty="0" err="1"/>
              <a:t>sub</a:t>
            </a:r>
            <a:r>
              <a:rPr lang="fr-FR" dirty="0"/>
              <a:t>-classes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FEFE3-9CB3-20F9-EC9D-A3A8DE6286AD}"/>
              </a:ext>
            </a:extLst>
          </p:cNvPr>
          <p:cNvSpPr txBox="1"/>
          <p:nvPr/>
        </p:nvSpPr>
        <p:spPr>
          <a:xfrm>
            <a:off x="2555240" y="1193076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abstract class Type {</a:t>
            </a:r>
          </a:p>
          <a:p>
            <a:r>
              <a:rPr lang="en-US" dirty="0"/>
              <a:t>  private final String name;</a:t>
            </a:r>
          </a:p>
          <a:p>
            <a:r>
              <a:rPr lang="en-US" dirty="0"/>
              <a:t>  private final Repetition </a:t>
            </a:r>
            <a:r>
              <a:rPr lang="en-US" dirty="0" err="1"/>
              <a:t>repetition</a:t>
            </a:r>
            <a:r>
              <a:rPr lang="en-US" dirty="0"/>
              <a:t>;</a:t>
            </a:r>
          </a:p>
          <a:p>
            <a:r>
              <a:rPr lang="en-US" dirty="0"/>
              <a:t>  private final </a:t>
            </a:r>
            <a:r>
              <a:rPr lang="en-US" dirty="0" err="1"/>
              <a:t>LogicalTypeAnnotation</a:t>
            </a:r>
            <a:r>
              <a:rPr lang="en-US" dirty="0"/>
              <a:t> </a:t>
            </a:r>
            <a:r>
              <a:rPr lang="en-US" dirty="0" err="1"/>
              <a:t>logicalTypeAnnotation</a:t>
            </a:r>
            <a:r>
              <a:rPr lang="en-US" dirty="0"/>
              <a:t>;</a:t>
            </a:r>
          </a:p>
          <a:p>
            <a:r>
              <a:rPr lang="en-US" dirty="0"/>
              <a:t>  private final ID </a:t>
            </a:r>
            <a:r>
              <a:rPr lang="en-US" dirty="0" err="1"/>
              <a:t>id</a:t>
            </a:r>
            <a:r>
              <a:rPr lang="en-US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public class </a:t>
            </a:r>
            <a:r>
              <a:rPr lang="fr-FR" dirty="0" err="1"/>
              <a:t>GroupType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Type {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List&lt;Type&gt; </a:t>
            </a:r>
            <a:r>
              <a:rPr lang="fr-FR" dirty="0" err="1"/>
              <a:t>fields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Map</a:t>
            </a:r>
            <a:r>
              <a:rPr lang="fr-FR" dirty="0"/>
              <a:t>&lt;String, Integer&gt; </a:t>
            </a:r>
            <a:r>
              <a:rPr lang="fr-FR" dirty="0" err="1"/>
              <a:t>indexByName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en-US" dirty="0"/>
              <a:t>public final class </a:t>
            </a:r>
            <a:r>
              <a:rPr lang="en-US" dirty="0" err="1"/>
              <a:t>PrimitiveType</a:t>
            </a:r>
            <a:r>
              <a:rPr lang="en-US" dirty="0"/>
              <a:t> extends Type {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PrimitiveTypeName</a:t>
            </a:r>
            <a:r>
              <a:rPr lang="fr-FR" dirty="0"/>
              <a:t> primitive;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length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DecimalMetadata</a:t>
            </a:r>
            <a:r>
              <a:rPr lang="fr-FR" dirty="0"/>
              <a:t> </a:t>
            </a:r>
            <a:r>
              <a:rPr lang="fr-FR" dirty="0" err="1"/>
              <a:t>decimalMeta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ColumnOrder</a:t>
            </a:r>
            <a:r>
              <a:rPr lang="fr-FR" dirty="0"/>
              <a:t> </a:t>
            </a:r>
            <a:r>
              <a:rPr lang="fr-FR" dirty="0" err="1"/>
              <a:t>columnOrder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970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02D4-D458-A5C1-3215-13DEBED7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0" y="0"/>
            <a:ext cx="10515600" cy="859899"/>
          </a:xfrm>
        </p:spPr>
        <p:txBody>
          <a:bodyPr/>
          <a:lstStyle/>
          <a:p>
            <a:r>
              <a:rPr lang="fr-FR" dirty="0" err="1"/>
              <a:t>ColumnDescriptor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7B483-88A2-D5FC-5FE2-1B232DA7751C}"/>
              </a:ext>
            </a:extLst>
          </p:cNvPr>
          <p:cNvSpPr txBox="1"/>
          <p:nvPr/>
        </p:nvSpPr>
        <p:spPr>
          <a:xfrm>
            <a:off x="2520656" y="2063625"/>
            <a:ext cx="80100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ColumnDescriptor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Comparable&lt;</a:t>
            </a:r>
            <a:r>
              <a:rPr lang="fr-FR" dirty="0" err="1"/>
              <a:t>ColumnDescriptor</a:t>
            </a:r>
            <a:r>
              <a:rPr lang="fr-FR" dirty="0"/>
              <a:t>&gt;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String[] </a:t>
            </a:r>
            <a:r>
              <a:rPr lang="fr-FR" dirty="0" err="1"/>
              <a:t>path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PrimitiveType</a:t>
            </a:r>
            <a:r>
              <a:rPr lang="fr-FR" dirty="0"/>
              <a:t> type;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maxRep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maxDef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018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BCE04-B288-A667-6C95-C8FD442F2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EC0D-D66D-E84B-9ECB-31AD7E2C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/>
              <a:t>Type </a:t>
            </a:r>
            <a:r>
              <a:rPr lang="fr-FR" dirty="0" err="1"/>
              <a:t>internal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708C1-9562-E37A-1D8B-FCDFD7BEFEA3}"/>
              </a:ext>
            </a:extLst>
          </p:cNvPr>
          <p:cNvSpPr txBox="1"/>
          <p:nvPr/>
        </p:nvSpPr>
        <p:spPr>
          <a:xfrm>
            <a:off x="2804160" y="166311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static</a:t>
            </a:r>
            <a:r>
              <a:rPr lang="fr-FR" dirty="0"/>
              <a:t> final class ID {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id;</a:t>
            </a:r>
          </a:p>
          <a:p>
            <a:r>
              <a:rPr lang="fr-FR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96DCB-F374-527E-CC39-84280EDEEF20}"/>
              </a:ext>
            </a:extLst>
          </p:cNvPr>
          <p:cNvSpPr txBox="1"/>
          <p:nvPr/>
        </p:nvSpPr>
        <p:spPr>
          <a:xfrm>
            <a:off x="2804160" y="303097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ColumnOrder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ColumnOrderName</a:t>
            </a:r>
            <a:r>
              <a:rPr lang="fr-FR" dirty="0"/>
              <a:t> </a:t>
            </a:r>
            <a:r>
              <a:rPr lang="fr-FR" dirty="0" err="1"/>
              <a:t>columnOrderName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en-US" dirty="0"/>
          </a:p>
          <a:p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ColumnOrderName</a:t>
            </a:r>
            <a:r>
              <a:rPr lang="en-US" dirty="0"/>
              <a:t> {</a:t>
            </a:r>
          </a:p>
          <a:p>
            <a:r>
              <a:rPr lang="en-US" dirty="0"/>
              <a:t>    UNDEFINED,</a:t>
            </a:r>
          </a:p>
          <a:p>
            <a:r>
              <a:rPr lang="en-US" dirty="0"/>
              <a:t>    TYPE_DEFINED_ORDER</a:t>
            </a:r>
          </a:p>
          <a:p>
            <a:r>
              <a:rPr lang="en-US" dirty="0"/>
              <a:t>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78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6587B-1167-D092-6ACC-B79F73D35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6E5D-427D-2ED2-E9C8-61C65F65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LogicalTypeAnnotation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1DBE4-0DD5-CAA0-E5DE-5CF33A7FA4C8}"/>
              </a:ext>
            </a:extLst>
          </p:cNvPr>
          <p:cNvSpPr txBox="1"/>
          <p:nvPr/>
        </p:nvSpPr>
        <p:spPr>
          <a:xfrm>
            <a:off x="2667000" y="1019294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abstract class </a:t>
            </a:r>
            <a:r>
              <a:rPr lang="fr-FR" dirty="0" err="1"/>
              <a:t>LogicalTypeAnnotation</a:t>
            </a:r>
            <a:r>
              <a:rPr lang="fr-FR" dirty="0"/>
              <a:t> {</a:t>
            </a:r>
            <a:br>
              <a:rPr lang="fr-FR" dirty="0"/>
            </a:b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/>
              <a:t>LogicalTypeToken</a:t>
            </a:r>
            <a:r>
              <a:rPr lang="fr-FR" dirty="0"/>
              <a:t> {</a:t>
            </a:r>
          </a:p>
          <a:p>
            <a:r>
              <a:rPr lang="fr-FR" dirty="0"/>
              <a:t>    MAP,</a:t>
            </a:r>
          </a:p>
          <a:p>
            <a:r>
              <a:rPr lang="fr-FR" dirty="0"/>
              <a:t>    LIST,</a:t>
            </a:r>
          </a:p>
          <a:p>
            <a:r>
              <a:rPr lang="fr-FR" dirty="0"/>
              <a:t>    STRING,</a:t>
            </a:r>
          </a:p>
          <a:p>
            <a:r>
              <a:rPr lang="fr-FR" dirty="0"/>
              <a:t>    MAP_KEY_VALUE,</a:t>
            </a:r>
          </a:p>
          <a:p>
            <a:r>
              <a:rPr lang="fr-FR" dirty="0"/>
              <a:t>    ENUM,</a:t>
            </a:r>
          </a:p>
          <a:p>
            <a:r>
              <a:rPr lang="fr-FR" dirty="0"/>
              <a:t>    DECIMAL,</a:t>
            </a:r>
          </a:p>
          <a:p>
            <a:r>
              <a:rPr lang="fr-FR" dirty="0"/>
              <a:t>    DATE,</a:t>
            </a:r>
          </a:p>
          <a:p>
            <a:r>
              <a:rPr lang="fr-FR" dirty="0"/>
              <a:t>    TIME,</a:t>
            </a:r>
          </a:p>
          <a:p>
            <a:r>
              <a:rPr lang="fr-FR" dirty="0"/>
              <a:t>    TIMESTAMP,</a:t>
            </a:r>
          </a:p>
          <a:p>
            <a:r>
              <a:rPr lang="fr-FR" dirty="0"/>
              <a:t>    INTEGER,</a:t>
            </a:r>
          </a:p>
          <a:p>
            <a:r>
              <a:rPr lang="fr-FR" dirty="0"/>
              <a:t>    JSON,</a:t>
            </a:r>
          </a:p>
          <a:p>
            <a:r>
              <a:rPr lang="fr-FR" dirty="0"/>
              <a:t>    BSON,</a:t>
            </a:r>
          </a:p>
          <a:p>
            <a:r>
              <a:rPr lang="fr-FR" dirty="0"/>
              <a:t>    UUID,</a:t>
            </a:r>
          </a:p>
          <a:p>
            <a:r>
              <a:rPr lang="fr-FR" dirty="0"/>
              <a:t>    INTERVAL,</a:t>
            </a:r>
          </a:p>
          <a:p>
            <a:r>
              <a:rPr lang="fr-FR" dirty="0"/>
              <a:t>    FLOAT16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713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BB3D-1A30-8166-1F63-6C16C9FE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40" y="1"/>
            <a:ext cx="10515600" cy="777240"/>
          </a:xfrm>
        </p:spPr>
        <p:txBody>
          <a:bodyPr/>
          <a:lstStyle/>
          <a:p>
            <a:r>
              <a:rPr lang="fr-FR" dirty="0"/>
              <a:t>classes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LogicalTypeAnnotation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F5707-E8DB-1C1A-214B-FB3090F14F6B}"/>
              </a:ext>
            </a:extLst>
          </p:cNvPr>
          <p:cNvSpPr txBox="1"/>
          <p:nvPr/>
        </p:nvSpPr>
        <p:spPr>
          <a:xfrm>
            <a:off x="1191260" y="820896"/>
            <a:ext cx="88747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IntLogicalTypeAnnotation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LogicalTypeAnnotation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bitWidth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isSigned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dirty="0" err="1"/>
              <a:t>DecimalLogicalTypeAnnotation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LogicalTypeAnnotation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PrimitiveStringifier</a:t>
            </a:r>
            <a:r>
              <a:rPr lang="fr-FR" dirty="0"/>
              <a:t> </a:t>
            </a:r>
            <a:r>
              <a:rPr lang="fr-FR" dirty="0" err="1"/>
              <a:t>stringifier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scale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precision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 public </a:t>
            </a:r>
            <a:r>
              <a:rPr lang="fr-FR" dirty="0" err="1"/>
              <a:t>static</a:t>
            </a:r>
            <a:r>
              <a:rPr lang="fr-FR" dirty="0"/>
              <a:t> class </a:t>
            </a:r>
            <a:r>
              <a:rPr lang="fr-FR" dirty="0" err="1"/>
              <a:t>TimestampLogicalTypeAnnotation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LogicalTypeAnnotation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isAdjustedToUTC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TimeUnit</a:t>
            </a:r>
            <a:r>
              <a:rPr lang="fr-FR" dirty="0"/>
              <a:t> unit;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dirty="0" err="1"/>
              <a:t>TimeLogicalTypeAnnotation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LogicalTypeAnnotation</a:t>
            </a:r>
            <a:r>
              <a:rPr lang="fr-FR" dirty="0"/>
              <a:t> {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isAdjustedToUTC</a:t>
            </a:r>
            <a:r>
              <a:rPr lang="fr-FR" dirty="0"/>
              <a:t>;</a:t>
            </a:r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TimeUnit</a:t>
            </a:r>
            <a:r>
              <a:rPr lang="fr-FR" dirty="0"/>
              <a:t> unit;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754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50181-D0E9-3460-B79C-C55B9E03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402A-BFFF-0537-D782-9CD60CB3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PrimitiveTypeName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79B08-E60D-7329-818E-0AB318C198E7}"/>
              </a:ext>
            </a:extLst>
          </p:cNvPr>
          <p:cNvSpPr txBox="1"/>
          <p:nvPr/>
        </p:nvSpPr>
        <p:spPr>
          <a:xfrm>
            <a:off x="3048000" y="178581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</a:t>
            </a:r>
            <a:r>
              <a:rPr lang="fr-FR" sz="2400" dirty="0" err="1"/>
              <a:t>static</a:t>
            </a:r>
            <a:r>
              <a:rPr lang="fr-FR" sz="2400" dirty="0"/>
              <a:t> </a:t>
            </a:r>
            <a:r>
              <a:rPr lang="fr-FR" sz="2400" dirty="0" err="1"/>
              <a:t>enum</a:t>
            </a:r>
            <a:r>
              <a:rPr lang="fr-FR" sz="2400" dirty="0"/>
              <a:t> </a:t>
            </a:r>
            <a:r>
              <a:rPr lang="fr-FR" sz="2400" dirty="0" err="1"/>
              <a:t>PrimitiveTypeName</a:t>
            </a:r>
            <a:r>
              <a:rPr lang="fr-FR" sz="2400" dirty="0"/>
              <a:t> {</a:t>
            </a:r>
          </a:p>
          <a:p>
            <a:endParaRPr lang="fr-FR" sz="2400" dirty="0"/>
          </a:p>
          <a:p>
            <a:r>
              <a:rPr lang="fr-FR" sz="2400" dirty="0"/>
              <a:t>    INT64,     // long, </a:t>
            </a:r>
            <a:r>
              <a:rPr lang="fr-FR" sz="2400" dirty="0" err="1"/>
              <a:t>signed</a:t>
            </a:r>
            <a:r>
              <a:rPr lang="fr-FR" sz="2400" dirty="0"/>
              <a:t>/</a:t>
            </a:r>
            <a:r>
              <a:rPr lang="fr-FR" sz="2400" dirty="0" err="1"/>
              <a:t>unsigned</a:t>
            </a:r>
            <a:endParaRPr lang="fr-FR" sz="2400" dirty="0"/>
          </a:p>
          <a:p>
            <a:r>
              <a:rPr lang="fr-FR" sz="2400" dirty="0"/>
              <a:t>    INT32,     //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signed</a:t>
            </a:r>
            <a:r>
              <a:rPr lang="fr-FR" sz="2400" dirty="0"/>
              <a:t>/</a:t>
            </a:r>
            <a:r>
              <a:rPr lang="fr-FR" sz="2400" dirty="0" err="1"/>
              <a:t>unsigned</a:t>
            </a:r>
            <a:endParaRPr lang="fr-FR" sz="2400" dirty="0"/>
          </a:p>
          <a:p>
            <a:r>
              <a:rPr lang="fr-FR" sz="2400" dirty="0"/>
              <a:t>    BOOLEAN, </a:t>
            </a:r>
          </a:p>
          <a:p>
            <a:r>
              <a:rPr lang="fr-FR" sz="2400" dirty="0"/>
              <a:t>    BINARY,   // byte[]</a:t>
            </a:r>
          </a:p>
          <a:p>
            <a:r>
              <a:rPr lang="fr-FR" sz="2400" dirty="0"/>
              <a:t>    FLOAT,     // </a:t>
            </a:r>
          </a:p>
          <a:p>
            <a:r>
              <a:rPr lang="fr-FR" sz="2400" dirty="0"/>
              <a:t>    DOUBLE, //</a:t>
            </a:r>
          </a:p>
          <a:p>
            <a:r>
              <a:rPr lang="fr-FR" sz="2400" dirty="0"/>
              <a:t>    INT96,     //</a:t>
            </a:r>
          </a:p>
          <a:p>
            <a:r>
              <a:rPr lang="fr-FR" sz="2400" dirty="0"/>
              <a:t>    FIXED_LEN_BYTE_ARRAY  // byte[N]</a:t>
            </a:r>
          </a:p>
          <a:p>
            <a:endParaRPr lang="fr-FR" sz="2400" dirty="0"/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534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1838C-77D5-E869-8BA5-2B47F366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A200-70CE-1A36-1EE6-E8AF4F6D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Repetition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17A78-B4B3-48DC-570C-1E61D1D0A9DB}"/>
              </a:ext>
            </a:extLst>
          </p:cNvPr>
          <p:cNvSpPr txBox="1"/>
          <p:nvPr/>
        </p:nvSpPr>
        <p:spPr>
          <a:xfrm>
            <a:off x="3342640" y="197880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enum</a:t>
            </a:r>
            <a:r>
              <a:rPr lang="fr-FR" dirty="0"/>
              <a:t> </a:t>
            </a:r>
            <a:r>
              <a:rPr lang="fr-FR" dirty="0" err="1"/>
              <a:t>Repetition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REQUIRED,   // </a:t>
            </a:r>
            <a:r>
              <a:rPr lang="fr-FR" dirty="0" err="1"/>
              <a:t>exactly</a:t>
            </a:r>
            <a:r>
              <a:rPr lang="fr-FR" dirty="0"/>
              <a:t> 1</a:t>
            </a:r>
          </a:p>
          <a:p>
            <a:endParaRPr lang="fr-FR" dirty="0"/>
          </a:p>
          <a:p>
            <a:r>
              <a:rPr lang="fr-FR" dirty="0"/>
              <a:t>   OPTIONAL,   // 0 or 1</a:t>
            </a:r>
          </a:p>
          <a:p>
            <a:endParaRPr lang="fr-FR" dirty="0"/>
          </a:p>
          <a:p>
            <a:r>
              <a:rPr lang="fr-FR" dirty="0"/>
              <a:t>   REPEATED    // 0 or more</a:t>
            </a:r>
          </a:p>
          <a:p>
            <a:endParaRPr lang="fr-FR" dirty="0"/>
          </a:p>
          <a:p>
            <a:r>
              <a:rPr lang="fr-FR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324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1899-4B85-62E2-2233-5A8F9A8C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77737"/>
          </a:xfrm>
        </p:spPr>
        <p:txBody>
          <a:bodyPr/>
          <a:lstStyle/>
          <a:p>
            <a:r>
              <a:rPr lang="fr-FR" dirty="0" err="1"/>
              <a:t>ParquetFileReader</a:t>
            </a:r>
            <a:r>
              <a:rPr lang="fr-FR" dirty="0"/>
              <a:t> public API  [1/6] </a:t>
            </a:r>
            <a:br>
              <a:rPr lang="fr-FR" dirty="0"/>
            </a:b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F41DB-3E85-4003-4133-417D151EAED8}"/>
              </a:ext>
            </a:extLst>
          </p:cNvPr>
          <p:cNvSpPr txBox="1"/>
          <p:nvPr/>
        </p:nvSpPr>
        <p:spPr>
          <a:xfrm>
            <a:off x="2193651" y="1664825"/>
            <a:ext cx="85853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ParquetMetadata</a:t>
            </a:r>
            <a:r>
              <a:rPr lang="fr-FR" dirty="0"/>
              <a:t> </a:t>
            </a:r>
            <a:r>
              <a:rPr lang="fr-FR" dirty="0" err="1"/>
              <a:t>readFooter</a:t>
            </a:r>
            <a:r>
              <a:rPr lang="fr-FR" dirty="0"/>
              <a:t>(</a:t>
            </a:r>
          </a:p>
          <a:p>
            <a:r>
              <a:rPr lang="fr-FR" dirty="0"/>
              <a:t>	</a:t>
            </a:r>
            <a:r>
              <a:rPr lang="fr-FR" dirty="0" err="1"/>
              <a:t>InputFile</a:t>
            </a:r>
            <a:r>
              <a:rPr lang="fr-FR" dirty="0"/>
              <a:t> file, </a:t>
            </a:r>
            <a:r>
              <a:rPr lang="fr-FR" dirty="0" err="1"/>
              <a:t>ParquetReadOptions</a:t>
            </a:r>
            <a:r>
              <a:rPr lang="fr-FR" dirty="0"/>
              <a:t> options, </a:t>
            </a:r>
            <a:r>
              <a:rPr lang="fr-FR" dirty="0" err="1"/>
              <a:t>SeekableInputStream</a:t>
            </a:r>
            <a:r>
              <a:rPr lang="fr-FR" dirty="0"/>
              <a:t> f)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open(</a:t>
            </a:r>
          </a:p>
          <a:p>
            <a:r>
              <a:rPr lang="fr-FR" dirty="0"/>
              <a:t>	</a:t>
            </a:r>
            <a:r>
              <a:rPr lang="fr-FR" dirty="0" err="1"/>
              <a:t>InputFile</a:t>
            </a:r>
            <a:r>
              <a:rPr lang="fr-FR" dirty="0"/>
              <a:t> file)</a:t>
            </a:r>
          </a:p>
          <a:p>
            <a:endParaRPr lang="fr-FR" dirty="0"/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open(</a:t>
            </a:r>
          </a:p>
          <a:p>
            <a:r>
              <a:rPr lang="fr-FR" dirty="0"/>
              <a:t>	</a:t>
            </a:r>
            <a:r>
              <a:rPr lang="fr-FR" dirty="0" err="1"/>
              <a:t>InputFile</a:t>
            </a:r>
            <a:r>
              <a:rPr lang="fr-FR" dirty="0"/>
              <a:t> file, </a:t>
            </a:r>
            <a:r>
              <a:rPr lang="fr-FR" dirty="0" err="1"/>
              <a:t>ParquetReadOptions</a:t>
            </a:r>
            <a:r>
              <a:rPr lang="fr-FR" dirty="0"/>
              <a:t> options)</a:t>
            </a:r>
          </a:p>
          <a:p>
            <a:endParaRPr lang="fr-FR" dirty="0"/>
          </a:p>
          <a:p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open(</a:t>
            </a:r>
          </a:p>
          <a:p>
            <a:r>
              <a:rPr lang="fr-FR" dirty="0"/>
              <a:t>	</a:t>
            </a:r>
            <a:r>
              <a:rPr lang="fr-FR" dirty="0" err="1"/>
              <a:t>InputFile</a:t>
            </a:r>
            <a:r>
              <a:rPr lang="fr-FR" dirty="0"/>
              <a:t> file, </a:t>
            </a:r>
            <a:r>
              <a:rPr lang="fr-FR" dirty="0" err="1"/>
              <a:t>ParquetReadOptions</a:t>
            </a:r>
            <a:r>
              <a:rPr lang="fr-FR" dirty="0"/>
              <a:t> options, </a:t>
            </a:r>
            <a:r>
              <a:rPr lang="fr-FR" dirty="0" err="1"/>
              <a:t>SeekableInputStream</a:t>
            </a:r>
            <a:r>
              <a:rPr lang="fr-FR" dirty="0"/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224655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0A689-EAF1-5445-1CB3-82C07B17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D509-249E-66E7-A259-0E5AC568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InternalFileDecryptor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152B2-F29F-BAB1-EE9A-28CD152C07D3}"/>
              </a:ext>
            </a:extLst>
          </p:cNvPr>
          <p:cNvSpPr txBox="1"/>
          <p:nvPr/>
        </p:nvSpPr>
        <p:spPr>
          <a:xfrm>
            <a:off x="2204720" y="1248906"/>
            <a:ext cx="8676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InternalFileDecryptor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FileDecryptionProperties</a:t>
            </a:r>
            <a:r>
              <a:rPr lang="fr-FR" dirty="0"/>
              <a:t> </a:t>
            </a:r>
            <a:r>
              <a:rPr lang="fr-FR" dirty="0" err="1"/>
              <a:t>fileDecryptionProperties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DecryptionKeyRetriever</a:t>
            </a:r>
            <a:r>
              <a:rPr lang="fr-FR" dirty="0"/>
              <a:t> </a:t>
            </a:r>
            <a:r>
              <a:rPr lang="fr-FR" dirty="0" err="1"/>
              <a:t>keyRetriever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checkPlaintextFooterIntegrity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byte[] </a:t>
            </a:r>
            <a:r>
              <a:rPr lang="fr-FR" dirty="0" err="1"/>
              <a:t>aadPrefixInProperties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AADPrefixVerifier</a:t>
            </a:r>
            <a:r>
              <a:rPr lang="fr-FR" dirty="0"/>
              <a:t> </a:t>
            </a:r>
            <a:r>
              <a:rPr lang="fr-FR" dirty="0" err="1"/>
              <a:t>aadPrefixVerifier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byte[] </a:t>
            </a:r>
            <a:r>
              <a:rPr lang="fr-FR" dirty="0" err="1"/>
              <a:t>footerKey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HashMap</a:t>
            </a:r>
            <a:r>
              <a:rPr lang="fr-FR" dirty="0"/>
              <a:t>&lt;</a:t>
            </a:r>
            <a:r>
              <a:rPr lang="fr-FR" dirty="0" err="1"/>
              <a:t>ColumnPath</a:t>
            </a:r>
            <a:r>
              <a:rPr lang="fr-FR" dirty="0"/>
              <a:t>, </a:t>
            </a:r>
            <a:r>
              <a:rPr lang="fr-FR" dirty="0" err="1"/>
              <a:t>InternalColumnDecryptionSetup</a:t>
            </a:r>
            <a:r>
              <a:rPr lang="fr-FR" dirty="0"/>
              <a:t>&gt; </a:t>
            </a:r>
            <a:r>
              <a:rPr lang="fr-FR" dirty="0" err="1"/>
              <a:t>columnMap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EncryptionAlgorithm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byte[] </a:t>
            </a:r>
            <a:r>
              <a:rPr lang="fr-FR" dirty="0" err="1"/>
              <a:t>fileAAD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encryptedFooter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byte[] </a:t>
            </a:r>
            <a:r>
              <a:rPr lang="fr-FR" dirty="0" err="1"/>
              <a:t>footerKeyMetaData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fileCryptoMetaDataProcessed</a:t>
            </a:r>
            <a:r>
              <a:rPr lang="fr-FR" dirty="0"/>
              <a:t> = false;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BlockCipher.Decryptor</a:t>
            </a:r>
            <a:r>
              <a:rPr lang="fr-FR" dirty="0"/>
              <a:t> </a:t>
            </a:r>
            <a:r>
              <a:rPr lang="fr-FR" dirty="0" err="1"/>
              <a:t>aesGcmDecryptorWithFooterKey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BlockCipher.Decryptor</a:t>
            </a:r>
            <a:r>
              <a:rPr lang="fr-FR" dirty="0"/>
              <a:t> </a:t>
            </a:r>
            <a:r>
              <a:rPr lang="fr-FR" dirty="0" err="1"/>
              <a:t>aesCtrDecryptorWithFooterKey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plaintextFile</a:t>
            </a:r>
            <a:r>
              <a:rPr lang="fr-F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39970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581E-88C8-7046-1EC5-2821D294D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4F73-1D89-5FBF-B8ED-75C464C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BlockMetaData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3CC01-359A-8998-2448-1887B1636942}"/>
              </a:ext>
            </a:extLst>
          </p:cNvPr>
          <p:cNvSpPr txBox="1"/>
          <p:nvPr/>
        </p:nvSpPr>
        <p:spPr>
          <a:xfrm>
            <a:off x="2814320" y="149625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BlockMetaData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List&lt;</a:t>
            </a:r>
            <a:r>
              <a:rPr lang="fr-FR" dirty="0" err="1"/>
              <a:t>ColumnChunkMetaData</a:t>
            </a:r>
            <a:r>
              <a:rPr lang="fr-FR" dirty="0"/>
              <a:t>&gt; </a:t>
            </a:r>
            <a:r>
              <a:rPr lang="fr-FR" dirty="0" err="1"/>
              <a:t>columns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long </a:t>
            </a:r>
            <a:r>
              <a:rPr lang="fr-FR" dirty="0" err="1"/>
              <a:t>rowCount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long </a:t>
            </a:r>
            <a:r>
              <a:rPr lang="fr-FR" dirty="0" err="1"/>
              <a:t>totalByteSize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String </a:t>
            </a:r>
            <a:r>
              <a:rPr lang="fr-FR" dirty="0" err="1"/>
              <a:t>path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ordinal;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long </a:t>
            </a:r>
            <a:r>
              <a:rPr lang="fr-FR" dirty="0" err="1"/>
              <a:t>rowIndexOffset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970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9F59D-8668-E79E-28D6-2F7D65788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4135-D709-36A1-4D10-BC674E53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ColumnChunkMetadata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136C0-2947-4A8C-7EE5-14B3605AE2DC}"/>
              </a:ext>
            </a:extLst>
          </p:cNvPr>
          <p:cNvSpPr txBox="1"/>
          <p:nvPr/>
        </p:nvSpPr>
        <p:spPr>
          <a:xfrm>
            <a:off x="3022600" y="1419275"/>
            <a:ext cx="5806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abstract class </a:t>
            </a:r>
            <a:r>
              <a:rPr lang="fr-FR" dirty="0" err="1"/>
              <a:t>ColumnChunkMetaData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protected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rowGroupOrdinal</a:t>
            </a:r>
            <a:r>
              <a:rPr lang="fr-FR" dirty="0"/>
              <a:t> = -1;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EncodingStats</a:t>
            </a:r>
            <a:r>
              <a:rPr lang="fr-FR" dirty="0"/>
              <a:t> </a:t>
            </a:r>
            <a:r>
              <a:rPr lang="fr-FR" dirty="0" err="1"/>
              <a:t>encodingStats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ColumnChunkProperties</a:t>
            </a:r>
            <a:r>
              <a:rPr lang="fr-FR" dirty="0"/>
              <a:t> </a:t>
            </a:r>
            <a:r>
              <a:rPr lang="fr-FR" dirty="0" err="1"/>
              <a:t>properties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IndexReference</a:t>
            </a:r>
            <a:r>
              <a:rPr lang="fr-FR" dirty="0"/>
              <a:t> </a:t>
            </a:r>
            <a:r>
              <a:rPr lang="fr-FR" dirty="0" err="1"/>
              <a:t>columnIndexReference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IndexReference</a:t>
            </a:r>
            <a:r>
              <a:rPr lang="fr-FR" dirty="0"/>
              <a:t> </a:t>
            </a:r>
            <a:r>
              <a:rPr lang="fr-FR" dirty="0" err="1"/>
              <a:t>offsetIndexReference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long </a:t>
            </a:r>
            <a:r>
              <a:rPr lang="fr-FR" dirty="0" err="1"/>
              <a:t>bloomFilterOffset</a:t>
            </a:r>
            <a:r>
              <a:rPr lang="fr-FR" dirty="0"/>
              <a:t> = -1;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bloomFilterLength</a:t>
            </a:r>
            <a:r>
              <a:rPr lang="fr-FR" dirty="0"/>
              <a:t> = -1;</a:t>
            </a:r>
          </a:p>
          <a:p>
            <a:endParaRPr lang="fr-FR" dirty="0"/>
          </a:p>
          <a:p>
            <a:r>
              <a:rPr lang="fr-FR" dirty="0"/>
              <a:t>  abstract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getStatistics</a:t>
            </a:r>
            <a:r>
              <a:rPr lang="fr-FR" dirty="0"/>
              <a:t>(); //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-classes </a:t>
            </a:r>
            <a:r>
              <a:rPr lang="fr-FR" dirty="0" err="1"/>
              <a:t>Statistics</a:t>
            </a:r>
            <a:endParaRPr lang="fr-FR" dirty="0"/>
          </a:p>
          <a:p>
            <a:endParaRPr lang="fr-FR" dirty="0"/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9183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B7DBD-1134-4604-CCA7-37E212DE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14EA-5C77-BB91-0A35-026987E7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IntColumnChunkMetaData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FDBD2-1C87-A668-3996-BC9D0F8D23BF}"/>
              </a:ext>
            </a:extLst>
          </p:cNvPr>
          <p:cNvSpPr txBox="1"/>
          <p:nvPr/>
        </p:nvSpPr>
        <p:spPr>
          <a:xfrm>
            <a:off x="2636520" y="1550799"/>
            <a:ext cx="7447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IntColumnChunkMetaData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ColumnChunkMetaData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firstDataPage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dictionaryPageOffset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valueCount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totalSize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totalUncompressedSize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SizeStatistics</a:t>
            </a:r>
            <a:r>
              <a:rPr lang="fr-FR" dirty="0"/>
              <a:t> </a:t>
            </a:r>
            <a:r>
              <a:rPr lang="fr-FR" dirty="0" err="1"/>
              <a:t>sizeStatistics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312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6D96E-13D8-8328-5EBC-CA9AC0A5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2832-B4BC-6C29-74A5-E15B6C05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LongColumnChunkMetaData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4B5A9-6A31-22A8-8BB5-A77157BB26E8}"/>
              </a:ext>
            </a:extLst>
          </p:cNvPr>
          <p:cNvSpPr txBox="1"/>
          <p:nvPr/>
        </p:nvSpPr>
        <p:spPr>
          <a:xfrm>
            <a:off x="2397760" y="2038479"/>
            <a:ext cx="81229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LongColumnChunkMetaData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ColumnChunkMetaData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long </a:t>
            </a:r>
            <a:r>
              <a:rPr lang="fr-FR" dirty="0" err="1"/>
              <a:t>firstDataPageOffset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long </a:t>
            </a:r>
            <a:r>
              <a:rPr lang="fr-FR" dirty="0" err="1"/>
              <a:t>dictionaryPageOffset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long </a:t>
            </a:r>
            <a:r>
              <a:rPr lang="fr-FR" dirty="0" err="1"/>
              <a:t>valueCount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long </a:t>
            </a:r>
            <a:r>
              <a:rPr lang="fr-FR" dirty="0" err="1"/>
              <a:t>totalSize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long </a:t>
            </a:r>
            <a:r>
              <a:rPr lang="fr-FR" dirty="0" err="1"/>
              <a:t>totalUncompressedSize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SizeStatistics</a:t>
            </a:r>
            <a:r>
              <a:rPr lang="fr-FR" dirty="0"/>
              <a:t> </a:t>
            </a:r>
            <a:r>
              <a:rPr lang="fr-FR" dirty="0" err="1"/>
              <a:t>sizeStatistics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871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D2599-DDD0-8614-0BE0-8D8320F0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312E-EE35-6163-E7C2-250E67A5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EncryptedColumnChunkMetaData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DEEE-E89B-6EF9-65F9-144A7A460941}"/>
              </a:ext>
            </a:extLst>
          </p:cNvPr>
          <p:cNvSpPr txBox="1"/>
          <p:nvPr/>
        </p:nvSpPr>
        <p:spPr>
          <a:xfrm>
            <a:off x="2265680" y="1561743"/>
            <a:ext cx="86004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EncryptedColumnChunkMetaData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ColumnChunkMetaData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ParquetMetadataConverter</a:t>
            </a:r>
            <a:r>
              <a:rPr lang="fr-FR" dirty="0"/>
              <a:t> </a:t>
            </a:r>
            <a:r>
              <a:rPr lang="fr-FR" dirty="0" err="1"/>
              <a:t>parquetMetadataConverter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byte[] </a:t>
            </a:r>
            <a:r>
              <a:rPr lang="fr-FR" dirty="0" err="1"/>
              <a:t>encryptedMetadata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byte[] </a:t>
            </a:r>
            <a:r>
              <a:rPr lang="fr-FR" dirty="0" err="1"/>
              <a:t>columnKeyMetadata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InternalFileDecryptor</a:t>
            </a:r>
            <a:r>
              <a:rPr lang="fr-FR" dirty="0"/>
              <a:t> </a:t>
            </a:r>
            <a:r>
              <a:rPr lang="fr-FR" dirty="0" err="1"/>
              <a:t>fileDecryptor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columnOrdinal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PrimitiveType</a:t>
            </a:r>
            <a:r>
              <a:rPr lang="fr-FR" dirty="0"/>
              <a:t> </a:t>
            </a:r>
            <a:r>
              <a:rPr lang="fr-FR" dirty="0" err="1"/>
              <a:t>primitiveType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String </a:t>
            </a:r>
            <a:r>
              <a:rPr lang="fr-FR" dirty="0" err="1"/>
              <a:t>createdBy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ColumnPath</a:t>
            </a:r>
            <a:r>
              <a:rPr lang="fr-FR" dirty="0"/>
              <a:t> </a:t>
            </a:r>
            <a:r>
              <a:rPr lang="fr-FR" dirty="0" err="1"/>
              <a:t>path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decrypted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ColumnChunkMetaData</a:t>
            </a:r>
            <a:r>
              <a:rPr lang="fr-FR" dirty="0"/>
              <a:t> </a:t>
            </a:r>
            <a:r>
              <a:rPr lang="fr-FR" dirty="0" err="1"/>
              <a:t>shadowColumnChunkMetaData</a:t>
            </a:r>
            <a:r>
              <a:rPr lang="fr-FR" dirty="0"/>
              <a:t>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102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8FE4-C4CD-DEF5-5A82-F79D29F8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01"/>
            <a:ext cx="10515600" cy="726675"/>
          </a:xfrm>
        </p:spPr>
        <p:txBody>
          <a:bodyPr/>
          <a:lstStyle/>
          <a:p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47391-8B69-22C3-4AAD-E439AF24EDFF}"/>
              </a:ext>
            </a:extLst>
          </p:cNvPr>
          <p:cNvSpPr txBox="1"/>
          <p:nvPr/>
        </p:nvSpPr>
        <p:spPr>
          <a:xfrm>
            <a:off x="2133094" y="879887"/>
            <a:ext cx="938471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abstract class </a:t>
            </a:r>
            <a:r>
              <a:rPr lang="fr-FR" sz="2400" dirty="0" err="1"/>
              <a:t>Statistics</a:t>
            </a:r>
            <a:r>
              <a:rPr lang="fr-FR" sz="2400" dirty="0"/>
              <a:t>&lt;T </a:t>
            </a:r>
            <a:r>
              <a:rPr lang="fr-FR" sz="2400" dirty="0" err="1"/>
              <a:t>extends</a:t>
            </a:r>
            <a:r>
              <a:rPr lang="fr-FR" sz="2400" dirty="0"/>
              <a:t> Comparable&lt;T&gt;&gt; {</a:t>
            </a:r>
            <a:br>
              <a:rPr lang="fr-FR" sz="2400" dirty="0"/>
            </a:br>
            <a:br>
              <a:rPr lang="fr-FR" sz="2400" dirty="0"/>
            </a:br>
            <a:r>
              <a:rPr lang="en-US" sz="2400" dirty="0"/>
              <a:t>  private final </a:t>
            </a:r>
            <a:r>
              <a:rPr lang="en-US" sz="2400" dirty="0" err="1"/>
              <a:t>PrimitiveType</a:t>
            </a:r>
            <a:r>
              <a:rPr lang="en-US" sz="2400" dirty="0"/>
              <a:t> type;</a:t>
            </a:r>
          </a:p>
          <a:p>
            <a:r>
              <a:rPr lang="en-US" sz="2400" dirty="0"/>
              <a:t>  private final </a:t>
            </a:r>
            <a:r>
              <a:rPr lang="en-US" sz="2400" dirty="0" err="1"/>
              <a:t>PrimitiveComparator</a:t>
            </a:r>
            <a:r>
              <a:rPr lang="en-US" sz="2400" dirty="0"/>
              <a:t>&lt;T&gt; comparator;</a:t>
            </a:r>
          </a:p>
          <a:p>
            <a:r>
              <a:rPr lang="en-US" sz="2400" dirty="0"/>
              <a:t>  private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hasNonNullValue</a:t>
            </a:r>
            <a:r>
              <a:rPr lang="en-US" sz="2400" dirty="0"/>
              <a:t>;</a:t>
            </a:r>
          </a:p>
          <a:p>
            <a:r>
              <a:rPr lang="en-US" sz="2400" dirty="0"/>
              <a:t>  private long </a:t>
            </a:r>
            <a:r>
              <a:rPr lang="en-US" sz="2400" dirty="0" err="1"/>
              <a:t>num_nulls</a:t>
            </a:r>
            <a:r>
              <a:rPr lang="en-US" sz="2400" dirty="0"/>
              <a:t>;</a:t>
            </a:r>
          </a:p>
          <a:p>
            <a:r>
              <a:rPr lang="en-US" sz="2400" dirty="0"/>
              <a:t>  final </a:t>
            </a:r>
            <a:r>
              <a:rPr lang="en-US" sz="2400" dirty="0" err="1"/>
              <a:t>PrimitiveStringifier</a:t>
            </a:r>
            <a:r>
              <a:rPr lang="en-US" sz="2400" dirty="0"/>
              <a:t> </a:t>
            </a:r>
            <a:r>
              <a:rPr lang="en-US" sz="2400" dirty="0" err="1"/>
              <a:t>stringifier</a:t>
            </a:r>
            <a:r>
              <a:rPr lang="en-US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}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sub</a:t>
            </a:r>
            <a:r>
              <a:rPr lang="fr-FR" sz="2400" dirty="0"/>
              <a:t>-classes:</a:t>
            </a:r>
          </a:p>
          <a:p>
            <a:r>
              <a:rPr lang="fr-FR" sz="2400" dirty="0"/>
              <a:t>{ </a:t>
            </a:r>
            <a:r>
              <a:rPr lang="fr-FR" sz="2400" dirty="0" err="1"/>
              <a:t>NoOps</a:t>
            </a:r>
            <a:r>
              <a:rPr lang="fr-FR" sz="2400" dirty="0"/>
              <a:t> | </a:t>
            </a:r>
            <a:r>
              <a:rPr lang="fr-FR" sz="2400" dirty="0" err="1"/>
              <a:t>Binary</a:t>
            </a:r>
            <a:r>
              <a:rPr lang="fr-FR" sz="2400" dirty="0"/>
              <a:t> | Boolean | Int | Long [ </a:t>
            </a:r>
            <a:r>
              <a:rPr lang="fr-FR" sz="2400" dirty="0" err="1"/>
              <a:t>Float</a:t>
            </a:r>
            <a:r>
              <a:rPr lang="fr-FR" sz="2400" dirty="0"/>
              <a:t> | Double  } </a:t>
            </a:r>
            <a:r>
              <a:rPr lang="fr-FR" sz="2400" dirty="0" err="1"/>
              <a:t>Statistics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58671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1D42-B830-2D41-398A-9446E8C3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9344"/>
          </a:xfrm>
        </p:spPr>
        <p:txBody>
          <a:bodyPr/>
          <a:lstStyle/>
          <a:p>
            <a:r>
              <a:rPr lang="fr-FR" dirty="0"/>
              <a:t>{</a:t>
            </a:r>
            <a:r>
              <a:rPr lang="fr-FR" dirty="0" err="1"/>
              <a:t>Binary|Float</a:t>
            </a:r>
            <a:r>
              <a:rPr lang="fr-FR" dirty="0"/>
              <a:t>| ... }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22147-A759-5A54-07DA-DC04450CA62B}"/>
              </a:ext>
            </a:extLst>
          </p:cNvPr>
          <p:cNvSpPr txBox="1"/>
          <p:nvPr/>
        </p:nvSpPr>
        <p:spPr>
          <a:xfrm>
            <a:off x="1358984" y="1315847"/>
            <a:ext cx="86085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BinaryStatistics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&lt;</a:t>
            </a:r>
            <a:r>
              <a:rPr lang="fr-FR" dirty="0" err="1"/>
              <a:t>Binary</a:t>
            </a:r>
            <a:r>
              <a:rPr lang="fr-FR" dirty="0"/>
              <a:t>&gt; {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min, max;}</a:t>
            </a:r>
          </a:p>
          <a:p>
            <a:endParaRPr lang="fr-FR" dirty="0"/>
          </a:p>
          <a:p>
            <a:r>
              <a:rPr lang="en-US" dirty="0"/>
              <a:t>abstract class Binary {</a:t>
            </a:r>
          </a:p>
          <a:p>
            <a:r>
              <a:rPr lang="en-US" dirty="0"/>
              <a:t>  protected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isBackingBytesReused</a:t>
            </a:r>
            <a:r>
              <a:rPr lang="en-US" dirty="0"/>
              <a:t>;</a:t>
            </a:r>
          </a:p>
          <a:p>
            <a:r>
              <a:rPr lang="fr-FR" dirty="0"/>
              <a:t>  public abstract byte][ </a:t>
            </a:r>
            <a:r>
              <a:rPr lang="fr-FR" dirty="0" err="1"/>
              <a:t>getBytes</a:t>
            </a:r>
            <a:r>
              <a:rPr lang="fr-FR" dirty="0"/>
              <a:t>();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dirty="0" err="1"/>
              <a:t>BooleanStatistics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 {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boolean</a:t>
            </a:r>
            <a:r>
              <a:rPr lang="fr-FR" dirty="0"/>
              <a:t> min, max;  }</a:t>
            </a:r>
          </a:p>
          <a:p>
            <a:r>
              <a:rPr lang="fr-FR" dirty="0"/>
              <a:t>class </a:t>
            </a:r>
            <a:r>
              <a:rPr lang="fr-FR" dirty="0" err="1"/>
              <a:t>IntStatistics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 {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min, max;  }</a:t>
            </a:r>
          </a:p>
          <a:p>
            <a:r>
              <a:rPr lang="fr-FR" dirty="0"/>
              <a:t>class </a:t>
            </a:r>
            <a:r>
              <a:rPr lang="fr-FR" dirty="0" err="1"/>
              <a:t>LongStatistics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 {   </a:t>
            </a:r>
            <a:r>
              <a:rPr lang="fr-FR" dirty="0" err="1"/>
              <a:t>private</a:t>
            </a:r>
            <a:r>
              <a:rPr lang="fr-FR" dirty="0"/>
              <a:t> long min, max;  }</a:t>
            </a:r>
          </a:p>
          <a:p>
            <a:r>
              <a:rPr lang="fr-FR" dirty="0"/>
              <a:t>class </a:t>
            </a:r>
            <a:r>
              <a:rPr lang="fr-FR" dirty="0" err="1"/>
              <a:t>FloatStatistics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 {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float</a:t>
            </a:r>
            <a:r>
              <a:rPr lang="fr-FR" dirty="0"/>
              <a:t> min, max;  }</a:t>
            </a:r>
          </a:p>
          <a:p>
            <a:r>
              <a:rPr lang="fr-FR" dirty="0"/>
              <a:t>class </a:t>
            </a:r>
            <a:r>
              <a:rPr lang="fr-FR" dirty="0" err="1"/>
              <a:t>DoubleStatistics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 {   </a:t>
            </a:r>
            <a:r>
              <a:rPr lang="fr-FR" dirty="0" err="1"/>
              <a:t>private</a:t>
            </a:r>
            <a:r>
              <a:rPr lang="fr-FR" dirty="0"/>
              <a:t> double min, max;  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dirty="0" err="1"/>
              <a:t>NoopsStatistics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&lt;</a:t>
            </a:r>
            <a:r>
              <a:rPr lang="fr-FR" dirty="0" err="1"/>
              <a:t>Float</a:t>
            </a:r>
            <a:r>
              <a:rPr lang="fr-FR" dirty="0"/>
              <a:t>&gt; {  }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0985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DB26-32AC-E9D9-13CC-447D3CB6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8066"/>
          </a:xfrm>
        </p:spPr>
        <p:txBody>
          <a:bodyPr/>
          <a:lstStyle/>
          <a:p>
            <a:r>
              <a:rPr lang="fr-FR" dirty="0" err="1"/>
              <a:t>SizeStatistics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2B71-7BDD-0EBA-282F-BEE222ACE65D}"/>
              </a:ext>
            </a:extLst>
          </p:cNvPr>
          <p:cNvSpPr txBox="1"/>
          <p:nvPr/>
        </p:nvSpPr>
        <p:spPr>
          <a:xfrm>
            <a:off x="2986939" y="1926777"/>
            <a:ext cx="65991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SizeStatistics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PrimitiveType</a:t>
            </a:r>
            <a:r>
              <a:rPr lang="fr-FR" dirty="0"/>
              <a:t> type;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long </a:t>
            </a:r>
            <a:r>
              <a:rPr lang="fr-FR" dirty="0" err="1"/>
              <a:t>unencodedByteArrayDataBytes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List&lt;Long&gt; </a:t>
            </a:r>
            <a:r>
              <a:rPr lang="fr-FR" dirty="0" err="1"/>
              <a:t>repetitionLevelHistogram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List&lt;Long&gt; </a:t>
            </a:r>
            <a:r>
              <a:rPr lang="fr-FR" dirty="0" err="1"/>
              <a:t>definitionLevelHistogram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valid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708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0D5E-E08B-1912-74CB-10417B89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E684-6926-C3C2-2E59-76CDE60F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822960"/>
          </a:xfrm>
        </p:spPr>
        <p:txBody>
          <a:bodyPr/>
          <a:lstStyle/>
          <a:p>
            <a:r>
              <a:rPr lang="fr-FR" dirty="0" err="1"/>
              <a:t>EncodingStats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F6F21-559F-0A17-6575-93347DCDA9FA}"/>
              </a:ext>
            </a:extLst>
          </p:cNvPr>
          <p:cNvSpPr txBox="1"/>
          <p:nvPr/>
        </p:nvSpPr>
        <p:spPr>
          <a:xfrm>
            <a:off x="3520440" y="199571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EncodingStats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final </a:t>
            </a:r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Encoding</a:t>
            </a:r>
            <a:r>
              <a:rPr lang="fr-FR" dirty="0"/>
              <a:t>, </a:t>
            </a:r>
            <a:r>
              <a:rPr lang="fr-FR" dirty="0" err="1"/>
              <a:t>Number</a:t>
            </a:r>
            <a:r>
              <a:rPr lang="fr-FR" dirty="0"/>
              <a:t>&gt; </a:t>
            </a:r>
            <a:r>
              <a:rPr lang="fr-FR" dirty="0" err="1"/>
              <a:t>dictStats</a:t>
            </a:r>
            <a:r>
              <a:rPr lang="fr-FR" dirty="0"/>
              <a:t>;</a:t>
            </a:r>
          </a:p>
          <a:p>
            <a:r>
              <a:rPr lang="fr-FR" dirty="0"/>
              <a:t>  final </a:t>
            </a:r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Encoding</a:t>
            </a:r>
            <a:r>
              <a:rPr lang="fr-FR" dirty="0"/>
              <a:t>, </a:t>
            </a:r>
            <a:r>
              <a:rPr lang="fr-FR" dirty="0" err="1"/>
              <a:t>Number</a:t>
            </a:r>
            <a:r>
              <a:rPr lang="fr-FR" dirty="0"/>
              <a:t>&gt; </a:t>
            </a:r>
            <a:r>
              <a:rPr lang="fr-FR" dirty="0" err="1"/>
              <a:t>dataStats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boolean</a:t>
            </a:r>
            <a:r>
              <a:rPr lang="fr-FR" dirty="0"/>
              <a:t> usesV2Pages;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651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C4D6-1C9B-8ECE-D50D-4CDD71BD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ParquetFileReader</a:t>
            </a:r>
            <a:r>
              <a:rPr lang="fr-FR" dirty="0"/>
              <a:t> Public API [2/6]</a:t>
            </a:r>
            <a:br>
              <a:rPr lang="fr-FR" dirty="0"/>
            </a:br>
            <a:r>
              <a:rPr lang="fr-FR" dirty="0" err="1"/>
              <a:t>constructors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FEC1A-D605-FE10-EF31-1AEB176075EB}"/>
              </a:ext>
            </a:extLst>
          </p:cNvPr>
          <p:cNvSpPr txBox="1"/>
          <p:nvPr/>
        </p:nvSpPr>
        <p:spPr>
          <a:xfrm>
            <a:off x="838200" y="1776948"/>
            <a:ext cx="112972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r>
              <a:rPr lang="fr-FR" dirty="0" err="1"/>
              <a:t>ParquetFileReader</a:t>
            </a:r>
            <a:r>
              <a:rPr lang="fr-FR" dirty="0"/>
              <a:t>(</a:t>
            </a:r>
          </a:p>
          <a:p>
            <a:r>
              <a:rPr lang="fr-FR" dirty="0"/>
              <a:t>      Configuration conf, Path file, </a:t>
            </a:r>
            <a:r>
              <a:rPr lang="fr-FR" dirty="0" err="1"/>
              <a:t>ParquetMetadata</a:t>
            </a:r>
            <a:r>
              <a:rPr lang="fr-FR" dirty="0"/>
              <a:t> </a:t>
            </a:r>
            <a:r>
              <a:rPr lang="fr-FR" dirty="0" err="1"/>
              <a:t>footer</a:t>
            </a:r>
            <a:r>
              <a:rPr lang="fr-FR" dirty="0"/>
              <a:t>, </a:t>
            </a:r>
            <a:r>
              <a:rPr lang="fr-FR" dirty="0" err="1"/>
              <a:t>ParquetReadOptions</a:t>
            </a:r>
            <a:r>
              <a:rPr lang="fr-FR" dirty="0"/>
              <a:t> options)</a:t>
            </a:r>
          </a:p>
          <a:p>
            <a:endParaRPr lang="fr-FR" dirty="0"/>
          </a:p>
          <a:p>
            <a:r>
              <a:rPr lang="fr-FR" dirty="0" err="1"/>
              <a:t>ParquetFileReader</a:t>
            </a:r>
            <a:r>
              <a:rPr lang="fr-FR" dirty="0"/>
              <a:t>(</a:t>
            </a:r>
          </a:p>
          <a:p>
            <a:r>
              <a:rPr lang="fr-FR" dirty="0"/>
              <a:t>      Configuration conf, Path file, </a:t>
            </a:r>
            <a:r>
              <a:rPr lang="fr-FR" dirty="0" err="1"/>
              <a:t>ParquetMetadata</a:t>
            </a:r>
            <a:r>
              <a:rPr lang="fr-FR" dirty="0"/>
              <a:t> </a:t>
            </a:r>
            <a:r>
              <a:rPr lang="fr-FR" dirty="0" err="1"/>
              <a:t>footer</a:t>
            </a:r>
            <a:r>
              <a:rPr lang="fr-FR" dirty="0"/>
              <a:t>, </a:t>
            </a:r>
            <a:r>
              <a:rPr lang="fr-FR" dirty="0" err="1"/>
              <a:t>ParquetReadOptions</a:t>
            </a:r>
            <a:r>
              <a:rPr lang="fr-FR" dirty="0"/>
              <a:t> options, </a:t>
            </a:r>
            <a:r>
              <a:rPr lang="fr-FR" dirty="0" err="1"/>
              <a:t>SeekableInputStream</a:t>
            </a:r>
            <a:r>
              <a:rPr lang="fr-FR" dirty="0"/>
              <a:t> f)</a:t>
            </a:r>
          </a:p>
          <a:p>
            <a:endParaRPr lang="fr-FR" dirty="0"/>
          </a:p>
          <a:p>
            <a:r>
              <a:rPr lang="fr-FR" dirty="0" err="1"/>
              <a:t>ParquetFileReader</a:t>
            </a:r>
            <a:r>
              <a:rPr lang="fr-FR" dirty="0"/>
              <a:t>(</a:t>
            </a:r>
          </a:p>
          <a:p>
            <a:r>
              <a:rPr lang="fr-FR" dirty="0"/>
              <a:t>      </a:t>
            </a:r>
            <a:r>
              <a:rPr lang="fr-FR" dirty="0" err="1"/>
              <a:t>InputFile</a:t>
            </a:r>
            <a:r>
              <a:rPr lang="fr-FR" dirty="0"/>
              <a:t> file, </a:t>
            </a:r>
            <a:r>
              <a:rPr lang="fr-FR" dirty="0" err="1"/>
              <a:t>ParquetReadOptions</a:t>
            </a:r>
            <a:r>
              <a:rPr lang="fr-FR" dirty="0"/>
              <a:t> options)</a:t>
            </a:r>
          </a:p>
          <a:p>
            <a:endParaRPr lang="fr-FR" dirty="0"/>
          </a:p>
          <a:p>
            <a:r>
              <a:rPr lang="fr-FR" dirty="0" err="1"/>
              <a:t>ParquetFileReader</a:t>
            </a:r>
            <a:r>
              <a:rPr lang="fr-FR" dirty="0"/>
              <a:t>(</a:t>
            </a:r>
          </a:p>
          <a:p>
            <a:r>
              <a:rPr lang="fr-FR" dirty="0"/>
              <a:t>      </a:t>
            </a:r>
            <a:r>
              <a:rPr lang="fr-FR" dirty="0" err="1"/>
              <a:t>InputFile</a:t>
            </a:r>
            <a:r>
              <a:rPr lang="fr-FR" dirty="0"/>
              <a:t> file, </a:t>
            </a:r>
            <a:r>
              <a:rPr lang="fr-FR" dirty="0" err="1"/>
              <a:t>ParquetReadOptions</a:t>
            </a:r>
            <a:r>
              <a:rPr lang="fr-FR" dirty="0"/>
              <a:t> options, </a:t>
            </a:r>
            <a:r>
              <a:rPr lang="fr-FR" dirty="0" err="1"/>
              <a:t>SeekableInputStream</a:t>
            </a:r>
            <a:r>
              <a:rPr lang="fr-FR" dirty="0"/>
              <a:t> f)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562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93B-FCB7-D0B7-080D-A5F7F2F8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" y="1"/>
            <a:ext cx="10515600" cy="858520"/>
          </a:xfrm>
        </p:spPr>
        <p:txBody>
          <a:bodyPr/>
          <a:lstStyle/>
          <a:p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6A87F-C1A3-4AD5-1DC2-CD5AEC3D1B07}"/>
              </a:ext>
            </a:extLst>
          </p:cNvPr>
          <p:cNvSpPr txBox="1"/>
          <p:nvPr/>
        </p:nvSpPr>
        <p:spPr>
          <a:xfrm>
            <a:off x="3235960" y="1229420"/>
            <a:ext cx="609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</a:t>
            </a:r>
            <a:r>
              <a:rPr lang="fr-FR" sz="2400" dirty="0" err="1"/>
              <a:t>enum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 {</a:t>
            </a:r>
          </a:p>
          <a:p>
            <a:endParaRPr lang="fr-FR" sz="2400" dirty="0"/>
          </a:p>
          <a:p>
            <a:r>
              <a:rPr lang="fr-FR" sz="2400" dirty="0"/>
              <a:t>  PLAIN,</a:t>
            </a:r>
          </a:p>
          <a:p>
            <a:r>
              <a:rPr lang="fr-FR" sz="2400" dirty="0"/>
              <a:t>  RLE,</a:t>
            </a:r>
          </a:p>
          <a:p>
            <a:r>
              <a:rPr lang="fr-FR" sz="2400" dirty="0"/>
              <a:t>  BYTE_STREAM_SPLIT,</a:t>
            </a:r>
          </a:p>
          <a:p>
            <a:r>
              <a:rPr lang="fr-FR" sz="2400" dirty="0"/>
              <a:t>  @Deprecated BIT_PACKED,</a:t>
            </a:r>
          </a:p>
          <a:p>
            <a:r>
              <a:rPr lang="fr-FR" sz="2400" dirty="0"/>
              <a:t>  @Deprecated PLAIN_DICTIONARY,</a:t>
            </a:r>
          </a:p>
          <a:p>
            <a:r>
              <a:rPr lang="fr-FR" sz="2400" dirty="0"/>
              <a:t>  DELTA_BINARY_PACKED,</a:t>
            </a:r>
          </a:p>
          <a:p>
            <a:r>
              <a:rPr lang="fr-FR" sz="2400" dirty="0"/>
              <a:t>  DELTA_LENGTH_BYTE_ARRAY,</a:t>
            </a:r>
          </a:p>
          <a:p>
            <a:r>
              <a:rPr lang="fr-FR" sz="2400" dirty="0"/>
              <a:t>  DELTA_BYTE_ARRAY,</a:t>
            </a:r>
          </a:p>
          <a:p>
            <a:r>
              <a:rPr lang="fr-FR" sz="2400" dirty="0"/>
              <a:t>  RLE_DICTIONARY</a:t>
            </a:r>
          </a:p>
          <a:p>
            <a:r>
              <a:rPr lang="fr-FR" sz="2400" dirty="0"/>
              <a:t>  ;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92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A76D-843D-0731-451A-E892D724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dirty="0" err="1"/>
              <a:t>ColumnChunkProperties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E300B-DDF8-D00E-C270-A85F417BFF83}"/>
              </a:ext>
            </a:extLst>
          </p:cNvPr>
          <p:cNvSpPr txBox="1"/>
          <p:nvPr/>
        </p:nvSpPr>
        <p:spPr>
          <a:xfrm>
            <a:off x="2875280" y="1812836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class </a:t>
            </a:r>
            <a:r>
              <a:rPr lang="fr-FR" sz="2400" dirty="0" err="1"/>
              <a:t>ColumnChunkProperties</a:t>
            </a:r>
            <a:r>
              <a:rPr lang="fr-FR" sz="2400" dirty="0"/>
              <a:t> {</a:t>
            </a:r>
          </a:p>
          <a:p>
            <a:endParaRPr lang="fr-FR" sz="2400" dirty="0"/>
          </a:p>
          <a:p>
            <a:r>
              <a:rPr lang="fr-FR" sz="2400" dirty="0"/>
              <a:t>  </a:t>
            </a:r>
            <a:r>
              <a:rPr lang="fr-FR" sz="2400" dirty="0" err="1"/>
              <a:t>private</a:t>
            </a:r>
            <a:r>
              <a:rPr lang="fr-FR" sz="2400" dirty="0"/>
              <a:t> final </a:t>
            </a:r>
            <a:r>
              <a:rPr lang="fr-FR" sz="2400" dirty="0" err="1"/>
              <a:t>CompressionCodecName</a:t>
            </a:r>
            <a:r>
              <a:rPr lang="fr-FR" sz="2400" dirty="0"/>
              <a:t> codec;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private</a:t>
            </a:r>
            <a:r>
              <a:rPr lang="fr-FR" sz="2400" dirty="0"/>
              <a:t> final </a:t>
            </a:r>
            <a:r>
              <a:rPr lang="fr-FR" sz="2400" dirty="0" err="1"/>
              <a:t>ColumnPath</a:t>
            </a:r>
            <a:r>
              <a:rPr lang="fr-FR" sz="2400" dirty="0"/>
              <a:t> </a:t>
            </a:r>
            <a:r>
              <a:rPr lang="fr-FR" sz="2400" dirty="0" err="1"/>
              <a:t>path</a:t>
            </a:r>
            <a:r>
              <a:rPr lang="fr-FR" sz="2400" dirty="0"/>
              <a:t>;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private</a:t>
            </a:r>
            <a:r>
              <a:rPr lang="fr-FR" sz="2400" dirty="0"/>
              <a:t> final </a:t>
            </a:r>
            <a:r>
              <a:rPr lang="fr-FR" sz="2400" dirty="0" err="1"/>
              <a:t>PrimitiveType</a:t>
            </a:r>
            <a:r>
              <a:rPr lang="fr-FR" sz="2400" dirty="0"/>
              <a:t> type;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private</a:t>
            </a:r>
            <a:r>
              <a:rPr lang="fr-FR" sz="2400" dirty="0"/>
              <a:t> final Set&lt;</a:t>
            </a:r>
            <a:r>
              <a:rPr lang="fr-FR" sz="2400" dirty="0" err="1"/>
              <a:t>Encoding</a:t>
            </a:r>
            <a:r>
              <a:rPr lang="fr-FR" sz="2400" dirty="0"/>
              <a:t>&gt; </a:t>
            </a:r>
            <a:r>
              <a:rPr lang="fr-FR" sz="2400" dirty="0" err="1"/>
              <a:t>encodings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77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8D70-A065-4561-FEAC-158F9259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EDD7-EACB-488E-AEF1-8233FBF1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sz="4400" dirty="0" err="1"/>
              <a:t>CompressionCodecName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E58B8-75E9-9186-35ED-CA5CD9E57656}"/>
              </a:ext>
            </a:extLst>
          </p:cNvPr>
          <p:cNvSpPr txBox="1"/>
          <p:nvPr/>
        </p:nvSpPr>
        <p:spPr>
          <a:xfrm>
            <a:off x="3246120" y="1505863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</a:t>
            </a:r>
            <a:r>
              <a:rPr lang="fr-FR" sz="2400" dirty="0" err="1"/>
              <a:t>enum</a:t>
            </a:r>
            <a:r>
              <a:rPr lang="fr-FR" sz="2400" dirty="0"/>
              <a:t> </a:t>
            </a:r>
            <a:r>
              <a:rPr lang="fr-FR" sz="2400" dirty="0" err="1"/>
              <a:t>CompressionCodecName</a:t>
            </a:r>
            <a:r>
              <a:rPr lang="fr-FR" sz="2400" dirty="0"/>
              <a:t> {</a:t>
            </a:r>
          </a:p>
          <a:p>
            <a:endParaRPr lang="fr-FR" sz="2400" dirty="0"/>
          </a:p>
          <a:p>
            <a:r>
              <a:rPr lang="fr-FR" sz="2400" dirty="0"/>
              <a:t>  UNCOMPRESSED,</a:t>
            </a:r>
          </a:p>
          <a:p>
            <a:r>
              <a:rPr lang="fr-FR" sz="2400" dirty="0"/>
              <a:t>  SNAPPY,</a:t>
            </a:r>
          </a:p>
          <a:p>
            <a:r>
              <a:rPr lang="fr-FR" sz="2400" dirty="0"/>
              <a:t>  GZIP,</a:t>
            </a:r>
          </a:p>
          <a:p>
            <a:r>
              <a:rPr lang="fr-FR" sz="2400" dirty="0"/>
              <a:t>  LZO,</a:t>
            </a:r>
          </a:p>
          <a:p>
            <a:r>
              <a:rPr lang="fr-FR" sz="2400" dirty="0"/>
              <a:t>  BROTLI,</a:t>
            </a:r>
          </a:p>
          <a:p>
            <a:r>
              <a:rPr lang="fr-FR" sz="2400" dirty="0"/>
              <a:t>  LZ4,</a:t>
            </a:r>
          </a:p>
          <a:p>
            <a:r>
              <a:rPr lang="fr-FR" sz="2400" dirty="0"/>
              <a:t>  ZSTD,</a:t>
            </a:r>
          </a:p>
          <a:p>
            <a:r>
              <a:rPr lang="fr-FR" sz="2400" dirty="0"/>
              <a:t>  LZ4_RAW;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7879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1EA1D-4069-6F9E-CA04-44B695C2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019F-46BF-6F5E-C4F0-F1E4D59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dirty="0" err="1"/>
              <a:t>ColumnPath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6CA41-19A4-F37E-996F-A49A7A3A187A}"/>
              </a:ext>
            </a:extLst>
          </p:cNvPr>
          <p:cNvSpPr txBox="1"/>
          <p:nvPr/>
        </p:nvSpPr>
        <p:spPr>
          <a:xfrm>
            <a:off x="2392680" y="2284214"/>
            <a:ext cx="7665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public final class </a:t>
            </a:r>
            <a:r>
              <a:rPr lang="en-US" dirty="0" err="1"/>
              <a:t>ColumnPath</a:t>
            </a:r>
            <a:r>
              <a:rPr lang="en-US" dirty="0"/>
              <a:t> implements </a:t>
            </a:r>
            <a:r>
              <a:rPr lang="en-US" dirty="0" err="1"/>
              <a:t>Iterable</a:t>
            </a:r>
            <a:r>
              <a:rPr lang="en-US" dirty="0"/>
              <a:t>&lt;String&gt;, Serializable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String[] p;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57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B765-CBC2-D7B9-AC3F-816A518B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12"/>
            <a:ext cx="10515600" cy="890178"/>
          </a:xfrm>
        </p:spPr>
        <p:txBody>
          <a:bodyPr/>
          <a:lstStyle/>
          <a:p>
            <a:r>
              <a:rPr lang="fr-FR" dirty="0" err="1"/>
              <a:t>RowRanges</a:t>
            </a:r>
            <a:r>
              <a:rPr lang="fr-FR" dirty="0"/>
              <a:t> -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84558-570A-78F7-92AF-24A004F06EE0}"/>
              </a:ext>
            </a:extLst>
          </p:cNvPr>
          <p:cNvSpPr txBox="1"/>
          <p:nvPr/>
        </p:nvSpPr>
        <p:spPr>
          <a:xfrm>
            <a:off x="2267452" y="1005840"/>
            <a:ext cx="696062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public class </a:t>
            </a:r>
            <a:r>
              <a:rPr lang="fr-FR" sz="2400" dirty="0" err="1"/>
              <a:t>ParquetFileReader</a:t>
            </a:r>
            <a:r>
              <a:rPr lang="fr-FR" sz="2400" dirty="0"/>
              <a:t> </a:t>
            </a:r>
            <a:r>
              <a:rPr lang="fr-FR" sz="2400" dirty="0" err="1"/>
              <a:t>implements</a:t>
            </a:r>
            <a:r>
              <a:rPr lang="fr-FR" sz="2400" dirty="0"/>
              <a:t> </a:t>
            </a:r>
            <a:r>
              <a:rPr lang="fr-FR" sz="2400" dirty="0" err="1"/>
              <a:t>Closeable</a:t>
            </a:r>
            <a:r>
              <a:rPr lang="fr-FR" sz="2400" dirty="0"/>
              <a:t> {</a:t>
            </a:r>
            <a:br>
              <a:rPr lang="fr-FR" sz="2400" dirty="0"/>
            </a:br>
            <a:r>
              <a:rPr lang="fr-FR" sz="2400" dirty="0"/>
              <a:t>   ...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private</a:t>
            </a:r>
            <a:r>
              <a:rPr lang="fr-FR" sz="2400" dirty="0"/>
              <a:t> final List&lt;</a:t>
            </a:r>
            <a:r>
              <a:rPr lang="fr-FR" sz="2400" dirty="0" err="1"/>
              <a:t>RowRanges</a:t>
            </a:r>
            <a:r>
              <a:rPr lang="fr-FR" sz="2400" dirty="0"/>
              <a:t>&gt; </a:t>
            </a:r>
            <a:r>
              <a:rPr lang="fr-FR" sz="2400" dirty="0" err="1"/>
              <a:t>blockRowRanges</a:t>
            </a:r>
            <a:r>
              <a:rPr lang="fr-FR" sz="2400" dirty="0"/>
              <a:t>;</a:t>
            </a:r>
          </a:p>
          <a:p>
            <a:r>
              <a:rPr lang="fr-FR" sz="2400" dirty="0"/>
              <a:t>}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public class </a:t>
            </a:r>
            <a:r>
              <a:rPr lang="fr-FR" sz="2400" dirty="0" err="1"/>
              <a:t>RowRanges</a:t>
            </a:r>
            <a:r>
              <a:rPr lang="fr-FR" sz="2400" dirty="0"/>
              <a:t> {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private</a:t>
            </a:r>
            <a:r>
              <a:rPr lang="fr-FR" sz="2400" dirty="0"/>
              <a:t> final List&lt;Range&gt; ranges;</a:t>
            </a:r>
          </a:p>
          <a:p>
            <a:r>
              <a:rPr lang="fr-FR" sz="2400" dirty="0"/>
              <a:t>}</a:t>
            </a:r>
          </a:p>
          <a:p>
            <a:endParaRPr lang="fr-FR" sz="2400" dirty="0"/>
          </a:p>
          <a:p>
            <a:r>
              <a:rPr lang="fr-FR" sz="2400" dirty="0"/>
              <a:t>public class Range {</a:t>
            </a:r>
          </a:p>
          <a:p>
            <a:r>
              <a:rPr lang="fr-FR" sz="2400" dirty="0"/>
              <a:t>    public final long </a:t>
            </a:r>
            <a:r>
              <a:rPr lang="fr-FR" sz="2400" dirty="0" err="1"/>
              <a:t>from</a:t>
            </a:r>
            <a:r>
              <a:rPr lang="fr-FR" sz="2400" dirty="0"/>
              <a:t>;</a:t>
            </a:r>
          </a:p>
          <a:p>
            <a:r>
              <a:rPr lang="fr-FR" sz="2400" dirty="0"/>
              <a:t>    public final long to;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73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8BEA0-4ED3-3EE4-26E2-0CEA57962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7329-8621-EB7C-5E0C-11643197F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dirty="0" err="1"/>
              <a:t>ColumnIndexStore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1C86E-F102-705A-4EE1-58C22A43472E}"/>
              </a:ext>
            </a:extLst>
          </p:cNvPr>
          <p:cNvSpPr txBox="1"/>
          <p:nvPr/>
        </p:nvSpPr>
        <p:spPr>
          <a:xfrm>
            <a:off x="2267452" y="3136026"/>
            <a:ext cx="92200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interface </a:t>
            </a:r>
            <a:r>
              <a:rPr lang="fr-FR" sz="2400" dirty="0" err="1"/>
              <a:t>ColumnIndexStore</a:t>
            </a:r>
            <a:r>
              <a:rPr lang="fr-FR" sz="2400" dirty="0"/>
              <a:t> {</a:t>
            </a:r>
          </a:p>
          <a:p>
            <a:r>
              <a:rPr lang="fr-FR" sz="2400" dirty="0"/>
              <a:t>     </a:t>
            </a:r>
            <a:r>
              <a:rPr lang="fr-FR" sz="2400" dirty="0" err="1"/>
              <a:t>ColumnIndex</a:t>
            </a:r>
            <a:r>
              <a:rPr lang="fr-FR" sz="2400" dirty="0"/>
              <a:t> </a:t>
            </a:r>
            <a:r>
              <a:rPr lang="fr-FR" sz="2400" dirty="0" err="1"/>
              <a:t>getColumnIndex</a:t>
            </a:r>
            <a:r>
              <a:rPr lang="fr-FR" sz="2400" dirty="0"/>
              <a:t>(</a:t>
            </a:r>
            <a:r>
              <a:rPr lang="fr-FR" sz="2400" dirty="0" err="1"/>
              <a:t>ColumnPath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);</a:t>
            </a:r>
          </a:p>
          <a:p>
            <a:r>
              <a:rPr lang="fr-FR" sz="2400" dirty="0"/>
              <a:t>     </a:t>
            </a:r>
            <a:r>
              <a:rPr lang="fr-FR" sz="2400" dirty="0" err="1"/>
              <a:t>OffsetIndex</a:t>
            </a:r>
            <a:r>
              <a:rPr lang="fr-FR" sz="2400" dirty="0"/>
              <a:t> </a:t>
            </a:r>
            <a:r>
              <a:rPr lang="fr-FR" sz="2400" dirty="0" err="1"/>
              <a:t>getOffsetIndex</a:t>
            </a:r>
            <a:r>
              <a:rPr lang="fr-FR" sz="2400" dirty="0"/>
              <a:t>(</a:t>
            </a:r>
            <a:r>
              <a:rPr lang="fr-FR" sz="2400" dirty="0" err="1"/>
              <a:t>ColumnPath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);</a:t>
            </a:r>
          </a:p>
          <a:p>
            <a:r>
              <a:rPr lang="fr-FR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85DD1-7B71-6E68-5DA5-7A53B7E6306C}"/>
              </a:ext>
            </a:extLst>
          </p:cNvPr>
          <p:cNvSpPr txBox="1"/>
          <p:nvPr/>
        </p:nvSpPr>
        <p:spPr>
          <a:xfrm>
            <a:off x="2267452" y="1005840"/>
            <a:ext cx="7259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public class </a:t>
            </a:r>
            <a:r>
              <a:rPr lang="fr-FR" sz="2400" dirty="0" err="1"/>
              <a:t>ParquetFileReader</a:t>
            </a:r>
            <a:r>
              <a:rPr lang="fr-FR" sz="2400" dirty="0"/>
              <a:t> </a:t>
            </a:r>
            <a:r>
              <a:rPr lang="fr-FR" sz="2400" dirty="0" err="1"/>
              <a:t>implements</a:t>
            </a:r>
            <a:r>
              <a:rPr lang="fr-FR" sz="2400" dirty="0"/>
              <a:t> </a:t>
            </a:r>
            <a:r>
              <a:rPr lang="fr-FR" sz="2400" dirty="0" err="1"/>
              <a:t>Closeable</a:t>
            </a:r>
            <a:r>
              <a:rPr lang="fr-FR" sz="2400" dirty="0"/>
              <a:t> {</a:t>
            </a:r>
          </a:p>
          <a:p>
            <a:r>
              <a:rPr lang="fr-FR" sz="2400" dirty="0"/>
              <a:t>   ...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private</a:t>
            </a:r>
            <a:r>
              <a:rPr lang="fr-FR" sz="2400" dirty="0"/>
              <a:t> final List&lt;</a:t>
            </a:r>
            <a:r>
              <a:rPr lang="fr-FR" sz="2400" dirty="0" err="1"/>
              <a:t>ColumnIndexStore</a:t>
            </a:r>
            <a:r>
              <a:rPr lang="fr-FR" sz="2400" dirty="0"/>
              <a:t>&gt; </a:t>
            </a:r>
            <a:r>
              <a:rPr lang="fr-FR" sz="2400" dirty="0" err="1"/>
              <a:t>blockIndexStores</a:t>
            </a:r>
            <a:r>
              <a:rPr lang="fr-FR" sz="2400" dirty="0"/>
              <a:t>;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1360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9C0F-3B43-AC67-1695-A66B8822C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B695-DF74-B9DE-67B9-F916E026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312" y="2720407"/>
            <a:ext cx="10515600" cy="787400"/>
          </a:xfrm>
        </p:spPr>
        <p:txBody>
          <a:bodyPr/>
          <a:lstStyle/>
          <a:p>
            <a:r>
              <a:rPr lang="fr-FR" dirty="0" err="1"/>
              <a:t>RowGroups</a:t>
            </a:r>
            <a:r>
              <a:rPr lang="fr-FR" dirty="0"/>
              <a:t> - </a:t>
            </a:r>
            <a:r>
              <a:rPr lang="fr-FR" dirty="0" err="1"/>
              <a:t>Chunk</a:t>
            </a:r>
            <a:r>
              <a:rPr lang="fr-FR" dirty="0"/>
              <a:t> - Pages</a:t>
            </a:r>
          </a:p>
        </p:txBody>
      </p:sp>
    </p:spTree>
    <p:extLst>
      <p:ext uri="{BB962C8B-B14F-4D97-AF65-F5344CB8AC3E}">
        <p14:creationId xmlns:p14="http://schemas.microsoft.com/office/powerpoint/2010/main" val="365473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694-198C-434D-9DDB-346611EF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90341"/>
          </a:xfrm>
        </p:spPr>
        <p:txBody>
          <a:bodyPr/>
          <a:lstStyle/>
          <a:p>
            <a:r>
              <a:rPr lang="fr-FR" dirty="0" err="1"/>
              <a:t>ParquetFile</a:t>
            </a:r>
            <a:r>
              <a:rPr lang="fr-FR" dirty="0"/>
              <a:t> Read API - UML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92901-A51F-C551-4D34-7F1D4D5CCF02}"/>
              </a:ext>
            </a:extLst>
          </p:cNvPr>
          <p:cNvSpPr/>
          <p:nvPr/>
        </p:nvSpPr>
        <p:spPr>
          <a:xfrm>
            <a:off x="290670" y="1368034"/>
            <a:ext cx="1998358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ParquetFileReader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70333-5425-E45D-5712-146531379E9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89028" y="1568694"/>
            <a:ext cx="594460" cy="527849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A08FBD-020A-402C-3FDB-A09303A74E58}"/>
              </a:ext>
            </a:extLst>
          </p:cNvPr>
          <p:cNvSpPr/>
          <p:nvPr/>
        </p:nvSpPr>
        <p:spPr>
          <a:xfrm>
            <a:off x="2883488" y="1895883"/>
            <a:ext cx="1585566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PageReadStore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FDCDC7-2EA8-1F27-1EBB-A13EBFC1C431}"/>
              </a:ext>
            </a:extLst>
          </p:cNvPr>
          <p:cNvSpPr txBox="1"/>
          <p:nvPr/>
        </p:nvSpPr>
        <p:spPr>
          <a:xfrm>
            <a:off x="2361695" y="1283698"/>
            <a:ext cx="13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blockIndex</a:t>
            </a:r>
            <a:r>
              <a:rPr lang="fr-FR" dirty="0"/>
              <a:t>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09A68B-E9A5-EBF6-F48E-51BA27689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04127" y="2143693"/>
            <a:ext cx="623979" cy="415422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88C8D48-85D2-3FDD-FA84-2D920F0BD0C2}"/>
              </a:ext>
            </a:extLst>
          </p:cNvPr>
          <p:cNvSpPr/>
          <p:nvPr/>
        </p:nvSpPr>
        <p:spPr>
          <a:xfrm>
            <a:off x="5128106" y="2358455"/>
            <a:ext cx="1585566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PageReader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63856-9F80-FA22-6F05-2359B0982A4B}"/>
              </a:ext>
            </a:extLst>
          </p:cNvPr>
          <p:cNvSpPr txBox="1"/>
          <p:nvPr/>
        </p:nvSpPr>
        <p:spPr>
          <a:xfrm>
            <a:off x="4504127" y="1835944"/>
            <a:ext cx="200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columnDescriptor</a:t>
            </a:r>
            <a:r>
              <a:rPr lang="fr-FR" dirty="0"/>
              <a:t>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5AB755-17A7-8B42-FDE3-4CFD694FC6F4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692479" y="2624392"/>
            <a:ext cx="642905" cy="527849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A78930C-7364-6484-90A2-83782FDF9AD1}"/>
              </a:ext>
            </a:extLst>
          </p:cNvPr>
          <p:cNvSpPr/>
          <p:nvPr/>
        </p:nvSpPr>
        <p:spPr>
          <a:xfrm>
            <a:off x="7335384" y="2951581"/>
            <a:ext cx="1318110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DataPage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2F8CC2-AAFB-D804-9C31-F0691B565E27}"/>
              </a:ext>
            </a:extLst>
          </p:cNvPr>
          <p:cNvSpPr/>
          <p:nvPr/>
        </p:nvSpPr>
        <p:spPr>
          <a:xfrm>
            <a:off x="6555218" y="3682901"/>
            <a:ext cx="1318110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DataPageV1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EBF02E-BDBC-EA7F-9087-FC6F52B67861}"/>
              </a:ext>
            </a:extLst>
          </p:cNvPr>
          <p:cNvSpPr/>
          <p:nvPr/>
        </p:nvSpPr>
        <p:spPr>
          <a:xfrm>
            <a:off x="8022695" y="3682901"/>
            <a:ext cx="1318110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DataPageV2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26D76-0232-CE90-4C0F-28FAD595A283}"/>
              </a:ext>
            </a:extLst>
          </p:cNvPr>
          <p:cNvSpPr/>
          <p:nvPr/>
        </p:nvSpPr>
        <p:spPr>
          <a:xfrm>
            <a:off x="9177303" y="2951581"/>
            <a:ext cx="1656217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DictionaryPage</a:t>
            </a:r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4753CE-6D3A-582A-0323-77C318CB3DB8}"/>
              </a:ext>
            </a:extLst>
          </p:cNvPr>
          <p:cNvSpPr/>
          <p:nvPr/>
        </p:nvSpPr>
        <p:spPr>
          <a:xfrm>
            <a:off x="8529351" y="2223072"/>
            <a:ext cx="811454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90266-1A45-1B6B-299B-D27C4C4E33C7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flipV="1">
            <a:off x="7994439" y="2624392"/>
            <a:ext cx="940639" cy="327189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1130F3-33C4-1D72-490B-F55045A04ED2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999670" y="2624392"/>
            <a:ext cx="1005742" cy="327189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57F369-8110-5E90-C220-9AC73171882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009575" y="3352901"/>
            <a:ext cx="672175" cy="33000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7FA4E1-6686-107C-7528-7A7C80096A77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7214273" y="3352901"/>
            <a:ext cx="780166" cy="33000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08A377-0E27-A09D-DA34-FC375DB8082A}"/>
              </a:ext>
            </a:extLst>
          </p:cNvPr>
          <p:cNvCxnSpPr>
            <a:cxnSpLocks/>
          </p:cNvCxnSpPr>
          <p:nvPr/>
        </p:nvCxnSpPr>
        <p:spPr>
          <a:xfrm>
            <a:off x="6692479" y="2466895"/>
            <a:ext cx="2484575" cy="558817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679C7-A9C9-5126-73B8-1EE1A8901236}"/>
              </a:ext>
            </a:extLst>
          </p:cNvPr>
          <p:cNvSpPr/>
          <p:nvPr/>
        </p:nvSpPr>
        <p:spPr>
          <a:xfrm>
            <a:off x="1497757" y="2687656"/>
            <a:ext cx="1953951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ColumnIndexStore</a:t>
            </a:r>
            <a:endParaRPr lang="fr-F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F8585-15F1-47B7-0A79-5BDAEA3D2BB2}"/>
              </a:ext>
            </a:extLst>
          </p:cNvPr>
          <p:cNvCxnSpPr>
            <a:cxnSpLocks/>
          </p:cNvCxnSpPr>
          <p:nvPr/>
        </p:nvCxnSpPr>
        <p:spPr>
          <a:xfrm>
            <a:off x="825333" y="1765156"/>
            <a:ext cx="929032" cy="918302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1EDD26-435C-CA5F-0E77-AC9D852FE3A0}"/>
              </a:ext>
            </a:extLst>
          </p:cNvPr>
          <p:cNvCxnSpPr>
            <a:cxnSpLocks/>
          </p:cNvCxnSpPr>
          <p:nvPr/>
        </p:nvCxnSpPr>
        <p:spPr>
          <a:xfrm>
            <a:off x="473349" y="1783076"/>
            <a:ext cx="394455" cy="2528532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9F56BD-25B0-4381-48E8-32FD98AD7692}"/>
              </a:ext>
            </a:extLst>
          </p:cNvPr>
          <p:cNvCxnSpPr>
            <a:cxnSpLocks/>
          </p:cNvCxnSpPr>
          <p:nvPr/>
        </p:nvCxnSpPr>
        <p:spPr>
          <a:xfrm>
            <a:off x="579925" y="1774312"/>
            <a:ext cx="1522479" cy="2519885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501AB9A-6F69-C8FB-28EB-292E78E0157B}"/>
              </a:ext>
            </a:extLst>
          </p:cNvPr>
          <p:cNvSpPr txBox="1"/>
          <p:nvPr/>
        </p:nvSpPr>
        <p:spPr>
          <a:xfrm>
            <a:off x="1178558" y="1778118"/>
            <a:ext cx="138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blockIndex</a:t>
            </a:r>
            <a:r>
              <a:rPr lang="fr-FR" dirty="0"/>
              <a:t>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634314-7F7B-9BC1-8D9F-ACD3482C25E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474733" y="3088976"/>
            <a:ext cx="53714" cy="1222632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A7357A-11F2-DB32-8FD8-F3F1CA56C74C}"/>
              </a:ext>
            </a:extLst>
          </p:cNvPr>
          <p:cNvCxnSpPr>
            <a:cxnSpLocks/>
          </p:cNvCxnSpPr>
          <p:nvPr/>
        </p:nvCxnSpPr>
        <p:spPr>
          <a:xfrm flipH="1">
            <a:off x="1005549" y="3152241"/>
            <a:ext cx="1132088" cy="1159367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6F0E537-4F7D-B3A3-5B96-38A597A3DEFF}"/>
              </a:ext>
            </a:extLst>
          </p:cNvPr>
          <p:cNvSpPr/>
          <p:nvPr/>
        </p:nvSpPr>
        <p:spPr>
          <a:xfrm>
            <a:off x="211913" y="4330872"/>
            <a:ext cx="1453385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ColumnIndex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5EAF2C-188A-23D6-1F7A-E5892A3E1576}"/>
              </a:ext>
            </a:extLst>
          </p:cNvPr>
          <p:cNvSpPr/>
          <p:nvPr/>
        </p:nvSpPr>
        <p:spPr>
          <a:xfrm>
            <a:off x="2057919" y="4320372"/>
            <a:ext cx="1453385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OffsetIndex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0077AE-CDC3-B915-DC79-B8896B112ADA}"/>
              </a:ext>
            </a:extLst>
          </p:cNvPr>
          <p:cNvSpPr txBox="1"/>
          <p:nvPr/>
        </p:nvSpPr>
        <p:spPr>
          <a:xfrm>
            <a:off x="2451466" y="3244334"/>
            <a:ext cx="144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columnPath</a:t>
            </a:r>
            <a:r>
              <a:rPr lang="fr-FR" dirty="0"/>
              <a:t>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EBD2EF3-0910-1AF9-5750-F6A357DC3F2B}"/>
              </a:ext>
            </a:extLst>
          </p:cNvPr>
          <p:cNvSpPr txBox="1"/>
          <p:nvPr/>
        </p:nvSpPr>
        <p:spPr>
          <a:xfrm>
            <a:off x="3285778" y="4689718"/>
            <a:ext cx="42182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int</a:t>
            </a:r>
            <a:r>
              <a:rPr lang="fr-FR" sz="1800" dirty="0"/>
              <a:t> </a:t>
            </a:r>
            <a:r>
              <a:rPr lang="fr-FR" sz="1800" dirty="0" err="1"/>
              <a:t>getPageCount</a:t>
            </a:r>
            <a:r>
              <a:rPr lang="fr-FR" sz="1800" dirty="0"/>
              <a:t>;</a:t>
            </a:r>
          </a:p>
          <a:p>
            <a:r>
              <a:rPr lang="fr-FR" sz="1800" dirty="0"/>
              <a:t>long </a:t>
            </a:r>
            <a:r>
              <a:rPr lang="fr-FR" sz="1800" dirty="0" err="1"/>
              <a:t>getOffset</a:t>
            </a:r>
            <a:r>
              <a:rPr lang="fr-FR" sz="1800" dirty="0"/>
              <a:t>(</a:t>
            </a:r>
            <a:r>
              <a:rPr lang="fr-FR" sz="1800" dirty="0" err="1"/>
              <a:t>pageIndex</a:t>
            </a:r>
            <a:r>
              <a:rPr lang="fr-FR" sz="1800" dirty="0"/>
              <a:t>)</a:t>
            </a:r>
          </a:p>
          <a:p>
            <a:r>
              <a:rPr lang="fr-FR" sz="1800" dirty="0" err="1"/>
              <a:t>int</a:t>
            </a:r>
            <a:r>
              <a:rPr lang="fr-FR" sz="1800" dirty="0"/>
              <a:t> </a:t>
            </a:r>
            <a:r>
              <a:rPr lang="fr-FR" sz="1800" dirty="0" err="1"/>
              <a:t>getCompressedPageSize</a:t>
            </a:r>
            <a:r>
              <a:rPr lang="fr-FR" sz="1800" dirty="0"/>
              <a:t>(</a:t>
            </a:r>
            <a:r>
              <a:rPr lang="fr-FR" sz="1800" dirty="0" err="1"/>
              <a:t>pageIndex</a:t>
            </a:r>
            <a:r>
              <a:rPr lang="fr-FR" sz="1800" dirty="0"/>
              <a:t>)</a:t>
            </a:r>
          </a:p>
          <a:p>
            <a:r>
              <a:rPr lang="fr-FR" sz="1800" dirty="0"/>
              <a:t>long </a:t>
            </a:r>
            <a:r>
              <a:rPr lang="fr-FR" sz="1800" dirty="0" err="1"/>
              <a:t>getFirstRowIndex</a:t>
            </a:r>
            <a:r>
              <a:rPr lang="fr-FR" sz="1800" dirty="0"/>
              <a:t>(</a:t>
            </a:r>
            <a:r>
              <a:rPr lang="fr-FR" sz="1800" dirty="0" err="1"/>
              <a:t>pageIndex</a:t>
            </a:r>
            <a:r>
              <a:rPr lang="fr-FR" sz="1800" dirty="0"/>
              <a:t>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4A9C32-A8DB-FCEB-917D-5859DA042C64}"/>
              </a:ext>
            </a:extLst>
          </p:cNvPr>
          <p:cNvSpPr/>
          <p:nvPr/>
        </p:nvSpPr>
        <p:spPr>
          <a:xfrm>
            <a:off x="7681560" y="4558442"/>
            <a:ext cx="1050657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Encoding</a:t>
            </a:r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95D22D-0B6E-00A2-1F86-46CF0C3F4C00}"/>
              </a:ext>
            </a:extLst>
          </p:cNvPr>
          <p:cNvSpPr/>
          <p:nvPr/>
        </p:nvSpPr>
        <p:spPr>
          <a:xfrm>
            <a:off x="7688668" y="5034834"/>
            <a:ext cx="1246410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BytesInput</a:t>
            </a:r>
            <a:endParaRPr lang="fr-FR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40834B-A653-5B52-87CA-4AED270B28A9}"/>
              </a:ext>
            </a:extLst>
          </p:cNvPr>
          <p:cNvCxnSpPr>
            <a:cxnSpLocks/>
            <a:stCxn id="16" idx="2"/>
            <a:endCxn id="61" idx="1"/>
          </p:cNvCxnSpPr>
          <p:nvPr/>
        </p:nvCxnSpPr>
        <p:spPr>
          <a:xfrm>
            <a:off x="7214273" y="4084221"/>
            <a:ext cx="467287" cy="674881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C9B731-3CD4-8A50-05DF-764A68C8F147}"/>
              </a:ext>
            </a:extLst>
          </p:cNvPr>
          <p:cNvCxnSpPr>
            <a:cxnSpLocks/>
            <a:stCxn id="16" idx="2"/>
            <a:endCxn id="62" idx="1"/>
          </p:cNvCxnSpPr>
          <p:nvPr/>
        </p:nvCxnSpPr>
        <p:spPr>
          <a:xfrm>
            <a:off x="7214273" y="4084221"/>
            <a:ext cx="474395" cy="1151273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7B809A-E270-EFC2-E4BF-751B8355339B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8732217" y="4111131"/>
            <a:ext cx="399672" cy="647971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5A3168-7431-3BD0-FE08-2578D2329EED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935078" y="4111131"/>
            <a:ext cx="196811" cy="1124363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A3449D0-D4F9-54E1-1850-17B8E06B3AC3}"/>
              </a:ext>
            </a:extLst>
          </p:cNvPr>
          <p:cNvCxnSpPr>
            <a:cxnSpLocks/>
            <a:endCxn id="62" idx="3"/>
          </p:cNvCxnSpPr>
          <p:nvPr/>
        </p:nvCxnSpPr>
        <p:spPr>
          <a:xfrm flipH="1">
            <a:off x="8935078" y="3352901"/>
            <a:ext cx="1503823" cy="1882593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A5383C-2CDF-8F85-A567-743DF2E61A3A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8732217" y="3429000"/>
            <a:ext cx="1656217" cy="1330102"/>
          </a:xfrm>
          <a:prstGeom prst="straightConnector1">
            <a:avLst/>
          </a:prstGeom>
          <a:ln w="1905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1B68699-63DF-62D1-7589-629D94295B92}"/>
              </a:ext>
            </a:extLst>
          </p:cNvPr>
          <p:cNvSpPr txBox="1"/>
          <p:nvPr/>
        </p:nvSpPr>
        <p:spPr>
          <a:xfrm>
            <a:off x="104404" y="4827311"/>
            <a:ext cx="46941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BoundaryOrder</a:t>
            </a:r>
            <a:r>
              <a:rPr lang="fr-FR" sz="1800" dirty="0"/>
              <a:t> </a:t>
            </a:r>
            <a:r>
              <a:rPr lang="fr-FR" sz="1800" dirty="0" err="1"/>
              <a:t>boundaryOrder</a:t>
            </a:r>
            <a:endParaRPr lang="fr-FR" sz="1800" dirty="0"/>
          </a:p>
          <a:p>
            <a:r>
              <a:rPr lang="fr-FR" sz="1800" dirty="0"/>
              <a:t>List&lt;Long&gt; </a:t>
            </a:r>
            <a:r>
              <a:rPr lang="fr-FR" sz="1800" dirty="0" err="1"/>
              <a:t>nullCounts</a:t>
            </a:r>
            <a:endParaRPr lang="fr-FR" sz="1800" dirty="0"/>
          </a:p>
          <a:p>
            <a:r>
              <a:rPr lang="fr-FR" sz="1800" dirty="0"/>
              <a:t>List&lt;Boolean&gt; </a:t>
            </a:r>
            <a:r>
              <a:rPr lang="fr-FR" sz="1800" dirty="0" err="1"/>
              <a:t>nullPages</a:t>
            </a:r>
            <a:endParaRPr lang="fr-FR" sz="1800" dirty="0"/>
          </a:p>
          <a:p>
            <a:r>
              <a:rPr lang="fr-FR" sz="1800" dirty="0"/>
              <a:t>List&lt;</a:t>
            </a:r>
            <a:r>
              <a:rPr lang="fr-FR" sz="1800" dirty="0" err="1"/>
              <a:t>ByteBuffer</a:t>
            </a:r>
            <a:r>
              <a:rPr lang="fr-FR" sz="1800" dirty="0"/>
              <a:t>&gt; </a:t>
            </a:r>
            <a:r>
              <a:rPr lang="fr-FR" sz="1800" dirty="0" err="1"/>
              <a:t>minValues</a:t>
            </a:r>
            <a:endParaRPr lang="fr-FR" sz="1800" dirty="0"/>
          </a:p>
          <a:p>
            <a:r>
              <a:rPr lang="fr-FR" sz="1800" dirty="0"/>
              <a:t>List&lt;</a:t>
            </a:r>
            <a:r>
              <a:rPr lang="fr-FR" sz="1800" dirty="0" err="1"/>
              <a:t>ByteBuffer</a:t>
            </a:r>
            <a:r>
              <a:rPr lang="fr-FR" sz="1800" dirty="0"/>
              <a:t>&gt; </a:t>
            </a:r>
            <a:r>
              <a:rPr lang="fr-FR" sz="1800" dirty="0" err="1"/>
              <a:t>maxValues</a:t>
            </a:r>
            <a:endParaRPr lang="fr-FR" sz="1800" dirty="0"/>
          </a:p>
          <a:p>
            <a:r>
              <a:rPr lang="fr-FR" sz="1800" dirty="0"/>
              <a:t>List&lt;Long&gt; </a:t>
            </a:r>
            <a:r>
              <a:rPr lang="fr-FR" sz="1800" dirty="0" err="1"/>
              <a:t>repetitionLevelHistogram</a:t>
            </a:r>
            <a:endParaRPr lang="fr-FR" sz="1800" dirty="0"/>
          </a:p>
          <a:p>
            <a:r>
              <a:rPr lang="fr-FR" sz="1800" dirty="0"/>
              <a:t>List&lt;Long&gt; </a:t>
            </a:r>
            <a:r>
              <a:rPr lang="fr-FR" sz="1800" dirty="0" err="1"/>
              <a:t>definitionLevelHistogram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8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52FE8-EA1B-8BC2-83C5-E7034ADEB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AD81C-6AE5-BDFF-F3CF-E3EAAF26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1263271"/>
          </a:xfrm>
        </p:spPr>
        <p:txBody>
          <a:bodyPr/>
          <a:lstStyle/>
          <a:p>
            <a:r>
              <a:rPr lang="fr-FR" dirty="0" err="1"/>
              <a:t>PageReadStore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 ..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API)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0B3F9-79F1-768E-AD64-D55BE74CCBE0}"/>
              </a:ext>
            </a:extLst>
          </p:cNvPr>
          <p:cNvSpPr txBox="1"/>
          <p:nvPr/>
        </p:nvSpPr>
        <p:spPr>
          <a:xfrm>
            <a:off x="2054371" y="1610920"/>
            <a:ext cx="87064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ParquetFileReader</a:t>
            </a:r>
            <a:r>
              <a:rPr lang="fr-FR" sz="2400" dirty="0"/>
              <a:t> {</a:t>
            </a:r>
          </a:p>
          <a:p>
            <a:r>
              <a:rPr lang="fr-FR" sz="2400" dirty="0"/>
              <a:t>..</a:t>
            </a:r>
          </a:p>
          <a:p>
            <a:endParaRPr lang="fr-FR" sz="2400" dirty="0"/>
          </a:p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readNextRowGroup</a:t>
            </a:r>
            <a:r>
              <a:rPr lang="fr-FR" sz="2400" dirty="0"/>
              <a:t>()</a:t>
            </a:r>
          </a:p>
          <a:p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skipNextRowGroup</a:t>
            </a:r>
            <a:r>
              <a:rPr lang="fr-FR" sz="2400" dirty="0"/>
              <a:t>()</a:t>
            </a:r>
          </a:p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readRowGroup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readFilteredRowGroup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readNextFilteredRowGroup</a:t>
            </a:r>
            <a:r>
              <a:rPr lang="fr-FR" sz="2400" dirty="0"/>
              <a:t>()</a:t>
            </a:r>
          </a:p>
          <a:p>
            <a:endParaRPr lang="fr-FR" sz="2400" dirty="0"/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31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AA55-57D1-B1DB-2F02-1F7048915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1779-39BA-D2CE-D2AE-95FBE49B8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dirty="0" err="1"/>
              <a:t>PageReadStore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0BA58-9197-6407-5EA1-7E19C0BF5300}"/>
              </a:ext>
            </a:extLst>
          </p:cNvPr>
          <p:cNvSpPr txBox="1"/>
          <p:nvPr/>
        </p:nvSpPr>
        <p:spPr>
          <a:xfrm>
            <a:off x="981012" y="1023575"/>
            <a:ext cx="103727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/**</a:t>
            </a:r>
          </a:p>
          <a:p>
            <a:r>
              <a:rPr lang="en-US" sz="2400" dirty="0"/>
              <a:t>  * contains all the readers for all the columns of the corresponding row group</a:t>
            </a:r>
          </a:p>
          <a:p>
            <a:r>
              <a:rPr lang="en-US" sz="2400" dirty="0"/>
              <a:t>  * &lt;p&gt;</a:t>
            </a:r>
          </a:p>
          <a:p>
            <a:r>
              <a:rPr lang="en-US" sz="2400" dirty="0"/>
              <a:t>  * TODO: rename to </a:t>
            </a:r>
            <a:r>
              <a:rPr lang="en-US" sz="2400" dirty="0" err="1"/>
              <a:t>RowGroup</a:t>
            </a:r>
            <a:r>
              <a:rPr lang="en-US" sz="2400" dirty="0"/>
              <a:t>?</a:t>
            </a:r>
          </a:p>
          <a:p>
            <a:r>
              <a:rPr lang="en-US" sz="2400" dirty="0"/>
              <a:t>  */</a:t>
            </a:r>
            <a:endParaRPr lang="fr-FR" sz="2400" dirty="0"/>
          </a:p>
          <a:p>
            <a:r>
              <a:rPr lang="fr-FR" sz="2400" dirty="0"/>
              <a:t>public interface </a:t>
            </a:r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extends</a:t>
            </a:r>
            <a:r>
              <a:rPr lang="fr-FR" sz="2400" dirty="0"/>
              <a:t> </a:t>
            </a:r>
            <a:r>
              <a:rPr lang="fr-FR" sz="2400" dirty="0" err="1"/>
              <a:t>AutoCloseable</a:t>
            </a:r>
            <a:r>
              <a:rPr lang="fr-FR" sz="2400" dirty="0"/>
              <a:t> {</a:t>
            </a:r>
          </a:p>
          <a:p>
            <a:endParaRPr lang="fr-FR" sz="2400" dirty="0"/>
          </a:p>
          <a:p>
            <a:r>
              <a:rPr lang="fr-FR" sz="2400" dirty="0"/>
              <a:t>  </a:t>
            </a:r>
            <a:r>
              <a:rPr lang="fr-FR" sz="2400" dirty="0" err="1"/>
              <a:t>PageReader</a:t>
            </a:r>
            <a:r>
              <a:rPr lang="fr-FR" sz="2400" dirty="0"/>
              <a:t> </a:t>
            </a:r>
            <a:r>
              <a:rPr lang="fr-FR" sz="2400" dirty="0" err="1"/>
              <a:t>getPageReader</a:t>
            </a:r>
            <a:r>
              <a:rPr lang="fr-FR" sz="2400" dirty="0"/>
              <a:t>(</a:t>
            </a:r>
            <a:r>
              <a:rPr lang="fr-FR" sz="2400" dirty="0" err="1"/>
              <a:t>ColumnDescriptor</a:t>
            </a:r>
            <a:r>
              <a:rPr lang="fr-FR" sz="2400" dirty="0"/>
              <a:t> </a:t>
            </a:r>
            <a:r>
              <a:rPr lang="fr-FR" sz="2400" dirty="0" err="1"/>
              <a:t>descriptor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fr-FR" sz="2400" dirty="0"/>
              <a:t>  long </a:t>
            </a:r>
            <a:r>
              <a:rPr lang="fr-FR" sz="2400" dirty="0" err="1"/>
              <a:t>getRowCount</a:t>
            </a:r>
            <a:r>
              <a:rPr lang="fr-FR" sz="2400" dirty="0"/>
              <a:t>();</a:t>
            </a:r>
          </a:p>
          <a:p>
            <a:r>
              <a:rPr lang="fr-FR" sz="2400" dirty="0"/>
              <a:t>  default </a:t>
            </a:r>
            <a:r>
              <a:rPr lang="fr-FR" sz="2400" dirty="0" err="1"/>
              <a:t>Optional</a:t>
            </a:r>
            <a:r>
              <a:rPr lang="fr-FR" sz="2400" dirty="0"/>
              <a:t>&lt;Long&gt; </a:t>
            </a:r>
            <a:r>
              <a:rPr lang="fr-FR" sz="2400" dirty="0" err="1"/>
              <a:t>getRowIndexOffset</a:t>
            </a:r>
            <a:r>
              <a:rPr lang="fr-FR" sz="2400" dirty="0"/>
              <a:t>()</a:t>
            </a:r>
          </a:p>
          <a:p>
            <a:r>
              <a:rPr lang="fr-FR" sz="2400" dirty="0"/>
              <a:t>  default </a:t>
            </a:r>
            <a:r>
              <a:rPr lang="fr-FR" sz="2400" dirty="0" err="1"/>
              <a:t>Optional</a:t>
            </a:r>
            <a:r>
              <a:rPr lang="fr-FR" sz="2400" dirty="0"/>
              <a:t>&lt;</a:t>
            </a:r>
            <a:r>
              <a:rPr lang="fr-FR" sz="2400" dirty="0" err="1"/>
              <a:t>PrimitiveIterator.OfLong</a:t>
            </a:r>
            <a:r>
              <a:rPr lang="fr-FR" sz="2400" dirty="0"/>
              <a:t>&gt; </a:t>
            </a:r>
            <a:r>
              <a:rPr lang="fr-FR" sz="2400" dirty="0" err="1"/>
              <a:t>getRowIndexes</a:t>
            </a:r>
            <a:r>
              <a:rPr lang="fr-FR" sz="2400" dirty="0"/>
              <a:t>()</a:t>
            </a:r>
          </a:p>
          <a:p>
            <a:r>
              <a:rPr lang="fr-FR" sz="2400" dirty="0"/>
              <a:t>}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380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21192-8D1E-A151-0E3D-76D927AF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EB9F-CC8E-EE57-E4C0-BF755219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ParquetFileReader</a:t>
            </a:r>
            <a:r>
              <a:rPr lang="fr-FR" dirty="0"/>
              <a:t> Public API [3/6]</a:t>
            </a:r>
            <a:br>
              <a:rPr lang="fr-FR" dirty="0"/>
            </a:br>
            <a:r>
              <a:rPr lang="fr-FR" dirty="0"/>
              <a:t>getter / </a:t>
            </a:r>
            <a:r>
              <a:rPr lang="fr-FR" dirty="0" err="1"/>
              <a:t>misc</a:t>
            </a:r>
            <a:r>
              <a:rPr lang="fr-FR" dirty="0"/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A1ABF-3100-4253-72CE-EB6CD5A53503}"/>
              </a:ext>
            </a:extLst>
          </p:cNvPr>
          <p:cNvSpPr txBox="1"/>
          <p:nvPr/>
        </p:nvSpPr>
        <p:spPr>
          <a:xfrm>
            <a:off x="2647823" y="2031879"/>
            <a:ext cx="82401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String </a:t>
            </a:r>
            <a:r>
              <a:rPr lang="fr-FR" sz="2400" dirty="0" err="1"/>
              <a:t>getFile</a:t>
            </a:r>
            <a:r>
              <a:rPr lang="fr-FR" sz="2400" dirty="0"/>
              <a:t>()</a:t>
            </a:r>
          </a:p>
          <a:p>
            <a:r>
              <a:rPr lang="fr-FR" sz="2400" dirty="0" err="1"/>
              <a:t>ParquetMetadata</a:t>
            </a:r>
            <a:r>
              <a:rPr lang="fr-FR" sz="2400" dirty="0"/>
              <a:t> </a:t>
            </a:r>
            <a:r>
              <a:rPr lang="fr-FR" sz="2400" dirty="0" err="1"/>
              <a:t>getFooter</a:t>
            </a:r>
            <a:r>
              <a:rPr lang="fr-FR" sz="2400" dirty="0"/>
              <a:t>()</a:t>
            </a:r>
          </a:p>
          <a:p>
            <a:r>
              <a:rPr lang="fr-FR" sz="2400" dirty="0" err="1"/>
              <a:t>FileMetaData</a:t>
            </a:r>
            <a:r>
              <a:rPr lang="fr-FR" sz="2400" dirty="0"/>
              <a:t> </a:t>
            </a:r>
            <a:r>
              <a:rPr lang="fr-FR" sz="2400" dirty="0" err="1"/>
              <a:t>getFileMetaData</a:t>
            </a:r>
            <a:r>
              <a:rPr lang="fr-FR" sz="2400" dirty="0"/>
              <a:t>()</a:t>
            </a:r>
          </a:p>
          <a:p>
            <a:r>
              <a:rPr lang="fr-FR" sz="2400" dirty="0"/>
              <a:t>long </a:t>
            </a:r>
            <a:r>
              <a:rPr lang="fr-FR" sz="2400" dirty="0" err="1"/>
              <a:t>getRecordCount</a:t>
            </a:r>
            <a:r>
              <a:rPr lang="fr-FR" sz="2400" dirty="0"/>
              <a:t>()</a:t>
            </a:r>
          </a:p>
          <a:p>
            <a:r>
              <a:rPr lang="fr-FR" sz="2400" dirty="0"/>
              <a:t>long </a:t>
            </a:r>
            <a:r>
              <a:rPr lang="fr-FR" sz="2400" dirty="0" err="1"/>
              <a:t>getFilteredRecordCount</a:t>
            </a:r>
            <a:r>
              <a:rPr lang="fr-FR" sz="2400" dirty="0"/>
              <a:t>()</a:t>
            </a:r>
          </a:p>
          <a:p>
            <a:r>
              <a:rPr lang="fr-FR" sz="2400" dirty="0"/>
              <a:t>List&lt;</a:t>
            </a:r>
            <a:r>
              <a:rPr lang="fr-FR" sz="2400" dirty="0" err="1"/>
              <a:t>BlockMetaData</a:t>
            </a:r>
            <a:r>
              <a:rPr lang="fr-FR" sz="2400" dirty="0"/>
              <a:t>&gt; </a:t>
            </a:r>
            <a:r>
              <a:rPr lang="fr-FR" sz="2400" dirty="0" err="1"/>
              <a:t>getRowGroups</a:t>
            </a:r>
            <a:r>
              <a:rPr lang="fr-FR" sz="2400" dirty="0"/>
              <a:t>()</a:t>
            </a:r>
          </a:p>
          <a:p>
            <a:endParaRPr lang="fr-FR" sz="2400" dirty="0"/>
          </a:p>
          <a:p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setRequestedSchema</a:t>
            </a:r>
            <a:r>
              <a:rPr lang="fr-FR" sz="2400" dirty="0"/>
              <a:t>(</a:t>
            </a:r>
            <a:r>
              <a:rPr lang="fr-FR" sz="2400" dirty="0" err="1"/>
              <a:t>MessageType</a:t>
            </a:r>
            <a:r>
              <a:rPr lang="fr-FR" sz="2400" dirty="0"/>
              <a:t> projection)</a:t>
            </a:r>
          </a:p>
          <a:p>
            <a:endParaRPr lang="fr-FR" sz="2400" dirty="0"/>
          </a:p>
          <a:p>
            <a:r>
              <a:rPr lang="fr-FR" sz="2400" dirty="0" err="1"/>
              <a:t>void</a:t>
            </a:r>
            <a:r>
              <a:rPr lang="fr-FR" sz="2400" dirty="0"/>
              <a:t> </a:t>
            </a:r>
            <a:r>
              <a:rPr lang="fr-FR" sz="2400" dirty="0" err="1"/>
              <a:t>appendTo</a:t>
            </a:r>
            <a:r>
              <a:rPr lang="fr-FR" sz="2400" dirty="0"/>
              <a:t>(</a:t>
            </a:r>
            <a:r>
              <a:rPr lang="fr-FR" sz="2400" dirty="0" err="1"/>
              <a:t>ParquetFileWriter</a:t>
            </a:r>
            <a:r>
              <a:rPr lang="fr-FR" sz="2400" dirty="0"/>
              <a:t> </a:t>
            </a:r>
            <a:r>
              <a:rPr lang="fr-FR" sz="2400" dirty="0" err="1"/>
              <a:t>writer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7836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79A34-B20E-72EC-3B18-25BDA8B82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76F3-9F0C-5B63-7E47-9A394CA0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sz="4400" dirty="0" err="1"/>
              <a:t>PageReader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35DD6-5401-322D-F555-3CA0636A6B55}"/>
              </a:ext>
            </a:extLst>
          </p:cNvPr>
          <p:cNvSpPr txBox="1"/>
          <p:nvPr/>
        </p:nvSpPr>
        <p:spPr>
          <a:xfrm>
            <a:off x="1927204" y="1100080"/>
            <a:ext cx="947554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/**</a:t>
            </a:r>
          </a:p>
          <a:p>
            <a:r>
              <a:rPr lang="fr-FR" sz="2400" dirty="0"/>
              <a:t> * Reader for a </a:t>
            </a:r>
            <a:r>
              <a:rPr lang="fr-FR" sz="2400" dirty="0" err="1"/>
              <a:t>sequence</a:t>
            </a:r>
            <a:r>
              <a:rPr lang="fr-FR" sz="2400" dirty="0"/>
              <a:t> a page </a:t>
            </a:r>
            <a:r>
              <a:rPr lang="fr-FR" sz="2400" dirty="0" err="1"/>
              <a:t>from</a:t>
            </a:r>
            <a:r>
              <a:rPr lang="fr-FR" sz="2400" dirty="0"/>
              <a:t> a </a:t>
            </a:r>
            <a:r>
              <a:rPr lang="fr-FR" sz="2400" dirty="0" err="1"/>
              <a:t>given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chunk</a:t>
            </a:r>
            <a:endParaRPr lang="fr-FR" sz="2400" dirty="0"/>
          </a:p>
          <a:p>
            <a:r>
              <a:rPr lang="fr-FR" sz="2400" dirty="0"/>
              <a:t> */</a:t>
            </a:r>
          </a:p>
          <a:p>
            <a:r>
              <a:rPr lang="fr-FR" sz="2400" dirty="0"/>
              <a:t>public interface </a:t>
            </a:r>
            <a:r>
              <a:rPr lang="fr-FR" sz="2400" dirty="0" err="1"/>
              <a:t>PageReader</a:t>
            </a:r>
            <a:r>
              <a:rPr lang="fr-FR" sz="2400" dirty="0"/>
              <a:t> {</a:t>
            </a:r>
          </a:p>
          <a:p>
            <a:endParaRPr lang="fr-FR" sz="2400" dirty="0"/>
          </a:p>
          <a:p>
            <a:r>
              <a:rPr lang="fr-FR" sz="2400" dirty="0"/>
              <a:t>  </a:t>
            </a:r>
            <a:r>
              <a:rPr lang="fr-FR" sz="2400" dirty="0" err="1"/>
              <a:t>DictionaryPage</a:t>
            </a:r>
            <a:r>
              <a:rPr lang="fr-FR" sz="2400" dirty="0"/>
              <a:t> </a:t>
            </a:r>
            <a:r>
              <a:rPr lang="fr-FR" sz="2400" dirty="0" err="1"/>
              <a:t>readDictionaryPage</a:t>
            </a:r>
            <a:r>
              <a:rPr lang="fr-FR" sz="2400" dirty="0"/>
              <a:t>();</a:t>
            </a:r>
          </a:p>
          <a:p>
            <a:endParaRPr lang="fr-FR" sz="2400" dirty="0"/>
          </a:p>
          <a:p>
            <a:r>
              <a:rPr lang="fr-FR" sz="2400" dirty="0"/>
              <a:t>  long </a:t>
            </a:r>
            <a:r>
              <a:rPr lang="fr-FR" sz="2400" dirty="0" err="1"/>
              <a:t>getTotalValueCount</a:t>
            </a:r>
            <a:r>
              <a:rPr lang="fr-FR" sz="2400" dirty="0"/>
              <a:t>();</a:t>
            </a:r>
          </a:p>
          <a:p>
            <a:endParaRPr lang="fr-FR" sz="2400" dirty="0"/>
          </a:p>
          <a:p>
            <a:r>
              <a:rPr lang="fr-FR" sz="2400" dirty="0"/>
              <a:t> /**</a:t>
            </a:r>
          </a:p>
          <a:p>
            <a:r>
              <a:rPr lang="fr-FR" sz="2400" dirty="0"/>
              <a:t>   * @return the </a:t>
            </a:r>
            <a:r>
              <a:rPr lang="fr-FR" sz="2400" dirty="0" err="1"/>
              <a:t>next</a:t>
            </a:r>
            <a:r>
              <a:rPr lang="fr-FR" sz="2400" dirty="0"/>
              <a:t> page in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chunk</a:t>
            </a:r>
            <a:r>
              <a:rPr lang="fr-FR" sz="2400" dirty="0"/>
              <a:t> or </a:t>
            </a:r>
            <a:r>
              <a:rPr lang="fr-FR" sz="2400" dirty="0" err="1"/>
              <a:t>null</a:t>
            </a:r>
            <a:r>
              <a:rPr lang="fr-FR" sz="2400" dirty="0"/>
              <a:t> if </a:t>
            </a:r>
            <a:r>
              <a:rPr lang="fr-FR" sz="2400" dirty="0" err="1"/>
              <a:t>after</a:t>
            </a:r>
            <a:r>
              <a:rPr lang="fr-FR" sz="2400" dirty="0"/>
              <a:t> the last page</a:t>
            </a:r>
          </a:p>
          <a:p>
            <a:r>
              <a:rPr lang="fr-FR" sz="2400" dirty="0"/>
              <a:t>   */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DataPage</a:t>
            </a:r>
            <a:r>
              <a:rPr lang="fr-FR" sz="2400" dirty="0"/>
              <a:t> </a:t>
            </a:r>
            <a:r>
              <a:rPr lang="fr-FR" sz="2400" dirty="0" err="1"/>
              <a:t>readPage</a:t>
            </a:r>
            <a:r>
              <a:rPr lang="fr-FR" sz="2400" dirty="0"/>
              <a:t>();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5074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75AB8-80F0-C856-CC58-1A0E02EEF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1364-D14A-9D90-E8F9-CFE4DA7B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dirty="0"/>
              <a:t>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6B348-5685-12C3-4E36-5B484EA95C76}"/>
              </a:ext>
            </a:extLst>
          </p:cNvPr>
          <p:cNvSpPr txBox="1"/>
          <p:nvPr/>
        </p:nvSpPr>
        <p:spPr>
          <a:xfrm>
            <a:off x="3048505" y="2115939"/>
            <a:ext cx="6094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/**</a:t>
            </a:r>
          </a:p>
          <a:p>
            <a:r>
              <a:rPr lang="fr-FR" dirty="0"/>
              <a:t> * one page in a </a:t>
            </a:r>
            <a:r>
              <a:rPr lang="fr-FR" dirty="0" err="1"/>
              <a:t>chunk</a:t>
            </a:r>
            <a:endParaRPr lang="fr-FR" dirty="0"/>
          </a:p>
          <a:p>
            <a:r>
              <a:rPr lang="fr-FR" dirty="0"/>
              <a:t> */</a:t>
            </a:r>
          </a:p>
          <a:p>
            <a:r>
              <a:rPr lang="fr-FR" dirty="0"/>
              <a:t>public abstract class Page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compressedSize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uncompressedSize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2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38954-B430-47A8-C94B-A6BC6FBA2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DB27-6CA1-C277-5BA6-0192FF06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sz="4400" dirty="0" err="1"/>
              <a:t>DataPage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07BDB-B231-B362-D193-2CBE5FAC0F2B}"/>
              </a:ext>
            </a:extLst>
          </p:cNvPr>
          <p:cNvSpPr txBox="1"/>
          <p:nvPr/>
        </p:nvSpPr>
        <p:spPr>
          <a:xfrm>
            <a:off x="2750770" y="984883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/**</a:t>
            </a:r>
          </a:p>
          <a:p>
            <a:r>
              <a:rPr lang="fr-FR" dirty="0"/>
              <a:t> * one data page in a </a:t>
            </a:r>
            <a:r>
              <a:rPr lang="fr-FR" dirty="0" err="1"/>
              <a:t>chunk</a:t>
            </a:r>
            <a:endParaRPr lang="fr-FR" dirty="0"/>
          </a:p>
          <a:p>
            <a:r>
              <a:rPr lang="fr-FR" dirty="0"/>
              <a:t> */</a:t>
            </a:r>
          </a:p>
          <a:p>
            <a:r>
              <a:rPr lang="fr-FR" dirty="0"/>
              <a:t>public abstract class </a:t>
            </a:r>
            <a:r>
              <a:rPr lang="fr-FR" dirty="0" err="1"/>
              <a:t>DataPage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Page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valueCount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long </a:t>
            </a:r>
            <a:r>
              <a:rPr lang="fr-FR" dirty="0" err="1"/>
              <a:t>firstRowIndex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ECE1F-74FE-8EC6-77FF-54A4E12A5DD7}"/>
              </a:ext>
            </a:extLst>
          </p:cNvPr>
          <p:cNvSpPr txBox="1"/>
          <p:nvPr/>
        </p:nvSpPr>
        <p:spPr>
          <a:xfrm>
            <a:off x="613131" y="3731263"/>
            <a:ext cx="6094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DataPageV1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DataPage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BytesInput</a:t>
            </a:r>
            <a:r>
              <a:rPr lang="fr-FR" dirty="0"/>
              <a:t> bytes;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Statistics</a:t>
            </a:r>
            <a:r>
              <a:rPr lang="fr-FR" dirty="0"/>
              <a:t>&lt;?&gt; </a:t>
            </a:r>
            <a:r>
              <a:rPr lang="fr-FR" dirty="0" err="1"/>
              <a:t>statistics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rlEncoding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dlEncoding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valuesEncoding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indexRowCount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09EFA-E52C-B17C-508C-DFFC8654E9FA}"/>
              </a:ext>
            </a:extLst>
          </p:cNvPr>
          <p:cNvSpPr txBox="1"/>
          <p:nvPr/>
        </p:nvSpPr>
        <p:spPr>
          <a:xfrm>
            <a:off x="5845196" y="3731263"/>
            <a:ext cx="60949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public class DataPageV2 </a:t>
            </a:r>
            <a:r>
              <a:rPr lang="fr-FR" dirty="0" err="1"/>
              <a:t>extends</a:t>
            </a:r>
            <a:r>
              <a:rPr lang="fr-FR" dirty="0"/>
              <a:t> </a:t>
            </a:r>
            <a:r>
              <a:rPr lang="fr-FR" dirty="0" err="1"/>
              <a:t>DataPage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rowCount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nullCount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BytesInput</a:t>
            </a:r>
            <a:r>
              <a:rPr lang="fr-FR" dirty="0"/>
              <a:t> </a:t>
            </a:r>
            <a:r>
              <a:rPr lang="fr-FR" dirty="0" err="1"/>
              <a:t>repetitionLevels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BytesInput</a:t>
            </a:r>
            <a:r>
              <a:rPr lang="fr-FR" dirty="0"/>
              <a:t> </a:t>
            </a:r>
            <a:r>
              <a:rPr lang="fr-FR" dirty="0" err="1"/>
              <a:t>definitionLevels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dataEncoding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BytesInput</a:t>
            </a:r>
            <a:r>
              <a:rPr lang="fr-FR" dirty="0"/>
              <a:t> data;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Statistics</a:t>
            </a:r>
            <a:r>
              <a:rPr lang="fr-FR" dirty="0"/>
              <a:t>&lt;?&gt; </a:t>
            </a:r>
            <a:r>
              <a:rPr lang="fr-FR" dirty="0" err="1"/>
              <a:t>statistics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isCompressed</a:t>
            </a:r>
            <a:r>
              <a:rPr lang="fr-F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2170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95C3-72C7-95CB-3654-B76FAA21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2488-F968-E3D3-A9ED-01B7D394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1"/>
            <a:ext cx="10515600" cy="787400"/>
          </a:xfrm>
        </p:spPr>
        <p:txBody>
          <a:bodyPr/>
          <a:lstStyle/>
          <a:p>
            <a:r>
              <a:rPr lang="fr-FR" dirty="0" err="1"/>
              <a:t>DictionaryPage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E176B-FB4B-C96E-094A-5C276FC90D20}"/>
              </a:ext>
            </a:extLst>
          </p:cNvPr>
          <p:cNvSpPr txBox="1"/>
          <p:nvPr/>
        </p:nvSpPr>
        <p:spPr>
          <a:xfrm>
            <a:off x="2635711" y="2043898"/>
            <a:ext cx="75377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class </a:t>
            </a:r>
            <a:r>
              <a:rPr lang="fr-FR" sz="2400" dirty="0" err="1"/>
              <a:t>DictionaryPage</a:t>
            </a:r>
            <a:r>
              <a:rPr lang="fr-FR" sz="2400" dirty="0"/>
              <a:t> </a:t>
            </a:r>
            <a:r>
              <a:rPr lang="fr-FR" sz="2400" dirty="0" err="1"/>
              <a:t>extends</a:t>
            </a:r>
            <a:r>
              <a:rPr lang="fr-FR" sz="2400" dirty="0"/>
              <a:t> Page {</a:t>
            </a:r>
          </a:p>
          <a:p>
            <a:endParaRPr lang="fr-FR" sz="2400" dirty="0"/>
          </a:p>
          <a:p>
            <a:r>
              <a:rPr lang="fr-FR" sz="2400" dirty="0"/>
              <a:t>  </a:t>
            </a:r>
            <a:r>
              <a:rPr lang="fr-FR" sz="2400" dirty="0" err="1"/>
              <a:t>private</a:t>
            </a:r>
            <a:r>
              <a:rPr lang="fr-FR" sz="2400" dirty="0"/>
              <a:t> final </a:t>
            </a:r>
            <a:r>
              <a:rPr lang="fr-FR" sz="2400" dirty="0" err="1"/>
              <a:t>BytesInput</a:t>
            </a:r>
            <a:r>
              <a:rPr lang="fr-FR" sz="2400" dirty="0"/>
              <a:t> bytes;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private</a:t>
            </a:r>
            <a:r>
              <a:rPr lang="fr-FR" sz="2400" dirty="0"/>
              <a:t> final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dictionarySize</a:t>
            </a:r>
            <a:r>
              <a:rPr lang="fr-FR" sz="2400" dirty="0"/>
              <a:t>;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private</a:t>
            </a:r>
            <a:r>
              <a:rPr lang="fr-FR" sz="2400" dirty="0"/>
              <a:t> final </a:t>
            </a:r>
            <a:r>
              <a:rPr lang="fr-FR" sz="2400" dirty="0" err="1"/>
              <a:t>Encoding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39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88C30-4D25-ED99-DBA5-20DEA87B9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3C89-E042-3059-61B2-178F79CF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ColumnChunkPageReadStore</a:t>
            </a:r>
            <a:br>
              <a:rPr lang="fr-FR" dirty="0"/>
            </a:br>
            <a:r>
              <a:rPr lang="fr-FR" dirty="0"/>
              <a:t>(...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API)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16CCB-C8D7-F4E4-AD2A-7F9078ED80BF}"/>
              </a:ext>
            </a:extLst>
          </p:cNvPr>
          <p:cNvSpPr txBox="1"/>
          <p:nvPr/>
        </p:nvSpPr>
        <p:spPr>
          <a:xfrm>
            <a:off x="339115" y="1859340"/>
            <a:ext cx="117055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ParquetFileReader</a:t>
            </a:r>
            <a:r>
              <a:rPr lang="fr-FR" sz="2400" dirty="0"/>
              <a:t> {</a:t>
            </a:r>
          </a:p>
          <a:p>
            <a:r>
              <a:rPr lang="fr-FR" sz="2400" dirty="0"/>
              <a:t>...</a:t>
            </a:r>
          </a:p>
          <a:p>
            <a:r>
              <a:rPr lang="fr-FR" sz="2400" dirty="0" err="1"/>
              <a:t>ColumnChunkPageReadStore</a:t>
            </a:r>
            <a:r>
              <a:rPr lang="fr-FR" sz="2400" dirty="0"/>
              <a:t> </a:t>
            </a:r>
            <a:r>
              <a:rPr lang="fr-FR" sz="2400" dirty="0" err="1"/>
              <a:t>readFilteredRowGroup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, </a:t>
            </a:r>
            <a:r>
              <a:rPr lang="fr-FR" sz="2400" dirty="0" err="1"/>
              <a:t>RowRanges</a:t>
            </a:r>
            <a:r>
              <a:rPr lang="fr-FR" sz="2400" dirty="0"/>
              <a:t> </a:t>
            </a:r>
            <a:r>
              <a:rPr lang="fr-FR" sz="2400" dirty="0" err="1"/>
              <a:t>rowRanges</a:t>
            </a:r>
            <a:r>
              <a:rPr lang="fr-FR" sz="2400" dirty="0"/>
              <a:t>)</a:t>
            </a:r>
          </a:p>
          <a:p>
            <a:r>
              <a:rPr lang="fr-FR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1482-831B-2547-02F1-DFB754702687}"/>
              </a:ext>
            </a:extLst>
          </p:cNvPr>
          <p:cNvSpPr txBox="1"/>
          <p:nvPr/>
        </p:nvSpPr>
        <p:spPr>
          <a:xfrm>
            <a:off x="1626692" y="3962777"/>
            <a:ext cx="9130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/** package </a:t>
            </a:r>
            <a:r>
              <a:rPr lang="fr-FR" dirty="0" err="1"/>
              <a:t>protected</a:t>
            </a:r>
            <a:r>
              <a:rPr lang="fr-FR" dirty="0"/>
              <a:t> ?????!!*/</a:t>
            </a:r>
          </a:p>
          <a:p>
            <a:r>
              <a:rPr lang="fr-FR" dirty="0"/>
              <a:t>class </a:t>
            </a:r>
            <a:r>
              <a:rPr lang="fr-FR" dirty="0" err="1"/>
              <a:t>ColumnChunkPageReadStore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PageReadStore</a:t>
            </a:r>
            <a:r>
              <a:rPr lang="fr-FR" dirty="0"/>
              <a:t>, </a:t>
            </a:r>
            <a:r>
              <a:rPr lang="fr-FR" dirty="0" err="1"/>
              <a:t>DictionaryPageReadStore</a:t>
            </a:r>
            <a:r>
              <a:rPr lang="fr-FR" dirty="0"/>
              <a:t> {</a:t>
            </a:r>
          </a:p>
          <a:p>
            <a:r>
              <a:rPr lang="fr-FR" dirty="0"/>
              <a:t>..</a:t>
            </a:r>
          </a:p>
          <a:p>
            <a:r>
              <a:rPr lang="fr-FR" dirty="0"/>
              <a:t>@Override ...</a:t>
            </a:r>
          </a:p>
          <a:p>
            <a:endParaRPr lang="fr-FR" dirty="0"/>
          </a:p>
          <a:p>
            <a:r>
              <a:rPr lang="fr-FR" dirty="0"/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742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0C3B-2C27-154D-10E0-E43C99BF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0329"/>
          </a:xfrm>
        </p:spPr>
        <p:txBody>
          <a:bodyPr/>
          <a:lstStyle/>
          <a:p>
            <a:r>
              <a:rPr lang="fr-FR" dirty="0" err="1"/>
              <a:t>ColumnIndexStore</a:t>
            </a:r>
            <a:br>
              <a:rPr lang="fr-FR" dirty="0"/>
            </a:br>
            <a:r>
              <a:rPr lang="fr-FR" dirty="0"/>
              <a:t>( ..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API)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33F90-1D8B-2E46-6304-B873A8B49246}"/>
              </a:ext>
            </a:extLst>
          </p:cNvPr>
          <p:cNvSpPr txBox="1"/>
          <p:nvPr/>
        </p:nvSpPr>
        <p:spPr>
          <a:xfrm>
            <a:off x="1624421" y="1595001"/>
            <a:ext cx="89002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class </a:t>
            </a:r>
            <a:r>
              <a:rPr lang="fr-FR" sz="2400" dirty="0" err="1"/>
              <a:t>ParquetFileReader</a:t>
            </a:r>
            <a:r>
              <a:rPr lang="fr-FR" sz="2400" dirty="0"/>
              <a:t> {   ...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ColumnIndexStore</a:t>
            </a:r>
            <a:r>
              <a:rPr lang="fr-FR" sz="2400" dirty="0"/>
              <a:t> </a:t>
            </a:r>
            <a:r>
              <a:rPr lang="fr-FR" sz="2400" dirty="0" err="1"/>
              <a:t>getColumnIndexStore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ColumnIndex</a:t>
            </a:r>
            <a:r>
              <a:rPr lang="fr-FR" sz="2400" dirty="0"/>
              <a:t> </a:t>
            </a:r>
            <a:r>
              <a:rPr lang="fr-FR" sz="2400" dirty="0" err="1"/>
              <a:t>readColumnIndex</a:t>
            </a:r>
            <a:r>
              <a:rPr lang="fr-FR" sz="2400" dirty="0"/>
              <a:t>(</a:t>
            </a:r>
            <a:r>
              <a:rPr lang="fr-FR" sz="2400" dirty="0" err="1"/>
              <a:t>ColumnChunkMetaData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OffsetIndex</a:t>
            </a:r>
            <a:r>
              <a:rPr lang="fr-FR" sz="2400" dirty="0"/>
              <a:t> </a:t>
            </a:r>
            <a:r>
              <a:rPr lang="fr-FR" sz="2400" dirty="0" err="1"/>
              <a:t>readOffsetIndex</a:t>
            </a:r>
            <a:r>
              <a:rPr lang="fr-FR" sz="2400" dirty="0"/>
              <a:t>(</a:t>
            </a:r>
            <a:r>
              <a:rPr lang="fr-FR" sz="2400" dirty="0" err="1"/>
              <a:t>ColumnChunkMetaData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</a:t>
            </a:r>
          </a:p>
          <a:p>
            <a:r>
              <a:rPr lang="fr-FR" sz="2400" dirty="0"/>
              <a:t>}</a:t>
            </a:r>
          </a:p>
          <a:p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38089-737E-4CF2-D0FE-DB0643246512}"/>
              </a:ext>
            </a:extLst>
          </p:cNvPr>
          <p:cNvSpPr txBox="1"/>
          <p:nvPr/>
        </p:nvSpPr>
        <p:spPr>
          <a:xfrm>
            <a:off x="1624421" y="3693339"/>
            <a:ext cx="94205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interface </a:t>
            </a:r>
            <a:r>
              <a:rPr lang="fr-FR" sz="2400" dirty="0" err="1"/>
              <a:t>ColumnIndexStore</a:t>
            </a:r>
            <a:r>
              <a:rPr lang="fr-FR" sz="2400" dirty="0"/>
              <a:t> {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ColumnIndex</a:t>
            </a:r>
            <a:r>
              <a:rPr lang="fr-FR" sz="2400" dirty="0"/>
              <a:t> </a:t>
            </a:r>
            <a:r>
              <a:rPr lang="fr-FR" sz="2400" dirty="0" err="1"/>
              <a:t>getColumnIndex</a:t>
            </a:r>
            <a:r>
              <a:rPr lang="fr-FR" sz="2400" dirty="0"/>
              <a:t>(</a:t>
            </a:r>
            <a:r>
              <a:rPr lang="fr-FR" sz="2400" dirty="0" err="1"/>
              <a:t>ColumnPath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);</a:t>
            </a:r>
          </a:p>
          <a:p>
            <a:r>
              <a:rPr lang="fr-FR" sz="2400" dirty="0"/>
              <a:t>    </a:t>
            </a:r>
            <a:r>
              <a:rPr lang="fr-FR" sz="2400" dirty="0" err="1"/>
              <a:t>OffsetIndex</a:t>
            </a:r>
            <a:r>
              <a:rPr lang="fr-FR" sz="2400" dirty="0"/>
              <a:t> </a:t>
            </a:r>
            <a:r>
              <a:rPr lang="fr-FR" sz="2400" dirty="0" err="1"/>
              <a:t>getOffsetIndex</a:t>
            </a:r>
            <a:r>
              <a:rPr lang="fr-FR" sz="2400" dirty="0"/>
              <a:t>(</a:t>
            </a:r>
            <a:r>
              <a:rPr lang="fr-FR" sz="2400" dirty="0" err="1"/>
              <a:t>ColumnPath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);</a:t>
            </a:r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496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962F6-3C1D-9464-C287-2D6C4A64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F5FC-DED1-DEC4-C0C6-BC0252F9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5011"/>
          </a:xfrm>
        </p:spPr>
        <p:txBody>
          <a:bodyPr/>
          <a:lstStyle/>
          <a:p>
            <a:r>
              <a:rPr lang="fr-FR" dirty="0" err="1"/>
              <a:t>ColumnIndex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AE5F4-B963-F6AE-5E13-3E61363E1994}"/>
              </a:ext>
            </a:extLst>
          </p:cNvPr>
          <p:cNvSpPr txBox="1"/>
          <p:nvPr/>
        </p:nvSpPr>
        <p:spPr>
          <a:xfrm>
            <a:off x="1230804" y="1295905"/>
            <a:ext cx="103172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/**</a:t>
            </a:r>
          </a:p>
          <a:p>
            <a:r>
              <a:rPr lang="fr-FR" sz="2000" dirty="0"/>
              <a:t> * </a:t>
            </a:r>
            <a:r>
              <a:rPr lang="fr-FR" sz="2000" dirty="0" err="1"/>
              <a:t>Column</a:t>
            </a:r>
            <a:r>
              <a:rPr lang="fr-FR" sz="2000" dirty="0"/>
              <a:t> index </a:t>
            </a:r>
            <a:r>
              <a:rPr lang="fr-FR" sz="2000" dirty="0" err="1"/>
              <a:t>containing</a:t>
            </a:r>
            <a:r>
              <a:rPr lang="fr-FR" sz="2000" dirty="0"/>
              <a:t> min/max and </a:t>
            </a:r>
            <a:r>
              <a:rPr lang="fr-FR" sz="2000" dirty="0" err="1"/>
              <a:t>null</a:t>
            </a:r>
            <a:r>
              <a:rPr lang="fr-FR" sz="2000" dirty="0"/>
              <a:t> count values for the pages in a </a:t>
            </a:r>
            <a:r>
              <a:rPr lang="fr-FR" sz="2000" dirty="0" err="1"/>
              <a:t>column</a:t>
            </a:r>
            <a:r>
              <a:rPr lang="fr-FR" sz="2000" dirty="0"/>
              <a:t> </a:t>
            </a:r>
            <a:r>
              <a:rPr lang="fr-FR" sz="2000" dirty="0" err="1"/>
              <a:t>chunk</a:t>
            </a:r>
            <a:r>
              <a:rPr lang="fr-FR" sz="2000" dirty="0"/>
              <a:t>. </a:t>
            </a:r>
          </a:p>
          <a:p>
            <a:r>
              <a:rPr lang="fr-FR" sz="2000" dirty="0"/>
              <a:t> */</a:t>
            </a:r>
          </a:p>
          <a:p>
            <a:r>
              <a:rPr lang="fr-FR" sz="2000" dirty="0"/>
              <a:t>public interface </a:t>
            </a:r>
            <a:r>
              <a:rPr lang="fr-FR" sz="2000" dirty="0" err="1"/>
              <a:t>ColumnIndex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Visitor&lt;</a:t>
            </a:r>
            <a:r>
              <a:rPr lang="fr-FR" sz="2000" dirty="0" err="1"/>
              <a:t>PrimitiveIterator.OfInt</a:t>
            </a:r>
            <a:r>
              <a:rPr lang="fr-FR" sz="2000" dirty="0"/>
              <a:t>&gt; {</a:t>
            </a:r>
          </a:p>
          <a:p>
            <a:endParaRPr lang="fr-FR" sz="2000" dirty="0"/>
          </a:p>
          <a:p>
            <a:r>
              <a:rPr lang="fr-FR" sz="2000" dirty="0"/>
              <a:t>  public </a:t>
            </a:r>
            <a:r>
              <a:rPr lang="fr-FR" sz="2000" dirty="0" err="1"/>
              <a:t>BoundaryOrder</a:t>
            </a:r>
            <a:r>
              <a:rPr lang="fr-FR" sz="2000" dirty="0"/>
              <a:t> </a:t>
            </a:r>
            <a:r>
              <a:rPr lang="fr-FR" sz="2000" dirty="0" err="1"/>
              <a:t>getBoundaryOrder</a:t>
            </a:r>
            <a:r>
              <a:rPr lang="fr-FR" sz="2000" dirty="0"/>
              <a:t>();</a:t>
            </a:r>
          </a:p>
          <a:p>
            <a:r>
              <a:rPr lang="fr-FR" sz="2000" dirty="0"/>
              <a:t>  public List&lt;Long&gt; </a:t>
            </a:r>
            <a:r>
              <a:rPr lang="fr-FR" sz="2000" dirty="0" err="1"/>
              <a:t>getNullCounts</a:t>
            </a:r>
            <a:r>
              <a:rPr lang="fr-FR" sz="2000" dirty="0"/>
              <a:t>();</a:t>
            </a:r>
          </a:p>
          <a:p>
            <a:r>
              <a:rPr lang="fr-FR" sz="2000" dirty="0"/>
              <a:t>  public List&lt;Boolean&gt; </a:t>
            </a:r>
            <a:r>
              <a:rPr lang="fr-FR" sz="2000" dirty="0" err="1"/>
              <a:t>getNullPages</a:t>
            </a:r>
            <a:r>
              <a:rPr lang="fr-FR" sz="2000" dirty="0"/>
              <a:t>();</a:t>
            </a:r>
          </a:p>
          <a:p>
            <a:r>
              <a:rPr lang="fr-FR" sz="2000" dirty="0"/>
              <a:t>  public List&lt;</a:t>
            </a:r>
            <a:r>
              <a:rPr lang="fr-FR" sz="2000" dirty="0" err="1"/>
              <a:t>ByteBuffer</a:t>
            </a:r>
            <a:r>
              <a:rPr lang="fr-FR" sz="2000" dirty="0"/>
              <a:t>&gt; </a:t>
            </a:r>
            <a:r>
              <a:rPr lang="fr-FR" sz="2000" dirty="0" err="1"/>
              <a:t>getMinValues</a:t>
            </a:r>
            <a:r>
              <a:rPr lang="fr-FR" sz="2000" dirty="0"/>
              <a:t>();</a:t>
            </a:r>
          </a:p>
          <a:p>
            <a:r>
              <a:rPr lang="fr-FR" sz="2000" dirty="0"/>
              <a:t>  public List&lt;</a:t>
            </a:r>
            <a:r>
              <a:rPr lang="fr-FR" sz="2000" dirty="0" err="1"/>
              <a:t>ByteBuffer</a:t>
            </a:r>
            <a:r>
              <a:rPr lang="fr-FR" sz="2000" dirty="0"/>
              <a:t>&gt; </a:t>
            </a:r>
            <a:r>
              <a:rPr lang="fr-FR" sz="2000" dirty="0" err="1"/>
              <a:t>getMaxValues</a:t>
            </a:r>
            <a:r>
              <a:rPr lang="fr-FR" sz="2000" dirty="0"/>
              <a:t>();</a:t>
            </a:r>
          </a:p>
          <a:p>
            <a:endParaRPr lang="fr-FR" sz="2000" dirty="0"/>
          </a:p>
          <a:p>
            <a:r>
              <a:rPr lang="fr-FR" sz="2000" dirty="0"/>
              <a:t>  default List&lt;Long&gt; </a:t>
            </a:r>
            <a:r>
              <a:rPr lang="fr-FR" sz="2000" dirty="0" err="1"/>
              <a:t>getRepetitionLevelHistogram</a:t>
            </a:r>
            <a:r>
              <a:rPr lang="fr-FR" sz="2000" dirty="0"/>
              <a:t>();</a:t>
            </a:r>
          </a:p>
          <a:p>
            <a:r>
              <a:rPr lang="fr-FR" sz="2000" dirty="0"/>
              <a:t>  default List&lt;Long&gt; </a:t>
            </a:r>
            <a:r>
              <a:rPr lang="fr-FR" sz="2000" dirty="0" err="1"/>
              <a:t>getDefinitionLevelHistogram</a:t>
            </a:r>
            <a:r>
              <a:rPr lang="fr-FR" sz="2000" dirty="0"/>
              <a:t>();</a:t>
            </a:r>
          </a:p>
          <a:p>
            <a:r>
              <a:rPr lang="fr-F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7339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9DC4B-3BBF-025B-42D6-6E3EEE64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919-233A-A313-CF76-22DB100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5011"/>
          </a:xfrm>
        </p:spPr>
        <p:txBody>
          <a:bodyPr/>
          <a:lstStyle/>
          <a:p>
            <a:r>
              <a:rPr lang="fr-FR" dirty="0" err="1"/>
              <a:t>OffsetIndex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23226-3B7F-40EB-086E-C600FE7352CA}"/>
              </a:ext>
            </a:extLst>
          </p:cNvPr>
          <p:cNvSpPr txBox="1"/>
          <p:nvPr/>
        </p:nvSpPr>
        <p:spPr>
          <a:xfrm>
            <a:off x="716330" y="1380683"/>
            <a:ext cx="107593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/**</a:t>
            </a:r>
          </a:p>
          <a:p>
            <a:r>
              <a:rPr lang="fr-FR" sz="2000" dirty="0"/>
              <a:t> * Offset index </a:t>
            </a:r>
            <a:r>
              <a:rPr lang="fr-FR" sz="2000" dirty="0" err="1"/>
              <a:t>containing</a:t>
            </a:r>
            <a:r>
              <a:rPr lang="fr-FR" sz="2000" dirty="0"/>
              <a:t> the offset and size of the page and the index of the first </a:t>
            </a:r>
            <a:r>
              <a:rPr lang="fr-FR" sz="2000" dirty="0" err="1"/>
              <a:t>row</a:t>
            </a:r>
            <a:r>
              <a:rPr lang="fr-FR" sz="2000" dirty="0"/>
              <a:t> in the page.</a:t>
            </a:r>
          </a:p>
          <a:p>
            <a:r>
              <a:rPr lang="fr-FR" sz="2000" dirty="0"/>
              <a:t>*/</a:t>
            </a:r>
          </a:p>
          <a:p>
            <a:r>
              <a:rPr lang="fr-FR" sz="2000" dirty="0"/>
              <a:t>public interface </a:t>
            </a:r>
            <a:r>
              <a:rPr lang="fr-FR" sz="2000" dirty="0" err="1"/>
              <a:t>OffsetIndex</a:t>
            </a:r>
            <a:r>
              <a:rPr lang="fr-FR" sz="2000" dirty="0"/>
              <a:t> {</a:t>
            </a:r>
          </a:p>
          <a:p>
            <a:endParaRPr lang="fr-FR" sz="2000" dirty="0"/>
          </a:p>
          <a:p>
            <a:r>
              <a:rPr lang="fr-FR" sz="2000" dirty="0"/>
              <a:t>  public 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getPageCount</a:t>
            </a:r>
            <a:r>
              <a:rPr lang="fr-FR" sz="2000" dirty="0"/>
              <a:t>();</a:t>
            </a:r>
          </a:p>
          <a:p>
            <a:r>
              <a:rPr lang="fr-FR" sz="2000" dirty="0"/>
              <a:t>  public long </a:t>
            </a:r>
            <a:r>
              <a:rPr lang="fr-FR" sz="2000" dirty="0" err="1"/>
              <a:t>getOffset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pageIndex</a:t>
            </a:r>
            <a:r>
              <a:rPr lang="fr-FR" sz="2000" dirty="0"/>
              <a:t>);</a:t>
            </a:r>
          </a:p>
          <a:p>
            <a:r>
              <a:rPr lang="fr-FR" sz="2000" dirty="0"/>
              <a:t>  public 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getCompressedPageSize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pageIndex</a:t>
            </a:r>
            <a:r>
              <a:rPr lang="fr-FR" sz="2000" dirty="0"/>
              <a:t>);</a:t>
            </a:r>
          </a:p>
          <a:p>
            <a:r>
              <a:rPr lang="fr-FR" sz="2000" dirty="0"/>
              <a:t>  public long </a:t>
            </a:r>
            <a:r>
              <a:rPr lang="fr-FR" sz="2000" dirty="0" err="1"/>
              <a:t>getFirstRowIndex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pageIndex</a:t>
            </a:r>
            <a:r>
              <a:rPr lang="fr-FR" sz="2000" dirty="0"/>
              <a:t>);</a:t>
            </a:r>
          </a:p>
          <a:p>
            <a:endParaRPr lang="fr-FR" sz="2000" dirty="0"/>
          </a:p>
          <a:p>
            <a:r>
              <a:rPr lang="fr-FR" sz="2000" dirty="0"/>
              <a:t>  public default 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getPageOrdinal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pageIndex</a:t>
            </a:r>
            <a:r>
              <a:rPr lang="fr-FR" sz="2000" dirty="0"/>
              <a:t>);</a:t>
            </a:r>
          </a:p>
          <a:p>
            <a:r>
              <a:rPr lang="fr-FR" sz="2000" dirty="0"/>
              <a:t>  public default long </a:t>
            </a:r>
            <a:r>
              <a:rPr lang="fr-FR" sz="2000" dirty="0" err="1"/>
              <a:t>getLastRowIndex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pageIndex</a:t>
            </a:r>
            <a:r>
              <a:rPr lang="fr-FR" sz="2000" dirty="0"/>
              <a:t>, long </a:t>
            </a:r>
            <a:r>
              <a:rPr lang="fr-FR" sz="2000" dirty="0" err="1"/>
              <a:t>rowGroupRowCount</a:t>
            </a:r>
            <a:r>
              <a:rPr lang="fr-FR" sz="2000" dirty="0"/>
              <a:t>);</a:t>
            </a:r>
          </a:p>
          <a:p>
            <a:r>
              <a:rPr lang="fr-FR" sz="2000" dirty="0"/>
              <a:t>  public default </a:t>
            </a:r>
            <a:r>
              <a:rPr lang="fr-FR" sz="2000" dirty="0" err="1"/>
              <a:t>Optional</a:t>
            </a:r>
            <a:r>
              <a:rPr lang="fr-FR" sz="2000" dirty="0"/>
              <a:t>&lt;Long&gt; </a:t>
            </a:r>
            <a:r>
              <a:rPr lang="fr-FR" sz="2000" dirty="0" err="1"/>
              <a:t>getUnencodedByteArrayDataBytes</a:t>
            </a:r>
            <a:r>
              <a:rPr lang="fr-FR" sz="2000" dirty="0"/>
              <a:t>(</a:t>
            </a:r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pageIndex</a:t>
            </a:r>
            <a:r>
              <a:rPr lang="fr-FR" sz="2000" dirty="0"/>
              <a:t>);</a:t>
            </a:r>
          </a:p>
          <a:p>
            <a:r>
              <a:rPr lang="fr-F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650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3540-E08C-42D3-E888-4BADA4871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7ED-20B7-E688-31AA-88BF7147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6183"/>
          </a:xfrm>
        </p:spPr>
        <p:txBody>
          <a:bodyPr/>
          <a:lstStyle/>
          <a:p>
            <a:r>
              <a:rPr lang="fr-FR" dirty="0" err="1"/>
              <a:t>DictionaryPageReadStore</a:t>
            </a:r>
            <a:br>
              <a:rPr lang="fr-FR" dirty="0"/>
            </a:br>
            <a:r>
              <a:rPr lang="fr-FR" dirty="0"/>
              <a:t> (..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API)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B656-BE34-8750-BF6C-01975DF2FE38}"/>
              </a:ext>
            </a:extLst>
          </p:cNvPr>
          <p:cNvSpPr txBox="1"/>
          <p:nvPr/>
        </p:nvSpPr>
        <p:spPr>
          <a:xfrm>
            <a:off x="1460919" y="3263985"/>
            <a:ext cx="94997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/**</a:t>
            </a:r>
          </a:p>
          <a:p>
            <a:r>
              <a:rPr lang="fr-FR" sz="2000" dirty="0"/>
              <a:t> * Interface to </a:t>
            </a:r>
            <a:r>
              <a:rPr lang="fr-FR" sz="2000" dirty="0" err="1"/>
              <a:t>read</a:t>
            </a:r>
            <a:r>
              <a:rPr lang="fr-FR" sz="2000" dirty="0"/>
              <a:t> </a:t>
            </a:r>
            <a:r>
              <a:rPr lang="fr-FR" sz="2000" dirty="0" err="1"/>
              <a:t>dictionary</a:t>
            </a:r>
            <a:r>
              <a:rPr lang="fr-FR" sz="2000" dirty="0"/>
              <a:t> pages for all the </a:t>
            </a:r>
            <a:r>
              <a:rPr lang="fr-FR" sz="2000" dirty="0" err="1"/>
              <a:t>columns</a:t>
            </a:r>
            <a:r>
              <a:rPr lang="fr-FR" sz="2000" dirty="0"/>
              <a:t> of a </a:t>
            </a:r>
            <a:r>
              <a:rPr lang="fr-FR" sz="2000" dirty="0" err="1"/>
              <a:t>row</a:t>
            </a:r>
            <a:r>
              <a:rPr lang="fr-FR" sz="2000" dirty="0"/>
              <a:t> group</a:t>
            </a:r>
          </a:p>
          <a:p>
            <a:r>
              <a:rPr lang="fr-FR" sz="2000" dirty="0"/>
              <a:t> */</a:t>
            </a:r>
          </a:p>
          <a:p>
            <a:r>
              <a:rPr lang="fr-FR" sz="2000" dirty="0"/>
              <a:t>public interface </a:t>
            </a:r>
            <a:r>
              <a:rPr lang="fr-FR" sz="2000" dirty="0" err="1"/>
              <a:t>DictionaryPageReadStore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</a:t>
            </a:r>
            <a:r>
              <a:rPr lang="fr-FR" sz="2000" dirty="0" err="1"/>
              <a:t>AutoCloseable</a:t>
            </a:r>
            <a:r>
              <a:rPr lang="fr-FR" sz="2000" dirty="0"/>
              <a:t> {</a:t>
            </a:r>
          </a:p>
          <a:p>
            <a:r>
              <a:rPr lang="fr-FR" sz="2000" dirty="0"/>
              <a:t>   </a:t>
            </a:r>
            <a:r>
              <a:rPr lang="fr-FR" sz="2000" dirty="0" err="1"/>
              <a:t>DictionaryPage</a:t>
            </a:r>
            <a:r>
              <a:rPr lang="fr-FR" sz="2000" dirty="0"/>
              <a:t> </a:t>
            </a:r>
            <a:r>
              <a:rPr lang="fr-FR" sz="2000" dirty="0" err="1"/>
              <a:t>readDictionaryPage</a:t>
            </a:r>
            <a:r>
              <a:rPr lang="fr-FR" sz="2000" dirty="0"/>
              <a:t>(</a:t>
            </a:r>
            <a:r>
              <a:rPr lang="fr-FR" sz="2000" dirty="0" err="1"/>
              <a:t>ColumnDescriptor</a:t>
            </a:r>
            <a:r>
              <a:rPr lang="fr-FR" sz="2000" dirty="0"/>
              <a:t> </a:t>
            </a:r>
            <a:r>
              <a:rPr lang="fr-FR" sz="2000" dirty="0" err="1"/>
              <a:t>descriptor</a:t>
            </a:r>
            <a:r>
              <a:rPr lang="fr-FR" sz="2000" dirty="0"/>
              <a:t>);</a:t>
            </a:r>
          </a:p>
          <a:p>
            <a:r>
              <a:rPr lang="fr-FR" sz="20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F932E-185A-9FFD-0F4D-9A60A2CAE088}"/>
              </a:ext>
            </a:extLst>
          </p:cNvPr>
          <p:cNvSpPr txBox="1"/>
          <p:nvPr/>
        </p:nvSpPr>
        <p:spPr>
          <a:xfrm>
            <a:off x="1388252" y="1610140"/>
            <a:ext cx="8670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ParquetFileReader</a:t>
            </a:r>
            <a:r>
              <a:rPr lang="fr-FR" dirty="0"/>
              <a:t> { ....</a:t>
            </a:r>
          </a:p>
          <a:p>
            <a:r>
              <a:rPr lang="fr-FR" dirty="0"/>
              <a:t>  </a:t>
            </a:r>
            <a:r>
              <a:rPr lang="fr-FR" dirty="0" err="1"/>
              <a:t>DictionaryPageReadStore</a:t>
            </a:r>
            <a:r>
              <a:rPr lang="fr-FR" dirty="0"/>
              <a:t> </a:t>
            </a:r>
            <a:r>
              <a:rPr lang="fr-FR" dirty="0" err="1"/>
              <a:t>getNextDictionaryReader</a:t>
            </a:r>
            <a:r>
              <a:rPr lang="fr-FR" dirty="0"/>
              <a:t>()</a:t>
            </a:r>
          </a:p>
          <a:p>
            <a:r>
              <a:rPr lang="fr-FR" dirty="0"/>
              <a:t>  </a:t>
            </a:r>
            <a:r>
              <a:rPr lang="fr-FR" dirty="0" err="1"/>
              <a:t>DictionaryPageReader</a:t>
            </a:r>
            <a:r>
              <a:rPr lang="fr-FR" dirty="0"/>
              <a:t> </a:t>
            </a:r>
            <a:r>
              <a:rPr lang="fr-FR" dirty="0" err="1"/>
              <a:t>getDictionaryReader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blockIndex</a:t>
            </a:r>
            <a:r>
              <a:rPr lang="fr-FR" dirty="0"/>
              <a:t>)</a:t>
            </a:r>
          </a:p>
          <a:p>
            <a:r>
              <a:rPr lang="fr-FR" dirty="0"/>
              <a:t>  </a:t>
            </a:r>
            <a:r>
              <a:rPr lang="fr-FR" dirty="0" err="1"/>
              <a:t>DictionaryPageReader</a:t>
            </a:r>
            <a:r>
              <a:rPr lang="fr-FR" dirty="0"/>
              <a:t> </a:t>
            </a:r>
            <a:r>
              <a:rPr lang="fr-FR" dirty="0" err="1"/>
              <a:t>getDictionaryReader</a:t>
            </a:r>
            <a:r>
              <a:rPr lang="fr-FR" dirty="0"/>
              <a:t>(</a:t>
            </a:r>
            <a:r>
              <a:rPr lang="fr-FR" dirty="0" err="1"/>
              <a:t>BlockMetaData</a:t>
            </a:r>
            <a:r>
              <a:rPr lang="fr-FR" dirty="0"/>
              <a:t> block)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2C051-9623-AEF1-5C1F-EC3295C7B70F}"/>
              </a:ext>
            </a:extLst>
          </p:cNvPr>
          <p:cNvSpPr txBox="1"/>
          <p:nvPr/>
        </p:nvSpPr>
        <p:spPr>
          <a:xfrm>
            <a:off x="1460919" y="5535317"/>
            <a:ext cx="92878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/* package </a:t>
            </a:r>
            <a:r>
              <a:rPr lang="fr-FR" dirty="0" err="1"/>
              <a:t>protected</a:t>
            </a:r>
            <a:r>
              <a:rPr lang="fr-FR" dirty="0"/>
              <a:t> ???!!!! */</a:t>
            </a:r>
          </a:p>
          <a:p>
            <a:r>
              <a:rPr lang="fr-FR" dirty="0"/>
              <a:t>class </a:t>
            </a:r>
            <a:r>
              <a:rPr lang="fr-FR" dirty="0" err="1"/>
              <a:t>DictionaryPageReader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DictionaryPageReadStore</a:t>
            </a:r>
            <a:r>
              <a:rPr lang="fr-FR" dirty="0"/>
              <a:t> {</a:t>
            </a:r>
          </a:p>
          <a:p>
            <a:r>
              <a:rPr lang="fr-FR" dirty="0"/>
              <a:t>   @Override ..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89270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47E0E-D714-499C-BB57-BAA81294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DA81-48B3-B5F3-FAC5-A3FF93ED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65626"/>
          </a:xfrm>
        </p:spPr>
        <p:txBody>
          <a:bodyPr/>
          <a:lstStyle/>
          <a:p>
            <a:r>
              <a:rPr lang="fr-FR" dirty="0" err="1"/>
              <a:t>BloomFilterReader</a:t>
            </a:r>
            <a:br>
              <a:rPr lang="fr-FR" dirty="0"/>
            </a:br>
            <a:r>
              <a:rPr lang="fr-FR" dirty="0"/>
              <a:t>( ...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ParquetFileReader</a:t>
            </a:r>
            <a:r>
              <a:rPr lang="fr-FR" dirty="0"/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CC51A-B3B2-3628-9CA5-D557867C6B65}"/>
              </a:ext>
            </a:extLst>
          </p:cNvPr>
          <p:cNvSpPr txBox="1"/>
          <p:nvPr/>
        </p:nvSpPr>
        <p:spPr>
          <a:xfrm>
            <a:off x="934080" y="1588946"/>
            <a:ext cx="76649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ParquetFileReader</a:t>
            </a:r>
            <a:r>
              <a:rPr lang="fr-FR" dirty="0"/>
              <a:t> {...</a:t>
            </a:r>
          </a:p>
          <a:p>
            <a:r>
              <a:rPr lang="fr-FR" dirty="0"/>
              <a:t>   </a:t>
            </a:r>
            <a:r>
              <a:rPr lang="fr-FR" dirty="0" err="1"/>
              <a:t>BloomFilterReader</a:t>
            </a:r>
            <a:r>
              <a:rPr lang="fr-FR" dirty="0"/>
              <a:t> </a:t>
            </a:r>
            <a:r>
              <a:rPr lang="fr-FR" dirty="0" err="1"/>
              <a:t>getBloomFilterDataReader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blockIndex</a:t>
            </a:r>
            <a:r>
              <a:rPr lang="fr-FR" dirty="0"/>
              <a:t>)</a:t>
            </a:r>
          </a:p>
          <a:p>
            <a:r>
              <a:rPr lang="fr-FR" dirty="0"/>
              <a:t>   </a:t>
            </a:r>
            <a:r>
              <a:rPr lang="fr-FR" dirty="0" err="1"/>
              <a:t>BloomFilterReader</a:t>
            </a:r>
            <a:r>
              <a:rPr lang="fr-FR" dirty="0"/>
              <a:t> </a:t>
            </a:r>
            <a:r>
              <a:rPr lang="fr-FR" dirty="0" err="1"/>
              <a:t>getBloomFilterDataReader</a:t>
            </a:r>
            <a:r>
              <a:rPr lang="fr-FR" dirty="0"/>
              <a:t>(</a:t>
            </a:r>
            <a:r>
              <a:rPr lang="fr-FR" dirty="0" err="1"/>
              <a:t>BlockMetaData</a:t>
            </a:r>
            <a:r>
              <a:rPr lang="fr-FR" dirty="0"/>
              <a:t> block)</a:t>
            </a:r>
          </a:p>
          <a:p>
            <a:r>
              <a:rPr lang="fr-FR" dirty="0"/>
              <a:t>   </a:t>
            </a:r>
            <a:r>
              <a:rPr lang="fr-FR" dirty="0" err="1"/>
              <a:t>BloomFilter</a:t>
            </a:r>
            <a:r>
              <a:rPr lang="fr-FR" dirty="0"/>
              <a:t> </a:t>
            </a:r>
            <a:r>
              <a:rPr lang="fr-FR" dirty="0" err="1"/>
              <a:t>readBloomFilter</a:t>
            </a:r>
            <a:r>
              <a:rPr lang="fr-FR" dirty="0"/>
              <a:t>(</a:t>
            </a:r>
            <a:r>
              <a:rPr lang="fr-FR" dirty="0" err="1"/>
              <a:t>ColumnChunkMetaData</a:t>
            </a:r>
            <a:r>
              <a:rPr lang="fr-FR" dirty="0"/>
              <a:t> </a:t>
            </a:r>
            <a:r>
              <a:rPr lang="fr-FR" dirty="0" err="1"/>
              <a:t>meta</a:t>
            </a:r>
            <a:r>
              <a:rPr lang="fr-F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F23F0-76A5-B29E-07F7-AA734800B16C}"/>
              </a:ext>
            </a:extLst>
          </p:cNvPr>
          <p:cNvSpPr txBox="1"/>
          <p:nvPr/>
        </p:nvSpPr>
        <p:spPr>
          <a:xfrm>
            <a:off x="1085977" y="3463575"/>
            <a:ext cx="1026782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public class </a:t>
            </a:r>
            <a:r>
              <a:rPr lang="fr-FR" sz="2400" dirty="0" err="1"/>
              <a:t>BloomFilterReader</a:t>
            </a:r>
            <a:r>
              <a:rPr lang="fr-FR" sz="2400" dirty="0"/>
              <a:t> {</a:t>
            </a:r>
          </a:p>
          <a:p>
            <a:endParaRPr lang="fr-FR" sz="2400" dirty="0"/>
          </a:p>
          <a:p>
            <a:r>
              <a:rPr lang="fr-FR" sz="2400" dirty="0"/>
              <a:t>  public </a:t>
            </a:r>
            <a:r>
              <a:rPr lang="fr-FR" sz="2400" dirty="0" err="1"/>
              <a:t>BloomFilter</a:t>
            </a:r>
            <a:r>
              <a:rPr lang="fr-FR" sz="2400" dirty="0"/>
              <a:t> </a:t>
            </a:r>
            <a:r>
              <a:rPr lang="fr-FR" sz="2400" dirty="0" err="1"/>
              <a:t>readBloomFilter</a:t>
            </a:r>
            <a:r>
              <a:rPr lang="fr-FR" sz="2400" dirty="0"/>
              <a:t>(</a:t>
            </a:r>
            <a:r>
              <a:rPr lang="fr-FR" sz="2400" dirty="0" err="1"/>
              <a:t>ColumnChunkMetaData</a:t>
            </a:r>
            <a:r>
              <a:rPr lang="fr-FR" sz="2400" dirty="0"/>
              <a:t> </a:t>
            </a:r>
            <a:r>
              <a:rPr lang="fr-FR" sz="2400" dirty="0" err="1"/>
              <a:t>meta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46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9C45-63C4-84E8-9030-21ECA2A56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7CD8-A16A-8C22-B574-C473B260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ParquetFileReader</a:t>
            </a:r>
            <a:r>
              <a:rPr lang="fr-FR" dirty="0"/>
              <a:t> Public API [4/6]</a:t>
            </a:r>
            <a:br>
              <a:rPr lang="fr-FR" dirty="0"/>
            </a:b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RowGroups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D17BD-0748-433A-9C64-0738AD4066C1}"/>
              </a:ext>
            </a:extLst>
          </p:cNvPr>
          <p:cNvSpPr txBox="1"/>
          <p:nvPr/>
        </p:nvSpPr>
        <p:spPr>
          <a:xfrm>
            <a:off x="2072538" y="2573765"/>
            <a:ext cx="87064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readNextRowGroup</a:t>
            </a:r>
            <a:r>
              <a:rPr lang="fr-FR" sz="2400" dirty="0"/>
              <a:t>()</a:t>
            </a:r>
          </a:p>
          <a:p>
            <a:r>
              <a:rPr lang="fr-FR" sz="2400" dirty="0" err="1"/>
              <a:t>boolean</a:t>
            </a:r>
            <a:r>
              <a:rPr lang="fr-FR" sz="2400" dirty="0"/>
              <a:t> </a:t>
            </a:r>
            <a:r>
              <a:rPr lang="fr-FR" sz="2400" dirty="0" err="1"/>
              <a:t>skipNextRowGroup</a:t>
            </a:r>
            <a:r>
              <a:rPr lang="fr-FR" sz="2400" dirty="0"/>
              <a:t>()</a:t>
            </a:r>
          </a:p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readRowGroup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readFilteredRowGroup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PageReadStore</a:t>
            </a:r>
            <a:r>
              <a:rPr lang="fr-FR" sz="2400" dirty="0"/>
              <a:t> </a:t>
            </a:r>
            <a:r>
              <a:rPr lang="fr-FR" sz="2400" dirty="0" err="1"/>
              <a:t>readNextFilteredRowGroup</a:t>
            </a:r>
            <a:r>
              <a:rPr lang="fr-F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22246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4EA75-7C23-32EF-A2E8-9AEE64C38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BF98-8B1A-4B0B-5A83-8DD82D6B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5011"/>
          </a:xfrm>
        </p:spPr>
        <p:txBody>
          <a:bodyPr/>
          <a:lstStyle/>
          <a:p>
            <a:r>
              <a:rPr lang="fr-FR" sz="4400" dirty="0" err="1"/>
              <a:t>BloomFilter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8C5A-DE2E-37AC-E3C1-B577328E7019}"/>
              </a:ext>
            </a:extLst>
          </p:cNvPr>
          <p:cNvSpPr txBox="1"/>
          <p:nvPr/>
        </p:nvSpPr>
        <p:spPr>
          <a:xfrm>
            <a:off x="2139149" y="1038252"/>
            <a:ext cx="8651981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public interface </a:t>
            </a:r>
            <a:r>
              <a:rPr lang="fr-FR" sz="2000" dirty="0" err="1"/>
              <a:t>BloomFilter</a:t>
            </a:r>
            <a:r>
              <a:rPr lang="fr-FR" sz="2000" dirty="0"/>
              <a:t> {</a:t>
            </a:r>
          </a:p>
          <a:p>
            <a:endParaRPr lang="fr-FR" sz="2000" dirty="0"/>
          </a:p>
          <a:p>
            <a:r>
              <a:rPr lang="fr-FR" sz="2000" dirty="0" err="1"/>
              <a:t>void</a:t>
            </a:r>
            <a:r>
              <a:rPr lang="fr-FR" sz="2000" dirty="0"/>
              <a:t> </a:t>
            </a:r>
            <a:r>
              <a:rPr lang="fr-FR" sz="2000" dirty="0" err="1"/>
              <a:t>insertHash</a:t>
            </a:r>
            <a:r>
              <a:rPr lang="fr-FR" sz="2000" dirty="0"/>
              <a:t>(long hash);</a:t>
            </a:r>
          </a:p>
          <a:p>
            <a:r>
              <a:rPr lang="fr-FR" sz="2000" dirty="0" err="1"/>
              <a:t>boolean</a:t>
            </a:r>
            <a:r>
              <a:rPr lang="fr-FR" sz="2000" dirty="0"/>
              <a:t> </a:t>
            </a:r>
            <a:r>
              <a:rPr lang="fr-FR" sz="2000" dirty="0" err="1"/>
              <a:t>findHash</a:t>
            </a:r>
            <a:r>
              <a:rPr lang="fr-FR" sz="2000" dirty="0"/>
              <a:t>(long hash);</a:t>
            </a:r>
          </a:p>
          <a:p>
            <a:r>
              <a:rPr lang="fr-FR" sz="2000" dirty="0" err="1"/>
              <a:t>int</a:t>
            </a:r>
            <a:r>
              <a:rPr lang="fr-FR" sz="2000" dirty="0"/>
              <a:t> </a:t>
            </a:r>
            <a:r>
              <a:rPr lang="fr-FR" sz="2000" dirty="0" err="1"/>
              <a:t>getBitsetSize</a:t>
            </a:r>
            <a:r>
              <a:rPr lang="fr-FR" sz="2000" dirty="0"/>
              <a:t>();</a:t>
            </a:r>
          </a:p>
          <a:p>
            <a:endParaRPr lang="fr-FR" sz="2000" dirty="0"/>
          </a:p>
          <a:p>
            <a:r>
              <a:rPr lang="fr-FR" sz="2000" dirty="0"/>
              <a:t>long hash(</a:t>
            </a:r>
            <a:r>
              <a:rPr lang="fr-FR" sz="2000" dirty="0" err="1"/>
              <a:t>int</a:t>
            </a:r>
            <a:r>
              <a:rPr lang="fr-FR" sz="2000" dirty="0"/>
              <a:t> value);    long hash(long value);  long hash(double value); </a:t>
            </a:r>
            <a:br>
              <a:rPr lang="fr-FR" sz="2000" dirty="0"/>
            </a:br>
            <a:r>
              <a:rPr lang="fr-FR" sz="2000" dirty="0"/>
              <a:t>long hash(</a:t>
            </a:r>
            <a:r>
              <a:rPr lang="fr-FR" sz="2000" dirty="0" err="1"/>
              <a:t>float</a:t>
            </a:r>
            <a:r>
              <a:rPr lang="fr-FR" sz="2000" dirty="0"/>
              <a:t> value); long hash(</a:t>
            </a:r>
            <a:r>
              <a:rPr lang="fr-FR" sz="2000" dirty="0" err="1"/>
              <a:t>Binary</a:t>
            </a:r>
            <a:r>
              <a:rPr lang="fr-FR" sz="2000" dirty="0"/>
              <a:t> value); long hash(Object value);</a:t>
            </a:r>
          </a:p>
          <a:p>
            <a:br>
              <a:rPr lang="fr-FR" sz="2000" dirty="0"/>
            </a:br>
            <a:r>
              <a:rPr lang="fr-FR" sz="2000" dirty="0" err="1"/>
              <a:t>HashStrategy</a:t>
            </a:r>
            <a:r>
              <a:rPr lang="fr-FR" sz="2000" dirty="0"/>
              <a:t> </a:t>
            </a:r>
            <a:r>
              <a:rPr lang="fr-FR" sz="2000" dirty="0" err="1"/>
              <a:t>getHashStrategy</a:t>
            </a:r>
            <a:r>
              <a:rPr lang="fr-FR" sz="2000" dirty="0"/>
              <a:t>();</a:t>
            </a:r>
          </a:p>
          <a:p>
            <a:r>
              <a:rPr lang="fr-FR" sz="2000" dirty="0" err="1"/>
              <a:t>Algorithm</a:t>
            </a:r>
            <a:r>
              <a:rPr lang="fr-FR" sz="2000" dirty="0"/>
              <a:t> </a:t>
            </a:r>
            <a:r>
              <a:rPr lang="fr-FR" sz="2000" dirty="0" err="1"/>
              <a:t>getAlgorithm</a:t>
            </a:r>
            <a:r>
              <a:rPr lang="fr-FR" sz="2000" dirty="0"/>
              <a:t>();</a:t>
            </a:r>
          </a:p>
          <a:p>
            <a:r>
              <a:rPr lang="fr-FR" sz="2000" dirty="0"/>
              <a:t>Compression </a:t>
            </a:r>
            <a:r>
              <a:rPr lang="fr-FR" sz="2000" dirty="0" err="1"/>
              <a:t>getCompression</a:t>
            </a:r>
            <a:r>
              <a:rPr lang="fr-FR" sz="2000" dirty="0"/>
              <a:t>();</a:t>
            </a:r>
          </a:p>
          <a:p>
            <a:r>
              <a:rPr lang="fr-FR" sz="2000" dirty="0"/>
              <a:t>default </a:t>
            </a:r>
            <a:r>
              <a:rPr lang="fr-FR" sz="2000" dirty="0" err="1"/>
              <a:t>boolean</a:t>
            </a:r>
            <a:r>
              <a:rPr lang="fr-FR" sz="2000" dirty="0"/>
              <a:t> </a:t>
            </a:r>
            <a:r>
              <a:rPr lang="fr-FR" sz="2000" dirty="0" err="1"/>
              <a:t>canMergeFrom</a:t>
            </a:r>
            <a:r>
              <a:rPr lang="fr-FR" sz="2000" dirty="0"/>
              <a:t>(</a:t>
            </a:r>
            <a:r>
              <a:rPr lang="fr-FR" sz="2000" dirty="0" err="1"/>
              <a:t>BloomFilter</a:t>
            </a:r>
            <a:r>
              <a:rPr lang="fr-FR" sz="2000" dirty="0"/>
              <a:t> </a:t>
            </a:r>
            <a:r>
              <a:rPr lang="fr-FR" sz="2000" dirty="0" err="1"/>
              <a:t>otherBloomFilter</a:t>
            </a:r>
            <a:r>
              <a:rPr lang="fr-FR" sz="2000" dirty="0"/>
              <a:t>)</a:t>
            </a:r>
          </a:p>
          <a:p>
            <a:r>
              <a:rPr lang="fr-FR" sz="2000" dirty="0"/>
              <a:t>default </a:t>
            </a:r>
            <a:r>
              <a:rPr lang="fr-FR" sz="2000" dirty="0" err="1"/>
              <a:t>void</a:t>
            </a:r>
            <a:r>
              <a:rPr lang="fr-FR" sz="2000" dirty="0"/>
              <a:t> merge(</a:t>
            </a:r>
            <a:r>
              <a:rPr lang="fr-FR" sz="2000" dirty="0" err="1"/>
              <a:t>BloomFilter</a:t>
            </a:r>
            <a:r>
              <a:rPr lang="fr-FR" sz="2000" dirty="0"/>
              <a:t> </a:t>
            </a:r>
            <a:r>
              <a:rPr lang="fr-FR" sz="2000" dirty="0" err="1"/>
              <a:t>otherBloomFilter</a:t>
            </a:r>
            <a:r>
              <a:rPr lang="fr-FR" sz="2000" dirty="0"/>
              <a:t>)</a:t>
            </a:r>
          </a:p>
          <a:p>
            <a:endParaRPr lang="fr-FR" sz="2000" dirty="0"/>
          </a:p>
          <a:p>
            <a:r>
              <a:rPr lang="fr-FR" sz="2000" dirty="0"/>
              <a:t>}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385704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A8CBB-E635-57B8-6E1C-AB41985E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5409-779F-6223-A4CE-C5165D85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5501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033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2F3B-35CB-D0A1-E6D8-B8D9FBA1A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BF25-E363-DEE3-F553-A5272C58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ParquetFileReader</a:t>
            </a:r>
            <a:r>
              <a:rPr lang="fr-FR" dirty="0"/>
              <a:t> Public API [5/6]</a:t>
            </a:r>
            <a:br>
              <a:rPr lang="fr-FR" dirty="0"/>
            </a:b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RowGroup-Columns</a:t>
            </a:r>
            <a:r>
              <a:rPr lang="fr-FR" dirty="0"/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B4C9B-C3EA-1899-0EAB-D9B9D4A7EBE6}"/>
              </a:ext>
            </a:extLst>
          </p:cNvPr>
          <p:cNvSpPr txBox="1"/>
          <p:nvPr/>
        </p:nvSpPr>
        <p:spPr>
          <a:xfrm>
            <a:off x="357282" y="2606384"/>
            <a:ext cx="117055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ColumnChunkPageReadStore</a:t>
            </a:r>
            <a:r>
              <a:rPr lang="fr-FR" sz="2400" dirty="0"/>
              <a:t> </a:t>
            </a:r>
            <a:r>
              <a:rPr lang="fr-FR" sz="2400" dirty="0" err="1"/>
              <a:t>readFilteredRowGroup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, </a:t>
            </a:r>
            <a:r>
              <a:rPr lang="fr-FR" sz="2400" dirty="0" err="1"/>
              <a:t>RowRanges</a:t>
            </a:r>
            <a:r>
              <a:rPr lang="fr-FR" sz="2400" dirty="0"/>
              <a:t> </a:t>
            </a:r>
            <a:r>
              <a:rPr lang="fr-FR" sz="2400" dirty="0" err="1"/>
              <a:t>rowRanges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ColumnIndexStore</a:t>
            </a:r>
            <a:r>
              <a:rPr lang="fr-FR" sz="2400" dirty="0"/>
              <a:t> </a:t>
            </a:r>
            <a:r>
              <a:rPr lang="fr-FR" sz="2400" dirty="0" err="1"/>
              <a:t>getColumnIndexStore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ColumnIndex</a:t>
            </a:r>
            <a:r>
              <a:rPr lang="fr-FR" sz="2400" dirty="0"/>
              <a:t> </a:t>
            </a:r>
            <a:r>
              <a:rPr lang="fr-FR" sz="2400" dirty="0" err="1"/>
              <a:t>readColumnIndex</a:t>
            </a:r>
            <a:r>
              <a:rPr lang="fr-FR" sz="2400" dirty="0"/>
              <a:t>(</a:t>
            </a:r>
            <a:r>
              <a:rPr lang="fr-FR" sz="2400" dirty="0" err="1"/>
              <a:t>ColumnChunkMetaData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OffsetIndex</a:t>
            </a:r>
            <a:r>
              <a:rPr lang="fr-FR" sz="2400" dirty="0"/>
              <a:t> </a:t>
            </a:r>
            <a:r>
              <a:rPr lang="fr-FR" sz="2400" dirty="0" err="1"/>
              <a:t>readOffsetIndex</a:t>
            </a:r>
            <a:r>
              <a:rPr lang="fr-FR" sz="2400" dirty="0"/>
              <a:t>(</a:t>
            </a:r>
            <a:r>
              <a:rPr lang="fr-FR" sz="2400" dirty="0" err="1"/>
              <a:t>ColumnChunkMetaData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540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DCD9-82B6-0D05-7B60-D8D463A9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6C3E-1332-777A-BBAA-9327C574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 err="1"/>
              <a:t>ParquetFileReader</a:t>
            </a:r>
            <a:r>
              <a:rPr lang="fr-FR" dirty="0"/>
              <a:t> Public API [6/6]</a:t>
            </a:r>
            <a:br>
              <a:rPr lang="fr-FR" dirty="0"/>
            </a:b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DictionaryPage</a:t>
            </a:r>
            <a:r>
              <a:rPr lang="fr-FR" dirty="0"/>
              <a:t> &amp; </a:t>
            </a:r>
            <a:r>
              <a:rPr lang="fr-FR" dirty="0" err="1"/>
              <a:t>BloomFilter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314D2-3834-929E-2764-D5F78850D2F4}"/>
              </a:ext>
            </a:extLst>
          </p:cNvPr>
          <p:cNvSpPr txBox="1"/>
          <p:nvPr/>
        </p:nvSpPr>
        <p:spPr>
          <a:xfrm>
            <a:off x="759476" y="2452057"/>
            <a:ext cx="110913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DictionaryPageReadStore</a:t>
            </a:r>
            <a:r>
              <a:rPr lang="fr-FR" sz="2400" dirty="0"/>
              <a:t> </a:t>
            </a:r>
            <a:r>
              <a:rPr lang="fr-FR" sz="2400" dirty="0" err="1"/>
              <a:t>getNextDictionaryReader</a:t>
            </a:r>
            <a:r>
              <a:rPr lang="fr-FR" sz="2400" dirty="0"/>
              <a:t>()</a:t>
            </a:r>
          </a:p>
          <a:p>
            <a:r>
              <a:rPr lang="fr-FR" sz="2400" dirty="0" err="1"/>
              <a:t>DictionaryPageReader</a:t>
            </a:r>
            <a:r>
              <a:rPr lang="fr-FR" sz="2400" dirty="0"/>
              <a:t> </a:t>
            </a:r>
            <a:r>
              <a:rPr lang="fr-FR" sz="2400" dirty="0" err="1"/>
              <a:t>getDictionaryReader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DictionaryPageReader</a:t>
            </a:r>
            <a:r>
              <a:rPr lang="fr-FR" sz="2400" dirty="0"/>
              <a:t> </a:t>
            </a:r>
            <a:r>
              <a:rPr lang="fr-FR" sz="2400" dirty="0" err="1"/>
              <a:t>getDictionaryReader</a:t>
            </a:r>
            <a:r>
              <a:rPr lang="fr-FR" sz="2400" dirty="0"/>
              <a:t>(</a:t>
            </a:r>
            <a:r>
              <a:rPr lang="fr-FR" sz="2400" dirty="0" err="1"/>
              <a:t>BlockMetaData</a:t>
            </a:r>
            <a:r>
              <a:rPr lang="fr-FR" sz="2400" dirty="0"/>
              <a:t> block)</a:t>
            </a:r>
          </a:p>
          <a:p>
            <a:endParaRPr lang="fr-FR" sz="2400" dirty="0"/>
          </a:p>
          <a:p>
            <a:r>
              <a:rPr lang="fr-FR" sz="2400" dirty="0" err="1"/>
              <a:t>BloomFilterReader</a:t>
            </a:r>
            <a:r>
              <a:rPr lang="fr-FR" sz="2400" dirty="0"/>
              <a:t> </a:t>
            </a:r>
            <a:r>
              <a:rPr lang="fr-FR" sz="2400" dirty="0" err="1"/>
              <a:t>getBloomFilterDataReader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dirty="0" err="1"/>
              <a:t>blockIndex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BloomFilterReader</a:t>
            </a:r>
            <a:r>
              <a:rPr lang="fr-FR" sz="2400" dirty="0"/>
              <a:t> </a:t>
            </a:r>
            <a:r>
              <a:rPr lang="fr-FR" sz="2400" dirty="0" err="1"/>
              <a:t>getBloomFilterDataReader</a:t>
            </a:r>
            <a:r>
              <a:rPr lang="fr-FR" sz="2400" dirty="0"/>
              <a:t>(</a:t>
            </a:r>
            <a:r>
              <a:rPr lang="fr-FR" sz="2400" dirty="0" err="1"/>
              <a:t>BlockMetaData</a:t>
            </a:r>
            <a:r>
              <a:rPr lang="fr-FR" sz="2400" dirty="0"/>
              <a:t> block)</a:t>
            </a:r>
          </a:p>
          <a:p>
            <a:r>
              <a:rPr lang="fr-FR" sz="2400" dirty="0" err="1"/>
              <a:t>BloomFilter</a:t>
            </a:r>
            <a:r>
              <a:rPr lang="fr-FR" sz="2400" dirty="0"/>
              <a:t> </a:t>
            </a:r>
            <a:r>
              <a:rPr lang="fr-FR" sz="2400" dirty="0" err="1"/>
              <a:t>readBloomFilter</a:t>
            </a:r>
            <a:r>
              <a:rPr lang="fr-FR" sz="2400" dirty="0"/>
              <a:t>(</a:t>
            </a:r>
            <a:r>
              <a:rPr lang="fr-FR" sz="2400" dirty="0" err="1"/>
              <a:t>ColumnChunkMetaData</a:t>
            </a:r>
            <a:r>
              <a:rPr lang="fr-FR" sz="2400" dirty="0"/>
              <a:t> </a:t>
            </a:r>
            <a:r>
              <a:rPr lang="fr-FR" sz="2400" dirty="0" err="1"/>
              <a:t>meta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64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7E1-F76E-34A2-C597-5298559B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55880"/>
            <a:ext cx="10515600" cy="975360"/>
          </a:xfrm>
        </p:spPr>
        <p:txBody>
          <a:bodyPr/>
          <a:lstStyle/>
          <a:p>
            <a:r>
              <a:rPr lang="fr-FR" dirty="0" err="1"/>
              <a:t>ParquetFileReader</a:t>
            </a:r>
            <a:r>
              <a:rPr lang="fr-FR" dirty="0"/>
              <a:t>  </a:t>
            </a:r>
            <a:r>
              <a:rPr lang="fr-FR" dirty="0" err="1"/>
              <a:t>internal</a:t>
            </a:r>
            <a:r>
              <a:rPr lang="fr-FR" dirty="0"/>
              <a:t> </a:t>
            </a:r>
            <a:r>
              <a:rPr lang="fr-FR" dirty="0" err="1"/>
              <a:t>fields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60F9F-C8AE-7BAF-FA2B-F4724356760F}"/>
              </a:ext>
            </a:extLst>
          </p:cNvPr>
          <p:cNvSpPr txBox="1"/>
          <p:nvPr/>
        </p:nvSpPr>
        <p:spPr>
          <a:xfrm>
            <a:off x="2267452" y="1005840"/>
            <a:ext cx="765709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class </a:t>
            </a:r>
            <a:r>
              <a:rPr lang="fr-FR" dirty="0" err="1"/>
              <a:t>ParquetFileReader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Closeable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protected</a:t>
            </a:r>
            <a:r>
              <a:rPr lang="fr-FR" dirty="0"/>
              <a:t> final </a:t>
            </a:r>
            <a:r>
              <a:rPr lang="fr-FR" dirty="0" err="1"/>
              <a:t>SeekableInputStream</a:t>
            </a:r>
            <a:r>
              <a:rPr lang="fr-FR" dirty="0"/>
              <a:t> f;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InputFile</a:t>
            </a:r>
            <a:r>
              <a:rPr lang="fr-FR" dirty="0"/>
              <a:t> file;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ParquetReadOptions</a:t>
            </a:r>
            <a:r>
              <a:rPr lang="fr-FR" dirty="0"/>
              <a:t> options;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ColumnPath</a:t>
            </a:r>
            <a:r>
              <a:rPr lang="fr-FR" dirty="0"/>
              <a:t>, </a:t>
            </a:r>
            <a:r>
              <a:rPr lang="fr-FR" dirty="0" err="1"/>
              <a:t>ColumnDescriptor</a:t>
            </a:r>
            <a:r>
              <a:rPr lang="fr-FR" dirty="0"/>
              <a:t>&gt; </a:t>
            </a:r>
            <a:r>
              <a:rPr lang="fr-FR" dirty="0" err="1"/>
              <a:t>paths</a:t>
            </a:r>
            <a:r>
              <a:rPr lang="fr-FR" dirty="0"/>
              <a:t> = new </a:t>
            </a:r>
            <a:r>
              <a:rPr lang="fr-FR" dirty="0" err="1"/>
              <a:t>HashMap</a:t>
            </a:r>
            <a:r>
              <a:rPr lang="fr-FR" dirty="0"/>
              <a:t>&lt;&gt;();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</a:t>
            </a:r>
            <a:r>
              <a:rPr lang="fr-FR" dirty="0" err="1"/>
              <a:t>FileMetaData</a:t>
            </a:r>
            <a:r>
              <a:rPr lang="fr-FR" dirty="0"/>
              <a:t> </a:t>
            </a:r>
            <a:r>
              <a:rPr lang="fr-FR" dirty="0" err="1"/>
              <a:t>fileMetaData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List&lt;</a:t>
            </a:r>
            <a:r>
              <a:rPr lang="fr-FR" dirty="0" err="1"/>
              <a:t>BlockMetaData</a:t>
            </a:r>
            <a:r>
              <a:rPr lang="fr-FR" dirty="0"/>
              <a:t>&gt; blocks;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List&lt;</a:t>
            </a:r>
            <a:r>
              <a:rPr lang="fr-FR" dirty="0" err="1"/>
              <a:t>ColumnIndexStore</a:t>
            </a:r>
            <a:r>
              <a:rPr lang="fr-FR" dirty="0"/>
              <a:t>&gt; </a:t>
            </a:r>
            <a:r>
              <a:rPr lang="fr-FR" dirty="0" err="1"/>
              <a:t>blockIndexStores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final List&lt;</a:t>
            </a:r>
            <a:r>
              <a:rPr lang="fr-FR" dirty="0" err="1"/>
              <a:t>RowRanges</a:t>
            </a:r>
            <a:r>
              <a:rPr lang="fr-FR" dirty="0"/>
              <a:t>&gt; </a:t>
            </a:r>
            <a:r>
              <a:rPr lang="fr-FR" dirty="0" err="1"/>
              <a:t>blockRowRanges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ParquetMetadata</a:t>
            </a:r>
            <a:r>
              <a:rPr lang="fr-FR" dirty="0"/>
              <a:t> </a:t>
            </a:r>
            <a:r>
              <a:rPr lang="fr-FR" dirty="0" err="1"/>
              <a:t>footer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currentBlock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ColumnChunkPageReadStore</a:t>
            </a:r>
            <a:r>
              <a:rPr lang="fr-FR" dirty="0"/>
              <a:t> </a:t>
            </a:r>
            <a:r>
              <a:rPr lang="fr-FR" dirty="0" err="1"/>
              <a:t>currentRowGroup</a:t>
            </a:r>
            <a:r>
              <a:rPr lang="fr-FR" dirty="0"/>
              <a:t>;</a:t>
            </a:r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DictionaryPageReader</a:t>
            </a:r>
            <a:r>
              <a:rPr lang="fr-FR" dirty="0"/>
              <a:t> </a:t>
            </a:r>
            <a:r>
              <a:rPr lang="fr-FR" dirty="0" err="1"/>
              <a:t>nextDictionaryReader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InternalFileDecryptor</a:t>
            </a:r>
            <a:r>
              <a:rPr lang="fr-FR" dirty="0"/>
              <a:t> </a:t>
            </a:r>
            <a:r>
              <a:rPr lang="fr-FR" dirty="0" err="1"/>
              <a:t>fileDecryptor</a:t>
            </a:r>
            <a:r>
              <a:rPr lang="fr-FR" dirty="0"/>
              <a:t>;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022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A2034-6F43-D56F-4003-104FB519A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830D-5C70-4AE1-1060-0C250EFE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6" y="55383"/>
            <a:ext cx="10515600" cy="787400"/>
          </a:xfrm>
        </p:spPr>
        <p:txBody>
          <a:bodyPr/>
          <a:lstStyle/>
          <a:p>
            <a:r>
              <a:rPr lang="fr-FR" dirty="0" err="1"/>
              <a:t>Metadata</a:t>
            </a:r>
            <a:r>
              <a:rPr lang="fr-FR" dirty="0"/>
              <a:t> UML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AEE2F-B24A-CEF1-6378-4ADDADE64A5B}"/>
              </a:ext>
            </a:extLst>
          </p:cNvPr>
          <p:cNvSpPr/>
          <p:nvPr/>
        </p:nvSpPr>
        <p:spPr>
          <a:xfrm>
            <a:off x="290670" y="1368034"/>
            <a:ext cx="1847270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ParquetMetadata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483391-5439-1DCF-8F7D-D0C52472A69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37940" y="1568694"/>
            <a:ext cx="441758" cy="8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9B4BB-03F9-355F-D331-2A2E3B1CD3A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37940" y="1641900"/>
            <a:ext cx="468883" cy="132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5CB70-9898-F8C8-4617-C97924ED9089}"/>
              </a:ext>
            </a:extLst>
          </p:cNvPr>
          <p:cNvSpPr txBox="1"/>
          <p:nvPr/>
        </p:nvSpPr>
        <p:spPr>
          <a:xfrm>
            <a:off x="2196812" y="2703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39899-A327-EB07-ED45-51440AB46368}"/>
              </a:ext>
            </a:extLst>
          </p:cNvPr>
          <p:cNvSpPr txBox="1"/>
          <p:nvPr/>
        </p:nvSpPr>
        <p:spPr>
          <a:xfrm>
            <a:off x="2305137" y="1335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D0AEC-6058-E746-232B-C77B30A53D97}"/>
              </a:ext>
            </a:extLst>
          </p:cNvPr>
          <p:cNvSpPr/>
          <p:nvPr/>
        </p:nvSpPr>
        <p:spPr>
          <a:xfrm>
            <a:off x="2606823" y="1452527"/>
            <a:ext cx="1480944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FileMetaData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1242B-70DB-1095-9389-E8D352F43559}"/>
              </a:ext>
            </a:extLst>
          </p:cNvPr>
          <p:cNvSpPr/>
          <p:nvPr/>
        </p:nvSpPr>
        <p:spPr>
          <a:xfrm>
            <a:off x="2606823" y="2764371"/>
            <a:ext cx="1638823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BlockMetaData</a:t>
            </a:r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538B33-D2C0-8BE3-9D91-90BAF240E042}"/>
              </a:ext>
            </a:extLst>
          </p:cNvPr>
          <p:cNvSpPr/>
          <p:nvPr/>
        </p:nvSpPr>
        <p:spPr>
          <a:xfrm>
            <a:off x="5160639" y="1460138"/>
            <a:ext cx="1480945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MessageType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4DAE90-4879-2824-6415-B8B7F06AD722}"/>
              </a:ext>
            </a:extLst>
          </p:cNvPr>
          <p:cNvCxnSpPr>
            <a:cxnSpLocks/>
          </p:cNvCxnSpPr>
          <p:nvPr/>
        </p:nvCxnSpPr>
        <p:spPr>
          <a:xfrm>
            <a:off x="4093823" y="1633198"/>
            <a:ext cx="1066816" cy="1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70F1B2-DF8F-4351-4A42-43E2458EDB1D}"/>
              </a:ext>
            </a:extLst>
          </p:cNvPr>
          <p:cNvSpPr txBox="1"/>
          <p:nvPr/>
        </p:nvSpPr>
        <p:spPr>
          <a:xfrm>
            <a:off x="4262280" y="992363"/>
            <a:ext cx="90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</a:t>
            </a:r>
          </a:p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33E0DE-C470-E051-4CEE-7BF2B175D546}"/>
              </a:ext>
            </a:extLst>
          </p:cNvPr>
          <p:cNvSpPr/>
          <p:nvPr/>
        </p:nvSpPr>
        <p:spPr>
          <a:xfrm>
            <a:off x="7095805" y="792569"/>
            <a:ext cx="1208874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GroupType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547C7C-B97D-E695-EB08-70D4984FCCA8}"/>
              </a:ext>
            </a:extLst>
          </p:cNvPr>
          <p:cNvSpPr/>
          <p:nvPr/>
        </p:nvSpPr>
        <p:spPr>
          <a:xfrm>
            <a:off x="6725010" y="170484"/>
            <a:ext cx="644691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0E036-032E-B83F-5581-785AE07A7624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5901112" y="1193889"/>
            <a:ext cx="1799130" cy="26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8F2A84-B785-2252-69BE-4EC71D7D73E9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7047356" y="571804"/>
            <a:ext cx="652886" cy="22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FD10B14-DAB7-3D53-6EC5-B4684F80B43F}"/>
              </a:ext>
            </a:extLst>
          </p:cNvPr>
          <p:cNvSpPr/>
          <p:nvPr/>
        </p:nvSpPr>
        <p:spPr>
          <a:xfrm>
            <a:off x="5161579" y="1970856"/>
            <a:ext cx="2208122" cy="3583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InternalFileDecryptor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C453C-9BF2-404C-83C2-DAD8EB74A82F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4087767" y="1653187"/>
            <a:ext cx="1073812" cy="49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9300038-8A63-CBD2-912C-FAE5CAED182F}"/>
              </a:ext>
            </a:extLst>
          </p:cNvPr>
          <p:cNvSpPr/>
          <p:nvPr/>
        </p:nvSpPr>
        <p:spPr>
          <a:xfrm>
            <a:off x="5161579" y="2430474"/>
            <a:ext cx="2208122" cy="35837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EncryptionType</a:t>
            </a:r>
            <a:endParaRPr lang="fr-F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DCC509-773F-B870-0024-9A76D9F76138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>
            <a:off x="4087767" y="1653187"/>
            <a:ext cx="1073812" cy="95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F9CE854-75AD-7DE1-3701-1BB5682466B3}"/>
              </a:ext>
            </a:extLst>
          </p:cNvPr>
          <p:cNvSpPr/>
          <p:nvPr/>
        </p:nvSpPr>
        <p:spPr>
          <a:xfrm>
            <a:off x="9442519" y="339462"/>
            <a:ext cx="1208874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Repetition</a:t>
            </a:r>
            <a:endParaRPr lang="fr-FR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F2837-4F4E-AD8E-15DE-711C29F1DEEF}"/>
              </a:ext>
            </a:extLst>
          </p:cNvPr>
          <p:cNvCxnSpPr>
            <a:cxnSpLocks/>
            <a:stCxn id="24" idx="3"/>
            <a:endCxn id="47" idx="1"/>
          </p:cNvCxnSpPr>
          <p:nvPr/>
        </p:nvCxnSpPr>
        <p:spPr>
          <a:xfrm>
            <a:off x="7369701" y="371144"/>
            <a:ext cx="2091996" cy="64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44A159E-2E5F-4DAC-9B5C-BCC07F902491}"/>
              </a:ext>
            </a:extLst>
          </p:cNvPr>
          <p:cNvSpPr/>
          <p:nvPr/>
        </p:nvSpPr>
        <p:spPr>
          <a:xfrm>
            <a:off x="9461697" y="811199"/>
            <a:ext cx="2435138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LogicalTypeAnnotation</a:t>
            </a:r>
            <a:endParaRPr lang="fr-FR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6C8F9-87D8-F84D-1DFA-3CF452621007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7369701" y="371144"/>
            <a:ext cx="2072818" cy="168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F8F40D0-0FB2-1ADF-86A1-D613B227622B}"/>
              </a:ext>
            </a:extLst>
          </p:cNvPr>
          <p:cNvCxnSpPr>
            <a:cxnSpLocks/>
          </p:cNvCxnSpPr>
          <p:nvPr/>
        </p:nvCxnSpPr>
        <p:spPr>
          <a:xfrm flipV="1">
            <a:off x="10298148" y="1200819"/>
            <a:ext cx="278559" cy="16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EC7147-AF78-574D-AA2B-ECB28EE53380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0576707" y="1212519"/>
            <a:ext cx="102559" cy="14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D7535D-0E1C-FF53-6281-DC7F6CAC635F}"/>
              </a:ext>
            </a:extLst>
          </p:cNvPr>
          <p:cNvCxnSpPr>
            <a:cxnSpLocks/>
          </p:cNvCxnSpPr>
          <p:nvPr/>
        </p:nvCxnSpPr>
        <p:spPr>
          <a:xfrm flipH="1" flipV="1">
            <a:off x="10855266" y="1200819"/>
            <a:ext cx="283606" cy="18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30158A-F74C-1D18-BC19-0DF36DE2211D}"/>
              </a:ext>
            </a:extLst>
          </p:cNvPr>
          <p:cNvSpPr txBox="1"/>
          <p:nvPr/>
        </p:nvSpPr>
        <p:spPr>
          <a:xfrm>
            <a:off x="9731395" y="1428555"/>
            <a:ext cx="2369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Int|Date|Timestamp</a:t>
            </a:r>
            <a:r>
              <a:rPr lang="fr-FR" dirty="0"/>
              <a:t>,... </a:t>
            </a:r>
          </a:p>
          <a:p>
            <a:r>
              <a:rPr lang="fr-FR" dirty="0"/>
              <a:t>   Annotation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41945D-6131-EFBD-DD2B-24892CA59148}"/>
              </a:ext>
            </a:extLst>
          </p:cNvPr>
          <p:cNvCxnSpPr>
            <a:cxnSpLocks/>
          </p:cNvCxnSpPr>
          <p:nvPr/>
        </p:nvCxnSpPr>
        <p:spPr>
          <a:xfrm flipH="1" flipV="1">
            <a:off x="7495851" y="511623"/>
            <a:ext cx="1023437" cy="35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EE14C9-A2E8-9618-845E-686DB839E768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8304679" y="881105"/>
            <a:ext cx="230112" cy="11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52DD030-D814-EAFB-A646-03DF04EC8746}"/>
              </a:ext>
            </a:extLst>
          </p:cNvPr>
          <p:cNvSpPr txBox="1"/>
          <p:nvPr/>
        </p:nvSpPr>
        <p:spPr>
          <a:xfrm>
            <a:off x="8321887" y="937167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  <a:p>
            <a:r>
              <a:rPr lang="fr-FR" dirty="0" err="1"/>
              <a:t>fields</a:t>
            </a:r>
            <a:endParaRPr lang="fr-FR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22F410-1931-CDB6-DDF2-41F61B6DB9CF}"/>
              </a:ext>
            </a:extLst>
          </p:cNvPr>
          <p:cNvSpPr/>
          <p:nvPr/>
        </p:nvSpPr>
        <p:spPr>
          <a:xfrm>
            <a:off x="5568939" y="795712"/>
            <a:ext cx="1480944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PrimitiveType</a:t>
            </a:r>
            <a:endParaRPr lang="fr-FR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ECF4311-D3ED-334F-2DF5-324595C0A434}"/>
              </a:ext>
            </a:extLst>
          </p:cNvPr>
          <p:cNvCxnSpPr>
            <a:cxnSpLocks/>
            <a:stCxn id="81" idx="0"/>
            <a:endCxn id="24" idx="2"/>
          </p:cNvCxnSpPr>
          <p:nvPr/>
        </p:nvCxnSpPr>
        <p:spPr>
          <a:xfrm flipV="1">
            <a:off x="6309411" y="571804"/>
            <a:ext cx="737945" cy="22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AEBBFC3-A530-9396-AAE1-D434264F8B8B}"/>
              </a:ext>
            </a:extLst>
          </p:cNvPr>
          <p:cNvSpPr txBox="1"/>
          <p:nvPr/>
        </p:nvSpPr>
        <p:spPr>
          <a:xfrm>
            <a:off x="3535377" y="3140551"/>
            <a:ext cx="288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rowCount,totalByteSize</a:t>
            </a:r>
            <a:r>
              <a:rPr lang="fr-FR" dirty="0"/>
              <a:t>;</a:t>
            </a:r>
          </a:p>
          <a:p>
            <a:r>
              <a:rPr lang="fr-FR" dirty="0" err="1"/>
              <a:t>path,ordinal,rowIndexOffset</a:t>
            </a:r>
            <a:endParaRPr lang="fr-FR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2B91EAC-10D7-583D-9E93-DA9DC1FE103C}"/>
              </a:ext>
            </a:extLst>
          </p:cNvPr>
          <p:cNvSpPr/>
          <p:nvPr/>
        </p:nvSpPr>
        <p:spPr>
          <a:xfrm>
            <a:off x="3790144" y="4209448"/>
            <a:ext cx="2519267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ColumnChunkMetaData</a:t>
            </a:r>
            <a:endParaRPr lang="fr-FR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1F8E4D6-58C5-2A97-D15D-6BD8E1FBAB4E}"/>
              </a:ext>
            </a:extLst>
          </p:cNvPr>
          <p:cNvCxnSpPr>
            <a:cxnSpLocks/>
          </p:cNvCxnSpPr>
          <p:nvPr/>
        </p:nvCxnSpPr>
        <p:spPr>
          <a:xfrm>
            <a:off x="3310504" y="3186814"/>
            <a:ext cx="449746" cy="1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BB489F1-AEEA-9A53-8813-D2B87630AAF9}"/>
              </a:ext>
            </a:extLst>
          </p:cNvPr>
          <p:cNvSpPr txBox="1"/>
          <p:nvPr/>
        </p:nvSpPr>
        <p:spPr>
          <a:xfrm>
            <a:off x="3460168" y="424143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A7E156-894D-32E1-CF09-1BC8EF1F0AF3}"/>
              </a:ext>
            </a:extLst>
          </p:cNvPr>
          <p:cNvSpPr txBox="1"/>
          <p:nvPr/>
        </p:nvSpPr>
        <p:spPr>
          <a:xfrm>
            <a:off x="2747061" y="4402257"/>
            <a:ext cx="1043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columns</a:t>
            </a:r>
            <a:endParaRPr lang="fr-FR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548769-6B17-754A-B5DA-2ECA02573355}"/>
              </a:ext>
            </a:extLst>
          </p:cNvPr>
          <p:cNvSpPr txBox="1"/>
          <p:nvPr/>
        </p:nvSpPr>
        <p:spPr>
          <a:xfrm>
            <a:off x="1803144" y="2877340"/>
            <a:ext cx="803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blocks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B425EC-19EC-64E7-5CBC-A17BB4F3775C}"/>
              </a:ext>
            </a:extLst>
          </p:cNvPr>
          <p:cNvSpPr txBox="1"/>
          <p:nvPr/>
        </p:nvSpPr>
        <p:spPr>
          <a:xfrm>
            <a:off x="3784145" y="4577451"/>
            <a:ext cx="2948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rowGroupOrdinal</a:t>
            </a:r>
            <a:r>
              <a:rPr lang="fr-FR" dirty="0"/>
              <a:t>,</a:t>
            </a:r>
          </a:p>
          <a:p>
            <a:r>
              <a:rPr lang="fr-FR" dirty="0" err="1"/>
              <a:t>bloomFilterOffset|Length</a:t>
            </a:r>
            <a:endParaRPr lang="fr-FR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D3DB1AB-9A75-B104-4E31-373204BF4D75}"/>
              </a:ext>
            </a:extLst>
          </p:cNvPr>
          <p:cNvSpPr/>
          <p:nvPr/>
        </p:nvSpPr>
        <p:spPr>
          <a:xfrm>
            <a:off x="7259654" y="4420483"/>
            <a:ext cx="1514953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EncodingStats</a:t>
            </a:r>
            <a:endParaRPr lang="fr-FR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D90A1-41A8-35F8-739E-B5F9CA20632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6309411" y="4358202"/>
            <a:ext cx="950243" cy="26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0AF7F5-7E4A-D438-4528-2C49177C609E}"/>
              </a:ext>
            </a:extLst>
          </p:cNvPr>
          <p:cNvSpPr/>
          <p:nvPr/>
        </p:nvSpPr>
        <p:spPr>
          <a:xfrm>
            <a:off x="7259939" y="5118407"/>
            <a:ext cx="2459344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ColumnChunkProperties</a:t>
            </a:r>
            <a:endParaRPr lang="fr-FR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ECB9E31-E10B-EEAC-0833-3CA42A66C3DD}"/>
              </a:ext>
            </a:extLst>
          </p:cNvPr>
          <p:cNvSpPr/>
          <p:nvPr/>
        </p:nvSpPr>
        <p:spPr>
          <a:xfrm>
            <a:off x="7259654" y="5774889"/>
            <a:ext cx="1750242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IndexReference</a:t>
            </a:r>
            <a:endParaRPr lang="fr-FR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90E9CB-34F1-2C88-48C1-11BD2CE13BB8}"/>
              </a:ext>
            </a:extLst>
          </p:cNvPr>
          <p:cNvSpPr txBox="1"/>
          <p:nvPr/>
        </p:nvSpPr>
        <p:spPr>
          <a:xfrm>
            <a:off x="4816721" y="5596069"/>
            <a:ext cx="2442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columnIndexReference</a:t>
            </a:r>
            <a:endParaRPr lang="fr-FR" dirty="0"/>
          </a:p>
          <a:p>
            <a:r>
              <a:rPr lang="fr-FR" dirty="0" err="1"/>
              <a:t>offsetIndexReference</a:t>
            </a:r>
            <a:endParaRPr lang="fr-FR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6A305C4-9A46-3ED8-145E-039A3D8AA32F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333306" y="4486529"/>
            <a:ext cx="926633" cy="83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EE0BA7A-758A-9F68-6DCC-DC38FC2B8432}"/>
              </a:ext>
            </a:extLst>
          </p:cNvPr>
          <p:cNvCxnSpPr>
            <a:cxnSpLocks/>
          </p:cNvCxnSpPr>
          <p:nvPr/>
        </p:nvCxnSpPr>
        <p:spPr>
          <a:xfrm>
            <a:off x="6217236" y="4589307"/>
            <a:ext cx="1006411" cy="122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7512E30-187A-1A42-525C-000A9DF24A78}"/>
              </a:ext>
            </a:extLst>
          </p:cNvPr>
          <p:cNvCxnSpPr>
            <a:cxnSpLocks/>
          </p:cNvCxnSpPr>
          <p:nvPr/>
        </p:nvCxnSpPr>
        <p:spPr>
          <a:xfrm>
            <a:off x="6096000" y="4621143"/>
            <a:ext cx="1128653" cy="136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E59834B-C3C9-9493-5129-9AACDF5C31F9}"/>
              </a:ext>
            </a:extLst>
          </p:cNvPr>
          <p:cNvSpPr txBox="1"/>
          <p:nvPr/>
        </p:nvSpPr>
        <p:spPr>
          <a:xfrm>
            <a:off x="8809608" y="4377692"/>
            <a:ext cx="4440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Encoding,Int</a:t>
            </a:r>
            <a:r>
              <a:rPr lang="fr-FR" dirty="0"/>
              <a:t>&gt; </a:t>
            </a:r>
            <a:r>
              <a:rPr lang="fr-FR" dirty="0" err="1"/>
              <a:t>dictStats</a:t>
            </a:r>
            <a:endParaRPr lang="fr-FR" dirty="0"/>
          </a:p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Encoding,Int</a:t>
            </a:r>
            <a:r>
              <a:rPr lang="fr-FR" dirty="0"/>
              <a:t>&gt; </a:t>
            </a:r>
            <a:r>
              <a:rPr lang="fr-FR" dirty="0" err="1"/>
              <a:t>dataStats</a:t>
            </a:r>
            <a:endParaRPr lang="fr-FR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FFA4DAC-F599-7F9E-910F-BC86C201F087}"/>
              </a:ext>
            </a:extLst>
          </p:cNvPr>
          <p:cNvSpPr/>
          <p:nvPr/>
        </p:nvSpPr>
        <p:spPr>
          <a:xfrm>
            <a:off x="9347034" y="5593726"/>
            <a:ext cx="2600721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 err="1"/>
              <a:t>CompressionCodecName</a:t>
            </a:r>
            <a:endParaRPr lang="fr-FR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D997CEF-B659-FC1E-3A28-77FF637CFC89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8998380" y="5559280"/>
            <a:ext cx="348654" cy="235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D45572F-1D57-AC1D-3F7B-A2A72D4ECD10}"/>
              </a:ext>
            </a:extLst>
          </p:cNvPr>
          <p:cNvSpPr/>
          <p:nvPr/>
        </p:nvSpPr>
        <p:spPr>
          <a:xfrm>
            <a:off x="9347035" y="6117218"/>
            <a:ext cx="1141316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800" dirty="0" err="1"/>
              <a:t>Encoding</a:t>
            </a:r>
            <a:endParaRPr lang="fr-FR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435F416-68B0-EA23-FB11-3DC216490A18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8996494" y="5559280"/>
            <a:ext cx="350541" cy="75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F684D7F-801A-6D7F-998E-D3C327A9D97C}"/>
              </a:ext>
            </a:extLst>
          </p:cNvPr>
          <p:cNvSpPr txBox="1"/>
          <p:nvPr/>
        </p:nvSpPr>
        <p:spPr>
          <a:xfrm>
            <a:off x="9047605" y="619429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62F586B-E814-9F20-B3B1-E96B3A9A0F83}"/>
              </a:ext>
            </a:extLst>
          </p:cNvPr>
          <p:cNvCxnSpPr>
            <a:cxnSpLocks/>
          </p:cNvCxnSpPr>
          <p:nvPr/>
        </p:nvCxnSpPr>
        <p:spPr>
          <a:xfrm>
            <a:off x="5974765" y="4628654"/>
            <a:ext cx="1235936" cy="180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8B1DA74-1A6A-B267-0586-77BF686541A4}"/>
              </a:ext>
            </a:extLst>
          </p:cNvPr>
          <p:cNvSpPr/>
          <p:nvPr/>
        </p:nvSpPr>
        <p:spPr>
          <a:xfrm>
            <a:off x="7246252" y="6355029"/>
            <a:ext cx="1075635" cy="40132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0117B-A954-473A-7197-C3B20FEE3B1C}"/>
              </a:ext>
            </a:extLst>
          </p:cNvPr>
          <p:cNvSpPr txBox="1"/>
          <p:nvPr/>
        </p:nvSpPr>
        <p:spPr>
          <a:xfrm>
            <a:off x="8304679" y="6501176"/>
            <a:ext cx="1075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min,max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62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2711</Words>
  <Application>Microsoft Office PowerPoint</Application>
  <PresentationFormat>Widescreen</PresentationFormat>
  <Paragraphs>636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Parquet File Format  parquet-java Classes Diagram</vt:lpstr>
      <vt:lpstr>ParquetFileReader public API  [1/6]  static methods</vt:lpstr>
      <vt:lpstr>ParquetFileReader Public API [2/6] constructors</vt:lpstr>
      <vt:lpstr>ParquetFileReader Public API [3/6] getter / misc..</vt:lpstr>
      <vt:lpstr>ParquetFileReader Public API [4/6] read RowGroups</vt:lpstr>
      <vt:lpstr>ParquetFileReader Public API [5/6] read RowGroup-Columns..</vt:lpstr>
      <vt:lpstr>ParquetFileReader Public API [6/6] read DictionaryPage &amp; BloomFilter</vt:lpstr>
      <vt:lpstr>ParquetFileReader  internal fields</vt:lpstr>
      <vt:lpstr>Metadata UML diagram</vt:lpstr>
      <vt:lpstr>ParquetMetadata</vt:lpstr>
      <vt:lpstr>FileMetaData</vt:lpstr>
      <vt:lpstr>MessageType   (=schema)</vt:lpstr>
      <vt:lpstr>Type class &amp; sub-classes</vt:lpstr>
      <vt:lpstr>ColumnDescriptor</vt:lpstr>
      <vt:lpstr>Type internal</vt:lpstr>
      <vt:lpstr>LogicalTypeAnnotation</vt:lpstr>
      <vt:lpstr>classes extends LogicalTypeAnnotation</vt:lpstr>
      <vt:lpstr>PrimitiveTypeName</vt:lpstr>
      <vt:lpstr>Repetition</vt:lpstr>
      <vt:lpstr>InternalFileDecryptor</vt:lpstr>
      <vt:lpstr>BlockMetaData</vt:lpstr>
      <vt:lpstr>ColumnChunkMetadata</vt:lpstr>
      <vt:lpstr>IntColumnChunkMetaData</vt:lpstr>
      <vt:lpstr>LongColumnChunkMetaData</vt:lpstr>
      <vt:lpstr>EncryptedColumnChunkMetaData</vt:lpstr>
      <vt:lpstr>Statistics</vt:lpstr>
      <vt:lpstr>{Binary|Float| ... }Statistics</vt:lpstr>
      <vt:lpstr>SizeStatistics</vt:lpstr>
      <vt:lpstr>EncodingStats</vt:lpstr>
      <vt:lpstr>Encoding</vt:lpstr>
      <vt:lpstr>ColumnChunkProperties</vt:lpstr>
      <vt:lpstr>CompressionCodecName</vt:lpstr>
      <vt:lpstr>ColumnPath</vt:lpstr>
      <vt:lpstr>RowRanges - Range</vt:lpstr>
      <vt:lpstr>ColumnIndexStore</vt:lpstr>
      <vt:lpstr>RowGroups - Chunk - Pages</vt:lpstr>
      <vt:lpstr>ParquetFile Read API - UML Classes</vt:lpstr>
      <vt:lpstr>PageReadStore  ( .. from ParquetFileReader read API)</vt:lpstr>
      <vt:lpstr>PageReadStore</vt:lpstr>
      <vt:lpstr>PageReader</vt:lpstr>
      <vt:lpstr>Page</vt:lpstr>
      <vt:lpstr>DataPage</vt:lpstr>
      <vt:lpstr>DictionaryPage</vt:lpstr>
      <vt:lpstr>ColumnChunkPageReadStore (... from ParquetFileReader read API)</vt:lpstr>
      <vt:lpstr>ColumnIndexStore ( .. from ParquetFileReader read API)</vt:lpstr>
      <vt:lpstr>ColumnIndex</vt:lpstr>
      <vt:lpstr>OffsetIndex</vt:lpstr>
      <vt:lpstr>DictionaryPageReadStore  (.. from ParquetFileReader read API)</vt:lpstr>
      <vt:lpstr>BloomFilterReader ( ... From ParquetFileReader )</vt:lpstr>
      <vt:lpstr>BloomFilter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27</cp:revision>
  <dcterms:created xsi:type="dcterms:W3CDTF">2024-11-29T19:56:17Z</dcterms:created>
  <dcterms:modified xsi:type="dcterms:W3CDTF">2024-11-30T11:53:45Z</dcterms:modified>
</cp:coreProperties>
</file>