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0" r:id="rId3"/>
    <p:sldId id="290" r:id="rId4"/>
    <p:sldId id="309" r:id="rId5"/>
    <p:sldId id="292" r:id="rId6"/>
    <p:sldId id="258" r:id="rId7"/>
    <p:sldId id="325" r:id="rId8"/>
    <p:sldId id="257" r:id="rId9"/>
    <p:sldId id="326" r:id="rId10"/>
    <p:sldId id="291" r:id="rId11"/>
    <p:sldId id="315" r:id="rId12"/>
    <p:sldId id="327" r:id="rId13"/>
    <p:sldId id="321" r:id="rId14"/>
    <p:sldId id="320" r:id="rId15"/>
    <p:sldId id="316" r:id="rId16"/>
    <p:sldId id="318" r:id="rId17"/>
    <p:sldId id="319" r:id="rId18"/>
    <p:sldId id="317" r:id="rId19"/>
    <p:sldId id="322" r:id="rId20"/>
    <p:sldId id="332" r:id="rId21"/>
    <p:sldId id="333" r:id="rId22"/>
    <p:sldId id="334" r:id="rId23"/>
    <p:sldId id="323" r:id="rId24"/>
    <p:sldId id="306" r:id="rId25"/>
    <p:sldId id="307" r:id="rId26"/>
    <p:sldId id="308" r:id="rId27"/>
    <p:sldId id="324" r:id="rId28"/>
    <p:sldId id="289" r:id="rId29"/>
    <p:sldId id="288" r:id="rId30"/>
    <p:sldId id="286" r:id="rId31"/>
    <p:sldId id="259" r:id="rId32"/>
    <p:sldId id="260" r:id="rId33"/>
    <p:sldId id="298" r:id="rId34"/>
    <p:sldId id="299" r:id="rId35"/>
    <p:sldId id="301" r:id="rId36"/>
    <p:sldId id="300" r:id="rId37"/>
    <p:sldId id="305" r:id="rId38"/>
    <p:sldId id="304" r:id="rId39"/>
    <p:sldId id="303" r:id="rId40"/>
    <p:sldId id="302" r:id="rId41"/>
    <p:sldId id="293" r:id="rId42"/>
    <p:sldId id="328" r:id="rId43"/>
    <p:sldId id="296" r:id="rId44"/>
    <p:sldId id="294" r:id="rId45"/>
    <p:sldId id="329" r:id="rId46"/>
    <p:sldId id="311" r:id="rId47"/>
    <p:sldId id="312" r:id="rId48"/>
    <p:sldId id="313" r:id="rId49"/>
    <p:sldId id="310" r:id="rId50"/>
    <p:sldId id="314" r:id="rId51"/>
    <p:sldId id="331" r:id="rId52"/>
    <p:sldId id="262" r:id="rId5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43" autoAdjust="0"/>
    <p:restoredTop sz="94660"/>
  </p:normalViewPr>
  <p:slideViewPr>
    <p:cSldViewPr snapToGrid="0">
      <p:cViewPr>
        <p:scale>
          <a:sx n="66" d="100"/>
          <a:sy n="66" d="100"/>
        </p:scale>
        <p:origin x="468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F182-35CA-449B-BCDE-BB8D90D6F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81E66-8210-4990-92B5-7D7C618F6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78425-4E1C-4135-B4CE-C8FB719B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8B70-8774-40E6-85F1-89D78C636EE7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2F9A2-C1B8-4D8C-90F5-9BE06BEC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C9F59-A6E8-46D1-B742-8CC438C9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1FC7-32D9-42E8-8F87-44F6B72812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38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D887-89DF-4B44-A6AF-9436BF249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6BDFE-8FF2-47B4-B313-978755DF2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2BCC2-7235-4AEA-8307-6B95CD73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8B70-8774-40E6-85F1-89D78C636EE7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807AD-B027-4CD1-AD8A-BA32F216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E66B9-6B28-4B5D-8C34-0181A888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1FC7-32D9-42E8-8F87-44F6B72812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74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675D1-74E7-4A6A-8084-2B5C7FCF0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51656-9F8A-475B-8923-6E02A21B0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6A139-37C1-4522-9B59-9A1BE3DF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8B70-8774-40E6-85F1-89D78C636EE7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C525-E62D-4827-B0C9-B4FDDB52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29C71-91FE-4517-A447-1B87A83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1FC7-32D9-42E8-8F87-44F6B72812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01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E0E2-7F05-4202-B179-EA5B2FD5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AE387-D5ED-4E59-A6EE-623EBB4D9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69698-3A58-4D2F-BAC4-508CC380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8B70-8774-40E6-85F1-89D78C636EE7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5F494-2FBA-412E-8BF4-1A5CF874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1DACF-7410-4276-9015-475F23CF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1FC7-32D9-42E8-8F87-44F6B72812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64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CEF8-C055-4B7C-B3F5-D29955B26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21E4E-32D4-4FC7-AFAE-35645A900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F45DD-A829-4EDB-9B99-66327A6F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8B70-8774-40E6-85F1-89D78C636EE7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33BD4-D8C2-4159-86D4-E375A777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1325-A650-43D8-AB09-38F42776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1FC7-32D9-42E8-8F87-44F6B72812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47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8E71-2804-4542-A256-1BC59BBF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A0224-3D91-4D99-B019-61B016767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F18A3-5B73-42F0-A9D6-B8E19F3D7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144C-CD6C-4D64-8EF8-86962239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8B70-8774-40E6-85F1-89D78C636EE7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FD9D3-1DC0-4535-8AAB-2C90FD56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BED14-FBD5-4FAF-BB76-B1CA4423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1FC7-32D9-42E8-8F87-44F6B72812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83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372F-ECC9-4969-BA84-2249C28E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439EE-97C6-42FF-A66C-673E3A590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5987D-3210-425D-83CE-165D1F320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9FEA0-6C08-474D-9205-7302A3CAE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A463F-CA5A-429A-B5F2-A6CE00F0B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D844A-FC87-4D65-9E85-FD37F4C6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8B70-8774-40E6-85F1-89D78C636EE7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5C7E2-6BCC-475B-97BF-FA68F711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26B9A-EF29-49E4-AE7F-F97AA1C7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1FC7-32D9-42E8-8F87-44F6B72812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59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C731-304F-4530-AA6A-DF3192F8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DB88E-F2BF-437E-A63E-B6EDCB59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8B70-8774-40E6-85F1-89D78C636EE7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E4C0A-CA3E-4C7E-B6DA-B8645F26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6BCA8-80BE-40EE-B3C5-DF3A4C62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1FC7-32D9-42E8-8F87-44F6B72812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07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30D89-203F-4EBE-8A91-54FA1E03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8B70-8774-40E6-85F1-89D78C636EE7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710F9-40C3-42E1-B0F3-25A80A30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DBF17-7E19-47FA-879D-281BEB00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1FC7-32D9-42E8-8F87-44F6B72812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44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9216-FCDD-4DF7-801A-05370824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55CF7-9E86-4325-9C1D-F9894F7E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FDED4-D88F-479D-BD45-2AA30C685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B601C-D9A6-4D9F-B234-035D66E8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8B70-8774-40E6-85F1-89D78C636EE7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3F960-F63A-4E97-AFEB-4A16860F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265D1-78E6-4FFA-8F53-9E514B00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1FC7-32D9-42E8-8F87-44F6B72812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4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EE30-059F-4219-8750-BA5CE127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850E3-E8B5-4D5D-98C4-2AE266B87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7C170-90FE-4142-95F0-B4C87CFEC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A2A6B-65FD-4E74-A756-2315EC9E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8B70-8774-40E6-85F1-89D78C636EE7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568E7-3FAB-431A-81E3-EF1EECC6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C1931-C090-43F1-93EF-C9087FE5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01FC7-32D9-42E8-8F87-44F6B72812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96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67E09-8A73-4DA8-A57A-6D91D79A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A5C5A-9CA7-4572-B386-4D3F25B3C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42ACE-D79A-42BB-A2D6-0480314BC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28B70-8774-40E6-85F1-89D78C636EE7}" type="datetimeFigureOut">
              <a:rPr lang="fr-FR" smtClean="0"/>
              <a:t>22/01/2022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1458A-FD4A-46D4-81DD-926376668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3BE84-6CEC-48DB-9556-E381BF381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01FC7-32D9-42E8-8F87-44F6B72812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57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FF4671-145F-4335-A901-FCE0AA13F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/>
              <a:t>Architecture Design</a:t>
            </a:r>
            <a:br>
              <a:rPr lang="fr-FR" dirty="0"/>
            </a:br>
            <a:br>
              <a:rPr lang="fr-FR" dirty="0"/>
            </a:br>
            <a:r>
              <a:rPr lang="fr-FR" dirty="0"/>
              <a:t>Part 2 : Model &amp; Service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DCA6A1-C214-4DD1-8638-F5DEA2969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- Model vs Service</a:t>
            </a:r>
          </a:p>
          <a:p>
            <a:r>
              <a:rPr lang="fr-FR" dirty="0"/>
              <a:t>SOLID </a:t>
            </a:r>
            <a:r>
              <a:rPr lang="fr-FR" dirty="0" err="1"/>
              <a:t>principles</a:t>
            </a:r>
            <a:r>
              <a:rPr lang="fr-FR" dirty="0"/>
              <a:t> for business </a:t>
            </a:r>
            <a:r>
              <a:rPr lang="fr-FR" dirty="0" err="1"/>
              <a:t>logic</a:t>
            </a:r>
            <a:r>
              <a:rPr lang="fr-FR" dirty="0"/>
              <a:t>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D82341-E16E-4476-9580-299B200A8A5B}"/>
              </a:ext>
            </a:extLst>
          </p:cNvPr>
          <p:cNvSpPr txBox="1"/>
          <p:nvPr/>
        </p:nvSpPr>
        <p:spPr>
          <a:xfrm>
            <a:off x="4219126" y="311635"/>
            <a:ext cx="3978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arnaud.nauwynck@gmail.com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18EE5-341D-4CD6-B042-EB03E7BAA52A}"/>
              </a:ext>
            </a:extLst>
          </p:cNvPr>
          <p:cNvSpPr txBox="1"/>
          <p:nvPr/>
        </p:nvSpPr>
        <p:spPr>
          <a:xfrm>
            <a:off x="1702133" y="5257800"/>
            <a:ext cx="7357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This document:</a:t>
            </a:r>
          </a:p>
          <a:p>
            <a:r>
              <a:rPr lang="fr-FR" sz="2400" dirty="0"/>
              <a:t>http://github.com/arnaud-nauwynck/Presentations/java/</a:t>
            </a:r>
            <a:br>
              <a:rPr lang="fr-FR" sz="2400" dirty="0"/>
            </a:br>
            <a:r>
              <a:rPr lang="fr-FR" sz="2400" dirty="0"/>
              <a:t>Architecture-Design-part2-Model.pdf</a:t>
            </a:r>
          </a:p>
        </p:txBody>
      </p:sp>
    </p:spTree>
    <p:extLst>
      <p:ext uri="{BB962C8B-B14F-4D97-AF65-F5344CB8AC3E}">
        <p14:creationId xmlns:p14="http://schemas.microsoft.com/office/powerpoint/2010/main" val="73733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375A-8D1E-4ECC-B5D2-7D5E979F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Flat / Object-</a:t>
            </a:r>
            <a:r>
              <a:rPr lang="fr-FR" dirty="0" err="1"/>
              <a:t>Oriented</a:t>
            </a:r>
            <a:r>
              <a:rPr lang="fr-FR" dirty="0"/>
              <a:t> classes </a:t>
            </a:r>
            <a:r>
              <a:rPr lang="fr-FR" dirty="0" err="1"/>
              <a:t>hierarchy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9EA5F4-C8F9-472F-8C56-B0AF59D9C929}"/>
              </a:ext>
            </a:extLst>
          </p:cNvPr>
          <p:cNvSpPr/>
          <p:nvPr/>
        </p:nvSpPr>
        <p:spPr>
          <a:xfrm>
            <a:off x="1549399" y="2020400"/>
            <a:ext cx="2218266" cy="1485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813BD-A522-4F95-ADC7-88AC1C01CD2B}"/>
              </a:ext>
            </a:extLst>
          </p:cNvPr>
          <p:cNvSpPr txBox="1"/>
          <p:nvPr/>
        </p:nvSpPr>
        <p:spPr>
          <a:xfrm>
            <a:off x="1641147" y="2033101"/>
            <a:ext cx="110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XEntity</a:t>
            </a:r>
            <a:endParaRPr lang="fr-FR" sz="24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18A9E3-B8B7-45D9-BFFD-6F96C6F2CAFC}"/>
              </a:ext>
            </a:extLst>
          </p:cNvPr>
          <p:cNvCxnSpPr>
            <a:cxnSpLocks/>
          </p:cNvCxnSpPr>
          <p:nvPr/>
        </p:nvCxnSpPr>
        <p:spPr>
          <a:xfrm>
            <a:off x="1549399" y="2494766"/>
            <a:ext cx="2228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6022D6-B5E1-43CE-B84B-114E9EDA9FF0}"/>
              </a:ext>
            </a:extLst>
          </p:cNvPr>
          <p:cNvSpPr txBox="1"/>
          <p:nvPr/>
        </p:nvSpPr>
        <p:spPr>
          <a:xfrm>
            <a:off x="1641147" y="2511352"/>
            <a:ext cx="1273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Id: </a:t>
            </a:r>
            <a:r>
              <a:rPr lang="fr-FR" dirty="0" err="1"/>
              <a:t>IdType</a:t>
            </a:r>
            <a:endParaRPr lang="fr-FR" dirty="0"/>
          </a:p>
          <a:p>
            <a:r>
              <a:rPr lang="fr-FR" dirty="0"/>
              <a:t>field1: Type</a:t>
            </a:r>
          </a:p>
          <a:p>
            <a:r>
              <a:rPr lang="fr-FR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ECFAB-16A1-4895-9914-2774311A741E}"/>
              </a:ext>
            </a:extLst>
          </p:cNvPr>
          <p:cNvSpPr txBox="1"/>
          <p:nvPr/>
        </p:nvSpPr>
        <p:spPr>
          <a:xfrm>
            <a:off x="5762230" y="1777422"/>
            <a:ext cx="551586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Start simple … </a:t>
            </a:r>
          </a:p>
          <a:p>
            <a:br>
              <a:rPr lang="fr-FR" sz="3200" dirty="0"/>
            </a:br>
            <a:r>
              <a:rPr lang="fr-FR" sz="3200" dirty="0"/>
              <a:t>NO interface</a:t>
            </a:r>
          </a:p>
          <a:p>
            <a:r>
              <a:rPr lang="fr-FR" sz="3200" dirty="0"/>
              <a:t>NO « </a:t>
            </a:r>
            <a:r>
              <a:rPr lang="fr-FR" sz="3200" dirty="0" err="1"/>
              <a:t>diamond</a:t>
            </a:r>
            <a:r>
              <a:rPr lang="fr-FR" sz="3200" dirty="0"/>
              <a:t> » </a:t>
            </a:r>
            <a:r>
              <a:rPr lang="fr-FR" sz="3200" dirty="0" err="1"/>
              <a:t>inheritance</a:t>
            </a:r>
            <a:br>
              <a:rPr lang="fr-FR" sz="3200" dirty="0"/>
            </a:br>
            <a:r>
              <a:rPr lang="fr-FR" sz="3200" dirty="0"/>
              <a:t>NO </a:t>
            </a:r>
            <a:r>
              <a:rPr lang="fr-FR" sz="3200" dirty="0" err="1"/>
              <a:t>sub</a:t>
            </a:r>
            <a:r>
              <a:rPr lang="fr-FR" sz="3200" dirty="0"/>
              <a:t>-class </a:t>
            </a:r>
            <a:r>
              <a:rPr lang="fr-FR" sz="3200" dirty="0" err="1"/>
              <a:t>without</a:t>
            </a:r>
            <a:r>
              <a:rPr lang="fr-FR" sz="3200" dirty="0"/>
              <a:t> new </a:t>
            </a:r>
            <a:r>
              <a:rPr lang="fr-FR" sz="3200" dirty="0" err="1"/>
              <a:t>fields</a:t>
            </a:r>
            <a:endParaRPr lang="fr-FR" sz="3200" dirty="0"/>
          </a:p>
          <a:p>
            <a:r>
              <a:rPr lang="fr-FR" sz="3200" dirty="0"/>
              <a:t>NOT </a:t>
            </a:r>
            <a:r>
              <a:rPr lang="fr-FR" sz="3200" dirty="0" err="1"/>
              <a:t>focusing</a:t>
            </a:r>
            <a:r>
              <a:rPr lang="fr-FR" sz="3200" dirty="0"/>
              <a:t> on « </a:t>
            </a:r>
            <a:r>
              <a:rPr lang="fr-FR" sz="3200" dirty="0" err="1"/>
              <a:t>behaviour</a:t>
            </a:r>
            <a:r>
              <a:rPr lang="fr-FR" sz="3200" dirty="0"/>
              <a:t> »</a:t>
            </a:r>
            <a:br>
              <a:rPr lang="fr-FR" sz="3200" dirty="0"/>
            </a:br>
            <a:r>
              <a:rPr lang="fr-FR" sz="3200" dirty="0"/>
              <a:t>        … </a:t>
            </a:r>
            <a:r>
              <a:rPr lang="fr-FR" sz="3200" dirty="0" err="1"/>
              <a:t>focusing</a:t>
            </a:r>
            <a:r>
              <a:rPr lang="fr-FR" sz="3200" dirty="0"/>
              <a:t> </a:t>
            </a:r>
            <a:r>
              <a:rPr lang="fr-FR" sz="3200" dirty="0" err="1"/>
              <a:t>only</a:t>
            </a:r>
            <a:r>
              <a:rPr lang="fr-FR" sz="3200" dirty="0"/>
              <a:t> on « data »</a:t>
            </a:r>
          </a:p>
          <a:p>
            <a:endParaRPr lang="fr-FR" sz="3200" dirty="0"/>
          </a:p>
          <a:p>
            <a:r>
              <a:rPr lang="fr-FR" sz="3200" dirty="0" err="1"/>
              <a:t>Favor</a:t>
            </a:r>
            <a:r>
              <a:rPr lang="fr-FR" sz="3200" dirty="0"/>
              <a:t> </a:t>
            </a:r>
            <a:r>
              <a:rPr lang="fr-FR" sz="3200" dirty="0" err="1"/>
              <a:t>delegation</a:t>
            </a:r>
            <a:r>
              <a:rPr lang="fr-FR" sz="3200" dirty="0"/>
              <a:t>: « has » </a:t>
            </a:r>
            <a:br>
              <a:rPr lang="fr-FR" sz="3200" dirty="0"/>
            </a:br>
            <a:r>
              <a:rPr lang="fr-FR" sz="3200" dirty="0"/>
              <a:t>  </a:t>
            </a:r>
            <a:r>
              <a:rPr lang="fr-FR" sz="3200" dirty="0" err="1"/>
              <a:t>rather</a:t>
            </a:r>
            <a:r>
              <a:rPr lang="fr-FR" sz="3200" dirty="0"/>
              <a:t> </a:t>
            </a:r>
            <a:r>
              <a:rPr lang="fr-FR" sz="3200" dirty="0" err="1"/>
              <a:t>than</a:t>
            </a:r>
            <a:r>
              <a:rPr lang="fr-FR" sz="3200" dirty="0"/>
              <a:t> </a:t>
            </a:r>
            <a:r>
              <a:rPr lang="fr-FR" sz="3200" dirty="0" err="1"/>
              <a:t>inheritance</a:t>
            </a:r>
            <a:r>
              <a:rPr lang="fr-FR" sz="3200" dirty="0"/>
              <a:t>: « </a:t>
            </a:r>
            <a:r>
              <a:rPr lang="fr-FR" sz="3200" dirty="0" err="1"/>
              <a:t>is</a:t>
            </a:r>
            <a:r>
              <a:rPr lang="fr-FR" sz="3200" dirty="0"/>
              <a:t> »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1AC243-305E-4675-A9BB-C5EF11448783}"/>
              </a:ext>
            </a:extLst>
          </p:cNvPr>
          <p:cNvSpPr/>
          <p:nvPr/>
        </p:nvSpPr>
        <p:spPr>
          <a:xfrm>
            <a:off x="309033" y="4048047"/>
            <a:ext cx="2218266" cy="12901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BF76D-C492-4F29-9192-63DAD6769F5A}"/>
              </a:ext>
            </a:extLst>
          </p:cNvPr>
          <p:cNvSpPr txBox="1"/>
          <p:nvPr/>
        </p:nvSpPr>
        <p:spPr>
          <a:xfrm>
            <a:off x="400781" y="4060747"/>
            <a:ext cx="1765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SubAXEntity</a:t>
            </a:r>
            <a:endParaRPr lang="fr-FR" sz="24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FC467A-08C6-4CED-9C48-003767347685}"/>
              </a:ext>
            </a:extLst>
          </p:cNvPr>
          <p:cNvCxnSpPr>
            <a:cxnSpLocks/>
          </p:cNvCxnSpPr>
          <p:nvPr/>
        </p:nvCxnSpPr>
        <p:spPr>
          <a:xfrm>
            <a:off x="309033" y="4522412"/>
            <a:ext cx="2228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886E02-1F03-433B-AA72-91D13B7E32A8}"/>
              </a:ext>
            </a:extLst>
          </p:cNvPr>
          <p:cNvSpPr txBox="1"/>
          <p:nvPr/>
        </p:nvSpPr>
        <p:spPr>
          <a:xfrm>
            <a:off x="400781" y="4538998"/>
            <a:ext cx="2064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fieldForSubAX</a:t>
            </a:r>
            <a:r>
              <a:rPr lang="fr-FR" dirty="0"/>
              <a:t>: Type</a:t>
            </a:r>
          </a:p>
          <a:p>
            <a:r>
              <a:rPr lang="fr-FR" dirty="0"/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78808-B9B0-4248-9AA3-363772DD58D9}"/>
              </a:ext>
            </a:extLst>
          </p:cNvPr>
          <p:cNvSpPr/>
          <p:nvPr/>
        </p:nvSpPr>
        <p:spPr>
          <a:xfrm>
            <a:off x="2786721" y="4060746"/>
            <a:ext cx="2218266" cy="12774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BEC43A-64E4-4F57-B0C8-68823E3C8597}"/>
              </a:ext>
            </a:extLst>
          </p:cNvPr>
          <p:cNvSpPr txBox="1"/>
          <p:nvPr/>
        </p:nvSpPr>
        <p:spPr>
          <a:xfrm>
            <a:off x="2878469" y="4039580"/>
            <a:ext cx="174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SubBXEntity</a:t>
            </a:r>
            <a:endParaRPr lang="fr-FR" sz="24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5DB76E-BB1C-4EEA-A0B0-84FA00DBE88C}"/>
              </a:ext>
            </a:extLst>
          </p:cNvPr>
          <p:cNvCxnSpPr>
            <a:cxnSpLocks/>
          </p:cNvCxnSpPr>
          <p:nvPr/>
        </p:nvCxnSpPr>
        <p:spPr>
          <a:xfrm>
            <a:off x="2786721" y="4501245"/>
            <a:ext cx="2228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3003B0-F481-4779-8853-A9643555D9F2}"/>
              </a:ext>
            </a:extLst>
          </p:cNvPr>
          <p:cNvSpPr txBox="1"/>
          <p:nvPr/>
        </p:nvSpPr>
        <p:spPr>
          <a:xfrm>
            <a:off x="2878469" y="4517831"/>
            <a:ext cx="2056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fieldForSubXB</a:t>
            </a:r>
            <a:r>
              <a:rPr lang="fr-FR" dirty="0"/>
              <a:t>: Type</a:t>
            </a:r>
          </a:p>
          <a:p>
            <a:r>
              <a:rPr lang="fr-FR" dirty="0"/>
              <a:t>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EFE7ED6-DB84-4989-9AF6-EA34ABA0B0B8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2658532" y="3506299"/>
            <a:ext cx="0" cy="350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676D54-B6EC-461A-AA86-0377510B34E2}"/>
              </a:ext>
            </a:extLst>
          </p:cNvPr>
          <p:cNvCxnSpPr/>
          <p:nvPr/>
        </p:nvCxnSpPr>
        <p:spPr>
          <a:xfrm>
            <a:off x="1262555" y="3860800"/>
            <a:ext cx="2729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38C30B-F33C-475F-9FE6-7856D17D78C3}"/>
              </a:ext>
            </a:extLst>
          </p:cNvPr>
          <p:cNvCxnSpPr>
            <a:cxnSpLocks/>
          </p:cNvCxnSpPr>
          <p:nvPr/>
        </p:nvCxnSpPr>
        <p:spPr>
          <a:xfrm flipV="1">
            <a:off x="1265751" y="3856568"/>
            <a:ext cx="1" cy="183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018AB08-B3E5-4187-A752-A9B4BC674570}"/>
              </a:ext>
            </a:extLst>
          </p:cNvPr>
          <p:cNvCxnSpPr>
            <a:cxnSpLocks/>
          </p:cNvCxnSpPr>
          <p:nvPr/>
        </p:nvCxnSpPr>
        <p:spPr>
          <a:xfrm flipV="1">
            <a:off x="3994540" y="3857796"/>
            <a:ext cx="1" cy="20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24D20DC-93DD-42D9-A9EA-2C704E7822F7}"/>
              </a:ext>
            </a:extLst>
          </p:cNvPr>
          <p:cNvSpPr/>
          <p:nvPr/>
        </p:nvSpPr>
        <p:spPr>
          <a:xfrm>
            <a:off x="3189610" y="5584741"/>
            <a:ext cx="2218266" cy="1170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C6608E-76BA-407F-A4FC-AEB2F657D764}"/>
              </a:ext>
            </a:extLst>
          </p:cNvPr>
          <p:cNvSpPr txBox="1"/>
          <p:nvPr/>
        </p:nvSpPr>
        <p:spPr>
          <a:xfrm>
            <a:off x="3271367" y="5536844"/>
            <a:ext cx="1908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SubCBXEntity</a:t>
            </a:r>
            <a:endParaRPr lang="fr-FR" sz="24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162706-5DBB-47E7-8A3C-7B45A83E5436}"/>
              </a:ext>
            </a:extLst>
          </p:cNvPr>
          <p:cNvCxnSpPr>
            <a:cxnSpLocks/>
          </p:cNvCxnSpPr>
          <p:nvPr/>
        </p:nvCxnSpPr>
        <p:spPr>
          <a:xfrm>
            <a:off x="3184614" y="5998509"/>
            <a:ext cx="2228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3821DD-B38A-4E49-9086-5280A7B871AC}"/>
              </a:ext>
            </a:extLst>
          </p:cNvPr>
          <p:cNvSpPr txBox="1"/>
          <p:nvPr/>
        </p:nvSpPr>
        <p:spPr>
          <a:xfrm>
            <a:off x="3190461" y="6151617"/>
            <a:ext cx="2056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fieldForSubXB</a:t>
            </a:r>
            <a:r>
              <a:rPr lang="fr-FR" dirty="0"/>
              <a:t>: Type</a:t>
            </a:r>
          </a:p>
          <a:p>
            <a:r>
              <a:rPr lang="fr-FR" dirty="0"/>
              <a:t>…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D133C3-1908-4143-BC4A-58E79060F30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895854" y="5338235"/>
            <a:ext cx="0" cy="23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F05BE3C1-3286-4E68-961A-BB3CCA1AC4B2}"/>
              </a:ext>
            </a:extLst>
          </p:cNvPr>
          <p:cNvSpPr/>
          <p:nvPr/>
        </p:nvSpPr>
        <p:spPr>
          <a:xfrm>
            <a:off x="3560538" y="4574483"/>
            <a:ext cx="692065" cy="695856"/>
          </a:xfrm>
          <a:prstGeom prst="noSmoking">
            <a:avLst>
              <a:gd name="adj" fmla="val 1451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&quot;Not Allowed&quot; Symbol 27">
            <a:extLst>
              <a:ext uri="{FF2B5EF4-FFF2-40B4-BE49-F238E27FC236}">
                <a16:creationId xmlns:a16="http://schemas.microsoft.com/office/drawing/2014/main" id="{72B9B584-66FD-4708-9CE1-072988D337F4}"/>
              </a:ext>
            </a:extLst>
          </p:cNvPr>
          <p:cNvSpPr/>
          <p:nvPr/>
        </p:nvSpPr>
        <p:spPr>
          <a:xfrm>
            <a:off x="3895854" y="6034381"/>
            <a:ext cx="692065" cy="695856"/>
          </a:xfrm>
          <a:prstGeom prst="noSmoking">
            <a:avLst>
              <a:gd name="adj" fmla="val 1451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9" name="&quot;Not Allowed&quot; Symbol 28">
            <a:extLst>
              <a:ext uri="{FF2B5EF4-FFF2-40B4-BE49-F238E27FC236}">
                <a16:creationId xmlns:a16="http://schemas.microsoft.com/office/drawing/2014/main" id="{B72B1C14-9DB6-4FDC-91D9-62FE08F16116}"/>
              </a:ext>
            </a:extLst>
          </p:cNvPr>
          <p:cNvSpPr/>
          <p:nvPr/>
        </p:nvSpPr>
        <p:spPr>
          <a:xfrm>
            <a:off x="1072133" y="4582395"/>
            <a:ext cx="692065" cy="695856"/>
          </a:xfrm>
          <a:prstGeom prst="noSmoking">
            <a:avLst>
              <a:gd name="adj" fmla="val 1451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71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E214-F224-46D5-9806-C7815B83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083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Object-</a:t>
            </a:r>
            <a:r>
              <a:rPr lang="fr-FR" dirty="0" err="1"/>
              <a:t>Oriented</a:t>
            </a:r>
            <a:r>
              <a:rPr lang="fr-FR" dirty="0"/>
              <a:t> for Code &lt;-&gt; Flat for DB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DD2B13-C223-47C0-A6A4-EB519397FA38}"/>
              </a:ext>
            </a:extLst>
          </p:cNvPr>
          <p:cNvSpPr/>
          <p:nvPr/>
        </p:nvSpPr>
        <p:spPr>
          <a:xfrm>
            <a:off x="1486117" y="1872093"/>
            <a:ext cx="2218266" cy="1485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CB4A1-F71C-4FF8-B057-391EF7EECB31}"/>
              </a:ext>
            </a:extLst>
          </p:cNvPr>
          <p:cNvSpPr txBox="1"/>
          <p:nvPr/>
        </p:nvSpPr>
        <p:spPr>
          <a:xfrm>
            <a:off x="1577865" y="1884794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XModel</a:t>
            </a:r>
            <a:endParaRPr lang="fr-FR" sz="24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0EFBBF-01B7-442E-996E-69028AED0397}"/>
              </a:ext>
            </a:extLst>
          </p:cNvPr>
          <p:cNvCxnSpPr>
            <a:cxnSpLocks/>
          </p:cNvCxnSpPr>
          <p:nvPr/>
        </p:nvCxnSpPr>
        <p:spPr>
          <a:xfrm>
            <a:off x="1486117" y="2346459"/>
            <a:ext cx="2228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A17704-F226-47DC-ABED-4B270B98EBF2}"/>
              </a:ext>
            </a:extLst>
          </p:cNvPr>
          <p:cNvSpPr txBox="1"/>
          <p:nvPr/>
        </p:nvSpPr>
        <p:spPr>
          <a:xfrm>
            <a:off x="1577865" y="2363045"/>
            <a:ext cx="1273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Id: </a:t>
            </a:r>
            <a:r>
              <a:rPr lang="fr-FR" dirty="0" err="1"/>
              <a:t>IdType</a:t>
            </a:r>
            <a:endParaRPr lang="fr-FR" dirty="0"/>
          </a:p>
          <a:p>
            <a:r>
              <a:rPr lang="fr-FR" dirty="0"/>
              <a:t>field1: Type</a:t>
            </a:r>
          </a:p>
          <a:p>
            <a:r>
              <a:rPr lang="fr-FR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705334-F6EA-493E-8670-8D8AFDFC2457}"/>
              </a:ext>
            </a:extLst>
          </p:cNvPr>
          <p:cNvSpPr/>
          <p:nvPr/>
        </p:nvSpPr>
        <p:spPr>
          <a:xfrm>
            <a:off x="245751" y="3899740"/>
            <a:ext cx="2218266" cy="12901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899D7-FB7B-462B-885C-9489D655919A}"/>
              </a:ext>
            </a:extLst>
          </p:cNvPr>
          <p:cNvSpPr txBox="1"/>
          <p:nvPr/>
        </p:nvSpPr>
        <p:spPr>
          <a:xfrm>
            <a:off x="337499" y="3912440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SubAXModel</a:t>
            </a:r>
            <a:endParaRPr lang="fr-FR" sz="24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FA09DE-3A5B-4C5E-8933-D5E8708863CB}"/>
              </a:ext>
            </a:extLst>
          </p:cNvPr>
          <p:cNvCxnSpPr>
            <a:cxnSpLocks/>
          </p:cNvCxnSpPr>
          <p:nvPr/>
        </p:nvCxnSpPr>
        <p:spPr>
          <a:xfrm>
            <a:off x="245751" y="4374105"/>
            <a:ext cx="2228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01EDCD-399B-41AA-AF59-C75B6B3EFE68}"/>
              </a:ext>
            </a:extLst>
          </p:cNvPr>
          <p:cNvSpPr txBox="1"/>
          <p:nvPr/>
        </p:nvSpPr>
        <p:spPr>
          <a:xfrm>
            <a:off x="337499" y="4390691"/>
            <a:ext cx="2064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fieldForSubAX</a:t>
            </a:r>
            <a:r>
              <a:rPr lang="fr-FR" dirty="0"/>
              <a:t>: Type</a:t>
            </a:r>
          </a:p>
          <a:p>
            <a:r>
              <a:rPr lang="fr-FR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C5003D-5E15-49B1-8382-AF09A1A73BCA}"/>
              </a:ext>
            </a:extLst>
          </p:cNvPr>
          <p:cNvSpPr/>
          <p:nvPr/>
        </p:nvSpPr>
        <p:spPr>
          <a:xfrm>
            <a:off x="2723439" y="3912439"/>
            <a:ext cx="2218266" cy="12774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26273E-AB83-4643-959D-4A399E69451D}"/>
              </a:ext>
            </a:extLst>
          </p:cNvPr>
          <p:cNvSpPr txBox="1"/>
          <p:nvPr/>
        </p:nvSpPr>
        <p:spPr>
          <a:xfrm>
            <a:off x="2815187" y="3891273"/>
            <a:ext cx="1826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SubBXModel</a:t>
            </a:r>
            <a:endParaRPr lang="fr-FR" sz="24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D2D467-CEAC-4488-A7DA-F59AD4FE1403}"/>
              </a:ext>
            </a:extLst>
          </p:cNvPr>
          <p:cNvCxnSpPr>
            <a:cxnSpLocks/>
          </p:cNvCxnSpPr>
          <p:nvPr/>
        </p:nvCxnSpPr>
        <p:spPr>
          <a:xfrm>
            <a:off x="2723439" y="4352938"/>
            <a:ext cx="2228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E89CF7-3EAF-4BDE-BF3E-EB346A4A1241}"/>
              </a:ext>
            </a:extLst>
          </p:cNvPr>
          <p:cNvSpPr txBox="1"/>
          <p:nvPr/>
        </p:nvSpPr>
        <p:spPr>
          <a:xfrm>
            <a:off x="2815187" y="4369524"/>
            <a:ext cx="2056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fieldForSubXB</a:t>
            </a:r>
            <a:r>
              <a:rPr lang="fr-FR" dirty="0"/>
              <a:t>: Type</a:t>
            </a:r>
          </a:p>
          <a:p>
            <a:r>
              <a:rPr lang="fr-FR" dirty="0"/>
              <a:t>…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2C31A6-C2E9-4C58-B17E-186A60C4ED17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595250" y="3357992"/>
            <a:ext cx="0" cy="350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960A68-D874-4B00-96B5-D53E037BDB69}"/>
              </a:ext>
            </a:extLst>
          </p:cNvPr>
          <p:cNvCxnSpPr/>
          <p:nvPr/>
        </p:nvCxnSpPr>
        <p:spPr>
          <a:xfrm>
            <a:off x="1199273" y="3712493"/>
            <a:ext cx="27294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152E87-F94C-4023-B55A-0531D938F285}"/>
              </a:ext>
            </a:extLst>
          </p:cNvPr>
          <p:cNvCxnSpPr>
            <a:cxnSpLocks/>
          </p:cNvCxnSpPr>
          <p:nvPr/>
        </p:nvCxnSpPr>
        <p:spPr>
          <a:xfrm flipV="1">
            <a:off x="1202469" y="3708261"/>
            <a:ext cx="1" cy="183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3F3BE6-2E3E-48B2-894E-08C2A3B8B38F}"/>
              </a:ext>
            </a:extLst>
          </p:cNvPr>
          <p:cNvCxnSpPr>
            <a:cxnSpLocks/>
          </p:cNvCxnSpPr>
          <p:nvPr/>
        </p:nvCxnSpPr>
        <p:spPr>
          <a:xfrm flipV="1">
            <a:off x="3931258" y="3709489"/>
            <a:ext cx="1" cy="20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D00B04C-DE99-486D-8BEB-8A92561FC320}"/>
              </a:ext>
            </a:extLst>
          </p:cNvPr>
          <p:cNvSpPr/>
          <p:nvPr/>
        </p:nvSpPr>
        <p:spPr>
          <a:xfrm>
            <a:off x="7550161" y="2390652"/>
            <a:ext cx="2218266" cy="2685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C601BF-E205-4163-9E37-F213351E23D9}"/>
              </a:ext>
            </a:extLst>
          </p:cNvPr>
          <p:cNvSpPr txBox="1"/>
          <p:nvPr/>
        </p:nvSpPr>
        <p:spPr>
          <a:xfrm>
            <a:off x="7641909" y="2403353"/>
            <a:ext cx="1576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FlatXEntity</a:t>
            </a:r>
            <a:endParaRPr lang="fr-FR" sz="24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BFE2BD-C675-467C-A723-51DE449B51EB}"/>
              </a:ext>
            </a:extLst>
          </p:cNvPr>
          <p:cNvCxnSpPr>
            <a:cxnSpLocks/>
          </p:cNvCxnSpPr>
          <p:nvPr/>
        </p:nvCxnSpPr>
        <p:spPr>
          <a:xfrm>
            <a:off x="7550161" y="2865018"/>
            <a:ext cx="22282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00F225-96E4-40BC-A7A9-F2B93C2A20FD}"/>
              </a:ext>
            </a:extLst>
          </p:cNvPr>
          <p:cNvSpPr txBox="1"/>
          <p:nvPr/>
        </p:nvSpPr>
        <p:spPr>
          <a:xfrm>
            <a:off x="7641909" y="2881604"/>
            <a:ext cx="20065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Id: </a:t>
            </a:r>
            <a:r>
              <a:rPr lang="fr-FR" dirty="0" err="1"/>
              <a:t>IdType</a:t>
            </a:r>
            <a:endParaRPr lang="fr-FR" dirty="0"/>
          </a:p>
          <a:p>
            <a:endParaRPr lang="fr-FR" dirty="0"/>
          </a:p>
          <a:p>
            <a:r>
              <a:rPr lang="fr-FR" dirty="0"/>
              <a:t>type: </a:t>
            </a:r>
            <a:r>
              <a:rPr lang="fr-FR" dirty="0" err="1"/>
              <a:t>EnumXType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field1: Type</a:t>
            </a:r>
          </a:p>
          <a:p>
            <a:r>
              <a:rPr lang="fr-FR" dirty="0" err="1"/>
              <a:t>fieldForSubA</a:t>
            </a:r>
            <a:r>
              <a:rPr lang="fr-FR" dirty="0"/>
              <a:t>: Type;</a:t>
            </a:r>
          </a:p>
          <a:p>
            <a:r>
              <a:rPr lang="fr-FR" dirty="0" err="1"/>
              <a:t>fieldForSubB</a:t>
            </a:r>
            <a:r>
              <a:rPr lang="fr-FR" dirty="0"/>
              <a:t>: Type;</a:t>
            </a:r>
          </a:p>
          <a:p>
            <a:endParaRPr lang="fr-FR" dirty="0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DA8A3AC6-F1C7-4BCC-8EFD-7F4EE7BAD78E}"/>
              </a:ext>
            </a:extLst>
          </p:cNvPr>
          <p:cNvSpPr/>
          <p:nvPr/>
        </p:nvSpPr>
        <p:spPr>
          <a:xfrm>
            <a:off x="10782210" y="2710203"/>
            <a:ext cx="1202901" cy="13255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ADB204B0-93E9-472B-9C08-9FBEEA941B09}"/>
              </a:ext>
            </a:extLst>
          </p:cNvPr>
          <p:cNvSpPr/>
          <p:nvPr/>
        </p:nvSpPr>
        <p:spPr>
          <a:xfrm rot="16200000">
            <a:off x="9962369" y="2948129"/>
            <a:ext cx="625899" cy="903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A4B43B-8485-467B-9583-436CBF9FBD94}"/>
              </a:ext>
            </a:extLst>
          </p:cNvPr>
          <p:cNvSpPr txBox="1"/>
          <p:nvPr/>
        </p:nvSpPr>
        <p:spPr>
          <a:xfrm>
            <a:off x="10841143" y="2329055"/>
            <a:ext cx="114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FlatXTable</a:t>
            </a:r>
            <a:endParaRPr lang="fr-FR" dirty="0"/>
          </a:p>
        </p:txBody>
      </p:sp>
      <p:sp>
        <p:nvSpPr>
          <p:cNvPr id="29" name="Arrow: Curved Left 28">
            <a:extLst>
              <a:ext uri="{FF2B5EF4-FFF2-40B4-BE49-F238E27FC236}">
                <a16:creationId xmlns:a16="http://schemas.microsoft.com/office/drawing/2014/main" id="{A00CFEF7-3EF1-4543-B1F4-8E2074992678}"/>
              </a:ext>
            </a:extLst>
          </p:cNvPr>
          <p:cNvSpPr/>
          <p:nvPr/>
        </p:nvSpPr>
        <p:spPr>
          <a:xfrm rot="5160902" flipH="1">
            <a:off x="5873399" y="1794915"/>
            <a:ext cx="570048" cy="143761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Arrow: Curved Left 29">
            <a:extLst>
              <a:ext uri="{FF2B5EF4-FFF2-40B4-BE49-F238E27FC236}">
                <a16:creationId xmlns:a16="http://schemas.microsoft.com/office/drawing/2014/main" id="{B58EE84B-7C90-46C8-BC45-F7E1F9A048F1}"/>
              </a:ext>
            </a:extLst>
          </p:cNvPr>
          <p:cNvSpPr/>
          <p:nvPr/>
        </p:nvSpPr>
        <p:spPr>
          <a:xfrm rot="5400000">
            <a:off x="5989338" y="5380262"/>
            <a:ext cx="570047" cy="16431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Arrow: Curved Right 30">
            <a:extLst>
              <a:ext uri="{FF2B5EF4-FFF2-40B4-BE49-F238E27FC236}">
                <a16:creationId xmlns:a16="http://schemas.microsoft.com/office/drawing/2014/main" id="{6D9A2863-5CD2-4ACA-A249-1ABC6455107E}"/>
              </a:ext>
            </a:extLst>
          </p:cNvPr>
          <p:cNvSpPr/>
          <p:nvPr/>
        </p:nvSpPr>
        <p:spPr>
          <a:xfrm rot="16200000">
            <a:off x="6044950" y="5154855"/>
            <a:ext cx="609215" cy="1492758"/>
          </a:xfrm>
          <a:prstGeom prst="curvedRightArrow">
            <a:avLst>
              <a:gd name="adj1" fmla="val 20812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39CA9F-F51A-4318-AFA8-D0DB51D61435}"/>
              </a:ext>
            </a:extLst>
          </p:cNvPr>
          <p:cNvSpPr txBox="1"/>
          <p:nvPr/>
        </p:nvSpPr>
        <p:spPr>
          <a:xfrm>
            <a:off x="5907552" y="3764779"/>
            <a:ext cx="543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or</a:t>
            </a:r>
            <a:endParaRPr lang="fr-F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1A7D19-7485-4464-ABAF-5CF05EB6B0F2}"/>
              </a:ext>
            </a:extLst>
          </p:cNvPr>
          <p:cNvSpPr txBox="1"/>
          <p:nvPr/>
        </p:nvSpPr>
        <p:spPr>
          <a:xfrm>
            <a:off x="5355402" y="2948226"/>
            <a:ext cx="1890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Data Copy</a:t>
            </a:r>
            <a:endParaRPr lang="fr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26BC30-46EE-4B08-B209-D4E694FF0F79}"/>
              </a:ext>
            </a:extLst>
          </p:cNvPr>
          <p:cNvSpPr txBox="1"/>
          <p:nvPr/>
        </p:nvSpPr>
        <p:spPr>
          <a:xfrm>
            <a:off x="4881671" y="4951660"/>
            <a:ext cx="3086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Adapter </a:t>
            </a:r>
            <a:r>
              <a:rPr lang="fr-FR" sz="3200" dirty="0" err="1"/>
              <a:t>Wrapper</a:t>
            </a:r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7BAF4C-158C-429D-BAD4-32935E1E6B55}"/>
              </a:ext>
            </a:extLst>
          </p:cNvPr>
          <p:cNvSpPr/>
          <p:nvPr/>
        </p:nvSpPr>
        <p:spPr>
          <a:xfrm>
            <a:off x="2595251" y="5734300"/>
            <a:ext cx="2826296" cy="10596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5227F4-3A37-48FE-ADDF-EF42CEF2FA3D}"/>
              </a:ext>
            </a:extLst>
          </p:cNvPr>
          <p:cNvSpPr txBox="1"/>
          <p:nvPr/>
        </p:nvSpPr>
        <p:spPr>
          <a:xfrm>
            <a:off x="2564012" y="5713133"/>
            <a:ext cx="2862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SubBXModelAdapter</a:t>
            </a:r>
            <a:endParaRPr lang="fr-FR" sz="2400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E5871E-4459-4F02-9900-C950CD9B87B4}"/>
              </a:ext>
            </a:extLst>
          </p:cNvPr>
          <p:cNvCxnSpPr>
            <a:cxnSpLocks/>
          </p:cNvCxnSpPr>
          <p:nvPr/>
        </p:nvCxnSpPr>
        <p:spPr>
          <a:xfrm>
            <a:off x="2595251" y="6166337"/>
            <a:ext cx="28262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D07EF4-F92F-4C2C-B371-DD019ACA8075}"/>
              </a:ext>
            </a:extLst>
          </p:cNvPr>
          <p:cNvCxnSpPr>
            <a:stCxn id="36" idx="0"/>
          </p:cNvCxnSpPr>
          <p:nvPr/>
        </p:nvCxnSpPr>
        <p:spPr>
          <a:xfrm flipV="1">
            <a:off x="3995013" y="5189928"/>
            <a:ext cx="9766" cy="5232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967C43-4A38-4C8B-901B-82C4FD187C4B}"/>
              </a:ext>
            </a:extLst>
          </p:cNvPr>
          <p:cNvCxnSpPr>
            <a:cxnSpLocks/>
          </p:cNvCxnSpPr>
          <p:nvPr/>
        </p:nvCxnSpPr>
        <p:spPr>
          <a:xfrm flipV="1">
            <a:off x="7251748" y="5149851"/>
            <a:ext cx="1564977" cy="1498934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16BFCE6-3C5C-4234-9E7F-FB3653866982}"/>
              </a:ext>
            </a:extLst>
          </p:cNvPr>
          <p:cNvSpPr txBox="1"/>
          <p:nvPr/>
        </p:nvSpPr>
        <p:spPr>
          <a:xfrm>
            <a:off x="2590798" y="6162422"/>
            <a:ext cx="2968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getFieldForSubXB</a:t>
            </a:r>
            <a:r>
              <a:rPr lang="fr-FR" dirty="0"/>
              <a:t>() { </a:t>
            </a:r>
          </a:p>
          <a:p>
            <a:r>
              <a:rPr lang="fr-FR" dirty="0"/>
              <a:t>   return </a:t>
            </a:r>
            <a:r>
              <a:rPr lang="fr-FR" dirty="0" err="1"/>
              <a:t>entity.fieldForSubB</a:t>
            </a:r>
            <a:r>
              <a:rPr lang="fr-FR" dirty="0"/>
              <a:t>; }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49287CC-CAB9-41C9-9101-8F329B6A1582}"/>
              </a:ext>
            </a:extLst>
          </p:cNvPr>
          <p:cNvCxnSpPr>
            <a:cxnSpLocks/>
          </p:cNvCxnSpPr>
          <p:nvPr/>
        </p:nvCxnSpPr>
        <p:spPr>
          <a:xfrm>
            <a:off x="5434124" y="6642836"/>
            <a:ext cx="1837965" cy="0"/>
          </a:xfrm>
          <a:prstGeom prst="straightConnector1">
            <a:avLst/>
          </a:prstGeom>
          <a:ln w="3175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759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895A-66EC-40A0-BDDE-330587EB1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85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Typical</a:t>
            </a:r>
            <a:r>
              <a:rPr lang="fr-FR" dirty="0"/>
              <a:t> </a:t>
            </a:r>
            <a:r>
              <a:rPr lang="fr-FR" dirty="0" err="1"/>
              <a:t>mismatch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Finantial</a:t>
            </a:r>
            <a:r>
              <a:rPr lang="fr-FR" dirty="0"/>
              <a:t> Instrument </a:t>
            </a:r>
            <a:r>
              <a:rPr lang="fr-FR" dirty="0" err="1"/>
              <a:t>Models</a:t>
            </a:r>
            <a:r>
              <a:rPr lang="fr-FR" dirty="0"/>
              <a:t> &lt;-&gt; </a:t>
            </a:r>
            <a:r>
              <a:rPr lang="fr-FR" dirty="0" err="1"/>
              <a:t>Optimized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F08E8D-9D70-4C54-961B-6628CDBAB6DD}"/>
              </a:ext>
            </a:extLst>
          </p:cNvPr>
          <p:cNvSpPr/>
          <p:nvPr/>
        </p:nvSpPr>
        <p:spPr>
          <a:xfrm>
            <a:off x="7371564" y="1911449"/>
            <a:ext cx="2396863" cy="1038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E92E0-3EF8-4AAA-B9DA-5EA86B4D77F1}"/>
              </a:ext>
            </a:extLst>
          </p:cNvPr>
          <p:cNvSpPr txBox="1"/>
          <p:nvPr/>
        </p:nvSpPr>
        <p:spPr>
          <a:xfrm>
            <a:off x="7399209" y="1904111"/>
            <a:ext cx="253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EquityTradeEntity</a:t>
            </a:r>
            <a:endParaRPr lang="fr-FR" sz="24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9923D7-F5C1-4C30-B5F9-084986E5AE36}"/>
              </a:ext>
            </a:extLst>
          </p:cNvPr>
          <p:cNvCxnSpPr>
            <a:cxnSpLocks/>
          </p:cNvCxnSpPr>
          <p:nvPr/>
        </p:nvCxnSpPr>
        <p:spPr>
          <a:xfrm>
            <a:off x="7371564" y="2385814"/>
            <a:ext cx="23968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ylinder 7">
            <a:extLst>
              <a:ext uri="{FF2B5EF4-FFF2-40B4-BE49-F238E27FC236}">
                <a16:creationId xmlns:a16="http://schemas.microsoft.com/office/drawing/2014/main" id="{9887C951-2388-48B8-9384-8352D3D947D5}"/>
              </a:ext>
            </a:extLst>
          </p:cNvPr>
          <p:cNvSpPr/>
          <p:nvPr/>
        </p:nvSpPr>
        <p:spPr>
          <a:xfrm>
            <a:off x="10828189" y="2031438"/>
            <a:ext cx="1202901" cy="72248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309E3495-3855-4D8B-A7B9-49DFAB17E7B1}"/>
              </a:ext>
            </a:extLst>
          </p:cNvPr>
          <p:cNvSpPr/>
          <p:nvPr/>
        </p:nvSpPr>
        <p:spPr>
          <a:xfrm rot="16200000">
            <a:off x="9962369" y="2948129"/>
            <a:ext cx="625899" cy="903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E5E8D-D977-4371-B5D5-0F806232105E}"/>
              </a:ext>
            </a:extLst>
          </p:cNvPr>
          <p:cNvSpPr txBox="1"/>
          <p:nvPr/>
        </p:nvSpPr>
        <p:spPr>
          <a:xfrm>
            <a:off x="10887122" y="1454679"/>
            <a:ext cx="1166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Flat Tables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BE2CC6-6125-44BD-BFD1-4415A68A9F3D}"/>
              </a:ext>
            </a:extLst>
          </p:cNvPr>
          <p:cNvSpPr/>
          <p:nvPr/>
        </p:nvSpPr>
        <p:spPr>
          <a:xfrm>
            <a:off x="7371564" y="3085825"/>
            <a:ext cx="2396863" cy="1038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A4E025-88E0-4414-B358-B0408ADC6039}"/>
              </a:ext>
            </a:extLst>
          </p:cNvPr>
          <p:cNvSpPr txBox="1"/>
          <p:nvPr/>
        </p:nvSpPr>
        <p:spPr>
          <a:xfrm>
            <a:off x="7399209" y="3078487"/>
            <a:ext cx="253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ForexTradeEntity</a:t>
            </a:r>
            <a:endParaRPr lang="fr-FR" sz="2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E4BA7C-BDFD-455A-B0A1-849F999508D9}"/>
              </a:ext>
            </a:extLst>
          </p:cNvPr>
          <p:cNvCxnSpPr>
            <a:cxnSpLocks/>
          </p:cNvCxnSpPr>
          <p:nvPr/>
        </p:nvCxnSpPr>
        <p:spPr>
          <a:xfrm>
            <a:off x="7371564" y="3560190"/>
            <a:ext cx="23968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C920427-2940-4A9B-ACEE-BA186111FB9A}"/>
              </a:ext>
            </a:extLst>
          </p:cNvPr>
          <p:cNvSpPr/>
          <p:nvPr/>
        </p:nvSpPr>
        <p:spPr>
          <a:xfrm>
            <a:off x="7376063" y="4232824"/>
            <a:ext cx="2396863" cy="10383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C46094-8321-4427-B876-42E1B768086E}"/>
              </a:ext>
            </a:extLst>
          </p:cNvPr>
          <p:cNvSpPr txBox="1"/>
          <p:nvPr/>
        </p:nvSpPr>
        <p:spPr>
          <a:xfrm>
            <a:off x="7403708" y="4225486"/>
            <a:ext cx="253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OTCTradeEntity</a:t>
            </a:r>
            <a:endParaRPr lang="fr-FR" sz="24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5BBCE4-8964-4289-B6C4-D560867B24B5}"/>
              </a:ext>
            </a:extLst>
          </p:cNvPr>
          <p:cNvCxnSpPr>
            <a:cxnSpLocks/>
          </p:cNvCxnSpPr>
          <p:nvPr/>
        </p:nvCxnSpPr>
        <p:spPr>
          <a:xfrm>
            <a:off x="7376063" y="4707189"/>
            <a:ext cx="23968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AFC5AD8B-F237-49F4-AA5F-7EE08A44B3E3}"/>
              </a:ext>
            </a:extLst>
          </p:cNvPr>
          <p:cNvSpPr/>
          <p:nvPr/>
        </p:nvSpPr>
        <p:spPr>
          <a:xfrm rot="16200000">
            <a:off x="8560636" y="4512016"/>
            <a:ext cx="303170" cy="253547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E68ABF-C617-4BE4-871C-54E0CCD453D1}"/>
              </a:ext>
            </a:extLst>
          </p:cNvPr>
          <p:cNvSpPr txBox="1"/>
          <p:nvPr/>
        </p:nvSpPr>
        <p:spPr>
          <a:xfrm>
            <a:off x="7236963" y="5862917"/>
            <a:ext cx="3062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All </a:t>
            </a:r>
            <a:r>
              <a:rPr lang="fr-FR" dirty="0" err="1"/>
              <a:t>specific</a:t>
            </a:r>
            <a:r>
              <a:rPr lang="fr-FR" dirty="0"/>
              <a:t> to trading </a:t>
            </a:r>
            <a:r>
              <a:rPr lang="fr-FR" dirty="0" err="1"/>
              <a:t>markets</a:t>
            </a:r>
            <a:r>
              <a:rPr lang="fr-FR" dirty="0"/>
              <a:t>, </a:t>
            </a:r>
          </a:p>
          <a:p>
            <a:r>
              <a:rPr lang="fr-FR" dirty="0" err="1"/>
              <a:t>optimized</a:t>
            </a:r>
            <a:r>
              <a:rPr lang="fr-FR" dirty="0"/>
              <a:t> for </a:t>
            </a:r>
            <a:r>
              <a:rPr lang="fr-FR" dirty="0" err="1"/>
              <a:t>db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… </a:t>
            </a:r>
          </a:p>
          <a:p>
            <a:r>
              <a:rPr lang="fr-FR" dirty="0"/>
              <a:t>not </a:t>
            </a:r>
            <a:r>
              <a:rPr lang="fr-FR" dirty="0" err="1"/>
              <a:t>object-oriented</a:t>
            </a:r>
            <a:endParaRPr lang="fr-FR" dirty="0"/>
          </a:p>
          <a:p>
            <a:endParaRPr lang="fr-FR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81CC6A86-5051-4F67-8ABD-EC9DF0F41162}"/>
              </a:ext>
            </a:extLst>
          </p:cNvPr>
          <p:cNvSpPr/>
          <p:nvPr/>
        </p:nvSpPr>
        <p:spPr>
          <a:xfrm rot="2775294">
            <a:off x="5932347" y="2031920"/>
            <a:ext cx="224932" cy="1710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2CAF4917-139B-4147-B434-091D711641CB}"/>
              </a:ext>
            </a:extLst>
          </p:cNvPr>
          <p:cNvSpPr/>
          <p:nvPr/>
        </p:nvSpPr>
        <p:spPr>
          <a:xfrm rot="5400000">
            <a:off x="6190814" y="2817166"/>
            <a:ext cx="224932" cy="1710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EAE6B7D0-37F6-458C-9CDF-1E4D77FC4C32}"/>
              </a:ext>
            </a:extLst>
          </p:cNvPr>
          <p:cNvSpPr/>
          <p:nvPr/>
        </p:nvSpPr>
        <p:spPr>
          <a:xfrm rot="7604099">
            <a:off x="6031483" y="3600828"/>
            <a:ext cx="224932" cy="17109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AD2B3A-FF6C-4E24-B10B-DE283B851455}"/>
              </a:ext>
            </a:extLst>
          </p:cNvPr>
          <p:cNvSpPr txBox="1"/>
          <p:nvPr/>
        </p:nvSpPr>
        <p:spPr>
          <a:xfrm>
            <a:off x="4050536" y="2778453"/>
            <a:ext cx="1355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Unified</a:t>
            </a:r>
            <a:r>
              <a:rPr lang="fr-FR" dirty="0"/>
              <a:t> </a:t>
            </a:r>
          </a:p>
          <a:p>
            <a:r>
              <a:rPr lang="fr-FR" dirty="0"/>
              <a:t>Trade model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498994-3D93-4170-89AF-6FA8258987E7}"/>
              </a:ext>
            </a:extLst>
          </p:cNvPr>
          <p:cNvSpPr/>
          <p:nvPr/>
        </p:nvSpPr>
        <p:spPr>
          <a:xfrm>
            <a:off x="371656" y="2276044"/>
            <a:ext cx="1779563" cy="8446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2904A7-3DCB-48A7-9A43-73A6AE469A16}"/>
              </a:ext>
            </a:extLst>
          </p:cNvPr>
          <p:cNvSpPr txBox="1"/>
          <p:nvPr/>
        </p:nvSpPr>
        <p:spPr>
          <a:xfrm>
            <a:off x="399301" y="2268706"/>
            <a:ext cx="1883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Transaction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2BBB82-BB89-4B13-B57F-258EC3CE5C0A}"/>
              </a:ext>
            </a:extLst>
          </p:cNvPr>
          <p:cNvCxnSpPr>
            <a:cxnSpLocks/>
            <a:stCxn id="26" idx="1"/>
            <a:endCxn id="26" idx="3"/>
          </p:cNvCxnSpPr>
          <p:nvPr/>
        </p:nvCxnSpPr>
        <p:spPr>
          <a:xfrm>
            <a:off x="371656" y="2698387"/>
            <a:ext cx="17795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DF865B1-B683-476C-9691-4AA8BEB77B0A}"/>
              </a:ext>
            </a:extLst>
          </p:cNvPr>
          <p:cNvSpPr/>
          <p:nvPr/>
        </p:nvSpPr>
        <p:spPr>
          <a:xfrm>
            <a:off x="1296651" y="3265766"/>
            <a:ext cx="1779563" cy="8446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4A1D92-EE4E-4E55-9677-58F330EAC0AA}"/>
              </a:ext>
            </a:extLst>
          </p:cNvPr>
          <p:cNvCxnSpPr>
            <a:cxnSpLocks/>
            <a:stCxn id="31" idx="1"/>
            <a:endCxn id="31" idx="3"/>
          </p:cNvCxnSpPr>
          <p:nvPr/>
        </p:nvCxnSpPr>
        <p:spPr>
          <a:xfrm>
            <a:off x="1296651" y="3688109"/>
            <a:ext cx="17795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EDF2C7E-E12F-423B-962F-DE5F56C7A722}"/>
              </a:ext>
            </a:extLst>
          </p:cNvPr>
          <p:cNvSpPr txBox="1"/>
          <p:nvPr/>
        </p:nvSpPr>
        <p:spPr>
          <a:xfrm>
            <a:off x="1296651" y="3224488"/>
            <a:ext cx="1883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TradeLeg</a:t>
            </a:r>
            <a:endParaRPr lang="fr-FR" sz="24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829BEE1-774C-4A0F-9BC8-392D61539AA5}"/>
              </a:ext>
            </a:extLst>
          </p:cNvPr>
          <p:cNvSpPr/>
          <p:nvPr/>
        </p:nvSpPr>
        <p:spPr>
          <a:xfrm>
            <a:off x="1802111" y="4589928"/>
            <a:ext cx="1779563" cy="4038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D60B46-AA44-47CB-AFD7-52BA5A5FC215}"/>
              </a:ext>
            </a:extLst>
          </p:cNvPr>
          <p:cNvSpPr txBox="1"/>
          <p:nvPr/>
        </p:nvSpPr>
        <p:spPr>
          <a:xfrm>
            <a:off x="1802111" y="4548650"/>
            <a:ext cx="177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Instrument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E99B090-31DE-4A45-A7A5-760B23F6AD2B}"/>
              </a:ext>
            </a:extLst>
          </p:cNvPr>
          <p:cNvSpPr txBox="1"/>
          <p:nvPr/>
        </p:nvSpPr>
        <p:spPr>
          <a:xfrm>
            <a:off x="3208220" y="3875729"/>
            <a:ext cx="2135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Math </a:t>
            </a:r>
            <a:r>
              <a:rPr lang="fr-FR" dirty="0" err="1"/>
              <a:t>modelisation</a:t>
            </a:r>
            <a:endParaRPr lang="fr-FR" dirty="0"/>
          </a:p>
          <a:p>
            <a:r>
              <a:rPr lang="fr-FR" dirty="0"/>
              <a:t>of </a:t>
            </a:r>
            <a:r>
              <a:rPr lang="fr-FR" dirty="0" err="1"/>
              <a:t>derivatives</a:t>
            </a:r>
            <a:r>
              <a:rPr lang="fr-FR" dirty="0"/>
              <a:t> </a:t>
            </a:r>
            <a:r>
              <a:rPr lang="fr-FR" dirty="0" err="1"/>
              <a:t>pricing</a:t>
            </a:r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8CF9E8-4B3E-452C-8EAF-7BCE255912D4}"/>
              </a:ext>
            </a:extLst>
          </p:cNvPr>
          <p:cNvSpPr/>
          <p:nvPr/>
        </p:nvSpPr>
        <p:spPr>
          <a:xfrm>
            <a:off x="800423" y="5364201"/>
            <a:ext cx="1187971" cy="372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F99A67-C39E-4876-B9C4-B638D2286FC4}"/>
              </a:ext>
            </a:extLst>
          </p:cNvPr>
          <p:cNvSpPr txBox="1"/>
          <p:nvPr/>
        </p:nvSpPr>
        <p:spPr>
          <a:xfrm>
            <a:off x="754017" y="5313570"/>
            <a:ext cx="140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Currency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4BE5A6B-2BFF-48C4-BB50-E25872CC6CF1}"/>
              </a:ext>
            </a:extLst>
          </p:cNvPr>
          <p:cNvSpPr/>
          <p:nvPr/>
        </p:nvSpPr>
        <p:spPr>
          <a:xfrm>
            <a:off x="2017060" y="5368192"/>
            <a:ext cx="1938820" cy="356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5F8B75-FC52-4C99-8ED3-3A768D162F15}"/>
              </a:ext>
            </a:extLst>
          </p:cNvPr>
          <p:cNvSpPr txBox="1"/>
          <p:nvPr/>
        </p:nvSpPr>
        <p:spPr>
          <a:xfrm>
            <a:off x="2004366" y="5326414"/>
            <a:ext cx="200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ListedProduct</a:t>
            </a:r>
            <a:endParaRPr lang="fr-FR" sz="24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8E3ADD-7640-49A2-805F-54E81FB62EB6}"/>
              </a:ext>
            </a:extLst>
          </p:cNvPr>
          <p:cNvSpPr/>
          <p:nvPr/>
        </p:nvSpPr>
        <p:spPr>
          <a:xfrm>
            <a:off x="1807055" y="5982200"/>
            <a:ext cx="1048613" cy="369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1E6E97-460D-473B-991D-01B31EF02B7D}"/>
              </a:ext>
            </a:extLst>
          </p:cNvPr>
          <p:cNvSpPr txBox="1"/>
          <p:nvPr/>
        </p:nvSpPr>
        <p:spPr>
          <a:xfrm>
            <a:off x="1807054" y="5940921"/>
            <a:ext cx="140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Equity</a:t>
            </a:r>
            <a:endParaRPr lang="fr-FR" sz="24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F61B44-15C3-427A-8472-254ADF1DA071}"/>
              </a:ext>
            </a:extLst>
          </p:cNvPr>
          <p:cNvSpPr/>
          <p:nvPr/>
        </p:nvSpPr>
        <p:spPr>
          <a:xfrm>
            <a:off x="2912032" y="5992366"/>
            <a:ext cx="1326628" cy="359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CBD83F-D82B-4836-B519-DB51ABC30D72}"/>
              </a:ext>
            </a:extLst>
          </p:cNvPr>
          <p:cNvSpPr txBox="1"/>
          <p:nvPr/>
        </p:nvSpPr>
        <p:spPr>
          <a:xfrm>
            <a:off x="2846165" y="5945829"/>
            <a:ext cx="1576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Comodity</a:t>
            </a:r>
            <a:endParaRPr lang="fr-FR" sz="24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0875B9F-5C52-4269-89B4-6D86B81448AD}"/>
              </a:ext>
            </a:extLst>
          </p:cNvPr>
          <p:cNvCxnSpPr>
            <a:cxnSpLocks/>
            <a:stCxn id="41" idx="0"/>
            <a:endCxn id="34" idx="2"/>
          </p:cNvCxnSpPr>
          <p:nvPr/>
        </p:nvCxnSpPr>
        <p:spPr>
          <a:xfrm flipV="1">
            <a:off x="1456238" y="4993763"/>
            <a:ext cx="1235655" cy="3198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0844FF9-A01A-4729-A758-61222B9A1921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2691893" y="5010315"/>
            <a:ext cx="0" cy="3334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D0F1F6C-E994-473B-8DE6-5F8ECD4A13D4}"/>
              </a:ext>
            </a:extLst>
          </p:cNvPr>
          <p:cNvCxnSpPr>
            <a:cxnSpLocks/>
          </p:cNvCxnSpPr>
          <p:nvPr/>
        </p:nvCxnSpPr>
        <p:spPr>
          <a:xfrm flipV="1">
            <a:off x="2350111" y="5768831"/>
            <a:ext cx="561921" cy="21632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89E8998-1179-4985-B5D3-7C526C9C0573}"/>
              </a:ext>
            </a:extLst>
          </p:cNvPr>
          <p:cNvCxnSpPr>
            <a:cxnSpLocks/>
          </p:cNvCxnSpPr>
          <p:nvPr/>
        </p:nvCxnSpPr>
        <p:spPr>
          <a:xfrm flipH="1" flipV="1">
            <a:off x="3154506" y="5763684"/>
            <a:ext cx="374611" cy="20426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2CDCA70-13D4-422D-9286-B6BDCA9A1140}"/>
              </a:ext>
            </a:extLst>
          </p:cNvPr>
          <p:cNvSpPr/>
          <p:nvPr/>
        </p:nvSpPr>
        <p:spPr>
          <a:xfrm>
            <a:off x="4020539" y="5387875"/>
            <a:ext cx="1162033" cy="308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7A2D95B-C578-4608-9EFB-0EB4815ED149}"/>
              </a:ext>
            </a:extLst>
          </p:cNvPr>
          <p:cNvSpPr txBox="1"/>
          <p:nvPr/>
        </p:nvSpPr>
        <p:spPr>
          <a:xfrm>
            <a:off x="3975788" y="5301866"/>
            <a:ext cx="126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Forward</a:t>
            </a:r>
            <a:endParaRPr lang="fr-FR" sz="2400" b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2924FC0-A074-4384-8988-6040A942CBA6}"/>
              </a:ext>
            </a:extLst>
          </p:cNvPr>
          <p:cNvSpPr/>
          <p:nvPr/>
        </p:nvSpPr>
        <p:spPr>
          <a:xfrm>
            <a:off x="4670613" y="5803211"/>
            <a:ext cx="974600" cy="383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4BA1B6-0E36-4DC0-9D95-1E2FDF2E79A5}"/>
              </a:ext>
            </a:extLst>
          </p:cNvPr>
          <p:cNvSpPr txBox="1"/>
          <p:nvPr/>
        </p:nvSpPr>
        <p:spPr>
          <a:xfrm>
            <a:off x="4651242" y="5756135"/>
            <a:ext cx="103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Future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0048A52-8872-4296-A4FA-93AA3DEF4D60}"/>
              </a:ext>
            </a:extLst>
          </p:cNvPr>
          <p:cNvSpPr/>
          <p:nvPr/>
        </p:nvSpPr>
        <p:spPr>
          <a:xfrm>
            <a:off x="5283539" y="6256162"/>
            <a:ext cx="1014220" cy="3830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7D67798-1070-45F1-B40B-5E973B20EBA4}"/>
              </a:ext>
            </a:extLst>
          </p:cNvPr>
          <p:cNvSpPr txBox="1"/>
          <p:nvPr/>
        </p:nvSpPr>
        <p:spPr>
          <a:xfrm>
            <a:off x="5264167" y="6209086"/>
            <a:ext cx="1114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Option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ED07ED7-5D78-43C8-835C-52F9122CFCFA}"/>
              </a:ext>
            </a:extLst>
          </p:cNvPr>
          <p:cNvCxnSpPr>
            <a:cxnSpLocks/>
          </p:cNvCxnSpPr>
          <p:nvPr/>
        </p:nvCxnSpPr>
        <p:spPr>
          <a:xfrm flipH="1" flipV="1">
            <a:off x="2989357" y="4993763"/>
            <a:ext cx="1273849" cy="3500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7802E8B-7D71-4372-8F1A-8780B1EC5354}"/>
              </a:ext>
            </a:extLst>
          </p:cNvPr>
          <p:cNvCxnSpPr>
            <a:cxnSpLocks/>
          </p:cNvCxnSpPr>
          <p:nvPr/>
        </p:nvCxnSpPr>
        <p:spPr>
          <a:xfrm flipH="1" flipV="1">
            <a:off x="3411107" y="5000701"/>
            <a:ext cx="1914721" cy="32571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81BB403-034A-4472-8C8A-7A8E1A1D0349}"/>
              </a:ext>
            </a:extLst>
          </p:cNvPr>
          <p:cNvCxnSpPr>
            <a:cxnSpLocks/>
          </p:cNvCxnSpPr>
          <p:nvPr/>
        </p:nvCxnSpPr>
        <p:spPr>
          <a:xfrm flipH="1" flipV="1">
            <a:off x="3834771" y="4979940"/>
            <a:ext cx="1914720" cy="33363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373557A-22E1-4A1A-B2B2-644640ED6CAB}"/>
              </a:ext>
            </a:extLst>
          </p:cNvPr>
          <p:cNvCxnSpPr>
            <a:cxnSpLocks/>
          </p:cNvCxnSpPr>
          <p:nvPr/>
        </p:nvCxnSpPr>
        <p:spPr>
          <a:xfrm flipH="1" flipV="1">
            <a:off x="5749491" y="5298539"/>
            <a:ext cx="6074" cy="962425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6DB7A92-A958-45FF-A71F-61BE0177C32F}"/>
              </a:ext>
            </a:extLst>
          </p:cNvPr>
          <p:cNvCxnSpPr>
            <a:cxnSpLocks/>
          </p:cNvCxnSpPr>
          <p:nvPr/>
        </p:nvCxnSpPr>
        <p:spPr>
          <a:xfrm flipH="1" flipV="1">
            <a:off x="5329345" y="5316946"/>
            <a:ext cx="6074" cy="486265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1A48E0F-B801-4B08-9C58-ADE3C7398D26}"/>
              </a:ext>
            </a:extLst>
          </p:cNvPr>
          <p:cNvCxnSpPr>
            <a:cxnSpLocks/>
          </p:cNvCxnSpPr>
          <p:nvPr/>
        </p:nvCxnSpPr>
        <p:spPr>
          <a:xfrm>
            <a:off x="714216" y="3211850"/>
            <a:ext cx="547221" cy="500829"/>
          </a:xfrm>
          <a:prstGeom prst="line">
            <a:avLst/>
          </a:prstGeom>
          <a:ln w="31750"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0275028-CE2D-4D08-B542-3F892F92D740}"/>
              </a:ext>
            </a:extLst>
          </p:cNvPr>
          <p:cNvCxnSpPr>
            <a:cxnSpLocks/>
          </p:cNvCxnSpPr>
          <p:nvPr/>
        </p:nvCxnSpPr>
        <p:spPr>
          <a:xfrm>
            <a:off x="1490845" y="4151729"/>
            <a:ext cx="286331" cy="555896"/>
          </a:xfrm>
          <a:prstGeom prst="line">
            <a:avLst/>
          </a:prstGeom>
          <a:ln w="31750">
            <a:prstDash val="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CD0D92B-CF00-4028-B7D2-07161B72E4F2}"/>
              </a:ext>
            </a:extLst>
          </p:cNvPr>
          <p:cNvSpPr txBox="1"/>
          <p:nvPr/>
        </p:nvSpPr>
        <p:spPr>
          <a:xfrm>
            <a:off x="1405791" y="4469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3E72BA-E30E-4798-867E-59F3DB2CE9A5}"/>
              </a:ext>
            </a:extLst>
          </p:cNvPr>
          <p:cNvSpPr txBox="1"/>
          <p:nvPr/>
        </p:nvSpPr>
        <p:spPr>
          <a:xfrm>
            <a:off x="800424" y="364010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1..*</a:t>
            </a:r>
          </a:p>
        </p:txBody>
      </p:sp>
      <p:sp>
        <p:nvSpPr>
          <p:cNvPr id="94" name="Cylinder 93">
            <a:extLst>
              <a:ext uri="{FF2B5EF4-FFF2-40B4-BE49-F238E27FC236}">
                <a16:creationId xmlns:a16="http://schemas.microsoft.com/office/drawing/2014/main" id="{62FE7E25-6858-4DC1-8637-6D4D35992327}"/>
              </a:ext>
            </a:extLst>
          </p:cNvPr>
          <p:cNvSpPr/>
          <p:nvPr/>
        </p:nvSpPr>
        <p:spPr>
          <a:xfrm>
            <a:off x="10841622" y="3166980"/>
            <a:ext cx="1202901" cy="722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Cylinder 94">
            <a:extLst>
              <a:ext uri="{FF2B5EF4-FFF2-40B4-BE49-F238E27FC236}">
                <a16:creationId xmlns:a16="http://schemas.microsoft.com/office/drawing/2014/main" id="{E4CEB271-1FFD-4055-B0F6-E0999DE3544C}"/>
              </a:ext>
            </a:extLst>
          </p:cNvPr>
          <p:cNvSpPr/>
          <p:nvPr/>
        </p:nvSpPr>
        <p:spPr>
          <a:xfrm>
            <a:off x="10828188" y="4325909"/>
            <a:ext cx="1202901" cy="7224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25D211B-7CA8-4338-BBDC-FE046DF358B2}"/>
              </a:ext>
            </a:extLst>
          </p:cNvPr>
          <p:cNvSpPr/>
          <p:nvPr/>
        </p:nvSpPr>
        <p:spPr>
          <a:xfrm>
            <a:off x="336993" y="5767641"/>
            <a:ext cx="669307" cy="372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0EAAF9D-CBA3-4026-B684-A18AAC3F077E}"/>
              </a:ext>
            </a:extLst>
          </p:cNvPr>
          <p:cNvSpPr txBox="1"/>
          <p:nvPr/>
        </p:nvSpPr>
        <p:spPr>
          <a:xfrm>
            <a:off x="290587" y="5717010"/>
            <a:ext cx="77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Sum</a:t>
            </a:r>
            <a:endParaRPr lang="fr-FR" sz="2400" b="1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9817049-6733-43C7-8DDA-9E52E6A0D20E}"/>
              </a:ext>
            </a:extLst>
          </p:cNvPr>
          <p:cNvSpPr/>
          <p:nvPr/>
        </p:nvSpPr>
        <p:spPr>
          <a:xfrm>
            <a:off x="87106" y="6236064"/>
            <a:ext cx="968911" cy="372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5D18CC5-1C62-4E94-80A5-E10ABAF4BD6E}"/>
              </a:ext>
            </a:extLst>
          </p:cNvPr>
          <p:cNvSpPr txBox="1"/>
          <p:nvPr/>
        </p:nvSpPr>
        <p:spPr>
          <a:xfrm>
            <a:off x="40700" y="6185433"/>
            <a:ext cx="995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Scaled</a:t>
            </a:r>
            <a:endParaRPr lang="fr-FR" sz="2400" b="1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94122A2-B38A-4D3B-8A0B-B8F8750063FE}"/>
              </a:ext>
            </a:extLst>
          </p:cNvPr>
          <p:cNvCxnSpPr>
            <a:cxnSpLocks/>
          </p:cNvCxnSpPr>
          <p:nvPr/>
        </p:nvCxnSpPr>
        <p:spPr>
          <a:xfrm flipV="1">
            <a:off x="557312" y="4998215"/>
            <a:ext cx="1824439" cy="3587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BE9FFD3-AD5E-48F3-A475-5DFADEB42358}"/>
              </a:ext>
            </a:extLst>
          </p:cNvPr>
          <p:cNvCxnSpPr>
            <a:cxnSpLocks/>
          </p:cNvCxnSpPr>
          <p:nvPr/>
        </p:nvCxnSpPr>
        <p:spPr>
          <a:xfrm flipV="1">
            <a:off x="547365" y="5343002"/>
            <a:ext cx="0" cy="413133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9AFAFCF-8CCB-41FB-945B-F05ECCE8C0BD}"/>
              </a:ext>
            </a:extLst>
          </p:cNvPr>
          <p:cNvCxnSpPr>
            <a:cxnSpLocks/>
          </p:cNvCxnSpPr>
          <p:nvPr/>
        </p:nvCxnSpPr>
        <p:spPr>
          <a:xfrm flipV="1">
            <a:off x="254953" y="4989248"/>
            <a:ext cx="1824439" cy="3587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EDAB1A6-A798-4A6E-B588-2B678EB6CEB7}"/>
              </a:ext>
            </a:extLst>
          </p:cNvPr>
          <p:cNvCxnSpPr>
            <a:cxnSpLocks/>
          </p:cNvCxnSpPr>
          <p:nvPr/>
        </p:nvCxnSpPr>
        <p:spPr>
          <a:xfrm flipH="1" flipV="1">
            <a:off x="247977" y="5338242"/>
            <a:ext cx="6976" cy="897822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91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C473-4C42-49DC-840D-695AADB6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37" y="-168295"/>
            <a:ext cx="10985432" cy="1325563"/>
          </a:xfrm>
        </p:spPr>
        <p:txBody>
          <a:bodyPr/>
          <a:lstStyle/>
          <a:p>
            <a:pPr algn="ctr"/>
            <a:r>
              <a:rPr lang="fr-FR" dirty="0" err="1"/>
              <a:t>Typical</a:t>
            </a:r>
            <a:r>
              <a:rPr lang="fr-FR" dirty="0"/>
              <a:t> Flat to </a:t>
            </a:r>
            <a:r>
              <a:rPr lang="fr-FR" dirty="0" err="1"/>
              <a:t>Tree</a:t>
            </a:r>
            <a:r>
              <a:rPr lang="fr-FR" dirty="0"/>
              <a:t> Converter (Pricing Finance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F91EB-0BFB-43AC-97CD-E11FBB6AD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750" y="3535722"/>
            <a:ext cx="7014500" cy="3180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4B123E-282E-4661-930B-EBB7914BE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1313" y="1386665"/>
            <a:ext cx="2993371" cy="31653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9635AA-3546-456C-B5DD-D38AEBE1D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87" y="1210718"/>
            <a:ext cx="3934117" cy="2325004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4A81830E-45E3-4DBA-BD1B-18E4590F1CC6}"/>
              </a:ext>
            </a:extLst>
          </p:cNvPr>
          <p:cNvSpPr/>
          <p:nvPr/>
        </p:nvSpPr>
        <p:spPr>
          <a:xfrm rot="5400000">
            <a:off x="6175868" y="1752385"/>
            <a:ext cx="366738" cy="1325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91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A188-42BE-4A83-B378-C41DBA5D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Model Adapter design-pattern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44E1B-98AE-435E-B7A7-241FFFEC785C}"/>
              </a:ext>
            </a:extLst>
          </p:cNvPr>
          <p:cNvSpPr txBox="1"/>
          <p:nvPr/>
        </p:nvSpPr>
        <p:spPr>
          <a:xfrm>
            <a:off x="7309936" y="1208206"/>
            <a:ext cx="399737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interface Model {</a:t>
            </a:r>
          </a:p>
          <a:p>
            <a:r>
              <a:rPr lang="fr-FR" dirty="0"/>
              <a:t>    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getField</a:t>
            </a:r>
            <a:r>
              <a:rPr lang="fr-FR" dirty="0"/>
              <a:t>();</a:t>
            </a:r>
          </a:p>
          <a:p>
            <a:r>
              <a:rPr lang="fr-FR" dirty="0"/>
              <a:t>    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setField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field</a:t>
            </a:r>
            <a:r>
              <a:rPr lang="fr-FR" dirty="0"/>
              <a:t>);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dirty="0"/>
              <a:t>class </a:t>
            </a:r>
            <a:r>
              <a:rPr lang="fr-FR" dirty="0" err="1"/>
              <a:t>ModelAdapter</a:t>
            </a:r>
            <a:r>
              <a:rPr lang="fr-FR" dirty="0"/>
              <a:t> </a:t>
            </a:r>
            <a:r>
              <a:rPr lang="fr-FR" dirty="0" err="1"/>
              <a:t>implements</a:t>
            </a:r>
            <a:r>
              <a:rPr lang="fr-FR" dirty="0"/>
              <a:t> Model {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Entity</a:t>
            </a:r>
            <a:r>
              <a:rPr lang="fr-FR" dirty="0"/>
              <a:t> </a:t>
            </a:r>
            <a:r>
              <a:rPr lang="fr-FR" dirty="0" err="1"/>
              <a:t>entityDelegate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    @Override</a:t>
            </a:r>
          </a:p>
          <a:p>
            <a:r>
              <a:rPr lang="fr-FR" dirty="0"/>
              <a:t>    public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getField</a:t>
            </a:r>
            <a:r>
              <a:rPr lang="fr-FR" dirty="0"/>
              <a:t>() {  </a:t>
            </a:r>
          </a:p>
          <a:p>
            <a:r>
              <a:rPr lang="fr-FR" dirty="0"/>
              <a:t>         return </a:t>
            </a:r>
            <a:r>
              <a:rPr lang="fr-FR" dirty="0" err="1"/>
              <a:t>entityDelegate.getField</a:t>
            </a:r>
            <a:r>
              <a:rPr lang="fr-FR" dirty="0"/>
              <a:t>();</a:t>
            </a:r>
          </a:p>
          <a:p>
            <a:r>
              <a:rPr lang="fr-FR" dirty="0"/>
              <a:t>    }</a:t>
            </a:r>
          </a:p>
          <a:p>
            <a:endParaRPr lang="fr-FR" dirty="0"/>
          </a:p>
          <a:p>
            <a:r>
              <a:rPr lang="fr-FR" dirty="0"/>
              <a:t>    @Override</a:t>
            </a:r>
          </a:p>
          <a:p>
            <a:r>
              <a:rPr lang="fr-FR" dirty="0"/>
              <a:t>    public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setField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p) {  </a:t>
            </a:r>
          </a:p>
          <a:p>
            <a:r>
              <a:rPr lang="fr-FR" dirty="0"/>
              <a:t>         </a:t>
            </a:r>
            <a:r>
              <a:rPr lang="fr-FR" dirty="0" err="1"/>
              <a:t>entityDelegate.setField</a:t>
            </a:r>
            <a:r>
              <a:rPr lang="fr-FR" dirty="0"/>
              <a:t>(p);</a:t>
            </a:r>
          </a:p>
          <a:p>
            <a:r>
              <a:rPr lang="fr-FR" dirty="0"/>
              <a:t>    }</a:t>
            </a:r>
          </a:p>
          <a:p>
            <a:r>
              <a:rPr lang="fr-FR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BCEC3C-54D1-472F-90FD-8EDF15CD4AA0}"/>
              </a:ext>
            </a:extLst>
          </p:cNvPr>
          <p:cNvSpPr/>
          <p:nvPr/>
        </p:nvSpPr>
        <p:spPr>
          <a:xfrm>
            <a:off x="2034172" y="2097741"/>
            <a:ext cx="1421500" cy="1111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B6914-6A72-4D0B-A991-A7219BF57127}"/>
              </a:ext>
            </a:extLst>
          </p:cNvPr>
          <p:cNvSpPr txBox="1"/>
          <p:nvPr/>
        </p:nvSpPr>
        <p:spPr>
          <a:xfrm>
            <a:off x="2034172" y="2101591"/>
            <a:ext cx="142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Model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1756E4-10B9-480F-84D1-063B349740B4}"/>
              </a:ext>
            </a:extLst>
          </p:cNvPr>
          <p:cNvCxnSpPr>
            <a:cxnSpLocks/>
          </p:cNvCxnSpPr>
          <p:nvPr/>
        </p:nvCxnSpPr>
        <p:spPr>
          <a:xfrm>
            <a:off x="2026229" y="2563257"/>
            <a:ext cx="14279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2AAA2F2-5A2A-4E16-8E33-9C097494517B}"/>
              </a:ext>
            </a:extLst>
          </p:cNvPr>
          <p:cNvSpPr/>
          <p:nvPr/>
        </p:nvSpPr>
        <p:spPr>
          <a:xfrm>
            <a:off x="1659475" y="3753914"/>
            <a:ext cx="2092206" cy="10596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4CDE0-0442-4F3D-828D-352FDD199723}"/>
              </a:ext>
            </a:extLst>
          </p:cNvPr>
          <p:cNvSpPr txBox="1"/>
          <p:nvPr/>
        </p:nvSpPr>
        <p:spPr>
          <a:xfrm>
            <a:off x="1687022" y="3753913"/>
            <a:ext cx="2092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ModelAdapter</a:t>
            </a:r>
            <a:endParaRPr lang="fr-FR" sz="24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669601-BB25-4ACC-A2A3-8D3E312318EA}"/>
              </a:ext>
            </a:extLst>
          </p:cNvPr>
          <p:cNvCxnSpPr>
            <a:cxnSpLocks/>
          </p:cNvCxnSpPr>
          <p:nvPr/>
        </p:nvCxnSpPr>
        <p:spPr>
          <a:xfrm>
            <a:off x="1659475" y="4185951"/>
            <a:ext cx="20922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B488F9-3958-4694-B840-DBD74E41B8CE}"/>
              </a:ext>
            </a:extLst>
          </p:cNvPr>
          <p:cNvCxnSpPr>
            <a:cxnSpLocks/>
          </p:cNvCxnSpPr>
          <p:nvPr/>
        </p:nvCxnSpPr>
        <p:spPr>
          <a:xfrm flipV="1">
            <a:off x="2683552" y="3209543"/>
            <a:ext cx="0" cy="54437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548B7FD-3FC6-4357-83AA-2201374408F1}"/>
              </a:ext>
            </a:extLst>
          </p:cNvPr>
          <p:cNvSpPr/>
          <p:nvPr/>
        </p:nvSpPr>
        <p:spPr>
          <a:xfrm>
            <a:off x="4836864" y="2097741"/>
            <a:ext cx="1763309" cy="11118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6E7D05-D2D8-4F59-AFB9-E15F1A6BD5F1}"/>
              </a:ext>
            </a:extLst>
          </p:cNvPr>
          <p:cNvSpPr txBox="1"/>
          <p:nvPr/>
        </p:nvSpPr>
        <p:spPr>
          <a:xfrm>
            <a:off x="5247665" y="2101592"/>
            <a:ext cx="142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Entity</a:t>
            </a:r>
            <a:endParaRPr lang="fr-FR" sz="24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E3549D-A052-49E0-ABE4-ED397523A06E}"/>
              </a:ext>
            </a:extLst>
          </p:cNvPr>
          <p:cNvCxnSpPr>
            <a:cxnSpLocks/>
          </p:cNvCxnSpPr>
          <p:nvPr/>
        </p:nvCxnSpPr>
        <p:spPr>
          <a:xfrm>
            <a:off x="4828922" y="2563257"/>
            <a:ext cx="17712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0280EF-B9F2-4E8B-8882-DC75D7D177BC}"/>
              </a:ext>
            </a:extLst>
          </p:cNvPr>
          <p:cNvCxnSpPr>
            <a:cxnSpLocks/>
          </p:cNvCxnSpPr>
          <p:nvPr/>
        </p:nvCxnSpPr>
        <p:spPr>
          <a:xfrm flipV="1">
            <a:off x="3751681" y="3024923"/>
            <a:ext cx="996530" cy="1405272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6409C26-2E1B-4540-B4A6-30142B675E49}"/>
              </a:ext>
            </a:extLst>
          </p:cNvPr>
          <p:cNvSpPr txBox="1"/>
          <p:nvPr/>
        </p:nvSpPr>
        <p:spPr>
          <a:xfrm>
            <a:off x="4516817" y="3223078"/>
            <a:ext cx="993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  <a:p>
            <a:r>
              <a:rPr lang="fr-FR" dirty="0" err="1"/>
              <a:t>delegate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0662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0217A-C609-4E1B-A788-717C1008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51" y="4301"/>
            <a:ext cx="11407996" cy="1325563"/>
          </a:xfrm>
        </p:spPr>
        <p:txBody>
          <a:bodyPr/>
          <a:lstStyle/>
          <a:p>
            <a:pPr algn="ctr"/>
            <a:r>
              <a:rPr lang="fr-FR" dirty="0"/>
              <a:t>Copy / Adapter</a:t>
            </a:r>
            <a:br>
              <a:rPr lang="fr-FR" dirty="0"/>
            </a:br>
            <a:r>
              <a:rPr lang="fr-FR" dirty="0"/>
              <a:t>out-of-</a:t>
            </a:r>
            <a:r>
              <a:rPr lang="fr-FR" dirty="0" err="1"/>
              <a:t>sync</a:t>
            </a:r>
            <a:r>
              <a:rPr lang="fr-FR" dirty="0"/>
              <a:t> / updates to </a:t>
            </a:r>
            <a:r>
              <a:rPr lang="fr-FR" dirty="0" err="1"/>
              <a:t>Entity</a:t>
            </a:r>
            <a:r>
              <a:rPr lang="fr-FR" dirty="0"/>
              <a:t> 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F19849-D3A3-4F82-9A39-3A5B1C01CAED}"/>
              </a:ext>
            </a:extLst>
          </p:cNvPr>
          <p:cNvCxnSpPr>
            <a:cxnSpLocks/>
          </p:cNvCxnSpPr>
          <p:nvPr/>
        </p:nvCxnSpPr>
        <p:spPr>
          <a:xfrm>
            <a:off x="2015469" y="1815925"/>
            <a:ext cx="0" cy="45881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289342-09DC-4A2E-A272-17F8F7978F3E}"/>
              </a:ext>
            </a:extLst>
          </p:cNvPr>
          <p:cNvCxnSpPr>
            <a:cxnSpLocks/>
          </p:cNvCxnSpPr>
          <p:nvPr/>
        </p:nvCxnSpPr>
        <p:spPr>
          <a:xfrm>
            <a:off x="1872034" y="1815925"/>
            <a:ext cx="2689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12D541F-888F-447F-BED3-5E86ABFC9A62}"/>
              </a:ext>
            </a:extLst>
          </p:cNvPr>
          <p:cNvSpPr txBox="1"/>
          <p:nvPr/>
        </p:nvSpPr>
        <p:spPr>
          <a:xfrm>
            <a:off x="1584657" y="1399067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BE67E-B82A-4A14-9A77-ED0483BA53F9}"/>
              </a:ext>
            </a:extLst>
          </p:cNvPr>
          <p:cNvSpPr txBox="1"/>
          <p:nvPr/>
        </p:nvSpPr>
        <p:spPr>
          <a:xfrm>
            <a:off x="5092540" y="2031195"/>
            <a:ext cx="220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entity</a:t>
            </a:r>
            <a:r>
              <a:rPr lang="fr-FR" dirty="0"/>
              <a:t> =  </a:t>
            </a:r>
            <a:r>
              <a:rPr lang="fr-FR" dirty="0" err="1"/>
              <a:t>em.findBy</a:t>
            </a:r>
            <a:r>
              <a:rPr lang="fr-FR" dirty="0"/>
              <a:t>(..)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E7E2C3A-9FA0-4829-BE56-1D622D4AAE9C}"/>
              </a:ext>
            </a:extLst>
          </p:cNvPr>
          <p:cNvSpPr/>
          <p:nvPr/>
        </p:nvSpPr>
        <p:spPr>
          <a:xfrm rot="5400000">
            <a:off x="8402168" y="1385251"/>
            <a:ext cx="192747" cy="17212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9A87745-7FCA-48A4-BD7A-C3FB4D324DB3}"/>
              </a:ext>
            </a:extLst>
          </p:cNvPr>
          <p:cNvSpPr/>
          <p:nvPr/>
        </p:nvSpPr>
        <p:spPr>
          <a:xfrm>
            <a:off x="9887368" y="1849882"/>
            <a:ext cx="855835" cy="11103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9E4586EB-7075-436A-B36E-F4C27B0D16D9}"/>
              </a:ext>
            </a:extLst>
          </p:cNvPr>
          <p:cNvSpPr/>
          <p:nvPr/>
        </p:nvSpPr>
        <p:spPr>
          <a:xfrm rot="5400000">
            <a:off x="2246610" y="3722663"/>
            <a:ext cx="411436" cy="3693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3B14D596-47ED-4209-8028-A795EB8A1F2A}"/>
              </a:ext>
            </a:extLst>
          </p:cNvPr>
          <p:cNvSpPr/>
          <p:nvPr/>
        </p:nvSpPr>
        <p:spPr>
          <a:xfrm rot="5400000">
            <a:off x="2280929" y="4187114"/>
            <a:ext cx="365099" cy="3693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232B15-2192-4C74-9A7D-4CABFD2D456F}"/>
              </a:ext>
            </a:extLst>
          </p:cNvPr>
          <p:cNvSpPr txBox="1"/>
          <p:nvPr/>
        </p:nvSpPr>
        <p:spPr>
          <a:xfrm>
            <a:off x="2812119" y="3654031"/>
            <a:ext cx="153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entity</a:t>
            </a:r>
            <a:r>
              <a:rPr lang="fr-FR" dirty="0"/>
              <a:t> updates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838BFE-7DA8-414A-8B7F-B76D7933A076}"/>
              </a:ext>
            </a:extLst>
          </p:cNvPr>
          <p:cNvSpPr txBox="1"/>
          <p:nvPr/>
        </p:nvSpPr>
        <p:spPr>
          <a:xfrm>
            <a:off x="2158905" y="2524423"/>
            <a:ext cx="434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00B050"/>
                </a:solidFill>
              </a:rPr>
              <a:t>modelAdapter</a:t>
            </a:r>
            <a:r>
              <a:rPr lang="fr-FR" b="1" dirty="0"/>
              <a:t> = new </a:t>
            </a:r>
            <a:r>
              <a:rPr lang="fr-FR" b="1" dirty="0" err="1"/>
              <a:t>ModelAdapter</a:t>
            </a:r>
            <a:r>
              <a:rPr lang="fr-FR" b="1" dirty="0"/>
              <a:t>(</a:t>
            </a:r>
            <a:r>
              <a:rPr lang="fr-FR" b="1" dirty="0" err="1"/>
              <a:t>entity</a:t>
            </a:r>
            <a:r>
              <a:rPr lang="fr-FR" b="1" dirty="0"/>
              <a:t>)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713968-4BEE-456B-A60E-E2C6E2CA91E2}"/>
              </a:ext>
            </a:extLst>
          </p:cNvPr>
          <p:cNvSpPr txBox="1"/>
          <p:nvPr/>
        </p:nvSpPr>
        <p:spPr>
          <a:xfrm>
            <a:off x="2158905" y="3008559"/>
            <a:ext cx="4992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modelCopy</a:t>
            </a:r>
            <a:r>
              <a:rPr lang="fr-FR" b="1" dirty="0"/>
              <a:t> = new </a:t>
            </a:r>
            <a:r>
              <a:rPr lang="fr-FR" b="1" dirty="0" err="1"/>
              <a:t>ModelCopy</a:t>
            </a:r>
            <a:r>
              <a:rPr lang="fr-FR" b="1" dirty="0"/>
              <a:t>(</a:t>
            </a:r>
          </a:p>
          <a:p>
            <a:r>
              <a:rPr lang="fr-FR" b="1" dirty="0"/>
              <a:t>                           entity.getField1, entity.getField2,…)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2BD5DD-5CE2-4056-9298-BED6DAF05DBA}"/>
              </a:ext>
            </a:extLst>
          </p:cNvPr>
          <p:cNvSpPr txBox="1"/>
          <p:nvPr/>
        </p:nvSpPr>
        <p:spPr>
          <a:xfrm>
            <a:off x="2158905" y="4548992"/>
            <a:ext cx="356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Entity</a:t>
            </a:r>
            <a:r>
              <a:rPr lang="fr-FR" dirty="0"/>
              <a:t> == </a:t>
            </a:r>
            <a:r>
              <a:rPr lang="fr-FR" dirty="0" err="1"/>
              <a:t>modeAdapter</a:t>
            </a:r>
            <a:r>
              <a:rPr lang="fr-FR" dirty="0"/>
              <a:t>  </a:t>
            </a:r>
            <a:r>
              <a:rPr lang="fr-FR" dirty="0" err="1"/>
              <a:t>still</a:t>
            </a:r>
            <a:r>
              <a:rPr lang="fr-FR" dirty="0"/>
              <a:t> in SYNC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0CC599-F68F-497C-9A7B-AE538F98DFC5}"/>
              </a:ext>
            </a:extLst>
          </p:cNvPr>
          <p:cNvSpPr txBox="1"/>
          <p:nvPr/>
        </p:nvSpPr>
        <p:spPr>
          <a:xfrm>
            <a:off x="2801362" y="4155340"/>
            <a:ext cx="234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modelAdapter</a:t>
            </a:r>
            <a:r>
              <a:rPr lang="fr-FR" dirty="0"/>
              <a:t> updates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7CFAB6-B235-4649-8F8F-73810D8F460A}"/>
              </a:ext>
            </a:extLst>
          </p:cNvPr>
          <p:cNvSpPr txBox="1"/>
          <p:nvPr/>
        </p:nvSpPr>
        <p:spPr>
          <a:xfrm>
            <a:off x="2727205" y="4917465"/>
            <a:ext cx="3410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 !=  </a:t>
            </a:r>
            <a:r>
              <a:rPr lang="fr-FR" dirty="0" err="1"/>
              <a:t>modelCopy</a:t>
            </a:r>
            <a:r>
              <a:rPr lang="fr-FR" dirty="0"/>
              <a:t>   (values </a:t>
            </a:r>
            <a:r>
              <a:rPr lang="fr-FR" dirty="0" err="1"/>
              <a:t>diverged</a:t>
            </a:r>
            <a:r>
              <a:rPr lang="fr-FR" dirty="0"/>
              <a:t>)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C7B9C24D-5491-41E7-B69F-628C6D7A1E80}"/>
              </a:ext>
            </a:extLst>
          </p:cNvPr>
          <p:cNvSpPr/>
          <p:nvPr/>
        </p:nvSpPr>
        <p:spPr>
          <a:xfrm rot="16200000">
            <a:off x="2877699" y="5977260"/>
            <a:ext cx="141806" cy="10024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62219D-9FC2-4D05-B645-57E6596C8AA6}"/>
              </a:ext>
            </a:extLst>
          </p:cNvPr>
          <p:cNvSpPr txBox="1"/>
          <p:nvPr/>
        </p:nvSpPr>
        <p:spPr>
          <a:xfrm>
            <a:off x="3567373" y="6290298"/>
            <a:ext cx="265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Flush update </a:t>
            </a:r>
            <a:r>
              <a:rPr lang="fr-FR" dirty="0" err="1"/>
              <a:t>entity</a:t>
            </a:r>
            <a:r>
              <a:rPr lang="fr-FR" dirty="0"/>
              <a:t> to DB</a:t>
            </a:r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DDCD8522-2984-4346-BF98-CFE96647708D}"/>
              </a:ext>
            </a:extLst>
          </p:cNvPr>
          <p:cNvSpPr/>
          <p:nvPr/>
        </p:nvSpPr>
        <p:spPr>
          <a:xfrm rot="5400000">
            <a:off x="6413816" y="5700430"/>
            <a:ext cx="612231" cy="425697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439841-2676-4492-9977-CA3A428604AC}"/>
              </a:ext>
            </a:extLst>
          </p:cNvPr>
          <p:cNvSpPr txBox="1"/>
          <p:nvPr/>
        </p:nvSpPr>
        <p:spPr>
          <a:xfrm>
            <a:off x="6967270" y="5728612"/>
            <a:ext cx="46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Resynchronize</a:t>
            </a:r>
            <a:r>
              <a:rPr lang="fr-FR" dirty="0"/>
              <a:t> </a:t>
            </a:r>
            <a:r>
              <a:rPr lang="fr-FR" dirty="0" err="1"/>
              <a:t>modelCopy</a:t>
            </a:r>
            <a:r>
              <a:rPr lang="fr-FR" dirty="0"/>
              <a:t> changes  to </a:t>
            </a:r>
            <a:r>
              <a:rPr lang="fr-FR" dirty="0" err="1"/>
              <a:t>Entity</a:t>
            </a:r>
            <a:r>
              <a:rPr lang="fr-FR" dirty="0"/>
              <a:t> ??</a:t>
            </a:r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8750C5C4-F855-44CF-81A2-9409C5E6E3D0}"/>
              </a:ext>
            </a:extLst>
          </p:cNvPr>
          <p:cNvSpPr/>
          <p:nvPr/>
        </p:nvSpPr>
        <p:spPr>
          <a:xfrm rot="5400000">
            <a:off x="6515624" y="5084939"/>
            <a:ext cx="365099" cy="3693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B7DBBC-E31B-49E9-8661-D7506AEF2286}"/>
              </a:ext>
            </a:extLst>
          </p:cNvPr>
          <p:cNvSpPr txBox="1"/>
          <p:nvPr/>
        </p:nvSpPr>
        <p:spPr>
          <a:xfrm>
            <a:off x="7036057" y="5053165"/>
            <a:ext cx="205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modelCopy</a:t>
            </a:r>
            <a:r>
              <a:rPr lang="fr-FR" dirty="0"/>
              <a:t> updates</a:t>
            </a:r>
          </a:p>
        </p:txBody>
      </p:sp>
    </p:spTree>
    <p:extLst>
      <p:ext uri="{BB962C8B-B14F-4D97-AF65-F5344CB8AC3E}">
        <p14:creationId xmlns:p14="http://schemas.microsoft.com/office/powerpoint/2010/main" val="3411890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A188-42BE-4A83-B378-C41DBA5D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Read-</a:t>
            </a:r>
            <a:r>
              <a:rPr lang="fr-FR" dirty="0" err="1"/>
              <a:t>Only</a:t>
            </a:r>
            <a:r>
              <a:rPr lang="fr-FR" dirty="0"/>
              <a:t> Model : </a:t>
            </a:r>
            <a:r>
              <a:rPr lang="fr-FR" dirty="0" err="1"/>
              <a:t>simpler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44E1B-98AE-435E-B7A7-241FFFEC785C}"/>
              </a:ext>
            </a:extLst>
          </p:cNvPr>
          <p:cNvSpPr txBox="1"/>
          <p:nvPr/>
        </p:nvSpPr>
        <p:spPr>
          <a:xfrm>
            <a:off x="4087906" y="2245558"/>
            <a:ext cx="489743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interface </a:t>
            </a:r>
            <a:r>
              <a:rPr lang="fr-FR" dirty="0" err="1"/>
              <a:t>ReadOnlyModel</a:t>
            </a:r>
            <a:r>
              <a:rPr lang="fr-FR" dirty="0"/>
              <a:t> {</a:t>
            </a:r>
          </a:p>
          <a:p>
            <a:r>
              <a:rPr lang="fr-FR" dirty="0"/>
              <a:t>    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getField</a:t>
            </a:r>
            <a:r>
              <a:rPr lang="fr-FR" dirty="0"/>
              <a:t>();</a:t>
            </a:r>
          </a:p>
          <a:p>
            <a:r>
              <a:rPr lang="fr-FR" dirty="0"/>
              <a:t>     // NO setter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dirty="0"/>
              <a:t>class </a:t>
            </a:r>
            <a:r>
              <a:rPr lang="fr-FR" dirty="0" err="1"/>
              <a:t>ReadOnlyModelAdapter</a:t>
            </a:r>
            <a:r>
              <a:rPr lang="fr-FR" dirty="0"/>
              <a:t> </a:t>
            </a:r>
            <a:r>
              <a:rPr lang="fr-FR" dirty="0" err="1"/>
              <a:t>implements</a:t>
            </a:r>
            <a:r>
              <a:rPr lang="fr-FR" dirty="0"/>
              <a:t> Model {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Entity</a:t>
            </a:r>
            <a:r>
              <a:rPr lang="fr-FR" dirty="0"/>
              <a:t> </a:t>
            </a:r>
            <a:r>
              <a:rPr lang="fr-FR" dirty="0" err="1"/>
              <a:t>entityDelegate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    @Override</a:t>
            </a:r>
          </a:p>
          <a:p>
            <a:r>
              <a:rPr lang="fr-FR" dirty="0"/>
              <a:t>    public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getField</a:t>
            </a:r>
            <a:r>
              <a:rPr lang="fr-FR" dirty="0"/>
              <a:t>() {  </a:t>
            </a:r>
          </a:p>
          <a:p>
            <a:r>
              <a:rPr lang="fr-FR" dirty="0"/>
              <a:t>         return </a:t>
            </a:r>
            <a:r>
              <a:rPr lang="fr-FR" dirty="0" err="1"/>
              <a:t>entityDelegate.getField</a:t>
            </a:r>
            <a:r>
              <a:rPr lang="fr-FR" dirty="0"/>
              <a:t>();</a:t>
            </a:r>
          </a:p>
          <a:p>
            <a:r>
              <a:rPr lang="fr-FR" dirty="0"/>
              <a:t>    }</a:t>
            </a:r>
          </a:p>
          <a:p>
            <a:endParaRPr lang="fr-FR" dirty="0"/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942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D2CA-DED6-4957-8B70-76F19587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4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Model </a:t>
            </a:r>
            <a:r>
              <a:rPr lang="fr-FR" dirty="0" err="1"/>
              <a:t>using</a:t>
            </a:r>
            <a:r>
              <a:rPr lang="fr-FR" dirty="0"/>
              <a:t> Immutable Copy + Converter</a:t>
            </a:r>
            <a:br>
              <a:rPr lang="fr-FR" dirty="0"/>
            </a:br>
            <a:r>
              <a:rPr lang="fr-FR" dirty="0"/>
              <a:t> (Builder pattern)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AD79D-875E-4F52-880D-D8DF35D288B5}"/>
              </a:ext>
            </a:extLst>
          </p:cNvPr>
          <p:cNvSpPr txBox="1"/>
          <p:nvPr/>
        </p:nvSpPr>
        <p:spPr>
          <a:xfrm>
            <a:off x="1462061" y="1456125"/>
            <a:ext cx="426418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interface Model {</a:t>
            </a:r>
          </a:p>
          <a:p>
            <a:r>
              <a:rPr lang="fr-FR" dirty="0"/>
              <a:t>    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getField</a:t>
            </a:r>
            <a:r>
              <a:rPr lang="fr-FR" dirty="0"/>
              <a:t>();</a:t>
            </a:r>
          </a:p>
          <a:p>
            <a:r>
              <a:rPr lang="fr-FR" dirty="0"/>
              <a:t>     // NO setter</a:t>
            </a:r>
          </a:p>
          <a:p>
            <a:r>
              <a:rPr lang="fr-FR" dirty="0"/>
              <a:t>}</a:t>
            </a:r>
          </a:p>
          <a:p>
            <a:r>
              <a:rPr lang="fr-FR" dirty="0"/>
              <a:t>@Builder // </a:t>
            </a:r>
            <a:r>
              <a:rPr lang="fr-FR" dirty="0" err="1"/>
              <a:t>lombok</a:t>
            </a:r>
            <a:endParaRPr lang="fr-FR" dirty="0"/>
          </a:p>
          <a:p>
            <a:r>
              <a:rPr lang="fr-FR" dirty="0"/>
              <a:t>@Getter</a:t>
            </a:r>
          </a:p>
          <a:p>
            <a:r>
              <a:rPr lang="fr-FR" dirty="0"/>
              <a:t>class </a:t>
            </a:r>
            <a:r>
              <a:rPr lang="fr-FR" dirty="0" err="1"/>
              <a:t>ImmutableModel</a:t>
            </a:r>
            <a:r>
              <a:rPr lang="fr-FR" dirty="0"/>
              <a:t> </a:t>
            </a:r>
            <a:r>
              <a:rPr lang="fr-FR" dirty="0" err="1"/>
              <a:t>implements</a:t>
            </a:r>
            <a:r>
              <a:rPr lang="fr-FR" dirty="0"/>
              <a:t> Model {</a:t>
            </a:r>
          </a:p>
          <a:p>
            <a:r>
              <a:rPr lang="fr-FR" dirty="0"/>
              <a:t>    public final </a:t>
            </a:r>
            <a:r>
              <a:rPr lang="fr-FR" dirty="0" err="1"/>
              <a:t>int</a:t>
            </a:r>
            <a:r>
              <a:rPr lang="fr-FR" dirty="0"/>
              <a:t> field1;</a:t>
            </a:r>
          </a:p>
          <a:p>
            <a:r>
              <a:rPr lang="fr-FR" dirty="0"/>
              <a:t>    public final </a:t>
            </a:r>
            <a:r>
              <a:rPr lang="fr-FR" dirty="0" err="1"/>
              <a:t>int</a:t>
            </a:r>
            <a:r>
              <a:rPr lang="fr-FR" dirty="0"/>
              <a:t> field2; </a:t>
            </a:r>
          </a:p>
          <a:p>
            <a:r>
              <a:rPr lang="fr-FR" dirty="0"/>
              <a:t>    public final </a:t>
            </a:r>
            <a:r>
              <a:rPr lang="fr-FR" dirty="0" err="1"/>
              <a:t>int</a:t>
            </a:r>
            <a:r>
              <a:rPr lang="fr-FR" dirty="0"/>
              <a:t> field3;</a:t>
            </a:r>
          </a:p>
          <a:p>
            <a:r>
              <a:rPr lang="fr-FR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CA992-BED6-43AB-8AB6-4E67FF34F4C9}"/>
              </a:ext>
            </a:extLst>
          </p:cNvPr>
          <p:cNvSpPr txBox="1"/>
          <p:nvPr/>
        </p:nvSpPr>
        <p:spPr>
          <a:xfrm>
            <a:off x="6096000" y="1561159"/>
            <a:ext cx="56202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   // Builder class </a:t>
            </a:r>
            <a:r>
              <a:rPr lang="fr-FR" dirty="0" err="1"/>
              <a:t>generated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Lombok</a:t>
            </a:r>
          </a:p>
          <a:p>
            <a:r>
              <a:rPr lang="fr-FR" dirty="0"/>
              <a:t>    public </a:t>
            </a:r>
            <a:r>
              <a:rPr lang="fr-FR" dirty="0" err="1"/>
              <a:t>static</a:t>
            </a:r>
            <a:r>
              <a:rPr lang="fr-FR" dirty="0"/>
              <a:t> class Builder {</a:t>
            </a:r>
          </a:p>
          <a:p>
            <a:r>
              <a:rPr lang="fr-FR" dirty="0"/>
              <a:t>         public </a:t>
            </a:r>
            <a:r>
              <a:rPr lang="fr-FR" dirty="0" err="1"/>
              <a:t>int</a:t>
            </a:r>
            <a:r>
              <a:rPr lang="fr-FR" dirty="0"/>
              <a:t> field1;</a:t>
            </a:r>
          </a:p>
          <a:p>
            <a:r>
              <a:rPr lang="fr-FR" dirty="0"/>
              <a:t>         public Builder field1(</a:t>
            </a:r>
            <a:r>
              <a:rPr lang="fr-FR" dirty="0" err="1"/>
              <a:t>int</a:t>
            </a:r>
            <a:r>
              <a:rPr lang="fr-FR" dirty="0"/>
              <a:t> p) {</a:t>
            </a:r>
          </a:p>
          <a:p>
            <a:r>
              <a:rPr lang="fr-FR" dirty="0"/>
              <a:t>             </a:t>
            </a:r>
            <a:r>
              <a:rPr lang="fr-FR" dirty="0" err="1"/>
              <a:t>this.field</a:t>
            </a:r>
            <a:r>
              <a:rPr lang="fr-FR" dirty="0"/>
              <a:t> = p;</a:t>
            </a:r>
          </a:p>
          <a:p>
            <a:r>
              <a:rPr lang="fr-FR" dirty="0"/>
              <a:t>             return </a:t>
            </a:r>
            <a:r>
              <a:rPr lang="fr-FR" dirty="0" err="1"/>
              <a:t>this</a:t>
            </a:r>
            <a:r>
              <a:rPr lang="fr-FR" dirty="0"/>
              <a:t>; </a:t>
            </a:r>
          </a:p>
          <a:p>
            <a:r>
              <a:rPr lang="fr-FR" dirty="0"/>
              <a:t>         }</a:t>
            </a:r>
          </a:p>
          <a:p>
            <a:r>
              <a:rPr lang="fr-FR" dirty="0"/>
              <a:t>         … field2, field3, …</a:t>
            </a:r>
          </a:p>
          <a:p>
            <a:r>
              <a:rPr lang="fr-FR" dirty="0"/>
              <a:t>         </a:t>
            </a:r>
            <a:r>
              <a:rPr lang="fr-FR" dirty="0" err="1"/>
              <a:t>ImmutableModel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() {</a:t>
            </a:r>
          </a:p>
          <a:p>
            <a:r>
              <a:rPr lang="fr-FR" dirty="0"/>
              <a:t>             return new </a:t>
            </a:r>
            <a:r>
              <a:rPr lang="fr-FR" dirty="0" err="1"/>
              <a:t>ImmutableModel</a:t>
            </a:r>
            <a:r>
              <a:rPr lang="fr-FR" dirty="0"/>
              <a:t>(field1, field2, field3);</a:t>
            </a:r>
          </a:p>
          <a:p>
            <a:r>
              <a:rPr lang="fr-FR" dirty="0"/>
              <a:t>         }</a:t>
            </a:r>
          </a:p>
          <a:p>
            <a:r>
              <a:rPr lang="fr-FR" dirty="0"/>
              <a:t>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F348C-69C6-4CF5-A900-FF1232ACAD02}"/>
              </a:ext>
            </a:extLst>
          </p:cNvPr>
          <p:cNvSpPr txBox="1"/>
          <p:nvPr/>
        </p:nvSpPr>
        <p:spPr>
          <a:xfrm>
            <a:off x="1911927" y="4595446"/>
            <a:ext cx="54261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// usage</a:t>
            </a:r>
          </a:p>
          <a:p>
            <a:r>
              <a:rPr lang="fr-FR" dirty="0"/>
              <a:t>public </a:t>
            </a:r>
            <a:r>
              <a:rPr lang="fr-FR" dirty="0" err="1"/>
              <a:t>ImmutableModel</a:t>
            </a:r>
            <a:r>
              <a:rPr lang="fr-FR" dirty="0"/>
              <a:t> </a:t>
            </a:r>
            <a:r>
              <a:rPr lang="fr-FR" dirty="0" err="1"/>
              <a:t>copyEntityToModel</a:t>
            </a:r>
            <a:r>
              <a:rPr lang="fr-FR" dirty="0"/>
              <a:t>(</a:t>
            </a:r>
            <a:r>
              <a:rPr lang="fr-FR" dirty="0" err="1"/>
              <a:t>Entity</a:t>
            </a:r>
            <a:r>
              <a:rPr lang="fr-FR" dirty="0"/>
              <a:t> src) {</a:t>
            </a:r>
          </a:p>
          <a:p>
            <a:r>
              <a:rPr lang="fr-FR" dirty="0"/>
              <a:t>   return </a:t>
            </a:r>
            <a:r>
              <a:rPr lang="fr-FR" dirty="0" err="1"/>
              <a:t>ImmutableModel.builder</a:t>
            </a:r>
            <a:r>
              <a:rPr lang="fr-FR" dirty="0"/>
              <a:t>()</a:t>
            </a:r>
            <a:br>
              <a:rPr lang="fr-FR" dirty="0"/>
            </a:br>
            <a:r>
              <a:rPr lang="fr-FR" dirty="0"/>
              <a:t>      .field1(src.getField1())</a:t>
            </a:r>
          </a:p>
          <a:p>
            <a:r>
              <a:rPr lang="fr-FR" dirty="0"/>
              <a:t>      .field2(src.getField2())</a:t>
            </a:r>
          </a:p>
          <a:p>
            <a:r>
              <a:rPr lang="fr-FR" dirty="0"/>
              <a:t>      .field3(src.getField3())</a:t>
            </a:r>
          </a:p>
          <a:p>
            <a:r>
              <a:rPr lang="fr-FR" dirty="0"/>
              <a:t>      .</a:t>
            </a:r>
            <a:r>
              <a:rPr lang="fr-FR" dirty="0" err="1"/>
              <a:t>build</a:t>
            </a:r>
            <a:r>
              <a:rPr lang="fr-FR" dirty="0"/>
              <a:t>();</a:t>
            </a:r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0212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68ED-7333-427F-B6C7-FD65010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223437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Unmodifiable</a:t>
            </a:r>
            <a:r>
              <a:rPr lang="fr-FR" dirty="0"/>
              <a:t> (</a:t>
            </a:r>
            <a:r>
              <a:rPr lang="fr-FR" dirty="0" err="1"/>
              <a:t>wrapper</a:t>
            </a:r>
            <a:r>
              <a:rPr lang="fr-FR" dirty="0"/>
              <a:t>) vs Immutable (copy)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see</a:t>
            </a:r>
            <a:r>
              <a:rPr lang="fr-FR" dirty="0"/>
              <a:t>  </a:t>
            </a:r>
            <a:r>
              <a:rPr lang="fr-FR" dirty="0" err="1"/>
              <a:t>java.util.UnmodifiableList</a:t>
            </a:r>
            <a:r>
              <a:rPr lang="fr-FR" dirty="0"/>
              <a:t> / </a:t>
            </a:r>
            <a:r>
              <a:rPr lang="fr-FR" dirty="0" err="1"/>
              <a:t>guava</a:t>
            </a:r>
            <a:r>
              <a:rPr lang="fr-FR" dirty="0"/>
              <a:t> </a:t>
            </a:r>
            <a:r>
              <a:rPr lang="fr-FR" dirty="0" err="1"/>
              <a:t>ImmutableList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B795B-07C5-4341-915C-DA78FEA61586}"/>
              </a:ext>
            </a:extLst>
          </p:cNvPr>
          <p:cNvSpPr txBox="1"/>
          <p:nvPr/>
        </p:nvSpPr>
        <p:spPr>
          <a:xfrm>
            <a:off x="239789" y="3051043"/>
            <a:ext cx="71602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dirty="0" err="1"/>
              <a:t>Underlying</a:t>
            </a:r>
            <a:r>
              <a:rPr lang="fr-FR" sz="2400" dirty="0"/>
              <a:t> </a:t>
            </a:r>
            <a:r>
              <a:rPr lang="fr-FR" sz="2400" dirty="0" err="1"/>
              <a:t>object</a:t>
            </a:r>
            <a:r>
              <a:rPr lang="fr-FR" sz="2400" dirty="0"/>
              <a:t>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changed</a:t>
            </a:r>
            <a:r>
              <a:rPr lang="fr-FR" sz="2400" dirty="0"/>
              <a:t> </a:t>
            </a:r>
            <a:r>
              <a:rPr lang="fr-FR" sz="2400" dirty="0" err="1"/>
              <a:t>outside</a:t>
            </a:r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 err="1"/>
              <a:t>Unsafe</a:t>
            </a:r>
            <a:r>
              <a:rPr lang="fr-FR" sz="2400" dirty="0"/>
              <a:t> code can </a:t>
            </a:r>
            <a:r>
              <a:rPr lang="fr-FR" sz="2400" dirty="0" err="1"/>
              <a:t>get</a:t>
            </a:r>
            <a:r>
              <a:rPr lang="fr-FR" sz="2400" dirty="0"/>
              <a:t> content, </a:t>
            </a:r>
            <a:r>
              <a:rPr lang="fr-FR" sz="2400" dirty="0" err="1"/>
              <a:t>then</a:t>
            </a:r>
            <a:r>
              <a:rPr lang="fr-FR" sz="2400" dirty="0"/>
              <a:t> update</a:t>
            </a:r>
          </a:p>
          <a:p>
            <a:pPr marL="285750" indent="-285750">
              <a:buFontTx/>
              <a:buChar char="-"/>
            </a:pPr>
            <a:r>
              <a:rPr lang="fr-FR" sz="2400" dirty="0" err="1"/>
              <a:t>UnmodifiableList</a:t>
            </a:r>
            <a:r>
              <a:rPr lang="fr-FR" sz="2400" dirty="0"/>
              <a:t> </a:t>
            </a:r>
            <a:r>
              <a:rPr lang="fr-FR" sz="2400" dirty="0" err="1"/>
              <a:t>extends</a:t>
            </a:r>
            <a:r>
              <a:rPr lang="fr-FR" sz="2400" dirty="0"/>
              <a:t> List  …. Type are compatible</a:t>
            </a:r>
          </a:p>
          <a:p>
            <a:pPr marL="285750" indent="-285750">
              <a:buFontTx/>
              <a:buChar char="-"/>
            </a:pPr>
            <a:r>
              <a:rPr lang="fr-FR" sz="2400" dirty="0" err="1"/>
              <a:t>Confusing</a:t>
            </a:r>
            <a:r>
              <a:rPr lang="fr-FR" sz="2400" dirty="0"/>
              <a:t>: All </a:t>
            </a:r>
            <a:r>
              <a:rPr lang="fr-FR" sz="2400" dirty="0" err="1"/>
              <a:t>methods</a:t>
            </a:r>
            <a:r>
              <a:rPr lang="fr-FR" sz="2400" dirty="0"/>
              <a:t> set/</a:t>
            </a:r>
            <a:r>
              <a:rPr lang="fr-FR" sz="2400" dirty="0" err="1"/>
              <a:t>add</a:t>
            </a:r>
            <a:r>
              <a:rPr lang="fr-FR" sz="2400" dirty="0"/>
              <a:t>/</a:t>
            </a:r>
            <a:r>
              <a:rPr lang="fr-FR" sz="2400" dirty="0" err="1"/>
              <a:t>clear</a:t>
            </a:r>
            <a:r>
              <a:rPr lang="fr-FR" sz="2400" dirty="0"/>
              <a:t>  are </a:t>
            </a:r>
            <a:r>
              <a:rPr lang="fr-FR" sz="2400" dirty="0" err="1"/>
              <a:t>declared</a:t>
            </a: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… but </a:t>
            </a:r>
            <a:r>
              <a:rPr lang="fr-FR" sz="2400" dirty="0" err="1"/>
              <a:t>throw</a:t>
            </a:r>
            <a:r>
              <a:rPr lang="fr-FR" sz="2400" dirty="0"/>
              <a:t> </a:t>
            </a:r>
            <a:r>
              <a:rPr lang="fr-FR" sz="2400" dirty="0" err="1"/>
              <a:t>RuntimeException</a:t>
            </a:r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 err="1"/>
              <a:t>Same</a:t>
            </a:r>
            <a:r>
              <a:rPr lang="fr-FR" sz="2400" dirty="0"/>
              <a:t> </a:t>
            </a:r>
            <a:r>
              <a:rPr lang="fr-FR" sz="2400" dirty="0" err="1"/>
              <a:t>method</a:t>
            </a:r>
            <a:r>
              <a:rPr lang="fr-FR" sz="2400" dirty="0"/>
              <a:t> for List &amp; </a:t>
            </a:r>
            <a:r>
              <a:rPr lang="fr-FR" sz="2400" dirty="0" err="1"/>
              <a:t>UnmodifiableList</a:t>
            </a:r>
            <a:endParaRPr lang="fr-F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8F039D-69B6-425B-AAB0-75BC681CDD77}"/>
              </a:ext>
            </a:extLst>
          </p:cNvPr>
          <p:cNvSpPr txBox="1"/>
          <p:nvPr/>
        </p:nvSpPr>
        <p:spPr>
          <a:xfrm>
            <a:off x="7402607" y="2944499"/>
            <a:ext cx="46392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dirty="0"/>
              <a:t>Safe code. Final </a:t>
            </a:r>
            <a:r>
              <a:rPr lang="fr-FR" sz="2400" dirty="0" err="1"/>
              <a:t>fields</a:t>
            </a:r>
            <a:r>
              <a:rPr lang="fr-FR" sz="2400" dirty="0"/>
              <a:t> copy</a:t>
            </a:r>
          </a:p>
          <a:p>
            <a:pPr marL="285750" indent="-285750">
              <a:buFontTx/>
              <a:buChar char="-"/>
            </a:pPr>
            <a:r>
              <a:rPr lang="fr-FR" sz="2400" dirty="0" err="1"/>
              <a:t>Optimized</a:t>
            </a:r>
            <a:r>
              <a:rPr lang="fr-FR" sz="2400" dirty="0"/>
              <a:t> </a:t>
            </a:r>
            <a:r>
              <a:rPr lang="fr-FR" sz="2400" dirty="0" err="1"/>
              <a:t>layout</a:t>
            </a:r>
            <a:r>
              <a:rPr lang="fr-FR" sz="2400" dirty="0"/>
              <a:t> for </a:t>
            </a:r>
            <a:r>
              <a:rPr lang="fr-FR" sz="2400" dirty="0" err="1"/>
              <a:t>list</a:t>
            </a:r>
            <a:r>
              <a:rPr lang="fr-FR" sz="2400" dirty="0"/>
              <a:t> 1,2,3…</a:t>
            </a:r>
          </a:p>
          <a:p>
            <a:pPr marL="285750" indent="-285750">
              <a:buFontTx/>
              <a:buChar char="-"/>
            </a:pPr>
            <a:r>
              <a:rPr lang="fr-FR" sz="2400" dirty="0"/>
              <a:t>Type are NOT compatible</a:t>
            </a:r>
          </a:p>
          <a:p>
            <a:pPr marL="285750" indent="-285750">
              <a:buFontTx/>
              <a:buChar char="-"/>
            </a:pPr>
            <a:r>
              <a:rPr lang="fr-FR" sz="2400" dirty="0" err="1"/>
              <a:t>Only</a:t>
            </a:r>
            <a:r>
              <a:rPr lang="fr-FR" sz="2400" dirty="0"/>
              <a:t> </a:t>
            </a:r>
            <a:r>
              <a:rPr lang="fr-FR" sz="2400" dirty="0" err="1"/>
              <a:t>read-only</a:t>
            </a:r>
            <a:r>
              <a:rPr lang="fr-FR" sz="2400" dirty="0"/>
              <a:t> </a:t>
            </a:r>
            <a:r>
              <a:rPr lang="fr-FR" sz="2400" dirty="0" err="1"/>
              <a:t>methods</a:t>
            </a:r>
            <a:r>
              <a:rPr lang="fr-FR" sz="2400" dirty="0"/>
              <a:t> </a:t>
            </a:r>
            <a:r>
              <a:rPr lang="fr-FR" sz="2400" dirty="0" err="1"/>
              <a:t>declared</a:t>
            </a:r>
            <a:endParaRPr lang="fr-FR" sz="2400" dirty="0"/>
          </a:p>
          <a:p>
            <a:pPr marL="285750" indent="-285750">
              <a:buFontTx/>
              <a:buChar char="-"/>
            </a:pPr>
            <a:r>
              <a:rPr lang="fr-FR" sz="2400" dirty="0" err="1"/>
              <a:t>different</a:t>
            </a:r>
            <a:r>
              <a:rPr lang="fr-FR" sz="2400" dirty="0"/>
              <a:t> </a:t>
            </a:r>
            <a:r>
              <a:rPr lang="fr-FR" sz="2400" dirty="0" err="1"/>
              <a:t>methods</a:t>
            </a:r>
            <a:r>
              <a:rPr lang="fr-FR" sz="2400" dirty="0"/>
              <a:t> for Immutable</a:t>
            </a:r>
          </a:p>
          <a:p>
            <a:r>
              <a:rPr lang="fr-FR" sz="2400" dirty="0"/>
              <a:t>       (incompatible type signatures)</a:t>
            </a:r>
          </a:p>
        </p:txBody>
      </p:sp>
    </p:spTree>
    <p:extLst>
      <p:ext uri="{BB962C8B-B14F-4D97-AF65-F5344CB8AC3E}">
        <p14:creationId xmlns:p14="http://schemas.microsoft.com/office/powerpoint/2010/main" val="4126416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3309-6F68-42CC-828C-071245D4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01" y="-29292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Decision</a:t>
            </a:r>
            <a:r>
              <a:rPr lang="fr-FR" dirty="0"/>
              <a:t> Diagram to use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6AB53-13DE-4D78-926E-A0F1D2378DA9}"/>
              </a:ext>
            </a:extLst>
          </p:cNvPr>
          <p:cNvSpPr/>
          <p:nvPr/>
        </p:nvSpPr>
        <p:spPr>
          <a:xfrm>
            <a:off x="3940818" y="1880844"/>
            <a:ext cx="1750957" cy="1485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171D7-E048-4574-806F-86857E31D739}"/>
              </a:ext>
            </a:extLst>
          </p:cNvPr>
          <p:cNvSpPr txBox="1"/>
          <p:nvPr/>
        </p:nvSpPr>
        <p:spPr>
          <a:xfrm>
            <a:off x="4032566" y="1893545"/>
            <a:ext cx="1758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FlatModel</a:t>
            </a:r>
            <a:endParaRPr lang="fr-FR" sz="24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FBA9BF-6FEA-4C96-8539-2A606F518841}"/>
              </a:ext>
            </a:extLst>
          </p:cNvPr>
          <p:cNvCxnSpPr>
            <a:cxnSpLocks/>
          </p:cNvCxnSpPr>
          <p:nvPr/>
        </p:nvCxnSpPr>
        <p:spPr>
          <a:xfrm>
            <a:off x="3940818" y="2355210"/>
            <a:ext cx="17588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9A6A7C-B56F-4BC3-B728-C542E5464E4F}"/>
              </a:ext>
            </a:extLst>
          </p:cNvPr>
          <p:cNvSpPr txBox="1"/>
          <p:nvPr/>
        </p:nvSpPr>
        <p:spPr>
          <a:xfrm>
            <a:off x="4032566" y="2371796"/>
            <a:ext cx="175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Id: </a:t>
            </a:r>
            <a:r>
              <a:rPr lang="fr-FR" dirty="0" err="1"/>
              <a:t>IdType</a:t>
            </a:r>
            <a:endParaRPr lang="fr-FR" dirty="0"/>
          </a:p>
          <a:p>
            <a:r>
              <a:rPr lang="fr-FR" dirty="0"/>
              <a:t>field1: Type</a:t>
            </a:r>
          </a:p>
          <a:p>
            <a:r>
              <a:rPr lang="fr-FR" dirty="0"/>
              <a:t>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538702-D91E-4BF9-AA95-84D83BED293C}"/>
              </a:ext>
            </a:extLst>
          </p:cNvPr>
          <p:cNvSpPr/>
          <p:nvPr/>
        </p:nvSpPr>
        <p:spPr>
          <a:xfrm>
            <a:off x="283632" y="3069838"/>
            <a:ext cx="1750957" cy="1485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FB5744-8455-464F-8D53-95B7DB502E99}"/>
              </a:ext>
            </a:extLst>
          </p:cNvPr>
          <p:cNvSpPr txBox="1"/>
          <p:nvPr/>
        </p:nvSpPr>
        <p:spPr>
          <a:xfrm>
            <a:off x="375380" y="3082539"/>
            <a:ext cx="1758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FlatEntity</a:t>
            </a:r>
            <a:endParaRPr lang="fr-FR" sz="24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B3CAC4-5CFC-4714-93A0-55C0C9A1D06F}"/>
              </a:ext>
            </a:extLst>
          </p:cNvPr>
          <p:cNvCxnSpPr>
            <a:cxnSpLocks/>
          </p:cNvCxnSpPr>
          <p:nvPr/>
        </p:nvCxnSpPr>
        <p:spPr>
          <a:xfrm>
            <a:off x="283632" y="3544204"/>
            <a:ext cx="17588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50734F-4B18-4809-A495-50519808931B}"/>
              </a:ext>
            </a:extLst>
          </p:cNvPr>
          <p:cNvSpPr txBox="1"/>
          <p:nvPr/>
        </p:nvSpPr>
        <p:spPr>
          <a:xfrm>
            <a:off x="375380" y="3560790"/>
            <a:ext cx="1750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Id: </a:t>
            </a:r>
            <a:r>
              <a:rPr lang="fr-FR" dirty="0" err="1"/>
              <a:t>IdType</a:t>
            </a:r>
            <a:endParaRPr lang="fr-FR" dirty="0"/>
          </a:p>
          <a:p>
            <a:r>
              <a:rPr lang="fr-FR" dirty="0"/>
              <a:t>field1: Type</a:t>
            </a:r>
          </a:p>
          <a:p>
            <a:r>
              <a:rPr lang="fr-FR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FBAC55-54D6-489E-A6CA-888446B6C20F}"/>
              </a:ext>
            </a:extLst>
          </p:cNvPr>
          <p:cNvSpPr/>
          <p:nvPr/>
        </p:nvSpPr>
        <p:spPr>
          <a:xfrm>
            <a:off x="3592760" y="4462039"/>
            <a:ext cx="2263576" cy="9190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E6A0B5-0CDC-407A-AA30-881F2CD92385}"/>
              </a:ext>
            </a:extLst>
          </p:cNvPr>
          <p:cNvSpPr txBox="1"/>
          <p:nvPr/>
        </p:nvSpPr>
        <p:spPr>
          <a:xfrm>
            <a:off x="3684508" y="4462038"/>
            <a:ext cx="2263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AbstractModel</a:t>
            </a:r>
            <a:endParaRPr lang="fr-FR" sz="24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804F1C-1115-4602-BF04-94C2877ECC7B}"/>
              </a:ext>
            </a:extLst>
          </p:cNvPr>
          <p:cNvCxnSpPr>
            <a:cxnSpLocks/>
          </p:cNvCxnSpPr>
          <p:nvPr/>
        </p:nvCxnSpPr>
        <p:spPr>
          <a:xfrm>
            <a:off x="3592760" y="4923703"/>
            <a:ext cx="22635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A86C7D4-F802-4E81-829C-6395EE1A4F8F}"/>
              </a:ext>
            </a:extLst>
          </p:cNvPr>
          <p:cNvSpPr txBox="1"/>
          <p:nvPr/>
        </p:nvSpPr>
        <p:spPr>
          <a:xfrm>
            <a:off x="3797318" y="4996511"/>
            <a:ext cx="2103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// Abstract </a:t>
            </a:r>
            <a:r>
              <a:rPr lang="fr-FR" dirty="0" err="1"/>
              <a:t>method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F3D95D-44B7-4BD6-8463-E54BDA6D76E2}"/>
              </a:ext>
            </a:extLst>
          </p:cNvPr>
          <p:cNvSpPr/>
          <p:nvPr/>
        </p:nvSpPr>
        <p:spPr>
          <a:xfrm>
            <a:off x="3171285" y="5601862"/>
            <a:ext cx="1441268" cy="3333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CC555F-1716-4C35-959C-6A16743B007E}"/>
              </a:ext>
            </a:extLst>
          </p:cNvPr>
          <p:cNvSpPr/>
          <p:nvPr/>
        </p:nvSpPr>
        <p:spPr>
          <a:xfrm>
            <a:off x="3846897" y="5674669"/>
            <a:ext cx="1441268" cy="3333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99A28-71DF-41B7-A456-773B2E9563D4}"/>
              </a:ext>
            </a:extLst>
          </p:cNvPr>
          <p:cNvSpPr/>
          <p:nvPr/>
        </p:nvSpPr>
        <p:spPr>
          <a:xfrm>
            <a:off x="4558369" y="5747476"/>
            <a:ext cx="1441268" cy="3333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6E4C37-B2E2-463E-8108-7D2928A60BA5}"/>
              </a:ext>
            </a:extLst>
          </p:cNvPr>
          <p:cNvSpPr/>
          <p:nvPr/>
        </p:nvSpPr>
        <p:spPr>
          <a:xfrm>
            <a:off x="4350140" y="6251282"/>
            <a:ext cx="1441268" cy="3333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F1D064-BDD7-4924-9543-F23CF8CA72AE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4636033" y="5374280"/>
            <a:ext cx="642970" cy="37319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40DE3F-02D6-46F2-AD01-BBB2EA7116D7}"/>
              </a:ext>
            </a:extLst>
          </p:cNvPr>
          <p:cNvCxnSpPr>
            <a:cxnSpLocks/>
          </p:cNvCxnSpPr>
          <p:nvPr/>
        </p:nvCxnSpPr>
        <p:spPr>
          <a:xfrm flipV="1">
            <a:off x="4504822" y="5381066"/>
            <a:ext cx="0" cy="29360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41C7F1-ABD5-43B2-88FE-88B23A6C763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891919" y="5381066"/>
            <a:ext cx="379006" cy="22079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0C43EA-7D5B-4393-8948-4851117D9D0B}"/>
              </a:ext>
            </a:extLst>
          </p:cNvPr>
          <p:cNvCxnSpPr>
            <a:cxnSpLocks/>
          </p:cNvCxnSpPr>
          <p:nvPr/>
        </p:nvCxnSpPr>
        <p:spPr>
          <a:xfrm flipV="1">
            <a:off x="5046316" y="6074063"/>
            <a:ext cx="232687" cy="17721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14861B8-25E9-4870-AF5E-2B5F91D390DC}"/>
              </a:ext>
            </a:extLst>
          </p:cNvPr>
          <p:cNvSpPr/>
          <p:nvPr/>
        </p:nvSpPr>
        <p:spPr>
          <a:xfrm>
            <a:off x="4753791" y="6341290"/>
            <a:ext cx="1441268" cy="3333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27BC71-54E9-451F-BE7B-F679270D5FB0}"/>
              </a:ext>
            </a:extLst>
          </p:cNvPr>
          <p:cNvCxnSpPr>
            <a:cxnSpLocks/>
            <a:stCxn id="37" idx="0"/>
            <a:endCxn id="26" idx="2"/>
          </p:cNvCxnSpPr>
          <p:nvPr/>
        </p:nvCxnSpPr>
        <p:spPr>
          <a:xfrm flipH="1" flipV="1">
            <a:off x="5279003" y="6080849"/>
            <a:ext cx="195422" cy="26044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&quot;Not Allowed&quot; Symbol 40">
            <a:extLst>
              <a:ext uri="{FF2B5EF4-FFF2-40B4-BE49-F238E27FC236}">
                <a16:creationId xmlns:a16="http://schemas.microsoft.com/office/drawing/2014/main" id="{479E8A61-C0A8-4BB7-B76C-FA5990BE2FB3}"/>
              </a:ext>
            </a:extLst>
          </p:cNvPr>
          <p:cNvSpPr/>
          <p:nvPr/>
        </p:nvSpPr>
        <p:spPr>
          <a:xfrm>
            <a:off x="5419565" y="1922467"/>
            <a:ext cx="1539916" cy="1322849"/>
          </a:xfrm>
          <a:prstGeom prst="noSmoking">
            <a:avLst>
              <a:gd name="adj" fmla="val 1029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C02D30-64A4-4E76-92D6-350B8102FEB5}"/>
              </a:ext>
            </a:extLst>
          </p:cNvPr>
          <p:cNvSpPr txBox="1"/>
          <p:nvPr/>
        </p:nvSpPr>
        <p:spPr>
          <a:xfrm>
            <a:off x="7486836" y="1834191"/>
            <a:ext cx="249651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Useless</a:t>
            </a:r>
            <a:r>
              <a:rPr lang="fr-FR" dirty="0"/>
              <a:t> indirection</a:t>
            </a:r>
          </a:p>
          <a:p>
            <a:r>
              <a:rPr lang="fr-FR" dirty="0"/>
              <a:t>    copy/</a:t>
            </a:r>
            <a:r>
              <a:rPr lang="fr-FR" dirty="0" err="1"/>
              <a:t>wrapper</a:t>
            </a:r>
            <a:r>
              <a:rPr lang="fr-FR" dirty="0"/>
              <a:t> code</a:t>
            </a:r>
          </a:p>
          <a:p>
            <a:r>
              <a:rPr lang="fr-FR" dirty="0"/>
              <a:t>Risk of </a:t>
            </a:r>
            <a:r>
              <a:rPr lang="fr-FR" dirty="0" err="1"/>
              <a:t>missed</a:t>
            </a:r>
            <a:r>
              <a:rPr lang="fr-FR" dirty="0"/>
              <a:t> updates</a:t>
            </a:r>
          </a:p>
          <a:p>
            <a:r>
              <a:rPr lang="fr-FR" sz="2400" b="1" dirty="0">
                <a:solidFill>
                  <a:srgbClr val="FF0000"/>
                </a:solidFill>
              </a:rPr>
              <a:t>NO value </a:t>
            </a:r>
            <a:r>
              <a:rPr lang="fr-FR" sz="2400" b="1" dirty="0" err="1">
                <a:solidFill>
                  <a:srgbClr val="FF0000"/>
                </a:solidFill>
              </a:rPr>
              <a:t>added</a:t>
            </a:r>
            <a:r>
              <a:rPr lang="fr-FR" sz="2400" b="1" dirty="0">
                <a:solidFill>
                  <a:srgbClr val="FF0000"/>
                </a:solidFill>
              </a:rPr>
              <a:t> !!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F15ED2-EC05-4700-85EA-C550D500A48D}"/>
              </a:ext>
            </a:extLst>
          </p:cNvPr>
          <p:cNvSpPr txBox="1"/>
          <p:nvPr/>
        </p:nvSpPr>
        <p:spPr>
          <a:xfrm>
            <a:off x="8119154" y="5586971"/>
            <a:ext cx="4072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00B050"/>
                </a:solidFill>
              </a:rPr>
              <a:t>OK, can use model </a:t>
            </a:r>
          </a:p>
          <a:p>
            <a:r>
              <a:rPr lang="fr-FR" sz="2400" b="1" dirty="0">
                <a:solidFill>
                  <a:srgbClr val="00B050"/>
                </a:solidFill>
              </a:rPr>
              <a:t>Immutable copy (</a:t>
            </a:r>
            <a:r>
              <a:rPr lang="fr-FR" sz="2400" b="1" dirty="0" err="1">
                <a:solidFill>
                  <a:srgbClr val="00B050"/>
                </a:solidFill>
              </a:rPr>
              <a:t>ValueObject</a:t>
            </a:r>
            <a:r>
              <a:rPr lang="fr-FR" sz="2400" b="1" dirty="0">
                <a:solidFill>
                  <a:srgbClr val="00B050"/>
                </a:solidFill>
              </a:rPr>
              <a:t>)</a:t>
            </a:r>
            <a:endParaRPr lang="fr-FR" dirty="0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43B6F6AA-A0DC-414A-9B4A-53ED74E2DCD3}"/>
              </a:ext>
            </a:extLst>
          </p:cNvPr>
          <p:cNvSpPr/>
          <p:nvPr/>
        </p:nvSpPr>
        <p:spPr>
          <a:xfrm rot="13266462">
            <a:off x="2539749" y="2267582"/>
            <a:ext cx="341659" cy="1135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29F2DECB-25A7-4DF9-AF3B-D8E77E645D59}"/>
              </a:ext>
            </a:extLst>
          </p:cNvPr>
          <p:cNvSpPr/>
          <p:nvPr/>
        </p:nvSpPr>
        <p:spPr>
          <a:xfrm rot="19039923">
            <a:off x="2615112" y="4161968"/>
            <a:ext cx="341659" cy="1135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D92EA3-03A7-47EB-8A8E-E0C8DC9A8F2F}"/>
              </a:ext>
            </a:extLst>
          </p:cNvPr>
          <p:cNvSpPr txBox="1"/>
          <p:nvPr/>
        </p:nvSpPr>
        <p:spPr>
          <a:xfrm>
            <a:off x="2180445" y="1805817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NO: </a:t>
            </a:r>
            <a:r>
              <a:rPr lang="fr-FR" dirty="0" err="1"/>
              <a:t>Same</a:t>
            </a:r>
            <a:br>
              <a:rPr lang="fr-FR" dirty="0"/>
            </a:br>
            <a:r>
              <a:rPr lang="fr-FR" dirty="0" err="1"/>
              <a:t>flatness</a:t>
            </a:r>
            <a:endParaRPr lang="fr-F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F0CC63-874B-4B18-84EE-D964E3413155}"/>
              </a:ext>
            </a:extLst>
          </p:cNvPr>
          <p:cNvSpPr txBox="1"/>
          <p:nvPr/>
        </p:nvSpPr>
        <p:spPr>
          <a:xfrm>
            <a:off x="2099881" y="3499465"/>
            <a:ext cx="1813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Indirection For </a:t>
            </a:r>
          </a:p>
          <a:p>
            <a:r>
              <a:rPr lang="fr-FR" dirty="0"/>
              <a:t>Object-</a:t>
            </a:r>
            <a:r>
              <a:rPr lang="fr-FR" dirty="0" err="1"/>
              <a:t>Oriented</a:t>
            </a:r>
            <a:r>
              <a:rPr lang="fr-FR" dirty="0"/>
              <a:t>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07BFAE-8D66-4D01-9565-DE762628D6CD}"/>
              </a:ext>
            </a:extLst>
          </p:cNvPr>
          <p:cNvSpPr txBox="1"/>
          <p:nvPr/>
        </p:nvSpPr>
        <p:spPr>
          <a:xfrm>
            <a:off x="2342847" y="504971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Yes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E4913966-BB7D-4AC2-9700-18B458AEF959}"/>
              </a:ext>
            </a:extLst>
          </p:cNvPr>
          <p:cNvSpPr/>
          <p:nvPr/>
        </p:nvSpPr>
        <p:spPr>
          <a:xfrm rot="13266462">
            <a:off x="7268612" y="3816029"/>
            <a:ext cx="341659" cy="1135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9C5861E5-59B4-48F7-A653-06191B3B65BB}"/>
              </a:ext>
            </a:extLst>
          </p:cNvPr>
          <p:cNvSpPr/>
          <p:nvPr/>
        </p:nvSpPr>
        <p:spPr>
          <a:xfrm rot="19039923">
            <a:off x="7298984" y="5273707"/>
            <a:ext cx="341659" cy="1135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11C105-244F-480C-8431-E98BB622EA8A}"/>
              </a:ext>
            </a:extLst>
          </p:cNvPr>
          <p:cNvSpPr txBox="1"/>
          <p:nvPr/>
        </p:nvSpPr>
        <p:spPr>
          <a:xfrm>
            <a:off x="6360177" y="4749201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model as </a:t>
            </a:r>
          </a:p>
          <a:p>
            <a:r>
              <a:rPr lang="fr-FR" dirty="0"/>
              <a:t>Read-</a:t>
            </a:r>
            <a:r>
              <a:rPr lang="fr-FR" dirty="0" err="1"/>
              <a:t>Only</a:t>
            </a:r>
            <a:r>
              <a:rPr lang="fr-FR" dirty="0"/>
              <a:t>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D420E3-DD86-439C-B75C-E45C5A7C1981}"/>
              </a:ext>
            </a:extLst>
          </p:cNvPr>
          <p:cNvSpPr txBox="1"/>
          <p:nvPr/>
        </p:nvSpPr>
        <p:spPr>
          <a:xfrm>
            <a:off x="8119154" y="3560790"/>
            <a:ext cx="35934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solidFill>
                  <a:srgbClr val="FFC000"/>
                </a:solidFill>
              </a:rPr>
              <a:t>Possibly</a:t>
            </a:r>
            <a:r>
              <a:rPr lang="fr-FR" sz="2400" b="1" dirty="0">
                <a:solidFill>
                  <a:srgbClr val="FFC000"/>
                </a:solidFill>
              </a:rPr>
              <a:t> OK/</a:t>
            </a:r>
            <a:r>
              <a:rPr lang="fr-FR" sz="2400" b="1" dirty="0" err="1">
                <a:solidFill>
                  <a:srgbClr val="FFC000"/>
                </a:solidFill>
              </a:rPr>
              <a:t>Difficult</a:t>
            </a:r>
            <a:endParaRPr lang="fr-FR" sz="2400" b="1" dirty="0">
              <a:solidFill>
                <a:srgbClr val="FFC000"/>
              </a:solidFill>
            </a:endParaRPr>
          </a:p>
          <a:p>
            <a:r>
              <a:rPr lang="fr-FR" dirty="0"/>
              <a:t>Need to use Model </a:t>
            </a:r>
            <a:r>
              <a:rPr lang="fr-FR" b="1" dirty="0" err="1"/>
              <a:t>Wrapper</a:t>
            </a:r>
            <a:endParaRPr lang="fr-FR" b="1" dirty="0"/>
          </a:p>
          <a:p>
            <a:r>
              <a:rPr lang="fr-FR" dirty="0" err="1"/>
              <a:t>With</a:t>
            </a:r>
            <a:r>
              <a:rPr lang="fr-FR" dirty="0"/>
              <a:t> bi-</a:t>
            </a:r>
            <a:r>
              <a:rPr lang="fr-FR" dirty="0" err="1"/>
              <a:t>directional</a:t>
            </a:r>
            <a:r>
              <a:rPr lang="fr-FR" dirty="0"/>
              <a:t> updates to </a:t>
            </a:r>
            <a:r>
              <a:rPr lang="fr-FR" dirty="0" err="1"/>
              <a:t>Entity</a:t>
            </a:r>
            <a:endParaRPr lang="fr-FR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2441D5-5106-4D2B-99FA-F7ADBA8ED418}"/>
              </a:ext>
            </a:extLst>
          </p:cNvPr>
          <p:cNvSpPr txBox="1"/>
          <p:nvPr/>
        </p:nvSpPr>
        <p:spPr>
          <a:xfrm>
            <a:off x="6513423" y="3728955"/>
            <a:ext cx="848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NO:</a:t>
            </a:r>
          </a:p>
          <a:p>
            <a:r>
              <a:rPr lang="fr-FR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200484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9CE6-9E93-4A68-AE6D-AF13C794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680B8-1D6E-4DDC-BBD3-7387FC54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000" dirty="0" err="1"/>
              <a:t>Entities</a:t>
            </a:r>
            <a:r>
              <a:rPr lang="fr-FR" sz="4000" dirty="0"/>
              <a:t> </a:t>
            </a:r>
            <a:r>
              <a:rPr lang="fr-FR" sz="4000" dirty="0" err="1"/>
              <a:t>problems</a:t>
            </a:r>
            <a:r>
              <a:rPr lang="fr-FR" sz="4000" dirty="0"/>
              <a:t> : FLAT , </a:t>
            </a:r>
            <a:r>
              <a:rPr lang="fr-FR" sz="4000" dirty="0" err="1"/>
              <a:t>Anemmic</a:t>
            </a:r>
            <a:r>
              <a:rPr lang="fr-FR" sz="4000" dirty="0"/>
              <a:t> classes</a:t>
            </a:r>
          </a:p>
          <a:p>
            <a:r>
              <a:rPr lang="fr-FR" sz="4000" dirty="0"/>
              <a:t>Model to the </a:t>
            </a:r>
            <a:r>
              <a:rPr lang="fr-FR" sz="4000" dirty="0" err="1"/>
              <a:t>rescue</a:t>
            </a:r>
            <a:r>
              <a:rPr lang="fr-FR" sz="4000" dirty="0"/>
              <a:t> ? </a:t>
            </a:r>
          </a:p>
          <a:p>
            <a:r>
              <a:rPr lang="fr-FR" sz="4000" dirty="0" err="1"/>
              <a:t>Organize</a:t>
            </a:r>
            <a:r>
              <a:rPr lang="fr-FR" sz="4000" dirty="0"/>
              <a:t> code </a:t>
            </a:r>
            <a:r>
              <a:rPr lang="fr-FR" sz="4000" dirty="0" err="1"/>
              <a:t>with</a:t>
            </a:r>
            <a:r>
              <a:rPr lang="fr-FR" sz="4000" dirty="0"/>
              <a:t> SOLID </a:t>
            </a:r>
            <a:r>
              <a:rPr lang="fr-FR" sz="4000" dirty="0" err="1"/>
              <a:t>principle</a:t>
            </a:r>
            <a:endParaRPr lang="fr-FR" sz="4000" dirty="0"/>
          </a:p>
          <a:p>
            <a:r>
              <a:rPr lang="fr-FR" sz="4000" dirty="0"/>
              <a:t>Services</a:t>
            </a:r>
          </a:p>
          <a:p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201041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3BC6-458C-4B4C-82F8-E6BEA741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6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Pb =&gt; 1 More Indirection to Model</a:t>
            </a:r>
            <a:br>
              <a:rPr lang="fr-FR" sz="4000" dirty="0"/>
            </a:br>
            <a:r>
              <a:rPr lang="fr-FR" sz="4000" dirty="0"/>
              <a:t>« Visitor » Design-Pattern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A0E8CB-7610-4DA3-86EC-B14C3D3B0444}"/>
              </a:ext>
            </a:extLst>
          </p:cNvPr>
          <p:cNvSpPr/>
          <p:nvPr/>
        </p:nvSpPr>
        <p:spPr>
          <a:xfrm>
            <a:off x="3238862" y="1689903"/>
            <a:ext cx="1758843" cy="8500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E67C81-08ED-441F-97FF-BDC802F81B26}"/>
              </a:ext>
            </a:extLst>
          </p:cNvPr>
          <p:cNvSpPr txBox="1"/>
          <p:nvPr/>
        </p:nvSpPr>
        <p:spPr>
          <a:xfrm>
            <a:off x="3564016" y="1613660"/>
            <a:ext cx="102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A64257-34A8-4492-B692-142DB9D8600D}"/>
              </a:ext>
            </a:extLst>
          </p:cNvPr>
          <p:cNvSpPr/>
          <p:nvPr/>
        </p:nvSpPr>
        <p:spPr>
          <a:xfrm>
            <a:off x="2808669" y="2927555"/>
            <a:ext cx="1187971" cy="372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4586BA-9E2A-489C-906E-454BCAFEB06C}"/>
              </a:ext>
            </a:extLst>
          </p:cNvPr>
          <p:cNvSpPr txBox="1"/>
          <p:nvPr/>
        </p:nvSpPr>
        <p:spPr>
          <a:xfrm>
            <a:off x="2762263" y="2876924"/>
            <a:ext cx="140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AModel</a:t>
            </a:r>
            <a:endParaRPr lang="fr-FR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E9D16B-E7A3-4446-8BB9-BB35925D3912}"/>
              </a:ext>
            </a:extLst>
          </p:cNvPr>
          <p:cNvSpPr/>
          <p:nvPr/>
        </p:nvSpPr>
        <p:spPr>
          <a:xfrm>
            <a:off x="4025306" y="2931546"/>
            <a:ext cx="1194436" cy="356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C0D0AF-7F70-4934-AECA-8C4E2E291AB9}"/>
              </a:ext>
            </a:extLst>
          </p:cNvPr>
          <p:cNvSpPr txBox="1"/>
          <p:nvPr/>
        </p:nvSpPr>
        <p:spPr>
          <a:xfrm>
            <a:off x="4012612" y="2889768"/>
            <a:ext cx="1271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BModel</a:t>
            </a:r>
            <a:endParaRPr lang="fr-FR" sz="2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829EC5-12A8-417F-B45C-B3240F2C993B}"/>
              </a:ext>
            </a:extLst>
          </p:cNvPr>
          <p:cNvSpPr/>
          <p:nvPr/>
        </p:nvSpPr>
        <p:spPr>
          <a:xfrm>
            <a:off x="3277124" y="3528367"/>
            <a:ext cx="1148403" cy="369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750F4C-1ECA-482B-AD17-3D30D9059F4C}"/>
              </a:ext>
            </a:extLst>
          </p:cNvPr>
          <p:cNvSpPr txBox="1"/>
          <p:nvPr/>
        </p:nvSpPr>
        <p:spPr>
          <a:xfrm>
            <a:off x="3277125" y="3491586"/>
            <a:ext cx="120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CModel</a:t>
            </a:r>
            <a:endParaRPr lang="fr-FR" sz="24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8E394F-CF38-4FF0-9A26-BC8C33A32577}"/>
              </a:ext>
            </a:extLst>
          </p:cNvPr>
          <p:cNvSpPr/>
          <p:nvPr/>
        </p:nvSpPr>
        <p:spPr>
          <a:xfrm>
            <a:off x="4481891" y="3538533"/>
            <a:ext cx="1204766" cy="359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B83086-13AE-4D53-ACAC-29FE63343444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V="1">
            <a:off x="3464484" y="2539930"/>
            <a:ext cx="653800" cy="33699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361D71-0E8D-427C-882F-42B5D7A295E5}"/>
              </a:ext>
            </a:extLst>
          </p:cNvPr>
          <p:cNvCxnSpPr>
            <a:cxnSpLocks/>
          </p:cNvCxnSpPr>
          <p:nvPr/>
        </p:nvCxnSpPr>
        <p:spPr>
          <a:xfrm flipH="1" flipV="1">
            <a:off x="4165701" y="2532701"/>
            <a:ext cx="376160" cy="33345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1F7D47-0D02-45A9-B86E-B32D3070E746}"/>
              </a:ext>
            </a:extLst>
          </p:cNvPr>
          <p:cNvCxnSpPr>
            <a:cxnSpLocks/>
          </p:cNvCxnSpPr>
          <p:nvPr/>
        </p:nvCxnSpPr>
        <p:spPr>
          <a:xfrm flipV="1">
            <a:off x="3786862" y="3314998"/>
            <a:ext cx="561921" cy="21632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579959-BDE0-451E-8A57-08B58038703D}"/>
              </a:ext>
            </a:extLst>
          </p:cNvPr>
          <p:cNvCxnSpPr>
            <a:cxnSpLocks/>
          </p:cNvCxnSpPr>
          <p:nvPr/>
        </p:nvCxnSpPr>
        <p:spPr>
          <a:xfrm flipH="1" flipV="1">
            <a:off x="4591257" y="3309851"/>
            <a:ext cx="374611" cy="20426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1778007-0C87-4A01-95DD-302F87DBAA92}"/>
              </a:ext>
            </a:extLst>
          </p:cNvPr>
          <p:cNvCxnSpPr>
            <a:cxnSpLocks/>
          </p:cNvCxnSpPr>
          <p:nvPr/>
        </p:nvCxnSpPr>
        <p:spPr>
          <a:xfrm>
            <a:off x="3238862" y="1984536"/>
            <a:ext cx="17588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F98A75C-897E-4B24-92B1-7B035DC17BB0}"/>
              </a:ext>
            </a:extLst>
          </p:cNvPr>
          <p:cNvSpPr txBox="1"/>
          <p:nvPr/>
        </p:nvSpPr>
        <p:spPr>
          <a:xfrm>
            <a:off x="4487630" y="3482385"/>
            <a:ext cx="120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DModel</a:t>
            </a:r>
            <a:endParaRPr lang="fr-FR" sz="2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404EE6-3B50-4DA4-8866-8211A2DE873B}"/>
              </a:ext>
            </a:extLst>
          </p:cNvPr>
          <p:cNvSpPr txBox="1"/>
          <p:nvPr/>
        </p:nvSpPr>
        <p:spPr>
          <a:xfrm>
            <a:off x="3229336" y="1935144"/>
            <a:ext cx="176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abstract </a:t>
            </a:r>
          </a:p>
          <a:p>
            <a:r>
              <a:rPr lang="fr-FR" dirty="0" err="1"/>
              <a:t>accept</a:t>
            </a:r>
            <a:r>
              <a:rPr lang="fr-FR" dirty="0"/>
              <a:t>(Visitor v);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4C6DFA-071D-44BE-920E-DB91E794CA9A}"/>
              </a:ext>
            </a:extLst>
          </p:cNvPr>
          <p:cNvSpPr/>
          <p:nvPr/>
        </p:nvSpPr>
        <p:spPr>
          <a:xfrm>
            <a:off x="5752500" y="1657880"/>
            <a:ext cx="1758843" cy="17225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4FBCDB-F4A3-4E98-BECE-3E40FAF377D7}"/>
              </a:ext>
            </a:extLst>
          </p:cNvPr>
          <p:cNvSpPr txBox="1"/>
          <p:nvPr/>
        </p:nvSpPr>
        <p:spPr>
          <a:xfrm>
            <a:off x="6077654" y="1581637"/>
            <a:ext cx="102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Visitor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0304B1-FDCA-4A98-B44E-DCDBFDE0E17D}"/>
              </a:ext>
            </a:extLst>
          </p:cNvPr>
          <p:cNvSpPr txBox="1"/>
          <p:nvPr/>
        </p:nvSpPr>
        <p:spPr>
          <a:xfrm>
            <a:off x="5742974" y="1903121"/>
            <a:ext cx="18338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abstract </a:t>
            </a:r>
          </a:p>
          <a:p>
            <a:r>
              <a:rPr lang="fr-FR" dirty="0" err="1"/>
              <a:t>caseA</a:t>
            </a:r>
            <a:r>
              <a:rPr lang="fr-FR" dirty="0"/>
              <a:t>(</a:t>
            </a:r>
            <a:r>
              <a:rPr lang="fr-FR" dirty="0" err="1"/>
              <a:t>Amodel</a:t>
            </a:r>
            <a:r>
              <a:rPr lang="fr-FR" dirty="0"/>
              <a:t> x);</a:t>
            </a:r>
          </a:p>
          <a:p>
            <a:r>
              <a:rPr lang="fr-FR" dirty="0" err="1"/>
              <a:t>caseB</a:t>
            </a:r>
            <a:r>
              <a:rPr lang="fr-FR" dirty="0"/>
              <a:t>(</a:t>
            </a:r>
            <a:r>
              <a:rPr lang="fr-FR" dirty="0" err="1"/>
              <a:t>Bmodel</a:t>
            </a:r>
            <a:r>
              <a:rPr lang="fr-FR" dirty="0"/>
              <a:t> x);</a:t>
            </a:r>
          </a:p>
          <a:p>
            <a:r>
              <a:rPr lang="fr-FR" dirty="0" err="1"/>
              <a:t>caseC</a:t>
            </a:r>
            <a:r>
              <a:rPr lang="fr-FR" dirty="0"/>
              <a:t>(</a:t>
            </a:r>
            <a:r>
              <a:rPr lang="fr-FR" dirty="0" err="1"/>
              <a:t>Cmodel</a:t>
            </a:r>
            <a:r>
              <a:rPr lang="fr-FR" dirty="0"/>
              <a:t> x);</a:t>
            </a:r>
          </a:p>
          <a:p>
            <a:r>
              <a:rPr lang="fr-FR" dirty="0" err="1"/>
              <a:t>caseD</a:t>
            </a:r>
            <a:r>
              <a:rPr lang="fr-FR" dirty="0"/>
              <a:t>(</a:t>
            </a:r>
            <a:r>
              <a:rPr lang="fr-FR" dirty="0" err="1"/>
              <a:t>Dmodel</a:t>
            </a:r>
            <a:r>
              <a:rPr lang="fr-FR" dirty="0"/>
              <a:t> x);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AC5CB499-008D-40E4-914B-FB22AC1461D3}"/>
              </a:ext>
            </a:extLst>
          </p:cNvPr>
          <p:cNvSpPr/>
          <p:nvPr/>
        </p:nvSpPr>
        <p:spPr>
          <a:xfrm rot="16200000">
            <a:off x="4525380" y="3817913"/>
            <a:ext cx="359535" cy="3451068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08EFBF-99C8-4258-A21B-A488DEF1AD2F}"/>
              </a:ext>
            </a:extLst>
          </p:cNvPr>
          <p:cNvSpPr txBox="1"/>
          <p:nvPr/>
        </p:nvSpPr>
        <p:spPr>
          <a:xfrm>
            <a:off x="2941046" y="5790712"/>
            <a:ext cx="3336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</a:t>
            </a:r>
            <a:r>
              <a:rPr lang="fr-FR" dirty="0" err="1"/>
              <a:t>Fixed</a:t>
            </a:r>
            <a:r>
              <a:rPr lang="fr-FR" dirty="0"/>
              <a:t> classes </a:t>
            </a:r>
            <a:r>
              <a:rPr lang="fr-FR" dirty="0" err="1"/>
              <a:t>hierarchy</a:t>
            </a:r>
            <a:endParaRPr lang="fr-FR" dirty="0"/>
          </a:p>
          <a:p>
            <a:r>
              <a:rPr lang="fr-FR" dirty="0"/>
              <a:t>- Simple code (no </a:t>
            </a:r>
            <a:r>
              <a:rPr lang="fr-FR" dirty="0" err="1"/>
              <a:t>behavior</a:t>
            </a:r>
            <a:r>
              <a:rPr lang="fr-FR" dirty="0"/>
              <a:t>)</a:t>
            </a:r>
          </a:p>
          <a:p>
            <a:r>
              <a:rPr lang="fr-FR" dirty="0"/>
              <a:t>- Extensible </a:t>
            </a:r>
            <a:r>
              <a:rPr lang="fr-FR" dirty="0" err="1"/>
              <a:t>behaviors</a:t>
            </a:r>
            <a:r>
              <a:rPr lang="fr-FR" dirty="0"/>
              <a:t> via </a:t>
            </a:r>
            <a:r>
              <a:rPr lang="fr-FR" dirty="0" err="1"/>
              <a:t>visitor</a:t>
            </a:r>
            <a:endParaRPr lang="fr-FR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471C86-FCA5-40E3-9AC7-63B5F48A01FC}"/>
              </a:ext>
            </a:extLst>
          </p:cNvPr>
          <p:cNvSpPr/>
          <p:nvPr/>
        </p:nvSpPr>
        <p:spPr>
          <a:xfrm>
            <a:off x="6709376" y="3573613"/>
            <a:ext cx="2375653" cy="17225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706D83-33DC-46ED-95F5-3521D20D9E52}"/>
              </a:ext>
            </a:extLst>
          </p:cNvPr>
          <p:cNvSpPr txBox="1"/>
          <p:nvPr/>
        </p:nvSpPr>
        <p:spPr>
          <a:xfrm>
            <a:off x="6788904" y="3528587"/>
            <a:ext cx="243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Func1VisitorImpl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AC93AC-3E21-4587-BAAC-FB3A695A9CF7}"/>
              </a:ext>
            </a:extLst>
          </p:cNvPr>
          <p:cNvSpPr txBox="1"/>
          <p:nvPr/>
        </p:nvSpPr>
        <p:spPr>
          <a:xfrm>
            <a:off x="6703638" y="3886351"/>
            <a:ext cx="20839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@Override </a:t>
            </a:r>
          </a:p>
          <a:p>
            <a:r>
              <a:rPr lang="fr-FR" dirty="0" err="1"/>
              <a:t>caseA</a:t>
            </a:r>
            <a:r>
              <a:rPr lang="fr-FR" dirty="0"/>
              <a:t>(</a:t>
            </a:r>
            <a:r>
              <a:rPr lang="fr-FR" dirty="0" err="1"/>
              <a:t>Amodel</a:t>
            </a:r>
            <a:r>
              <a:rPr lang="fr-FR" dirty="0"/>
              <a:t> x){..}</a:t>
            </a:r>
          </a:p>
          <a:p>
            <a:r>
              <a:rPr lang="fr-FR" dirty="0" err="1"/>
              <a:t>caseB</a:t>
            </a:r>
            <a:r>
              <a:rPr lang="fr-FR" dirty="0"/>
              <a:t>(</a:t>
            </a:r>
            <a:r>
              <a:rPr lang="fr-FR" dirty="0" err="1"/>
              <a:t>Bmodel</a:t>
            </a:r>
            <a:r>
              <a:rPr lang="fr-FR" dirty="0"/>
              <a:t> x){..}</a:t>
            </a:r>
          </a:p>
          <a:p>
            <a:r>
              <a:rPr lang="fr-FR" dirty="0" err="1"/>
              <a:t>caseC</a:t>
            </a:r>
            <a:r>
              <a:rPr lang="fr-FR" dirty="0"/>
              <a:t>(</a:t>
            </a:r>
            <a:r>
              <a:rPr lang="fr-FR" dirty="0" err="1"/>
              <a:t>Cmodel</a:t>
            </a:r>
            <a:r>
              <a:rPr lang="fr-FR" dirty="0"/>
              <a:t> x){..}</a:t>
            </a:r>
          </a:p>
          <a:p>
            <a:r>
              <a:rPr lang="fr-FR" dirty="0" err="1"/>
              <a:t>caseD</a:t>
            </a:r>
            <a:r>
              <a:rPr lang="fr-FR" dirty="0"/>
              <a:t>(</a:t>
            </a:r>
            <a:r>
              <a:rPr lang="fr-FR" dirty="0" err="1"/>
              <a:t>Dmodel</a:t>
            </a:r>
            <a:r>
              <a:rPr lang="fr-FR" dirty="0"/>
              <a:t> x){..}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C4F8F5C-712A-4D73-A2D1-AF1CADB1C745}"/>
              </a:ext>
            </a:extLst>
          </p:cNvPr>
          <p:cNvCxnSpPr>
            <a:cxnSpLocks/>
          </p:cNvCxnSpPr>
          <p:nvPr/>
        </p:nvCxnSpPr>
        <p:spPr>
          <a:xfrm>
            <a:off x="5742974" y="1955599"/>
            <a:ext cx="175884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68E45C1-203A-48EA-B55D-3AA812D459AE}"/>
              </a:ext>
            </a:extLst>
          </p:cNvPr>
          <p:cNvCxnSpPr>
            <a:cxnSpLocks/>
          </p:cNvCxnSpPr>
          <p:nvPr/>
        </p:nvCxnSpPr>
        <p:spPr>
          <a:xfrm>
            <a:off x="6709376" y="3960980"/>
            <a:ext cx="23756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31EACC1-DFC3-4826-A31E-13C4C4418777}"/>
              </a:ext>
            </a:extLst>
          </p:cNvPr>
          <p:cNvSpPr/>
          <p:nvPr/>
        </p:nvSpPr>
        <p:spPr>
          <a:xfrm>
            <a:off x="7463660" y="3897423"/>
            <a:ext cx="2375653" cy="17225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89BA73-5FE4-4066-AEBB-E16B3AEAA482}"/>
              </a:ext>
            </a:extLst>
          </p:cNvPr>
          <p:cNvSpPr txBox="1"/>
          <p:nvPr/>
        </p:nvSpPr>
        <p:spPr>
          <a:xfrm>
            <a:off x="7507013" y="3823125"/>
            <a:ext cx="243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Func2VisitorImpl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1ED204-60B2-4906-B4FC-3A0A838A9AC0}"/>
              </a:ext>
            </a:extLst>
          </p:cNvPr>
          <p:cNvSpPr txBox="1"/>
          <p:nvPr/>
        </p:nvSpPr>
        <p:spPr>
          <a:xfrm>
            <a:off x="7457922" y="4210161"/>
            <a:ext cx="20839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@Override </a:t>
            </a:r>
          </a:p>
          <a:p>
            <a:r>
              <a:rPr lang="fr-FR" dirty="0" err="1"/>
              <a:t>caseA</a:t>
            </a:r>
            <a:r>
              <a:rPr lang="fr-FR" dirty="0"/>
              <a:t>(</a:t>
            </a:r>
            <a:r>
              <a:rPr lang="fr-FR" dirty="0" err="1"/>
              <a:t>Amodel</a:t>
            </a:r>
            <a:r>
              <a:rPr lang="fr-FR" dirty="0"/>
              <a:t> x){..}</a:t>
            </a:r>
          </a:p>
          <a:p>
            <a:r>
              <a:rPr lang="fr-FR" dirty="0" err="1"/>
              <a:t>caseB</a:t>
            </a:r>
            <a:r>
              <a:rPr lang="fr-FR" dirty="0"/>
              <a:t>(</a:t>
            </a:r>
            <a:r>
              <a:rPr lang="fr-FR" dirty="0" err="1"/>
              <a:t>Bmodel</a:t>
            </a:r>
            <a:r>
              <a:rPr lang="fr-FR" dirty="0"/>
              <a:t> x){..}</a:t>
            </a:r>
          </a:p>
          <a:p>
            <a:r>
              <a:rPr lang="fr-FR" dirty="0" err="1"/>
              <a:t>caseC</a:t>
            </a:r>
            <a:r>
              <a:rPr lang="fr-FR" dirty="0"/>
              <a:t>(</a:t>
            </a:r>
            <a:r>
              <a:rPr lang="fr-FR" dirty="0" err="1"/>
              <a:t>Cmodel</a:t>
            </a:r>
            <a:r>
              <a:rPr lang="fr-FR" dirty="0"/>
              <a:t> x){..}</a:t>
            </a:r>
          </a:p>
          <a:p>
            <a:r>
              <a:rPr lang="fr-FR" dirty="0" err="1"/>
              <a:t>caseD</a:t>
            </a:r>
            <a:r>
              <a:rPr lang="fr-FR" dirty="0"/>
              <a:t>(</a:t>
            </a:r>
            <a:r>
              <a:rPr lang="fr-FR" dirty="0" err="1"/>
              <a:t>Dmodel</a:t>
            </a:r>
            <a:r>
              <a:rPr lang="fr-FR" dirty="0"/>
              <a:t> x){..}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22ED19D-63D0-4644-BC80-5F9072AC19AF}"/>
              </a:ext>
            </a:extLst>
          </p:cNvPr>
          <p:cNvCxnSpPr>
            <a:cxnSpLocks/>
          </p:cNvCxnSpPr>
          <p:nvPr/>
        </p:nvCxnSpPr>
        <p:spPr>
          <a:xfrm>
            <a:off x="7463660" y="4284790"/>
            <a:ext cx="23756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CF33C18-6283-42AC-A241-F70084BD3955}"/>
              </a:ext>
            </a:extLst>
          </p:cNvPr>
          <p:cNvSpPr/>
          <p:nvPr/>
        </p:nvSpPr>
        <p:spPr>
          <a:xfrm>
            <a:off x="8326484" y="4210161"/>
            <a:ext cx="2375653" cy="17225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A7600FB-D4B0-45FE-A5DC-74E891F84133}"/>
              </a:ext>
            </a:extLst>
          </p:cNvPr>
          <p:cNvSpPr txBox="1"/>
          <p:nvPr/>
        </p:nvSpPr>
        <p:spPr>
          <a:xfrm>
            <a:off x="8369837" y="4135863"/>
            <a:ext cx="2430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Func3VisitorImpl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3BABC9-7AD3-4A9A-9D86-047226C44C90}"/>
              </a:ext>
            </a:extLst>
          </p:cNvPr>
          <p:cNvSpPr txBox="1"/>
          <p:nvPr/>
        </p:nvSpPr>
        <p:spPr>
          <a:xfrm>
            <a:off x="8320746" y="4522899"/>
            <a:ext cx="20839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@Override </a:t>
            </a:r>
          </a:p>
          <a:p>
            <a:r>
              <a:rPr lang="fr-FR" dirty="0" err="1"/>
              <a:t>caseA</a:t>
            </a:r>
            <a:r>
              <a:rPr lang="fr-FR" dirty="0"/>
              <a:t>(</a:t>
            </a:r>
            <a:r>
              <a:rPr lang="fr-FR" dirty="0" err="1"/>
              <a:t>Amodel</a:t>
            </a:r>
            <a:r>
              <a:rPr lang="fr-FR" dirty="0"/>
              <a:t> x){..}</a:t>
            </a:r>
          </a:p>
          <a:p>
            <a:r>
              <a:rPr lang="fr-FR" dirty="0" err="1"/>
              <a:t>caseB</a:t>
            </a:r>
            <a:r>
              <a:rPr lang="fr-FR" dirty="0"/>
              <a:t>(</a:t>
            </a:r>
            <a:r>
              <a:rPr lang="fr-FR" dirty="0" err="1"/>
              <a:t>Bmodel</a:t>
            </a:r>
            <a:r>
              <a:rPr lang="fr-FR" dirty="0"/>
              <a:t> x){..}</a:t>
            </a:r>
          </a:p>
          <a:p>
            <a:r>
              <a:rPr lang="fr-FR" dirty="0" err="1"/>
              <a:t>caseC</a:t>
            </a:r>
            <a:r>
              <a:rPr lang="fr-FR" dirty="0"/>
              <a:t>(</a:t>
            </a:r>
            <a:r>
              <a:rPr lang="fr-FR" dirty="0" err="1"/>
              <a:t>Cmodel</a:t>
            </a:r>
            <a:r>
              <a:rPr lang="fr-FR" dirty="0"/>
              <a:t> x){..}</a:t>
            </a:r>
          </a:p>
          <a:p>
            <a:r>
              <a:rPr lang="fr-FR" dirty="0" err="1"/>
              <a:t>caseD</a:t>
            </a:r>
            <a:r>
              <a:rPr lang="fr-FR" dirty="0"/>
              <a:t>(</a:t>
            </a:r>
            <a:r>
              <a:rPr lang="fr-FR" dirty="0" err="1"/>
              <a:t>Dmodel</a:t>
            </a:r>
            <a:r>
              <a:rPr lang="fr-FR" dirty="0"/>
              <a:t> x){..}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AC71F31-4E16-4092-8A84-E70B91373AA0}"/>
              </a:ext>
            </a:extLst>
          </p:cNvPr>
          <p:cNvCxnSpPr>
            <a:cxnSpLocks/>
          </p:cNvCxnSpPr>
          <p:nvPr/>
        </p:nvCxnSpPr>
        <p:spPr>
          <a:xfrm>
            <a:off x="8326484" y="4597528"/>
            <a:ext cx="23756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Left Brace 63">
            <a:extLst>
              <a:ext uri="{FF2B5EF4-FFF2-40B4-BE49-F238E27FC236}">
                <a16:creationId xmlns:a16="http://schemas.microsoft.com/office/drawing/2014/main" id="{55391528-3DB7-46A6-9179-FF2D41CA8974}"/>
              </a:ext>
            </a:extLst>
          </p:cNvPr>
          <p:cNvSpPr/>
          <p:nvPr/>
        </p:nvSpPr>
        <p:spPr>
          <a:xfrm rot="16200000">
            <a:off x="8576582" y="3843573"/>
            <a:ext cx="359535" cy="4364162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38D7E9-DB1A-483E-9C71-56C49AF7EC60}"/>
              </a:ext>
            </a:extLst>
          </p:cNvPr>
          <p:cNvSpPr txBox="1"/>
          <p:nvPr/>
        </p:nvSpPr>
        <p:spPr>
          <a:xfrm>
            <a:off x="384230" y="2786344"/>
            <a:ext cx="23739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Magic » dispatches</a:t>
            </a:r>
          </a:p>
          <a:p>
            <a:endParaRPr lang="fr-FR" dirty="0"/>
          </a:p>
          <a:p>
            <a:r>
              <a:rPr lang="fr-FR" dirty="0"/>
              <a:t>class X </a:t>
            </a:r>
            <a:r>
              <a:rPr lang="fr-FR" dirty="0" err="1"/>
              <a:t>extends</a:t>
            </a:r>
            <a:r>
              <a:rPr lang="fr-FR" dirty="0"/>
              <a:t> Model {</a:t>
            </a:r>
          </a:p>
          <a:p>
            <a:r>
              <a:rPr lang="fr-FR" dirty="0"/>
              <a:t>  @Override</a:t>
            </a:r>
          </a:p>
          <a:p>
            <a:r>
              <a:rPr lang="fr-FR" dirty="0"/>
              <a:t>  </a:t>
            </a:r>
            <a:r>
              <a:rPr lang="fr-FR" dirty="0" err="1"/>
              <a:t>accept</a:t>
            </a:r>
            <a:r>
              <a:rPr lang="fr-FR" dirty="0"/>
              <a:t>(Visitor v) {</a:t>
            </a:r>
          </a:p>
          <a:p>
            <a:r>
              <a:rPr lang="fr-FR" dirty="0"/>
              <a:t>     </a:t>
            </a:r>
            <a:r>
              <a:rPr lang="fr-FR" dirty="0" err="1"/>
              <a:t>v.caseX</a:t>
            </a:r>
            <a:r>
              <a:rPr lang="fr-FR" dirty="0"/>
              <a:t>(</a:t>
            </a:r>
            <a:r>
              <a:rPr lang="fr-FR" dirty="0" err="1"/>
              <a:t>this</a:t>
            </a:r>
            <a:r>
              <a:rPr lang="fr-FR" dirty="0"/>
              <a:t>);</a:t>
            </a:r>
          </a:p>
          <a:p>
            <a:r>
              <a:rPr lang="fr-FR" dirty="0"/>
              <a:t>  }</a:t>
            </a:r>
          </a:p>
          <a:p>
            <a:r>
              <a:rPr lang="fr-FR" dirty="0"/>
              <a:t>}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53FE97D-8810-47F4-B57C-307257DF1B62}"/>
              </a:ext>
            </a:extLst>
          </p:cNvPr>
          <p:cNvCxnSpPr>
            <a:cxnSpLocks/>
          </p:cNvCxnSpPr>
          <p:nvPr/>
        </p:nvCxnSpPr>
        <p:spPr>
          <a:xfrm flipH="1" flipV="1">
            <a:off x="6979836" y="3373492"/>
            <a:ext cx="410706" cy="21832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060721E-1364-417D-B2C8-AD5F956B1246}"/>
              </a:ext>
            </a:extLst>
          </p:cNvPr>
          <p:cNvCxnSpPr>
            <a:cxnSpLocks/>
          </p:cNvCxnSpPr>
          <p:nvPr/>
        </p:nvCxnSpPr>
        <p:spPr>
          <a:xfrm flipH="1" flipV="1">
            <a:off x="7245590" y="3370260"/>
            <a:ext cx="907643" cy="49619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07EE5BE-020E-432C-A73E-C3186E40F1AF}"/>
              </a:ext>
            </a:extLst>
          </p:cNvPr>
          <p:cNvCxnSpPr>
            <a:cxnSpLocks/>
          </p:cNvCxnSpPr>
          <p:nvPr/>
        </p:nvCxnSpPr>
        <p:spPr>
          <a:xfrm flipH="1" flipV="1">
            <a:off x="7495791" y="3388649"/>
            <a:ext cx="1445280" cy="82151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DBA315C-CEC4-46D0-ADF5-6C5B500AFF33}"/>
              </a:ext>
            </a:extLst>
          </p:cNvPr>
          <p:cNvSpPr txBox="1"/>
          <p:nvPr/>
        </p:nvSpPr>
        <p:spPr>
          <a:xfrm>
            <a:off x="7601930" y="6245468"/>
            <a:ext cx="3336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</a:t>
            </a:r>
            <a:r>
              <a:rPr lang="fr-FR" dirty="0" err="1"/>
              <a:t>Independant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 classes</a:t>
            </a:r>
          </a:p>
          <a:p>
            <a:r>
              <a:rPr lang="fr-FR" dirty="0"/>
              <a:t>- SOLID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2A9B38F2-72BD-4EFC-8575-FB5B1420A11B}"/>
              </a:ext>
            </a:extLst>
          </p:cNvPr>
          <p:cNvSpPr/>
          <p:nvPr/>
        </p:nvSpPr>
        <p:spPr>
          <a:xfrm rot="16200000">
            <a:off x="10800520" y="4965539"/>
            <a:ext cx="423601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Arrow: Down 73">
            <a:extLst>
              <a:ext uri="{FF2B5EF4-FFF2-40B4-BE49-F238E27FC236}">
                <a16:creationId xmlns:a16="http://schemas.microsoft.com/office/drawing/2014/main" id="{208FF930-AEF2-4149-9663-A688832FDEFC}"/>
              </a:ext>
            </a:extLst>
          </p:cNvPr>
          <p:cNvSpPr/>
          <p:nvPr/>
        </p:nvSpPr>
        <p:spPr>
          <a:xfrm rot="16200000">
            <a:off x="11341536" y="4965539"/>
            <a:ext cx="423601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DE378E-0756-4CEA-8EB6-661F0EF1FB65}"/>
              </a:ext>
            </a:extLst>
          </p:cNvPr>
          <p:cNvSpPr txBox="1"/>
          <p:nvPr/>
        </p:nvSpPr>
        <p:spPr>
          <a:xfrm>
            <a:off x="10815724" y="5318157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extensibility</a:t>
            </a:r>
            <a:endParaRPr lang="fr-FR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273A54F-51AD-4B6F-8C52-6953E472C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082" y="1035470"/>
            <a:ext cx="1160853" cy="144265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75F54DD-1B1B-45F0-8686-FC37F40D8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545" y="1378701"/>
            <a:ext cx="1160853" cy="1442654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5F218FFC-F384-4B4A-B121-5AD593136FC6}"/>
              </a:ext>
            </a:extLst>
          </p:cNvPr>
          <p:cNvSpPr/>
          <p:nvPr/>
        </p:nvSpPr>
        <p:spPr>
          <a:xfrm rot="17350020">
            <a:off x="-1602797" y="762403"/>
            <a:ext cx="43477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Annexe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8406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4215-3BC1-4085-8D84-7DF472241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5" y="177622"/>
            <a:ext cx="10594547" cy="144265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Still</a:t>
            </a:r>
            <a:r>
              <a:rPr lang="fr-FR" dirty="0"/>
              <a:t> Pb =&gt; 1 + 1 More Indirections to Model</a:t>
            </a:r>
            <a:br>
              <a:rPr lang="fr-FR" dirty="0"/>
            </a:br>
            <a:r>
              <a:rPr lang="fr-FR" dirty="0"/>
              <a:t>« Adapter » + « </a:t>
            </a:r>
            <a:r>
              <a:rPr lang="fr-FR" dirty="0" err="1"/>
              <a:t>Factory</a:t>
            </a:r>
            <a:r>
              <a:rPr lang="fr-FR" dirty="0"/>
              <a:t> » + « </a:t>
            </a:r>
            <a:r>
              <a:rPr lang="fr-FR" dirty="0" err="1"/>
              <a:t>Registry</a:t>
            </a:r>
            <a:r>
              <a:rPr lang="fr-FR" dirty="0"/>
              <a:t> » Patterns</a:t>
            </a:r>
            <a:br>
              <a:rPr lang="fr-FR" dirty="0"/>
            </a:br>
            <a:r>
              <a:rPr lang="fr-FR" dirty="0"/>
              <a:t>« Double dispatch 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A1ABC-46BA-4CED-882D-EE0DFE34B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7082" y="1035470"/>
            <a:ext cx="1160853" cy="14426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DED411-618A-4004-8560-337239C97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545" y="1378701"/>
            <a:ext cx="1160853" cy="14426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428763-977A-4BD1-B17B-E4C6808B4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8521" y="1731310"/>
            <a:ext cx="1160853" cy="14426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A8640B-21CE-42AE-AD98-A352C2D42328}"/>
              </a:ext>
            </a:extLst>
          </p:cNvPr>
          <p:cNvSpPr/>
          <p:nvPr/>
        </p:nvSpPr>
        <p:spPr>
          <a:xfrm>
            <a:off x="392591" y="2142903"/>
            <a:ext cx="2142241" cy="12216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3200DB-784A-45F8-8E5B-9FBBD19C58A6}"/>
              </a:ext>
            </a:extLst>
          </p:cNvPr>
          <p:cNvSpPr txBox="1"/>
          <p:nvPr/>
        </p:nvSpPr>
        <p:spPr>
          <a:xfrm>
            <a:off x="717745" y="2066660"/>
            <a:ext cx="1027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ED0D39-BBEE-48E1-85D4-6C8D8547C956}"/>
              </a:ext>
            </a:extLst>
          </p:cNvPr>
          <p:cNvSpPr/>
          <p:nvPr/>
        </p:nvSpPr>
        <p:spPr>
          <a:xfrm>
            <a:off x="222144" y="3798165"/>
            <a:ext cx="1187971" cy="372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EDAF69-7523-44EA-AB20-E344BF185CF5}"/>
              </a:ext>
            </a:extLst>
          </p:cNvPr>
          <p:cNvSpPr txBox="1"/>
          <p:nvPr/>
        </p:nvSpPr>
        <p:spPr>
          <a:xfrm>
            <a:off x="175738" y="3747534"/>
            <a:ext cx="1404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AModel</a:t>
            </a:r>
            <a:endParaRPr lang="fr-FR" sz="2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09C50B-5B64-4DCA-94DF-7B631BD34353}"/>
              </a:ext>
            </a:extLst>
          </p:cNvPr>
          <p:cNvSpPr/>
          <p:nvPr/>
        </p:nvSpPr>
        <p:spPr>
          <a:xfrm>
            <a:off x="1438781" y="3802156"/>
            <a:ext cx="1194436" cy="356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AADBFF-591F-4DE4-8285-1EE32CB0723F}"/>
              </a:ext>
            </a:extLst>
          </p:cNvPr>
          <p:cNvSpPr txBox="1"/>
          <p:nvPr/>
        </p:nvSpPr>
        <p:spPr>
          <a:xfrm>
            <a:off x="1426087" y="3760378"/>
            <a:ext cx="1271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BModel</a:t>
            </a:r>
            <a:endParaRPr lang="fr-FR" sz="24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45670F-3BFD-4B0E-942F-64B10E58672B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77959" y="3403311"/>
            <a:ext cx="532156" cy="34422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A48689-6E95-4E75-88AA-194D34CAF065}"/>
              </a:ext>
            </a:extLst>
          </p:cNvPr>
          <p:cNvCxnSpPr>
            <a:cxnSpLocks/>
          </p:cNvCxnSpPr>
          <p:nvPr/>
        </p:nvCxnSpPr>
        <p:spPr>
          <a:xfrm flipH="1" flipV="1">
            <a:off x="1579176" y="3403311"/>
            <a:ext cx="376160" cy="33345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C53ED0-AD70-4642-A5BD-DAFE48316FFC}"/>
              </a:ext>
            </a:extLst>
          </p:cNvPr>
          <p:cNvSpPr txBox="1"/>
          <p:nvPr/>
        </p:nvSpPr>
        <p:spPr>
          <a:xfrm>
            <a:off x="383065" y="2388144"/>
            <a:ext cx="2161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 </a:t>
            </a:r>
            <a:r>
              <a:rPr lang="fr-FR" dirty="0" err="1"/>
              <a:t>adapt</a:t>
            </a:r>
            <a:r>
              <a:rPr lang="fr-FR" dirty="0"/>
              <a:t>(Class&lt;T&gt; c)</a:t>
            </a:r>
          </a:p>
          <a:p>
            <a:r>
              <a:rPr lang="fr-FR" dirty="0"/>
              <a:t> { </a:t>
            </a:r>
            <a:r>
              <a:rPr lang="fr-FR" dirty="0" err="1"/>
              <a:t>registry.findFactory</a:t>
            </a:r>
            <a:endParaRPr lang="fr-FR" dirty="0"/>
          </a:p>
          <a:p>
            <a:r>
              <a:rPr lang="fr-FR" dirty="0"/>
              <a:t>   + </a:t>
            </a:r>
            <a:r>
              <a:rPr lang="fr-FR" dirty="0" err="1"/>
              <a:t>create</a:t>
            </a:r>
            <a:r>
              <a:rPr lang="fr-FR" dirty="0"/>
              <a:t>.. }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FD387BE-A473-4C56-ADEA-BE64E00A75FC}"/>
              </a:ext>
            </a:extLst>
          </p:cNvPr>
          <p:cNvSpPr/>
          <p:nvPr/>
        </p:nvSpPr>
        <p:spPr>
          <a:xfrm rot="16200000">
            <a:off x="10506240" y="5665434"/>
            <a:ext cx="423601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FBCBDF0-34BD-454F-A9A9-B116F2966ED6}"/>
              </a:ext>
            </a:extLst>
          </p:cNvPr>
          <p:cNvSpPr/>
          <p:nvPr/>
        </p:nvSpPr>
        <p:spPr>
          <a:xfrm rot="16200000">
            <a:off x="11047256" y="5665434"/>
            <a:ext cx="423601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A65379-E1B6-4FDC-89C7-ADDBAB38B1D7}"/>
              </a:ext>
            </a:extLst>
          </p:cNvPr>
          <p:cNvSpPr txBox="1"/>
          <p:nvPr/>
        </p:nvSpPr>
        <p:spPr>
          <a:xfrm>
            <a:off x="10521444" y="6018052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extensibility</a:t>
            </a:r>
            <a:endParaRPr lang="fr-FR" b="1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3243B5E-22ED-48F5-9118-CAEFF57E2E76}"/>
              </a:ext>
            </a:extLst>
          </p:cNvPr>
          <p:cNvSpPr/>
          <p:nvPr/>
        </p:nvSpPr>
        <p:spPr>
          <a:xfrm>
            <a:off x="1057192" y="4464849"/>
            <a:ext cx="423601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F557E4B-6637-44D2-90FC-0C54E7BF0068}"/>
              </a:ext>
            </a:extLst>
          </p:cNvPr>
          <p:cNvSpPr/>
          <p:nvPr/>
        </p:nvSpPr>
        <p:spPr>
          <a:xfrm>
            <a:off x="1598208" y="4464849"/>
            <a:ext cx="423601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07C19E-3494-4789-A40D-150EAC22E7F9}"/>
              </a:ext>
            </a:extLst>
          </p:cNvPr>
          <p:cNvSpPr txBox="1"/>
          <p:nvPr/>
        </p:nvSpPr>
        <p:spPr>
          <a:xfrm>
            <a:off x="728506" y="491291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extensibility</a:t>
            </a:r>
            <a:endParaRPr lang="fr-FR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F27980-4C6A-4EA4-BBDF-674C0E155B1C}"/>
              </a:ext>
            </a:extLst>
          </p:cNvPr>
          <p:cNvCxnSpPr>
            <a:cxnSpLocks/>
          </p:cNvCxnSpPr>
          <p:nvPr/>
        </p:nvCxnSpPr>
        <p:spPr>
          <a:xfrm>
            <a:off x="392591" y="2464053"/>
            <a:ext cx="214224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72A604D-7849-4F81-BB0E-C0D6B569469F}"/>
              </a:ext>
            </a:extLst>
          </p:cNvPr>
          <p:cNvSpPr/>
          <p:nvPr/>
        </p:nvSpPr>
        <p:spPr>
          <a:xfrm>
            <a:off x="3250837" y="2142903"/>
            <a:ext cx="3112667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AD0274-E157-4EEA-A8C3-3AF65990B292}"/>
              </a:ext>
            </a:extLst>
          </p:cNvPr>
          <p:cNvSpPr txBox="1"/>
          <p:nvPr/>
        </p:nvSpPr>
        <p:spPr>
          <a:xfrm>
            <a:off x="3575991" y="2066660"/>
            <a:ext cx="1587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Registry</a:t>
            </a:r>
            <a:endParaRPr lang="fr-FR" sz="2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B92097-7486-44A9-BE02-D027643386FE}"/>
              </a:ext>
            </a:extLst>
          </p:cNvPr>
          <p:cNvSpPr txBox="1"/>
          <p:nvPr/>
        </p:nvSpPr>
        <p:spPr>
          <a:xfrm>
            <a:off x="3208436" y="2481974"/>
            <a:ext cx="3250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Factory</a:t>
            </a:r>
            <a:r>
              <a:rPr lang="fr-FR" dirty="0"/>
              <a:t>&lt;T&gt; </a:t>
            </a:r>
            <a:r>
              <a:rPr lang="fr-FR" dirty="0" err="1"/>
              <a:t>findAdapterFactory</a:t>
            </a:r>
            <a:r>
              <a:rPr lang="fr-FR" dirty="0"/>
              <a:t>(</a:t>
            </a:r>
            <a:br>
              <a:rPr lang="fr-FR" dirty="0"/>
            </a:br>
            <a:r>
              <a:rPr lang="fr-FR" dirty="0"/>
              <a:t>    Class&lt;T&gt; f, </a:t>
            </a:r>
            <a:br>
              <a:rPr lang="fr-FR" dirty="0"/>
            </a:br>
            <a:r>
              <a:rPr lang="fr-FR" dirty="0"/>
              <a:t>    Class&lt;C&gt; </a:t>
            </a:r>
            <a:r>
              <a:rPr lang="fr-FR" dirty="0" err="1"/>
              <a:t>onClassOrSuper</a:t>
            </a:r>
            <a:r>
              <a:rPr lang="fr-FR" dirty="0"/>
              <a:t>) {..}</a:t>
            </a:r>
          </a:p>
          <a:p>
            <a:r>
              <a:rPr lang="fr-FR" dirty="0" err="1"/>
              <a:t>register</a:t>
            </a:r>
            <a:r>
              <a:rPr lang="fr-FR" dirty="0"/>
              <a:t>(</a:t>
            </a:r>
          </a:p>
          <a:p>
            <a:r>
              <a:rPr lang="fr-FR" dirty="0"/>
              <a:t>     Class&lt;C&gt; c, </a:t>
            </a:r>
          </a:p>
          <a:p>
            <a:r>
              <a:rPr lang="fr-FR" dirty="0"/>
              <a:t>     Class&lt;T&gt; t, </a:t>
            </a:r>
          </a:p>
          <a:p>
            <a:r>
              <a:rPr lang="fr-FR" dirty="0"/>
              <a:t>     </a:t>
            </a:r>
            <a:r>
              <a:rPr lang="fr-FR" dirty="0" err="1"/>
              <a:t>Factory</a:t>
            </a:r>
            <a:r>
              <a:rPr lang="fr-FR" dirty="0"/>
              <a:t>&lt;T&gt; f) { ..}</a:t>
            </a:r>
          </a:p>
          <a:p>
            <a:r>
              <a:rPr lang="fr-FR" dirty="0"/>
              <a:t>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E73A5B5-3086-4604-BC3A-F88020D3E939}"/>
              </a:ext>
            </a:extLst>
          </p:cNvPr>
          <p:cNvCxnSpPr>
            <a:cxnSpLocks/>
          </p:cNvCxnSpPr>
          <p:nvPr/>
        </p:nvCxnSpPr>
        <p:spPr>
          <a:xfrm>
            <a:off x="3250837" y="2464053"/>
            <a:ext cx="311266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F20610-FFF3-4C11-84FA-44205622A90B}"/>
              </a:ext>
            </a:extLst>
          </p:cNvPr>
          <p:cNvCxnSpPr>
            <a:cxnSpLocks/>
          </p:cNvCxnSpPr>
          <p:nvPr/>
        </p:nvCxnSpPr>
        <p:spPr>
          <a:xfrm>
            <a:off x="2643259" y="2849809"/>
            <a:ext cx="492872" cy="0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35429BC-2F60-4C53-A2B3-F01BC1DAD5D5}"/>
              </a:ext>
            </a:extLst>
          </p:cNvPr>
          <p:cNvSpPr/>
          <p:nvPr/>
        </p:nvSpPr>
        <p:spPr>
          <a:xfrm>
            <a:off x="3720081" y="4912918"/>
            <a:ext cx="2900317" cy="1043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41FAF1-08A9-48CE-8DD1-6C65413F01FD}"/>
              </a:ext>
            </a:extLst>
          </p:cNvPr>
          <p:cNvSpPr txBox="1"/>
          <p:nvPr/>
        </p:nvSpPr>
        <p:spPr>
          <a:xfrm>
            <a:off x="3710555" y="4832204"/>
            <a:ext cx="2973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(abstract) </a:t>
            </a:r>
            <a:r>
              <a:rPr lang="fr-FR" sz="2400" b="1" dirty="0" err="1"/>
              <a:t>Factory</a:t>
            </a:r>
            <a:r>
              <a:rPr lang="fr-FR" sz="2400" b="1" dirty="0"/>
              <a:t>&lt;T&gt;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2FA03C-EAAB-441C-B937-59FC53B2442B}"/>
              </a:ext>
            </a:extLst>
          </p:cNvPr>
          <p:cNvSpPr txBox="1"/>
          <p:nvPr/>
        </p:nvSpPr>
        <p:spPr>
          <a:xfrm>
            <a:off x="3710555" y="5158159"/>
            <a:ext cx="2989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abstract</a:t>
            </a:r>
          </a:p>
          <a:p>
            <a:r>
              <a:rPr lang="fr-FR" dirty="0"/>
              <a:t>T </a:t>
            </a:r>
            <a:r>
              <a:rPr lang="fr-FR" dirty="0" err="1"/>
              <a:t>createAdapter</a:t>
            </a:r>
            <a:r>
              <a:rPr lang="fr-FR" dirty="0"/>
              <a:t>(C </a:t>
            </a:r>
            <a:r>
              <a:rPr lang="fr-FR" dirty="0" err="1"/>
              <a:t>onObject</a:t>
            </a:r>
            <a:r>
              <a:rPr lang="fr-FR" dirty="0"/>
              <a:t>);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5A2EBCB-477F-4E58-B2AF-0BC9D3DF9C19}"/>
              </a:ext>
            </a:extLst>
          </p:cNvPr>
          <p:cNvCxnSpPr>
            <a:cxnSpLocks/>
          </p:cNvCxnSpPr>
          <p:nvPr/>
        </p:nvCxnSpPr>
        <p:spPr>
          <a:xfrm>
            <a:off x="3720081" y="5234068"/>
            <a:ext cx="29003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610A92D-F0E8-4A0C-8C1C-CE51AC8067AF}"/>
              </a:ext>
            </a:extLst>
          </p:cNvPr>
          <p:cNvCxnSpPr>
            <a:cxnSpLocks/>
          </p:cNvCxnSpPr>
          <p:nvPr/>
        </p:nvCxnSpPr>
        <p:spPr>
          <a:xfrm>
            <a:off x="4605828" y="4437631"/>
            <a:ext cx="484208" cy="45234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9F2E94F-8833-4931-9E88-8ED6C2B261B3}"/>
              </a:ext>
            </a:extLst>
          </p:cNvPr>
          <p:cNvSpPr/>
          <p:nvPr/>
        </p:nvSpPr>
        <p:spPr>
          <a:xfrm>
            <a:off x="7358087" y="2562087"/>
            <a:ext cx="1523998" cy="870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988E7D-D856-4D05-9464-062D45EA7560}"/>
              </a:ext>
            </a:extLst>
          </p:cNvPr>
          <p:cNvSpPr txBox="1"/>
          <p:nvPr/>
        </p:nvSpPr>
        <p:spPr>
          <a:xfrm>
            <a:off x="7348638" y="2475495"/>
            <a:ext cx="158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IInterface1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A4B29D-4FA9-4DFA-B091-0687601A1878}"/>
              </a:ext>
            </a:extLst>
          </p:cNvPr>
          <p:cNvCxnSpPr>
            <a:cxnSpLocks/>
          </p:cNvCxnSpPr>
          <p:nvPr/>
        </p:nvCxnSpPr>
        <p:spPr>
          <a:xfrm>
            <a:off x="7348638" y="2897352"/>
            <a:ext cx="15334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Arrow: Down 50">
            <a:extLst>
              <a:ext uri="{FF2B5EF4-FFF2-40B4-BE49-F238E27FC236}">
                <a16:creationId xmlns:a16="http://schemas.microsoft.com/office/drawing/2014/main" id="{216F9B6C-13B7-44F8-A596-B2CF6AFF9255}"/>
              </a:ext>
            </a:extLst>
          </p:cNvPr>
          <p:cNvSpPr/>
          <p:nvPr/>
        </p:nvSpPr>
        <p:spPr>
          <a:xfrm rot="16200000">
            <a:off x="9627990" y="3330152"/>
            <a:ext cx="423601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E57D4243-ACFE-4B23-931C-131FF7EEE79E}"/>
              </a:ext>
            </a:extLst>
          </p:cNvPr>
          <p:cNvSpPr/>
          <p:nvPr/>
        </p:nvSpPr>
        <p:spPr>
          <a:xfrm rot="16200000">
            <a:off x="10169006" y="3330152"/>
            <a:ext cx="423601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36D321-B5A3-4DA6-B920-4E3919F68D90}"/>
              </a:ext>
            </a:extLst>
          </p:cNvPr>
          <p:cNvSpPr txBox="1"/>
          <p:nvPr/>
        </p:nvSpPr>
        <p:spPr>
          <a:xfrm>
            <a:off x="9643194" y="3682770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extensibility</a:t>
            </a:r>
            <a:endParaRPr lang="fr-FR" b="1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448B563-FED6-40D0-8EE0-9C60A3180D0F}"/>
              </a:ext>
            </a:extLst>
          </p:cNvPr>
          <p:cNvSpPr/>
          <p:nvPr/>
        </p:nvSpPr>
        <p:spPr>
          <a:xfrm>
            <a:off x="7620446" y="2783933"/>
            <a:ext cx="1523998" cy="870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88F3F6-D4A4-472F-8974-BEEF71F4CEF2}"/>
              </a:ext>
            </a:extLst>
          </p:cNvPr>
          <p:cNvSpPr txBox="1"/>
          <p:nvPr/>
        </p:nvSpPr>
        <p:spPr>
          <a:xfrm>
            <a:off x="7610997" y="2697341"/>
            <a:ext cx="158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IInterface2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F3B8A29-8118-4B08-9F1C-F1A38D35D647}"/>
              </a:ext>
            </a:extLst>
          </p:cNvPr>
          <p:cNvCxnSpPr>
            <a:cxnSpLocks/>
          </p:cNvCxnSpPr>
          <p:nvPr/>
        </p:nvCxnSpPr>
        <p:spPr>
          <a:xfrm>
            <a:off x="7610997" y="3119198"/>
            <a:ext cx="15334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7B1A617-A1C3-4831-BCB8-082E6B291FC8}"/>
              </a:ext>
            </a:extLst>
          </p:cNvPr>
          <p:cNvSpPr/>
          <p:nvPr/>
        </p:nvSpPr>
        <p:spPr>
          <a:xfrm>
            <a:off x="7940678" y="3063654"/>
            <a:ext cx="1523998" cy="870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4C6DAB-288E-42BD-9101-14BE09E65224}"/>
              </a:ext>
            </a:extLst>
          </p:cNvPr>
          <p:cNvSpPr txBox="1"/>
          <p:nvPr/>
        </p:nvSpPr>
        <p:spPr>
          <a:xfrm>
            <a:off x="7931229" y="2977062"/>
            <a:ext cx="158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IInterface3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1FF67E3-323F-4DA8-9FBD-375E78FAB5E1}"/>
              </a:ext>
            </a:extLst>
          </p:cNvPr>
          <p:cNvCxnSpPr>
            <a:cxnSpLocks/>
          </p:cNvCxnSpPr>
          <p:nvPr/>
        </p:nvCxnSpPr>
        <p:spPr>
          <a:xfrm>
            <a:off x="7931229" y="3398919"/>
            <a:ext cx="15334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Arrow: Down 59">
            <a:extLst>
              <a:ext uri="{FF2B5EF4-FFF2-40B4-BE49-F238E27FC236}">
                <a16:creationId xmlns:a16="http://schemas.microsoft.com/office/drawing/2014/main" id="{0E69D597-E166-44B9-A319-050D3CA582E4}"/>
              </a:ext>
            </a:extLst>
          </p:cNvPr>
          <p:cNvSpPr/>
          <p:nvPr/>
        </p:nvSpPr>
        <p:spPr>
          <a:xfrm>
            <a:off x="9630229" y="6220778"/>
            <a:ext cx="423601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86863DB5-DCC4-4FEC-A7B6-B9930EBAF930}"/>
              </a:ext>
            </a:extLst>
          </p:cNvPr>
          <p:cNvSpPr/>
          <p:nvPr/>
        </p:nvSpPr>
        <p:spPr>
          <a:xfrm>
            <a:off x="10171245" y="6220778"/>
            <a:ext cx="423601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F1E959-8D82-4627-B166-98C8B29FFC49}"/>
              </a:ext>
            </a:extLst>
          </p:cNvPr>
          <p:cNvSpPr/>
          <p:nvPr/>
        </p:nvSpPr>
        <p:spPr>
          <a:xfrm>
            <a:off x="7709747" y="5077818"/>
            <a:ext cx="1652105" cy="372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0DBAD0-D851-4E0F-85C0-C3DDDCCF1CBA}"/>
              </a:ext>
            </a:extLst>
          </p:cNvPr>
          <p:cNvSpPr txBox="1"/>
          <p:nvPr/>
        </p:nvSpPr>
        <p:spPr>
          <a:xfrm>
            <a:off x="7751579" y="5042186"/>
            <a:ext cx="1609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A1Adapter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C2D8C8E-70F0-4B8F-89A4-3956BFB89986}"/>
              </a:ext>
            </a:extLst>
          </p:cNvPr>
          <p:cNvSpPr/>
          <p:nvPr/>
        </p:nvSpPr>
        <p:spPr>
          <a:xfrm>
            <a:off x="7122797" y="4602896"/>
            <a:ext cx="2359450" cy="372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EC5FAF-4031-452F-8439-842152837827}"/>
              </a:ext>
            </a:extLst>
          </p:cNvPr>
          <p:cNvSpPr txBox="1"/>
          <p:nvPr/>
        </p:nvSpPr>
        <p:spPr>
          <a:xfrm>
            <a:off x="7058541" y="4546969"/>
            <a:ext cx="271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A1AdapterFactory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A58E3B3-A503-4B55-9A36-DC578EE7B092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7310742" y="4975083"/>
            <a:ext cx="399005" cy="288829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76239D9-8F49-4342-9194-E63A25D80750}"/>
              </a:ext>
            </a:extLst>
          </p:cNvPr>
          <p:cNvSpPr/>
          <p:nvPr/>
        </p:nvSpPr>
        <p:spPr>
          <a:xfrm>
            <a:off x="7722771" y="6187227"/>
            <a:ext cx="1652105" cy="372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04B46DD-C5DA-4BF4-917C-25ABFE36D1CF}"/>
              </a:ext>
            </a:extLst>
          </p:cNvPr>
          <p:cNvSpPr txBox="1"/>
          <p:nvPr/>
        </p:nvSpPr>
        <p:spPr>
          <a:xfrm>
            <a:off x="7764603" y="6151595"/>
            <a:ext cx="1609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A2Adapter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D62C8D0-B308-4946-B88B-A928F7FF0662}"/>
              </a:ext>
            </a:extLst>
          </p:cNvPr>
          <p:cNvSpPr/>
          <p:nvPr/>
        </p:nvSpPr>
        <p:spPr>
          <a:xfrm>
            <a:off x="7135821" y="5712305"/>
            <a:ext cx="2359450" cy="372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F22DB4A-E665-4B94-835D-06CE388EAFEB}"/>
              </a:ext>
            </a:extLst>
          </p:cNvPr>
          <p:cNvSpPr txBox="1"/>
          <p:nvPr/>
        </p:nvSpPr>
        <p:spPr>
          <a:xfrm>
            <a:off x="7071565" y="5656378"/>
            <a:ext cx="271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A2AdapterFactory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70A51A0-8EFD-41C7-AF4F-10BBE1A8EDCC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7323766" y="6084492"/>
            <a:ext cx="399005" cy="288829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1A8B6341-F223-4E48-9BAA-1AEDC4D96157}"/>
              </a:ext>
            </a:extLst>
          </p:cNvPr>
          <p:cNvSpPr/>
          <p:nvPr/>
        </p:nvSpPr>
        <p:spPr>
          <a:xfrm>
            <a:off x="10274817" y="5112408"/>
            <a:ext cx="1652105" cy="372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A4D8E86-7044-49FE-8BCF-54B1EF9A01EE}"/>
              </a:ext>
            </a:extLst>
          </p:cNvPr>
          <p:cNvSpPr txBox="1"/>
          <p:nvPr/>
        </p:nvSpPr>
        <p:spPr>
          <a:xfrm>
            <a:off x="10316649" y="5076776"/>
            <a:ext cx="1609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B1Adapter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54FD0B-FDB5-4289-8B0E-847FA811AEDB}"/>
              </a:ext>
            </a:extLst>
          </p:cNvPr>
          <p:cNvSpPr/>
          <p:nvPr/>
        </p:nvSpPr>
        <p:spPr>
          <a:xfrm>
            <a:off x="9687867" y="4637486"/>
            <a:ext cx="2359450" cy="372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AAC9118-B701-4E48-BF08-18D68CFE60E7}"/>
              </a:ext>
            </a:extLst>
          </p:cNvPr>
          <p:cNvSpPr txBox="1"/>
          <p:nvPr/>
        </p:nvSpPr>
        <p:spPr>
          <a:xfrm>
            <a:off x="9623611" y="4581559"/>
            <a:ext cx="271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B1AdapterFactory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A60F2A-9D1E-46A9-9721-41AB1183B7C1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9875812" y="5009673"/>
            <a:ext cx="399005" cy="288829"/>
          </a:xfrm>
          <a:prstGeom prst="straightConnector1">
            <a:avLst/>
          </a:prstGeom>
          <a:ln w="317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1485086-53E1-4816-B408-7431884E5818}"/>
              </a:ext>
            </a:extLst>
          </p:cNvPr>
          <p:cNvSpPr/>
          <p:nvPr/>
        </p:nvSpPr>
        <p:spPr>
          <a:xfrm rot="17350020">
            <a:off x="-1602797" y="762403"/>
            <a:ext cx="43477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Annexe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6274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9153-2FEC-4EBC-BA15-2A9450EF9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609"/>
            <a:ext cx="10515600" cy="182827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b="0" i="0" dirty="0" err="1">
                <a:solidFill>
                  <a:srgbClr val="6E7781"/>
                </a:solidFill>
                <a:effectLst/>
                <a:latin typeface="ui-monospace"/>
              </a:rPr>
              <a:t>org</a:t>
            </a:r>
            <a:r>
              <a:rPr lang="fr-FR" b="0" i="0" dirty="0">
                <a:solidFill>
                  <a:srgbClr val="6E7781"/>
                </a:solidFill>
                <a:effectLst/>
                <a:latin typeface="ui-monospace"/>
              </a:rPr>
              <a:t>/</a:t>
            </a:r>
            <a:r>
              <a:rPr lang="fr-FR" b="0" i="0" dirty="0" err="1">
                <a:solidFill>
                  <a:srgbClr val="6E7781"/>
                </a:solidFill>
                <a:effectLst/>
                <a:latin typeface="ui-monospace"/>
              </a:rPr>
              <a:t>eclipse</a:t>
            </a:r>
            <a:r>
              <a:rPr lang="fr-FR" b="0" i="0" dirty="0">
                <a:solidFill>
                  <a:srgbClr val="6E7781"/>
                </a:solidFill>
                <a:effectLst/>
                <a:latin typeface="ui-monospace"/>
              </a:rPr>
              <a:t>/</a:t>
            </a:r>
            <a:r>
              <a:rPr lang="fr-FR" b="0" i="0" dirty="0" err="1">
                <a:solidFill>
                  <a:srgbClr val="6E7781"/>
                </a:solidFill>
                <a:effectLst/>
                <a:latin typeface="ui-monospace"/>
              </a:rPr>
              <a:t>core</a:t>
            </a:r>
            <a:r>
              <a:rPr lang="fr-FR" b="0" i="0" dirty="0">
                <a:solidFill>
                  <a:srgbClr val="6E7781"/>
                </a:solidFill>
                <a:effectLst/>
                <a:latin typeface="ui-monospace"/>
              </a:rPr>
              <a:t>/runtime/</a:t>
            </a:r>
            <a:r>
              <a:rPr lang="fr-FR" b="1" i="0" dirty="0">
                <a:solidFill>
                  <a:srgbClr val="6E7781"/>
                </a:solidFill>
                <a:effectLst/>
                <a:latin typeface="ui-monospace"/>
              </a:rPr>
              <a:t>IAdaptable</a:t>
            </a:r>
            <a:r>
              <a:rPr lang="fr-FR" b="0" i="0" dirty="0">
                <a:solidFill>
                  <a:srgbClr val="6E7781"/>
                </a:solidFill>
                <a:effectLst/>
                <a:latin typeface="ui-monospace"/>
              </a:rPr>
              <a:t>.</a:t>
            </a:r>
            <a:r>
              <a:rPr lang="fr-FR" b="1" i="0" dirty="0">
                <a:solidFill>
                  <a:srgbClr val="6E7781"/>
                </a:solidFill>
                <a:effectLst/>
                <a:latin typeface="ui-monospace"/>
              </a:rPr>
              <a:t>java</a:t>
            </a:r>
            <a:br>
              <a:rPr lang="fr-FR" b="1" i="0" dirty="0">
                <a:solidFill>
                  <a:srgbClr val="6E7781"/>
                </a:solidFill>
                <a:effectLst/>
                <a:latin typeface="ui-monospace"/>
              </a:rPr>
            </a:br>
            <a:r>
              <a:rPr lang="fr-FR" dirty="0"/>
              <a:t>Eclipse Platform « </a:t>
            </a:r>
            <a:r>
              <a:rPr lang="fr-FR" dirty="0" err="1"/>
              <a:t>core</a:t>
            </a:r>
            <a:r>
              <a:rPr lang="fr-FR" dirty="0"/>
              <a:t> » Framework</a:t>
            </a:r>
            <a:br>
              <a:rPr lang="fr-FR" dirty="0"/>
            </a:br>
            <a:r>
              <a:rPr lang="fr-FR" dirty="0"/>
              <a:t> + Plugins Extensions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AA119-1607-4918-B2E0-204238D2F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324" y="1947854"/>
            <a:ext cx="6064507" cy="4800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C775A5-867F-4DCC-8C10-150923D77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05" y="3342855"/>
            <a:ext cx="5486465" cy="3405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325ECA-B303-47A2-A91F-8260B72A4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05" y="2037145"/>
            <a:ext cx="4855580" cy="12170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7B87A0-755B-4CF3-ACDF-BBA9590EA26E}"/>
              </a:ext>
            </a:extLst>
          </p:cNvPr>
          <p:cNvSpPr/>
          <p:nvPr/>
        </p:nvSpPr>
        <p:spPr>
          <a:xfrm rot="17350020">
            <a:off x="-1602797" y="762403"/>
            <a:ext cx="43477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Annexe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5477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DBA1-7002-42CE-864B-2AA2CB208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099" y="2340621"/>
            <a:ext cx="10515600" cy="1325563"/>
          </a:xfrm>
        </p:spPr>
        <p:txBody>
          <a:bodyPr/>
          <a:lstStyle/>
          <a:p>
            <a:r>
              <a:rPr lang="fr-FR" dirty="0"/>
              <a:t>Restriction on Model Adapter class</a:t>
            </a:r>
            <a:br>
              <a:rPr lang="fr-FR" dirty="0"/>
            </a:br>
            <a:r>
              <a:rPr lang="fr-FR" dirty="0"/>
              <a:t> …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lifecycle</a:t>
            </a:r>
            <a:r>
              <a:rPr lang="fr-FR" dirty="0"/>
              <a:t> as </a:t>
            </a:r>
            <a:r>
              <a:rPr lang="fr-FR" dirty="0" err="1"/>
              <a:t>Entity</a:t>
            </a:r>
            <a:r>
              <a:rPr lang="fr-FR" dirty="0"/>
              <a:t> anyway</a:t>
            </a:r>
          </a:p>
        </p:txBody>
      </p:sp>
    </p:spTree>
    <p:extLst>
      <p:ext uri="{BB962C8B-B14F-4D97-AF65-F5344CB8AC3E}">
        <p14:creationId xmlns:p14="http://schemas.microsoft.com/office/powerpoint/2010/main" val="521206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AB5E-EF4E-4220-9377-AE6FB025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3" y="365125"/>
            <a:ext cx="11603933" cy="1325563"/>
          </a:xfrm>
        </p:spPr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: </a:t>
            </a:r>
            <a:r>
              <a:rPr lang="fr-FR" dirty="0" err="1"/>
              <a:t>Lifecycle</a:t>
            </a:r>
            <a:r>
              <a:rPr lang="fr-FR" dirty="0"/>
              <a:t> </a:t>
            </a:r>
            <a:r>
              <a:rPr lang="fr-FR" dirty="0" err="1"/>
              <a:t>managed</a:t>
            </a:r>
            <a:r>
              <a:rPr lang="fr-FR" dirty="0"/>
              <a:t> by Session (Transaction)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6563EC-491C-4B1C-ABA6-AD72FB6C1BBA}"/>
              </a:ext>
            </a:extLst>
          </p:cNvPr>
          <p:cNvCxnSpPr>
            <a:cxnSpLocks/>
          </p:cNvCxnSpPr>
          <p:nvPr/>
        </p:nvCxnSpPr>
        <p:spPr>
          <a:xfrm>
            <a:off x="3369955" y="2637417"/>
            <a:ext cx="0" cy="40267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60EAC4-587C-44A7-823A-8DD7BDA6DF06}"/>
              </a:ext>
            </a:extLst>
          </p:cNvPr>
          <p:cNvCxnSpPr>
            <a:cxnSpLocks/>
          </p:cNvCxnSpPr>
          <p:nvPr/>
        </p:nvCxnSpPr>
        <p:spPr>
          <a:xfrm>
            <a:off x="3226520" y="2637417"/>
            <a:ext cx="2689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62AF4A-E49C-4257-A668-381031EE76A4}"/>
              </a:ext>
            </a:extLst>
          </p:cNvPr>
          <p:cNvSpPr txBox="1"/>
          <p:nvPr/>
        </p:nvSpPr>
        <p:spPr>
          <a:xfrm>
            <a:off x="2939143" y="2220559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Thread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1AB9A5-0189-48D7-8A38-767359E214D7}"/>
              </a:ext>
            </a:extLst>
          </p:cNvPr>
          <p:cNvCxnSpPr>
            <a:cxnSpLocks/>
          </p:cNvCxnSpPr>
          <p:nvPr/>
        </p:nvCxnSpPr>
        <p:spPr>
          <a:xfrm>
            <a:off x="3723972" y="3188265"/>
            <a:ext cx="0" cy="28027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EC35F3-FCA2-4DD1-B4E7-441A2BFB1402}"/>
              </a:ext>
            </a:extLst>
          </p:cNvPr>
          <p:cNvCxnSpPr>
            <a:cxnSpLocks/>
          </p:cNvCxnSpPr>
          <p:nvPr/>
        </p:nvCxnSpPr>
        <p:spPr>
          <a:xfrm flipH="1">
            <a:off x="3711493" y="3193398"/>
            <a:ext cx="2989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9296A-7F24-4B4C-AC40-F41E1659F751}"/>
              </a:ext>
            </a:extLst>
          </p:cNvPr>
          <p:cNvCxnSpPr>
            <a:cxnSpLocks/>
          </p:cNvCxnSpPr>
          <p:nvPr/>
        </p:nvCxnSpPr>
        <p:spPr>
          <a:xfrm flipH="1">
            <a:off x="3711487" y="5893745"/>
            <a:ext cx="14196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D5E3D-57F9-4782-B850-D8FDB6C24D15}"/>
              </a:ext>
            </a:extLst>
          </p:cNvPr>
          <p:cNvSpPr txBox="1"/>
          <p:nvPr/>
        </p:nvSpPr>
        <p:spPr>
          <a:xfrm>
            <a:off x="3653220" y="2870942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XA (Transaction)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77F999-6F87-4695-A378-FD4EDFD9AC50}"/>
              </a:ext>
            </a:extLst>
          </p:cNvPr>
          <p:cNvSpPr txBox="1"/>
          <p:nvPr/>
        </p:nvSpPr>
        <p:spPr>
          <a:xfrm>
            <a:off x="4777903" y="4650802"/>
            <a:ext cx="3546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e3List = </a:t>
            </a:r>
            <a:r>
              <a:rPr lang="fr-FR" sz="2800" b="1" dirty="0" err="1"/>
              <a:t>repo.findBy</a:t>
            </a:r>
            <a:r>
              <a:rPr lang="fr-FR" sz="2800" b="1" dirty="0"/>
              <a:t>(..)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193684-B91F-47BC-9755-11DF8875A310}"/>
              </a:ext>
            </a:extLst>
          </p:cNvPr>
          <p:cNvSpPr/>
          <p:nvPr/>
        </p:nvSpPr>
        <p:spPr>
          <a:xfrm>
            <a:off x="6336257" y="2627909"/>
            <a:ext cx="1916909" cy="6992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471A78-90E5-4CF9-9FB3-0973EA3DA33D}"/>
              </a:ext>
            </a:extLst>
          </p:cNvPr>
          <p:cNvSpPr txBox="1"/>
          <p:nvPr/>
        </p:nvSpPr>
        <p:spPr>
          <a:xfrm>
            <a:off x="4064716" y="3501343"/>
            <a:ext cx="4165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e1 = </a:t>
            </a:r>
            <a:r>
              <a:rPr lang="fr-FR" sz="2800" b="1" dirty="0" err="1"/>
              <a:t>em.save</a:t>
            </a:r>
            <a:r>
              <a:rPr lang="fr-FR" sz="2800" b="1" dirty="0"/>
              <a:t>(new </a:t>
            </a:r>
            <a:r>
              <a:rPr lang="fr-FR" sz="2800" b="1" dirty="0" err="1"/>
              <a:t>Entity</a:t>
            </a:r>
            <a:r>
              <a:rPr lang="fr-FR" sz="2800" b="1" dirty="0"/>
              <a:t>())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915745-3A1C-4B41-8BB3-6E662D888551}"/>
              </a:ext>
            </a:extLst>
          </p:cNvPr>
          <p:cNvCxnSpPr>
            <a:cxnSpLocks/>
          </p:cNvCxnSpPr>
          <p:nvPr/>
        </p:nvCxnSpPr>
        <p:spPr>
          <a:xfrm>
            <a:off x="3711488" y="2627791"/>
            <a:ext cx="506265" cy="279423"/>
          </a:xfrm>
          <a:prstGeom prst="line">
            <a:avLst/>
          </a:prstGeom>
          <a:ln w="31750"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005E30-B72E-4595-AE71-FF3CF07201DD}"/>
              </a:ext>
            </a:extLst>
          </p:cNvPr>
          <p:cNvCxnSpPr>
            <a:cxnSpLocks/>
          </p:cNvCxnSpPr>
          <p:nvPr/>
        </p:nvCxnSpPr>
        <p:spPr>
          <a:xfrm flipV="1">
            <a:off x="5348669" y="3005919"/>
            <a:ext cx="871056" cy="19532"/>
          </a:xfrm>
          <a:prstGeom prst="line">
            <a:avLst/>
          </a:prstGeom>
          <a:ln w="31750"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A5C274-2057-46AC-B9E7-303D56A70FB4}"/>
              </a:ext>
            </a:extLst>
          </p:cNvPr>
          <p:cNvSpPr txBox="1"/>
          <p:nvPr/>
        </p:nvSpPr>
        <p:spPr>
          <a:xfrm>
            <a:off x="6551306" y="1464507"/>
            <a:ext cx="28627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Level1Cache</a:t>
            </a:r>
          </a:p>
          <a:p>
            <a:r>
              <a:rPr lang="fr-FR" sz="2000" dirty="0"/>
              <a:t>(=Session )</a:t>
            </a:r>
          </a:p>
          <a:p>
            <a:r>
              <a:rPr lang="fr-FR" sz="2000" dirty="0"/>
              <a:t>Read-Write, single-thread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A0B34D2F-F967-478D-8294-D6C050D92944}"/>
              </a:ext>
            </a:extLst>
          </p:cNvPr>
          <p:cNvSpPr/>
          <p:nvPr/>
        </p:nvSpPr>
        <p:spPr>
          <a:xfrm rot="12033836">
            <a:off x="6639279" y="2962165"/>
            <a:ext cx="310282" cy="676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EA61E93-CDCA-4B7F-9C6C-E16429941394}"/>
              </a:ext>
            </a:extLst>
          </p:cNvPr>
          <p:cNvSpPr/>
          <p:nvPr/>
        </p:nvSpPr>
        <p:spPr>
          <a:xfrm rot="5400000">
            <a:off x="8466320" y="2150777"/>
            <a:ext cx="300318" cy="1671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82C9586C-80D4-4248-942C-D3ADF7A1B887}"/>
              </a:ext>
            </a:extLst>
          </p:cNvPr>
          <p:cNvSpPr/>
          <p:nvPr/>
        </p:nvSpPr>
        <p:spPr>
          <a:xfrm>
            <a:off x="9746655" y="2527680"/>
            <a:ext cx="765380" cy="9564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4A357C-F8A9-4F7E-B6B5-958AE001C9F3}"/>
              </a:ext>
            </a:extLst>
          </p:cNvPr>
          <p:cNvSpPr txBox="1"/>
          <p:nvPr/>
        </p:nvSpPr>
        <p:spPr>
          <a:xfrm>
            <a:off x="4293368" y="4084368"/>
            <a:ext cx="2765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e2 = e1.getField()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2C70CB-24E0-45E4-9EC6-D46AA4CD6CBD}"/>
              </a:ext>
            </a:extLst>
          </p:cNvPr>
          <p:cNvSpPr txBox="1"/>
          <p:nvPr/>
        </p:nvSpPr>
        <p:spPr>
          <a:xfrm>
            <a:off x="213679" y="2467570"/>
            <a:ext cx="1818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Begin transaction</a:t>
            </a:r>
          </a:p>
          <a:p>
            <a:r>
              <a:rPr lang="fr-FR" b="1" dirty="0"/>
              <a:t>@Transactional </a:t>
            </a:r>
          </a:p>
          <a:p>
            <a:r>
              <a:rPr lang="fr-FR" dirty="0" err="1"/>
              <a:t>method</a:t>
            </a:r>
            <a:r>
              <a:rPr lang="fr-FR" dirty="0"/>
              <a:t> () </a:t>
            </a:r>
            <a:r>
              <a:rPr lang="fr-FR" b="1" dirty="0"/>
              <a:t>{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B1E236-65A4-4A46-A9E6-495B8CBD2C9B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4253808" y="4075392"/>
            <a:ext cx="0" cy="183793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70A23B-4CD1-400E-8ABC-C34F48433DCA}"/>
              </a:ext>
            </a:extLst>
          </p:cNvPr>
          <p:cNvCxnSpPr>
            <a:cxnSpLocks/>
          </p:cNvCxnSpPr>
          <p:nvPr/>
        </p:nvCxnSpPr>
        <p:spPr>
          <a:xfrm>
            <a:off x="4628577" y="4543571"/>
            <a:ext cx="0" cy="135017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52B6F8C-7AA4-4522-B151-782E7FF92347}"/>
              </a:ext>
            </a:extLst>
          </p:cNvPr>
          <p:cNvCxnSpPr>
            <a:cxnSpLocks/>
          </p:cNvCxnSpPr>
          <p:nvPr/>
        </p:nvCxnSpPr>
        <p:spPr>
          <a:xfrm>
            <a:off x="5010865" y="5181676"/>
            <a:ext cx="0" cy="71206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CA3DF7E-69BE-4747-B949-16F5A3EF4B56}"/>
              </a:ext>
            </a:extLst>
          </p:cNvPr>
          <p:cNvSpPr txBox="1"/>
          <p:nvPr/>
        </p:nvSpPr>
        <p:spPr>
          <a:xfrm>
            <a:off x="213679" y="5266990"/>
            <a:ext cx="281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end transaction</a:t>
            </a:r>
          </a:p>
          <a:p>
            <a:r>
              <a:rPr lang="fr-FR" b="1" dirty="0"/>
              <a:t>} // </a:t>
            </a:r>
            <a:r>
              <a:rPr lang="fr-FR" b="1" dirty="0" err="1"/>
              <a:t>implicit</a:t>
            </a:r>
            <a:r>
              <a:rPr lang="fr-FR" b="1" dirty="0"/>
              <a:t> </a:t>
            </a:r>
            <a:r>
              <a:rPr lang="fr-FR" b="1" dirty="0" err="1"/>
              <a:t>try</a:t>
            </a:r>
            <a:r>
              <a:rPr lang="fr-FR" b="1" dirty="0"/>
              <a:t>-catch-</a:t>
            </a:r>
            <a:r>
              <a:rPr lang="fr-FR" b="1" dirty="0" err="1"/>
              <a:t>finally</a:t>
            </a:r>
            <a:endParaRPr lang="fr-F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39DDEC-78CF-476B-963A-96A6AE7F8349}"/>
              </a:ext>
            </a:extLst>
          </p:cNvPr>
          <p:cNvSpPr txBox="1"/>
          <p:nvPr/>
        </p:nvSpPr>
        <p:spPr>
          <a:xfrm>
            <a:off x="4132993" y="6180458"/>
            <a:ext cx="5802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Entity</a:t>
            </a:r>
            <a:r>
              <a:rPr lang="fr-FR" sz="2400" dirty="0"/>
              <a:t> </a:t>
            </a:r>
            <a:r>
              <a:rPr lang="fr-FR" sz="2400" dirty="0" err="1"/>
              <a:t>lifecycle</a:t>
            </a:r>
            <a:r>
              <a:rPr lang="fr-FR" sz="2400" dirty="0"/>
              <a:t> ends </a:t>
            </a:r>
            <a:r>
              <a:rPr lang="fr-FR" sz="2400" dirty="0" err="1"/>
              <a:t>with</a:t>
            </a:r>
            <a:r>
              <a:rPr lang="fr-FR" sz="2400" dirty="0"/>
              <a:t> XA commit/rollback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874B38-788B-49F5-AA40-53F1E0CDB550}"/>
              </a:ext>
            </a:extLst>
          </p:cNvPr>
          <p:cNvCxnSpPr/>
          <p:nvPr/>
        </p:nvCxnSpPr>
        <p:spPr>
          <a:xfrm>
            <a:off x="1446143" y="3200400"/>
            <a:ext cx="2161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row: Down 53">
            <a:extLst>
              <a:ext uri="{FF2B5EF4-FFF2-40B4-BE49-F238E27FC236}">
                <a16:creationId xmlns:a16="http://schemas.microsoft.com/office/drawing/2014/main" id="{CB24083C-B1AF-4A18-A27E-0906E2F9C79F}"/>
              </a:ext>
            </a:extLst>
          </p:cNvPr>
          <p:cNvSpPr/>
          <p:nvPr/>
        </p:nvSpPr>
        <p:spPr>
          <a:xfrm rot="1974966" flipV="1">
            <a:off x="9485473" y="4397323"/>
            <a:ext cx="300318" cy="1436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686072-47D4-4363-A18F-236D71DEA3D4}"/>
              </a:ext>
            </a:extLst>
          </p:cNvPr>
          <p:cNvSpPr txBox="1"/>
          <p:nvPr/>
        </p:nvSpPr>
        <p:spPr>
          <a:xfrm>
            <a:off x="5613085" y="5460734"/>
            <a:ext cx="3394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prepareXA</a:t>
            </a:r>
            <a:r>
              <a:rPr lang="fr-FR" dirty="0"/>
              <a:t> =&gt; flush </a:t>
            </a:r>
            <a:r>
              <a:rPr lang="fr-FR" dirty="0" err="1"/>
              <a:t>Entity</a:t>
            </a:r>
            <a:r>
              <a:rPr lang="fr-FR" dirty="0"/>
              <a:t> changes</a:t>
            </a:r>
          </a:p>
          <a:p>
            <a:r>
              <a:rPr lang="fr-FR" dirty="0"/>
              <a:t>Commit XA =&gt; commit JDBC</a:t>
            </a:r>
          </a:p>
        </p:txBody>
      </p:sp>
      <p:sp>
        <p:nvSpPr>
          <p:cNvPr id="56" name="&quot;Not Allowed&quot; Symbol 55">
            <a:extLst>
              <a:ext uri="{FF2B5EF4-FFF2-40B4-BE49-F238E27FC236}">
                <a16:creationId xmlns:a16="http://schemas.microsoft.com/office/drawing/2014/main" id="{078BAC9B-5FEE-4819-8A20-56C7C4CFDF5B}"/>
              </a:ext>
            </a:extLst>
          </p:cNvPr>
          <p:cNvSpPr/>
          <p:nvPr/>
        </p:nvSpPr>
        <p:spPr>
          <a:xfrm>
            <a:off x="4098971" y="5913322"/>
            <a:ext cx="309674" cy="3106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&quot;Not Allowed&quot; Symbol 57">
            <a:extLst>
              <a:ext uri="{FF2B5EF4-FFF2-40B4-BE49-F238E27FC236}">
                <a16:creationId xmlns:a16="http://schemas.microsoft.com/office/drawing/2014/main" id="{2298F0A2-545B-4327-ACDE-0E5B0C468942}"/>
              </a:ext>
            </a:extLst>
          </p:cNvPr>
          <p:cNvSpPr/>
          <p:nvPr/>
        </p:nvSpPr>
        <p:spPr>
          <a:xfrm>
            <a:off x="4480489" y="5913322"/>
            <a:ext cx="309674" cy="3106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9" name="&quot;Not Allowed&quot; Symbol 58">
            <a:extLst>
              <a:ext uri="{FF2B5EF4-FFF2-40B4-BE49-F238E27FC236}">
                <a16:creationId xmlns:a16="http://schemas.microsoft.com/office/drawing/2014/main" id="{A381004F-0A89-4D80-8D74-544C173B916F}"/>
              </a:ext>
            </a:extLst>
          </p:cNvPr>
          <p:cNvSpPr/>
          <p:nvPr/>
        </p:nvSpPr>
        <p:spPr>
          <a:xfrm>
            <a:off x="4856028" y="5913729"/>
            <a:ext cx="309674" cy="3106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73BCEE1-2EF9-48DC-ABB2-A29C23E84304}"/>
              </a:ext>
            </a:extLst>
          </p:cNvPr>
          <p:cNvCxnSpPr>
            <a:cxnSpLocks/>
          </p:cNvCxnSpPr>
          <p:nvPr/>
        </p:nvCxnSpPr>
        <p:spPr>
          <a:xfrm flipH="1">
            <a:off x="5162644" y="5532058"/>
            <a:ext cx="466563" cy="246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AFBD22-C1A9-4381-A7CA-15D4B2EB3D15}"/>
              </a:ext>
            </a:extLst>
          </p:cNvPr>
          <p:cNvCxnSpPr>
            <a:cxnSpLocks/>
          </p:cNvCxnSpPr>
          <p:nvPr/>
        </p:nvCxnSpPr>
        <p:spPr>
          <a:xfrm flipH="1" flipV="1">
            <a:off x="5162644" y="5835649"/>
            <a:ext cx="433988" cy="1553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7878662-1765-40A2-B759-C12B5748FC2B}"/>
              </a:ext>
            </a:extLst>
          </p:cNvPr>
          <p:cNvCxnSpPr>
            <a:cxnSpLocks/>
          </p:cNvCxnSpPr>
          <p:nvPr/>
        </p:nvCxnSpPr>
        <p:spPr>
          <a:xfrm flipH="1">
            <a:off x="3711488" y="5741348"/>
            <a:ext cx="14196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4ABFA9-0584-4D94-AF34-CBD8DC98AD1D}"/>
              </a:ext>
            </a:extLst>
          </p:cNvPr>
          <p:cNvCxnSpPr>
            <a:cxnSpLocks/>
          </p:cNvCxnSpPr>
          <p:nvPr/>
        </p:nvCxnSpPr>
        <p:spPr>
          <a:xfrm>
            <a:off x="3028422" y="5741348"/>
            <a:ext cx="579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3A4C04A-B89E-43E4-A6C7-F9177F9487D1}"/>
              </a:ext>
            </a:extLst>
          </p:cNvPr>
          <p:cNvCxnSpPr>
            <a:cxnSpLocks/>
          </p:cNvCxnSpPr>
          <p:nvPr/>
        </p:nvCxnSpPr>
        <p:spPr>
          <a:xfrm flipH="1">
            <a:off x="3711487" y="5990994"/>
            <a:ext cx="2989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956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F391-D69F-4D0E-9924-D1E13F15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2194201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Use </a:t>
            </a:r>
            <a:r>
              <a:rPr lang="fr-FR" dirty="0" err="1"/>
              <a:t>Entity</a:t>
            </a:r>
            <a:r>
              <a:rPr lang="fr-FR" dirty="0"/>
              <a:t> </a:t>
            </a:r>
            <a:r>
              <a:rPr lang="fr-FR" dirty="0" err="1"/>
              <a:t>outside</a:t>
            </a:r>
            <a:r>
              <a:rPr lang="fr-FR" dirty="0"/>
              <a:t> of Transaction ? </a:t>
            </a:r>
            <a:br>
              <a:rPr lang="fr-FR" dirty="0"/>
            </a:br>
            <a:r>
              <a:rPr lang="fr-FR" dirty="0" err="1"/>
              <a:t>RuntimeException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9095C-CA27-4FE1-9222-F5C96E128991}"/>
              </a:ext>
            </a:extLst>
          </p:cNvPr>
          <p:cNvSpPr txBox="1"/>
          <p:nvPr/>
        </p:nvSpPr>
        <p:spPr>
          <a:xfrm>
            <a:off x="1058515" y="2025908"/>
            <a:ext cx="529189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// not </a:t>
            </a:r>
            <a:r>
              <a:rPr lang="fr-FR" sz="2800" dirty="0" err="1"/>
              <a:t>transactional</a:t>
            </a:r>
            <a:endParaRPr lang="fr-FR" sz="2800" dirty="0"/>
          </a:p>
          <a:p>
            <a:r>
              <a:rPr lang="fr-FR" sz="2800" dirty="0"/>
              <a:t>// no open-session-in-</a:t>
            </a:r>
            <a:r>
              <a:rPr lang="fr-FR" sz="2800" dirty="0" err="1"/>
              <a:t>view</a:t>
            </a:r>
            <a:endParaRPr lang="fr-FR" sz="2800" dirty="0"/>
          </a:p>
          <a:p>
            <a:r>
              <a:rPr lang="fr-FR" sz="2800" dirty="0"/>
              <a:t>class Controller {</a:t>
            </a:r>
          </a:p>
          <a:p>
            <a:endParaRPr lang="fr-FR" sz="2800" dirty="0"/>
          </a:p>
          <a:p>
            <a:r>
              <a:rPr lang="fr-FR" sz="2800" dirty="0"/>
              <a:t>@Autowired </a:t>
            </a:r>
            <a:r>
              <a:rPr lang="fr-FR" sz="2800" dirty="0" err="1"/>
              <a:t>FooXAService</a:t>
            </a:r>
            <a:r>
              <a:rPr lang="fr-FR" sz="2800" dirty="0"/>
              <a:t> service;</a:t>
            </a:r>
          </a:p>
          <a:p>
            <a:endParaRPr lang="fr-FR" sz="2800" dirty="0"/>
          </a:p>
          <a:p>
            <a:r>
              <a:rPr lang="fr-FR" sz="2800" dirty="0"/>
              <a:t>  public </a:t>
            </a:r>
            <a:r>
              <a:rPr lang="fr-FR" sz="2800" dirty="0" err="1"/>
              <a:t>void</a:t>
            </a:r>
            <a:r>
              <a:rPr lang="fr-FR" sz="2800" dirty="0"/>
              <a:t> </a:t>
            </a:r>
            <a:r>
              <a:rPr lang="fr-FR" sz="2800" dirty="0" err="1"/>
              <a:t>foo</a:t>
            </a:r>
            <a:r>
              <a:rPr lang="fr-FR" sz="2800" dirty="0"/>
              <a:t>() {</a:t>
            </a:r>
          </a:p>
          <a:p>
            <a:r>
              <a:rPr lang="fr-FR" sz="2800" dirty="0"/>
              <a:t>     </a:t>
            </a:r>
            <a:r>
              <a:rPr lang="fr-FR" sz="2800" dirty="0" err="1"/>
              <a:t>FooEntity</a:t>
            </a:r>
            <a:r>
              <a:rPr lang="fr-FR" sz="2800" dirty="0"/>
              <a:t> e = </a:t>
            </a:r>
            <a:r>
              <a:rPr lang="fr-FR" sz="2800" dirty="0" err="1"/>
              <a:t>service.foo</a:t>
            </a:r>
            <a:r>
              <a:rPr lang="fr-FR" sz="2800" dirty="0"/>
              <a:t>();    </a:t>
            </a:r>
          </a:p>
          <a:p>
            <a:r>
              <a:rPr lang="fr-FR" sz="2800" dirty="0"/>
              <a:t>     </a:t>
            </a:r>
            <a:r>
              <a:rPr lang="fr-FR" sz="2800" dirty="0" err="1"/>
              <a:t>e.getField</a:t>
            </a:r>
            <a:r>
              <a:rPr lang="fr-FR" sz="2800" dirty="0"/>
              <a:t>();  </a:t>
            </a:r>
            <a:r>
              <a:rPr lang="fr-FR" sz="2800" b="1" dirty="0"/>
              <a:t>// =&gt; Exception !!! </a:t>
            </a:r>
          </a:p>
          <a:p>
            <a:r>
              <a:rPr lang="fr-FR" sz="2800" dirty="0"/>
              <a:t>  }</a:t>
            </a:r>
          </a:p>
          <a:p>
            <a:r>
              <a:rPr lang="fr-FR" sz="28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9896A-B293-40FB-BCA4-3CD08107FF0F}"/>
              </a:ext>
            </a:extLst>
          </p:cNvPr>
          <p:cNvSpPr txBox="1"/>
          <p:nvPr/>
        </p:nvSpPr>
        <p:spPr>
          <a:xfrm>
            <a:off x="7020336" y="1989464"/>
            <a:ext cx="462831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@Transactional</a:t>
            </a:r>
          </a:p>
          <a:p>
            <a:r>
              <a:rPr lang="fr-FR" sz="2800" dirty="0"/>
              <a:t>class </a:t>
            </a:r>
            <a:r>
              <a:rPr lang="fr-FR" sz="2800" dirty="0" err="1"/>
              <a:t>FooXAService</a:t>
            </a:r>
            <a:r>
              <a:rPr lang="fr-FR" sz="2800" dirty="0"/>
              <a:t> {</a:t>
            </a:r>
          </a:p>
          <a:p>
            <a:endParaRPr lang="fr-FR" sz="2800" dirty="0"/>
          </a:p>
          <a:p>
            <a:r>
              <a:rPr lang="fr-FR" sz="2800" dirty="0"/>
              <a:t>  public </a:t>
            </a:r>
            <a:r>
              <a:rPr lang="fr-FR" sz="2800" dirty="0" err="1"/>
              <a:t>void</a:t>
            </a:r>
            <a:r>
              <a:rPr lang="fr-FR" sz="2800" dirty="0"/>
              <a:t> </a:t>
            </a:r>
            <a:r>
              <a:rPr lang="fr-FR" sz="2800" dirty="0" err="1"/>
              <a:t>foo</a:t>
            </a:r>
            <a:r>
              <a:rPr lang="fr-FR" sz="2800" dirty="0"/>
              <a:t>() {</a:t>
            </a:r>
          </a:p>
          <a:p>
            <a:r>
              <a:rPr lang="fr-FR" sz="2800" dirty="0"/>
              <a:t>     </a:t>
            </a:r>
            <a:r>
              <a:rPr lang="fr-FR" sz="2800" dirty="0" err="1"/>
              <a:t>FooEntity</a:t>
            </a:r>
            <a:r>
              <a:rPr lang="fr-FR" sz="2800" dirty="0"/>
              <a:t> e = </a:t>
            </a:r>
            <a:r>
              <a:rPr lang="fr-FR" sz="2800" dirty="0" err="1"/>
              <a:t>findBy</a:t>
            </a:r>
            <a:r>
              <a:rPr lang="fr-FR" sz="2800" dirty="0"/>
              <a:t> …();    </a:t>
            </a:r>
          </a:p>
          <a:p>
            <a:r>
              <a:rPr lang="fr-FR" sz="2800" dirty="0"/>
              <a:t>     return e;</a:t>
            </a:r>
          </a:p>
          <a:p>
            <a:r>
              <a:rPr lang="fr-FR" sz="2800" dirty="0"/>
              <a:t>  }  </a:t>
            </a:r>
            <a:r>
              <a:rPr lang="fr-FR" sz="2800" b="1" dirty="0"/>
              <a:t>// &lt;= INVALID e </a:t>
            </a:r>
            <a:r>
              <a:rPr lang="fr-FR" sz="2800" b="1" dirty="0" err="1"/>
              <a:t>outside</a:t>
            </a:r>
            <a:r>
              <a:rPr lang="fr-FR" sz="2800" b="1" dirty="0"/>
              <a:t> XA</a:t>
            </a:r>
          </a:p>
          <a:p>
            <a:r>
              <a:rPr lang="fr-FR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7532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59BB-9A21-498A-AACD-EEB7B5AB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17" y="-152484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Copy </a:t>
            </a:r>
            <a:r>
              <a:rPr lang="fr-FR" dirty="0" err="1"/>
              <a:t>Entity</a:t>
            </a:r>
            <a:r>
              <a:rPr lang="fr-FR" dirty="0"/>
              <a:t> data to Transfer </a:t>
            </a:r>
            <a:r>
              <a:rPr lang="fr-FR" dirty="0" err="1"/>
              <a:t>before</a:t>
            </a:r>
            <a:r>
              <a:rPr lang="fr-FR" dirty="0"/>
              <a:t> Commit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03478A-C9F3-4AA3-AB73-65455C0AAF04}"/>
              </a:ext>
            </a:extLst>
          </p:cNvPr>
          <p:cNvCxnSpPr>
            <a:cxnSpLocks/>
          </p:cNvCxnSpPr>
          <p:nvPr/>
        </p:nvCxnSpPr>
        <p:spPr>
          <a:xfrm>
            <a:off x="3829600" y="2016408"/>
            <a:ext cx="0" cy="40267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7ACAA6-72B9-4903-A5D3-BCA53F704847}"/>
              </a:ext>
            </a:extLst>
          </p:cNvPr>
          <p:cNvCxnSpPr>
            <a:cxnSpLocks/>
          </p:cNvCxnSpPr>
          <p:nvPr/>
        </p:nvCxnSpPr>
        <p:spPr>
          <a:xfrm>
            <a:off x="3686165" y="2016408"/>
            <a:ext cx="2689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45A53FB-92C7-4E84-8D4C-1A4DA3AF49C4}"/>
              </a:ext>
            </a:extLst>
          </p:cNvPr>
          <p:cNvSpPr txBox="1"/>
          <p:nvPr/>
        </p:nvSpPr>
        <p:spPr>
          <a:xfrm>
            <a:off x="3398788" y="1599550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10EC2-2992-4EB6-BD9D-64CD390E151B}"/>
              </a:ext>
            </a:extLst>
          </p:cNvPr>
          <p:cNvSpPr txBox="1"/>
          <p:nvPr/>
        </p:nvSpPr>
        <p:spPr>
          <a:xfrm>
            <a:off x="4110271" y="2238775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XA (Transaction)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00313B-D12A-483A-B9F4-3F52B98235A4}"/>
              </a:ext>
            </a:extLst>
          </p:cNvPr>
          <p:cNvSpPr/>
          <p:nvPr/>
        </p:nvSpPr>
        <p:spPr>
          <a:xfrm>
            <a:off x="6795902" y="2006900"/>
            <a:ext cx="1916909" cy="6992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383891-74EC-4C55-B26C-EC2DC123E16E}"/>
              </a:ext>
            </a:extLst>
          </p:cNvPr>
          <p:cNvCxnSpPr>
            <a:cxnSpLocks/>
          </p:cNvCxnSpPr>
          <p:nvPr/>
        </p:nvCxnSpPr>
        <p:spPr>
          <a:xfrm>
            <a:off x="4171133" y="2006782"/>
            <a:ext cx="506265" cy="279423"/>
          </a:xfrm>
          <a:prstGeom prst="line">
            <a:avLst/>
          </a:prstGeom>
          <a:ln w="31750"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659BF0-877A-46FE-A506-8D6E9B195976}"/>
              </a:ext>
            </a:extLst>
          </p:cNvPr>
          <p:cNvCxnSpPr>
            <a:cxnSpLocks/>
          </p:cNvCxnSpPr>
          <p:nvPr/>
        </p:nvCxnSpPr>
        <p:spPr>
          <a:xfrm flipV="1">
            <a:off x="5808314" y="2384910"/>
            <a:ext cx="871056" cy="19532"/>
          </a:xfrm>
          <a:prstGeom prst="line">
            <a:avLst/>
          </a:prstGeom>
          <a:ln w="31750"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C3F877E-76FE-45AD-AAB1-6BFF0E26E481}"/>
              </a:ext>
            </a:extLst>
          </p:cNvPr>
          <p:cNvSpPr txBox="1"/>
          <p:nvPr/>
        </p:nvSpPr>
        <p:spPr>
          <a:xfrm>
            <a:off x="7264478" y="1602359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Session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A8F9A98-33C5-4F60-9A28-AEF3CAC4CF69}"/>
              </a:ext>
            </a:extLst>
          </p:cNvPr>
          <p:cNvSpPr/>
          <p:nvPr/>
        </p:nvSpPr>
        <p:spPr>
          <a:xfrm rot="1990769">
            <a:off x="7098924" y="2341156"/>
            <a:ext cx="310282" cy="676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331094C-4CE8-4E37-BEEC-CA30053138CD}"/>
              </a:ext>
            </a:extLst>
          </p:cNvPr>
          <p:cNvSpPr/>
          <p:nvPr/>
        </p:nvSpPr>
        <p:spPr>
          <a:xfrm rot="5400000">
            <a:off x="8925965" y="1529768"/>
            <a:ext cx="300318" cy="1671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FAA4187D-D428-4BD0-B14B-0A0FEE5F78DD}"/>
              </a:ext>
            </a:extLst>
          </p:cNvPr>
          <p:cNvSpPr/>
          <p:nvPr/>
        </p:nvSpPr>
        <p:spPr>
          <a:xfrm>
            <a:off x="10206300" y="1906671"/>
            <a:ext cx="765380" cy="9564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84B16C-1476-43C9-8A3C-BB8CD321AA3D}"/>
              </a:ext>
            </a:extLst>
          </p:cNvPr>
          <p:cNvSpPr txBox="1"/>
          <p:nvPr/>
        </p:nvSpPr>
        <p:spPr>
          <a:xfrm>
            <a:off x="4558616" y="2932261"/>
            <a:ext cx="285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e = </a:t>
            </a:r>
            <a:r>
              <a:rPr lang="fr-FR" sz="2800" b="1" dirty="0" err="1"/>
              <a:t>repo.findBy</a:t>
            </a:r>
            <a:r>
              <a:rPr lang="fr-FR" sz="2800" b="1" dirty="0"/>
              <a:t>(..)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0CB3FB-A7C9-47CB-BAD3-0A68BC841484}"/>
              </a:ext>
            </a:extLst>
          </p:cNvPr>
          <p:cNvSpPr txBox="1"/>
          <p:nvPr/>
        </p:nvSpPr>
        <p:spPr>
          <a:xfrm>
            <a:off x="673324" y="1846561"/>
            <a:ext cx="1818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Begin transaction</a:t>
            </a:r>
          </a:p>
          <a:p>
            <a:r>
              <a:rPr lang="fr-FR" b="1" dirty="0"/>
              <a:t>@Transactional </a:t>
            </a:r>
          </a:p>
          <a:p>
            <a:r>
              <a:rPr lang="fr-FR" dirty="0" err="1"/>
              <a:t>method</a:t>
            </a:r>
            <a:r>
              <a:rPr lang="fr-FR" dirty="0"/>
              <a:t> () </a:t>
            </a:r>
            <a:r>
              <a:rPr lang="fr-FR" b="1" dirty="0"/>
              <a:t>{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E476C7-8020-40B1-9946-17D34BD3F7BD}"/>
              </a:ext>
            </a:extLst>
          </p:cNvPr>
          <p:cNvSpPr txBox="1"/>
          <p:nvPr/>
        </p:nvSpPr>
        <p:spPr>
          <a:xfrm>
            <a:off x="673323" y="4865083"/>
            <a:ext cx="281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end transaction</a:t>
            </a:r>
          </a:p>
          <a:p>
            <a:r>
              <a:rPr lang="fr-FR" b="1" dirty="0"/>
              <a:t>} // </a:t>
            </a:r>
            <a:r>
              <a:rPr lang="fr-FR" b="1" dirty="0" err="1"/>
              <a:t>implicit</a:t>
            </a:r>
            <a:r>
              <a:rPr lang="fr-FR" b="1" dirty="0"/>
              <a:t> </a:t>
            </a:r>
            <a:r>
              <a:rPr lang="fr-FR" b="1" dirty="0" err="1"/>
              <a:t>try</a:t>
            </a:r>
            <a:r>
              <a:rPr lang="fr-FR" b="1" dirty="0"/>
              <a:t>-catch-</a:t>
            </a:r>
            <a:r>
              <a:rPr lang="fr-FR" b="1" dirty="0" err="1"/>
              <a:t>finally</a:t>
            </a:r>
            <a:endParaRPr lang="fr-FR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D5BB89-2B78-4556-86C8-C084D716072F}"/>
              </a:ext>
            </a:extLst>
          </p:cNvPr>
          <p:cNvSpPr txBox="1"/>
          <p:nvPr/>
        </p:nvSpPr>
        <p:spPr>
          <a:xfrm>
            <a:off x="6103598" y="5280581"/>
            <a:ext cx="5802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Entity</a:t>
            </a:r>
            <a:r>
              <a:rPr lang="fr-FR" sz="2400" dirty="0"/>
              <a:t> </a:t>
            </a:r>
            <a:r>
              <a:rPr lang="fr-FR" sz="2400" dirty="0" err="1"/>
              <a:t>lifecycle</a:t>
            </a:r>
            <a:r>
              <a:rPr lang="fr-FR" sz="2400" dirty="0"/>
              <a:t> ends </a:t>
            </a:r>
            <a:r>
              <a:rPr lang="fr-FR" sz="2400" dirty="0" err="1"/>
              <a:t>with</a:t>
            </a:r>
            <a:r>
              <a:rPr lang="fr-FR" sz="2400" dirty="0"/>
              <a:t> XA commit/rollback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AD7B18-42B5-45A5-B580-0C77CEAB7AAD}"/>
              </a:ext>
            </a:extLst>
          </p:cNvPr>
          <p:cNvCxnSpPr/>
          <p:nvPr/>
        </p:nvCxnSpPr>
        <p:spPr>
          <a:xfrm>
            <a:off x="1905788" y="2579391"/>
            <a:ext cx="2161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70DDBB-9C7A-432F-9D26-0B7B34116FB1}"/>
              </a:ext>
            </a:extLst>
          </p:cNvPr>
          <p:cNvSpPr txBox="1"/>
          <p:nvPr/>
        </p:nvSpPr>
        <p:spPr>
          <a:xfrm>
            <a:off x="5690787" y="3446051"/>
            <a:ext cx="44338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Dto</a:t>
            </a:r>
            <a:r>
              <a:rPr lang="fr-FR" sz="2800" b="1" dirty="0"/>
              <a:t> </a:t>
            </a:r>
            <a:r>
              <a:rPr lang="fr-FR" sz="2800" b="1" dirty="0" err="1"/>
              <a:t>res</a:t>
            </a:r>
            <a:r>
              <a:rPr lang="fr-FR" sz="2800" b="1" dirty="0"/>
              <a:t> = new DTO()</a:t>
            </a:r>
          </a:p>
          <a:p>
            <a:r>
              <a:rPr lang="fr-FR" sz="2800" b="1" dirty="0"/>
              <a:t>// copy </a:t>
            </a:r>
            <a:r>
              <a:rPr lang="fr-FR" sz="2800" b="1" dirty="0" err="1"/>
              <a:t>dto</a:t>
            </a:r>
            <a:r>
              <a:rPr lang="fr-FR" sz="2800" b="1" dirty="0"/>
              <a:t>           </a:t>
            </a:r>
            <a:r>
              <a:rPr lang="fr-FR" sz="2800" b="1" dirty="0" err="1"/>
              <a:t>entity</a:t>
            </a:r>
            <a:endParaRPr lang="fr-FR" sz="2800" b="1" dirty="0"/>
          </a:p>
          <a:p>
            <a:r>
              <a:rPr lang="fr-FR" sz="2800" b="1" dirty="0"/>
              <a:t>res.setField1( e.getField1() );</a:t>
            </a:r>
          </a:p>
          <a:p>
            <a:r>
              <a:rPr lang="fr-FR" sz="2800" b="1" dirty="0"/>
              <a:t>return </a:t>
            </a:r>
            <a:r>
              <a:rPr lang="fr-FR" sz="2800" b="1" dirty="0" err="1"/>
              <a:t>res</a:t>
            </a:r>
            <a:r>
              <a:rPr lang="fr-FR" sz="2800" b="1" dirty="0"/>
              <a:t>;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CD2BA0-226F-4EDF-A4C4-BFC457E92697}"/>
              </a:ext>
            </a:extLst>
          </p:cNvPr>
          <p:cNvCxnSpPr>
            <a:cxnSpLocks/>
          </p:cNvCxnSpPr>
          <p:nvPr/>
        </p:nvCxnSpPr>
        <p:spPr>
          <a:xfrm>
            <a:off x="4183617" y="2567256"/>
            <a:ext cx="0" cy="28027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02B9BDB-2CE1-4D5A-B602-D65B28D85156}"/>
              </a:ext>
            </a:extLst>
          </p:cNvPr>
          <p:cNvCxnSpPr>
            <a:cxnSpLocks/>
          </p:cNvCxnSpPr>
          <p:nvPr/>
        </p:nvCxnSpPr>
        <p:spPr>
          <a:xfrm flipH="1">
            <a:off x="4183617" y="2593437"/>
            <a:ext cx="2989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5A5EFD6-9754-4D9D-BCAF-DDA39C5669E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4713453" y="3454383"/>
            <a:ext cx="0" cy="183793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&quot;Not Allowed&quot; Symbol 44">
            <a:extLst>
              <a:ext uri="{FF2B5EF4-FFF2-40B4-BE49-F238E27FC236}">
                <a16:creationId xmlns:a16="http://schemas.microsoft.com/office/drawing/2014/main" id="{E02E7BD6-CA55-4EC4-9D3A-3517A038614C}"/>
              </a:ext>
            </a:extLst>
          </p:cNvPr>
          <p:cNvSpPr/>
          <p:nvPr/>
        </p:nvSpPr>
        <p:spPr>
          <a:xfrm>
            <a:off x="4558616" y="5292313"/>
            <a:ext cx="309674" cy="3106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E9CF12-AAD7-4DF7-AC3F-181B146AA304}"/>
              </a:ext>
            </a:extLst>
          </p:cNvPr>
          <p:cNvCxnSpPr>
            <a:cxnSpLocks/>
          </p:cNvCxnSpPr>
          <p:nvPr/>
        </p:nvCxnSpPr>
        <p:spPr>
          <a:xfrm flipH="1">
            <a:off x="4166242" y="5365095"/>
            <a:ext cx="2989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A29834-8299-48B4-B852-01D8711A5566}"/>
              </a:ext>
            </a:extLst>
          </p:cNvPr>
          <p:cNvCxnSpPr>
            <a:cxnSpLocks/>
          </p:cNvCxnSpPr>
          <p:nvPr/>
        </p:nvCxnSpPr>
        <p:spPr>
          <a:xfrm flipH="1" flipV="1">
            <a:off x="4482566" y="5262145"/>
            <a:ext cx="1795988" cy="184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767EB7C-EFBF-4EBA-8358-C5A61B0BA04F}"/>
              </a:ext>
            </a:extLst>
          </p:cNvPr>
          <p:cNvSpPr txBox="1"/>
          <p:nvPr/>
        </p:nvSpPr>
        <p:spPr>
          <a:xfrm>
            <a:off x="6103598" y="5732465"/>
            <a:ext cx="562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DTO have no </a:t>
            </a:r>
            <a:r>
              <a:rPr lang="fr-FR" sz="2400" dirty="0" err="1"/>
              <a:t>lifecycle</a:t>
            </a:r>
            <a:r>
              <a:rPr lang="fr-FR" sz="2400" dirty="0"/>
              <a:t> ends (</a:t>
            </a:r>
            <a:r>
              <a:rPr lang="fr-FR" sz="2400" dirty="0" err="1"/>
              <a:t>only</a:t>
            </a:r>
            <a:r>
              <a:rPr lang="fr-FR" sz="2400" dirty="0"/>
              <a:t> GC to free)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9EC760F-1AB9-49CD-A112-54E66F3DDFEA}"/>
              </a:ext>
            </a:extLst>
          </p:cNvPr>
          <p:cNvCxnSpPr>
            <a:cxnSpLocks/>
          </p:cNvCxnSpPr>
          <p:nvPr/>
        </p:nvCxnSpPr>
        <p:spPr>
          <a:xfrm>
            <a:off x="5496643" y="4076207"/>
            <a:ext cx="0" cy="201653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row: Down 50">
            <a:extLst>
              <a:ext uri="{FF2B5EF4-FFF2-40B4-BE49-F238E27FC236}">
                <a16:creationId xmlns:a16="http://schemas.microsoft.com/office/drawing/2014/main" id="{C9216952-65C6-4F25-A481-BF32C9688CF0}"/>
              </a:ext>
            </a:extLst>
          </p:cNvPr>
          <p:cNvSpPr/>
          <p:nvPr/>
        </p:nvSpPr>
        <p:spPr>
          <a:xfrm>
            <a:off x="5352323" y="4953886"/>
            <a:ext cx="310282" cy="67685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6A101871-0E79-4026-AE40-5EE473D36CA2}"/>
              </a:ext>
            </a:extLst>
          </p:cNvPr>
          <p:cNvSpPr/>
          <p:nvPr/>
        </p:nvSpPr>
        <p:spPr>
          <a:xfrm rot="5400000">
            <a:off x="7741678" y="3840313"/>
            <a:ext cx="310282" cy="676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906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38CD-F235-4410-9A48-9B0A9A30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490" y="24776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Do not confuse Model </a:t>
            </a:r>
            <a:r>
              <a:rPr lang="fr-FR" dirty="0" err="1"/>
              <a:t>with</a:t>
            </a:r>
            <a:r>
              <a:rPr lang="fr-FR" dirty="0"/>
              <a:t> DTO</a:t>
            </a:r>
            <a:br>
              <a:rPr lang="fr-FR" dirty="0"/>
            </a:br>
            <a:r>
              <a:rPr lang="fr-FR" dirty="0"/>
              <a:t>.. or DTO </a:t>
            </a:r>
            <a:r>
              <a:rPr lang="fr-FR" dirty="0" err="1"/>
              <a:t>with</a:t>
            </a:r>
            <a:r>
              <a:rPr lang="fr-FR" dirty="0"/>
              <a:t>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86D8A-EF12-44AB-8ED2-06EEA2180E30}"/>
              </a:ext>
            </a:extLst>
          </p:cNvPr>
          <p:cNvSpPr txBox="1"/>
          <p:nvPr/>
        </p:nvSpPr>
        <p:spPr>
          <a:xfrm>
            <a:off x="2157234" y="3701609"/>
            <a:ext cx="5821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DTO</a:t>
            </a:r>
            <a:r>
              <a:rPr lang="fr-FR" sz="4000" dirty="0"/>
              <a:t> = Data Transfer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F04FC-F93D-46E7-82FC-EB4BA91CCDF0}"/>
              </a:ext>
            </a:extLst>
          </p:cNvPr>
          <p:cNvSpPr txBox="1"/>
          <p:nvPr/>
        </p:nvSpPr>
        <p:spPr>
          <a:xfrm>
            <a:off x="2157234" y="2521853"/>
            <a:ext cx="9659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Model</a:t>
            </a:r>
            <a:r>
              <a:rPr lang="fr-FR" sz="4000" dirty="0"/>
              <a:t> = </a:t>
            </a:r>
            <a:r>
              <a:rPr lang="fr-FR" sz="4000" dirty="0" err="1"/>
              <a:t>better</a:t>
            </a:r>
            <a:r>
              <a:rPr lang="fr-FR" sz="4000" dirty="0"/>
              <a:t> Object-</a:t>
            </a:r>
            <a:r>
              <a:rPr lang="fr-FR" sz="4000" dirty="0" err="1"/>
              <a:t>Oriented</a:t>
            </a:r>
            <a:r>
              <a:rPr lang="fr-FR" sz="4000" dirty="0"/>
              <a:t> </a:t>
            </a:r>
            <a:r>
              <a:rPr lang="fr-FR" sz="4000" dirty="0" err="1"/>
              <a:t>modelisation</a:t>
            </a:r>
            <a:endParaRPr lang="fr-FR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39C54-1B4A-4886-9106-B19BCF8D91CE}"/>
              </a:ext>
            </a:extLst>
          </p:cNvPr>
          <p:cNvSpPr txBox="1"/>
          <p:nvPr/>
        </p:nvSpPr>
        <p:spPr>
          <a:xfrm>
            <a:off x="3227294" y="4569135"/>
            <a:ext cx="8302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= an </a:t>
            </a:r>
            <a:r>
              <a:rPr lang="fr-FR" sz="2800" dirty="0" err="1"/>
              <a:t>outgoing</a:t>
            </a:r>
            <a:r>
              <a:rPr lang="fr-FR" sz="2800" dirty="0"/>
              <a:t> </a:t>
            </a:r>
            <a:r>
              <a:rPr lang="fr-FR" sz="2800" dirty="0" err="1"/>
              <a:t>serializable</a:t>
            </a:r>
            <a:r>
              <a:rPr lang="fr-FR" sz="2800" dirty="0"/>
              <a:t> POJO class to output DATA </a:t>
            </a:r>
          </a:p>
        </p:txBody>
      </p:sp>
    </p:spTree>
    <p:extLst>
      <p:ext uri="{BB962C8B-B14F-4D97-AF65-F5344CB8AC3E}">
        <p14:creationId xmlns:p14="http://schemas.microsoft.com/office/powerpoint/2010/main" val="2324596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C3CC-083B-45E0-A215-9DD1DE9A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Relations (Graph)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Entity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restrict</a:t>
            </a:r>
            <a:r>
              <a:rPr lang="fr-FR" dirty="0"/>
              <a:t> to kernel « </a:t>
            </a:r>
            <a:r>
              <a:rPr lang="fr-FR" dirty="0" err="1"/>
              <a:t>domain</a:t>
            </a:r>
            <a:r>
              <a:rPr lang="fr-FR" dirty="0"/>
              <a:t> »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BD7F1005-0DE3-4346-B656-3657DB69188E}"/>
              </a:ext>
            </a:extLst>
          </p:cNvPr>
          <p:cNvSpPr/>
          <p:nvPr/>
        </p:nvSpPr>
        <p:spPr>
          <a:xfrm>
            <a:off x="2765611" y="2805953"/>
            <a:ext cx="4231341" cy="2792506"/>
          </a:xfrm>
          <a:prstGeom prst="hexagon">
            <a:avLst/>
          </a:prstGeom>
          <a:solidFill>
            <a:schemeClr val="accent1"/>
          </a:solidFill>
          <a:ln w="635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7BA54-0B0D-4A1E-954E-ACC4DB39B419}"/>
              </a:ext>
            </a:extLst>
          </p:cNvPr>
          <p:cNvSpPr txBox="1"/>
          <p:nvPr/>
        </p:nvSpPr>
        <p:spPr>
          <a:xfrm>
            <a:off x="3437895" y="2451320"/>
            <a:ext cx="342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Domain   (self-</a:t>
            </a:r>
            <a:r>
              <a:rPr lang="fr-FR" b="1" dirty="0" err="1"/>
              <a:t>contained</a:t>
            </a:r>
            <a:r>
              <a:rPr lang="fr-FR" b="1" dirty="0"/>
              <a:t> package)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37F6-D5BD-4CCD-AA9C-36B5EF912760}"/>
              </a:ext>
            </a:extLst>
          </p:cNvPr>
          <p:cNvSpPr/>
          <p:nvPr/>
        </p:nvSpPr>
        <p:spPr>
          <a:xfrm>
            <a:off x="3626223" y="3533978"/>
            <a:ext cx="1524000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67B40-8EE6-4076-B1F1-38FB7F2D614E}"/>
              </a:ext>
            </a:extLst>
          </p:cNvPr>
          <p:cNvSpPr txBox="1"/>
          <p:nvPr/>
        </p:nvSpPr>
        <p:spPr>
          <a:xfrm>
            <a:off x="3821995" y="3459553"/>
            <a:ext cx="110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XEntity</a:t>
            </a:r>
            <a:endParaRPr lang="fr-FR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CBBF4-37B4-4FA8-A5A5-934C4CA1A852}"/>
              </a:ext>
            </a:extLst>
          </p:cNvPr>
          <p:cNvSpPr/>
          <p:nvPr/>
        </p:nvSpPr>
        <p:spPr>
          <a:xfrm>
            <a:off x="4769223" y="4187578"/>
            <a:ext cx="1524000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2B376-C6AB-4D4D-87CC-75DA2D5D93EE}"/>
              </a:ext>
            </a:extLst>
          </p:cNvPr>
          <p:cNvSpPr txBox="1"/>
          <p:nvPr/>
        </p:nvSpPr>
        <p:spPr>
          <a:xfrm>
            <a:off x="4964995" y="4113153"/>
            <a:ext cx="109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YEntity</a:t>
            </a:r>
            <a:endParaRPr lang="fr-FR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E2C4C2-089D-481F-AF86-5EA766B68B26}"/>
              </a:ext>
            </a:extLst>
          </p:cNvPr>
          <p:cNvSpPr/>
          <p:nvPr/>
        </p:nvSpPr>
        <p:spPr>
          <a:xfrm>
            <a:off x="3256471" y="4554610"/>
            <a:ext cx="1380565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A16D22-E5F5-442D-8231-7113AC6E8080}"/>
              </a:ext>
            </a:extLst>
          </p:cNvPr>
          <p:cNvSpPr txBox="1"/>
          <p:nvPr/>
        </p:nvSpPr>
        <p:spPr>
          <a:xfrm>
            <a:off x="3474685" y="4491701"/>
            <a:ext cx="108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ZEntity</a:t>
            </a:r>
            <a:endParaRPr lang="fr-FR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DF28BC-B037-4055-9B78-90EB0B858E0F}"/>
              </a:ext>
            </a:extLst>
          </p:cNvPr>
          <p:cNvCxnSpPr>
            <a:cxnSpLocks/>
          </p:cNvCxnSpPr>
          <p:nvPr/>
        </p:nvCxnSpPr>
        <p:spPr>
          <a:xfrm>
            <a:off x="4925502" y="3921218"/>
            <a:ext cx="449444" cy="26636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5EAAB6-0045-43E0-9350-F636E68CBF9A}"/>
              </a:ext>
            </a:extLst>
          </p:cNvPr>
          <p:cNvCxnSpPr>
            <a:cxnSpLocks/>
          </p:cNvCxnSpPr>
          <p:nvPr/>
        </p:nvCxnSpPr>
        <p:spPr>
          <a:xfrm flipH="1" flipV="1">
            <a:off x="4634998" y="3900318"/>
            <a:ext cx="446783" cy="26636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798578-817F-4F00-97EA-1D74892AC097}"/>
              </a:ext>
            </a:extLst>
          </p:cNvPr>
          <p:cNvCxnSpPr>
            <a:cxnSpLocks/>
          </p:cNvCxnSpPr>
          <p:nvPr/>
        </p:nvCxnSpPr>
        <p:spPr>
          <a:xfrm flipH="1">
            <a:off x="4641778" y="4539758"/>
            <a:ext cx="623046" cy="26636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F2425D-3EA4-49F9-924C-5ABD98C3D31E}"/>
              </a:ext>
            </a:extLst>
          </p:cNvPr>
          <p:cNvCxnSpPr>
            <a:cxnSpLocks/>
          </p:cNvCxnSpPr>
          <p:nvPr/>
        </p:nvCxnSpPr>
        <p:spPr>
          <a:xfrm>
            <a:off x="6382036" y="4421754"/>
            <a:ext cx="1189606" cy="1585576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&quot;Not Allowed&quot; Symbol 31">
            <a:extLst>
              <a:ext uri="{FF2B5EF4-FFF2-40B4-BE49-F238E27FC236}">
                <a16:creationId xmlns:a16="http://schemas.microsoft.com/office/drawing/2014/main" id="{201938A3-3503-4408-9569-3FEFBCA83A1A}"/>
              </a:ext>
            </a:extLst>
          </p:cNvPr>
          <p:cNvSpPr/>
          <p:nvPr/>
        </p:nvSpPr>
        <p:spPr>
          <a:xfrm>
            <a:off x="6830788" y="5182840"/>
            <a:ext cx="509954" cy="45450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99AF39-5471-4CCB-933A-CD5D74089FD7}"/>
              </a:ext>
            </a:extLst>
          </p:cNvPr>
          <p:cNvSpPr/>
          <p:nvPr/>
        </p:nvSpPr>
        <p:spPr>
          <a:xfrm>
            <a:off x="6052065" y="6012799"/>
            <a:ext cx="1827911" cy="3856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8BE816-E38D-4158-91FF-D133B5B8F493}"/>
              </a:ext>
            </a:extLst>
          </p:cNvPr>
          <p:cNvSpPr txBox="1"/>
          <p:nvPr/>
        </p:nvSpPr>
        <p:spPr>
          <a:xfrm>
            <a:off x="6079818" y="5938076"/>
            <a:ext cx="4832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Any</a:t>
            </a:r>
            <a:r>
              <a:rPr lang="fr-FR" sz="2400" b="1" dirty="0"/>
              <a:t> Class</a:t>
            </a:r>
          </a:p>
          <a:p>
            <a:r>
              <a:rPr lang="fr-FR" sz="2400" b="1" dirty="0" err="1"/>
              <a:t>Lifecycle</a:t>
            </a:r>
            <a:r>
              <a:rPr lang="fr-FR" sz="2400" b="1" dirty="0"/>
              <a:t> </a:t>
            </a:r>
            <a:r>
              <a:rPr lang="fr-FR" sz="2400" b="1" dirty="0" err="1"/>
              <a:t>bigger</a:t>
            </a:r>
            <a:r>
              <a:rPr lang="fr-FR" sz="2400" b="1" dirty="0"/>
              <a:t> </a:t>
            </a:r>
            <a:r>
              <a:rPr lang="fr-FR" sz="2400" b="1" dirty="0" err="1"/>
              <a:t>than</a:t>
            </a:r>
            <a:r>
              <a:rPr lang="fr-FR" sz="2400" b="1" dirty="0"/>
              <a:t> JPA Transaction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42CC996-0FD9-4B81-854B-5B3DFB4234CF}"/>
              </a:ext>
            </a:extLst>
          </p:cNvPr>
          <p:cNvCxnSpPr>
            <a:cxnSpLocks/>
          </p:cNvCxnSpPr>
          <p:nvPr/>
        </p:nvCxnSpPr>
        <p:spPr>
          <a:xfrm flipH="1" flipV="1">
            <a:off x="3961990" y="3984127"/>
            <a:ext cx="83437" cy="452954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9B3E844-CAE9-45FF-A439-62DB0AD47705}"/>
              </a:ext>
            </a:extLst>
          </p:cNvPr>
          <p:cNvSpPr/>
          <p:nvPr/>
        </p:nvSpPr>
        <p:spPr>
          <a:xfrm>
            <a:off x="4952448" y="4951032"/>
            <a:ext cx="1342477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E91DE6-5688-4E1F-BACC-3B21BEBE1B0C}"/>
              </a:ext>
            </a:extLst>
          </p:cNvPr>
          <p:cNvSpPr txBox="1"/>
          <p:nvPr/>
        </p:nvSpPr>
        <p:spPr>
          <a:xfrm>
            <a:off x="4966698" y="4876607"/>
            <a:ext cx="1401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FooEntity</a:t>
            </a:r>
            <a:endParaRPr lang="fr-FR" sz="24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D95067-61E0-4481-8516-392C6339458C}"/>
              </a:ext>
            </a:extLst>
          </p:cNvPr>
          <p:cNvCxnSpPr>
            <a:cxnSpLocks/>
          </p:cNvCxnSpPr>
          <p:nvPr/>
        </p:nvCxnSpPr>
        <p:spPr>
          <a:xfrm flipH="1">
            <a:off x="5368753" y="4555200"/>
            <a:ext cx="351504" cy="37425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A4174FE-4343-4CDA-8CFC-8EE5697889CA}"/>
              </a:ext>
            </a:extLst>
          </p:cNvPr>
          <p:cNvSpPr txBox="1"/>
          <p:nvPr/>
        </p:nvSpPr>
        <p:spPr>
          <a:xfrm>
            <a:off x="889479" y="2286841"/>
            <a:ext cx="2267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Lifecycle</a:t>
            </a:r>
            <a:r>
              <a:rPr lang="fr-FR" b="1" dirty="0"/>
              <a:t> </a:t>
            </a:r>
            <a:r>
              <a:rPr lang="fr-FR" b="1" dirty="0" err="1"/>
              <a:t>managed</a:t>
            </a:r>
            <a:r>
              <a:rPr lang="fr-FR" b="1" dirty="0"/>
              <a:t> by </a:t>
            </a:r>
          </a:p>
          <a:p>
            <a:r>
              <a:rPr lang="fr-FR" b="1" dirty="0"/>
              <a:t>  JPA Transaction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27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Hexagon 40">
            <a:extLst>
              <a:ext uri="{FF2B5EF4-FFF2-40B4-BE49-F238E27FC236}">
                <a16:creationId xmlns:a16="http://schemas.microsoft.com/office/drawing/2014/main" id="{E69A0FC5-3CD9-4F0D-A8F1-D43BCB070783}"/>
              </a:ext>
            </a:extLst>
          </p:cNvPr>
          <p:cNvSpPr/>
          <p:nvPr/>
        </p:nvSpPr>
        <p:spPr>
          <a:xfrm>
            <a:off x="2345385" y="2209800"/>
            <a:ext cx="7004803" cy="3615018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6C3CC-083B-45E0-A215-9DD1DE9A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Entity</a:t>
            </a:r>
            <a:r>
              <a:rPr lang="fr-FR" dirty="0"/>
              <a:t> – Model …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managed</a:t>
            </a:r>
            <a:r>
              <a:rPr lang="fr-FR" dirty="0"/>
              <a:t> </a:t>
            </a:r>
            <a:r>
              <a:rPr lang="fr-FR" dirty="0" err="1"/>
              <a:t>Lyfecycle</a:t>
            </a:r>
            <a:endParaRPr lang="fr-FR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BD7F1005-0DE3-4346-B656-3657DB69188E}"/>
              </a:ext>
            </a:extLst>
          </p:cNvPr>
          <p:cNvSpPr/>
          <p:nvPr/>
        </p:nvSpPr>
        <p:spPr>
          <a:xfrm>
            <a:off x="2765611" y="2805953"/>
            <a:ext cx="4231341" cy="2792506"/>
          </a:xfrm>
          <a:prstGeom prst="hexagon">
            <a:avLst/>
          </a:prstGeom>
          <a:solidFill>
            <a:schemeClr val="accent1"/>
          </a:solidFill>
          <a:ln w="635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7BA54-0B0D-4A1E-954E-ACC4DB39B419}"/>
              </a:ext>
            </a:extLst>
          </p:cNvPr>
          <p:cNvSpPr txBox="1"/>
          <p:nvPr/>
        </p:nvSpPr>
        <p:spPr>
          <a:xfrm>
            <a:off x="3437895" y="2451320"/>
            <a:ext cx="342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Domain   (self-</a:t>
            </a:r>
            <a:r>
              <a:rPr lang="fr-FR" b="1" dirty="0" err="1"/>
              <a:t>contained</a:t>
            </a:r>
            <a:r>
              <a:rPr lang="fr-FR" b="1" dirty="0"/>
              <a:t> package)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37F6-D5BD-4CCD-AA9C-36B5EF912760}"/>
              </a:ext>
            </a:extLst>
          </p:cNvPr>
          <p:cNvSpPr/>
          <p:nvPr/>
        </p:nvSpPr>
        <p:spPr>
          <a:xfrm>
            <a:off x="3626223" y="3533978"/>
            <a:ext cx="1524000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67B40-8EE6-4076-B1F1-38FB7F2D614E}"/>
              </a:ext>
            </a:extLst>
          </p:cNvPr>
          <p:cNvSpPr txBox="1"/>
          <p:nvPr/>
        </p:nvSpPr>
        <p:spPr>
          <a:xfrm>
            <a:off x="3821995" y="3459553"/>
            <a:ext cx="110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XEntity</a:t>
            </a:r>
            <a:endParaRPr lang="fr-FR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CBBF4-37B4-4FA8-A5A5-934C4CA1A852}"/>
              </a:ext>
            </a:extLst>
          </p:cNvPr>
          <p:cNvSpPr/>
          <p:nvPr/>
        </p:nvSpPr>
        <p:spPr>
          <a:xfrm>
            <a:off x="4769223" y="4187578"/>
            <a:ext cx="1524000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2B376-C6AB-4D4D-87CC-75DA2D5D93EE}"/>
              </a:ext>
            </a:extLst>
          </p:cNvPr>
          <p:cNvSpPr txBox="1"/>
          <p:nvPr/>
        </p:nvSpPr>
        <p:spPr>
          <a:xfrm>
            <a:off x="4964995" y="4113153"/>
            <a:ext cx="109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YEntity</a:t>
            </a:r>
            <a:endParaRPr lang="fr-FR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E2C4C2-089D-481F-AF86-5EA766B68B26}"/>
              </a:ext>
            </a:extLst>
          </p:cNvPr>
          <p:cNvSpPr/>
          <p:nvPr/>
        </p:nvSpPr>
        <p:spPr>
          <a:xfrm>
            <a:off x="3256471" y="4554610"/>
            <a:ext cx="1380565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A16D22-E5F5-442D-8231-7113AC6E8080}"/>
              </a:ext>
            </a:extLst>
          </p:cNvPr>
          <p:cNvSpPr txBox="1"/>
          <p:nvPr/>
        </p:nvSpPr>
        <p:spPr>
          <a:xfrm>
            <a:off x="3474685" y="4491701"/>
            <a:ext cx="108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ZEntity</a:t>
            </a:r>
            <a:endParaRPr lang="fr-FR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DF28BC-B037-4055-9B78-90EB0B858E0F}"/>
              </a:ext>
            </a:extLst>
          </p:cNvPr>
          <p:cNvCxnSpPr>
            <a:cxnSpLocks/>
          </p:cNvCxnSpPr>
          <p:nvPr/>
        </p:nvCxnSpPr>
        <p:spPr>
          <a:xfrm>
            <a:off x="4925502" y="3921218"/>
            <a:ext cx="449444" cy="26636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5EAAB6-0045-43E0-9350-F636E68CBF9A}"/>
              </a:ext>
            </a:extLst>
          </p:cNvPr>
          <p:cNvCxnSpPr>
            <a:cxnSpLocks/>
          </p:cNvCxnSpPr>
          <p:nvPr/>
        </p:nvCxnSpPr>
        <p:spPr>
          <a:xfrm flipH="1" flipV="1">
            <a:off x="4634998" y="3900318"/>
            <a:ext cx="446783" cy="26636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798578-817F-4F00-97EA-1D74892AC097}"/>
              </a:ext>
            </a:extLst>
          </p:cNvPr>
          <p:cNvCxnSpPr>
            <a:cxnSpLocks/>
          </p:cNvCxnSpPr>
          <p:nvPr/>
        </p:nvCxnSpPr>
        <p:spPr>
          <a:xfrm flipH="1">
            <a:off x="4641778" y="4539758"/>
            <a:ext cx="623046" cy="26636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F2425D-3EA4-49F9-924C-5ABD98C3D31E}"/>
              </a:ext>
            </a:extLst>
          </p:cNvPr>
          <p:cNvCxnSpPr>
            <a:cxnSpLocks/>
          </p:cNvCxnSpPr>
          <p:nvPr/>
        </p:nvCxnSpPr>
        <p:spPr>
          <a:xfrm>
            <a:off x="6382036" y="4421754"/>
            <a:ext cx="1189606" cy="1585576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&quot;Not Allowed&quot; Symbol 31">
            <a:extLst>
              <a:ext uri="{FF2B5EF4-FFF2-40B4-BE49-F238E27FC236}">
                <a16:creationId xmlns:a16="http://schemas.microsoft.com/office/drawing/2014/main" id="{201938A3-3503-4408-9569-3FEFBCA83A1A}"/>
              </a:ext>
            </a:extLst>
          </p:cNvPr>
          <p:cNvSpPr/>
          <p:nvPr/>
        </p:nvSpPr>
        <p:spPr>
          <a:xfrm>
            <a:off x="6830788" y="5182840"/>
            <a:ext cx="509954" cy="45450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212266-5FFB-4C8B-9765-FBA8AB7C93D7}"/>
              </a:ext>
            </a:extLst>
          </p:cNvPr>
          <p:cNvSpPr/>
          <p:nvPr/>
        </p:nvSpPr>
        <p:spPr>
          <a:xfrm>
            <a:off x="7385496" y="3355839"/>
            <a:ext cx="1380565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98E18C-D0B3-441E-A122-9B7EDE2ADB4F}"/>
              </a:ext>
            </a:extLst>
          </p:cNvPr>
          <p:cNvSpPr txBox="1"/>
          <p:nvPr/>
        </p:nvSpPr>
        <p:spPr>
          <a:xfrm>
            <a:off x="7452754" y="3281832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YModel</a:t>
            </a:r>
            <a:endParaRPr lang="fr-FR" sz="24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A334E2-2F84-418B-A924-EED25AA4061D}"/>
              </a:ext>
            </a:extLst>
          </p:cNvPr>
          <p:cNvCxnSpPr>
            <a:cxnSpLocks/>
          </p:cNvCxnSpPr>
          <p:nvPr/>
        </p:nvCxnSpPr>
        <p:spPr>
          <a:xfrm flipV="1">
            <a:off x="6356349" y="3309860"/>
            <a:ext cx="879159" cy="448236"/>
          </a:xfrm>
          <a:prstGeom prst="straightConnector1">
            <a:avLst/>
          </a:prstGeom>
          <a:ln>
            <a:prstDash val="dash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44B0A3C-1E58-4D38-B664-CE2DE4BF8FA6}"/>
              </a:ext>
            </a:extLst>
          </p:cNvPr>
          <p:cNvSpPr txBox="1"/>
          <p:nvPr/>
        </p:nvSpPr>
        <p:spPr>
          <a:xfrm>
            <a:off x="4316505" y="1884777"/>
            <a:ext cx="328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model   (self-</a:t>
            </a:r>
            <a:r>
              <a:rPr lang="fr-FR" b="1" dirty="0" err="1"/>
              <a:t>contained</a:t>
            </a:r>
            <a:r>
              <a:rPr lang="fr-FR" b="1" dirty="0"/>
              <a:t> package)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7AFB9B-8AEE-4049-91E5-38FB277A5D08}"/>
              </a:ext>
            </a:extLst>
          </p:cNvPr>
          <p:cNvCxnSpPr>
            <a:cxnSpLocks/>
          </p:cNvCxnSpPr>
          <p:nvPr/>
        </p:nvCxnSpPr>
        <p:spPr>
          <a:xfrm flipH="1">
            <a:off x="6488995" y="3921218"/>
            <a:ext cx="814740" cy="422767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839E002-7E86-4727-AC14-90BF86BF303C}"/>
              </a:ext>
            </a:extLst>
          </p:cNvPr>
          <p:cNvSpPr txBox="1"/>
          <p:nvPr/>
        </p:nvSpPr>
        <p:spPr>
          <a:xfrm>
            <a:off x="7085765" y="2596250"/>
            <a:ext cx="3196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OK to </a:t>
            </a:r>
            <a:r>
              <a:rPr lang="fr-FR" b="1" dirty="0" err="1"/>
              <a:t>Create</a:t>
            </a:r>
            <a:r>
              <a:rPr lang="fr-FR" b="1" dirty="0"/>
              <a:t> Model </a:t>
            </a:r>
            <a:r>
              <a:rPr lang="fr-FR" b="1" dirty="0" err="1"/>
              <a:t>from</a:t>
            </a:r>
            <a:r>
              <a:rPr lang="fr-FR" b="1" dirty="0"/>
              <a:t> </a:t>
            </a:r>
            <a:r>
              <a:rPr lang="fr-FR" b="1" dirty="0" err="1"/>
              <a:t>Entity</a:t>
            </a:r>
            <a:endParaRPr lang="fr-FR" b="1" dirty="0"/>
          </a:p>
          <a:p>
            <a:r>
              <a:rPr lang="fr-FR" b="1" dirty="0"/>
              <a:t>(model </a:t>
            </a:r>
            <a:r>
              <a:rPr lang="fr-FR" b="1" dirty="0" err="1"/>
              <a:t>contain</a:t>
            </a:r>
            <a:r>
              <a:rPr lang="fr-FR" b="1" dirty="0"/>
              <a:t> NO extra data)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A7722AE-B38A-415D-8C83-6F570F58C17A}"/>
              </a:ext>
            </a:extLst>
          </p:cNvPr>
          <p:cNvCxnSpPr>
            <a:cxnSpLocks/>
          </p:cNvCxnSpPr>
          <p:nvPr/>
        </p:nvCxnSpPr>
        <p:spPr>
          <a:xfrm flipH="1">
            <a:off x="7720833" y="4972366"/>
            <a:ext cx="248272" cy="1020965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&quot;Not Allowed&quot; Symbol 50">
            <a:extLst>
              <a:ext uri="{FF2B5EF4-FFF2-40B4-BE49-F238E27FC236}">
                <a16:creationId xmlns:a16="http://schemas.microsoft.com/office/drawing/2014/main" id="{09A0D90F-3500-4FDD-845B-E7894DFE80E4}"/>
              </a:ext>
            </a:extLst>
          </p:cNvPr>
          <p:cNvSpPr/>
          <p:nvPr/>
        </p:nvSpPr>
        <p:spPr>
          <a:xfrm>
            <a:off x="7596955" y="5197335"/>
            <a:ext cx="509954" cy="45450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815B19-B638-4CE6-9DFC-B1516A77C80D}"/>
              </a:ext>
            </a:extLst>
          </p:cNvPr>
          <p:cNvSpPr txBox="1"/>
          <p:nvPr/>
        </p:nvSpPr>
        <p:spPr>
          <a:xfrm>
            <a:off x="7277888" y="3758096"/>
            <a:ext cx="2762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OK to point to </a:t>
            </a:r>
            <a:r>
              <a:rPr lang="fr-FR" b="1" dirty="0" err="1"/>
              <a:t>Entity</a:t>
            </a:r>
            <a:endParaRPr lang="fr-FR" b="1" dirty="0"/>
          </a:p>
          <a:p>
            <a:r>
              <a:rPr lang="fr-FR" b="1" dirty="0"/>
              <a:t>(</a:t>
            </a:r>
            <a:r>
              <a:rPr lang="fr-FR" b="1" dirty="0" err="1"/>
              <a:t>same</a:t>
            </a:r>
            <a:r>
              <a:rPr lang="fr-FR" b="1" dirty="0"/>
              <a:t> </a:t>
            </a:r>
            <a:r>
              <a:rPr lang="fr-FR" b="1" dirty="0" err="1"/>
              <a:t>lifecycle</a:t>
            </a:r>
            <a:r>
              <a:rPr lang="fr-FR" b="1" dirty="0"/>
              <a:t> </a:t>
            </a:r>
            <a:r>
              <a:rPr lang="fr-FR" b="1" dirty="0" err="1"/>
              <a:t>than</a:t>
            </a:r>
            <a:r>
              <a:rPr lang="fr-FR" b="1" dirty="0"/>
              <a:t> </a:t>
            </a:r>
            <a:r>
              <a:rPr lang="fr-FR" b="1" dirty="0" err="1"/>
              <a:t>Entity</a:t>
            </a:r>
            <a:r>
              <a:rPr lang="fr-FR" b="1" dirty="0"/>
              <a:t>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42CC996-0FD9-4B81-854B-5B3DFB4234CF}"/>
              </a:ext>
            </a:extLst>
          </p:cNvPr>
          <p:cNvCxnSpPr>
            <a:cxnSpLocks/>
          </p:cNvCxnSpPr>
          <p:nvPr/>
        </p:nvCxnSpPr>
        <p:spPr>
          <a:xfrm flipH="1" flipV="1">
            <a:off x="3961990" y="3984127"/>
            <a:ext cx="83437" cy="452954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9B3E844-CAE9-45FF-A439-62DB0AD47705}"/>
              </a:ext>
            </a:extLst>
          </p:cNvPr>
          <p:cNvSpPr/>
          <p:nvPr/>
        </p:nvSpPr>
        <p:spPr>
          <a:xfrm>
            <a:off x="4952448" y="4951032"/>
            <a:ext cx="1342477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E91DE6-5688-4E1F-BACC-3B21BEBE1B0C}"/>
              </a:ext>
            </a:extLst>
          </p:cNvPr>
          <p:cNvSpPr txBox="1"/>
          <p:nvPr/>
        </p:nvSpPr>
        <p:spPr>
          <a:xfrm>
            <a:off x="4966698" y="4876607"/>
            <a:ext cx="1401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FooEntity</a:t>
            </a:r>
            <a:endParaRPr lang="fr-FR" sz="24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D95067-61E0-4481-8516-392C6339458C}"/>
              </a:ext>
            </a:extLst>
          </p:cNvPr>
          <p:cNvCxnSpPr>
            <a:cxnSpLocks/>
          </p:cNvCxnSpPr>
          <p:nvPr/>
        </p:nvCxnSpPr>
        <p:spPr>
          <a:xfrm flipH="1">
            <a:off x="5368753" y="4555200"/>
            <a:ext cx="351504" cy="37425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DF9A801-1611-44A8-ABC1-95CC23B77108}"/>
              </a:ext>
            </a:extLst>
          </p:cNvPr>
          <p:cNvSpPr txBox="1"/>
          <p:nvPr/>
        </p:nvSpPr>
        <p:spPr>
          <a:xfrm>
            <a:off x="889479" y="2286841"/>
            <a:ext cx="2267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Lifecycle</a:t>
            </a:r>
            <a:r>
              <a:rPr lang="fr-FR" b="1" dirty="0"/>
              <a:t> </a:t>
            </a:r>
            <a:r>
              <a:rPr lang="fr-FR" b="1" dirty="0" err="1"/>
              <a:t>managed</a:t>
            </a:r>
            <a:r>
              <a:rPr lang="fr-FR" b="1" dirty="0"/>
              <a:t> by </a:t>
            </a:r>
          </a:p>
          <a:p>
            <a:r>
              <a:rPr lang="fr-FR" b="1" dirty="0"/>
              <a:t>  JPA Transaction</a:t>
            </a:r>
          </a:p>
          <a:p>
            <a:endParaRPr lang="fr-FR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5C9D5E2-702F-4BBD-833B-D7F7693B0A9F}"/>
              </a:ext>
            </a:extLst>
          </p:cNvPr>
          <p:cNvSpPr/>
          <p:nvPr/>
        </p:nvSpPr>
        <p:spPr>
          <a:xfrm>
            <a:off x="6052065" y="6012799"/>
            <a:ext cx="1827911" cy="3856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BB7FA5-3037-439E-80DC-0CD142DC2AC2}"/>
              </a:ext>
            </a:extLst>
          </p:cNvPr>
          <p:cNvSpPr txBox="1"/>
          <p:nvPr/>
        </p:nvSpPr>
        <p:spPr>
          <a:xfrm>
            <a:off x="6079818" y="5938076"/>
            <a:ext cx="4832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Any</a:t>
            </a:r>
            <a:r>
              <a:rPr lang="fr-FR" sz="2400" b="1" dirty="0"/>
              <a:t> Class</a:t>
            </a:r>
          </a:p>
          <a:p>
            <a:r>
              <a:rPr lang="fr-FR" sz="2400" b="1" dirty="0" err="1"/>
              <a:t>Lifecycle</a:t>
            </a:r>
            <a:r>
              <a:rPr lang="fr-FR" sz="2400" b="1" dirty="0"/>
              <a:t> </a:t>
            </a:r>
            <a:r>
              <a:rPr lang="fr-FR" sz="2400" b="1" dirty="0" err="1"/>
              <a:t>bigger</a:t>
            </a:r>
            <a:r>
              <a:rPr lang="fr-FR" sz="2400" b="1" dirty="0"/>
              <a:t> </a:t>
            </a:r>
            <a:r>
              <a:rPr lang="fr-FR" sz="2400" b="1" dirty="0" err="1"/>
              <a:t>than</a:t>
            </a:r>
            <a:r>
              <a:rPr lang="fr-FR" sz="2400" b="1" dirty="0"/>
              <a:t> JPA Transaction</a:t>
            </a:r>
          </a:p>
        </p:txBody>
      </p:sp>
    </p:spTree>
    <p:extLst>
      <p:ext uri="{BB962C8B-B14F-4D97-AF65-F5344CB8AC3E}">
        <p14:creationId xmlns:p14="http://schemas.microsoft.com/office/powerpoint/2010/main" val="243053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B680-9114-4AAE-AFA1-EECE47CD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528" y="2603970"/>
            <a:ext cx="10515600" cy="1325563"/>
          </a:xfrm>
        </p:spPr>
        <p:txBody>
          <a:bodyPr/>
          <a:lstStyle/>
          <a:p>
            <a:r>
              <a:rPr lang="fr-FR" dirty="0" err="1"/>
              <a:t>Reminder</a:t>
            </a:r>
            <a:r>
              <a:rPr lang="fr-FR" dirty="0"/>
              <a:t> Part 1 : </a:t>
            </a:r>
            <a:r>
              <a:rPr lang="fr-FR" dirty="0" err="1"/>
              <a:t>Entity</a:t>
            </a:r>
            <a:r>
              <a:rPr lang="fr-FR" dirty="0"/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3523965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A323479D-067D-4D2C-AAEB-B01E7F5FDC0E}"/>
              </a:ext>
            </a:extLst>
          </p:cNvPr>
          <p:cNvSpPr/>
          <p:nvPr/>
        </p:nvSpPr>
        <p:spPr>
          <a:xfrm>
            <a:off x="6052065" y="5878335"/>
            <a:ext cx="1868253" cy="3856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E69A0FC5-3CD9-4F0D-A8F1-D43BCB070783}"/>
              </a:ext>
            </a:extLst>
          </p:cNvPr>
          <p:cNvSpPr/>
          <p:nvPr/>
        </p:nvSpPr>
        <p:spPr>
          <a:xfrm>
            <a:off x="2326225" y="2196156"/>
            <a:ext cx="7004803" cy="3615018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6C3CC-083B-45E0-A215-9DD1DE9A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DTO - </a:t>
            </a:r>
            <a:r>
              <a:rPr lang="fr-FR" dirty="0" err="1"/>
              <a:t>Entity</a:t>
            </a:r>
            <a:r>
              <a:rPr lang="fr-FR" dirty="0"/>
              <a:t> – Model – Service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managed</a:t>
            </a:r>
            <a:r>
              <a:rPr lang="fr-FR" dirty="0"/>
              <a:t> </a:t>
            </a:r>
            <a:r>
              <a:rPr lang="fr-FR" dirty="0" err="1"/>
              <a:t>Lyfecycle</a:t>
            </a:r>
            <a:endParaRPr lang="fr-FR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BD7F1005-0DE3-4346-B656-3657DB69188E}"/>
              </a:ext>
            </a:extLst>
          </p:cNvPr>
          <p:cNvSpPr/>
          <p:nvPr/>
        </p:nvSpPr>
        <p:spPr>
          <a:xfrm>
            <a:off x="2765611" y="2805953"/>
            <a:ext cx="4231341" cy="2792506"/>
          </a:xfrm>
          <a:prstGeom prst="hexagon">
            <a:avLst/>
          </a:prstGeom>
          <a:solidFill>
            <a:schemeClr val="accent1"/>
          </a:solidFill>
          <a:ln w="635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7BA54-0B0D-4A1E-954E-ACC4DB39B419}"/>
              </a:ext>
            </a:extLst>
          </p:cNvPr>
          <p:cNvSpPr txBox="1"/>
          <p:nvPr/>
        </p:nvSpPr>
        <p:spPr>
          <a:xfrm>
            <a:off x="3437895" y="2451320"/>
            <a:ext cx="342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Domain   (self-</a:t>
            </a:r>
            <a:r>
              <a:rPr lang="fr-FR" b="1" dirty="0" err="1"/>
              <a:t>contained</a:t>
            </a:r>
            <a:r>
              <a:rPr lang="fr-FR" b="1" dirty="0"/>
              <a:t> package)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6037F6-D5BD-4CCD-AA9C-36B5EF912760}"/>
              </a:ext>
            </a:extLst>
          </p:cNvPr>
          <p:cNvSpPr/>
          <p:nvPr/>
        </p:nvSpPr>
        <p:spPr>
          <a:xfrm>
            <a:off x="3626223" y="3533978"/>
            <a:ext cx="1524000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67B40-8EE6-4076-B1F1-38FB7F2D614E}"/>
              </a:ext>
            </a:extLst>
          </p:cNvPr>
          <p:cNvSpPr txBox="1"/>
          <p:nvPr/>
        </p:nvSpPr>
        <p:spPr>
          <a:xfrm>
            <a:off x="3821995" y="3459553"/>
            <a:ext cx="110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XEntity</a:t>
            </a:r>
            <a:endParaRPr lang="fr-FR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1CBBF4-37B4-4FA8-A5A5-934C4CA1A852}"/>
              </a:ext>
            </a:extLst>
          </p:cNvPr>
          <p:cNvSpPr/>
          <p:nvPr/>
        </p:nvSpPr>
        <p:spPr>
          <a:xfrm>
            <a:off x="4769223" y="4187578"/>
            <a:ext cx="1524000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2B376-C6AB-4D4D-87CC-75DA2D5D93EE}"/>
              </a:ext>
            </a:extLst>
          </p:cNvPr>
          <p:cNvSpPr txBox="1"/>
          <p:nvPr/>
        </p:nvSpPr>
        <p:spPr>
          <a:xfrm>
            <a:off x="4964995" y="4113153"/>
            <a:ext cx="109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YEntity</a:t>
            </a:r>
            <a:endParaRPr lang="fr-FR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E2C4C2-089D-481F-AF86-5EA766B68B26}"/>
              </a:ext>
            </a:extLst>
          </p:cNvPr>
          <p:cNvSpPr/>
          <p:nvPr/>
        </p:nvSpPr>
        <p:spPr>
          <a:xfrm>
            <a:off x="3256471" y="4554610"/>
            <a:ext cx="1380565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A16D22-E5F5-442D-8231-7113AC6E8080}"/>
              </a:ext>
            </a:extLst>
          </p:cNvPr>
          <p:cNvSpPr txBox="1"/>
          <p:nvPr/>
        </p:nvSpPr>
        <p:spPr>
          <a:xfrm>
            <a:off x="3474685" y="4491701"/>
            <a:ext cx="108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ZEntity</a:t>
            </a:r>
            <a:endParaRPr lang="fr-FR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DF28BC-B037-4055-9B78-90EB0B858E0F}"/>
              </a:ext>
            </a:extLst>
          </p:cNvPr>
          <p:cNvCxnSpPr>
            <a:cxnSpLocks/>
          </p:cNvCxnSpPr>
          <p:nvPr/>
        </p:nvCxnSpPr>
        <p:spPr>
          <a:xfrm>
            <a:off x="4925502" y="3921218"/>
            <a:ext cx="449444" cy="26636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5EAAB6-0045-43E0-9350-F636E68CBF9A}"/>
              </a:ext>
            </a:extLst>
          </p:cNvPr>
          <p:cNvCxnSpPr>
            <a:cxnSpLocks/>
          </p:cNvCxnSpPr>
          <p:nvPr/>
        </p:nvCxnSpPr>
        <p:spPr>
          <a:xfrm flipH="1" flipV="1">
            <a:off x="4634998" y="3900318"/>
            <a:ext cx="446783" cy="26636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798578-817F-4F00-97EA-1D74892AC097}"/>
              </a:ext>
            </a:extLst>
          </p:cNvPr>
          <p:cNvCxnSpPr>
            <a:cxnSpLocks/>
          </p:cNvCxnSpPr>
          <p:nvPr/>
        </p:nvCxnSpPr>
        <p:spPr>
          <a:xfrm flipH="1">
            <a:off x="4641778" y="4539758"/>
            <a:ext cx="623046" cy="26636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F2425D-3EA4-49F9-924C-5ABD98C3D31E}"/>
              </a:ext>
            </a:extLst>
          </p:cNvPr>
          <p:cNvCxnSpPr>
            <a:cxnSpLocks/>
          </p:cNvCxnSpPr>
          <p:nvPr/>
        </p:nvCxnSpPr>
        <p:spPr>
          <a:xfrm>
            <a:off x="6382036" y="4421754"/>
            <a:ext cx="1189606" cy="1585576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&quot;Not Allowed&quot; Symbol 31">
            <a:extLst>
              <a:ext uri="{FF2B5EF4-FFF2-40B4-BE49-F238E27FC236}">
                <a16:creationId xmlns:a16="http://schemas.microsoft.com/office/drawing/2014/main" id="{201938A3-3503-4408-9569-3FEFBCA83A1A}"/>
              </a:ext>
            </a:extLst>
          </p:cNvPr>
          <p:cNvSpPr/>
          <p:nvPr/>
        </p:nvSpPr>
        <p:spPr>
          <a:xfrm>
            <a:off x="6830788" y="5182840"/>
            <a:ext cx="509954" cy="45450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212266-5FFB-4C8B-9765-FBA8AB7C93D7}"/>
              </a:ext>
            </a:extLst>
          </p:cNvPr>
          <p:cNvSpPr/>
          <p:nvPr/>
        </p:nvSpPr>
        <p:spPr>
          <a:xfrm>
            <a:off x="7385496" y="3355839"/>
            <a:ext cx="1380565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98E18C-D0B3-441E-A122-9B7EDE2ADB4F}"/>
              </a:ext>
            </a:extLst>
          </p:cNvPr>
          <p:cNvSpPr txBox="1"/>
          <p:nvPr/>
        </p:nvSpPr>
        <p:spPr>
          <a:xfrm>
            <a:off x="7452754" y="3281832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YModel</a:t>
            </a:r>
            <a:endParaRPr lang="fr-FR" sz="24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A334E2-2F84-418B-A924-EED25AA4061D}"/>
              </a:ext>
            </a:extLst>
          </p:cNvPr>
          <p:cNvCxnSpPr>
            <a:cxnSpLocks/>
          </p:cNvCxnSpPr>
          <p:nvPr/>
        </p:nvCxnSpPr>
        <p:spPr>
          <a:xfrm flipV="1">
            <a:off x="6356349" y="3309860"/>
            <a:ext cx="879159" cy="448236"/>
          </a:xfrm>
          <a:prstGeom prst="straightConnector1">
            <a:avLst/>
          </a:prstGeom>
          <a:ln>
            <a:prstDash val="dash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44B0A3C-1E58-4D38-B664-CE2DE4BF8FA6}"/>
              </a:ext>
            </a:extLst>
          </p:cNvPr>
          <p:cNvSpPr txBox="1"/>
          <p:nvPr/>
        </p:nvSpPr>
        <p:spPr>
          <a:xfrm>
            <a:off x="4316505" y="1884777"/>
            <a:ext cx="328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model   (self-</a:t>
            </a:r>
            <a:r>
              <a:rPr lang="fr-FR" b="1" dirty="0" err="1"/>
              <a:t>contained</a:t>
            </a:r>
            <a:r>
              <a:rPr lang="fr-FR" b="1" dirty="0"/>
              <a:t> package)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7AFB9B-8AEE-4049-91E5-38FB277A5D08}"/>
              </a:ext>
            </a:extLst>
          </p:cNvPr>
          <p:cNvCxnSpPr>
            <a:cxnSpLocks/>
          </p:cNvCxnSpPr>
          <p:nvPr/>
        </p:nvCxnSpPr>
        <p:spPr>
          <a:xfrm flipH="1">
            <a:off x="6488995" y="3921218"/>
            <a:ext cx="814740" cy="422767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839E002-7E86-4727-AC14-90BF86BF303C}"/>
              </a:ext>
            </a:extLst>
          </p:cNvPr>
          <p:cNvSpPr txBox="1"/>
          <p:nvPr/>
        </p:nvSpPr>
        <p:spPr>
          <a:xfrm>
            <a:off x="7085765" y="2596250"/>
            <a:ext cx="3196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OK to </a:t>
            </a:r>
            <a:r>
              <a:rPr lang="fr-FR" b="1" dirty="0" err="1"/>
              <a:t>Create</a:t>
            </a:r>
            <a:r>
              <a:rPr lang="fr-FR" b="1" dirty="0"/>
              <a:t> Model </a:t>
            </a:r>
            <a:r>
              <a:rPr lang="fr-FR" b="1" dirty="0" err="1"/>
              <a:t>from</a:t>
            </a:r>
            <a:r>
              <a:rPr lang="fr-FR" b="1" dirty="0"/>
              <a:t> </a:t>
            </a:r>
            <a:r>
              <a:rPr lang="fr-FR" b="1" dirty="0" err="1"/>
              <a:t>Entity</a:t>
            </a:r>
            <a:endParaRPr lang="fr-FR" b="1" dirty="0"/>
          </a:p>
          <a:p>
            <a:r>
              <a:rPr lang="fr-FR" b="1" dirty="0"/>
              <a:t>(model </a:t>
            </a:r>
            <a:r>
              <a:rPr lang="fr-FR" b="1" dirty="0" err="1"/>
              <a:t>contain</a:t>
            </a:r>
            <a:r>
              <a:rPr lang="fr-FR" b="1" dirty="0"/>
              <a:t> NO extra data)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A7722AE-B38A-415D-8C83-6F570F58C17A}"/>
              </a:ext>
            </a:extLst>
          </p:cNvPr>
          <p:cNvCxnSpPr>
            <a:cxnSpLocks/>
          </p:cNvCxnSpPr>
          <p:nvPr/>
        </p:nvCxnSpPr>
        <p:spPr>
          <a:xfrm flipH="1">
            <a:off x="7720833" y="4972366"/>
            <a:ext cx="248272" cy="1020965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&quot;Not Allowed&quot; Symbol 50">
            <a:extLst>
              <a:ext uri="{FF2B5EF4-FFF2-40B4-BE49-F238E27FC236}">
                <a16:creationId xmlns:a16="http://schemas.microsoft.com/office/drawing/2014/main" id="{09A0D90F-3500-4FDD-845B-E7894DFE80E4}"/>
              </a:ext>
            </a:extLst>
          </p:cNvPr>
          <p:cNvSpPr/>
          <p:nvPr/>
        </p:nvSpPr>
        <p:spPr>
          <a:xfrm>
            <a:off x="7596955" y="5197335"/>
            <a:ext cx="509954" cy="45450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815B19-B638-4CE6-9DFC-B1516A77C80D}"/>
              </a:ext>
            </a:extLst>
          </p:cNvPr>
          <p:cNvSpPr txBox="1"/>
          <p:nvPr/>
        </p:nvSpPr>
        <p:spPr>
          <a:xfrm>
            <a:off x="7277888" y="3758096"/>
            <a:ext cx="2762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OK to point to </a:t>
            </a:r>
            <a:r>
              <a:rPr lang="fr-FR" b="1" dirty="0" err="1"/>
              <a:t>Entity</a:t>
            </a:r>
            <a:endParaRPr lang="fr-FR" b="1" dirty="0"/>
          </a:p>
          <a:p>
            <a:r>
              <a:rPr lang="fr-FR" b="1" dirty="0"/>
              <a:t>(</a:t>
            </a:r>
            <a:r>
              <a:rPr lang="fr-FR" b="1" dirty="0" err="1"/>
              <a:t>same</a:t>
            </a:r>
            <a:r>
              <a:rPr lang="fr-FR" b="1" dirty="0"/>
              <a:t> </a:t>
            </a:r>
            <a:r>
              <a:rPr lang="fr-FR" b="1" dirty="0" err="1"/>
              <a:t>lifecycle</a:t>
            </a:r>
            <a:r>
              <a:rPr lang="fr-FR" b="1" dirty="0"/>
              <a:t> </a:t>
            </a:r>
            <a:r>
              <a:rPr lang="fr-FR" b="1" dirty="0" err="1"/>
              <a:t>than</a:t>
            </a:r>
            <a:r>
              <a:rPr lang="fr-FR" b="1" dirty="0"/>
              <a:t> </a:t>
            </a:r>
            <a:r>
              <a:rPr lang="fr-FR" b="1" dirty="0" err="1"/>
              <a:t>Entity</a:t>
            </a:r>
            <a:r>
              <a:rPr lang="fr-FR" b="1" dirty="0"/>
              <a:t>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42CC996-0FD9-4B81-854B-5B3DFB4234CF}"/>
              </a:ext>
            </a:extLst>
          </p:cNvPr>
          <p:cNvCxnSpPr>
            <a:cxnSpLocks/>
          </p:cNvCxnSpPr>
          <p:nvPr/>
        </p:nvCxnSpPr>
        <p:spPr>
          <a:xfrm flipH="1" flipV="1">
            <a:off x="3961990" y="3984127"/>
            <a:ext cx="83437" cy="452954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9B3E844-CAE9-45FF-A439-62DB0AD47705}"/>
              </a:ext>
            </a:extLst>
          </p:cNvPr>
          <p:cNvSpPr/>
          <p:nvPr/>
        </p:nvSpPr>
        <p:spPr>
          <a:xfrm>
            <a:off x="4952448" y="4951032"/>
            <a:ext cx="1342477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E91DE6-5688-4E1F-BACC-3B21BEBE1B0C}"/>
              </a:ext>
            </a:extLst>
          </p:cNvPr>
          <p:cNvSpPr txBox="1"/>
          <p:nvPr/>
        </p:nvSpPr>
        <p:spPr>
          <a:xfrm>
            <a:off x="4966698" y="4876607"/>
            <a:ext cx="1401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FooEntity</a:t>
            </a:r>
            <a:endParaRPr lang="fr-FR" sz="24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2D95067-61E0-4481-8516-392C6339458C}"/>
              </a:ext>
            </a:extLst>
          </p:cNvPr>
          <p:cNvCxnSpPr>
            <a:cxnSpLocks/>
          </p:cNvCxnSpPr>
          <p:nvPr/>
        </p:nvCxnSpPr>
        <p:spPr>
          <a:xfrm flipH="1">
            <a:off x="5368753" y="4555200"/>
            <a:ext cx="351504" cy="374251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Hexagon 67">
            <a:extLst>
              <a:ext uri="{FF2B5EF4-FFF2-40B4-BE49-F238E27FC236}">
                <a16:creationId xmlns:a16="http://schemas.microsoft.com/office/drawing/2014/main" id="{0B976DEB-63D8-48C8-9FD0-E5F9927D185F}"/>
              </a:ext>
            </a:extLst>
          </p:cNvPr>
          <p:cNvSpPr/>
          <p:nvPr/>
        </p:nvSpPr>
        <p:spPr>
          <a:xfrm>
            <a:off x="8588188" y="5182840"/>
            <a:ext cx="3487272" cy="161531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9F6CE9-0A71-4A1D-95F0-B73AC04C6F99}"/>
              </a:ext>
            </a:extLst>
          </p:cNvPr>
          <p:cNvSpPr/>
          <p:nvPr/>
        </p:nvSpPr>
        <p:spPr>
          <a:xfrm>
            <a:off x="9140653" y="5706632"/>
            <a:ext cx="1153263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B3711F-73CA-4F59-9502-1ECDFC2C0ABB}"/>
              </a:ext>
            </a:extLst>
          </p:cNvPr>
          <p:cNvSpPr txBox="1"/>
          <p:nvPr/>
        </p:nvSpPr>
        <p:spPr>
          <a:xfrm>
            <a:off x="9118921" y="5651428"/>
            <a:ext cx="1258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Service1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5C8D79-ED4C-40BD-B458-32BCE9258601}"/>
              </a:ext>
            </a:extLst>
          </p:cNvPr>
          <p:cNvSpPr/>
          <p:nvPr/>
        </p:nvSpPr>
        <p:spPr>
          <a:xfrm>
            <a:off x="9172453" y="6337599"/>
            <a:ext cx="1711685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2016737-CA84-48E0-BF23-A96E620E8E72}"/>
              </a:ext>
            </a:extLst>
          </p:cNvPr>
          <p:cNvSpPr txBox="1"/>
          <p:nvPr/>
        </p:nvSpPr>
        <p:spPr>
          <a:xfrm>
            <a:off x="9140653" y="6261279"/>
            <a:ext cx="183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Component1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BAE5BB-DF6A-4E3D-A319-17D2E57518C5}"/>
              </a:ext>
            </a:extLst>
          </p:cNvPr>
          <p:cNvSpPr txBox="1"/>
          <p:nvPr/>
        </p:nvSpPr>
        <p:spPr>
          <a:xfrm>
            <a:off x="8962267" y="4832031"/>
            <a:ext cx="33418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service   (self-</a:t>
            </a:r>
            <a:r>
              <a:rPr lang="fr-FR" b="1" dirty="0" err="1"/>
              <a:t>contained</a:t>
            </a:r>
            <a:r>
              <a:rPr lang="fr-FR" b="1" dirty="0"/>
              <a:t> package)</a:t>
            </a:r>
          </a:p>
          <a:p>
            <a:r>
              <a:rPr lang="fr-FR" b="1" dirty="0" err="1"/>
              <a:t>Lifecycle</a:t>
            </a:r>
            <a:r>
              <a:rPr lang="fr-FR" b="1" dirty="0"/>
              <a:t> </a:t>
            </a:r>
            <a:r>
              <a:rPr lang="fr-FR" b="1" dirty="0" err="1"/>
              <a:t>managed</a:t>
            </a:r>
            <a:r>
              <a:rPr lang="fr-FR" b="1" dirty="0"/>
              <a:t> by </a:t>
            </a:r>
            <a:r>
              <a:rPr lang="fr-FR" b="1" dirty="0" err="1"/>
              <a:t>spring</a:t>
            </a:r>
            <a:r>
              <a:rPr lang="fr-FR" b="1" dirty="0"/>
              <a:t> </a:t>
            </a:r>
          </a:p>
          <a:p>
            <a:r>
              <a:rPr lang="fr-FR" b="1" dirty="0" err="1"/>
              <a:t>ApplicationContext</a:t>
            </a:r>
            <a:endParaRPr lang="fr-FR" b="1" dirty="0"/>
          </a:p>
        </p:txBody>
      </p:sp>
      <p:sp>
        <p:nvSpPr>
          <p:cNvPr id="72" name="Hexagon 71">
            <a:extLst>
              <a:ext uri="{FF2B5EF4-FFF2-40B4-BE49-F238E27FC236}">
                <a16:creationId xmlns:a16="http://schemas.microsoft.com/office/drawing/2014/main" id="{83651FE7-C27E-4C95-A702-B47CD05B9AFF}"/>
              </a:ext>
            </a:extLst>
          </p:cNvPr>
          <p:cNvSpPr/>
          <p:nvPr/>
        </p:nvSpPr>
        <p:spPr>
          <a:xfrm>
            <a:off x="80681" y="5017160"/>
            <a:ext cx="3017493" cy="1615316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DA95527-E134-4B95-8E8D-01733C037123}"/>
              </a:ext>
            </a:extLst>
          </p:cNvPr>
          <p:cNvSpPr/>
          <p:nvPr/>
        </p:nvSpPr>
        <p:spPr>
          <a:xfrm>
            <a:off x="389618" y="5604472"/>
            <a:ext cx="781784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2E77CB-89D7-43B2-903E-BB1414F9AC3A}"/>
              </a:ext>
            </a:extLst>
          </p:cNvPr>
          <p:cNvSpPr txBox="1"/>
          <p:nvPr/>
        </p:nvSpPr>
        <p:spPr>
          <a:xfrm>
            <a:off x="327292" y="5549268"/>
            <a:ext cx="896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XDTO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B44D919-92FC-40A3-876E-36811D46B912}"/>
              </a:ext>
            </a:extLst>
          </p:cNvPr>
          <p:cNvSpPr txBox="1"/>
          <p:nvPr/>
        </p:nvSpPr>
        <p:spPr>
          <a:xfrm>
            <a:off x="-17044" y="4672938"/>
            <a:ext cx="3169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dtos</a:t>
            </a:r>
            <a:r>
              <a:rPr lang="fr-FR" b="1" dirty="0"/>
              <a:t>   (self-</a:t>
            </a:r>
            <a:r>
              <a:rPr lang="fr-FR" b="1" dirty="0" err="1"/>
              <a:t>contained</a:t>
            </a:r>
            <a:r>
              <a:rPr lang="fr-FR" b="1" dirty="0"/>
              <a:t> package)</a:t>
            </a:r>
          </a:p>
          <a:p>
            <a:r>
              <a:rPr lang="fr-FR" b="1" dirty="0"/>
              <a:t>NO CYCLIC </a:t>
            </a:r>
            <a:r>
              <a:rPr lang="fr-FR" b="1" dirty="0" err="1"/>
              <a:t>dependencies</a:t>
            </a:r>
            <a:endParaRPr lang="fr-FR" b="1" dirty="0"/>
          </a:p>
          <a:p>
            <a:r>
              <a:rPr lang="fr-FR" b="1" dirty="0"/>
              <a:t>NO </a:t>
            </a:r>
            <a:r>
              <a:rPr lang="fr-FR" b="1" dirty="0" err="1"/>
              <a:t>managed</a:t>
            </a:r>
            <a:r>
              <a:rPr lang="fr-FR" b="1" dirty="0"/>
              <a:t> </a:t>
            </a:r>
            <a:r>
              <a:rPr lang="fr-FR" b="1" dirty="0" err="1"/>
              <a:t>Lifecycle</a:t>
            </a:r>
            <a:r>
              <a:rPr lang="fr-FR" b="1" dirty="0"/>
              <a:t>(</a:t>
            </a:r>
            <a:r>
              <a:rPr lang="fr-FR" b="1" dirty="0" err="1"/>
              <a:t>only</a:t>
            </a:r>
            <a:r>
              <a:rPr lang="fr-FR" b="1" dirty="0"/>
              <a:t> GC)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1FAA882-ABC2-488F-9A77-220577A454C1}"/>
              </a:ext>
            </a:extLst>
          </p:cNvPr>
          <p:cNvSpPr/>
          <p:nvPr/>
        </p:nvSpPr>
        <p:spPr>
          <a:xfrm>
            <a:off x="10644936" y="5892561"/>
            <a:ext cx="1157446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5317830-813B-4530-8358-AE872167B84C}"/>
              </a:ext>
            </a:extLst>
          </p:cNvPr>
          <p:cNvSpPr txBox="1"/>
          <p:nvPr/>
        </p:nvSpPr>
        <p:spPr>
          <a:xfrm>
            <a:off x="10605705" y="5837357"/>
            <a:ext cx="1258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Service2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3CCF49-368B-4B63-A10C-F0EF41CFAE58}"/>
              </a:ext>
            </a:extLst>
          </p:cNvPr>
          <p:cNvCxnSpPr>
            <a:cxnSpLocks/>
            <a:endCxn id="53" idx="2"/>
          </p:cNvCxnSpPr>
          <p:nvPr/>
        </p:nvCxnSpPr>
        <p:spPr>
          <a:xfrm flipH="1" flipV="1">
            <a:off x="9748004" y="6113093"/>
            <a:ext cx="135900" cy="211506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AB5322E-14F3-482B-B851-D74517FA8E98}"/>
              </a:ext>
            </a:extLst>
          </p:cNvPr>
          <p:cNvCxnSpPr>
            <a:cxnSpLocks/>
          </p:cNvCxnSpPr>
          <p:nvPr/>
        </p:nvCxnSpPr>
        <p:spPr>
          <a:xfrm>
            <a:off x="9923473" y="6083099"/>
            <a:ext cx="150269" cy="227482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73107A-27D3-4FB8-AA40-BE00573831FE}"/>
              </a:ext>
            </a:extLst>
          </p:cNvPr>
          <p:cNvCxnSpPr>
            <a:cxnSpLocks/>
            <a:stCxn id="53" idx="3"/>
            <a:endCxn id="79" idx="1"/>
          </p:cNvCxnSpPr>
          <p:nvPr/>
        </p:nvCxnSpPr>
        <p:spPr>
          <a:xfrm>
            <a:off x="10377086" y="5882261"/>
            <a:ext cx="228619" cy="185929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6AD7AF4-5105-49D8-8A49-E4A43FD9BA04}"/>
              </a:ext>
            </a:extLst>
          </p:cNvPr>
          <p:cNvCxnSpPr>
            <a:cxnSpLocks/>
          </p:cNvCxnSpPr>
          <p:nvPr/>
        </p:nvCxnSpPr>
        <p:spPr>
          <a:xfrm flipH="1">
            <a:off x="10219766" y="6151670"/>
            <a:ext cx="363682" cy="185929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35E44AC-8112-4A1D-AA85-8709089B98F9}"/>
              </a:ext>
            </a:extLst>
          </p:cNvPr>
          <p:cNvSpPr/>
          <p:nvPr/>
        </p:nvSpPr>
        <p:spPr>
          <a:xfrm>
            <a:off x="1210238" y="5910173"/>
            <a:ext cx="793344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517406B-B43E-4C24-96B4-B162485228CD}"/>
              </a:ext>
            </a:extLst>
          </p:cNvPr>
          <p:cNvSpPr txBox="1"/>
          <p:nvPr/>
        </p:nvSpPr>
        <p:spPr>
          <a:xfrm>
            <a:off x="1173974" y="5845780"/>
            <a:ext cx="99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YDTO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5E77B1E-12C6-4EF4-9C86-A0AAC6B80FE2}"/>
              </a:ext>
            </a:extLst>
          </p:cNvPr>
          <p:cNvCxnSpPr>
            <a:cxnSpLocks/>
          </p:cNvCxnSpPr>
          <p:nvPr/>
        </p:nvCxnSpPr>
        <p:spPr>
          <a:xfrm>
            <a:off x="899758" y="5981094"/>
            <a:ext cx="317199" cy="153593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740B51-0A2E-4344-AC2E-52AD8288C055}"/>
              </a:ext>
            </a:extLst>
          </p:cNvPr>
          <p:cNvCxnSpPr>
            <a:cxnSpLocks/>
          </p:cNvCxnSpPr>
          <p:nvPr/>
        </p:nvCxnSpPr>
        <p:spPr>
          <a:xfrm>
            <a:off x="1524997" y="6274031"/>
            <a:ext cx="317199" cy="153593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24BCC03-EA62-4EDD-829E-981F660122D9}"/>
              </a:ext>
            </a:extLst>
          </p:cNvPr>
          <p:cNvSpPr/>
          <p:nvPr/>
        </p:nvSpPr>
        <p:spPr>
          <a:xfrm>
            <a:off x="1842512" y="6281217"/>
            <a:ext cx="793344" cy="3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CDA674D-E518-4824-8A2C-3EEE1A120133}"/>
              </a:ext>
            </a:extLst>
          </p:cNvPr>
          <p:cNvSpPr txBox="1"/>
          <p:nvPr/>
        </p:nvSpPr>
        <p:spPr>
          <a:xfrm>
            <a:off x="1806248" y="6216824"/>
            <a:ext cx="99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ZDTO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BDAB1DF-EC0C-4CB3-A993-08E23254C1C6}"/>
              </a:ext>
            </a:extLst>
          </p:cNvPr>
          <p:cNvSpPr txBox="1"/>
          <p:nvPr/>
        </p:nvSpPr>
        <p:spPr>
          <a:xfrm>
            <a:off x="889479" y="2286841"/>
            <a:ext cx="2267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Lifecycle</a:t>
            </a:r>
            <a:r>
              <a:rPr lang="fr-FR" b="1" dirty="0"/>
              <a:t> </a:t>
            </a:r>
            <a:r>
              <a:rPr lang="fr-FR" b="1" dirty="0" err="1"/>
              <a:t>managed</a:t>
            </a:r>
            <a:r>
              <a:rPr lang="fr-FR" b="1" dirty="0"/>
              <a:t> by </a:t>
            </a:r>
          </a:p>
          <a:p>
            <a:r>
              <a:rPr lang="fr-FR" b="1" dirty="0"/>
              <a:t>  JPA Transaction</a:t>
            </a:r>
          </a:p>
          <a:p>
            <a:endParaRPr lang="fr-FR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BBEBB51-BA25-4434-B7B5-52EFD3982C5D}"/>
              </a:ext>
            </a:extLst>
          </p:cNvPr>
          <p:cNvSpPr txBox="1"/>
          <p:nvPr/>
        </p:nvSpPr>
        <p:spPr>
          <a:xfrm>
            <a:off x="6019922" y="5794970"/>
            <a:ext cx="28166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Any</a:t>
            </a:r>
            <a:r>
              <a:rPr lang="fr-FR" sz="2400" b="1" dirty="0"/>
              <a:t> Class</a:t>
            </a:r>
          </a:p>
          <a:p>
            <a:r>
              <a:rPr lang="fr-FR" sz="2400" b="1" dirty="0" err="1"/>
              <a:t>Lifecycle</a:t>
            </a:r>
            <a:r>
              <a:rPr lang="fr-FR" sz="2400" b="1" dirty="0"/>
              <a:t> </a:t>
            </a:r>
            <a:r>
              <a:rPr lang="fr-FR" sz="2400" b="1" dirty="0" err="1"/>
              <a:t>bigger</a:t>
            </a:r>
            <a:r>
              <a:rPr lang="fr-FR" sz="2400" b="1" dirty="0"/>
              <a:t> </a:t>
            </a:r>
          </a:p>
          <a:p>
            <a:r>
              <a:rPr lang="fr-FR" sz="2400" b="1" dirty="0" err="1"/>
              <a:t>than</a:t>
            </a:r>
            <a:r>
              <a:rPr lang="fr-FR" sz="2400" b="1" dirty="0"/>
              <a:t> JPA Transaction</a:t>
            </a:r>
          </a:p>
        </p:txBody>
      </p:sp>
    </p:spTree>
    <p:extLst>
      <p:ext uri="{BB962C8B-B14F-4D97-AF65-F5344CB8AC3E}">
        <p14:creationId xmlns:p14="http://schemas.microsoft.com/office/powerpoint/2010/main" val="2163228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763E-B1D4-4AB8-AD36-76B75D89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Adding</a:t>
            </a:r>
            <a:r>
              <a:rPr lang="fr-FR" dirty="0"/>
              <a:t> business </a:t>
            </a:r>
            <a:r>
              <a:rPr lang="fr-FR" dirty="0" err="1"/>
              <a:t>logics</a:t>
            </a:r>
            <a:r>
              <a:rPr lang="fr-FR" dirty="0"/>
              <a:t> in Model 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944EFB-288D-465D-9DFE-A6A244BAE72F}"/>
              </a:ext>
            </a:extLst>
          </p:cNvPr>
          <p:cNvSpPr/>
          <p:nvPr/>
        </p:nvSpPr>
        <p:spPr>
          <a:xfrm>
            <a:off x="4647950" y="2780082"/>
            <a:ext cx="2433681" cy="2924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8E44A1-24BD-4960-ABEE-B35BC47F2758}"/>
              </a:ext>
            </a:extLst>
          </p:cNvPr>
          <p:cNvSpPr txBox="1"/>
          <p:nvPr/>
        </p:nvSpPr>
        <p:spPr>
          <a:xfrm>
            <a:off x="4866164" y="2717173"/>
            <a:ext cx="1758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OrderModel</a:t>
            </a:r>
            <a:endParaRPr lang="fr-FR" sz="24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BF69FF-588A-413D-B92E-BFC6F8305F56}"/>
              </a:ext>
            </a:extLst>
          </p:cNvPr>
          <p:cNvCxnSpPr>
            <a:cxnSpLocks/>
          </p:cNvCxnSpPr>
          <p:nvPr/>
        </p:nvCxnSpPr>
        <p:spPr>
          <a:xfrm>
            <a:off x="4647950" y="3178838"/>
            <a:ext cx="24336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AD592F8-C644-4095-A99A-FFEA24EE3A7B}"/>
              </a:ext>
            </a:extLst>
          </p:cNvPr>
          <p:cNvSpPr txBox="1"/>
          <p:nvPr/>
        </p:nvSpPr>
        <p:spPr>
          <a:xfrm>
            <a:off x="554935" y="2050719"/>
            <a:ext cx="441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Example:  </a:t>
            </a:r>
            <a:r>
              <a:rPr lang="fr-FR" dirty="0" err="1"/>
              <a:t>save</a:t>
            </a:r>
            <a:r>
              <a:rPr lang="fr-FR" dirty="0"/>
              <a:t> « </a:t>
            </a:r>
            <a:r>
              <a:rPr lang="fr-FR" dirty="0" err="1"/>
              <a:t>Order</a:t>
            </a:r>
            <a:r>
              <a:rPr lang="fr-FR" dirty="0"/>
              <a:t> » on e-commerce site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B5D38C7E-14CA-4B85-B6A6-460332814336}"/>
              </a:ext>
            </a:extLst>
          </p:cNvPr>
          <p:cNvSpPr/>
          <p:nvPr/>
        </p:nvSpPr>
        <p:spPr>
          <a:xfrm>
            <a:off x="7335079" y="3229724"/>
            <a:ext cx="3255065" cy="735595"/>
          </a:xfrm>
          <a:prstGeom prst="wedgeEllipseCallout">
            <a:avLst>
              <a:gd name="adj1" fmla="val -73589"/>
              <a:gd name="adj2" fmla="val 25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531C3D-FD6F-4F3F-B31C-5E72B5256CE9}"/>
              </a:ext>
            </a:extLst>
          </p:cNvPr>
          <p:cNvSpPr txBox="1"/>
          <p:nvPr/>
        </p:nvSpPr>
        <p:spPr>
          <a:xfrm>
            <a:off x="7711773" y="3259730"/>
            <a:ext cx="2704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Send</a:t>
            </a:r>
            <a:r>
              <a:rPr lang="fr-FR" dirty="0"/>
              <a:t> e-mail confirmation to user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F7BF9B29-D5C8-43FD-83E0-09D0507F7520}"/>
              </a:ext>
            </a:extLst>
          </p:cNvPr>
          <p:cNvSpPr/>
          <p:nvPr/>
        </p:nvSpPr>
        <p:spPr>
          <a:xfrm>
            <a:off x="7153689" y="4311196"/>
            <a:ext cx="2131944" cy="590242"/>
          </a:xfrm>
          <a:prstGeom prst="wedgeEllipseCallout">
            <a:avLst>
              <a:gd name="adj1" fmla="val -65497"/>
              <a:gd name="adj2" fmla="val -62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6A68B8-E476-4DB6-8B89-290BD8F77EE6}"/>
              </a:ext>
            </a:extLst>
          </p:cNvPr>
          <p:cNvSpPr txBox="1"/>
          <p:nvPr/>
        </p:nvSpPr>
        <p:spPr>
          <a:xfrm>
            <a:off x="7450869" y="4395680"/>
            <a:ext cx="144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Compute</a:t>
            </a:r>
            <a:r>
              <a:rPr lang="fr-FR" dirty="0"/>
              <a:t> VAT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4CC7D9CA-4DCE-4C74-8412-6E3DF681360F}"/>
              </a:ext>
            </a:extLst>
          </p:cNvPr>
          <p:cNvSpPr/>
          <p:nvPr/>
        </p:nvSpPr>
        <p:spPr>
          <a:xfrm>
            <a:off x="4647950" y="5868091"/>
            <a:ext cx="1365802" cy="590242"/>
          </a:xfrm>
          <a:prstGeom prst="wedgeEllipseCallout">
            <a:avLst>
              <a:gd name="adj1" fmla="val 11062"/>
              <a:gd name="adj2" fmla="val -132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672C60-EA06-4DC1-B46C-6AC03939309A}"/>
              </a:ext>
            </a:extLst>
          </p:cNvPr>
          <p:cNvSpPr txBox="1"/>
          <p:nvPr/>
        </p:nvSpPr>
        <p:spPr>
          <a:xfrm>
            <a:off x="4945130" y="5952575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Billing</a:t>
            </a:r>
            <a:r>
              <a:rPr lang="fr-FR" dirty="0"/>
              <a:t> 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BB51A77C-CFAE-4B1B-A223-B4AFD4599E22}"/>
              </a:ext>
            </a:extLst>
          </p:cNvPr>
          <p:cNvSpPr/>
          <p:nvPr/>
        </p:nvSpPr>
        <p:spPr>
          <a:xfrm>
            <a:off x="2087218" y="4674052"/>
            <a:ext cx="2297179" cy="590242"/>
          </a:xfrm>
          <a:prstGeom prst="wedgeEllipseCallout">
            <a:avLst>
              <a:gd name="adj1" fmla="val 76901"/>
              <a:gd name="adj2" fmla="val -45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405B0C-ED1A-4855-9FD5-DACF127E6F36}"/>
              </a:ext>
            </a:extLst>
          </p:cNvPr>
          <p:cNvSpPr txBox="1"/>
          <p:nvPr/>
        </p:nvSpPr>
        <p:spPr>
          <a:xfrm>
            <a:off x="2475919" y="4784507"/>
            <a:ext cx="159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Manage Stocks</a:t>
            </a:r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F76DB2F5-5A45-449E-8D5A-95FE5D03B48D}"/>
              </a:ext>
            </a:extLst>
          </p:cNvPr>
          <p:cNvSpPr/>
          <p:nvPr/>
        </p:nvSpPr>
        <p:spPr>
          <a:xfrm>
            <a:off x="1951383" y="3313892"/>
            <a:ext cx="2297179" cy="590242"/>
          </a:xfrm>
          <a:prstGeom prst="wedgeEllipseCallout">
            <a:avLst>
              <a:gd name="adj1" fmla="val 80795"/>
              <a:gd name="adj2" fmla="val 785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C6221A-DD1F-41F5-A60A-2656EE0A96EC}"/>
              </a:ext>
            </a:extLst>
          </p:cNvPr>
          <p:cNvSpPr txBox="1"/>
          <p:nvPr/>
        </p:nvSpPr>
        <p:spPr>
          <a:xfrm>
            <a:off x="2340084" y="3424347"/>
            <a:ext cx="167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Product </a:t>
            </a:r>
            <a:r>
              <a:rPr lang="fr-FR" dirty="0" err="1"/>
              <a:t>Catalog</a:t>
            </a:r>
            <a:endParaRPr lang="fr-FR" dirty="0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1C1AD7B3-0D6C-4450-B04C-12C82E684F38}"/>
              </a:ext>
            </a:extLst>
          </p:cNvPr>
          <p:cNvSpPr/>
          <p:nvPr/>
        </p:nvSpPr>
        <p:spPr>
          <a:xfrm>
            <a:off x="2426805" y="5757636"/>
            <a:ext cx="1641346" cy="590242"/>
          </a:xfrm>
          <a:prstGeom prst="wedgeEllipseCallout">
            <a:avLst>
              <a:gd name="adj1" fmla="val 98177"/>
              <a:gd name="adj2" fmla="val -130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D51C39-B90A-45A0-A9EE-33267930E79D}"/>
              </a:ext>
            </a:extLst>
          </p:cNvPr>
          <p:cNvSpPr txBox="1"/>
          <p:nvPr/>
        </p:nvSpPr>
        <p:spPr>
          <a:xfrm>
            <a:off x="2815505" y="5868091"/>
            <a:ext cx="9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Delivery</a:t>
            </a:r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005EA544-72A7-481A-97E7-657CBA8B9D04}"/>
              </a:ext>
            </a:extLst>
          </p:cNvPr>
          <p:cNvSpPr/>
          <p:nvPr/>
        </p:nvSpPr>
        <p:spPr>
          <a:xfrm>
            <a:off x="6321534" y="6033795"/>
            <a:ext cx="1898127" cy="590242"/>
          </a:xfrm>
          <a:prstGeom prst="wedgeEllipseCallout">
            <a:avLst>
              <a:gd name="adj1" fmla="val -53704"/>
              <a:gd name="adj2" fmla="val -160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854BA7-36F8-456E-AA3E-160FC7B37017}"/>
              </a:ext>
            </a:extLst>
          </p:cNvPr>
          <p:cNvSpPr txBox="1"/>
          <p:nvPr/>
        </p:nvSpPr>
        <p:spPr>
          <a:xfrm>
            <a:off x="6618715" y="6118279"/>
            <a:ext cx="1461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Offers</a:t>
            </a:r>
            <a:endParaRPr lang="fr-FR" dirty="0"/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B218D7A5-0293-41BC-B12F-A666CB0DAF4C}"/>
              </a:ext>
            </a:extLst>
          </p:cNvPr>
          <p:cNvSpPr/>
          <p:nvPr/>
        </p:nvSpPr>
        <p:spPr>
          <a:xfrm>
            <a:off x="7271302" y="5091012"/>
            <a:ext cx="2230658" cy="590242"/>
          </a:xfrm>
          <a:prstGeom prst="wedgeEllipseCallout">
            <a:avLst>
              <a:gd name="adj1" fmla="val -65497"/>
              <a:gd name="adj2" fmla="val -62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BCE129-7006-40A9-A749-98465822F01A}"/>
              </a:ext>
            </a:extLst>
          </p:cNvPr>
          <p:cNvSpPr txBox="1"/>
          <p:nvPr/>
        </p:nvSpPr>
        <p:spPr>
          <a:xfrm>
            <a:off x="7568482" y="5175496"/>
            <a:ext cx="1933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Recommandations</a:t>
            </a:r>
          </a:p>
        </p:txBody>
      </p:sp>
    </p:spTree>
    <p:extLst>
      <p:ext uri="{BB962C8B-B14F-4D97-AF65-F5344CB8AC3E}">
        <p14:creationId xmlns:p14="http://schemas.microsoft.com/office/powerpoint/2010/main" val="2322063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763E-B1D4-4AB8-AD36-76B75D89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3906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« </a:t>
            </a:r>
            <a:r>
              <a:rPr lang="fr-FR" dirty="0" err="1"/>
              <a:t>solid</a:t>
            </a:r>
            <a:r>
              <a:rPr lang="fr-FR" dirty="0"/>
              <a:t> » </a:t>
            </a:r>
            <a:r>
              <a:rPr lang="fr-FR" dirty="0" err="1"/>
              <a:t>principles</a:t>
            </a:r>
            <a:endParaRPr lang="fr-FR" dirty="0"/>
          </a:p>
        </p:txBody>
      </p:sp>
      <p:pic>
        <p:nvPicPr>
          <p:cNvPr id="1026" name="Picture 2" descr="Solid Principles Image">
            <a:extLst>
              <a:ext uri="{FF2B5EF4-FFF2-40B4-BE49-F238E27FC236}">
                <a16:creationId xmlns:a16="http://schemas.microsoft.com/office/drawing/2014/main" id="{2F63254F-32F0-474D-A75A-ACF1DF4C7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387" y="1295399"/>
            <a:ext cx="7865165" cy="524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10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2C26-7BB2-4189-A9AA-B7137F682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739" y="1386424"/>
            <a:ext cx="8713304" cy="2197584"/>
          </a:xfrm>
        </p:spPr>
        <p:txBody>
          <a:bodyPr>
            <a:normAutofit/>
          </a:bodyPr>
          <a:lstStyle/>
          <a:p>
            <a:r>
              <a:rPr lang="fr-FR" sz="8000" dirty="0"/>
              <a:t>In Solid … S = </a:t>
            </a:r>
            <a:r>
              <a:rPr lang="fr-FR" sz="8000" b="1" dirty="0"/>
              <a:t>SINGLE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934F76-CB50-4501-99B0-CD381F90CAA8}"/>
              </a:ext>
            </a:extLst>
          </p:cNvPr>
          <p:cNvSpPr txBox="1"/>
          <p:nvPr/>
        </p:nvSpPr>
        <p:spPr>
          <a:xfrm>
            <a:off x="2463533" y="4174001"/>
            <a:ext cx="86269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A class </a:t>
            </a:r>
            <a:r>
              <a:rPr lang="fr-FR" sz="4000" dirty="0" err="1"/>
              <a:t>should</a:t>
            </a:r>
            <a:r>
              <a:rPr lang="fr-FR" sz="4000" dirty="0"/>
              <a:t> do </a:t>
            </a:r>
            <a:r>
              <a:rPr lang="fr-FR" sz="4000" dirty="0" err="1"/>
              <a:t>only</a:t>
            </a:r>
            <a:r>
              <a:rPr lang="fr-FR" sz="4000" dirty="0"/>
              <a:t> 1 </a:t>
            </a:r>
            <a:r>
              <a:rPr lang="fr-FR" sz="4000" dirty="0" err="1"/>
              <a:t>thing</a:t>
            </a:r>
            <a:r>
              <a:rPr lang="fr-FR" sz="4000" dirty="0"/>
              <a:t>,  </a:t>
            </a:r>
          </a:p>
          <a:p>
            <a:r>
              <a:rPr lang="fr-FR" sz="4000" dirty="0" err="1"/>
              <a:t>given</a:t>
            </a:r>
            <a:r>
              <a:rPr lang="fr-FR" sz="4000" dirty="0"/>
              <a:t> by </a:t>
            </a:r>
            <a:r>
              <a:rPr lang="fr-FR" sz="4000" dirty="0" err="1"/>
              <a:t>its</a:t>
            </a:r>
            <a:r>
              <a:rPr lang="fr-FR" sz="4000" dirty="0"/>
              <a:t> </a:t>
            </a:r>
            <a:r>
              <a:rPr lang="fr-FR" sz="4000" dirty="0" err="1"/>
              <a:t>naming</a:t>
            </a:r>
            <a:r>
              <a:rPr lang="fr-FR" sz="4000" dirty="0"/>
              <a:t> convention.</a:t>
            </a:r>
          </a:p>
          <a:p>
            <a:r>
              <a:rPr lang="fr-FR" sz="4000" dirty="0" err="1"/>
              <a:t>Delegate</a:t>
            </a:r>
            <a:r>
              <a:rPr lang="fr-FR" sz="4000" dirty="0"/>
              <a:t> all </a:t>
            </a:r>
            <a:r>
              <a:rPr lang="fr-FR" sz="4000" dirty="0" err="1"/>
              <a:t>other</a:t>
            </a:r>
            <a:r>
              <a:rPr lang="fr-FR" sz="4000" dirty="0"/>
              <a:t> </a:t>
            </a:r>
            <a:r>
              <a:rPr lang="fr-FR" sz="4000" dirty="0" err="1"/>
              <a:t>things</a:t>
            </a:r>
            <a:r>
              <a:rPr lang="fr-FR" sz="4000" dirty="0"/>
              <a:t> to </a:t>
            </a:r>
            <a:r>
              <a:rPr lang="fr-FR" sz="4000" dirty="0" err="1"/>
              <a:t>other</a:t>
            </a:r>
            <a:r>
              <a:rPr lang="fr-FR" sz="4000" dirty="0"/>
              <a:t> classes</a:t>
            </a:r>
          </a:p>
        </p:txBody>
      </p:sp>
    </p:spTree>
    <p:extLst>
      <p:ext uri="{BB962C8B-B14F-4D97-AF65-F5344CB8AC3E}">
        <p14:creationId xmlns:p14="http://schemas.microsoft.com/office/powerpoint/2010/main" val="557012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EB758-97C5-4CC3-9831-4ED903AAC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English </a:t>
            </a:r>
            <a:r>
              <a:rPr lang="fr-FR" dirty="0" err="1"/>
              <a:t>Definition</a:t>
            </a:r>
            <a:r>
              <a:rPr lang="fr-FR" dirty="0"/>
              <a:t> « </a:t>
            </a:r>
            <a:r>
              <a:rPr lang="fr-FR" dirty="0" err="1"/>
              <a:t>Entity</a:t>
            </a:r>
            <a:r>
              <a:rPr lang="fr-FR" dirty="0"/>
              <a:t> 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2499D-7006-4881-995B-99A3B90E4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65" y="1194645"/>
            <a:ext cx="7796992" cy="54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56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8033-8367-48BF-AA1D-9B452940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 Single » </a:t>
            </a:r>
            <a:r>
              <a:rPr lang="fr-FR" dirty="0" err="1"/>
              <a:t>principle</a:t>
            </a:r>
            <a:r>
              <a:rPr lang="fr-FR" dirty="0"/>
              <a:t> of SOLID for </a:t>
            </a:r>
            <a:r>
              <a:rPr lang="fr-FR" dirty="0" err="1"/>
              <a:t>Entity</a:t>
            </a:r>
            <a:r>
              <a:rPr lang="fr-FR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E96B8-63A3-4A06-B22B-A1E7D3346C51}"/>
              </a:ext>
            </a:extLst>
          </p:cNvPr>
          <p:cNvSpPr txBox="1"/>
          <p:nvPr/>
        </p:nvSpPr>
        <p:spPr>
          <a:xfrm>
            <a:off x="3230217" y="2857500"/>
            <a:ext cx="6321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Store </a:t>
            </a:r>
            <a:r>
              <a:rPr lang="fr-FR" sz="3600" dirty="0" err="1"/>
              <a:t>some</a:t>
            </a:r>
            <a:r>
              <a:rPr lang="fr-FR" sz="3600" dirty="0"/>
              <a:t> data for a </a:t>
            </a:r>
            <a:r>
              <a:rPr lang="fr-FR" sz="3600" dirty="0" err="1"/>
              <a:t>given</a:t>
            </a:r>
            <a:r>
              <a:rPr lang="fr-FR" sz="3600" dirty="0"/>
              <a:t>  @ID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C5812-38E3-4B6C-ADBD-1BBD95090EBF}"/>
              </a:ext>
            </a:extLst>
          </p:cNvPr>
          <p:cNvSpPr txBox="1"/>
          <p:nvPr/>
        </p:nvSpPr>
        <p:spPr>
          <a:xfrm>
            <a:off x="3230217" y="4197932"/>
            <a:ext cx="8538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Entity</a:t>
            </a:r>
            <a:r>
              <a:rPr lang="fr-FR" sz="3600" dirty="0"/>
              <a:t> </a:t>
            </a:r>
            <a:r>
              <a:rPr lang="fr-FR" sz="3600" dirty="0" err="1"/>
              <a:t>should</a:t>
            </a:r>
            <a:r>
              <a:rPr lang="fr-FR" sz="3600" dirty="0"/>
              <a:t> </a:t>
            </a:r>
            <a:r>
              <a:rPr lang="fr-FR" sz="3600" dirty="0" err="1"/>
              <a:t>be</a:t>
            </a:r>
            <a:r>
              <a:rPr lang="fr-FR" sz="3600" dirty="0"/>
              <a:t> simple POJO </a:t>
            </a:r>
            <a:r>
              <a:rPr lang="fr-FR" sz="3600" dirty="0" err="1"/>
              <a:t>with</a:t>
            </a:r>
            <a:r>
              <a:rPr lang="fr-FR" sz="3600" dirty="0"/>
              <a:t> NO code</a:t>
            </a:r>
          </a:p>
        </p:txBody>
      </p:sp>
    </p:spTree>
    <p:extLst>
      <p:ext uri="{BB962C8B-B14F-4D97-AF65-F5344CB8AC3E}">
        <p14:creationId xmlns:p14="http://schemas.microsoft.com/office/powerpoint/2010/main" val="2337454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E68D-D293-466B-86AA-621A8067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Remark</a:t>
            </a:r>
            <a:r>
              <a:rPr lang="fr-FR" dirty="0"/>
              <a:t> Note:  zoom « </a:t>
            </a:r>
            <a:r>
              <a:rPr lang="fr-FR" dirty="0" err="1"/>
              <a:t>Entity</a:t>
            </a:r>
            <a:r>
              <a:rPr lang="fr-FR" dirty="0"/>
              <a:t> » </a:t>
            </a:r>
            <a:r>
              <a:rPr lang="fr-FR" dirty="0" err="1"/>
              <a:t>definition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EBEA1-CF08-4C98-9AC3-D20324792E67}"/>
              </a:ext>
            </a:extLst>
          </p:cNvPr>
          <p:cNvSpPr txBox="1"/>
          <p:nvPr/>
        </p:nvSpPr>
        <p:spPr>
          <a:xfrm>
            <a:off x="750405" y="2290970"/>
            <a:ext cx="4349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An </a:t>
            </a:r>
            <a:r>
              <a:rPr lang="fr-FR" sz="3600" dirty="0" err="1"/>
              <a:t>Entity</a:t>
            </a:r>
            <a:r>
              <a:rPr lang="fr-FR" sz="3600" dirty="0"/>
              <a:t> </a:t>
            </a:r>
            <a:r>
              <a:rPr lang="fr-FR" sz="3600" dirty="0" err="1"/>
              <a:t>is</a:t>
            </a:r>
            <a:r>
              <a:rPr lang="fr-FR" sz="3600" dirty="0"/>
              <a:t> a « </a:t>
            </a:r>
            <a:r>
              <a:rPr lang="fr-FR" sz="3600" dirty="0" err="1"/>
              <a:t>thing</a:t>
            </a:r>
            <a:r>
              <a:rPr lang="fr-FR" sz="3600" dirty="0"/>
              <a:t> 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0F066-7B05-4298-ABFE-85650EABFAC6}"/>
              </a:ext>
            </a:extLst>
          </p:cNvPr>
          <p:cNvSpPr txBox="1"/>
          <p:nvPr/>
        </p:nvSpPr>
        <p:spPr>
          <a:xfrm>
            <a:off x="5663648" y="2450141"/>
            <a:ext cx="569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whatever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sense</a:t>
            </a:r>
            <a:r>
              <a:rPr lang="fr-FR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5C22A-231B-41F1-848E-1B128C5CBC78}"/>
              </a:ext>
            </a:extLst>
          </p:cNvPr>
          <p:cNvSpPr txBox="1"/>
          <p:nvPr/>
        </p:nvSpPr>
        <p:spPr>
          <a:xfrm>
            <a:off x="750405" y="3342861"/>
            <a:ext cx="2495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with</a:t>
            </a:r>
            <a:r>
              <a:rPr lang="fr-FR" sz="3600" dirty="0"/>
              <a:t> distinct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F3294-007E-422C-B2C4-C69C16385980}"/>
              </a:ext>
            </a:extLst>
          </p:cNvPr>
          <p:cNvSpPr txBox="1"/>
          <p:nvPr/>
        </p:nvSpPr>
        <p:spPr>
          <a:xfrm>
            <a:off x="788505" y="4394752"/>
            <a:ext cx="3389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and </a:t>
            </a:r>
            <a:r>
              <a:rPr lang="fr-FR" sz="3600" dirty="0" err="1"/>
              <a:t>independent</a:t>
            </a:r>
            <a:endParaRPr lang="fr-FR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5E7A53-E032-4F3B-B58A-22FF57F57A81}"/>
              </a:ext>
            </a:extLst>
          </p:cNvPr>
          <p:cNvSpPr txBox="1"/>
          <p:nvPr/>
        </p:nvSpPr>
        <p:spPr>
          <a:xfrm>
            <a:off x="838200" y="5302526"/>
            <a:ext cx="1934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existence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86A73-F102-4F57-A526-534A5B52759C}"/>
              </a:ext>
            </a:extLst>
          </p:cNvPr>
          <p:cNvSpPr txBox="1"/>
          <p:nvPr/>
        </p:nvSpPr>
        <p:spPr>
          <a:xfrm>
            <a:off x="5612296" y="3429000"/>
            <a:ext cx="569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They</a:t>
            </a:r>
            <a:r>
              <a:rPr lang="fr-FR" dirty="0"/>
              <a:t> have a UNIQUE « ID »  (</a:t>
            </a:r>
            <a:r>
              <a:rPr lang="fr-FR" dirty="0" err="1"/>
              <a:t>primary</a:t>
            </a:r>
            <a:r>
              <a:rPr lang="fr-FR" dirty="0"/>
              <a:t> key)</a:t>
            </a:r>
          </a:p>
          <a:p>
            <a:r>
              <a:rPr lang="fr-FR" dirty="0"/>
              <a:t>To distinct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objects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69DE0-4029-4EAC-B3B5-B916639629CF}"/>
              </a:ext>
            </a:extLst>
          </p:cNvPr>
          <p:cNvSpPr txBox="1"/>
          <p:nvPr/>
        </p:nvSpPr>
        <p:spPr>
          <a:xfrm>
            <a:off x="5612296" y="4441134"/>
            <a:ext cx="569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May </a:t>
            </a:r>
            <a:r>
              <a:rPr lang="fr-FR" dirty="0" err="1"/>
              <a:t>contains</a:t>
            </a:r>
            <a:r>
              <a:rPr lang="fr-FR" dirty="0"/>
              <a:t> group of </a:t>
            </a:r>
            <a:r>
              <a:rPr lang="fr-FR" dirty="0" err="1"/>
              <a:t>dependent</a:t>
            </a:r>
            <a:r>
              <a:rPr lang="fr-FR" dirty="0"/>
              <a:t> data/</a:t>
            </a:r>
            <a:r>
              <a:rPr lang="fr-FR" dirty="0" err="1"/>
              <a:t>field</a:t>
            </a:r>
            <a:r>
              <a:rPr lang="fr-FR" dirty="0"/>
              <a:t>/values/parts</a:t>
            </a:r>
          </a:p>
          <a:p>
            <a:r>
              <a:rPr lang="fr-FR" dirty="0"/>
              <a:t>but </a:t>
            </a:r>
            <a:r>
              <a:rPr lang="fr-FR" dirty="0" err="1"/>
              <a:t>entities</a:t>
            </a:r>
            <a:r>
              <a:rPr lang="fr-FR" dirty="0"/>
              <a:t> are </a:t>
            </a:r>
            <a:r>
              <a:rPr lang="fr-FR" dirty="0" err="1"/>
              <a:t>independent</a:t>
            </a:r>
            <a:r>
              <a:rPr lang="fr-FR" dirty="0"/>
              <a:t>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others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A3D87-2686-43D1-9E99-A1A2AE911904}"/>
              </a:ext>
            </a:extLst>
          </p:cNvPr>
          <p:cNvSpPr txBox="1"/>
          <p:nvPr/>
        </p:nvSpPr>
        <p:spPr>
          <a:xfrm>
            <a:off x="5663648" y="5383695"/>
            <a:ext cx="569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Entity</a:t>
            </a:r>
            <a:r>
              <a:rPr lang="fr-FR" dirty="0"/>
              <a:t> have a </a:t>
            </a:r>
            <a:r>
              <a:rPr lang="fr-FR" dirty="0" err="1"/>
              <a:t>lifecycle</a:t>
            </a:r>
            <a:r>
              <a:rPr lang="fr-FR" dirty="0"/>
              <a:t>.</a:t>
            </a:r>
          </a:p>
          <a:p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and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ID.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8CF5FD-1EC5-420F-BE29-94490C7F65AA}"/>
              </a:ext>
            </a:extLst>
          </p:cNvPr>
          <p:cNvSpPr/>
          <p:nvPr/>
        </p:nvSpPr>
        <p:spPr>
          <a:xfrm rot="17350020">
            <a:off x="-1602797" y="762403"/>
            <a:ext cx="43477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Annexe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5033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rapezoid 48">
            <a:extLst>
              <a:ext uri="{FF2B5EF4-FFF2-40B4-BE49-F238E27FC236}">
                <a16:creationId xmlns:a16="http://schemas.microsoft.com/office/drawing/2014/main" id="{97C9569E-38B6-442D-97B5-1AA19D93B822}"/>
              </a:ext>
            </a:extLst>
          </p:cNvPr>
          <p:cNvSpPr/>
          <p:nvPr/>
        </p:nvSpPr>
        <p:spPr>
          <a:xfrm>
            <a:off x="6283615" y="2791706"/>
            <a:ext cx="5034169" cy="287236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09214-3DB4-4708-AF08-74E39ABF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 err="1"/>
              <a:t>Remark</a:t>
            </a:r>
            <a:r>
              <a:rPr lang="fr-FR" sz="3600" dirty="0"/>
              <a:t> Note: </a:t>
            </a:r>
            <a:br>
              <a:rPr lang="fr-FR" sz="3600" dirty="0"/>
            </a:br>
            <a:r>
              <a:rPr lang="fr-FR" sz="3600" dirty="0" err="1"/>
              <a:t>Entity</a:t>
            </a:r>
            <a:r>
              <a:rPr lang="fr-FR" sz="3600" dirty="0"/>
              <a:t> versus « </a:t>
            </a:r>
            <a:r>
              <a:rPr lang="fr-FR" sz="3600" dirty="0" err="1"/>
              <a:t>Aggregate</a:t>
            </a:r>
            <a:r>
              <a:rPr lang="fr-FR" sz="3600" dirty="0"/>
              <a:t> » (</a:t>
            </a:r>
            <a:r>
              <a:rPr lang="fr-FR" sz="3600" dirty="0" err="1"/>
              <a:t>Trees</a:t>
            </a:r>
            <a:r>
              <a:rPr lang="fr-FR" sz="3600" dirty="0"/>
              <a:t> of data)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107B47-5B62-4E7C-8BDF-0AEBAA17FE2D}"/>
              </a:ext>
            </a:extLst>
          </p:cNvPr>
          <p:cNvSpPr/>
          <p:nvPr/>
        </p:nvSpPr>
        <p:spPr>
          <a:xfrm>
            <a:off x="2354014" y="3190383"/>
            <a:ext cx="1524000" cy="6816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29A70-40D4-43FB-9A2C-7FE1A69A5BD9}"/>
              </a:ext>
            </a:extLst>
          </p:cNvPr>
          <p:cNvSpPr txBox="1"/>
          <p:nvPr/>
        </p:nvSpPr>
        <p:spPr>
          <a:xfrm>
            <a:off x="2564260" y="3145779"/>
            <a:ext cx="1103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XEntity</a:t>
            </a:r>
            <a:endParaRPr lang="fr-FR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7472CD-83BA-4103-9749-4770A0A3A34C}"/>
              </a:ext>
            </a:extLst>
          </p:cNvPr>
          <p:cNvSpPr/>
          <p:nvPr/>
        </p:nvSpPr>
        <p:spPr>
          <a:xfrm>
            <a:off x="3546710" y="4157025"/>
            <a:ext cx="1524000" cy="7779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BED4C3-7F3E-4E53-A6C0-0DED9FACE10A}"/>
              </a:ext>
            </a:extLst>
          </p:cNvPr>
          <p:cNvSpPr txBox="1"/>
          <p:nvPr/>
        </p:nvSpPr>
        <p:spPr>
          <a:xfrm>
            <a:off x="3742482" y="4082600"/>
            <a:ext cx="109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YEntity</a:t>
            </a:r>
            <a:endParaRPr lang="fr-FR" sz="2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D3B3E6-48F6-4185-AFE3-03A9DD0206AC}"/>
              </a:ext>
            </a:extLst>
          </p:cNvPr>
          <p:cNvCxnSpPr>
            <a:cxnSpLocks/>
          </p:cNvCxnSpPr>
          <p:nvPr/>
        </p:nvCxnSpPr>
        <p:spPr>
          <a:xfrm>
            <a:off x="3702989" y="3890665"/>
            <a:ext cx="449444" cy="26636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801247-E9DD-4A67-95D3-3AC7DAFB85DA}"/>
              </a:ext>
            </a:extLst>
          </p:cNvPr>
          <p:cNvCxnSpPr>
            <a:cxnSpLocks/>
          </p:cNvCxnSpPr>
          <p:nvPr/>
        </p:nvCxnSpPr>
        <p:spPr>
          <a:xfrm flipH="1" flipV="1">
            <a:off x="3412485" y="3869765"/>
            <a:ext cx="446783" cy="266360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233AAF-8972-49E1-A552-B0C57232048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3056283" y="4544266"/>
            <a:ext cx="724770" cy="481966"/>
          </a:xfrm>
          <a:prstGeom prst="straightConnector1">
            <a:avLst/>
          </a:prstGeom>
          <a:ln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7C54A2-E405-4E66-8A23-ED57C5AF77DE}"/>
              </a:ext>
            </a:extLst>
          </p:cNvPr>
          <p:cNvSpPr/>
          <p:nvPr/>
        </p:nvSpPr>
        <p:spPr>
          <a:xfrm>
            <a:off x="1592014" y="4670425"/>
            <a:ext cx="1464269" cy="7116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CCC886-D8C7-44B7-918C-C69AE19B5FD7}"/>
              </a:ext>
            </a:extLst>
          </p:cNvPr>
          <p:cNvSpPr txBox="1"/>
          <p:nvPr/>
        </p:nvSpPr>
        <p:spPr>
          <a:xfrm>
            <a:off x="1787786" y="4596000"/>
            <a:ext cx="108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ZEntity</a:t>
            </a:r>
            <a:endParaRPr lang="fr-FR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E41637-3F58-4954-9110-6FF6E0E40E51}"/>
              </a:ext>
            </a:extLst>
          </p:cNvPr>
          <p:cNvSpPr txBox="1"/>
          <p:nvPr/>
        </p:nvSpPr>
        <p:spPr>
          <a:xfrm>
            <a:off x="1495834" y="1963185"/>
            <a:ext cx="3982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Technically</a:t>
            </a:r>
            <a:r>
              <a:rPr lang="fr-FR" dirty="0"/>
              <a:t>, </a:t>
            </a:r>
            <a:r>
              <a:rPr lang="fr-FR" dirty="0" err="1"/>
              <a:t>these</a:t>
            </a:r>
            <a:r>
              <a:rPr lang="fr-FR" dirty="0"/>
              <a:t> are « </a:t>
            </a:r>
            <a:r>
              <a:rPr lang="fr-FR" dirty="0" err="1"/>
              <a:t>entities</a:t>
            </a:r>
            <a:r>
              <a:rPr lang="fr-FR" dirty="0"/>
              <a:t> »</a:t>
            </a:r>
          </a:p>
          <a:p>
            <a:r>
              <a:rPr lang="fr-FR" dirty="0"/>
              <a:t>There can have </a:t>
            </a:r>
            <a:r>
              <a:rPr lang="fr-FR" dirty="0" err="1"/>
              <a:t>references</a:t>
            </a:r>
            <a:r>
              <a:rPr lang="fr-FR" dirty="0"/>
              <a:t> to </a:t>
            </a:r>
            <a:r>
              <a:rPr lang="fr-FR" dirty="0" err="1"/>
              <a:t>each-other</a:t>
            </a:r>
            <a:endParaRPr lang="fr-FR" dirty="0"/>
          </a:p>
          <a:p>
            <a:r>
              <a:rPr lang="fr-FR" dirty="0"/>
              <a:t>But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independently</a:t>
            </a:r>
            <a:r>
              <a:rPr lang="fr-FR" dirty="0"/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F52C67-AB8E-438A-BB5D-C2413841AE1B}"/>
              </a:ext>
            </a:extLst>
          </p:cNvPr>
          <p:cNvSpPr/>
          <p:nvPr/>
        </p:nvSpPr>
        <p:spPr>
          <a:xfrm>
            <a:off x="7049495" y="2877476"/>
            <a:ext cx="1524000" cy="835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F65486-3B4A-4D80-9547-46BEEA6C8DA2}"/>
              </a:ext>
            </a:extLst>
          </p:cNvPr>
          <p:cNvSpPr txBox="1"/>
          <p:nvPr/>
        </p:nvSpPr>
        <p:spPr>
          <a:xfrm>
            <a:off x="7245267" y="28030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648AD3-D3BA-4389-9DF1-B6F8A55CAD0F}"/>
              </a:ext>
            </a:extLst>
          </p:cNvPr>
          <p:cNvSpPr/>
          <p:nvPr/>
        </p:nvSpPr>
        <p:spPr>
          <a:xfrm>
            <a:off x="7946723" y="3821427"/>
            <a:ext cx="2140832" cy="6372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0751B2-413C-4087-B0E3-FB2A53EC20AF}"/>
              </a:ext>
            </a:extLst>
          </p:cNvPr>
          <p:cNvSpPr txBox="1"/>
          <p:nvPr/>
        </p:nvSpPr>
        <p:spPr>
          <a:xfrm>
            <a:off x="7950047" y="3747002"/>
            <a:ext cx="2206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Y Part (Inside X)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29104C-450E-44C4-8718-101BA11C4B49}"/>
              </a:ext>
            </a:extLst>
          </p:cNvPr>
          <p:cNvCxnSpPr>
            <a:cxnSpLocks/>
          </p:cNvCxnSpPr>
          <p:nvPr/>
        </p:nvCxnSpPr>
        <p:spPr>
          <a:xfrm flipH="1" flipV="1">
            <a:off x="8103058" y="4533147"/>
            <a:ext cx="536658" cy="435604"/>
          </a:xfrm>
          <a:prstGeom prst="straightConnector1">
            <a:avLst/>
          </a:prstGeom>
          <a:ln>
            <a:headEnd type="arrow"/>
            <a:tailEnd type="diamond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0E9DACB-B7AB-459F-8B42-8EBCAADC898A}"/>
              </a:ext>
            </a:extLst>
          </p:cNvPr>
          <p:cNvSpPr/>
          <p:nvPr/>
        </p:nvSpPr>
        <p:spPr>
          <a:xfrm>
            <a:off x="8682880" y="4612944"/>
            <a:ext cx="2140832" cy="7116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1FF968-F44C-464F-BEB4-7F7831E42843}"/>
              </a:ext>
            </a:extLst>
          </p:cNvPr>
          <p:cNvSpPr txBox="1"/>
          <p:nvPr/>
        </p:nvSpPr>
        <p:spPr>
          <a:xfrm>
            <a:off x="8682880" y="4604920"/>
            <a:ext cx="2183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Z Part (Inside Y)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7D39ED-3024-4D79-9FFF-75754454DC20}"/>
              </a:ext>
            </a:extLst>
          </p:cNvPr>
          <p:cNvSpPr txBox="1"/>
          <p:nvPr/>
        </p:nvSpPr>
        <p:spPr>
          <a:xfrm>
            <a:off x="2568791" y="3462880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x_id</a:t>
            </a:r>
            <a:endParaRPr lang="fr-FR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48872B-1BBD-4DE1-9F4B-77EAE1DD5CAC}"/>
              </a:ext>
            </a:extLst>
          </p:cNvPr>
          <p:cNvSpPr txBox="1"/>
          <p:nvPr/>
        </p:nvSpPr>
        <p:spPr>
          <a:xfrm>
            <a:off x="3727881" y="4420370"/>
            <a:ext cx="7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y_id</a:t>
            </a:r>
            <a:endParaRPr lang="fr-FR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0A4FA0-CF8F-46C4-8B82-E2604CCD88EE}"/>
              </a:ext>
            </a:extLst>
          </p:cNvPr>
          <p:cNvSpPr txBox="1"/>
          <p:nvPr/>
        </p:nvSpPr>
        <p:spPr>
          <a:xfrm>
            <a:off x="1829433" y="493040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z_id</a:t>
            </a:r>
            <a:endParaRPr lang="fr-FR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18D520-7CA7-46CC-A6CD-7FD419988C70}"/>
              </a:ext>
            </a:extLst>
          </p:cNvPr>
          <p:cNvSpPr txBox="1"/>
          <p:nvPr/>
        </p:nvSpPr>
        <p:spPr>
          <a:xfrm>
            <a:off x="7320356" y="3180708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x_id</a:t>
            </a:r>
            <a:endParaRPr lang="fr-FR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1B74E3-7E12-4529-B345-390D3030B754}"/>
              </a:ext>
            </a:extLst>
          </p:cNvPr>
          <p:cNvSpPr txBox="1"/>
          <p:nvPr/>
        </p:nvSpPr>
        <p:spPr>
          <a:xfrm>
            <a:off x="8745441" y="4968751"/>
            <a:ext cx="128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zOffset</a:t>
            </a:r>
            <a:endParaRPr lang="fr-FR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DD83AD1-BE1B-4C0B-8E8E-AAD58C1ECE99}"/>
              </a:ext>
            </a:extLst>
          </p:cNvPr>
          <p:cNvCxnSpPr>
            <a:cxnSpLocks/>
          </p:cNvCxnSpPr>
          <p:nvPr/>
        </p:nvCxnSpPr>
        <p:spPr>
          <a:xfrm flipH="1" flipV="1">
            <a:off x="7355967" y="3811507"/>
            <a:ext cx="536658" cy="435604"/>
          </a:xfrm>
          <a:prstGeom prst="straightConnector1">
            <a:avLst/>
          </a:prstGeom>
          <a:ln>
            <a:headEnd type="arrow"/>
            <a:tailEnd type="diamond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441F810-0E4F-4541-908D-3DE28CC21A76}"/>
              </a:ext>
            </a:extLst>
          </p:cNvPr>
          <p:cNvSpPr txBox="1"/>
          <p:nvPr/>
        </p:nvSpPr>
        <p:spPr>
          <a:xfrm>
            <a:off x="6977222" y="36891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B91D41-3A6A-451A-A982-45B1ABE97440}"/>
              </a:ext>
            </a:extLst>
          </p:cNvPr>
          <p:cNvSpPr txBox="1"/>
          <p:nvPr/>
        </p:nvSpPr>
        <p:spPr>
          <a:xfrm>
            <a:off x="7779790" y="4466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0E5C44-3751-40B7-B817-BAEB4B3174A6}"/>
              </a:ext>
            </a:extLst>
          </p:cNvPr>
          <p:cNvSpPr txBox="1"/>
          <p:nvPr/>
        </p:nvSpPr>
        <p:spPr>
          <a:xfrm>
            <a:off x="8358872" y="488191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3E9EA7-87FE-4B61-9D88-A87E5BFA85EB}"/>
              </a:ext>
            </a:extLst>
          </p:cNvPr>
          <p:cNvSpPr txBox="1"/>
          <p:nvPr/>
        </p:nvSpPr>
        <p:spPr>
          <a:xfrm>
            <a:off x="7522334" y="42086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B04052-88AE-407E-BDE1-505B86DDA12B}"/>
              </a:ext>
            </a:extLst>
          </p:cNvPr>
          <p:cNvSpPr txBox="1"/>
          <p:nvPr/>
        </p:nvSpPr>
        <p:spPr>
          <a:xfrm>
            <a:off x="7996654" y="4060967"/>
            <a:ext cx="128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yOffset</a:t>
            </a:r>
            <a:endParaRPr lang="fr-F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EC67D8-02B4-485C-B539-098DFBE9A24D}"/>
              </a:ext>
            </a:extLst>
          </p:cNvPr>
          <p:cNvSpPr txBox="1"/>
          <p:nvPr/>
        </p:nvSpPr>
        <p:spPr>
          <a:xfrm>
            <a:off x="6433899" y="1983782"/>
            <a:ext cx="5445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Technically</a:t>
            </a:r>
            <a:r>
              <a:rPr lang="fr-FR" dirty="0"/>
              <a:t>, </a:t>
            </a:r>
            <a:r>
              <a:rPr lang="fr-FR" dirty="0" err="1"/>
              <a:t>these</a:t>
            </a:r>
            <a:r>
              <a:rPr lang="fr-FR" dirty="0"/>
              <a:t> are « NOT </a:t>
            </a:r>
            <a:r>
              <a:rPr lang="fr-FR" dirty="0" err="1"/>
              <a:t>entities</a:t>
            </a:r>
            <a:r>
              <a:rPr lang="fr-FR" dirty="0"/>
              <a:t> »</a:t>
            </a:r>
          </a:p>
          <a:p>
            <a:r>
              <a:rPr lang="fr-FR" dirty="0" err="1"/>
              <a:t>Then</a:t>
            </a:r>
            <a:r>
              <a:rPr lang="fr-FR" dirty="0"/>
              <a:t> all are </a:t>
            </a:r>
            <a:r>
              <a:rPr lang="fr-FR" dirty="0" err="1"/>
              <a:t>dependent</a:t>
            </a:r>
            <a:r>
              <a:rPr lang="fr-FR" dirty="0"/>
              <a:t> of the « </a:t>
            </a:r>
            <a:r>
              <a:rPr lang="fr-FR" dirty="0" err="1"/>
              <a:t>Aggregate</a:t>
            </a:r>
            <a:r>
              <a:rPr lang="fr-FR" dirty="0"/>
              <a:t> </a:t>
            </a:r>
            <a:r>
              <a:rPr lang="fr-FR" dirty="0" err="1"/>
              <a:t>starting</a:t>
            </a:r>
            <a:r>
              <a:rPr lang="fr-FR" dirty="0"/>
              <a:t> at X»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01B10C-22BE-4D31-89A0-96DC6EB61A89}"/>
              </a:ext>
            </a:extLst>
          </p:cNvPr>
          <p:cNvSpPr txBox="1"/>
          <p:nvPr/>
        </p:nvSpPr>
        <p:spPr>
          <a:xfrm>
            <a:off x="6433899" y="5838859"/>
            <a:ext cx="5587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Entities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« cascade </a:t>
            </a:r>
            <a:r>
              <a:rPr lang="fr-FR" dirty="0" err="1"/>
              <a:t>delete</a:t>
            </a:r>
            <a:r>
              <a:rPr lang="fr-FR" dirty="0"/>
              <a:t> » </a:t>
            </a:r>
            <a:r>
              <a:rPr lang="fr-FR" dirty="0" err="1"/>
              <a:t>rule</a:t>
            </a:r>
            <a:r>
              <a:rPr lang="fr-FR" dirty="0"/>
              <a:t>: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deleting</a:t>
            </a:r>
            <a:r>
              <a:rPr lang="fr-FR" dirty="0"/>
              <a:t> « X » =&gt; all </a:t>
            </a:r>
            <a:r>
              <a:rPr lang="fr-FR" dirty="0" err="1"/>
              <a:t>child</a:t>
            </a:r>
            <a:r>
              <a:rPr lang="fr-FR" dirty="0"/>
              <a:t> are </a:t>
            </a:r>
            <a:r>
              <a:rPr lang="fr-FR" dirty="0" err="1"/>
              <a:t>deleted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Y and Z can not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created-without</a:t>
            </a:r>
            <a:r>
              <a:rPr lang="fr-FR" dirty="0"/>
              <a:t> /</a:t>
            </a:r>
            <a:r>
              <a:rPr lang="fr-FR" dirty="0" err="1"/>
              <a:t>detached-from</a:t>
            </a:r>
            <a:r>
              <a:rPr lang="fr-FR" dirty="0"/>
              <a:t> X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B3BE933-BC2E-4580-A70D-F98541704FE2}"/>
              </a:ext>
            </a:extLst>
          </p:cNvPr>
          <p:cNvSpPr/>
          <p:nvPr/>
        </p:nvSpPr>
        <p:spPr>
          <a:xfrm rot="17350020">
            <a:off x="-1602797" y="762403"/>
            <a:ext cx="434772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Annexe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5564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767426-4E53-4BD0-9231-8153F499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126" y="1026078"/>
            <a:ext cx="10515600" cy="1325563"/>
          </a:xfrm>
        </p:spPr>
        <p:txBody>
          <a:bodyPr/>
          <a:lstStyle/>
          <a:p>
            <a:r>
              <a:rPr lang="fr-FR" dirty="0"/>
              <a:t>Put « </a:t>
            </a:r>
            <a:r>
              <a:rPr lang="fr-FR" dirty="0" err="1"/>
              <a:t>methods</a:t>
            </a:r>
            <a:r>
              <a:rPr lang="fr-FR" dirty="0"/>
              <a:t> » in SOLID classes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87A6D16-3D70-40E0-9238-5C6462888E6B}"/>
              </a:ext>
            </a:extLst>
          </p:cNvPr>
          <p:cNvSpPr txBox="1">
            <a:spLocks/>
          </p:cNvSpPr>
          <p:nvPr/>
        </p:nvSpPr>
        <p:spPr>
          <a:xfrm>
            <a:off x="665544" y="2766218"/>
            <a:ext cx="107007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… In « </a:t>
            </a:r>
            <a:r>
              <a:rPr lang="fr-FR" dirty="0" err="1"/>
              <a:t>Models</a:t>
            </a:r>
            <a:r>
              <a:rPr lang="fr-FR" dirty="0"/>
              <a:t> » or « Services » SOLID classes 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240B84-132E-4F84-BF50-7A7EC8ED9223}"/>
              </a:ext>
            </a:extLst>
          </p:cNvPr>
          <p:cNvSpPr txBox="1">
            <a:spLocks/>
          </p:cNvSpPr>
          <p:nvPr/>
        </p:nvSpPr>
        <p:spPr>
          <a:xfrm>
            <a:off x="1422951" y="48642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Is </a:t>
            </a:r>
            <a:r>
              <a:rPr lang="fr-FR" sz="4000" dirty="0" err="1"/>
              <a:t>it</a:t>
            </a:r>
            <a:r>
              <a:rPr lang="fr-FR" sz="4000" dirty="0"/>
              <a:t> </a:t>
            </a:r>
            <a:r>
              <a:rPr lang="fr-FR" sz="4000" dirty="0" err="1"/>
              <a:t>necessary</a:t>
            </a:r>
            <a:r>
              <a:rPr lang="fr-FR" sz="4000" dirty="0"/>
              <a:t> to have a « model(</a:t>
            </a:r>
            <a:r>
              <a:rPr lang="fr-FR" sz="4000" dirty="0" err="1"/>
              <a:t>isation</a:t>
            </a:r>
            <a:r>
              <a:rPr lang="fr-FR" sz="4000" dirty="0"/>
              <a:t>) » ?</a:t>
            </a:r>
          </a:p>
          <a:p>
            <a:r>
              <a:rPr lang="fr-FR" sz="4000" dirty="0" err="1"/>
              <a:t>Why</a:t>
            </a:r>
            <a:r>
              <a:rPr lang="fr-FR" sz="4000" dirty="0"/>
              <a:t> not a simple service</a:t>
            </a:r>
          </a:p>
        </p:txBody>
      </p:sp>
    </p:spTree>
    <p:extLst>
      <p:ext uri="{BB962C8B-B14F-4D97-AF65-F5344CB8AC3E}">
        <p14:creationId xmlns:p14="http://schemas.microsoft.com/office/powerpoint/2010/main" val="17775585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FE3A-7C07-40F3-A749-3CC69A87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243" y="240886"/>
            <a:ext cx="10515600" cy="1325563"/>
          </a:xfrm>
        </p:spPr>
        <p:txBody>
          <a:bodyPr/>
          <a:lstStyle/>
          <a:p>
            <a:r>
              <a:rPr lang="fr-FR" dirty="0"/>
              <a:t>Model … put more abstraction on perfection </a:t>
            </a:r>
            <a:r>
              <a:rPr lang="fr-FR" dirty="0" err="1"/>
              <a:t>representation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2FEE30-5A12-4377-BECF-1353B178C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853" y="1999122"/>
            <a:ext cx="8252590" cy="478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4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A023-5E8C-4CA9-9093-5FEDFA49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669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Entity</a:t>
            </a:r>
            <a:r>
              <a:rPr lang="fr-FR" dirty="0"/>
              <a:t> Restrictions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4DE20-7D7B-40B0-BD53-353FFCBFF66A}"/>
              </a:ext>
            </a:extLst>
          </p:cNvPr>
          <p:cNvSpPr txBox="1"/>
          <p:nvPr/>
        </p:nvSpPr>
        <p:spPr>
          <a:xfrm>
            <a:off x="2361794" y="1266470"/>
            <a:ext cx="9762160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1/ </a:t>
            </a:r>
            <a:r>
              <a:rPr lang="fr-FR" sz="3200" dirty="0" err="1"/>
              <a:t>Entities</a:t>
            </a:r>
            <a:r>
              <a:rPr lang="fr-FR" sz="3200" dirty="0"/>
              <a:t>  FIT the </a:t>
            </a:r>
            <a:r>
              <a:rPr lang="fr-FR" sz="3200" dirty="0" err="1"/>
              <a:t>database</a:t>
            </a:r>
            <a:r>
              <a:rPr lang="fr-FR" sz="3200" dirty="0"/>
              <a:t> Tables design</a:t>
            </a:r>
          </a:p>
          <a:p>
            <a:endParaRPr lang="fr-FR" sz="3200" dirty="0"/>
          </a:p>
          <a:p>
            <a:r>
              <a:rPr lang="fr-FR" sz="3200" dirty="0"/>
              <a:t>2/ Restrictions </a:t>
            </a:r>
            <a:r>
              <a:rPr lang="fr-FR" sz="3200" dirty="0" err="1"/>
              <a:t>from</a:t>
            </a:r>
            <a:r>
              <a:rPr lang="fr-FR" sz="3200" dirty="0"/>
              <a:t> JPA / </a:t>
            </a:r>
            <a:r>
              <a:rPr lang="fr-FR" sz="3200" dirty="0" err="1"/>
              <a:t>Relational</a:t>
            </a:r>
            <a:r>
              <a:rPr lang="fr-FR" sz="3200" dirty="0"/>
              <a:t> model</a:t>
            </a:r>
          </a:p>
          <a:p>
            <a:r>
              <a:rPr lang="fr-FR" sz="3200" dirty="0"/>
              <a:t>2bis/ NO </a:t>
            </a:r>
            <a:r>
              <a:rPr lang="fr-FR" sz="3200" dirty="0" err="1"/>
              <a:t>complex</a:t>
            </a:r>
            <a:r>
              <a:rPr lang="fr-FR" sz="3200" dirty="0"/>
              <a:t> (table </a:t>
            </a:r>
            <a:r>
              <a:rPr lang="fr-FR" sz="3200" dirty="0" err="1"/>
              <a:t>join</a:t>
            </a:r>
            <a:r>
              <a:rPr lang="fr-FR" sz="3200" dirty="0"/>
              <a:t>) classes </a:t>
            </a:r>
            <a:r>
              <a:rPr lang="fr-FR" sz="3200" dirty="0" err="1"/>
              <a:t>hierarchy</a:t>
            </a:r>
            <a:endParaRPr lang="fr-FR" sz="3200" dirty="0"/>
          </a:p>
          <a:p>
            <a:endParaRPr lang="fr-FR" sz="3200" dirty="0"/>
          </a:p>
          <a:p>
            <a:r>
              <a:rPr lang="fr-FR" sz="3200" dirty="0"/>
              <a:t>3/ </a:t>
            </a:r>
            <a:r>
              <a:rPr lang="fr-FR" sz="3200" dirty="0" err="1"/>
              <a:t>Lifecycle</a:t>
            </a:r>
            <a:r>
              <a:rPr lang="fr-FR" sz="3200" dirty="0"/>
              <a:t> </a:t>
            </a:r>
            <a:r>
              <a:rPr lang="fr-FR" sz="3200" dirty="0" err="1"/>
              <a:t>managed</a:t>
            </a:r>
            <a:r>
              <a:rPr lang="fr-FR" sz="3200" dirty="0"/>
              <a:t> by Transaction</a:t>
            </a:r>
          </a:p>
          <a:p>
            <a:endParaRPr lang="fr-FR" sz="3200" dirty="0"/>
          </a:p>
          <a:p>
            <a:r>
              <a:rPr lang="fr-FR" sz="3200" dirty="0"/>
              <a:t>4/ NOT </a:t>
            </a:r>
            <a:r>
              <a:rPr lang="fr-FR" sz="3200" dirty="0" err="1"/>
              <a:t>suited</a:t>
            </a:r>
            <a:r>
              <a:rPr lang="fr-FR" sz="3200" dirty="0"/>
              <a:t> to put business </a:t>
            </a:r>
            <a:r>
              <a:rPr lang="fr-FR" sz="3200" dirty="0" err="1"/>
              <a:t>logic</a:t>
            </a:r>
            <a:r>
              <a:rPr lang="fr-FR" sz="3200" dirty="0"/>
              <a:t> code (SOLID </a:t>
            </a:r>
            <a:r>
              <a:rPr lang="fr-FR" sz="3200" dirty="0" err="1"/>
              <a:t>principle</a:t>
            </a:r>
            <a:r>
              <a:rPr lang="fr-FR" sz="3200" dirty="0"/>
              <a:t>)</a:t>
            </a:r>
          </a:p>
          <a:p>
            <a:r>
              <a:rPr lang="fr-FR" sz="3200" dirty="0"/>
              <a:t>4bis/  </a:t>
            </a:r>
            <a:r>
              <a:rPr lang="fr-FR" sz="3200" dirty="0" err="1"/>
              <a:t>Only</a:t>
            </a:r>
            <a:r>
              <a:rPr lang="fr-FR" sz="3200" dirty="0"/>
              <a:t> POJO getters/setters</a:t>
            </a:r>
          </a:p>
          <a:p>
            <a:endParaRPr lang="fr-FR" sz="3200" dirty="0"/>
          </a:p>
          <a:p>
            <a:r>
              <a:rPr lang="fr-FR" sz="3200" dirty="0"/>
              <a:t>… DTO + Service (+ Model?)  to the </a:t>
            </a:r>
            <a:r>
              <a:rPr lang="fr-FR" sz="3200" dirty="0" err="1"/>
              <a:t>rescue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6499025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4A300A-7A97-438A-9CC7-4AB6B0461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496" y="1852410"/>
            <a:ext cx="8035007" cy="490122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CA97F71-5C23-4DA4-8A39-A72ED043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13" y="61981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Service … </a:t>
            </a:r>
            <a:r>
              <a:rPr lang="fr-FR" dirty="0" err="1"/>
              <a:t>where</a:t>
            </a:r>
            <a:r>
              <a:rPr lang="fr-FR" dirty="0"/>
              <a:t> action are </a:t>
            </a:r>
            <a:r>
              <a:rPr lang="fr-FR" dirty="0" err="1"/>
              <a:t>done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8315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CE85-1F37-4480-9967-D5107E21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216" y="-103300"/>
            <a:ext cx="11063909" cy="1325563"/>
          </a:xfrm>
        </p:spPr>
        <p:txBody>
          <a:bodyPr/>
          <a:lstStyle/>
          <a:p>
            <a:r>
              <a:rPr lang="fr-FR" dirty="0"/>
              <a:t>Move </a:t>
            </a:r>
            <a:r>
              <a:rPr lang="fr-FR" dirty="0" err="1"/>
              <a:t>behaviors</a:t>
            </a:r>
            <a:r>
              <a:rPr lang="fr-FR" dirty="0"/>
              <a:t> </a:t>
            </a:r>
            <a:r>
              <a:rPr lang="fr-FR" dirty="0" err="1"/>
              <a:t>methods</a:t>
            </a:r>
            <a:r>
              <a:rPr lang="fr-FR" dirty="0"/>
              <a:t> in  N  x « Services »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288EE2-D646-4AE8-9D2C-2212E77BA9B3}"/>
              </a:ext>
            </a:extLst>
          </p:cNvPr>
          <p:cNvSpPr/>
          <p:nvPr/>
        </p:nvSpPr>
        <p:spPr>
          <a:xfrm>
            <a:off x="595549" y="1576758"/>
            <a:ext cx="1655664" cy="1034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3C294-117C-427D-A08F-CFB5F1B3F452}"/>
              </a:ext>
            </a:extLst>
          </p:cNvPr>
          <p:cNvSpPr txBox="1"/>
          <p:nvPr/>
        </p:nvSpPr>
        <p:spPr>
          <a:xfrm>
            <a:off x="601291" y="1547797"/>
            <a:ext cx="180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OrderEntity</a:t>
            </a:r>
            <a:endParaRPr lang="fr-FR" sz="24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D7AD05-6FB3-4D25-8425-2E5C7601C1F1}"/>
              </a:ext>
            </a:extLst>
          </p:cNvPr>
          <p:cNvCxnSpPr>
            <a:cxnSpLocks/>
          </p:cNvCxnSpPr>
          <p:nvPr/>
        </p:nvCxnSpPr>
        <p:spPr>
          <a:xfrm>
            <a:off x="595549" y="1975513"/>
            <a:ext cx="165566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Arrow: Down 6">
            <a:extLst>
              <a:ext uri="{FF2B5EF4-FFF2-40B4-BE49-F238E27FC236}">
                <a16:creationId xmlns:a16="http://schemas.microsoft.com/office/drawing/2014/main" id="{D532538A-2B92-4B80-BE01-32091A3F00D7}"/>
              </a:ext>
            </a:extLst>
          </p:cNvPr>
          <p:cNvSpPr/>
          <p:nvPr/>
        </p:nvSpPr>
        <p:spPr>
          <a:xfrm rot="16200000">
            <a:off x="4005290" y="2038947"/>
            <a:ext cx="323022" cy="1145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FE5FF9D-EC2C-4470-8593-382323C34B02}"/>
              </a:ext>
            </a:extLst>
          </p:cNvPr>
          <p:cNvSpPr/>
          <p:nvPr/>
        </p:nvSpPr>
        <p:spPr>
          <a:xfrm rot="5400000">
            <a:off x="3897046" y="4644795"/>
            <a:ext cx="323022" cy="11451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48DE76-C847-4A50-BEB4-E63B903BDD9D}"/>
              </a:ext>
            </a:extLst>
          </p:cNvPr>
          <p:cNvSpPr/>
          <p:nvPr/>
        </p:nvSpPr>
        <p:spPr>
          <a:xfrm>
            <a:off x="5202884" y="2855021"/>
            <a:ext cx="4201983" cy="3805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7DBFE-DE0C-490D-8C66-BBE49F422CE9}"/>
              </a:ext>
            </a:extLst>
          </p:cNvPr>
          <p:cNvSpPr txBox="1"/>
          <p:nvPr/>
        </p:nvSpPr>
        <p:spPr>
          <a:xfrm>
            <a:off x="5421098" y="2792112"/>
            <a:ext cx="18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BillingService</a:t>
            </a:r>
            <a:endParaRPr lang="fr-FR" sz="24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17F0F7-D32D-4DAB-B9D4-4020EAFEC54C}"/>
              </a:ext>
            </a:extLst>
          </p:cNvPr>
          <p:cNvCxnSpPr>
            <a:cxnSpLocks/>
          </p:cNvCxnSpPr>
          <p:nvPr/>
        </p:nvCxnSpPr>
        <p:spPr>
          <a:xfrm>
            <a:off x="5202884" y="3253777"/>
            <a:ext cx="42019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C93D48B-54B3-4636-8E59-E21F00654292}"/>
              </a:ext>
            </a:extLst>
          </p:cNvPr>
          <p:cNvSpPr/>
          <p:nvPr/>
        </p:nvSpPr>
        <p:spPr>
          <a:xfrm rot="16200000">
            <a:off x="8955094" y="1963599"/>
            <a:ext cx="323022" cy="1145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F30B6A-D567-414C-8D25-0395AC81FEB0}"/>
              </a:ext>
            </a:extLst>
          </p:cNvPr>
          <p:cNvSpPr/>
          <p:nvPr/>
        </p:nvSpPr>
        <p:spPr>
          <a:xfrm>
            <a:off x="9997672" y="1778336"/>
            <a:ext cx="1719061" cy="877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98DEAD-BC24-4B36-BD99-72626E2CDB48}"/>
              </a:ext>
            </a:extLst>
          </p:cNvPr>
          <p:cNvSpPr txBox="1"/>
          <p:nvPr/>
        </p:nvSpPr>
        <p:spPr>
          <a:xfrm>
            <a:off x="10029942" y="1739473"/>
            <a:ext cx="171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BillingEntity</a:t>
            </a:r>
            <a:endParaRPr lang="fr-FR" sz="24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E868AF-74A6-42C0-9C76-16CF9C1376FD}"/>
              </a:ext>
            </a:extLst>
          </p:cNvPr>
          <p:cNvCxnSpPr>
            <a:cxnSpLocks/>
          </p:cNvCxnSpPr>
          <p:nvPr/>
        </p:nvCxnSpPr>
        <p:spPr>
          <a:xfrm>
            <a:off x="9997672" y="2177092"/>
            <a:ext cx="17190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712A17-E50F-487C-83D3-02BB71D78289}"/>
              </a:ext>
            </a:extLst>
          </p:cNvPr>
          <p:cNvSpPr txBox="1"/>
          <p:nvPr/>
        </p:nvSpPr>
        <p:spPr>
          <a:xfrm>
            <a:off x="5249242" y="3244679"/>
            <a:ext cx="415562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computeVATForOrder</a:t>
            </a:r>
            <a:r>
              <a:rPr lang="fr-FR" dirty="0"/>
              <a:t>(</a:t>
            </a:r>
            <a:r>
              <a:rPr lang="fr-FR" dirty="0" err="1"/>
              <a:t>OrderEntity</a:t>
            </a:r>
            <a:r>
              <a:rPr lang="fr-FR" dirty="0"/>
              <a:t> p) {</a:t>
            </a:r>
          </a:p>
          <a:p>
            <a:r>
              <a:rPr lang="fr-FR" dirty="0"/>
              <a:t>   return … VAT;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dirty="0" err="1"/>
              <a:t>createBillingForOrder</a:t>
            </a:r>
            <a:r>
              <a:rPr lang="fr-FR" dirty="0"/>
              <a:t>(</a:t>
            </a:r>
            <a:r>
              <a:rPr lang="fr-FR" dirty="0" err="1"/>
              <a:t>OrderEntity</a:t>
            </a:r>
            <a:r>
              <a:rPr lang="fr-FR" dirty="0"/>
              <a:t> p) {</a:t>
            </a:r>
          </a:p>
          <a:p>
            <a:r>
              <a:rPr lang="fr-FR" dirty="0"/>
              <a:t>   … 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dirty="0" err="1"/>
              <a:t>updateBillingAfterPayment</a:t>
            </a:r>
            <a:r>
              <a:rPr lang="fr-FR" dirty="0"/>
              <a:t>(</a:t>
            </a:r>
            <a:r>
              <a:rPr lang="fr-FR" dirty="0" err="1"/>
              <a:t>OrderEntity</a:t>
            </a:r>
            <a:r>
              <a:rPr lang="fr-FR" dirty="0"/>
              <a:t> p, </a:t>
            </a:r>
          </a:p>
          <a:p>
            <a:r>
              <a:rPr lang="fr-FR" dirty="0"/>
              <a:t>           </a:t>
            </a:r>
            <a:r>
              <a:rPr lang="fr-FR" dirty="0" err="1"/>
              <a:t>PaymentEntity</a:t>
            </a:r>
            <a:r>
              <a:rPr lang="fr-FR" dirty="0"/>
              <a:t> </a:t>
            </a:r>
            <a:r>
              <a:rPr lang="fr-FR" dirty="0" err="1"/>
              <a:t>payment</a:t>
            </a:r>
            <a:r>
              <a:rPr lang="fr-FR" dirty="0"/>
              <a:t>) {</a:t>
            </a:r>
          </a:p>
          <a:p>
            <a:r>
              <a:rPr lang="fr-FR" dirty="0"/>
              <a:t>  ..</a:t>
            </a:r>
          </a:p>
          <a:p>
            <a:r>
              <a:rPr lang="fr-FR" dirty="0"/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437004-3A89-41F4-B9FE-80B5B783532B}"/>
              </a:ext>
            </a:extLst>
          </p:cNvPr>
          <p:cNvSpPr txBox="1"/>
          <p:nvPr/>
        </p:nvSpPr>
        <p:spPr>
          <a:xfrm>
            <a:off x="1525225" y="5371548"/>
            <a:ext cx="288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response</a:t>
            </a:r>
            <a:r>
              <a:rPr lang="fr-FR" dirty="0"/>
              <a:t> as DTO / </a:t>
            </a:r>
            <a:r>
              <a:rPr lang="fr-FR" dirty="0" err="1"/>
              <a:t>Entity</a:t>
            </a:r>
            <a:r>
              <a:rPr lang="fr-FR" dirty="0"/>
              <a:t> </a:t>
            </a:r>
            <a:r>
              <a:rPr lang="fr-FR" dirty="0" err="1"/>
              <a:t>refs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4D213D-51C9-4524-BE81-54F5C25E5F7F}"/>
              </a:ext>
            </a:extLst>
          </p:cNvPr>
          <p:cNvSpPr/>
          <p:nvPr/>
        </p:nvSpPr>
        <p:spPr>
          <a:xfrm>
            <a:off x="1591464" y="5722046"/>
            <a:ext cx="2541034" cy="877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089257-65B4-478A-B3DA-326EB7D31106}"/>
              </a:ext>
            </a:extLst>
          </p:cNvPr>
          <p:cNvSpPr txBox="1"/>
          <p:nvPr/>
        </p:nvSpPr>
        <p:spPr>
          <a:xfrm>
            <a:off x="1623734" y="5683183"/>
            <a:ext cx="2592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BillingActionResult</a:t>
            </a:r>
            <a:endParaRPr lang="fr-FR" sz="2400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E717E9-19CA-4E7E-B9B8-2B299633C528}"/>
              </a:ext>
            </a:extLst>
          </p:cNvPr>
          <p:cNvCxnSpPr>
            <a:cxnSpLocks/>
          </p:cNvCxnSpPr>
          <p:nvPr/>
        </p:nvCxnSpPr>
        <p:spPr>
          <a:xfrm>
            <a:off x="1591464" y="6120802"/>
            <a:ext cx="254103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6AE8703-A28C-498C-8D61-869AC2DE8FC9}"/>
              </a:ext>
            </a:extLst>
          </p:cNvPr>
          <p:cNvSpPr txBox="1"/>
          <p:nvPr/>
        </p:nvSpPr>
        <p:spPr>
          <a:xfrm>
            <a:off x="8100641" y="1627758"/>
            <a:ext cx="1344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Side-Effects</a:t>
            </a:r>
            <a:r>
              <a:rPr lang="fr-FR" dirty="0"/>
              <a:t> </a:t>
            </a:r>
          </a:p>
          <a:p>
            <a:r>
              <a:rPr lang="fr-FR" dirty="0"/>
              <a:t>to </a:t>
            </a:r>
            <a:r>
              <a:rPr lang="fr-FR" dirty="0" err="1"/>
              <a:t>persist</a:t>
            </a:r>
            <a:endParaRPr lang="fr-F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0DDC40-58F6-4391-ADE6-E0252A21F222}"/>
              </a:ext>
            </a:extLst>
          </p:cNvPr>
          <p:cNvSpPr txBox="1"/>
          <p:nvPr/>
        </p:nvSpPr>
        <p:spPr>
          <a:xfrm>
            <a:off x="3032437" y="4381412"/>
            <a:ext cx="1474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Return value </a:t>
            </a:r>
          </a:p>
          <a:p>
            <a:r>
              <a:rPr lang="fr-FR" dirty="0"/>
              <a:t>( no </a:t>
            </a:r>
            <a:r>
              <a:rPr lang="fr-FR" dirty="0" err="1"/>
              <a:t>persist</a:t>
            </a:r>
            <a:r>
              <a:rPr lang="fr-FR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A57B97-A0D6-4EAE-B7E8-4D553673D86F}"/>
              </a:ext>
            </a:extLst>
          </p:cNvPr>
          <p:cNvSpPr txBox="1"/>
          <p:nvPr/>
        </p:nvSpPr>
        <p:spPr>
          <a:xfrm>
            <a:off x="3064396" y="1850754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someAction</a:t>
            </a:r>
            <a:r>
              <a:rPr lang="fr-FR" sz="2800" b="1" dirty="0"/>
              <a:t>( … ) </a:t>
            </a:r>
          </a:p>
        </p:txBody>
      </p:sp>
    </p:spTree>
    <p:extLst>
      <p:ext uri="{BB962C8B-B14F-4D97-AF65-F5344CB8AC3E}">
        <p14:creationId xmlns:p14="http://schemas.microsoft.com/office/powerpoint/2010/main" val="25656550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908A-2931-4B8E-B0B9-0F6672F7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313" y="697"/>
            <a:ext cx="11216833" cy="1325563"/>
          </a:xfrm>
        </p:spPr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/Model  (</a:t>
            </a:r>
            <a:r>
              <a:rPr lang="fr-FR" dirty="0" err="1"/>
              <a:t>Statefull</a:t>
            </a:r>
            <a:r>
              <a:rPr lang="fr-FR" dirty="0"/>
              <a:t>)   vs    Service (</a:t>
            </a:r>
            <a:r>
              <a:rPr lang="fr-FR" dirty="0" err="1"/>
              <a:t>Stateless</a:t>
            </a:r>
            <a:r>
              <a:rPr lang="fr-FR" dirty="0"/>
              <a:t>)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F785B9D4-A204-45BC-936E-6856D76A0705}"/>
              </a:ext>
            </a:extLst>
          </p:cNvPr>
          <p:cNvSpPr/>
          <p:nvPr/>
        </p:nvSpPr>
        <p:spPr>
          <a:xfrm>
            <a:off x="2934028" y="1824144"/>
            <a:ext cx="1034465" cy="52895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591A0-F296-40E7-AE39-CF13C5121A42}"/>
              </a:ext>
            </a:extLst>
          </p:cNvPr>
          <p:cNvSpPr txBox="1"/>
          <p:nvPr/>
        </p:nvSpPr>
        <p:spPr>
          <a:xfrm>
            <a:off x="583804" y="2207564"/>
            <a:ext cx="19028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/>
              <a:t>Statefull</a:t>
            </a:r>
            <a:endParaRPr lang="fr-FR" sz="4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4539C3-92C5-4E77-9262-0763D5875F25}"/>
              </a:ext>
            </a:extLst>
          </p:cNvPr>
          <p:cNvCxnSpPr>
            <a:cxnSpLocks/>
          </p:cNvCxnSpPr>
          <p:nvPr/>
        </p:nvCxnSpPr>
        <p:spPr>
          <a:xfrm>
            <a:off x="2204977" y="3611498"/>
            <a:ext cx="9201873" cy="21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C434A8C-0BA7-4BB8-8612-CBA5477BA56E}"/>
              </a:ext>
            </a:extLst>
          </p:cNvPr>
          <p:cNvSpPr txBox="1"/>
          <p:nvPr/>
        </p:nvSpPr>
        <p:spPr>
          <a:xfrm>
            <a:off x="588030" y="4226229"/>
            <a:ext cx="2019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err="1"/>
              <a:t>Stateless</a:t>
            </a:r>
            <a:endParaRPr lang="fr-FR" sz="4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02C475-0372-4239-9DA9-3245AF38E003}"/>
              </a:ext>
            </a:extLst>
          </p:cNvPr>
          <p:cNvCxnSpPr>
            <a:cxnSpLocks/>
          </p:cNvCxnSpPr>
          <p:nvPr/>
        </p:nvCxnSpPr>
        <p:spPr>
          <a:xfrm>
            <a:off x="2183754" y="3729174"/>
            <a:ext cx="9201873" cy="21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5D6268-0C25-46BF-A5C6-810313B1A540}"/>
              </a:ext>
            </a:extLst>
          </p:cNvPr>
          <p:cNvCxnSpPr>
            <a:cxnSpLocks/>
          </p:cNvCxnSpPr>
          <p:nvPr/>
        </p:nvCxnSpPr>
        <p:spPr>
          <a:xfrm>
            <a:off x="4109013" y="1787208"/>
            <a:ext cx="0" cy="369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387AD7-AC1C-4551-A8ED-88C182F8EF75}"/>
              </a:ext>
            </a:extLst>
          </p:cNvPr>
          <p:cNvCxnSpPr>
            <a:cxnSpLocks/>
          </p:cNvCxnSpPr>
          <p:nvPr/>
        </p:nvCxnSpPr>
        <p:spPr>
          <a:xfrm flipV="1">
            <a:off x="2183754" y="5486400"/>
            <a:ext cx="1925259" cy="1232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E49430-9F24-46A9-936B-09EB00371141}"/>
              </a:ext>
            </a:extLst>
          </p:cNvPr>
          <p:cNvCxnSpPr>
            <a:cxnSpLocks/>
          </p:cNvCxnSpPr>
          <p:nvPr/>
        </p:nvCxnSpPr>
        <p:spPr>
          <a:xfrm flipH="1">
            <a:off x="4109013" y="5486400"/>
            <a:ext cx="7276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DC6451-C0AD-415C-90D8-BC6CA5799416}"/>
              </a:ext>
            </a:extLst>
          </p:cNvPr>
          <p:cNvSpPr txBox="1"/>
          <p:nvPr/>
        </p:nvSpPr>
        <p:spPr>
          <a:xfrm>
            <a:off x="4789297" y="5553464"/>
            <a:ext cx="197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POJO</a:t>
            </a:r>
          </a:p>
          <a:p>
            <a:r>
              <a:rPr lang="fr-FR" sz="4000" dirty="0"/>
              <a:t>No Code</a:t>
            </a:r>
            <a:endParaRPr lang="fr-FR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BE0E08-3698-47E1-B346-833D9CB02424}"/>
              </a:ext>
            </a:extLst>
          </p:cNvPr>
          <p:cNvSpPr txBox="1"/>
          <p:nvPr/>
        </p:nvSpPr>
        <p:spPr>
          <a:xfrm>
            <a:off x="8454613" y="5534561"/>
            <a:ext cx="31534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Business Logic</a:t>
            </a:r>
          </a:p>
          <a:p>
            <a:r>
              <a:rPr lang="fr-FR" sz="4000" dirty="0"/>
              <a:t>Code { … }</a:t>
            </a:r>
            <a:endParaRPr lang="fr-FR" sz="32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6162058-9A13-4AAC-8858-917AA1BF9B02}"/>
              </a:ext>
            </a:extLst>
          </p:cNvPr>
          <p:cNvCxnSpPr>
            <a:cxnSpLocks/>
          </p:cNvCxnSpPr>
          <p:nvPr/>
        </p:nvCxnSpPr>
        <p:spPr>
          <a:xfrm>
            <a:off x="7519686" y="1777499"/>
            <a:ext cx="0" cy="369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788FE1A-1F7C-4834-9C8D-852C61040DBE}"/>
              </a:ext>
            </a:extLst>
          </p:cNvPr>
          <p:cNvSpPr txBox="1"/>
          <p:nvPr/>
        </p:nvSpPr>
        <p:spPr>
          <a:xfrm>
            <a:off x="5139626" y="1777499"/>
            <a:ext cx="1349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@Entity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2D3408-7522-4046-8128-723E9647213C}"/>
              </a:ext>
            </a:extLst>
          </p:cNvPr>
          <p:cNvSpPr txBox="1"/>
          <p:nvPr/>
        </p:nvSpPr>
        <p:spPr>
          <a:xfrm>
            <a:off x="8964386" y="2672591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Model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77FD74-1B05-4449-9073-0A8E682F815E}"/>
              </a:ext>
            </a:extLst>
          </p:cNvPr>
          <p:cNvSpPr txBox="1"/>
          <p:nvPr/>
        </p:nvSpPr>
        <p:spPr>
          <a:xfrm>
            <a:off x="4523300" y="2687598"/>
            <a:ext cx="803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DTO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71468C-2048-49A1-94DC-D7A047AEED18}"/>
              </a:ext>
            </a:extLst>
          </p:cNvPr>
          <p:cNvSpPr txBox="1"/>
          <p:nvPr/>
        </p:nvSpPr>
        <p:spPr>
          <a:xfrm>
            <a:off x="8754329" y="4268949"/>
            <a:ext cx="1550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@Service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4C67ED-0078-40C3-9139-A10A7CCC2676}"/>
              </a:ext>
            </a:extLst>
          </p:cNvPr>
          <p:cNvSpPr txBox="1"/>
          <p:nvPr/>
        </p:nvSpPr>
        <p:spPr>
          <a:xfrm>
            <a:off x="5388726" y="2675234"/>
            <a:ext cx="1952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ValueObject</a:t>
            </a:r>
            <a:endParaRPr lang="fr-FR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0F35AB-AF30-48B4-BE38-6A33435FDD0B}"/>
              </a:ext>
            </a:extLst>
          </p:cNvPr>
          <p:cNvSpPr txBox="1"/>
          <p:nvPr/>
        </p:nvSpPr>
        <p:spPr>
          <a:xfrm>
            <a:off x="2506805" y="2853895"/>
            <a:ext cx="1582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Not </a:t>
            </a:r>
            <a:r>
              <a:rPr lang="fr-FR" sz="2000" dirty="0" err="1"/>
              <a:t>persisted</a:t>
            </a:r>
            <a:endParaRPr lang="fr-FR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1B6E72-9066-4F50-B699-9E30CF8490FA}"/>
              </a:ext>
            </a:extLst>
          </p:cNvPr>
          <p:cNvSpPr txBox="1"/>
          <p:nvPr/>
        </p:nvSpPr>
        <p:spPr>
          <a:xfrm>
            <a:off x="3195439" y="1903677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DB</a:t>
            </a:r>
            <a:endParaRPr lang="fr-FR" sz="24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07F95F-ABAC-4144-9D13-9F45703987E7}"/>
              </a:ext>
            </a:extLst>
          </p:cNvPr>
          <p:cNvCxnSpPr>
            <a:cxnSpLocks/>
          </p:cNvCxnSpPr>
          <p:nvPr/>
        </p:nvCxnSpPr>
        <p:spPr>
          <a:xfrm>
            <a:off x="2934028" y="2631771"/>
            <a:ext cx="1164931" cy="15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0184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Down 6">
            <a:extLst>
              <a:ext uri="{FF2B5EF4-FFF2-40B4-BE49-F238E27FC236}">
                <a16:creationId xmlns:a16="http://schemas.microsoft.com/office/drawing/2014/main" id="{D532538A-2B92-4B80-BE01-32091A3F00D7}"/>
              </a:ext>
            </a:extLst>
          </p:cNvPr>
          <p:cNvSpPr/>
          <p:nvPr/>
        </p:nvSpPr>
        <p:spPr>
          <a:xfrm rot="18041604">
            <a:off x="5357652" y="3021813"/>
            <a:ext cx="323022" cy="1145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FE5FF9D-EC2C-4470-8593-382323C34B02}"/>
              </a:ext>
            </a:extLst>
          </p:cNvPr>
          <p:cNvSpPr/>
          <p:nvPr/>
        </p:nvSpPr>
        <p:spPr>
          <a:xfrm rot="3539194">
            <a:off x="5386697" y="4185271"/>
            <a:ext cx="323022" cy="11451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48DE76-C847-4A50-BEB4-E63B903BDD9D}"/>
              </a:ext>
            </a:extLst>
          </p:cNvPr>
          <p:cNvSpPr/>
          <p:nvPr/>
        </p:nvSpPr>
        <p:spPr>
          <a:xfrm>
            <a:off x="6281280" y="3284404"/>
            <a:ext cx="2623475" cy="1330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7DBFE-DE0C-490D-8C66-BBE49F422CE9}"/>
              </a:ext>
            </a:extLst>
          </p:cNvPr>
          <p:cNvSpPr txBox="1"/>
          <p:nvPr/>
        </p:nvSpPr>
        <p:spPr>
          <a:xfrm>
            <a:off x="6494525" y="3228794"/>
            <a:ext cx="11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Service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17F0F7-D32D-4DAB-B9D4-4020EAFEC54C}"/>
              </a:ext>
            </a:extLst>
          </p:cNvPr>
          <p:cNvCxnSpPr>
            <a:cxnSpLocks/>
          </p:cNvCxnSpPr>
          <p:nvPr/>
        </p:nvCxnSpPr>
        <p:spPr>
          <a:xfrm>
            <a:off x="6276311" y="3690459"/>
            <a:ext cx="26284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C93D48B-54B3-4636-8E59-E21F00654292}"/>
              </a:ext>
            </a:extLst>
          </p:cNvPr>
          <p:cNvSpPr/>
          <p:nvPr/>
        </p:nvSpPr>
        <p:spPr>
          <a:xfrm rot="14005003">
            <a:off x="9419421" y="2656200"/>
            <a:ext cx="323022" cy="1145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F30B6A-D567-414C-8D25-0395AC81FEB0}"/>
              </a:ext>
            </a:extLst>
          </p:cNvPr>
          <p:cNvSpPr/>
          <p:nvPr/>
        </p:nvSpPr>
        <p:spPr>
          <a:xfrm>
            <a:off x="8800008" y="1505841"/>
            <a:ext cx="1069550" cy="877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98DEAD-BC24-4B36-BD99-72626E2CDB48}"/>
              </a:ext>
            </a:extLst>
          </p:cNvPr>
          <p:cNvSpPr txBox="1"/>
          <p:nvPr/>
        </p:nvSpPr>
        <p:spPr>
          <a:xfrm>
            <a:off x="8832278" y="1466979"/>
            <a:ext cx="93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Entity</a:t>
            </a:r>
            <a:endParaRPr lang="fr-FR" sz="24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E868AF-74A6-42C0-9C76-16CF9C1376FD}"/>
              </a:ext>
            </a:extLst>
          </p:cNvPr>
          <p:cNvCxnSpPr>
            <a:cxnSpLocks/>
          </p:cNvCxnSpPr>
          <p:nvPr/>
        </p:nvCxnSpPr>
        <p:spPr>
          <a:xfrm>
            <a:off x="8800007" y="1904597"/>
            <a:ext cx="10695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712A17-E50F-487C-83D3-02BB71D78289}"/>
              </a:ext>
            </a:extLst>
          </p:cNvPr>
          <p:cNvSpPr txBox="1"/>
          <p:nvPr/>
        </p:nvSpPr>
        <p:spPr>
          <a:xfrm>
            <a:off x="6337577" y="3744091"/>
            <a:ext cx="2567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algebraicCompute</a:t>
            </a:r>
            <a:r>
              <a:rPr lang="fr-FR" dirty="0"/>
              <a:t>(..) { .. }</a:t>
            </a:r>
          </a:p>
          <a:p>
            <a:r>
              <a:rPr lang="fr-FR" dirty="0" err="1"/>
              <a:t>sideEffectAction</a:t>
            </a:r>
            <a:r>
              <a:rPr lang="fr-FR" dirty="0"/>
              <a:t>(){ .. 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437004-3A89-41F4-B9FE-80B5B783532B}"/>
              </a:ext>
            </a:extLst>
          </p:cNvPr>
          <p:cNvSpPr txBox="1"/>
          <p:nvPr/>
        </p:nvSpPr>
        <p:spPr>
          <a:xfrm>
            <a:off x="1894055" y="5336920"/>
            <a:ext cx="288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response</a:t>
            </a:r>
            <a:r>
              <a:rPr lang="fr-FR" dirty="0"/>
              <a:t> as DTO / </a:t>
            </a:r>
            <a:r>
              <a:rPr lang="fr-FR" dirty="0" err="1"/>
              <a:t>Entity</a:t>
            </a:r>
            <a:r>
              <a:rPr lang="fr-FR" dirty="0"/>
              <a:t> </a:t>
            </a:r>
            <a:r>
              <a:rPr lang="fr-FR" dirty="0" err="1"/>
              <a:t>refs</a:t>
            </a:r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4D213D-51C9-4524-BE81-54F5C25E5F7F}"/>
              </a:ext>
            </a:extLst>
          </p:cNvPr>
          <p:cNvSpPr/>
          <p:nvPr/>
        </p:nvSpPr>
        <p:spPr>
          <a:xfrm>
            <a:off x="1789847" y="5655385"/>
            <a:ext cx="1781587" cy="877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089257-65B4-478A-B3DA-326EB7D31106}"/>
              </a:ext>
            </a:extLst>
          </p:cNvPr>
          <p:cNvSpPr txBox="1"/>
          <p:nvPr/>
        </p:nvSpPr>
        <p:spPr>
          <a:xfrm>
            <a:off x="1822117" y="5616522"/>
            <a:ext cx="1901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ActionResult</a:t>
            </a:r>
            <a:endParaRPr lang="fr-FR" sz="2400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E717E9-19CA-4E7E-B9B8-2B299633C528}"/>
              </a:ext>
            </a:extLst>
          </p:cNvPr>
          <p:cNvCxnSpPr>
            <a:cxnSpLocks/>
          </p:cNvCxnSpPr>
          <p:nvPr/>
        </p:nvCxnSpPr>
        <p:spPr>
          <a:xfrm>
            <a:off x="1789847" y="6054141"/>
            <a:ext cx="17815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46FFA83E-A8FB-41B9-AC6E-8D12F6DFAC03}"/>
              </a:ext>
            </a:extLst>
          </p:cNvPr>
          <p:cNvSpPr/>
          <p:nvPr/>
        </p:nvSpPr>
        <p:spPr>
          <a:xfrm flipH="1">
            <a:off x="1223145" y="1839874"/>
            <a:ext cx="414302" cy="145166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AE8703-A28C-498C-8D61-869AC2DE8FC9}"/>
              </a:ext>
            </a:extLst>
          </p:cNvPr>
          <p:cNvSpPr txBox="1"/>
          <p:nvPr/>
        </p:nvSpPr>
        <p:spPr>
          <a:xfrm>
            <a:off x="7221028" y="1838184"/>
            <a:ext cx="1344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Side-Effects</a:t>
            </a:r>
            <a:r>
              <a:rPr lang="fr-FR" dirty="0"/>
              <a:t> </a:t>
            </a:r>
          </a:p>
          <a:p>
            <a:r>
              <a:rPr lang="fr-FR" dirty="0"/>
              <a:t>to </a:t>
            </a:r>
            <a:r>
              <a:rPr lang="fr-FR" dirty="0" err="1"/>
              <a:t>persist</a:t>
            </a:r>
            <a:endParaRPr lang="fr-F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0DDC40-58F6-4391-ADE6-E0252A21F222}"/>
              </a:ext>
            </a:extLst>
          </p:cNvPr>
          <p:cNvSpPr txBox="1"/>
          <p:nvPr/>
        </p:nvSpPr>
        <p:spPr>
          <a:xfrm>
            <a:off x="3032437" y="4381412"/>
            <a:ext cx="1474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Return value </a:t>
            </a:r>
          </a:p>
          <a:p>
            <a:r>
              <a:rPr lang="fr-FR" dirty="0"/>
              <a:t>( no </a:t>
            </a:r>
            <a:r>
              <a:rPr lang="fr-FR" dirty="0" err="1"/>
              <a:t>persist</a:t>
            </a:r>
            <a:r>
              <a:rPr lang="fr-FR" dirty="0"/>
              <a:t>)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738D171A-8FFA-4F59-89A9-808DD154364C}"/>
              </a:ext>
            </a:extLst>
          </p:cNvPr>
          <p:cNvSpPr/>
          <p:nvPr/>
        </p:nvSpPr>
        <p:spPr>
          <a:xfrm flipH="1">
            <a:off x="1223668" y="5217390"/>
            <a:ext cx="336204" cy="1467023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37FEEF-BD96-454B-B174-A03ADACFE818}"/>
              </a:ext>
            </a:extLst>
          </p:cNvPr>
          <p:cNvSpPr txBox="1"/>
          <p:nvPr/>
        </p:nvSpPr>
        <p:spPr>
          <a:xfrm>
            <a:off x="32541" y="2009146"/>
            <a:ext cx="119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PERSISTED</a:t>
            </a:r>
          </a:p>
          <a:p>
            <a:r>
              <a:rPr lang="fr-FR" b="1" dirty="0"/>
              <a:t>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CEBBB2-8189-4831-986F-A053BB29FC10}"/>
              </a:ext>
            </a:extLst>
          </p:cNvPr>
          <p:cNvSpPr txBox="1"/>
          <p:nvPr/>
        </p:nvSpPr>
        <p:spPr>
          <a:xfrm>
            <a:off x="87939" y="3713464"/>
            <a:ext cx="12511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STATELESS</a:t>
            </a:r>
          </a:p>
          <a:p>
            <a:r>
              <a:rPr lang="fr-FR" b="1" dirty="0"/>
              <a:t>Service</a:t>
            </a:r>
          </a:p>
          <a:p>
            <a:r>
              <a:rPr lang="fr-FR" b="1" dirty="0"/>
              <a:t>(code </a:t>
            </a:r>
            <a:r>
              <a:rPr lang="fr-FR" b="1" dirty="0" err="1"/>
              <a:t>only</a:t>
            </a:r>
            <a:r>
              <a:rPr lang="fr-FR" b="1" dirty="0"/>
              <a:t>)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F382C47A-3834-419B-B4C2-9FF209271C90}"/>
              </a:ext>
            </a:extLst>
          </p:cNvPr>
          <p:cNvSpPr/>
          <p:nvPr/>
        </p:nvSpPr>
        <p:spPr>
          <a:xfrm flipH="1">
            <a:off x="1248075" y="3460069"/>
            <a:ext cx="336204" cy="1467023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B1209F-6E76-4686-B426-ED7A618F06BA}"/>
              </a:ext>
            </a:extLst>
          </p:cNvPr>
          <p:cNvSpPr txBox="1"/>
          <p:nvPr/>
        </p:nvSpPr>
        <p:spPr>
          <a:xfrm>
            <a:off x="5225" y="5432028"/>
            <a:ext cx="1316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NON-</a:t>
            </a:r>
            <a:br>
              <a:rPr lang="fr-FR" b="1" dirty="0"/>
            </a:br>
            <a:r>
              <a:rPr lang="fr-FR" b="1" dirty="0"/>
              <a:t>PERSISTENT</a:t>
            </a:r>
          </a:p>
          <a:p>
            <a:r>
              <a:rPr lang="fr-FR" b="1" dirty="0"/>
              <a:t>DATA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25BE076C-BE65-487D-A272-F7EA863F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397" y="-195301"/>
            <a:ext cx="10515600" cy="2035175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Entity</a:t>
            </a:r>
            <a:r>
              <a:rPr lang="fr-FR" b="1" dirty="0"/>
              <a:t> = </a:t>
            </a:r>
            <a:r>
              <a:rPr lang="fr-FR" b="1" dirty="0" err="1"/>
              <a:t>persist</a:t>
            </a:r>
            <a:r>
              <a:rPr lang="fr-FR" b="1" dirty="0"/>
              <a:t> DATA + STATE </a:t>
            </a:r>
            <a:r>
              <a:rPr lang="fr-FR" dirty="0" err="1"/>
              <a:t>between</a:t>
            </a:r>
            <a:r>
              <a:rPr lang="fr-FR" dirty="0"/>
              <a:t> actions</a:t>
            </a:r>
            <a:br>
              <a:rPr lang="fr-FR" dirty="0"/>
            </a:br>
            <a:r>
              <a:rPr lang="fr-FR" dirty="0" err="1"/>
              <a:t>Actions</a:t>
            </a:r>
            <a:r>
              <a:rPr lang="fr-FR" dirty="0"/>
              <a:t> = </a:t>
            </a:r>
            <a:r>
              <a:rPr lang="fr-FR" dirty="0" err="1"/>
              <a:t>may</a:t>
            </a:r>
            <a:r>
              <a:rPr lang="fr-FR" dirty="0"/>
              <a:t> have </a:t>
            </a:r>
            <a:r>
              <a:rPr lang="fr-FR" dirty="0" err="1"/>
              <a:t>side-effects</a:t>
            </a:r>
            <a:r>
              <a:rPr lang="fr-FR" dirty="0"/>
              <a:t>,  code in Service</a:t>
            </a:r>
            <a:br>
              <a:rPr lang="fr-FR" dirty="0"/>
            </a:br>
            <a:r>
              <a:rPr lang="fr-FR" b="1" dirty="0"/>
              <a:t>Service = </a:t>
            </a:r>
            <a:r>
              <a:rPr lang="fr-FR" b="1" dirty="0" err="1"/>
              <a:t>fully</a:t>
            </a:r>
            <a:r>
              <a:rPr lang="fr-FR" b="1" dirty="0"/>
              <a:t> </a:t>
            </a:r>
            <a:r>
              <a:rPr lang="fr-FR" b="1" dirty="0" err="1"/>
              <a:t>Stateless</a:t>
            </a:r>
            <a:endParaRPr lang="fr-FR" b="1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3EE663-A8C4-43C2-84FA-2DB9AC8BFAC2}"/>
              </a:ext>
            </a:extLst>
          </p:cNvPr>
          <p:cNvSpPr/>
          <p:nvPr/>
        </p:nvSpPr>
        <p:spPr>
          <a:xfrm>
            <a:off x="8952408" y="1658241"/>
            <a:ext cx="1069550" cy="877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9C39541-B1B4-4585-A05B-37A950BD957C}"/>
              </a:ext>
            </a:extLst>
          </p:cNvPr>
          <p:cNvSpPr txBox="1"/>
          <p:nvPr/>
        </p:nvSpPr>
        <p:spPr>
          <a:xfrm>
            <a:off x="8984678" y="1619379"/>
            <a:ext cx="93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Entity</a:t>
            </a:r>
            <a:endParaRPr lang="fr-FR" sz="24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318F82E-5B75-4F01-8C12-54DC86B96FEC}"/>
              </a:ext>
            </a:extLst>
          </p:cNvPr>
          <p:cNvCxnSpPr>
            <a:cxnSpLocks/>
          </p:cNvCxnSpPr>
          <p:nvPr/>
        </p:nvCxnSpPr>
        <p:spPr>
          <a:xfrm>
            <a:off x="8952407" y="2056997"/>
            <a:ext cx="10695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997D45C-D3FF-4060-B355-BA56F888A09A}"/>
              </a:ext>
            </a:extLst>
          </p:cNvPr>
          <p:cNvSpPr/>
          <p:nvPr/>
        </p:nvSpPr>
        <p:spPr>
          <a:xfrm>
            <a:off x="9104808" y="1810641"/>
            <a:ext cx="1069550" cy="877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40D000-D7EF-4179-AAC3-69F9EBF74328}"/>
              </a:ext>
            </a:extLst>
          </p:cNvPr>
          <p:cNvSpPr txBox="1"/>
          <p:nvPr/>
        </p:nvSpPr>
        <p:spPr>
          <a:xfrm>
            <a:off x="9137078" y="1771779"/>
            <a:ext cx="93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Entity</a:t>
            </a:r>
            <a:endParaRPr lang="fr-FR" sz="2400" b="1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2DC63D1-240F-44E9-96BE-F0B1062F0D94}"/>
              </a:ext>
            </a:extLst>
          </p:cNvPr>
          <p:cNvCxnSpPr>
            <a:cxnSpLocks/>
          </p:cNvCxnSpPr>
          <p:nvPr/>
        </p:nvCxnSpPr>
        <p:spPr>
          <a:xfrm>
            <a:off x="9104807" y="2209397"/>
            <a:ext cx="10695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4259E13-D8BA-43A0-A3F3-C79583A11761}"/>
              </a:ext>
            </a:extLst>
          </p:cNvPr>
          <p:cNvSpPr/>
          <p:nvPr/>
        </p:nvSpPr>
        <p:spPr>
          <a:xfrm>
            <a:off x="3587535" y="2411229"/>
            <a:ext cx="1069550" cy="877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C3BF404-FC1B-48E3-B209-A8A7824557BC}"/>
              </a:ext>
            </a:extLst>
          </p:cNvPr>
          <p:cNvSpPr txBox="1"/>
          <p:nvPr/>
        </p:nvSpPr>
        <p:spPr>
          <a:xfrm>
            <a:off x="3619805" y="2372367"/>
            <a:ext cx="93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Entity</a:t>
            </a:r>
            <a:endParaRPr lang="fr-FR" sz="2400" b="1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4B6DD76-333E-4CFF-9A83-04E4183925D1}"/>
              </a:ext>
            </a:extLst>
          </p:cNvPr>
          <p:cNvCxnSpPr>
            <a:cxnSpLocks/>
          </p:cNvCxnSpPr>
          <p:nvPr/>
        </p:nvCxnSpPr>
        <p:spPr>
          <a:xfrm>
            <a:off x="3587534" y="2809985"/>
            <a:ext cx="10695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C8B943E-CE37-451A-BF8B-BE7C451FEEC9}"/>
              </a:ext>
            </a:extLst>
          </p:cNvPr>
          <p:cNvSpPr/>
          <p:nvPr/>
        </p:nvSpPr>
        <p:spPr>
          <a:xfrm>
            <a:off x="3739935" y="2563629"/>
            <a:ext cx="1069550" cy="877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58A227-5282-4164-B3CD-F2F6008C5D26}"/>
              </a:ext>
            </a:extLst>
          </p:cNvPr>
          <p:cNvSpPr txBox="1"/>
          <p:nvPr/>
        </p:nvSpPr>
        <p:spPr>
          <a:xfrm>
            <a:off x="3772205" y="2524767"/>
            <a:ext cx="93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Entity</a:t>
            </a:r>
            <a:endParaRPr lang="fr-FR" sz="2400" b="1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0886BDB-BF9D-46AC-A38B-C65E9E02592D}"/>
              </a:ext>
            </a:extLst>
          </p:cNvPr>
          <p:cNvCxnSpPr>
            <a:cxnSpLocks/>
          </p:cNvCxnSpPr>
          <p:nvPr/>
        </p:nvCxnSpPr>
        <p:spPr>
          <a:xfrm>
            <a:off x="3739934" y="2962385"/>
            <a:ext cx="10695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C9275E7-6C40-4BBC-A4E5-CBB541C6CCE7}"/>
              </a:ext>
            </a:extLst>
          </p:cNvPr>
          <p:cNvSpPr/>
          <p:nvPr/>
        </p:nvSpPr>
        <p:spPr>
          <a:xfrm>
            <a:off x="1789847" y="2121998"/>
            <a:ext cx="1685663" cy="877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3DB5F8-1DC4-4320-88B8-29A38F3C1103}"/>
              </a:ext>
            </a:extLst>
          </p:cNvPr>
          <p:cNvSpPr txBox="1"/>
          <p:nvPr/>
        </p:nvSpPr>
        <p:spPr>
          <a:xfrm>
            <a:off x="1822117" y="2083136"/>
            <a:ext cx="180722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ActionInput</a:t>
            </a:r>
            <a:endParaRPr lang="fr-FR" sz="2400" b="1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BEA1D71-7FE1-48BF-806F-730CDF400E50}"/>
              </a:ext>
            </a:extLst>
          </p:cNvPr>
          <p:cNvCxnSpPr>
            <a:cxnSpLocks/>
          </p:cNvCxnSpPr>
          <p:nvPr/>
        </p:nvCxnSpPr>
        <p:spPr>
          <a:xfrm>
            <a:off x="1789847" y="2520753"/>
            <a:ext cx="16856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Arrow: Down 72">
            <a:extLst>
              <a:ext uri="{FF2B5EF4-FFF2-40B4-BE49-F238E27FC236}">
                <a16:creationId xmlns:a16="http://schemas.microsoft.com/office/drawing/2014/main" id="{482578F5-E7AE-4F3C-B2C9-D9D296A0ACFD}"/>
              </a:ext>
            </a:extLst>
          </p:cNvPr>
          <p:cNvSpPr/>
          <p:nvPr/>
        </p:nvSpPr>
        <p:spPr>
          <a:xfrm rot="14827092">
            <a:off x="10039140" y="2792473"/>
            <a:ext cx="323022" cy="1145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B83AA81-47FC-478E-A52B-9C0A49489565}"/>
              </a:ext>
            </a:extLst>
          </p:cNvPr>
          <p:cNvSpPr/>
          <p:nvPr/>
        </p:nvSpPr>
        <p:spPr>
          <a:xfrm>
            <a:off x="10392082" y="1529930"/>
            <a:ext cx="1516789" cy="12697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0FDA606-8695-43A5-820B-C19FE21B8315}"/>
              </a:ext>
            </a:extLst>
          </p:cNvPr>
          <p:cNvSpPr txBox="1"/>
          <p:nvPr/>
        </p:nvSpPr>
        <p:spPr>
          <a:xfrm>
            <a:off x="10516755" y="1509607"/>
            <a:ext cx="139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Audit</a:t>
            </a:r>
          </a:p>
          <a:p>
            <a:r>
              <a:rPr lang="fr-FR" sz="2400" b="1" dirty="0"/>
              <a:t>Action</a:t>
            </a:r>
            <a:br>
              <a:rPr lang="fr-FR" sz="2400" b="1" dirty="0"/>
            </a:br>
            <a:r>
              <a:rPr lang="fr-FR" sz="2400" b="1" dirty="0"/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26677635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0B1E2-D369-4814-8D0E-60929040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37" y="40145"/>
            <a:ext cx="11093726" cy="1325563"/>
          </a:xfrm>
        </p:spPr>
        <p:txBody>
          <a:bodyPr/>
          <a:lstStyle/>
          <a:p>
            <a:pPr algn="ctr"/>
            <a:r>
              <a:rPr lang="fr-FR" dirty="0"/>
              <a:t>Service Methods </a:t>
            </a:r>
            <a:r>
              <a:rPr lang="fr-FR" dirty="0" err="1"/>
              <a:t>Dichotomy</a:t>
            </a:r>
            <a:br>
              <a:rPr lang="fr-FR" dirty="0"/>
            </a:br>
            <a:r>
              <a:rPr lang="fr-FR" dirty="0"/>
              <a:t>     </a:t>
            </a:r>
            <a:r>
              <a:rPr lang="fr-FR" dirty="0" err="1"/>
              <a:t>Side-Effect</a:t>
            </a:r>
            <a:r>
              <a:rPr lang="fr-FR" dirty="0"/>
              <a:t>   ..or..   NO-</a:t>
            </a:r>
            <a:r>
              <a:rPr lang="fr-FR" dirty="0" err="1"/>
              <a:t>Side</a:t>
            </a:r>
            <a:r>
              <a:rPr lang="fr-FR" dirty="0"/>
              <a:t>-</a:t>
            </a:r>
            <a:r>
              <a:rPr lang="fr-FR" dirty="0" err="1"/>
              <a:t>Effect</a:t>
            </a:r>
            <a:endParaRPr lang="fr-FR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F2EF929-6E02-4F9D-95B4-C6EC10099C86}"/>
              </a:ext>
            </a:extLst>
          </p:cNvPr>
          <p:cNvSpPr/>
          <p:nvPr/>
        </p:nvSpPr>
        <p:spPr>
          <a:xfrm rot="13637910">
            <a:off x="2842635" y="2577558"/>
            <a:ext cx="323022" cy="1145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9E30260-EEA7-48D7-8018-97A94A9C35CD}"/>
              </a:ext>
            </a:extLst>
          </p:cNvPr>
          <p:cNvSpPr/>
          <p:nvPr/>
        </p:nvSpPr>
        <p:spPr>
          <a:xfrm rot="18823104">
            <a:off x="2842634" y="4151254"/>
            <a:ext cx="323022" cy="1145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B3043A-1DEE-456F-9B64-7568FA6400BB}"/>
              </a:ext>
            </a:extLst>
          </p:cNvPr>
          <p:cNvSpPr txBox="1"/>
          <p:nvPr/>
        </p:nvSpPr>
        <p:spPr>
          <a:xfrm>
            <a:off x="306554" y="3241781"/>
            <a:ext cx="21672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Does</a:t>
            </a:r>
            <a:r>
              <a:rPr lang="fr-FR" sz="2800" dirty="0"/>
              <a:t> </a:t>
            </a:r>
            <a:r>
              <a:rPr lang="fr-FR" sz="2800" dirty="0" err="1"/>
              <a:t>method</a:t>
            </a:r>
            <a:endParaRPr lang="fr-FR" sz="2800" dirty="0"/>
          </a:p>
          <a:p>
            <a:r>
              <a:rPr lang="fr-FR" sz="2800" dirty="0"/>
              <a:t>Have </a:t>
            </a:r>
          </a:p>
          <a:p>
            <a:r>
              <a:rPr lang="fr-FR" sz="2800" b="1" dirty="0" err="1"/>
              <a:t>Side-Effect</a:t>
            </a:r>
            <a:r>
              <a:rPr lang="fr-FR" sz="2800" dirty="0"/>
              <a:t>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E46B7-3C6F-40C4-9781-5A99023FA10F}"/>
              </a:ext>
            </a:extLst>
          </p:cNvPr>
          <p:cNvSpPr txBox="1"/>
          <p:nvPr/>
        </p:nvSpPr>
        <p:spPr>
          <a:xfrm>
            <a:off x="3578087" y="2435167"/>
            <a:ext cx="5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Yes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03E42-75FB-4BD2-97B2-05763D60EC08}"/>
              </a:ext>
            </a:extLst>
          </p:cNvPr>
          <p:cNvSpPr txBox="1"/>
          <p:nvPr/>
        </p:nvSpPr>
        <p:spPr>
          <a:xfrm>
            <a:off x="3597780" y="4774645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No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955B20-B943-436A-9966-E400EC47B869}"/>
              </a:ext>
            </a:extLst>
          </p:cNvPr>
          <p:cNvSpPr txBox="1"/>
          <p:nvPr/>
        </p:nvSpPr>
        <p:spPr>
          <a:xfrm>
            <a:off x="8916655" y="1894010"/>
            <a:ext cx="33946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All </a:t>
            </a:r>
            <a:r>
              <a:rPr lang="fr-FR" sz="2400" dirty="0" err="1"/>
              <a:t>side-effects</a:t>
            </a:r>
            <a:r>
              <a:rPr lang="fr-FR" sz="2400" dirty="0"/>
              <a:t> </a:t>
            </a:r>
          </a:p>
          <a:p>
            <a:r>
              <a:rPr lang="fr-FR" sz="2400" dirty="0"/>
              <a:t>must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atomically</a:t>
            </a:r>
            <a:r>
              <a:rPr lang="fr-FR" sz="2400" dirty="0"/>
              <a:t> </a:t>
            </a:r>
            <a:r>
              <a:rPr lang="fr-FR" sz="2400" dirty="0" err="1"/>
              <a:t>saved</a:t>
            </a:r>
            <a:r>
              <a:rPr lang="fr-FR" sz="2400" dirty="0"/>
              <a:t> </a:t>
            </a:r>
          </a:p>
          <a:p>
            <a:r>
              <a:rPr lang="fr-FR" sz="2400" dirty="0"/>
              <a:t>( ACID transactions).</a:t>
            </a:r>
          </a:p>
          <a:p>
            <a:endParaRPr lang="fr-FR" sz="2400" dirty="0"/>
          </a:p>
          <a:p>
            <a:r>
              <a:rPr lang="fr-FR" sz="2400" dirty="0"/>
              <a:t>Method </a:t>
            </a:r>
            <a:r>
              <a:rPr lang="fr-FR" sz="2400" dirty="0" err="1"/>
              <a:t>should</a:t>
            </a:r>
            <a:r>
              <a:rPr lang="fr-FR" sz="2400" dirty="0"/>
              <a:t> not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</a:p>
          <a:p>
            <a:r>
              <a:rPr lang="fr-FR" sz="2400" dirty="0"/>
              <a:t>re-</a:t>
            </a:r>
            <a:r>
              <a:rPr lang="fr-FR" sz="2400" dirty="0" err="1"/>
              <a:t>executed</a:t>
            </a:r>
            <a:endParaRPr lang="fr-FR" sz="2400" dirty="0"/>
          </a:p>
          <a:p>
            <a:r>
              <a:rPr lang="fr-FR" sz="2400" dirty="0"/>
              <a:t>(or rollback XA)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D2BBA8-F4DF-4A85-A97A-2182B489C877}"/>
              </a:ext>
            </a:extLst>
          </p:cNvPr>
          <p:cNvSpPr txBox="1"/>
          <p:nvPr/>
        </p:nvSpPr>
        <p:spPr>
          <a:xfrm>
            <a:off x="4669849" y="4878863"/>
            <a:ext cx="41111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Method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purely</a:t>
            </a:r>
            <a:r>
              <a:rPr lang="fr-FR" sz="2400" dirty="0"/>
              <a:t> </a:t>
            </a:r>
            <a:r>
              <a:rPr lang="fr-FR" sz="2400" dirty="0" err="1"/>
              <a:t>algebraic</a:t>
            </a:r>
            <a:r>
              <a:rPr lang="fr-FR" sz="2400" dirty="0"/>
              <a:t>:</a:t>
            </a:r>
          </a:p>
          <a:p>
            <a:r>
              <a:rPr lang="fr-FR" sz="2400" b="1" dirty="0"/>
              <a:t> y = f(x)</a:t>
            </a:r>
            <a:endParaRPr lang="fr-FR" sz="2400" dirty="0"/>
          </a:p>
          <a:p>
            <a:r>
              <a:rPr lang="fr-FR" sz="2400" dirty="0"/>
              <a:t>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recomputed</a:t>
            </a:r>
            <a:r>
              <a:rPr lang="fr-FR" sz="2400" dirty="0"/>
              <a:t> at </a:t>
            </a:r>
            <a:r>
              <a:rPr lang="fr-FR" sz="2400" dirty="0" err="1"/>
              <a:t>any</a:t>
            </a:r>
            <a:r>
              <a:rPr lang="fr-FR" sz="2400" dirty="0"/>
              <a:t> time</a:t>
            </a:r>
          </a:p>
          <a:p>
            <a:r>
              <a:rPr lang="fr-FR" sz="2400" dirty="0" err="1"/>
              <a:t>multi-threaded</a:t>
            </a:r>
            <a:r>
              <a:rPr lang="fr-FR" sz="2400" dirty="0"/>
              <a:t>, etc…</a:t>
            </a:r>
          </a:p>
          <a:p>
            <a:r>
              <a:rPr lang="fr-FR" sz="2400" dirty="0"/>
              <a:t>Simple to Unit 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F4AE55-2AFC-4E6B-BDFD-4CF83CCDEC8B}"/>
              </a:ext>
            </a:extLst>
          </p:cNvPr>
          <p:cNvSpPr txBox="1"/>
          <p:nvPr/>
        </p:nvSpPr>
        <p:spPr>
          <a:xfrm>
            <a:off x="4891993" y="1813150"/>
            <a:ext cx="36668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May </a:t>
            </a:r>
            <a:r>
              <a:rPr lang="fr-FR" sz="2400" dirty="0" err="1"/>
              <a:t>prepare</a:t>
            </a:r>
            <a:r>
              <a:rPr lang="fr-FR" sz="2400" dirty="0"/>
              <a:t> </a:t>
            </a:r>
            <a:r>
              <a:rPr lang="fr-FR" sz="2400" dirty="0" err="1"/>
              <a:t>pre-conditions</a:t>
            </a:r>
            <a:endParaRPr lang="fr-FR" sz="2400" dirty="0"/>
          </a:p>
          <a:p>
            <a:r>
              <a:rPr lang="fr-FR" sz="2400" dirty="0"/>
              <a:t>+ computations </a:t>
            </a:r>
            <a:r>
              <a:rPr lang="fr-FR" sz="2400" dirty="0" err="1"/>
              <a:t>ahead</a:t>
            </a:r>
            <a:endParaRPr lang="fr-FR" sz="2400" dirty="0"/>
          </a:p>
          <a:p>
            <a:r>
              <a:rPr lang="fr-FR" sz="2400" dirty="0"/>
              <a:t>( </a:t>
            </a:r>
            <a:r>
              <a:rPr lang="fr-FR" sz="2400" dirty="0" err="1"/>
              <a:t>algebraic</a:t>
            </a:r>
            <a:r>
              <a:rPr lang="fr-FR" sz="2400" dirty="0"/>
              <a:t> </a:t>
            </a:r>
            <a:r>
              <a:rPr lang="fr-FR" sz="2400" dirty="0" err="1"/>
              <a:t>sub</a:t>
            </a:r>
            <a:r>
              <a:rPr lang="fr-FR" sz="2400" dirty="0"/>
              <a:t>-part)</a:t>
            </a:r>
          </a:p>
          <a:p>
            <a:r>
              <a:rPr lang="fr-FR" sz="2400" dirty="0"/>
              <a:t>… </a:t>
            </a:r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side-effects</a:t>
            </a:r>
            <a:r>
              <a:rPr lang="fr-FR" sz="2400" dirty="0"/>
              <a:t> part</a:t>
            </a:r>
          </a:p>
          <a:p>
            <a:r>
              <a:rPr lang="fr-FR" sz="2400" dirty="0"/>
              <a:t>Unit test on </a:t>
            </a:r>
            <a:r>
              <a:rPr lang="fr-FR" sz="2400" dirty="0" err="1"/>
              <a:t>side-effects</a:t>
            </a:r>
            <a:endParaRPr lang="fr-FR" sz="2400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2D02AAC-DDB9-4CF7-AC8C-52F8E5351655}"/>
              </a:ext>
            </a:extLst>
          </p:cNvPr>
          <p:cNvSpPr/>
          <p:nvPr/>
        </p:nvSpPr>
        <p:spPr>
          <a:xfrm rot="16200000">
            <a:off x="4310256" y="2527179"/>
            <a:ext cx="323022" cy="364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00E1B7D-6496-477F-B120-FF4D93CB2995}"/>
              </a:ext>
            </a:extLst>
          </p:cNvPr>
          <p:cNvSpPr/>
          <p:nvPr/>
        </p:nvSpPr>
        <p:spPr>
          <a:xfrm rot="16200000">
            <a:off x="8174922" y="2994141"/>
            <a:ext cx="323022" cy="3647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9573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5A8C-77AA-42D3-8D7D-2F32B6884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Complexity</a:t>
            </a:r>
            <a:r>
              <a:rPr lang="fr-FR" dirty="0"/>
              <a:t> </a:t>
            </a:r>
            <a:r>
              <a:rPr lang="fr-FR" dirty="0" err="1"/>
              <a:t>is</a:t>
            </a:r>
            <a:endParaRPr lang="fr-FR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E2050FE-6C8A-4B6F-9CF5-CEC6C225EB8B}"/>
              </a:ext>
            </a:extLst>
          </p:cNvPr>
          <p:cNvSpPr/>
          <p:nvPr/>
        </p:nvSpPr>
        <p:spPr>
          <a:xfrm rot="13637910">
            <a:off x="2750038" y="2036734"/>
            <a:ext cx="323022" cy="1145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2254BFE-C2C0-47AC-B626-0F58AB2F8933}"/>
              </a:ext>
            </a:extLst>
          </p:cNvPr>
          <p:cNvSpPr/>
          <p:nvPr/>
        </p:nvSpPr>
        <p:spPr>
          <a:xfrm rot="18823104">
            <a:off x="2842634" y="4151254"/>
            <a:ext cx="323022" cy="1145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32B42-35AB-4D6E-BD9B-B569FFD83056}"/>
              </a:ext>
            </a:extLst>
          </p:cNvPr>
          <p:cNvSpPr txBox="1"/>
          <p:nvPr/>
        </p:nvSpPr>
        <p:spPr>
          <a:xfrm>
            <a:off x="306554" y="3241781"/>
            <a:ext cx="21672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Does</a:t>
            </a:r>
            <a:r>
              <a:rPr lang="fr-FR" sz="2800" dirty="0"/>
              <a:t> </a:t>
            </a:r>
            <a:r>
              <a:rPr lang="fr-FR" sz="2800" dirty="0" err="1"/>
              <a:t>method</a:t>
            </a:r>
            <a:endParaRPr lang="fr-FR" sz="2800" dirty="0"/>
          </a:p>
          <a:p>
            <a:r>
              <a:rPr lang="fr-FR" sz="2800" dirty="0"/>
              <a:t>Have </a:t>
            </a:r>
          </a:p>
          <a:p>
            <a:r>
              <a:rPr lang="fr-FR" sz="2800" b="1" dirty="0" err="1"/>
              <a:t>Side-Effect</a:t>
            </a:r>
            <a:r>
              <a:rPr lang="fr-FR" sz="2800" dirty="0"/>
              <a:t>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6A7C5-1D44-4155-AB3A-F2F44ED81751}"/>
              </a:ext>
            </a:extLst>
          </p:cNvPr>
          <p:cNvSpPr txBox="1"/>
          <p:nvPr/>
        </p:nvSpPr>
        <p:spPr>
          <a:xfrm>
            <a:off x="2416805" y="2102313"/>
            <a:ext cx="5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Yes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33D17C-3E0B-4547-9A9D-F36AB8A1660B}"/>
              </a:ext>
            </a:extLst>
          </p:cNvPr>
          <p:cNvSpPr txBox="1"/>
          <p:nvPr/>
        </p:nvSpPr>
        <p:spPr>
          <a:xfrm>
            <a:off x="2473814" y="4759331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No</a:t>
            </a:r>
            <a:endParaRPr lang="fr-FR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D83AF58-35A5-4668-804C-143164DEE019}"/>
              </a:ext>
            </a:extLst>
          </p:cNvPr>
          <p:cNvSpPr/>
          <p:nvPr/>
        </p:nvSpPr>
        <p:spPr>
          <a:xfrm rot="16200000">
            <a:off x="5888704" y="1609225"/>
            <a:ext cx="323022" cy="1145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A1E3A-4A76-4401-B52A-1004789CE737}"/>
              </a:ext>
            </a:extLst>
          </p:cNvPr>
          <p:cNvSpPr txBox="1"/>
          <p:nvPr/>
        </p:nvSpPr>
        <p:spPr>
          <a:xfrm>
            <a:off x="7117904" y="1840703"/>
            <a:ext cx="2986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Complexity</a:t>
            </a:r>
            <a:r>
              <a:rPr lang="fr-FR" sz="2800" dirty="0"/>
              <a:t> ++++++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5F34DCD-54F9-4FBB-9E67-80B3037683F9}"/>
              </a:ext>
            </a:extLst>
          </p:cNvPr>
          <p:cNvSpPr/>
          <p:nvPr/>
        </p:nvSpPr>
        <p:spPr>
          <a:xfrm rot="18823104">
            <a:off x="6046224" y="5251045"/>
            <a:ext cx="323022" cy="1145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67EBFB9-66F7-4777-82D7-8C3C54032330}"/>
              </a:ext>
            </a:extLst>
          </p:cNvPr>
          <p:cNvSpPr/>
          <p:nvPr/>
        </p:nvSpPr>
        <p:spPr>
          <a:xfrm rot="13746790">
            <a:off x="6000704" y="3757901"/>
            <a:ext cx="323022" cy="1145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547DC1-6196-4497-ABAF-713EE109D6FE}"/>
              </a:ext>
            </a:extLst>
          </p:cNvPr>
          <p:cNvSpPr txBox="1"/>
          <p:nvPr/>
        </p:nvSpPr>
        <p:spPr>
          <a:xfrm>
            <a:off x="7117904" y="3601506"/>
            <a:ext cx="2257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Complexity</a:t>
            </a:r>
            <a:r>
              <a:rPr lang="fr-FR" sz="2800" dirty="0"/>
              <a:t> ++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0CD7FB-88BB-4590-B655-1E011101D8EE}"/>
              </a:ext>
            </a:extLst>
          </p:cNvPr>
          <p:cNvSpPr txBox="1"/>
          <p:nvPr/>
        </p:nvSpPr>
        <p:spPr>
          <a:xfrm>
            <a:off x="7070327" y="5634041"/>
            <a:ext cx="2352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Complexity</a:t>
            </a:r>
            <a:r>
              <a:rPr lang="fr-FR" sz="2800" dirty="0"/>
              <a:t> 0.0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CAC05-59B7-40F5-8C0E-4630311E19CE}"/>
              </a:ext>
            </a:extLst>
          </p:cNvPr>
          <p:cNvSpPr txBox="1"/>
          <p:nvPr/>
        </p:nvSpPr>
        <p:spPr>
          <a:xfrm>
            <a:off x="3920410" y="4550031"/>
            <a:ext cx="14292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mutable</a:t>
            </a:r>
          </a:p>
          <a:p>
            <a:r>
              <a:rPr lang="fr-FR" sz="2800" dirty="0"/>
              <a:t>params?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660E66-318D-43CB-9B41-3045364C688C}"/>
              </a:ext>
            </a:extLst>
          </p:cNvPr>
          <p:cNvSpPr txBox="1"/>
          <p:nvPr/>
        </p:nvSpPr>
        <p:spPr>
          <a:xfrm>
            <a:off x="7783153" y="4035922"/>
            <a:ext cx="39590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( possible race conditions,</a:t>
            </a:r>
          </a:p>
          <a:p>
            <a:r>
              <a:rPr lang="fr-FR" sz="2800" dirty="0"/>
              <a:t>threading, </a:t>
            </a:r>
            <a:r>
              <a:rPr lang="fr-FR" sz="2800" dirty="0" err="1"/>
              <a:t>caching</a:t>
            </a:r>
            <a:r>
              <a:rPr lang="fr-FR" sz="2800" dirty="0"/>
              <a:t> ..)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A869BD-705F-4539-86E9-9E7F135D8B14}"/>
              </a:ext>
            </a:extLst>
          </p:cNvPr>
          <p:cNvSpPr txBox="1"/>
          <p:nvPr/>
        </p:nvSpPr>
        <p:spPr>
          <a:xfrm>
            <a:off x="7783153" y="6157261"/>
            <a:ext cx="429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( pure </a:t>
            </a:r>
            <a:r>
              <a:rPr lang="fr-FR" sz="2800" dirty="0" err="1"/>
              <a:t>algebraic</a:t>
            </a:r>
            <a:r>
              <a:rPr lang="fr-FR" sz="2800" dirty="0"/>
              <a:t>, </a:t>
            </a:r>
            <a:r>
              <a:rPr lang="fr-FR" sz="2800" dirty="0" err="1"/>
              <a:t>repeatable</a:t>
            </a:r>
            <a:r>
              <a:rPr lang="fr-FR" sz="28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1D37EB-47B6-4E01-A057-0336B6360534}"/>
              </a:ext>
            </a:extLst>
          </p:cNvPr>
          <p:cNvSpPr txBox="1"/>
          <p:nvPr/>
        </p:nvSpPr>
        <p:spPr>
          <a:xfrm>
            <a:off x="7739044" y="2233066"/>
            <a:ext cx="44144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( </a:t>
            </a:r>
            <a:r>
              <a:rPr lang="fr-FR" sz="2800" dirty="0" err="1"/>
              <a:t>concurrency</a:t>
            </a:r>
            <a:r>
              <a:rPr lang="fr-FR" sz="2800" dirty="0"/>
              <a:t>, locks, update, </a:t>
            </a:r>
          </a:p>
          <a:p>
            <a:r>
              <a:rPr lang="fr-FR" sz="2800" dirty="0"/>
              <a:t>XA, ...)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0ECE61-A832-4721-BAD9-91306F650B12}"/>
              </a:ext>
            </a:extLst>
          </p:cNvPr>
          <p:cNvSpPr txBox="1"/>
          <p:nvPr/>
        </p:nvSpPr>
        <p:spPr>
          <a:xfrm>
            <a:off x="5620395" y="3827880"/>
            <a:ext cx="5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Yes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D6AEEC-EB66-4220-8865-444F4124EBBC}"/>
              </a:ext>
            </a:extLst>
          </p:cNvPr>
          <p:cNvSpPr txBox="1"/>
          <p:nvPr/>
        </p:nvSpPr>
        <p:spPr>
          <a:xfrm>
            <a:off x="5720867" y="5874436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4294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0979-3CC9-4035-AB6C-F4E8A170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50"/>
            <a:ext cx="10515600" cy="117735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algebraic</a:t>
            </a:r>
            <a:r>
              <a:rPr lang="fr-FR" dirty="0"/>
              <a:t> Part  /   </a:t>
            </a:r>
            <a:r>
              <a:rPr lang="fr-FR" dirty="0" err="1"/>
              <a:t>side-effect</a:t>
            </a:r>
            <a:r>
              <a:rPr lang="fr-FR" dirty="0"/>
              <a:t> part</a:t>
            </a:r>
            <a:br>
              <a:rPr lang="fr-FR" dirty="0"/>
            </a:br>
            <a:r>
              <a:rPr lang="fr-FR" dirty="0"/>
              <a:t>on « Essential vs </a:t>
            </a:r>
            <a:r>
              <a:rPr lang="fr-FR" dirty="0" err="1"/>
              <a:t>Accidental</a:t>
            </a:r>
            <a:r>
              <a:rPr lang="fr-FR" dirty="0"/>
              <a:t> </a:t>
            </a:r>
            <a:r>
              <a:rPr lang="fr-FR" dirty="0" err="1"/>
              <a:t>Complexity</a:t>
            </a:r>
            <a:r>
              <a:rPr lang="fr-FR" dirty="0"/>
              <a:t> 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73C9AF-FB8D-426F-82F2-855AC7BE53C8}"/>
              </a:ext>
            </a:extLst>
          </p:cNvPr>
          <p:cNvSpPr txBox="1"/>
          <p:nvPr/>
        </p:nvSpPr>
        <p:spPr>
          <a:xfrm>
            <a:off x="63567" y="1537310"/>
            <a:ext cx="508158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00B050"/>
                </a:solidFill>
              </a:rPr>
              <a:t>Essential</a:t>
            </a:r>
            <a:r>
              <a:rPr lang="fr-FR" sz="1600" b="1" dirty="0"/>
              <a:t> </a:t>
            </a:r>
            <a:r>
              <a:rPr lang="fr-FR" sz="2800" b="1" dirty="0" err="1">
                <a:solidFill>
                  <a:srgbClr val="00B050"/>
                </a:solidFill>
              </a:rPr>
              <a:t>complexity</a:t>
            </a:r>
            <a:endParaRPr lang="fr-FR" sz="1600" b="1" dirty="0">
              <a:solidFill>
                <a:srgbClr val="00B050"/>
              </a:solidFill>
            </a:endParaRPr>
          </a:p>
          <a:p>
            <a:r>
              <a:rPr lang="fr-FR" dirty="0" err="1"/>
              <a:t>Juridic</a:t>
            </a:r>
            <a:r>
              <a:rPr lang="fr-FR" dirty="0"/>
              <a:t> </a:t>
            </a:r>
            <a:r>
              <a:rPr lang="fr-FR" dirty="0" err="1"/>
              <a:t>declaration</a:t>
            </a:r>
            <a:r>
              <a:rPr lang="fr-FR" dirty="0"/>
              <a:t> by state.</a:t>
            </a:r>
          </a:p>
          <a:p>
            <a:r>
              <a:rPr lang="fr-FR" dirty="0"/>
              <a:t>Example:  </a:t>
            </a:r>
            <a:r>
              <a:rPr lang="fr-FR" dirty="0" err="1"/>
              <a:t>pay</a:t>
            </a:r>
            <a:r>
              <a:rPr lang="fr-FR" dirty="0"/>
              <a:t> VAT</a:t>
            </a:r>
          </a:p>
          <a:p>
            <a:r>
              <a:rPr lang="fr-FR" dirty="0"/>
              <a:t>  « vat : 5% of </a:t>
            </a:r>
            <a:r>
              <a:rPr lang="fr-FR" dirty="0" err="1"/>
              <a:t>raw</a:t>
            </a:r>
            <a:r>
              <a:rPr lang="fr-FR" dirty="0"/>
              <a:t> </a:t>
            </a:r>
            <a:r>
              <a:rPr lang="fr-FR" dirty="0" err="1"/>
              <a:t>added</a:t>
            </a:r>
            <a:r>
              <a:rPr lang="fr-FR" dirty="0"/>
              <a:t> value for {</a:t>
            </a:r>
            <a:r>
              <a:rPr lang="fr-FR" dirty="0" err="1"/>
              <a:t>x,y</a:t>
            </a:r>
            <a:r>
              <a:rPr lang="fr-FR" dirty="0"/>
              <a:t>,..} </a:t>
            </a:r>
            <a:r>
              <a:rPr lang="fr-FR" dirty="0" err="1"/>
              <a:t>product</a:t>
            </a:r>
            <a:r>
              <a:rPr lang="fr-FR" dirty="0"/>
              <a:t> 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69B3C-5C69-48C8-BE55-33C83091AD44}"/>
              </a:ext>
            </a:extLst>
          </p:cNvPr>
          <p:cNvSpPr txBox="1"/>
          <p:nvPr/>
        </p:nvSpPr>
        <p:spPr>
          <a:xfrm>
            <a:off x="135332" y="4105986"/>
            <a:ext cx="34653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Model as Pure </a:t>
            </a:r>
            <a:r>
              <a:rPr lang="fr-FR" b="1" dirty="0" err="1"/>
              <a:t>algebraic</a:t>
            </a:r>
            <a:endParaRPr lang="fr-FR" b="1" dirty="0"/>
          </a:p>
          <a:p>
            <a:endParaRPr lang="fr-FR" b="1" dirty="0"/>
          </a:p>
          <a:p>
            <a:r>
              <a:rPr lang="fr-FR" dirty="0"/>
              <a:t>Math formula </a:t>
            </a:r>
            <a:r>
              <a:rPr lang="fr-FR" dirty="0" err="1"/>
              <a:t>is</a:t>
            </a:r>
            <a:r>
              <a:rPr lang="fr-FR" dirty="0"/>
              <a:t> « essential »</a:t>
            </a:r>
          </a:p>
          <a:p>
            <a:r>
              <a:rPr lang="fr-FR" dirty="0" err="1"/>
              <a:t>Some</a:t>
            </a:r>
            <a:r>
              <a:rPr lang="fr-FR" dirty="0"/>
              <a:t> formulation more complexes</a:t>
            </a:r>
          </a:p>
          <a:p>
            <a:endParaRPr lang="fr-FR" dirty="0"/>
          </a:p>
          <a:p>
            <a:r>
              <a:rPr lang="fr-FR" dirty="0"/>
              <a:t>Vat = </a:t>
            </a:r>
            <a:r>
              <a:rPr lang="fr-FR" dirty="0" err="1"/>
              <a:t>vatRatio</a:t>
            </a:r>
            <a:r>
              <a:rPr lang="fr-FR" dirty="0"/>
              <a:t>(ex:5%) * </a:t>
            </a:r>
            <a:r>
              <a:rPr lang="fr-FR" dirty="0" err="1"/>
              <a:t>rawValue</a:t>
            </a:r>
            <a:endParaRPr lang="fr-FR" dirty="0"/>
          </a:p>
          <a:p>
            <a:r>
              <a:rPr lang="fr-FR" dirty="0"/>
              <a:t>Total = </a:t>
            </a:r>
            <a:r>
              <a:rPr lang="fr-FR" dirty="0" err="1"/>
              <a:t>rawValue</a:t>
            </a:r>
            <a:r>
              <a:rPr lang="fr-FR" dirty="0"/>
              <a:t> + Vat</a:t>
            </a:r>
          </a:p>
          <a:p>
            <a:r>
              <a:rPr lang="fr-FR" dirty="0"/>
              <a:t>… round to cents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DA0CBC1-74D0-4177-84BD-AF62B6EE40C8}"/>
              </a:ext>
            </a:extLst>
          </p:cNvPr>
          <p:cNvSpPr/>
          <p:nvPr/>
        </p:nvSpPr>
        <p:spPr>
          <a:xfrm rot="16200000">
            <a:off x="3852233" y="4996787"/>
            <a:ext cx="410747" cy="833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AB83A7-5D67-44D9-A9DF-660CB1674B27}"/>
              </a:ext>
            </a:extLst>
          </p:cNvPr>
          <p:cNvSpPr txBox="1"/>
          <p:nvPr/>
        </p:nvSpPr>
        <p:spPr>
          <a:xfrm>
            <a:off x="3672796" y="5526369"/>
            <a:ext cx="38275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imperative</a:t>
            </a:r>
            <a:r>
              <a:rPr lang="fr-FR" dirty="0"/>
              <a:t> langage (java)</a:t>
            </a:r>
          </a:p>
          <a:p>
            <a:r>
              <a:rPr lang="fr-FR" dirty="0" err="1"/>
              <a:t>Choose</a:t>
            </a:r>
            <a:r>
              <a:rPr lang="fr-FR" dirty="0"/>
              <a:t> Data-structure: </a:t>
            </a:r>
          </a:p>
          <a:p>
            <a:r>
              <a:rPr lang="fr-FR" dirty="0"/>
              <a:t>« </a:t>
            </a:r>
            <a:r>
              <a:rPr lang="fr-FR" dirty="0" err="1"/>
              <a:t>float</a:t>
            </a:r>
            <a:r>
              <a:rPr lang="fr-FR" dirty="0"/>
              <a:t> », « double »   (</a:t>
            </a:r>
            <a:r>
              <a:rPr lang="fr-FR" dirty="0" err="1"/>
              <a:t>rounding</a:t>
            </a:r>
            <a:r>
              <a:rPr lang="fr-FR" dirty="0"/>
              <a:t> </a:t>
            </a:r>
            <a:r>
              <a:rPr lang="fr-FR" dirty="0" err="1"/>
              <a:t>errors</a:t>
            </a:r>
            <a:r>
              <a:rPr lang="fr-FR" dirty="0"/>
              <a:t>)</a:t>
            </a:r>
          </a:p>
          <a:p>
            <a:r>
              <a:rPr lang="fr-FR" dirty="0"/>
              <a:t>« </a:t>
            </a:r>
            <a:r>
              <a:rPr lang="fr-FR" dirty="0" err="1"/>
              <a:t>BigDecimal</a:t>
            </a:r>
            <a:r>
              <a:rPr lang="fr-FR" dirty="0"/>
              <a:t> »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B3AC58E-CDC9-456C-9EBA-888E7CE93B3B}"/>
              </a:ext>
            </a:extLst>
          </p:cNvPr>
          <p:cNvSpPr/>
          <p:nvPr/>
        </p:nvSpPr>
        <p:spPr>
          <a:xfrm rot="16200000">
            <a:off x="7471807" y="1856517"/>
            <a:ext cx="410747" cy="833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AC071F-4212-4232-A791-9A233D379EA5}"/>
              </a:ext>
            </a:extLst>
          </p:cNvPr>
          <p:cNvSpPr txBox="1"/>
          <p:nvPr/>
        </p:nvSpPr>
        <p:spPr>
          <a:xfrm>
            <a:off x="6981547" y="2368182"/>
            <a:ext cx="42214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Choose</a:t>
            </a:r>
            <a:r>
              <a:rPr lang="fr-FR" dirty="0"/>
              <a:t> JDK + compile</a:t>
            </a:r>
          </a:p>
          <a:p>
            <a:r>
              <a:rPr lang="fr-FR" dirty="0" err="1"/>
              <a:t>Choose</a:t>
            </a:r>
            <a:r>
              <a:rPr lang="fr-FR" dirty="0"/>
              <a:t> JRE + Linux version</a:t>
            </a:r>
          </a:p>
          <a:p>
            <a:r>
              <a:rPr lang="fr-FR" dirty="0" err="1"/>
              <a:t>Choose</a:t>
            </a:r>
            <a:r>
              <a:rPr lang="fr-FR" dirty="0"/>
              <a:t> memory </a:t>
            </a:r>
            <a:r>
              <a:rPr lang="fr-FR" dirty="0" err="1"/>
              <a:t>jvm</a:t>
            </a:r>
            <a:r>
              <a:rPr lang="fr-FR" dirty="0"/>
              <a:t> args</a:t>
            </a:r>
          </a:p>
          <a:p>
            <a:r>
              <a:rPr lang="fr-FR" dirty="0" err="1"/>
              <a:t>Optim</a:t>
            </a:r>
            <a:r>
              <a:rPr lang="fr-FR" dirty="0"/>
              <a:t> for threads / </a:t>
            </a:r>
            <a:r>
              <a:rPr lang="fr-FR" dirty="0" err="1"/>
              <a:t>thousand</a:t>
            </a:r>
            <a:r>
              <a:rPr lang="fr-FR" dirty="0"/>
              <a:t> connections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B9ED177-3274-4D73-BC25-44B585FE2D06}"/>
              </a:ext>
            </a:extLst>
          </p:cNvPr>
          <p:cNvSpPr/>
          <p:nvPr/>
        </p:nvSpPr>
        <p:spPr>
          <a:xfrm rot="16200000">
            <a:off x="9674547" y="1041164"/>
            <a:ext cx="410747" cy="833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E49502-4274-4C90-A822-FE10F840E7A6}"/>
              </a:ext>
            </a:extLst>
          </p:cNvPr>
          <p:cNvSpPr txBox="1"/>
          <p:nvPr/>
        </p:nvSpPr>
        <p:spPr>
          <a:xfrm>
            <a:off x="9039124" y="1537310"/>
            <a:ext cx="2761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Deploy</a:t>
            </a:r>
            <a:r>
              <a:rPr lang="fr-FR" dirty="0"/>
              <a:t> On </a:t>
            </a:r>
            <a:r>
              <a:rPr lang="fr-FR" dirty="0" err="1"/>
              <a:t>Kubernetes</a:t>
            </a:r>
            <a:endParaRPr lang="fr-FR" dirty="0"/>
          </a:p>
          <a:p>
            <a:r>
              <a:rPr lang="fr-FR" dirty="0"/>
              <a:t>In Cloud</a:t>
            </a:r>
          </a:p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Caching</a:t>
            </a:r>
            <a:r>
              <a:rPr lang="fr-FR" dirty="0"/>
              <a:t> Technologies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A00608-099C-44B8-AF65-B99C8F13B57B}"/>
              </a:ext>
            </a:extLst>
          </p:cNvPr>
          <p:cNvSpPr txBox="1"/>
          <p:nvPr/>
        </p:nvSpPr>
        <p:spPr>
          <a:xfrm>
            <a:off x="5311603" y="3690669"/>
            <a:ext cx="56166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:   </a:t>
            </a:r>
          </a:p>
          <a:p>
            <a:r>
              <a:rPr lang="fr-FR" dirty="0"/>
              <a:t>to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vatRatio</a:t>
            </a:r>
            <a:r>
              <a:rPr lang="fr-FR" dirty="0"/>
              <a:t> by Product Type… </a:t>
            </a:r>
          </a:p>
          <a:p>
            <a:r>
              <a:rPr lang="fr-FR" dirty="0" err="1"/>
              <a:t>computeThenSave</a:t>
            </a:r>
            <a:r>
              <a:rPr lang="fr-FR" dirty="0"/>
              <a:t>(</a:t>
            </a:r>
            <a:r>
              <a:rPr lang="fr-FR" dirty="0" err="1"/>
              <a:t>ProductType</a:t>
            </a:r>
            <a:r>
              <a:rPr lang="fr-FR" dirty="0"/>
              <a:t> p, </a:t>
            </a:r>
            <a:r>
              <a:rPr lang="fr-FR" dirty="0" err="1"/>
              <a:t>BigDecimal</a:t>
            </a:r>
            <a:r>
              <a:rPr lang="fr-FR" dirty="0"/>
              <a:t> </a:t>
            </a:r>
            <a:r>
              <a:rPr lang="fr-FR" dirty="0" err="1"/>
              <a:t>rawValue</a:t>
            </a:r>
            <a:r>
              <a:rPr lang="fr-FR" dirty="0"/>
              <a:t>) {</a:t>
            </a:r>
          </a:p>
          <a:p>
            <a:r>
              <a:rPr lang="fr-FR" dirty="0"/>
              <a:t>    // Hibernate </a:t>
            </a:r>
            <a:r>
              <a:rPr lang="fr-FR" dirty="0" err="1"/>
              <a:t>vatRepo.findByProductType</a:t>
            </a:r>
            <a:r>
              <a:rPr lang="fr-FR" dirty="0"/>
              <a:t>(..)</a:t>
            </a:r>
          </a:p>
          <a:p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storage</a:t>
            </a:r>
            <a:r>
              <a:rPr lang="fr-FR" dirty="0"/>
              <a:t> in Oracle DB</a:t>
            </a:r>
          </a:p>
          <a:p>
            <a:r>
              <a:rPr lang="fr-FR" dirty="0"/>
              <a:t>Save </a:t>
            </a:r>
            <a:r>
              <a:rPr lang="fr-FR" dirty="0" err="1"/>
              <a:t>result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FA05E6F-96E0-418F-93F4-CE9BF54836C4}"/>
              </a:ext>
            </a:extLst>
          </p:cNvPr>
          <p:cNvSpPr/>
          <p:nvPr/>
        </p:nvSpPr>
        <p:spPr>
          <a:xfrm>
            <a:off x="291807" y="2943583"/>
            <a:ext cx="195594" cy="92333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8B3F650-1A60-4248-B24F-384EB0F25E34}"/>
              </a:ext>
            </a:extLst>
          </p:cNvPr>
          <p:cNvSpPr/>
          <p:nvPr/>
        </p:nvSpPr>
        <p:spPr>
          <a:xfrm rot="16200000">
            <a:off x="5389671" y="3149232"/>
            <a:ext cx="410747" cy="833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5DC56991-E609-43B5-BFF5-EAC368D7DBA5}"/>
              </a:ext>
            </a:extLst>
          </p:cNvPr>
          <p:cNvSpPr/>
          <p:nvPr/>
        </p:nvSpPr>
        <p:spPr>
          <a:xfrm rot="10800000">
            <a:off x="11604542" y="4718036"/>
            <a:ext cx="195594" cy="92333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6B7B7-4DDD-407F-A945-57959527D2F9}"/>
              </a:ext>
            </a:extLst>
          </p:cNvPr>
          <p:cNvSpPr txBox="1"/>
          <p:nvPr/>
        </p:nvSpPr>
        <p:spPr>
          <a:xfrm>
            <a:off x="8822085" y="5641366"/>
            <a:ext cx="34613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>
                <a:solidFill>
                  <a:srgbClr val="FF0000"/>
                </a:solidFill>
              </a:rPr>
              <a:t>Accidental</a:t>
            </a:r>
            <a:r>
              <a:rPr lang="fr-FR" sz="2800" b="1" dirty="0">
                <a:solidFill>
                  <a:srgbClr val="FF0000"/>
                </a:solidFill>
              </a:rPr>
              <a:t> </a:t>
            </a:r>
            <a:r>
              <a:rPr lang="fr-FR" sz="2800" b="1" dirty="0" err="1">
                <a:solidFill>
                  <a:srgbClr val="FF0000"/>
                </a:solidFill>
              </a:rPr>
              <a:t>complexity</a:t>
            </a:r>
            <a:endParaRPr lang="fr-FR" sz="2800" b="1" dirty="0">
              <a:solidFill>
                <a:srgbClr val="FF0000"/>
              </a:solidFill>
            </a:endParaRPr>
          </a:p>
          <a:p>
            <a:r>
              <a:rPr lang="fr-FR" b="1" dirty="0" err="1"/>
              <a:t>From</a:t>
            </a:r>
            <a:r>
              <a:rPr lang="fr-FR" b="1" dirty="0"/>
              <a:t> </a:t>
            </a:r>
            <a:r>
              <a:rPr lang="fr-FR" b="1" dirty="0" err="1"/>
              <a:t>mandatory</a:t>
            </a:r>
            <a:r>
              <a:rPr lang="fr-FR" b="1" dirty="0"/>
              <a:t> </a:t>
            </a:r>
            <a:r>
              <a:rPr lang="fr-FR" b="1" dirty="0" err="1"/>
              <a:t>choices</a:t>
            </a:r>
            <a:endParaRPr lang="fr-FR" b="1" dirty="0"/>
          </a:p>
          <a:p>
            <a:r>
              <a:rPr lang="fr-FR" b="1" dirty="0"/>
              <a:t>+ extra </a:t>
            </a:r>
            <a:r>
              <a:rPr lang="fr-FR" b="1" dirty="0" err="1"/>
              <a:t>choices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3767998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960811-1439-4967-863E-EB8D39A8F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70" y="0"/>
            <a:ext cx="998485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84C96A-BAAA-4FFE-ABD7-62040D621D1B}"/>
              </a:ext>
            </a:extLst>
          </p:cNvPr>
          <p:cNvSpPr txBox="1"/>
          <p:nvPr/>
        </p:nvSpPr>
        <p:spPr>
          <a:xfrm>
            <a:off x="1443724" y="72050"/>
            <a:ext cx="81110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http://curtclifton.net/papers/MoseleyMarks06a.pdf</a:t>
            </a:r>
          </a:p>
        </p:txBody>
      </p:sp>
    </p:spTree>
    <p:extLst>
      <p:ext uri="{BB962C8B-B14F-4D97-AF65-F5344CB8AC3E}">
        <p14:creationId xmlns:p14="http://schemas.microsoft.com/office/powerpoint/2010/main" val="22153873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3E88126-FBA5-40D5-8B26-8D4F6379B81C}"/>
              </a:ext>
            </a:extLst>
          </p:cNvPr>
          <p:cNvSpPr/>
          <p:nvPr/>
        </p:nvSpPr>
        <p:spPr>
          <a:xfrm>
            <a:off x="5796729" y="5387775"/>
            <a:ext cx="2916480" cy="83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A6E2E-C8F6-4FA9-B5F9-EC339A3C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15" y="-15430"/>
            <a:ext cx="11275969" cy="2127842"/>
          </a:xfrm>
        </p:spPr>
        <p:txBody>
          <a:bodyPr>
            <a:normAutofit/>
          </a:bodyPr>
          <a:lstStyle/>
          <a:p>
            <a:r>
              <a:rPr lang="fr-FR" dirty="0" err="1"/>
              <a:t>Algebraic</a:t>
            </a:r>
            <a:r>
              <a:rPr lang="fr-FR" dirty="0"/>
              <a:t> Service Methods :</a:t>
            </a:r>
            <a:br>
              <a:rPr lang="fr-FR" dirty="0"/>
            </a:br>
            <a:r>
              <a:rPr lang="fr-FR" dirty="0"/>
              <a:t>      </a:t>
            </a:r>
            <a:r>
              <a:rPr lang="fr-FR" dirty="0" err="1"/>
              <a:t>may</a:t>
            </a:r>
            <a:r>
              <a:rPr lang="fr-FR" dirty="0"/>
              <a:t> use </a:t>
            </a:r>
            <a:r>
              <a:rPr lang="fr-FR" dirty="0" err="1"/>
              <a:t>declarative</a:t>
            </a:r>
            <a:r>
              <a:rPr lang="fr-FR" dirty="0"/>
              <a:t> / </a:t>
            </a:r>
            <a:r>
              <a:rPr lang="fr-FR" dirty="0" err="1"/>
              <a:t>functional</a:t>
            </a:r>
            <a:r>
              <a:rPr lang="fr-FR" dirty="0"/>
              <a:t> / math code</a:t>
            </a:r>
            <a:br>
              <a:rPr lang="fr-FR" dirty="0"/>
            </a:br>
            <a:r>
              <a:rPr lang="fr-FR" dirty="0"/>
              <a:t>      on Immutable Value </a:t>
            </a:r>
            <a:r>
              <a:rPr lang="fr-FR" dirty="0" err="1"/>
              <a:t>Objects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9EED11-9C35-4864-8660-ED9925E89855}"/>
              </a:ext>
            </a:extLst>
          </p:cNvPr>
          <p:cNvSpPr/>
          <p:nvPr/>
        </p:nvSpPr>
        <p:spPr>
          <a:xfrm>
            <a:off x="5802076" y="3688716"/>
            <a:ext cx="2623475" cy="1330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A8729-1336-443C-ABD2-D20509FFCA44}"/>
              </a:ext>
            </a:extLst>
          </p:cNvPr>
          <p:cNvSpPr txBox="1"/>
          <p:nvPr/>
        </p:nvSpPr>
        <p:spPr>
          <a:xfrm>
            <a:off x="6015321" y="3633106"/>
            <a:ext cx="2270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ComputeService</a:t>
            </a:r>
            <a:endParaRPr lang="fr-FR" sz="24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B00749D-6DFB-45F8-B91A-ED94DA8A0625}"/>
              </a:ext>
            </a:extLst>
          </p:cNvPr>
          <p:cNvCxnSpPr>
            <a:cxnSpLocks/>
          </p:cNvCxnSpPr>
          <p:nvPr/>
        </p:nvCxnSpPr>
        <p:spPr>
          <a:xfrm>
            <a:off x="5797107" y="4094771"/>
            <a:ext cx="26284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039591-A7F4-4078-9087-D286EBF1E562}"/>
              </a:ext>
            </a:extLst>
          </p:cNvPr>
          <p:cNvSpPr txBox="1"/>
          <p:nvPr/>
        </p:nvSpPr>
        <p:spPr>
          <a:xfrm>
            <a:off x="5858373" y="4148403"/>
            <a:ext cx="2567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// y = f(x)   …</a:t>
            </a:r>
            <a:r>
              <a:rPr lang="fr-FR" dirty="0" err="1"/>
              <a:t>x,y</a:t>
            </a:r>
            <a:r>
              <a:rPr lang="fr-FR" dirty="0"/>
              <a:t>: values</a:t>
            </a:r>
          </a:p>
          <a:p>
            <a:r>
              <a:rPr lang="fr-FR" dirty="0" err="1"/>
              <a:t>algebraicCompute</a:t>
            </a:r>
            <a:r>
              <a:rPr lang="fr-FR" dirty="0"/>
              <a:t>(..) { .. }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FB9C2B6-592B-4DD8-B1BE-E14D6DD3B1B1}"/>
              </a:ext>
            </a:extLst>
          </p:cNvPr>
          <p:cNvSpPr/>
          <p:nvPr/>
        </p:nvSpPr>
        <p:spPr>
          <a:xfrm rot="16200000">
            <a:off x="5023784" y="4201280"/>
            <a:ext cx="283610" cy="572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14CBE-4D2D-41DD-9092-067FE00552B1}"/>
              </a:ext>
            </a:extLst>
          </p:cNvPr>
          <p:cNvSpPr/>
          <p:nvPr/>
        </p:nvSpPr>
        <p:spPr>
          <a:xfrm>
            <a:off x="713125" y="4048766"/>
            <a:ext cx="1069550" cy="877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BD6CC9-62D6-46DB-BB29-A9CE64A189EE}"/>
              </a:ext>
            </a:extLst>
          </p:cNvPr>
          <p:cNvSpPr txBox="1"/>
          <p:nvPr/>
        </p:nvSpPr>
        <p:spPr>
          <a:xfrm>
            <a:off x="745395" y="4009904"/>
            <a:ext cx="93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Entity</a:t>
            </a:r>
            <a:endParaRPr lang="fr-FR" sz="24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E031A9-D89F-4FAF-AB04-0E585CB32AD3}"/>
              </a:ext>
            </a:extLst>
          </p:cNvPr>
          <p:cNvCxnSpPr>
            <a:cxnSpLocks/>
          </p:cNvCxnSpPr>
          <p:nvPr/>
        </p:nvCxnSpPr>
        <p:spPr>
          <a:xfrm>
            <a:off x="713124" y="4447522"/>
            <a:ext cx="10695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C812916-1184-49AE-A08B-F2A5876C4BF1}"/>
              </a:ext>
            </a:extLst>
          </p:cNvPr>
          <p:cNvSpPr/>
          <p:nvPr/>
        </p:nvSpPr>
        <p:spPr>
          <a:xfrm>
            <a:off x="2857497" y="4048767"/>
            <a:ext cx="1732870" cy="83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97B9C-A809-4159-99EC-5AA717AC88B7}"/>
              </a:ext>
            </a:extLst>
          </p:cNvPr>
          <p:cNvSpPr txBox="1"/>
          <p:nvPr/>
        </p:nvSpPr>
        <p:spPr>
          <a:xfrm>
            <a:off x="2819386" y="4031884"/>
            <a:ext cx="1742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Immutable</a:t>
            </a:r>
          </a:p>
          <a:p>
            <a:r>
              <a:rPr lang="fr-FR" sz="2400" b="1" dirty="0" err="1"/>
              <a:t>ValueObject</a:t>
            </a:r>
            <a:endParaRPr lang="fr-FR" sz="24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FADFB9-EC98-42B4-9487-0CB87AE1EFBD}"/>
              </a:ext>
            </a:extLst>
          </p:cNvPr>
          <p:cNvSpPr/>
          <p:nvPr/>
        </p:nvSpPr>
        <p:spPr>
          <a:xfrm>
            <a:off x="9607525" y="4019546"/>
            <a:ext cx="1732870" cy="830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B4630E-2287-4792-A8A6-54771AEAFFFE}"/>
              </a:ext>
            </a:extLst>
          </p:cNvPr>
          <p:cNvSpPr txBox="1"/>
          <p:nvPr/>
        </p:nvSpPr>
        <p:spPr>
          <a:xfrm>
            <a:off x="9569414" y="4002663"/>
            <a:ext cx="1742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Immutable</a:t>
            </a:r>
          </a:p>
          <a:p>
            <a:r>
              <a:rPr lang="fr-FR" sz="2400" b="1" dirty="0" err="1"/>
              <a:t>ValueObject</a:t>
            </a:r>
            <a:endParaRPr lang="fr-FR" sz="2400" b="1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64FAFAF-2845-4769-B4AE-3F05378F2177}"/>
              </a:ext>
            </a:extLst>
          </p:cNvPr>
          <p:cNvSpPr/>
          <p:nvPr/>
        </p:nvSpPr>
        <p:spPr>
          <a:xfrm rot="16200000">
            <a:off x="8920233" y="4185513"/>
            <a:ext cx="283610" cy="572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E15F9C-58AB-433A-BFD2-2A58145A8D45}"/>
              </a:ext>
            </a:extLst>
          </p:cNvPr>
          <p:cNvSpPr txBox="1"/>
          <p:nvPr/>
        </p:nvSpPr>
        <p:spPr>
          <a:xfrm>
            <a:off x="4756297" y="3788714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function</a:t>
            </a:r>
            <a:endParaRPr lang="fr-FR" dirty="0"/>
          </a:p>
          <a:p>
            <a:r>
              <a:rPr lang="fr-FR" dirty="0"/>
              <a:t>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5BBC35-75FA-4447-851F-AA86612F54C3}"/>
              </a:ext>
            </a:extLst>
          </p:cNvPr>
          <p:cNvSpPr txBox="1"/>
          <p:nvPr/>
        </p:nvSpPr>
        <p:spPr>
          <a:xfrm>
            <a:off x="8609832" y="3729822"/>
            <a:ext cx="970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function</a:t>
            </a:r>
            <a:endParaRPr lang="fr-FR" dirty="0"/>
          </a:p>
          <a:p>
            <a:r>
              <a:rPr lang="fr-FR" dirty="0" err="1"/>
              <a:t>result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72ABC6-1777-4697-865D-EDBA63E1B1DD}"/>
              </a:ext>
            </a:extLst>
          </p:cNvPr>
          <p:cNvSpPr/>
          <p:nvPr/>
        </p:nvSpPr>
        <p:spPr>
          <a:xfrm>
            <a:off x="315570" y="5548314"/>
            <a:ext cx="1069550" cy="510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E3C6CD-7E88-4C2F-AD4A-16FCC0B76F24}"/>
              </a:ext>
            </a:extLst>
          </p:cNvPr>
          <p:cNvSpPr txBox="1"/>
          <p:nvPr/>
        </p:nvSpPr>
        <p:spPr>
          <a:xfrm>
            <a:off x="347839" y="5509452"/>
            <a:ext cx="98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Query</a:t>
            </a:r>
            <a:endParaRPr lang="fr-FR" sz="2400" b="1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48C78111-81D4-429D-BC4B-7C3829C02283}"/>
              </a:ext>
            </a:extLst>
          </p:cNvPr>
          <p:cNvSpPr/>
          <p:nvPr/>
        </p:nvSpPr>
        <p:spPr>
          <a:xfrm rot="13283931">
            <a:off x="907431" y="4948204"/>
            <a:ext cx="283610" cy="572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71A77E-FDFA-4134-98C5-F0D1E3303E0D}"/>
              </a:ext>
            </a:extLst>
          </p:cNvPr>
          <p:cNvSpPr txBox="1"/>
          <p:nvPr/>
        </p:nvSpPr>
        <p:spPr>
          <a:xfrm>
            <a:off x="915390" y="2475990"/>
            <a:ext cx="4460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Convert</a:t>
            </a:r>
            <a:r>
              <a:rPr lang="fr-FR" dirty="0"/>
              <a:t>  </a:t>
            </a:r>
            <a:r>
              <a:rPr lang="fr-FR" dirty="0" err="1"/>
              <a:t>entity</a:t>
            </a:r>
            <a:r>
              <a:rPr lang="fr-FR" dirty="0"/>
              <a:t> to immutable model</a:t>
            </a:r>
          </a:p>
          <a:p>
            <a:r>
              <a:rPr lang="fr-FR" dirty="0" err="1"/>
              <a:t>Using</a:t>
            </a:r>
            <a:r>
              <a:rPr lang="fr-FR" dirty="0"/>
              <a:t> getters </a:t>
            </a:r>
            <a:r>
              <a:rPr lang="fr-FR" dirty="0" err="1"/>
              <a:t>only</a:t>
            </a:r>
            <a:r>
              <a:rPr lang="fr-FR" dirty="0"/>
              <a:t> + </a:t>
            </a:r>
            <a:r>
              <a:rPr lang="fr-FR" dirty="0" err="1"/>
              <a:t>constructors</a:t>
            </a:r>
            <a:r>
              <a:rPr lang="fr-FR" dirty="0"/>
              <a:t>/</a:t>
            </a:r>
            <a:r>
              <a:rPr lang="fr-FR" dirty="0" err="1"/>
              <a:t>builder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6E78D4-A03E-4B9A-8355-581A6BEE2BEB}"/>
              </a:ext>
            </a:extLst>
          </p:cNvPr>
          <p:cNvSpPr txBox="1"/>
          <p:nvPr/>
        </p:nvSpPr>
        <p:spPr>
          <a:xfrm>
            <a:off x="5758551" y="5401587"/>
            <a:ext cx="3137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ExprEvaluationService</a:t>
            </a:r>
            <a:endParaRPr lang="fr-FR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ECA6D8-E4C2-4FD2-AA74-EA5389DB59B9}"/>
              </a:ext>
            </a:extLst>
          </p:cNvPr>
          <p:cNvSpPr txBox="1"/>
          <p:nvPr/>
        </p:nvSpPr>
        <p:spPr>
          <a:xfrm>
            <a:off x="4177748" y="5581871"/>
            <a:ext cx="1742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Expression</a:t>
            </a:r>
          </a:p>
          <a:p>
            <a:r>
              <a:rPr lang="fr-FR" sz="2400" b="1" dirty="0"/>
              <a:t>Rule</a:t>
            </a:r>
          </a:p>
          <a:p>
            <a:r>
              <a:rPr lang="fr-FR" sz="2400" b="1" dirty="0" err="1"/>
              <a:t>Function</a:t>
            </a:r>
            <a:endParaRPr lang="fr-FR" sz="2400" b="1" dirty="0"/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752D2AB5-BE46-4DF2-A2C4-0D338113909F}"/>
              </a:ext>
            </a:extLst>
          </p:cNvPr>
          <p:cNvSpPr/>
          <p:nvPr/>
        </p:nvSpPr>
        <p:spPr>
          <a:xfrm>
            <a:off x="1684307" y="3239263"/>
            <a:ext cx="1393604" cy="53675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9691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6ECD-6E42-4375-8C72-3BF9A5C2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88" y="91294"/>
            <a:ext cx="10515600" cy="1771736"/>
          </a:xfrm>
        </p:spPr>
        <p:txBody>
          <a:bodyPr>
            <a:normAutofit fontScale="90000"/>
          </a:bodyPr>
          <a:lstStyle/>
          <a:p>
            <a:r>
              <a:rPr lang="fr-FR" dirty="0" err="1"/>
              <a:t>Side-Effect</a:t>
            </a:r>
            <a:r>
              <a:rPr lang="fr-FR" dirty="0"/>
              <a:t> Service Methods :</a:t>
            </a:r>
            <a:br>
              <a:rPr lang="fr-FR" dirty="0"/>
            </a:br>
            <a:r>
              <a:rPr lang="fr-FR" dirty="0"/>
              <a:t>    </a:t>
            </a:r>
            <a:r>
              <a:rPr lang="fr-FR" dirty="0" err="1"/>
              <a:t>may</a:t>
            </a:r>
            <a:r>
              <a:rPr lang="fr-FR" dirty="0"/>
              <a:t> use </a:t>
            </a:r>
            <a:r>
              <a:rPr lang="fr-FR" dirty="0" err="1"/>
              <a:t>imperative</a:t>
            </a:r>
            <a:r>
              <a:rPr lang="fr-FR" dirty="0"/>
              <a:t> code</a:t>
            </a:r>
            <a:br>
              <a:rPr lang="fr-FR" dirty="0"/>
            </a:br>
            <a:r>
              <a:rPr lang="fr-FR" dirty="0"/>
              <a:t>    or Workflow engine or Rule </a:t>
            </a:r>
            <a:r>
              <a:rPr lang="fr-FR" dirty="0" err="1"/>
              <a:t>Inference</a:t>
            </a:r>
            <a:r>
              <a:rPr lang="fr-FR" dirty="0"/>
              <a:t> engine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1C657D1-4A19-46CF-B409-5AD1DA9C82E1}"/>
              </a:ext>
            </a:extLst>
          </p:cNvPr>
          <p:cNvSpPr/>
          <p:nvPr/>
        </p:nvSpPr>
        <p:spPr>
          <a:xfrm>
            <a:off x="577000" y="3833635"/>
            <a:ext cx="1662545" cy="17114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AEA85-230F-4784-AFA0-5A3F80A4175E}"/>
              </a:ext>
            </a:extLst>
          </p:cNvPr>
          <p:cNvSpPr txBox="1"/>
          <p:nvPr/>
        </p:nvSpPr>
        <p:spPr>
          <a:xfrm>
            <a:off x="580211" y="2779818"/>
            <a:ext cx="1780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DUMP States</a:t>
            </a:r>
          </a:p>
          <a:p>
            <a:r>
              <a:rPr lang="fr-FR" dirty="0"/>
              <a:t> of all </a:t>
            </a:r>
            <a:r>
              <a:rPr lang="fr-FR" dirty="0" err="1"/>
              <a:t>entities</a:t>
            </a:r>
            <a:endParaRPr lang="fr-FR" dirty="0"/>
          </a:p>
          <a:p>
            <a:r>
              <a:rPr lang="fr-FR" dirty="0" err="1"/>
              <a:t>Before</a:t>
            </a:r>
            <a:r>
              <a:rPr lang="fr-FR" dirty="0"/>
              <a:t> « action »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D9F75F39-2767-4DE6-A3D3-2E5D0C850538}"/>
              </a:ext>
            </a:extLst>
          </p:cNvPr>
          <p:cNvSpPr/>
          <p:nvPr/>
        </p:nvSpPr>
        <p:spPr>
          <a:xfrm>
            <a:off x="10161900" y="3613275"/>
            <a:ext cx="1662545" cy="171144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3DEFE-3D43-43AE-A172-B034AC878E33}"/>
              </a:ext>
            </a:extLst>
          </p:cNvPr>
          <p:cNvSpPr txBox="1"/>
          <p:nvPr/>
        </p:nvSpPr>
        <p:spPr>
          <a:xfrm>
            <a:off x="10098334" y="2594003"/>
            <a:ext cx="19838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NEW DUMP States </a:t>
            </a:r>
          </a:p>
          <a:p>
            <a:r>
              <a:rPr lang="fr-FR" dirty="0"/>
              <a:t>of all </a:t>
            </a:r>
            <a:r>
              <a:rPr lang="fr-FR" dirty="0" err="1"/>
              <a:t>entities</a:t>
            </a:r>
            <a:endParaRPr lang="fr-FR" dirty="0"/>
          </a:p>
          <a:p>
            <a:r>
              <a:rPr lang="fr-FR" dirty="0" err="1"/>
              <a:t>After</a:t>
            </a:r>
            <a:r>
              <a:rPr lang="fr-FR" dirty="0"/>
              <a:t> « action »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2E6EDF-131D-43D8-B389-D2D471B982DE}"/>
              </a:ext>
            </a:extLst>
          </p:cNvPr>
          <p:cNvSpPr/>
          <p:nvPr/>
        </p:nvSpPr>
        <p:spPr>
          <a:xfrm>
            <a:off x="3672363" y="3007252"/>
            <a:ext cx="3036496" cy="3265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5A833-05E6-4867-84A3-84A4BC0A2E70}"/>
              </a:ext>
            </a:extLst>
          </p:cNvPr>
          <p:cNvSpPr txBox="1"/>
          <p:nvPr/>
        </p:nvSpPr>
        <p:spPr>
          <a:xfrm>
            <a:off x="3890577" y="2944343"/>
            <a:ext cx="11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Service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A94B3C-AC53-42DC-88EA-961E73FDE6DE}"/>
              </a:ext>
            </a:extLst>
          </p:cNvPr>
          <p:cNvCxnSpPr>
            <a:cxnSpLocks/>
          </p:cNvCxnSpPr>
          <p:nvPr/>
        </p:nvCxnSpPr>
        <p:spPr>
          <a:xfrm>
            <a:off x="3672363" y="3406008"/>
            <a:ext cx="30364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Flowchart: Off-page Connector 10">
            <a:extLst>
              <a:ext uri="{FF2B5EF4-FFF2-40B4-BE49-F238E27FC236}">
                <a16:creationId xmlns:a16="http://schemas.microsoft.com/office/drawing/2014/main" id="{8A5BD501-6F27-4F5F-8762-CB179E79E7DD}"/>
              </a:ext>
            </a:extLst>
          </p:cNvPr>
          <p:cNvSpPr/>
          <p:nvPr/>
        </p:nvSpPr>
        <p:spPr>
          <a:xfrm rot="16200000">
            <a:off x="4311530" y="4134197"/>
            <a:ext cx="288235" cy="39756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14B60F6E-5B96-4C8E-ADE1-782D2F9A7D7D}"/>
              </a:ext>
            </a:extLst>
          </p:cNvPr>
          <p:cNvSpPr/>
          <p:nvPr/>
        </p:nvSpPr>
        <p:spPr>
          <a:xfrm rot="16200000">
            <a:off x="4874628" y="3875186"/>
            <a:ext cx="288235" cy="39756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owchart: Off-page Connector 12">
            <a:extLst>
              <a:ext uri="{FF2B5EF4-FFF2-40B4-BE49-F238E27FC236}">
                <a16:creationId xmlns:a16="http://schemas.microsoft.com/office/drawing/2014/main" id="{1A2E90A5-0191-43E5-B3DE-147F9A9BFE5A}"/>
              </a:ext>
            </a:extLst>
          </p:cNvPr>
          <p:cNvSpPr/>
          <p:nvPr/>
        </p:nvSpPr>
        <p:spPr>
          <a:xfrm rot="16200000">
            <a:off x="5040162" y="4368004"/>
            <a:ext cx="288235" cy="39756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BC2D2E-FADD-48E7-BD5E-E164C11AAD0E}"/>
              </a:ext>
            </a:extLst>
          </p:cNvPr>
          <p:cNvCxnSpPr>
            <a:stCxn id="11" idx="2"/>
          </p:cNvCxnSpPr>
          <p:nvPr/>
        </p:nvCxnSpPr>
        <p:spPr>
          <a:xfrm>
            <a:off x="4654430" y="4332979"/>
            <a:ext cx="331067" cy="21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47B49D-3654-4029-8712-3DA81A4CE7E2}"/>
              </a:ext>
            </a:extLst>
          </p:cNvPr>
          <p:cNvCxnSpPr>
            <a:cxnSpLocks/>
            <a:endCxn id="12" idx="0"/>
          </p:cNvCxnSpPr>
          <p:nvPr/>
        </p:nvCxnSpPr>
        <p:spPr>
          <a:xfrm flipV="1">
            <a:off x="4654430" y="4073968"/>
            <a:ext cx="165533" cy="20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DA365-F8A8-4002-99E0-D491689691AD}"/>
              </a:ext>
            </a:extLst>
          </p:cNvPr>
          <p:cNvSpPr/>
          <p:nvPr/>
        </p:nvSpPr>
        <p:spPr>
          <a:xfrm>
            <a:off x="4187291" y="3821938"/>
            <a:ext cx="2027694" cy="1022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AECBC4-AF40-4B84-AF8D-43310A39063F}"/>
              </a:ext>
            </a:extLst>
          </p:cNvPr>
          <p:cNvSpPr txBox="1"/>
          <p:nvPr/>
        </p:nvSpPr>
        <p:spPr>
          <a:xfrm>
            <a:off x="4091919" y="4844020"/>
            <a:ext cx="2673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  <a:r>
              <a:rPr lang="fr-FR" dirty="0" err="1"/>
              <a:t>interpret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data </a:t>
            </a:r>
          </a:p>
          <a:p>
            <a:r>
              <a:rPr lang="fr-FR" dirty="0"/>
              <a:t>as workflows state</a:t>
            </a:r>
          </a:p>
          <a:p>
            <a:r>
              <a:rPr lang="fr-FR" dirty="0" err="1"/>
              <a:t>Find</a:t>
            </a:r>
            <a:r>
              <a:rPr lang="fr-FR" dirty="0"/>
              <a:t> « Trigger condition» </a:t>
            </a:r>
          </a:p>
          <a:p>
            <a:r>
              <a:rPr lang="fr-FR" dirty="0"/>
              <a:t> 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execute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actions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2703AF-D6E5-41F4-ABB8-C7184AD1E1E1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217528" y="4073968"/>
            <a:ext cx="273761" cy="14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Off-page Connector 22">
            <a:extLst>
              <a:ext uri="{FF2B5EF4-FFF2-40B4-BE49-F238E27FC236}">
                <a16:creationId xmlns:a16="http://schemas.microsoft.com/office/drawing/2014/main" id="{6FC8ABDC-5A99-4839-89BB-DF13F76A2E96}"/>
              </a:ext>
            </a:extLst>
          </p:cNvPr>
          <p:cNvSpPr/>
          <p:nvPr/>
        </p:nvSpPr>
        <p:spPr>
          <a:xfrm rot="16200000">
            <a:off x="5570011" y="4089870"/>
            <a:ext cx="288235" cy="39756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83BC69EF-74B7-4891-A361-A0BC8BA19235}"/>
              </a:ext>
            </a:extLst>
          </p:cNvPr>
          <p:cNvSpPr/>
          <p:nvPr/>
        </p:nvSpPr>
        <p:spPr>
          <a:xfrm rot="16200000">
            <a:off x="2892306" y="4155130"/>
            <a:ext cx="283610" cy="572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B2F71597-61D4-45EF-B32F-6CF07AC327ED}"/>
              </a:ext>
            </a:extLst>
          </p:cNvPr>
          <p:cNvSpPr/>
          <p:nvPr/>
        </p:nvSpPr>
        <p:spPr>
          <a:xfrm rot="16200000">
            <a:off x="7184177" y="4109907"/>
            <a:ext cx="283610" cy="572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C22F1BA1-336F-49E1-9839-64F936EA5D33}"/>
              </a:ext>
            </a:extLst>
          </p:cNvPr>
          <p:cNvSpPr/>
          <p:nvPr/>
        </p:nvSpPr>
        <p:spPr>
          <a:xfrm>
            <a:off x="7928660" y="5344882"/>
            <a:ext cx="775856" cy="90577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654E8029-FA47-4F9B-B3FE-6AB67522BE8F}"/>
              </a:ext>
            </a:extLst>
          </p:cNvPr>
          <p:cNvSpPr/>
          <p:nvPr/>
        </p:nvSpPr>
        <p:spPr>
          <a:xfrm>
            <a:off x="7804999" y="3347922"/>
            <a:ext cx="361244" cy="355226"/>
          </a:xfrm>
          <a:prstGeom prst="plus">
            <a:avLst>
              <a:gd name="adj" fmla="val 377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E34A81-BC7C-479A-8DB2-76AB0C875199}"/>
              </a:ext>
            </a:extLst>
          </p:cNvPr>
          <p:cNvSpPr txBox="1"/>
          <p:nvPr/>
        </p:nvSpPr>
        <p:spPr>
          <a:xfrm>
            <a:off x="8241449" y="3332667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7AE634-67B3-4DFE-BE48-7BF18779574F}"/>
              </a:ext>
            </a:extLst>
          </p:cNvPr>
          <p:cNvSpPr txBox="1"/>
          <p:nvPr/>
        </p:nvSpPr>
        <p:spPr>
          <a:xfrm>
            <a:off x="8241449" y="3775202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Update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5C6E1D-D76D-4D44-8559-98C4F127F760}"/>
              </a:ext>
            </a:extLst>
          </p:cNvPr>
          <p:cNvSpPr txBox="1"/>
          <p:nvPr/>
        </p:nvSpPr>
        <p:spPr>
          <a:xfrm>
            <a:off x="8252171" y="4211296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32" name="&quot;Not Allowed&quot; Symbol 31">
            <a:extLst>
              <a:ext uri="{FF2B5EF4-FFF2-40B4-BE49-F238E27FC236}">
                <a16:creationId xmlns:a16="http://schemas.microsoft.com/office/drawing/2014/main" id="{9B404EDF-FAF0-428F-9D8A-829A87D54034}"/>
              </a:ext>
            </a:extLst>
          </p:cNvPr>
          <p:cNvSpPr/>
          <p:nvPr/>
        </p:nvSpPr>
        <p:spPr>
          <a:xfrm>
            <a:off x="7849398" y="4259305"/>
            <a:ext cx="361244" cy="34693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Lightning Bolt 33">
            <a:extLst>
              <a:ext uri="{FF2B5EF4-FFF2-40B4-BE49-F238E27FC236}">
                <a16:creationId xmlns:a16="http://schemas.microsoft.com/office/drawing/2014/main" id="{1D3500F1-2DEA-4EAB-B176-4718778D6D3C}"/>
              </a:ext>
            </a:extLst>
          </p:cNvPr>
          <p:cNvSpPr/>
          <p:nvPr/>
        </p:nvSpPr>
        <p:spPr>
          <a:xfrm>
            <a:off x="3505551" y="5171636"/>
            <a:ext cx="428731" cy="49934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6A31CF6-E6AF-40A2-8B5A-067C42CA243D}"/>
              </a:ext>
            </a:extLst>
          </p:cNvPr>
          <p:cNvSpPr/>
          <p:nvPr/>
        </p:nvSpPr>
        <p:spPr>
          <a:xfrm>
            <a:off x="7841355" y="3798570"/>
            <a:ext cx="326791" cy="32259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FD0A497C-549A-43DC-803D-5858DFA9F06A}"/>
              </a:ext>
            </a:extLst>
          </p:cNvPr>
          <p:cNvSpPr/>
          <p:nvPr/>
        </p:nvSpPr>
        <p:spPr>
          <a:xfrm rot="16200000">
            <a:off x="9421491" y="4135849"/>
            <a:ext cx="283610" cy="572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Arrow: Up-Down 36">
            <a:extLst>
              <a:ext uri="{FF2B5EF4-FFF2-40B4-BE49-F238E27FC236}">
                <a16:creationId xmlns:a16="http://schemas.microsoft.com/office/drawing/2014/main" id="{92E7F247-D238-4F87-B10F-445B05CE596C}"/>
              </a:ext>
            </a:extLst>
          </p:cNvPr>
          <p:cNvSpPr/>
          <p:nvPr/>
        </p:nvSpPr>
        <p:spPr>
          <a:xfrm>
            <a:off x="8223906" y="4837411"/>
            <a:ext cx="129014" cy="3693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rrow: Up-Down 37">
            <a:extLst>
              <a:ext uri="{FF2B5EF4-FFF2-40B4-BE49-F238E27FC236}">
                <a16:creationId xmlns:a16="http://schemas.microsoft.com/office/drawing/2014/main" id="{AF741320-B4CD-43A9-9EB3-224F89C577B0}"/>
              </a:ext>
            </a:extLst>
          </p:cNvPr>
          <p:cNvSpPr/>
          <p:nvPr/>
        </p:nvSpPr>
        <p:spPr>
          <a:xfrm>
            <a:off x="8392332" y="4929780"/>
            <a:ext cx="129014" cy="3693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row: Up-Down 38">
            <a:extLst>
              <a:ext uri="{FF2B5EF4-FFF2-40B4-BE49-F238E27FC236}">
                <a16:creationId xmlns:a16="http://schemas.microsoft.com/office/drawing/2014/main" id="{B1BE5FD7-8AD2-4015-9C7E-69737376BF06}"/>
              </a:ext>
            </a:extLst>
          </p:cNvPr>
          <p:cNvSpPr/>
          <p:nvPr/>
        </p:nvSpPr>
        <p:spPr>
          <a:xfrm>
            <a:off x="8057728" y="4718767"/>
            <a:ext cx="129014" cy="36933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59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375A-8D1E-4ECC-B5D2-7D5E979F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651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Focus on (</a:t>
            </a:r>
            <a:r>
              <a:rPr lang="fr-FR" dirty="0" err="1"/>
              <a:t>Persistence</a:t>
            </a:r>
            <a:r>
              <a:rPr lang="fr-FR" dirty="0"/>
              <a:t>) Data vs </a:t>
            </a:r>
            <a:r>
              <a:rPr lang="fr-FR" dirty="0" err="1"/>
              <a:t>Behavior</a:t>
            </a:r>
            <a:endParaRPr lang="fr-FR" dirty="0"/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DFF2C04B-D995-42BA-9C95-37D3BD1F3599}"/>
              </a:ext>
            </a:extLst>
          </p:cNvPr>
          <p:cNvSpPr/>
          <p:nvPr/>
        </p:nvSpPr>
        <p:spPr>
          <a:xfrm>
            <a:off x="3208867" y="3348566"/>
            <a:ext cx="1371600" cy="127846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3548E30E-7FFE-47FC-9AF2-792FB892BE6E}"/>
              </a:ext>
            </a:extLst>
          </p:cNvPr>
          <p:cNvSpPr/>
          <p:nvPr/>
        </p:nvSpPr>
        <p:spPr>
          <a:xfrm>
            <a:off x="7217833" y="3348566"/>
            <a:ext cx="635000" cy="1087967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D0800-30C5-435F-8B6A-754561290431}"/>
              </a:ext>
            </a:extLst>
          </p:cNvPr>
          <p:cNvSpPr txBox="1"/>
          <p:nvPr/>
        </p:nvSpPr>
        <p:spPr>
          <a:xfrm>
            <a:off x="805074" y="2290234"/>
            <a:ext cx="5612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An </a:t>
            </a:r>
            <a:r>
              <a:rPr lang="fr-FR" sz="2400" dirty="0" err="1"/>
              <a:t>Entity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unique via </a:t>
            </a:r>
            <a:r>
              <a:rPr lang="fr-FR" sz="2400" dirty="0" err="1"/>
              <a:t>its</a:t>
            </a:r>
            <a:r>
              <a:rPr lang="fr-FR" sz="2400" dirty="0"/>
              <a:t> « ID »</a:t>
            </a:r>
          </a:p>
          <a:p>
            <a:r>
              <a:rPr lang="fr-FR" sz="2400" dirty="0"/>
              <a:t>And </a:t>
            </a:r>
            <a:r>
              <a:rPr lang="fr-FR" sz="2400" dirty="0" err="1"/>
              <a:t>completely</a:t>
            </a:r>
            <a:r>
              <a:rPr lang="fr-FR" sz="2400" dirty="0"/>
              <a:t> </a:t>
            </a:r>
            <a:r>
              <a:rPr lang="fr-FR" sz="2400" dirty="0" err="1"/>
              <a:t>defined</a:t>
            </a:r>
            <a:r>
              <a:rPr lang="fr-FR" sz="2400" dirty="0"/>
              <a:t> via all </a:t>
            </a:r>
            <a:r>
              <a:rPr lang="fr-FR" sz="2400" dirty="0" err="1"/>
              <a:t>its</a:t>
            </a:r>
            <a:r>
              <a:rPr lang="fr-FR" sz="2400" dirty="0"/>
              <a:t> state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F39D4-2DAC-4687-B5B4-851857D7E35E}"/>
              </a:ext>
            </a:extLst>
          </p:cNvPr>
          <p:cNvSpPr txBox="1"/>
          <p:nvPr/>
        </p:nvSpPr>
        <p:spPr>
          <a:xfrm>
            <a:off x="5468158" y="4516967"/>
            <a:ext cx="63233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Not </a:t>
            </a:r>
            <a:r>
              <a:rPr lang="fr-FR" sz="2400" dirty="0" err="1"/>
              <a:t>focusing</a:t>
            </a:r>
            <a:r>
              <a:rPr lang="fr-FR" sz="2400" dirty="0"/>
              <a:t> (</a:t>
            </a:r>
            <a:r>
              <a:rPr lang="fr-FR" sz="2400" dirty="0" err="1"/>
              <a:t>yet</a:t>
            </a:r>
            <a:r>
              <a:rPr lang="fr-FR" sz="2400" dirty="0"/>
              <a:t>) on </a:t>
            </a:r>
            <a:r>
              <a:rPr lang="fr-FR" sz="2400" dirty="0" err="1"/>
              <a:t>behavior</a:t>
            </a:r>
            <a:r>
              <a:rPr lang="fr-FR" sz="2400" dirty="0"/>
              <a:t> </a:t>
            </a:r>
            <a:r>
              <a:rPr lang="fr-FR" sz="2400" dirty="0" err="1"/>
              <a:t>methods</a:t>
            </a:r>
            <a:r>
              <a:rPr lang="fr-FR" sz="2400" dirty="0"/>
              <a:t> on </a:t>
            </a:r>
            <a:r>
              <a:rPr lang="fr-FR" sz="2400" dirty="0" err="1"/>
              <a:t>Entity</a:t>
            </a:r>
            <a:endParaRPr lang="fr-FR" sz="2400" dirty="0"/>
          </a:p>
          <a:p>
            <a:r>
              <a:rPr lang="fr-FR" sz="2400" dirty="0"/>
              <a:t>Assume </a:t>
            </a:r>
            <a:r>
              <a:rPr lang="fr-FR" sz="2400" dirty="0" err="1"/>
              <a:t>only</a:t>
            </a:r>
            <a:r>
              <a:rPr lang="fr-FR" sz="2400" dirty="0"/>
              <a:t> Getter/Setters</a:t>
            </a:r>
          </a:p>
          <a:p>
            <a:r>
              <a:rPr lang="fr-FR" sz="2400" dirty="0"/>
              <a:t>   + </a:t>
            </a:r>
            <a:r>
              <a:rPr lang="fr-FR" sz="2400" dirty="0" err="1"/>
              <a:t>Add</a:t>
            </a:r>
            <a:r>
              <a:rPr lang="fr-FR" sz="2400" dirty="0"/>
              <a:t>/</a:t>
            </a:r>
            <a:r>
              <a:rPr lang="fr-FR" sz="2400" dirty="0" err="1"/>
              <a:t>Remove</a:t>
            </a:r>
            <a:r>
              <a:rPr lang="fr-FR" sz="2400" dirty="0"/>
              <a:t> relations to </a:t>
            </a:r>
            <a:r>
              <a:rPr lang="fr-FR" sz="2400" dirty="0" err="1"/>
              <a:t>other</a:t>
            </a:r>
            <a:r>
              <a:rPr lang="fr-FR" sz="2400" dirty="0"/>
              <a:t> </a:t>
            </a:r>
            <a:r>
              <a:rPr lang="fr-FR" sz="2400" dirty="0" err="1"/>
              <a:t>Entities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Behavior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handle</a:t>
            </a:r>
            <a:r>
              <a:rPr lang="fr-FR" sz="2400" dirty="0"/>
              <a:t> by Service classes</a:t>
            </a:r>
            <a:br>
              <a:rPr lang="fr-FR" sz="2400" dirty="0"/>
            </a:br>
            <a:r>
              <a:rPr lang="fr-FR" sz="2400" dirty="0"/>
              <a:t> or </a:t>
            </a:r>
            <a:r>
              <a:rPr lang="fr-FR" sz="2400" dirty="0" err="1"/>
              <a:t>corresponding</a:t>
            </a:r>
            <a:r>
              <a:rPr lang="fr-FR" sz="2400" dirty="0"/>
              <a:t> Model class</a:t>
            </a:r>
          </a:p>
        </p:txBody>
      </p:sp>
    </p:spTree>
    <p:extLst>
      <p:ext uri="{BB962C8B-B14F-4D97-AF65-F5344CB8AC3E}">
        <p14:creationId xmlns:p14="http://schemas.microsoft.com/office/powerpoint/2010/main" val="3325871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5EF1-0976-4036-B0DD-D468F458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27" y="365125"/>
            <a:ext cx="11989886" cy="1325563"/>
          </a:xfrm>
        </p:spPr>
        <p:txBody>
          <a:bodyPr/>
          <a:lstStyle/>
          <a:p>
            <a:r>
              <a:rPr lang="fr-FR" dirty="0"/>
              <a:t>Model / Service / Workflow Code / Rule Engine Code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DBC6303-95E1-4F9E-A51A-9718A17323B0}"/>
              </a:ext>
            </a:extLst>
          </p:cNvPr>
          <p:cNvSpPr/>
          <p:nvPr/>
        </p:nvSpPr>
        <p:spPr>
          <a:xfrm rot="5400000">
            <a:off x="5711333" y="422971"/>
            <a:ext cx="513433" cy="421015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EEB99-9207-48E1-AEF1-E1E69E5C6254}"/>
              </a:ext>
            </a:extLst>
          </p:cNvPr>
          <p:cNvSpPr txBox="1"/>
          <p:nvPr/>
        </p:nvSpPr>
        <p:spPr>
          <a:xfrm>
            <a:off x="4488873" y="2998694"/>
            <a:ext cx="3121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Service</a:t>
            </a:r>
          </a:p>
          <a:p>
            <a:r>
              <a:rPr lang="fr-FR" dirty="0"/>
              <a:t>To </a:t>
            </a:r>
            <a:r>
              <a:rPr lang="fr-FR" dirty="0" err="1"/>
              <a:t>prepare</a:t>
            </a:r>
            <a:r>
              <a:rPr lang="fr-FR" dirty="0"/>
              <a:t> « </a:t>
            </a:r>
            <a:r>
              <a:rPr lang="fr-FR" dirty="0" err="1"/>
              <a:t>WorflowContext</a:t>
            </a:r>
            <a:r>
              <a:rPr lang="fr-FR" dirty="0"/>
              <a:t> »</a:t>
            </a:r>
          </a:p>
          <a:p>
            <a:r>
              <a:rPr lang="fr-FR" dirty="0"/>
              <a:t>by </a:t>
            </a:r>
            <a:r>
              <a:rPr lang="fr-FR" dirty="0" err="1"/>
              <a:t>extracting</a:t>
            </a:r>
            <a:r>
              <a:rPr lang="fr-FR" dirty="0"/>
              <a:t> </a:t>
            </a:r>
            <a:r>
              <a:rPr lang="fr-FR" dirty="0" err="1"/>
              <a:t>Entity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4BF0A-0FC0-4133-AF0D-8350190C79F6}"/>
              </a:ext>
            </a:extLst>
          </p:cNvPr>
          <p:cNvSpPr txBox="1"/>
          <p:nvPr/>
        </p:nvSpPr>
        <p:spPr>
          <a:xfrm>
            <a:off x="4488873" y="4236638"/>
            <a:ext cx="3044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Once </a:t>
            </a:r>
            <a:r>
              <a:rPr lang="fr-FR" dirty="0" err="1"/>
              <a:t>preparation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… </a:t>
            </a:r>
          </a:p>
          <a:p>
            <a:r>
              <a:rPr lang="fr-FR" dirty="0" err="1"/>
              <a:t>Worflow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often</a:t>
            </a:r>
            <a:r>
              <a:rPr lang="fr-FR" dirty="0"/>
              <a:t> TOO simple</a:t>
            </a:r>
          </a:p>
          <a:p>
            <a:r>
              <a:rPr lang="fr-FR" dirty="0"/>
              <a:t>So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in Service </a:t>
            </a:r>
            <a:r>
              <a:rPr lang="fr-FR" dirty="0" err="1"/>
              <a:t>itself</a:t>
            </a:r>
            <a:endParaRPr lang="fr-FR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BBA81D1-DA38-4A4D-8A01-A168CEB84107}"/>
              </a:ext>
            </a:extLst>
          </p:cNvPr>
          <p:cNvSpPr/>
          <p:nvPr/>
        </p:nvSpPr>
        <p:spPr>
          <a:xfrm rot="5400000">
            <a:off x="10029467" y="745293"/>
            <a:ext cx="513433" cy="356550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1C887-D160-4A9F-B513-80C20349AC98}"/>
              </a:ext>
            </a:extLst>
          </p:cNvPr>
          <p:cNvSpPr txBox="1"/>
          <p:nvPr/>
        </p:nvSpPr>
        <p:spPr>
          <a:xfrm>
            <a:off x="4488873" y="5508811"/>
            <a:ext cx="3700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complex</a:t>
            </a:r>
            <a:r>
              <a:rPr lang="fr-FR" dirty="0"/>
              <a:t> business workflow</a:t>
            </a:r>
          </a:p>
          <a:p>
            <a:r>
              <a:rPr lang="fr-FR" dirty="0"/>
              <a:t>Need? </a:t>
            </a:r>
            <a:r>
              <a:rPr lang="fr-FR" dirty="0" err="1"/>
              <a:t>accidental</a:t>
            </a:r>
            <a:r>
              <a:rPr lang="fr-FR" dirty="0"/>
              <a:t> </a:t>
            </a:r>
            <a:r>
              <a:rPr lang="fr-FR" dirty="0" err="1"/>
              <a:t>complexity</a:t>
            </a:r>
            <a:r>
              <a:rPr lang="fr-FR" dirty="0"/>
              <a:t> </a:t>
            </a:r>
          </a:p>
          <a:p>
            <a:r>
              <a:rPr lang="fr-FR" dirty="0"/>
              <a:t>          of JBPM / </a:t>
            </a:r>
            <a:r>
              <a:rPr lang="fr-FR" dirty="0" err="1"/>
              <a:t>Camunda</a:t>
            </a:r>
            <a:r>
              <a:rPr lang="fr-FR" dirty="0"/>
              <a:t> / </a:t>
            </a:r>
            <a:r>
              <a:rPr lang="fr-FR" dirty="0" err="1"/>
              <a:t>Activiti</a:t>
            </a:r>
            <a:r>
              <a:rPr lang="fr-FR" dirty="0"/>
              <a:t>…</a:t>
            </a:r>
          </a:p>
          <a:p>
            <a:r>
              <a:rPr lang="fr-FR" dirty="0"/>
              <a:t>In practice: &lt; 1% of business cases?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726439-8706-4DB4-9BA0-4EC6E6FFB998}"/>
              </a:ext>
            </a:extLst>
          </p:cNvPr>
          <p:cNvSpPr txBox="1"/>
          <p:nvPr/>
        </p:nvSpPr>
        <p:spPr>
          <a:xfrm>
            <a:off x="8621602" y="2988133"/>
            <a:ext cx="27299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IDEM …</a:t>
            </a:r>
          </a:p>
          <a:p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Service</a:t>
            </a:r>
          </a:p>
          <a:p>
            <a:r>
              <a:rPr lang="fr-FR" dirty="0"/>
              <a:t>To </a:t>
            </a:r>
            <a:r>
              <a:rPr lang="fr-FR" dirty="0" err="1"/>
              <a:t>prepare</a:t>
            </a:r>
            <a:r>
              <a:rPr lang="fr-FR" dirty="0"/>
              <a:t> « </a:t>
            </a:r>
            <a:r>
              <a:rPr lang="fr-FR" dirty="0" err="1"/>
              <a:t>RuleContext</a:t>
            </a:r>
            <a:r>
              <a:rPr lang="fr-FR" dirty="0"/>
              <a:t> »</a:t>
            </a:r>
          </a:p>
          <a:p>
            <a:r>
              <a:rPr lang="fr-FR" dirty="0"/>
              <a:t>by </a:t>
            </a:r>
            <a:r>
              <a:rPr lang="fr-FR" dirty="0" err="1"/>
              <a:t>extracting</a:t>
            </a:r>
            <a:r>
              <a:rPr lang="fr-FR" dirty="0"/>
              <a:t> </a:t>
            </a:r>
            <a:r>
              <a:rPr lang="fr-FR" dirty="0" err="1"/>
              <a:t>Entity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0474EE-0A18-49C2-A835-B18E370F5245}"/>
              </a:ext>
            </a:extLst>
          </p:cNvPr>
          <p:cNvSpPr txBox="1"/>
          <p:nvPr/>
        </p:nvSpPr>
        <p:spPr>
          <a:xfrm>
            <a:off x="8653492" y="5707698"/>
            <a:ext cx="3265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Need? </a:t>
            </a:r>
            <a:r>
              <a:rPr lang="fr-FR" dirty="0" err="1"/>
              <a:t>accidental</a:t>
            </a:r>
            <a:r>
              <a:rPr lang="fr-FR" dirty="0"/>
              <a:t> </a:t>
            </a:r>
            <a:r>
              <a:rPr lang="fr-FR" dirty="0" err="1"/>
              <a:t>complexity</a:t>
            </a:r>
            <a:r>
              <a:rPr lang="fr-FR" dirty="0"/>
              <a:t> </a:t>
            </a:r>
          </a:p>
          <a:p>
            <a:r>
              <a:rPr lang="fr-FR" dirty="0"/>
              <a:t>   of </a:t>
            </a:r>
            <a:r>
              <a:rPr lang="fr-FR" dirty="0" err="1"/>
              <a:t>Drules</a:t>
            </a:r>
            <a:r>
              <a:rPr lang="fr-FR" dirty="0"/>
              <a:t> / </a:t>
            </a:r>
            <a:r>
              <a:rPr lang="fr-FR" dirty="0" err="1"/>
              <a:t>JRules</a:t>
            </a:r>
            <a:r>
              <a:rPr lang="fr-FR" dirty="0"/>
              <a:t>…</a:t>
            </a:r>
          </a:p>
          <a:p>
            <a:r>
              <a:rPr lang="fr-FR" dirty="0"/>
              <a:t>In practice: &lt; 1/100000 of cases?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4347609-72E5-443E-BCC7-6E1241E90374}"/>
              </a:ext>
            </a:extLst>
          </p:cNvPr>
          <p:cNvSpPr/>
          <p:nvPr/>
        </p:nvSpPr>
        <p:spPr>
          <a:xfrm rot="5400000">
            <a:off x="667870" y="1780309"/>
            <a:ext cx="513433" cy="14954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DD95D-3000-40EA-A4D4-86AD47239C2D}"/>
              </a:ext>
            </a:extLst>
          </p:cNvPr>
          <p:cNvSpPr txBox="1"/>
          <p:nvPr/>
        </p:nvSpPr>
        <p:spPr>
          <a:xfrm>
            <a:off x="176849" y="2967335"/>
            <a:ext cx="382938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service…</a:t>
            </a:r>
          </a:p>
          <a:p>
            <a:endParaRPr lang="fr-FR" dirty="0"/>
          </a:p>
          <a:p>
            <a:r>
              <a:rPr lang="fr-FR" dirty="0" err="1"/>
              <a:t>Often</a:t>
            </a:r>
            <a:r>
              <a:rPr lang="fr-FR" dirty="0"/>
              <a:t>: NO </a:t>
            </a:r>
            <a:r>
              <a:rPr lang="fr-FR" dirty="0" err="1"/>
              <a:t>object-oriented</a:t>
            </a:r>
            <a:endParaRPr lang="fr-FR" dirty="0"/>
          </a:p>
          <a:p>
            <a:r>
              <a:rPr lang="fr-FR" dirty="0"/>
              <a:t>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 (no </a:t>
            </a:r>
            <a:r>
              <a:rPr lang="fr-FR" dirty="0" err="1"/>
              <a:t>dynamic</a:t>
            </a:r>
            <a:r>
              <a:rPr lang="fr-FR" dirty="0"/>
              <a:t> </a:t>
            </a:r>
            <a:r>
              <a:rPr lang="fr-FR" dirty="0" err="1"/>
              <a:t>methods</a:t>
            </a:r>
            <a:r>
              <a:rPr lang="fr-FR" dirty="0"/>
              <a:t>)</a:t>
            </a:r>
          </a:p>
          <a:p>
            <a:r>
              <a:rPr lang="fr-FR" dirty="0"/>
              <a:t>… </a:t>
            </a:r>
            <a:r>
              <a:rPr lang="fr-FR" dirty="0" err="1"/>
              <a:t>simpler</a:t>
            </a:r>
            <a:r>
              <a:rPr lang="fr-FR" dirty="0"/>
              <a:t> to use « </a:t>
            </a:r>
            <a:r>
              <a:rPr lang="fr-FR" dirty="0" err="1"/>
              <a:t>static</a:t>
            </a:r>
            <a:r>
              <a:rPr lang="fr-FR" dirty="0"/>
              <a:t> </a:t>
            </a:r>
            <a:r>
              <a:rPr lang="fr-FR" dirty="0" err="1"/>
              <a:t>methods</a:t>
            </a:r>
            <a:r>
              <a:rPr lang="fr-FR" dirty="0"/>
              <a:t>»</a:t>
            </a:r>
          </a:p>
          <a:p>
            <a:endParaRPr lang="fr-FR" dirty="0"/>
          </a:p>
          <a:p>
            <a:r>
              <a:rPr lang="fr-FR" dirty="0"/>
              <a:t>How to split SOLID </a:t>
            </a:r>
            <a:r>
              <a:rPr lang="fr-FR" dirty="0" err="1"/>
              <a:t>principles</a:t>
            </a:r>
            <a:r>
              <a:rPr lang="fr-FR" dirty="0"/>
              <a:t> ?</a:t>
            </a:r>
          </a:p>
          <a:p>
            <a:pPr marL="285750" indent="-285750">
              <a:buFontTx/>
              <a:buChar char="-"/>
            </a:pPr>
            <a:r>
              <a:rPr lang="fr-FR" dirty="0"/>
              <a:t>services?</a:t>
            </a:r>
          </a:p>
          <a:p>
            <a:pPr marL="285750" indent="-285750">
              <a:buFontTx/>
              <a:buChar char="-"/>
            </a:pPr>
            <a:r>
              <a:rPr lang="fr-FR" dirty="0"/>
              <a:t>Visitor design pattern ?</a:t>
            </a:r>
          </a:p>
          <a:p>
            <a:pPr marL="285750" indent="-285750">
              <a:buFontTx/>
              <a:buChar char="-"/>
            </a:pPr>
            <a:r>
              <a:rPr lang="fr-FR" dirty="0"/>
              <a:t>Adapter pattern ?</a:t>
            </a:r>
          </a:p>
          <a:p>
            <a:pPr marL="285750" indent="-285750">
              <a:buFontTx/>
              <a:buChar char="-"/>
            </a:pPr>
            <a:r>
              <a:rPr lang="fr-FR" dirty="0"/>
              <a:t>Dynamic dispatch </a:t>
            </a:r>
            <a:r>
              <a:rPr lang="fr-FR" dirty="0" err="1"/>
              <a:t>Adapters+Factory</a:t>
            </a:r>
            <a:br>
              <a:rPr lang="fr-FR" dirty="0"/>
            </a:br>
            <a:r>
              <a:rPr lang="fr-FR" dirty="0"/>
              <a:t> (</a:t>
            </a:r>
            <a:r>
              <a:rPr lang="fr-FR" dirty="0" err="1"/>
              <a:t>eclipse</a:t>
            </a:r>
            <a:r>
              <a:rPr lang="fr-FR" dirty="0"/>
              <a:t>-like </a:t>
            </a:r>
            <a:r>
              <a:rPr lang="fr-FR" dirty="0" err="1"/>
              <a:t>fwk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26959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7641-1E17-4EFE-B6F9-5D287F43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Choose</a:t>
            </a:r>
            <a:r>
              <a:rPr lang="fr-FR" dirty="0"/>
              <a:t> the best </a:t>
            </a:r>
            <a:r>
              <a:rPr lang="fr-FR" dirty="0" err="1"/>
              <a:t>Paradigm</a:t>
            </a:r>
            <a:r>
              <a:rPr lang="fr-FR" dirty="0"/>
              <a:t> /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71FE9-6C46-42B4-B7ED-AC811DF9E925}"/>
              </a:ext>
            </a:extLst>
          </p:cNvPr>
          <p:cNvSpPr txBox="1"/>
          <p:nvPr/>
        </p:nvSpPr>
        <p:spPr>
          <a:xfrm>
            <a:off x="838200" y="1961908"/>
            <a:ext cx="11185754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Declarative</a:t>
            </a:r>
            <a:r>
              <a:rPr lang="fr-FR" sz="2800" dirty="0"/>
              <a:t>  &gt;&gt;  </a:t>
            </a:r>
            <a:r>
              <a:rPr lang="fr-FR" sz="2800" dirty="0" err="1"/>
              <a:t>Imperative</a:t>
            </a:r>
            <a:endParaRPr lang="fr-FR" sz="2800" dirty="0"/>
          </a:p>
          <a:p>
            <a:endParaRPr lang="fr-FR" dirty="0"/>
          </a:p>
          <a:p>
            <a:r>
              <a:rPr lang="fr-FR" dirty="0"/>
              <a:t>Example 1 : </a:t>
            </a:r>
            <a:r>
              <a:rPr lang="fr-FR" dirty="0" err="1"/>
              <a:t>maven</a:t>
            </a:r>
            <a:r>
              <a:rPr lang="fr-FR" dirty="0"/>
              <a:t>, </a:t>
            </a:r>
            <a:r>
              <a:rPr lang="fr-FR" dirty="0" err="1"/>
              <a:t>bazel</a:t>
            </a:r>
            <a:r>
              <a:rPr lang="fr-FR" dirty="0"/>
              <a:t>, </a:t>
            </a:r>
            <a:r>
              <a:rPr lang="fr-FR" dirty="0" err="1"/>
              <a:t>makefile</a:t>
            </a:r>
            <a:r>
              <a:rPr lang="fr-FR" dirty="0"/>
              <a:t>    &gt;&gt;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&gt;&gt;   </a:t>
            </a:r>
            <a:r>
              <a:rPr lang="fr-FR" dirty="0" err="1"/>
              <a:t>ant</a:t>
            </a:r>
            <a:r>
              <a:rPr lang="fr-FR" dirty="0"/>
              <a:t>, </a:t>
            </a:r>
            <a:r>
              <a:rPr lang="fr-FR" dirty="0" err="1"/>
              <a:t>shell</a:t>
            </a:r>
            <a:r>
              <a:rPr lang="fr-FR" dirty="0"/>
              <a:t> scripts, </a:t>
            </a:r>
            <a:r>
              <a:rPr lang="fr-FR" dirty="0" err="1"/>
              <a:t>graddle</a:t>
            </a:r>
            <a:r>
              <a:rPr lang="fr-FR" dirty="0"/>
              <a:t> custom codes</a:t>
            </a:r>
          </a:p>
          <a:p>
            <a:endParaRPr lang="fr-FR" dirty="0"/>
          </a:p>
          <a:p>
            <a:r>
              <a:rPr lang="fr-FR" dirty="0"/>
              <a:t>Example 2:  </a:t>
            </a:r>
            <a:r>
              <a:rPr lang="fr-FR" dirty="0" err="1"/>
              <a:t>deploy</a:t>
            </a:r>
            <a:r>
              <a:rPr lang="fr-FR" dirty="0"/>
              <a:t> on </a:t>
            </a:r>
            <a:r>
              <a:rPr lang="fr-FR" dirty="0" err="1"/>
              <a:t>Kubernetes</a:t>
            </a:r>
            <a:r>
              <a:rPr lang="fr-FR" dirty="0"/>
              <a:t>   &gt;&gt;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&gt;&gt;   </a:t>
            </a:r>
            <a:r>
              <a:rPr lang="fr-FR" dirty="0" err="1"/>
              <a:t>deploy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SSH custom </a:t>
            </a:r>
            <a:r>
              <a:rPr lang="fr-FR" dirty="0" err="1"/>
              <a:t>restarts</a:t>
            </a:r>
            <a:r>
              <a:rPr lang="fr-FR" dirty="0"/>
              <a:t> </a:t>
            </a:r>
            <a:r>
              <a:rPr lang="fr-FR" dirty="0" err="1"/>
              <a:t>shell</a:t>
            </a:r>
            <a:r>
              <a:rPr lang="fr-FR" dirty="0"/>
              <a:t>, or Docker </a:t>
            </a:r>
            <a:r>
              <a:rPr lang="fr-FR" dirty="0" err="1"/>
              <a:t>Swarm</a:t>
            </a:r>
            <a:endParaRPr lang="fr-FR" dirty="0"/>
          </a:p>
          <a:p>
            <a:endParaRPr lang="fr-FR" dirty="0"/>
          </a:p>
          <a:p>
            <a:r>
              <a:rPr lang="fr-FR" dirty="0"/>
              <a:t>Example 3 :  </a:t>
            </a:r>
            <a:r>
              <a:rPr lang="fr-FR" dirty="0" err="1"/>
              <a:t>provisionning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Puppet,Ansible,Terraform</a:t>
            </a:r>
            <a:r>
              <a:rPr lang="fr-FR" dirty="0"/>
              <a:t>  &gt;&gt;</a:t>
            </a:r>
            <a:r>
              <a:rPr lang="fr-FR" dirty="0" err="1"/>
              <a:t>simpler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&gt;&gt;  </a:t>
            </a:r>
            <a:r>
              <a:rPr lang="fr-FR" dirty="0" err="1"/>
              <a:t>shell</a:t>
            </a:r>
            <a:r>
              <a:rPr lang="fr-FR" dirty="0"/>
              <a:t>, code or custom workflow engines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3074A0-BB3D-417F-9E5D-57CBC7BC9E7A}"/>
              </a:ext>
            </a:extLst>
          </p:cNvPr>
          <p:cNvSpPr txBox="1"/>
          <p:nvPr/>
        </p:nvSpPr>
        <p:spPr>
          <a:xfrm>
            <a:off x="838200" y="5710811"/>
            <a:ext cx="66148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NO Silver Bullet</a:t>
            </a:r>
          </a:p>
          <a:p>
            <a:endParaRPr lang="fr-FR" dirty="0"/>
          </a:p>
          <a:p>
            <a:r>
              <a:rPr lang="fr-FR" dirty="0"/>
              <a:t>Do not use JBPM, or </a:t>
            </a:r>
            <a:r>
              <a:rPr lang="fr-FR" dirty="0" err="1"/>
              <a:t>Drules</a:t>
            </a:r>
            <a:r>
              <a:rPr lang="fr-FR" dirty="0"/>
              <a:t> if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absolutely</a:t>
            </a:r>
            <a:r>
              <a:rPr lang="fr-FR" dirty="0"/>
              <a:t> </a:t>
            </a:r>
            <a:r>
              <a:rPr lang="fr-FR" dirty="0" err="1"/>
              <a:t>adapted</a:t>
            </a:r>
            <a:r>
              <a:rPr lang="fr-FR" dirty="0"/>
              <a:t>/</a:t>
            </a:r>
            <a:r>
              <a:rPr lang="fr-FR" dirty="0" err="1"/>
              <a:t>necessary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5F86A5-34EE-4816-B432-772FA8962ACF}"/>
              </a:ext>
            </a:extLst>
          </p:cNvPr>
          <p:cNvSpPr txBox="1"/>
          <p:nvPr/>
        </p:nvSpPr>
        <p:spPr>
          <a:xfrm>
            <a:off x="838200" y="4487791"/>
            <a:ext cx="798705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Choose</a:t>
            </a:r>
            <a:r>
              <a:rPr lang="fr-FR" sz="2800" dirty="0"/>
              <a:t> Langage &amp; Tool</a:t>
            </a:r>
          </a:p>
          <a:p>
            <a:r>
              <a:rPr lang="fr-FR" dirty="0"/>
              <a:t>Example: use </a:t>
            </a:r>
            <a:r>
              <a:rPr lang="fr-FR" dirty="0" err="1"/>
              <a:t>algebraic</a:t>
            </a:r>
            <a:r>
              <a:rPr lang="fr-FR" dirty="0"/>
              <a:t> </a:t>
            </a:r>
            <a:r>
              <a:rPr lang="fr-FR" dirty="0" err="1"/>
              <a:t>tool</a:t>
            </a:r>
            <a:r>
              <a:rPr lang="fr-FR" dirty="0"/>
              <a:t> for math,  </a:t>
            </a:r>
            <a:r>
              <a:rPr lang="fr-FR" dirty="0" err="1"/>
              <a:t>generate</a:t>
            </a:r>
            <a:r>
              <a:rPr lang="fr-FR" dirty="0"/>
              <a:t> </a:t>
            </a:r>
            <a:r>
              <a:rPr lang="fr-FR" dirty="0" err="1"/>
              <a:t>automated</a:t>
            </a:r>
            <a:r>
              <a:rPr lang="fr-FR" dirty="0"/>
              <a:t> code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declaration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41727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763E-B1D4-4AB8-AD36-76B75D89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99511-1DC3-41A4-BE01-863062936887}"/>
              </a:ext>
            </a:extLst>
          </p:cNvPr>
          <p:cNvSpPr txBox="1"/>
          <p:nvPr/>
        </p:nvSpPr>
        <p:spPr>
          <a:xfrm>
            <a:off x="572948" y="1741989"/>
            <a:ext cx="1142761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Try to </a:t>
            </a:r>
            <a:r>
              <a:rPr lang="fr-FR" sz="2800" dirty="0" err="1"/>
              <a:t>reduce</a:t>
            </a:r>
            <a:r>
              <a:rPr lang="fr-FR" sz="2800" dirty="0"/>
              <a:t> software </a:t>
            </a:r>
            <a:r>
              <a:rPr lang="fr-FR" sz="2800" dirty="0" err="1"/>
              <a:t>complexity</a:t>
            </a:r>
            <a:endParaRPr lang="fr-FR" sz="2800" dirty="0"/>
          </a:p>
          <a:p>
            <a:endParaRPr lang="fr-FR" sz="2800" dirty="0"/>
          </a:p>
          <a:p>
            <a:pPr marL="285750" indent="-285750">
              <a:buFontTx/>
              <a:buChar char="-"/>
            </a:pPr>
            <a:r>
              <a:rPr lang="fr-FR" sz="2800" dirty="0"/>
              <a:t>Respect </a:t>
            </a:r>
            <a:r>
              <a:rPr lang="fr-FR" sz="2800" dirty="0" err="1"/>
              <a:t>naming</a:t>
            </a:r>
            <a:r>
              <a:rPr lang="fr-FR" sz="2800" dirty="0"/>
              <a:t> conventions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Respect </a:t>
            </a:r>
            <a:r>
              <a:rPr lang="fr-FR" sz="2800" dirty="0" err="1"/>
              <a:t>proven</a:t>
            </a:r>
            <a:r>
              <a:rPr lang="fr-FR" sz="2800" dirty="0"/>
              <a:t> correct architectures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Use SOLID </a:t>
            </a:r>
            <a:r>
              <a:rPr lang="fr-FR" sz="2800" dirty="0" err="1"/>
              <a:t>principles</a:t>
            </a:r>
            <a:r>
              <a:rPr lang="fr-FR" sz="2800" dirty="0"/>
              <a:t> on classes</a:t>
            </a:r>
          </a:p>
          <a:p>
            <a:pPr marL="285750" indent="-285750">
              <a:buFontTx/>
              <a:buChar char="-"/>
            </a:pPr>
            <a:r>
              <a:rPr lang="fr-FR" sz="2800" dirty="0"/>
              <a:t>Read books</a:t>
            </a:r>
          </a:p>
          <a:p>
            <a:endParaRPr lang="fr-FR" sz="2800" dirty="0"/>
          </a:p>
          <a:p>
            <a:pPr marL="285750" indent="-285750">
              <a:buFontTx/>
              <a:buChar char="-"/>
            </a:pPr>
            <a:r>
              <a:rPr lang="fr-FR" sz="2800" dirty="0"/>
              <a:t>Do no </a:t>
            </a:r>
            <a:r>
              <a:rPr lang="fr-FR" sz="2800" dirty="0" err="1"/>
              <a:t>create</a:t>
            </a:r>
            <a:r>
              <a:rPr lang="fr-FR" sz="2800" dirty="0"/>
              <a:t> </a:t>
            </a:r>
            <a:r>
              <a:rPr lang="fr-FR" sz="2800" dirty="0" err="1"/>
              <a:t>too</a:t>
            </a:r>
            <a:r>
              <a:rPr lang="fr-FR" sz="2800" dirty="0"/>
              <a:t> </a:t>
            </a:r>
            <a:r>
              <a:rPr lang="fr-FR" sz="2800" dirty="0" err="1"/>
              <a:t>many</a:t>
            </a:r>
            <a:r>
              <a:rPr lang="fr-FR" sz="2800" dirty="0"/>
              <a:t> </a:t>
            </a:r>
            <a:r>
              <a:rPr lang="fr-FR" sz="2800" dirty="0" err="1"/>
              <a:t>additionnal</a:t>
            </a:r>
            <a:r>
              <a:rPr lang="fr-FR" sz="2800" dirty="0"/>
              <a:t> Layer of indirections in </a:t>
            </a:r>
            <a:r>
              <a:rPr lang="fr-FR" sz="2800" dirty="0" err="1"/>
              <a:t>your</a:t>
            </a:r>
            <a:r>
              <a:rPr lang="fr-FR" sz="2800" dirty="0"/>
              <a:t> architecture</a:t>
            </a:r>
            <a:br>
              <a:rPr lang="fr-FR" sz="2800" dirty="0"/>
            </a:br>
            <a:r>
              <a:rPr lang="fr-FR" sz="2800" dirty="0"/>
              <a:t>( Interface + Command classes + Copies + Model +  DAO/Repositories … ) </a:t>
            </a:r>
          </a:p>
          <a:p>
            <a:pPr marL="285750" indent="-285750">
              <a:buFontTx/>
              <a:buChar char="-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671468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763E-B1D4-4AB8-AD36-76B75D89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6234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POJO </a:t>
            </a:r>
            <a:r>
              <a:rPr lang="fr-FR" dirty="0" err="1"/>
              <a:t>Entity</a:t>
            </a:r>
            <a:r>
              <a:rPr lang="fr-FR" dirty="0"/>
              <a:t> class : </a:t>
            </a:r>
            <a:r>
              <a:rPr lang="fr-FR" dirty="0" err="1"/>
              <a:t>weakness</a:t>
            </a:r>
            <a:r>
              <a:rPr lang="fr-FR" dirty="0"/>
              <a:t> for Smart Code</a:t>
            </a:r>
            <a:br>
              <a:rPr lang="fr-FR" dirty="0"/>
            </a:br>
            <a:br>
              <a:rPr lang="fr-FR" dirty="0"/>
            </a:br>
            <a:r>
              <a:rPr lang="fr-FR" dirty="0"/>
              <a:t>« </a:t>
            </a:r>
            <a:r>
              <a:rPr lang="fr-FR" dirty="0" err="1"/>
              <a:t>Anemic</a:t>
            </a:r>
            <a:r>
              <a:rPr lang="fr-FR" dirty="0"/>
              <a:t> »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D4CA38-A23E-4315-9B5F-4814339F7487}"/>
              </a:ext>
            </a:extLst>
          </p:cNvPr>
          <p:cNvSpPr txBox="1"/>
          <p:nvPr/>
        </p:nvSpPr>
        <p:spPr>
          <a:xfrm>
            <a:off x="1542369" y="2597256"/>
            <a:ext cx="391440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@Entity</a:t>
            </a:r>
          </a:p>
          <a:p>
            <a:r>
              <a:rPr lang="fr-FR" b="1" dirty="0"/>
              <a:t>@Getter @Setter // POJO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lombok</a:t>
            </a:r>
            <a:endParaRPr lang="fr-FR" b="1" dirty="0"/>
          </a:p>
          <a:p>
            <a:r>
              <a:rPr lang="fr-FR" dirty="0"/>
              <a:t>Class </a:t>
            </a:r>
            <a:r>
              <a:rPr lang="fr-FR" dirty="0" err="1"/>
              <a:t>XEntity</a:t>
            </a:r>
            <a:r>
              <a:rPr lang="fr-FR" dirty="0"/>
              <a:t> {</a:t>
            </a:r>
          </a:p>
          <a:p>
            <a:endParaRPr lang="fr-FR" dirty="0"/>
          </a:p>
          <a:p>
            <a:r>
              <a:rPr lang="fr-FR" dirty="0"/>
              <a:t>@Id @GeneratedValue</a:t>
            </a:r>
          </a:p>
          <a:p>
            <a:r>
              <a:rPr lang="fr-FR" dirty="0" err="1"/>
              <a:t>private</a:t>
            </a:r>
            <a:r>
              <a:rPr lang="fr-FR" dirty="0"/>
              <a:t> long id;</a:t>
            </a:r>
          </a:p>
          <a:p>
            <a:endParaRPr lang="fr-FR" dirty="0"/>
          </a:p>
          <a:p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 field1, field2, field3, field4;</a:t>
            </a:r>
          </a:p>
          <a:p>
            <a:r>
              <a:rPr lang="fr-FR" dirty="0" err="1"/>
              <a:t>private</a:t>
            </a:r>
            <a:r>
              <a:rPr lang="fr-FR" dirty="0"/>
              <a:t> String field5, field6, field7;</a:t>
            </a:r>
          </a:p>
          <a:p>
            <a:r>
              <a:rPr lang="fr-FR" dirty="0" err="1"/>
              <a:t>private</a:t>
            </a:r>
            <a:r>
              <a:rPr lang="fr-FR" dirty="0"/>
              <a:t> Date field8, field9, field10;</a:t>
            </a:r>
          </a:p>
          <a:p>
            <a:endParaRPr lang="fr-FR" dirty="0"/>
          </a:p>
          <a:p>
            <a:r>
              <a:rPr lang="fr-FR" dirty="0"/>
              <a:t>}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C02D967C-F39A-48E9-A0AC-ACB1F00D4A8F}"/>
              </a:ext>
            </a:extLst>
          </p:cNvPr>
          <p:cNvSpPr/>
          <p:nvPr/>
        </p:nvSpPr>
        <p:spPr>
          <a:xfrm>
            <a:off x="5524595" y="4050252"/>
            <a:ext cx="530087" cy="510327"/>
          </a:xfrm>
          <a:prstGeom prst="smileyFace">
            <a:avLst>
              <a:gd name="adj" fmla="val 465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6F7BD3FB-21AD-483B-9CFC-69C5F003930D}"/>
              </a:ext>
            </a:extLst>
          </p:cNvPr>
          <p:cNvSpPr/>
          <p:nvPr/>
        </p:nvSpPr>
        <p:spPr>
          <a:xfrm>
            <a:off x="5551099" y="5004352"/>
            <a:ext cx="472109" cy="467139"/>
          </a:xfrm>
          <a:prstGeom prst="smileyFace">
            <a:avLst>
              <a:gd name="adj" fmla="val -465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10F11F03-3440-4CBD-9F73-F0FDABA8A7C8}"/>
              </a:ext>
            </a:extLst>
          </p:cNvPr>
          <p:cNvSpPr/>
          <p:nvPr/>
        </p:nvSpPr>
        <p:spPr>
          <a:xfrm>
            <a:off x="6589644" y="2668657"/>
            <a:ext cx="5467620" cy="1506937"/>
          </a:xfrm>
          <a:prstGeom prst="wedgeEllipseCallout">
            <a:avLst>
              <a:gd name="adj1" fmla="val -57562"/>
              <a:gd name="adj2" fmla="val 581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30DB4C23-0DB2-4A60-9AD2-95EE5D92AEB4}"/>
              </a:ext>
            </a:extLst>
          </p:cNvPr>
          <p:cNvSpPr/>
          <p:nvPr/>
        </p:nvSpPr>
        <p:spPr>
          <a:xfrm>
            <a:off x="6589643" y="5237921"/>
            <a:ext cx="5467621" cy="1324527"/>
          </a:xfrm>
          <a:prstGeom prst="wedgeEllipseCallout">
            <a:avLst>
              <a:gd name="adj1" fmla="val -56578"/>
              <a:gd name="adj2" fmla="val -448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0F021D-FE67-40B2-B97E-887A924723FD}"/>
              </a:ext>
            </a:extLst>
          </p:cNvPr>
          <p:cNvSpPr txBox="1"/>
          <p:nvPr/>
        </p:nvSpPr>
        <p:spPr>
          <a:xfrm>
            <a:off x="7068906" y="2910863"/>
            <a:ext cx="43238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Class looks full of </a:t>
            </a:r>
            <a:r>
              <a:rPr lang="fr-FR" sz="2800" dirty="0" err="1"/>
              <a:t>fields</a:t>
            </a:r>
            <a:r>
              <a:rPr lang="fr-FR" sz="2800" dirty="0"/>
              <a:t>/data</a:t>
            </a:r>
          </a:p>
          <a:p>
            <a:r>
              <a:rPr lang="fr-FR" sz="2800" dirty="0"/>
              <a:t>May </a:t>
            </a:r>
            <a:r>
              <a:rPr lang="fr-FR" sz="2800" dirty="0" err="1"/>
              <a:t>save</a:t>
            </a:r>
            <a:r>
              <a:rPr lang="fr-FR" sz="2800" dirty="0"/>
              <a:t> lot of « </a:t>
            </a:r>
            <a:r>
              <a:rPr lang="fr-FR" sz="2800" dirty="0" err="1"/>
              <a:t>things</a:t>
            </a:r>
            <a:r>
              <a:rPr lang="fr-FR" sz="2800" dirty="0"/>
              <a:t> 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B0F9D-B772-4A54-84A8-34BAA7760ECC}"/>
              </a:ext>
            </a:extLst>
          </p:cNvPr>
          <p:cNvSpPr txBox="1"/>
          <p:nvPr/>
        </p:nvSpPr>
        <p:spPr>
          <a:xfrm>
            <a:off x="6987737" y="5471491"/>
            <a:ext cx="5069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Only</a:t>
            </a:r>
            <a:r>
              <a:rPr lang="fr-FR" sz="2800" dirty="0"/>
              <a:t> getter/setters – No </a:t>
            </a:r>
            <a:r>
              <a:rPr lang="fr-FR" sz="2800" dirty="0" err="1"/>
              <a:t>methods</a:t>
            </a:r>
            <a:endParaRPr lang="fr-FR" sz="2800" dirty="0"/>
          </a:p>
          <a:p>
            <a:r>
              <a:rPr lang="fr-FR" sz="2800" dirty="0"/>
              <a:t>No business </a:t>
            </a:r>
            <a:r>
              <a:rPr lang="fr-FR" sz="2800" dirty="0" err="1"/>
              <a:t>logic</a:t>
            </a:r>
            <a:r>
              <a:rPr lang="fr-FR" sz="2800" dirty="0"/>
              <a:t> / </a:t>
            </a:r>
            <a:r>
              <a:rPr lang="fr-FR" sz="2800" dirty="0" err="1"/>
              <a:t>behavior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47638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CDBC-DB1F-4D71-83FF-47E2C6B4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« The » Computer Science </a:t>
            </a:r>
            <a:r>
              <a:rPr lang="fr-FR" dirty="0" err="1"/>
              <a:t>Theorem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B1C40-107E-423E-B52F-5DBADA7F958A}"/>
              </a:ext>
            </a:extLst>
          </p:cNvPr>
          <p:cNvSpPr txBox="1"/>
          <p:nvPr/>
        </p:nvSpPr>
        <p:spPr>
          <a:xfrm>
            <a:off x="528104" y="3827554"/>
            <a:ext cx="117102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“ All problems in computer science </a:t>
            </a:r>
          </a:p>
          <a:p>
            <a:r>
              <a:rPr lang="en-US" sz="3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can be solved </a:t>
            </a:r>
          </a:p>
          <a:p>
            <a:r>
              <a:rPr lang="en-US" sz="3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by another level of indirection</a:t>
            </a:r>
            <a:r>
              <a:rPr lang="en-US" sz="3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r>
              <a:rPr lang="en-US" sz="3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except for the problem of too many layers of indirection.”</a:t>
            </a:r>
            <a:endParaRPr lang="fr-FR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A968BC-13B9-4E7A-8C48-D201EA4AD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17" y="1523701"/>
            <a:ext cx="6857185" cy="1746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7EB9E4-4E19-4C78-8AEA-8DC84EBD5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064" y="1330036"/>
            <a:ext cx="2740096" cy="255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6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763E-B1D4-4AB8-AD36-76B75D89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13" y="180438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Model </a:t>
            </a:r>
            <a:r>
              <a:rPr lang="fr-FR" dirty="0" err="1"/>
              <a:t>always</a:t>
            </a:r>
            <a:r>
              <a:rPr lang="fr-FR" dirty="0"/>
              <a:t> </a:t>
            </a:r>
            <a:r>
              <a:rPr lang="fr-FR" dirty="0" err="1"/>
              <a:t>needed</a:t>
            </a:r>
            <a:r>
              <a:rPr lang="fr-FR" dirty="0"/>
              <a:t> / </a:t>
            </a:r>
            <a:r>
              <a:rPr lang="fr-FR" dirty="0" err="1"/>
              <a:t>usefull</a:t>
            </a:r>
            <a:r>
              <a:rPr lang="fr-FR" dirty="0"/>
              <a:t> for </a:t>
            </a:r>
            <a:r>
              <a:rPr lang="fr-FR" dirty="0" err="1"/>
              <a:t>Entity</a:t>
            </a:r>
            <a:r>
              <a:rPr lang="fr-FR" dirty="0"/>
              <a:t> 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D6BF6C-B03D-46CA-8256-49D781525082}"/>
              </a:ext>
            </a:extLst>
          </p:cNvPr>
          <p:cNvSpPr txBox="1">
            <a:spLocks/>
          </p:cNvSpPr>
          <p:nvPr/>
        </p:nvSpPr>
        <p:spPr>
          <a:xfrm>
            <a:off x="760974" y="41423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ask</a:t>
            </a:r>
            <a:r>
              <a:rPr lang="fr-FR" dirty="0"/>
              <a:t> question</a:t>
            </a:r>
          </a:p>
          <a:p>
            <a:pPr algn="ctr"/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know the </a:t>
            </a:r>
            <a:r>
              <a:rPr lang="fr-FR" dirty="0" err="1"/>
              <a:t>answer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8424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78AD-951C-4049-9A31-C7193ED8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Model … indirection to </a:t>
            </a:r>
            <a:r>
              <a:rPr lang="fr-FR" dirty="0" err="1"/>
              <a:t>Entity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C90A2-0654-4808-8174-21EE4C0FA15C}"/>
              </a:ext>
            </a:extLst>
          </p:cNvPr>
          <p:cNvSpPr txBox="1"/>
          <p:nvPr/>
        </p:nvSpPr>
        <p:spPr>
          <a:xfrm>
            <a:off x="1364265" y="2136860"/>
            <a:ext cx="95878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 is an indirection to Entity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&amp;  (Entity) “problems can be solved 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by another level of indirection”</a:t>
            </a:r>
          </a:p>
          <a:p>
            <a:endParaRPr lang="en-US" sz="2400" b="1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202122"/>
                </a:solidFill>
                <a:latin typeface="Arial" panose="020B0604020202020204" pitchFamily="34" charset="0"/>
              </a:rPr>
              <a:t>=&gt; Possibility that Model indirection solve some Entity problem</a:t>
            </a:r>
            <a:endParaRPr lang="fr-F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06D31-A9EE-4BF8-B5D1-8B5EEE72372B}"/>
              </a:ext>
            </a:extLst>
          </p:cNvPr>
          <p:cNvSpPr txBox="1"/>
          <p:nvPr/>
        </p:nvSpPr>
        <p:spPr>
          <a:xfrm>
            <a:off x="1452282" y="4523102"/>
            <a:ext cx="81440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00B050"/>
                </a:solidFill>
              </a:rPr>
              <a:t>For simple « CRUD »   … There </a:t>
            </a:r>
            <a:r>
              <a:rPr lang="fr-FR" sz="2800" dirty="0" err="1">
                <a:solidFill>
                  <a:srgbClr val="00B050"/>
                </a:solidFill>
              </a:rPr>
              <a:t>is</a:t>
            </a:r>
            <a:r>
              <a:rPr lang="fr-FR" sz="2800" dirty="0">
                <a:solidFill>
                  <a:srgbClr val="00B050"/>
                </a:solidFill>
              </a:rPr>
              <a:t> </a:t>
            </a:r>
            <a:r>
              <a:rPr lang="fr-FR" sz="2800" dirty="0" err="1">
                <a:solidFill>
                  <a:srgbClr val="00B050"/>
                </a:solidFill>
              </a:rPr>
              <a:t>absolutly</a:t>
            </a:r>
            <a:r>
              <a:rPr lang="fr-FR" sz="2800" dirty="0">
                <a:solidFill>
                  <a:srgbClr val="00B050"/>
                </a:solidFill>
              </a:rPr>
              <a:t> NO </a:t>
            </a:r>
            <a:r>
              <a:rPr lang="fr-FR" sz="2800" dirty="0" err="1">
                <a:solidFill>
                  <a:srgbClr val="00B050"/>
                </a:solidFill>
              </a:rPr>
              <a:t>problem</a:t>
            </a:r>
            <a:endParaRPr lang="fr-FR" sz="2800" dirty="0">
              <a:solidFill>
                <a:srgbClr val="00B050"/>
              </a:solidFill>
            </a:endParaRPr>
          </a:p>
          <a:p>
            <a:endParaRPr lang="fr-FR" dirty="0"/>
          </a:p>
          <a:p>
            <a:r>
              <a:rPr lang="fr-FR" dirty="0"/>
              <a:t>…  </a:t>
            </a:r>
            <a:r>
              <a:rPr lang="fr-FR" dirty="0" err="1"/>
              <a:t>except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« Model » </a:t>
            </a:r>
            <a:r>
              <a:rPr lang="fr-FR" dirty="0" err="1"/>
              <a:t>defines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additional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of indirection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B2272-FCAA-42D2-A2D8-AC3C4EE9F0D1}"/>
              </a:ext>
            </a:extLst>
          </p:cNvPr>
          <p:cNvSpPr txBox="1"/>
          <p:nvPr/>
        </p:nvSpPr>
        <p:spPr>
          <a:xfrm>
            <a:off x="1515850" y="5647766"/>
            <a:ext cx="862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Adding Model indirection level falls in the rule of  “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too many layers of indirection</a:t>
            </a:r>
            <a:r>
              <a:rPr lang="en-US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”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833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5378</TotalTime>
  <Words>3139</Words>
  <Application>Microsoft Office PowerPoint</Application>
  <PresentationFormat>Widescreen</PresentationFormat>
  <Paragraphs>744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ui-monospace</vt:lpstr>
      <vt:lpstr>Office Theme</vt:lpstr>
      <vt:lpstr>Architecture Design  Part 2 : Model &amp; Service</vt:lpstr>
      <vt:lpstr>Outline</vt:lpstr>
      <vt:lpstr>Reminder Part 1 : Entity classes</vt:lpstr>
      <vt:lpstr>Entity Restrictions </vt:lpstr>
      <vt:lpstr>Focus on (Persistence) Data vs Behavior</vt:lpstr>
      <vt:lpstr>POJO Entity class : weakness for Smart Code  « Anemic » classes</vt:lpstr>
      <vt:lpstr>« The » Computer Science Theorem</vt:lpstr>
      <vt:lpstr>Model always needed / usefull for Entity ?</vt:lpstr>
      <vt:lpstr>Model … indirection to Entity</vt:lpstr>
      <vt:lpstr>Flat / Object-Oriented classes hierarchy</vt:lpstr>
      <vt:lpstr>Object-Oriented for Code &lt;-&gt; Flat for DB</vt:lpstr>
      <vt:lpstr>Typical mismatch between  Finantial Instrument Models &lt;-&gt; Optimized Database</vt:lpstr>
      <vt:lpstr>Typical Flat to Tree Converter (Pricing Finance )</vt:lpstr>
      <vt:lpstr>Model Adapter design-pattern</vt:lpstr>
      <vt:lpstr>Copy / Adapter out-of-sync / updates to Entity ?</vt:lpstr>
      <vt:lpstr>Read-Only Model : simpler</vt:lpstr>
      <vt:lpstr>Model using Immutable Copy + Converter  (Builder pattern)</vt:lpstr>
      <vt:lpstr>Unmodifiable (wrapper) vs Immutable (copy)  see  java.util.UnmodifiableList / guava ImmutableList</vt:lpstr>
      <vt:lpstr>Decision Diagram to use Model</vt:lpstr>
      <vt:lpstr>Pb =&gt; 1 More Indirection to Model « Visitor » Design-Pattern</vt:lpstr>
      <vt:lpstr>Still Pb =&gt; 1 + 1 More Indirections to Model « Adapter » + « Factory » + « Registry » Patterns « Double dispatch »</vt:lpstr>
      <vt:lpstr>See org/eclipse/core/runtime/IAdaptable.java Eclipse Platform « core » Framework  + Plugins Extensions</vt:lpstr>
      <vt:lpstr>Restriction on Model Adapter class  … same lifecycle as Entity anyway</vt:lpstr>
      <vt:lpstr>Entity : Lifecycle managed by Session (Transaction)</vt:lpstr>
      <vt:lpstr>Use Entity outside of Transaction ?  RuntimeException</vt:lpstr>
      <vt:lpstr>Copy Entity data to Transfer before Commit</vt:lpstr>
      <vt:lpstr>Do not confuse Model with DTO .. or DTO with Model</vt:lpstr>
      <vt:lpstr>Relations (Graph) between Entity  restrict to kernel « domain »</vt:lpstr>
      <vt:lpstr>Entity – Model … same managed Lyfecycle</vt:lpstr>
      <vt:lpstr>DTO - Entity – Model – Service … different managed Lyfecycle</vt:lpstr>
      <vt:lpstr>Adding business logics in Model class</vt:lpstr>
      <vt:lpstr>« solid » principles</vt:lpstr>
      <vt:lpstr>In Solid … S = SINGLE</vt:lpstr>
      <vt:lpstr>English Definition « Entity »</vt:lpstr>
      <vt:lpstr> Single » principle of SOLID for Entity:</vt:lpstr>
      <vt:lpstr>Remark Note:  zoom « Entity » definition</vt:lpstr>
      <vt:lpstr>Remark Note:  Entity versus « Aggregate » (Trees of data)</vt:lpstr>
      <vt:lpstr>Put « methods » in SOLID classes</vt:lpstr>
      <vt:lpstr>Model … put more abstraction on perfection representation</vt:lpstr>
      <vt:lpstr>Service … where action are done</vt:lpstr>
      <vt:lpstr>Move behaviors methods in  N  x « Services »</vt:lpstr>
      <vt:lpstr>Entity/Model  (Statefull)   vs    Service (Stateless)</vt:lpstr>
      <vt:lpstr>Entity = persist DATA + STATE between actions Actions = may have side-effects,  code in Service Service = fully Stateless</vt:lpstr>
      <vt:lpstr>Service Methods Dichotomy      Side-Effect   ..or..   NO-Side-Effect</vt:lpstr>
      <vt:lpstr>Where Complexity is</vt:lpstr>
      <vt:lpstr>algebraic Part  /   side-effect part on « Essential vs Accidental Complexity »</vt:lpstr>
      <vt:lpstr>PowerPoint Presentation</vt:lpstr>
      <vt:lpstr>Algebraic Service Methods :       may use declarative / functional / math code       on Immutable Value Objects</vt:lpstr>
      <vt:lpstr>Side-Effect Service Methods :     may use imperative code     or Workflow engine or Rule Inference engine</vt:lpstr>
      <vt:lpstr>Model / Service / Workflow Code / Rule Engine Code</vt:lpstr>
      <vt:lpstr>Choose the best Paradigm / Solution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arnaud.nauwynck@gmail.com</dc:creator>
  <cp:lastModifiedBy>arnaud.nauwynck@gmail.com</cp:lastModifiedBy>
  <cp:revision>32</cp:revision>
  <dcterms:created xsi:type="dcterms:W3CDTF">2022-01-22T14:04:50Z</dcterms:created>
  <dcterms:modified xsi:type="dcterms:W3CDTF">2022-01-26T07:43:08Z</dcterms:modified>
</cp:coreProperties>
</file>