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8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649" autoAdjust="0"/>
  </p:normalViewPr>
  <p:slideViewPr>
    <p:cSldViewPr snapToGrid="0">
      <p:cViewPr varScale="1">
        <p:scale>
          <a:sx n="80" d="100"/>
          <a:sy n="80" d="100"/>
        </p:scale>
        <p:origin x="78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95F0-50E9-0865-E0C3-93DA8221E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78024-70FE-14CF-8D0B-992A66DE3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25CF-9EC8-9CF0-20AC-900C22C9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A30F-0CB8-328E-E6D8-4D66FB66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10532-63B7-8C44-247E-75DF7BF7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09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402F-D6CB-B968-D37A-E1052B69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CECAF-2BC2-47AB-84BA-73BEFC9FB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B98D6-3CDB-7E52-D2AA-F95BDC51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6909D-73DE-CCE2-161D-3ED7C8B1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BDE-587A-90EA-DAE0-6AE2D8F2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5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A33BC-21FB-C787-338F-1E4460DAE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7FF3B-37B9-44BC-D1B5-70AF76626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B67C-B268-5962-B92F-6D8047E0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6EAB-B64E-C54B-3A83-A2695475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6B89-BE2C-C59B-BD93-1F031E59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0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E74-91CB-15BD-C4BD-4BF734B5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A1CD-6710-6576-DFCE-3A625E7B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EE61A-0205-140A-61BD-F6E694D5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903BF-E2C6-8EEF-A3CB-2788C7E0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D791-64CD-023D-8C5A-60B0C9BB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66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D493-B513-52E3-AB61-83D9D434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7834-658E-D29F-67C1-648BAB2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1E48-1069-88A8-AC90-9A9D29C8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C45B-590D-E139-C359-CF67C979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7C08-BA73-BD19-5599-9B137BBF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4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DB88-279B-35D5-216B-FDEBC5C1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7583-CB5C-C8CA-34D7-046FA5D5B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097BC-4AFD-509E-01B3-E77C9963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E2D70-35B1-3A05-0AEE-ECE04854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C491F-128C-BBA0-7F7F-09E0A165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F8AD-33C8-D434-92ED-CCEA9558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8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5D3E-7192-7AB3-3CAE-B9845928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1DA3-CA26-357E-C40C-EC63CDDC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60324-5AD4-1E37-31DB-51417C91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0FF15-A755-157C-CE3A-EDD0E6488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D694C-EB65-D196-58B2-B843D64A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8F90-A835-B4CB-BB05-EC8B0163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293B3-BC76-1D38-C0D0-35AC0536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5CB43-4681-92E1-296D-2A48F5FD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0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EE50-A198-E5BA-3834-0E139CC0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2D9FF-0F8F-A541-E787-2553C01E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72493-2E5E-7E1D-7059-948CA90D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75E4C-B2BC-6356-4AF4-82BC52A9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1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975C1-FD54-5D6D-A4D5-036DC55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523B1-51F9-C731-6EC4-352B5A7D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B0B1E-7042-F957-1726-FBF47062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38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6126-5F56-7EF9-322F-4907E917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0281-55D5-C368-6C02-9C58DC23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4D835-1BEC-6A40-193D-BFD57AF03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9C9C-3A55-33A6-A482-287EA7E2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67D8A-C19D-DFE8-310C-5DCBC1D3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7989-27C1-048E-E283-CF73DBDD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00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CFA3-3FF9-2ABE-AF6A-74B11B90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D2B6E-73AB-C0A1-EE76-1E02E85FC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6D109-8AF5-C297-309C-DADFD6271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05F47-E728-3241-7480-4FA2213B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2DCE-E221-4766-83FC-BB84860A875C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F04C7-57AE-B3FA-DAA0-59DDD150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DE8F0-1A5E-B9BB-C103-C98C5D9E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65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60E45-8D0E-9CDC-ED98-EC1FB35B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AA5E2-DAF3-6C52-B199-F5D346F3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F0E4-2322-7169-3D10-32949A3A3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2DCE-E221-4766-83FC-BB84860A875C}" type="datetimeFigureOut">
              <a:rPr lang="fr-FR" smtClean="0"/>
              <a:t>31/07/2022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3A280-2E49-64CD-D77E-FB33896EE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7629-65A6-4553-2129-DA43CF17D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FFD4-D1F1-41E2-B6FE-E1B165212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93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EA4F-3B28-4ABD-C9B6-1BC71875C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Java Langage &amp; JRE</a:t>
            </a:r>
            <a:br>
              <a:rPr lang="fr-FR" dirty="0"/>
            </a:br>
            <a:r>
              <a:rPr lang="fr-FR" dirty="0" err="1"/>
              <a:t>Internal</a:t>
            </a:r>
            <a:r>
              <a:rPr lang="fr-FR" dirty="0"/>
              <a:t>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AD680-4AA7-571A-351B-A8A77C563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5176"/>
            <a:ext cx="9144000" cy="565951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This document:</a:t>
            </a:r>
          </a:p>
          <a:p>
            <a:r>
              <a:rPr lang="fr-FR" dirty="0"/>
              <a:t>https://github.com/Arnaud-Nauwynck/presentations/blob/main/java/Java-Langage-JRE-Internal-Basics.pdf</a:t>
            </a:r>
          </a:p>
        </p:txBody>
      </p:sp>
    </p:spTree>
    <p:extLst>
      <p:ext uri="{BB962C8B-B14F-4D97-AF65-F5344CB8AC3E}">
        <p14:creationId xmlns:p14="http://schemas.microsoft.com/office/powerpoint/2010/main" val="322121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14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338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06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27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003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33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055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872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80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867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8D28-172A-63E3-DDB4-A78B55A6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C42A-1662-94B1-9F57-B3D76441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Overview</a:t>
            </a:r>
            <a:r>
              <a:rPr lang="fr-FR" dirty="0"/>
              <a:t> compile – runtime </a:t>
            </a:r>
            <a:r>
              <a:rPr lang="fr-FR" dirty="0" err="1"/>
              <a:t>chain</a:t>
            </a:r>
            <a:endParaRPr lang="fr-FR" dirty="0"/>
          </a:p>
          <a:p>
            <a:r>
              <a:rPr lang="fr-FR" dirty="0"/>
              <a:t>Compiler basics: </a:t>
            </a:r>
            <a:r>
              <a:rPr lang="fr-FR" dirty="0" err="1"/>
              <a:t>grammar</a:t>
            </a:r>
            <a:r>
              <a:rPr lang="fr-FR" dirty="0"/>
              <a:t>, </a:t>
            </a:r>
            <a:r>
              <a:rPr lang="fr-FR" dirty="0" err="1"/>
              <a:t>parser</a:t>
            </a:r>
            <a:r>
              <a:rPr lang="fr-FR" dirty="0"/>
              <a:t> to AST</a:t>
            </a:r>
          </a:p>
          <a:p>
            <a:pPr lvl="1"/>
            <a:r>
              <a:rPr lang="fr-FR" dirty="0" err="1"/>
              <a:t>Declaration</a:t>
            </a:r>
            <a:r>
              <a:rPr lang="fr-FR" dirty="0"/>
              <a:t>-</a:t>
            </a:r>
            <a:r>
              <a:rPr lang="fr-FR" dirty="0" err="1"/>
              <a:t>Statement</a:t>
            </a:r>
            <a:r>
              <a:rPr lang="fr-FR" dirty="0"/>
              <a:t>-Expression</a:t>
            </a:r>
          </a:p>
          <a:p>
            <a:pPr lvl="1"/>
            <a:r>
              <a:rPr lang="fr-FR" dirty="0" err="1"/>
              <a:t>Bytecode</a:t>
            </a:r>
            <a:r>
              <a:rPr lang="fr-FR" dirty="0"/>
              <a:t>, stack</a:t>
            </a:r>
          </a:p>
          <a:p>
            <a:r>
              <a:rPr lang="fr-FR" dirty="0"/>
              <a:t>Langage Class Symbol </a:t>
            </a:r>
            <a:r>
              <a:rPr lang="fr-FR" dirty="0" err="1"/>
              <a:t>resolution</a:t>
            </a:r>
            <a:endParaRPr lang="fr-FR" dirty="0"/>
          </a:p>
          <a:p>
            <a:pPr lvl="1"/>
            <a:r>
              <a:rPr lang="fr-FR" dirty="0" err="1"/>
              <a:t>Class.forName</a:t>
            </a:r>
            <a:r>
              <a:rPr lang="fr-FR" dirty="0"/>
              <a:t>() / </a:t>
            </a:r>
            <a:r>
              <a:rPr lang="fr-FR" dirty="0" err="1"/>
              <a:t>ClassLoader</a:t>
            </a:r>
            <a:endParaRPr lang="fr-FR" dirty="0"/>
          </a:p>
          <a:p>
            <a:pPr lvl="1"/>
            <a:r>
              <a:rPr lang="fr-FR" dirty="0"/>
              <a:t>First </a:t>
            </a:r>
            <a:r>
              <a:rPr lang="fr-FR" dirty="0" err="1"/>
              <a:t>reference</a:t>
            </a:r>
            <a:r>
              <a:rPr lang="fr-FR" dirty="0"/>
              <a:t>, Hot swap code</a:t>
            </a:r>
          </a:p>
          <a:p>
            <a:r>
              <a:rPr lang="fr-FR" dirty="0"/>
              <a:t>Method Symbol </a:t>
            </a:r>
            <a:r>
              <a:rPr lang="fr-FR" dirty="0" err="1"/>
              <a:t>resolution</a:t>
            </a:r>
            <a:r>
              <a:rPr lang="fr-FR" dirty="0"/>
              <a:t> + call</a:t>
            </a:r>
          </a:p>
          <a:p>
            <a:pPr lvl="1"/>
            <a:r>
              <a:rPr lang="fr-FR" dirty="0" err="1"/>
              <a:t>Invokestatic</a:t>
            </a:r>
            <a:r>
              <a:rPr lang="fr-FR" dirty="0"/>
              <a:t>, </a:t>
            </a:r>
            <a:r>
              <a:rPr lang="fr-FR" dirty="0" err="1"/>
              <a:t>invokespecial</a:t>
            </a:r>
            <a:endParaRPr lang="fr-FR" dirty="0"/>
          </a:p>
          <a:p>
            <a:pPr lvl="1"/>
            <a:r>
              <a:rPr lang="fr-FR" dirty="0" err="1"/>
              <a:t>Invokevirtual</a:t>
            </a:r>
            <a:endParaRPr lang="fr-FR" dirty="0"/>
          </a:p>
          <a:p>
            <a:pPr lvl="1"/>
            <a:r>
              <a:rPr lang="fr-FR" dirty="0" err="1"/>
              <a:t>Invokeinterface</a:t>
            </a:r>
            <a:endParaRPr lang="fr-FR" dirty="0"/>
          </a:p>
          <a:p>
            <a:pPr lvl="1"/>
            <a:r>
              <a:rPr lang="fr-FR" dirty="0" err="1"/>
              <a:t>invokedynamic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37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6417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329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439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3492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989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09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4212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5504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349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/>
              <a:t>Compile </a:t>
            </a:r>
            <a:r>
              <a:rPr lang="fr-FR" dirty="0" err="1"/>
              <a:t>steps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482C2-5B84-49B5-54F4-5F034FB88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96" y="2401566"/>
            <a:ext cx="3334039" cy="1543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7F13F-CC56-E42C-5AAE-4468F412D39A}"/>
              </a:ext>
            </a:extLst>
          </p:cNvPr>
          <p:cNvSpPr txBox="1"/>
          <p:nvPr/>
        </p:nvSpPr>
        <p:spPr>
          <a:xfrm>
            <a:off x="6041255" y="1608622"/>
            <a:ext cx="242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r>
              <a:rPr lang="fr-FR" dirty="0"/>
              <a:t> (</a:t>
            </a:r>
            <a:r>
              <a:rPr lang="fr-FR" dirty="0" err="1"/>
              <a:t>binary</a:t>
            </a:r>
            <a:r>
              <a:rPr lang="fr-FR" dirty="0"/>
              <a:t>) files  </a:t>
            </a:r>
          </a:p>
          <a:p>
            <a:r>
              <a:rPr lang="fr-FR" dirty="0"/>
              <a:t>    </a:t>
            </a:r>
            <a:r>
              <a:rPr lang="fr-FR" dirty="0" err="1"/>
              <a:t>target</a:t>
            </a:r>
            <a:r>
              <a:rPr lang="fr-FR" dirty="0"/>
              <a:t>/classes/*.class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2222F5-E8C5-D245-BFC2-B8569FF8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297" y="4282846"/>
            <a:ext cx="8154107" cy="128408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2077740-D22A-FFF4-A77C-5D043FB65BF9}"/>
              </a:ext>
            </a:extLst>
          </p:cNvPr>
          <p:cNvSpPr/>
          <p:nvPr/>
        </p:nvSpPr>
        <p:spPr>
          <a:xfrm>
            <a:off x="4070160" y="2851342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2F26D5-0086-6830-4092-7EA980F62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297" y="5820117"/>
            <a:ext cx="1771804" cy="198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6FA622-D427-51C3-BA4C-A0F21194B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6297" y="6227684"/>
            <a:ext cx="3113040" cy="3886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91306-30DF-C3A6-84E2-38D3504C8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8027" y="2401827"/>
            <a:ext cx="4005237" cy="12202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CF6176-89CE-B9AE-CF9F-364CAF56D3B7}"/>
              </a:ext>
            </a:extLst>
          </p:cNvPr>
          <p:cNvSpPr txBox="1"/>
          <p:nvPr/>
        </p:nvSpPr>
        <p:spPr>
          <a:xfrm>
            <a:off x="511946" y="1732624"/>
            <a:ext cx="2318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UTF-8 files  </a:t>
            </a:r>
          </a:p>
          <a:p>
            <a:r>
              <a:rPr lang="fr-FR" dirty="0"/>
              <a:t>    src/main/java/*.java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A5C8B-E95F-9BF9-48DA-E5DD64E7BE51}"/>
              </a:ext>
            </a:extLst>
          </p:cNvPr>
          <p:cNvSpPr txBox="1"/>
          <p:nvPr/>
        </p:nvSpPr>
        <p:spPr>
          <a:xfrm>
            <a:off x="4082173" y="2540081"/>
            <a:ext cx="65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javac</a:t>
            </a:r>
            <a:endParaRPr lang="fr-FR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7D7CA26-E4FF-7CB9-A12F-D09A210EA6B2}"/>
              </a:ext>
            </a:extLst>
          </p:cNvPr>
          <p:cNvSpPr/>
          <p:nvPr/>
        </p:nvSpPr>
        <p:spPr>
          <a:xfrm>
            <a:off x="9296149" y="2851342"/>
            <a:ext cx="679142" cy="44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F5636-18D5-0221-5C60-F49896D9F1EA}"/>
              </a:ext>
            </a:extLst>
          </p:cNvPr>
          <p:cNvSpPr txBox="1"/>
          <p:nvPr/>
        </p:nvSpPr>
        <p:spPr>
          <a:xfrm>
            <a:off x="9308162" y="254008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D54911-014C-C54E-34C9-03B633F6A8B1}"/>
              </a:ext>
            </a:extLst>
          </p:cNvPr>
          <p:cNvSpPr/>
          <p:nvPr/>
        </p:nvSpPr>
        <p:spPr>
          <a:xfrm>
            <a:off x="4056017" y="3933350"/>
            <a:ext cx="5919274" cy="180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0F27C-F852-80DC-1C10-FBB32546790D}"/>
              </a:ext>
            </a:extLst>
          </p:cNvPr>
          <p:cNvSpPr txBox="1"/>
          <p:nvPr/>
        </p:nvSpPr>
        <p:spPr>
          <a:xfrm>
            <a:off x="6152225" y="3654242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mvn</a:t>
            </a:r>
            <a:r>
              <a:rPr lang="fr-FR" dirty="0"/>
              <a:t> package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38754-E45B-83E8-04BB-B2E78170B832}"/>
              </a:ext>
            </a:extLst>
          </p:cNvPr>
          <p:cNvSpPr txBox="1"/>
          <p:nvPr/>
        </p:nvSpPr>
        <p:spPr>
          <a:xfrm>
            <a:off x="10510404" y="1654061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Zip file</a:t>
            </a:r>
          </a:p>
          <a:p>
            <a:r>
              <a:rPr lang="fr-FR" dirty="0" err="1"/>
              <a:t>target</a:t>
            </a:r>
            <a:r>
              <a:rPr lang="fr-FR" dirty="0"/>
              <a:t>/*.jar</a:t>
            </a:r>
          </a:p>
        </p:txBody>
      </p:sp>
    </p:spTree>
    <p:extLst>
      <p:ext uri="{BB962C8B-B14F-4D97-AF65-F5344CB8AC3E}">
        <p14:creationId xmlns:p14="http://schemas.microsoft.com/office/powerpoint/2010/main" val="424461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Javac</a:t>
            </a:r>
            <a:r>
              <a:rPr lang="fr-FR" dirty="0"/>
              <a:t> ..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E3C9741-56FF-1CDE-5160-020BB61BAEB0}"/>
              </a:ext>
            </a:extLst>
          </p:cNvPr>
          <p:cNvSpPr/>
          <p:nvPr/>
        </p:nvSpPr>
        <p:spPr>
          <a:xfrm>
            <a:off x="338164" y="2388130"/>
            <a:ext cx="585927" cy="87888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9285C-4C48-4419-572F-D0541D529B52}"/>
              </a:ext>
            </a:extLst>
          </p:cNvPr>
          <p:cNvSpPr txBox="1"/>
          <p:nvPr/>
        </p:nvSpPr>
        <p:spPr>
          <a:xfrm>
            <a:off x="338164" y="1948685"/>
            <a:ext cx="73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*.java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246FE44-44BD-7FBD-0480-92633A57737D}"/>
              </a:ext>
            </a:extLst>
          </p:cNvPr>
          <p:cNvSpPr/>
          <p:nvPr/>
        </p:nvSpPr>
        <p:spPr>
          <a:xfrm>
            <a:off x="1891758" y="2587877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F4957-BB30-4D9E-D114-96BC2E005399}"/>
              </a:ext>
            </a:extLst>
          </p:cNvPr>
          <p:cNvSpPr txBox="1"/>
          <p:nvPr/>
        </p:nvSpPr>
        <p:spPr>
          <a:xfrm>
            <a:off x="1119399" y="213335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</a:t>
            </a:r>
            <a:br>
              <a:rPr lang="fr-FR" dirty="0"/>
            </a:br>
            <a:r>
              <a:rPr lang="fr-FR" dirty="0"/>
              <a:t>char(s)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0300F-F0D5-FD24-28D7-444A9BF34504}"/>
              </a:ext>
            </a:extLst>
          </p:cNvPr>
          <p:cNvSpPr txBox="1"/>
          <p:nvPr/>
        </p:nvSpPr>
        <p:spPr>
          <a:xfrm>
            <a:off x="2326762" y="2524825"/>
            <a:ext cx="96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Token</a:t>
            </a:r>
            <a:r>
              <a:rPr lang="fr-FR" dirty="0"/>
              <a:t>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4B703-5494-3E03-FBCC-09883C17B12D}"/>
              </a:ext>
            </a:extLst>
          </p:cNvPr>
          <p:cNvSpPr txBox="1"/>
          <p:nvPr/>
        </p:nvSpPr>
        <p:spPr>
          <a:xfrm>
            <a:off x="1761218" y="2218545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lexer</a:t>
            </a:r>
            <a:endParaRPr lang="fr-FR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B4563D0-92FD-36DB-7048-1D2F00465388}"/>
              </a:ext>
            </a:extLst>
          </p:cNvPr>
          <p:cNvSpPr/>
          <p:nvPr/>
        </p:nvSpPr>
        <p:spPr>
          <a:xfrm>
            <a:off x="3347486" y="2587877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ACEA0-0904-6405-4EDB-2B5058803419}"/>
              </a:ext>
            </a:extLst>
          </p:cNvPr>
          <p:cNvSpPr txBox="1"/>
          <p:nvPr/>
        </p:nvSpPr>
        <p:spPr>
          <a:xfrm>
            <a:off x="5764442" y="2504408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( AST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26146-0851-CFA2-5908-C7E24C3AB430}"/>
              </a:ext>
            </a:extLst>
          </p:cNvPr>
          <p:cNvSpPr txBox="1"/>
          <p:nvPr/>
        </p:nvSpPr>
        <p:spPr>
          <a:xfrm>
            <a:off x="3216946" y="2218545"/>
            <a:ext cx="77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88FA5B0-13B8-30BE-6B9A-28EEFFDC6EB2}"/>
              </a:ext>
            </a:extLst>
          </p:cNvPr>
          <p:cNvSpPr/>
          <p:nvPr/>
        </p:nvSpPr>
        <p:spPr>
          <a:xfrm>
            <a:off x="4991364" y="2597623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EB801-D3E1-6EA8-E960-F84A5DCF5C34}"/>
              </a:ext>
            </a:extLst>
          </p:cNvPr>
          <p:cNvSpPr txBox="1"/>
          <p:nvPr/>
        </p:nvSpPr>
        <p:spPr>
          <a:xfrm>
            <a:off x="3822858" y="2504408"/>
            <a:ext cx="1316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Grammar</a:t>
            </a:r>
            <a:br>
              <a:rPr lang="fr-FR" dirty="0"/>
            </a:br>
            <a:r>
              <a:rPr lang="fr-FR" dirty="0" err="1"/>
              <a:t>rules</a:t>
            </a:r>
            <a:endParaRPr lang="fr-FR" dirty="0"/>
          </a:p>
          <a:p>
            <a:r>
              <a:rPr lang="fr-FR" dirty="0"/>
              <a:t>shift-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906DC2-C08A-E5B0-6BE6-8729E7BFC6BD}"/>
              </a:ext>
            </a:extLst>
          </p:cNvPr>
          <p:cNvSpPr txBox="1"/>
          <p:nvPr/>
        </p:nvSpPr>
        <p:spPr>
          <a:xfrm>
            <a:off x="7281879" y="2414882"/>
            <a:ext cx="1208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Resolved</a:t>
            </a:r>
            <a:endParaRPr lang="fr-FR" dirty="0"/>
          </a:p>
          <a:p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4731EE13-FDEF-3327-11BF-2D42D33DD99F}"/>
              </a:ext>
            </a:extLst>
          </p:cNvPr>
          <p:cNvSpPr/>
          <p:nvPr/>
        </p:nvSpPr>
        <p:spPr>
          <a:xfrm>
            <a:off x="6898410" y="2594251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5259E5-153D-AA6D-3D1B-305DCE89E265}"/>
              </a:ext>
            </a:extLst>
          </p:cNvPr>
          <p:cNvSpPr txBox="1"/>
          <p:nvPr/>
        </p:nvSpPr>
        <p:spPr>
          <a:xfrm>
            <a:off x="9199810" y="2504408"/>
            <a:ext cx="1609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Attributed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( AAST )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98CF28F4-C383-1C4D-7962-5F508C444A14}"/>
              </a:ext>
            </a:extLst>
          </p:cNvPr>
          <p:cNvSpPr/>
          <p:nvPr/>
        </p:nvSpPr>
        <p:spPr>
          <a:xfrm>
            <a:off x="8840752" y="2590371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F4F7072-DDD1-0298-2350-D16A9C4C96FD}"/>
              </a:ext>
            </a:extLst>
          </p:cNvPr>
          <p:cNvSpPr/>
          <p:nvPr/>
        </p:nvSpPr>
        <p:spPr>
          <a:xfrm>
            <a:off x="8534974" y="2587452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30CB6B-BC37-ACEE-E15F-6E1D6507F736}"/>
              </a:ext>
            </a:extLst>
          </p:cNvPr>
          <p:cNvSpPr txBox="1"/>
          <p:nvPr/>
        </p:nvSpPr>
        <p:spPr>
          <a:xfrm>
            <a:off x="11152915" y="2521856"/>
            <a:ext cx="105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endParaRPr lang="fr-FR" dirty="0"/>
          </a:p>
        </p:txBody>
      </p:sp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1C45034C-8A94-15E3-BB02-3529F22E75BE}"/>
              </a:ext>
            </a:extLst>
          </p:cNvPr>
          <p:cNvSpPr/>
          <p:nvPr/>
        </p:nvSpPr>
        <p:spPr>
          <a:xfrm>
            <a:off x="10784496" y="2584908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9BF0B3-8AFA-BAB5-9BD6-41E82DCC42AB}"/>
              </a:ext>
            </a:extLst>
          </p:cNvPr>
          <p:cNvSpPr txBox="1"/>
          <p:nvPr/>
        </p:nvSpPr>
        <p:spPr>
          <a:xfrm>
            <a:off x="4750131" y="22424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builder</a:t>
            </a:r>
            <a:endParaRPr lang="fr-F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2B5209-9C8B-C0F2-9C25-4636D5358460}"/>
              </a:ext>
            </a:extLst>
          </p:cNvPr>
          <p:cNvSpPr txBox="1"/>
          <p:nvPr/>
        </p:nvSpPr>
        <p:spPr>
          <a:xfrm>
            <a:off x="10440953" y="2009301"/>
            <a:ext cx="110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Bytecode</a:t>
            </a:r>
            <a:br>
              <a:rPr lang="fr-FR" dirty="0"/>
            </a:br>
            <a:r>
              <a:rPr lang="fr-FR" dirty="0" err="1"/>
              <a:t>generator</a:t>
            </a:r>
            <a:endParaRPr lang="fr-F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F61D838-D236-61A9-3FB5-A2DCF2AF2BE2}"/>
              </a:ext>
            </a:extLst>
          </p:cNvPr>
          <p:cNvSpPr txBox="1"/>
          <p:nvPr/>
        </p:nvSpPr>
        <p:spPr>
          <a:xfrm>
            <a:off x="4874732" y="3777506"/>
            <a:ext cx="285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AST = </a:t>
            </a:r>
            <a:r>
              <a:rPr lang="fr-FR" b="1" dirty="0"/>
              <a:t>Abstract </a:t>
            </a:r>
            <a:r>
              <a:rPr lang="fr-FR" b="1" dirty="0" err="1"/>
              <a:t>Syntaxic</a:t>
            </a:r>
            <a:r>
              <a:rPr lang="fr-FR" b="1" dirty="0"/>
              <a:t> </a:t>
            </a:r>
            <a:r>
              <a:rPr lang="fr-FR" b="1" dirty="0" err="1"/>
              <a:t>Tree</a:t>
            </a:r>
            <a:endParaRPr lang="fr-FR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2F65C4-23CB-3C9E-D20B-19DD88C42374}"/>
              </a:ext>
            </a:extLst>
          </p:cNvPr>
          <p:cNvSpPr txBox="1"/>
          <p:nvPr/>
        </p:nvSpPr>
        <p:spPr>
          <a:xfrm>
            <a:off x="8394758" y="3515863"/>
            <a:ext cx="2234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AAST = </a:t>
            </a:r>
          </a:p>
          <a:p>
            <a:r>
              <a:rPr lang="fr-FR" b="1" dirty="0" err="1"/>
              <a:t>Attributed</a:t>
            </a:r>
            <a:r>
              <a:rPr lang="fr-FR" b="1" dirty="0"/>
              <a:t> </a:t>
            </a:r>
            <a:br>
              <a:rPr lang="fr-FR" dirty="0"/>
            </a:br>
            <a:r>
              <a:rPr lang="fr-FR" dirty="0"/>
              <a:t>Abstract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EF81C1-0396-63E1-3620-6559107B311C}"/>
              </a:ext>
            </a:extLst>
          </p:cNvPr>
          <p:cNvSpPr txBox="1"/>
          <p:nvPr/>
        </p:nvSpPr>
        <p:spPr>
          <a:xfrm>
            <a:off x="125744" y="3777506"/>
            <a:ext cx="289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CST = </a:t>
            </a:r>
            <a:r>
              <a:rPr lang="fr-FR" b="1" dirty="0" err="1"/>
              <a:t>Concrete</a:t>
            </a:r>
            <a:r>
              <a:rPr lang="fr-FR" b="1" dirty="0"/>
              <a:t>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F0A464-D569-7D14-F14C-174F72E78A59}"/>
              </a:ext>
            </a:extLst>
          </p:cNvPr>
          <p:cNvSpPr txBox="1"/>
          <p:nvPr/>
        </p:nvSpPr>
        <p:spPr>
          <a:xfrm>
            <a:off x="950403" y="555240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(1 + x) * 3.1 »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A70E0A1-08CD-746F-B610-BE47852C6F54}"/>
              </a:ext>
            </a:extLst>
          </p:cNvPr>
          <p:cNvSpPr txBox="1"/>
          <p:nvPr/>
        </p:nvSpPr>
        <p:spPr>
          <a:xfrm>
            <a:off x="11091359" y="3530562"/>
            <a:ext cx="10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Stack</a:t>
            </a:r>
            <a:br>
              <a:rPr lang="fr-FR" dirty="0"/>
            </a:br>
            <a:r>
              <a:rPr lang="fr-FR" dirty="0" err="1"/>
              <a:t>Operator</a:t>
            </a:r>
            <a:endParaRPr lang="fr-FR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23220E-3F68-7094-E4F6-157861D962EF}"/>
              </a:ext>
            </a:extLst>
          </p:cNvPr>
          <p:cNvSpPr txBox="1"/>
          <p:nvPr/>
        </p:nvSpPr>
        <p:spPr>
          <a:xfrm>
            <a:off x="5806829" y="529526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DE5E84-0D1E-6276-4787-A9E3DFAEF7FA}"/>
              </a:ext>
            </a:extLst>
          </p:cNvPr>
          <p:cNvCxnSpPr>
            <a:cxnSpLocks/>
          </p:cNvCxnSpPr>
          <p:nvPr/>
        </p:nvCxnSpPr>
        <p:spPr>
          <a:xfrm>
            <a:off x="6040236" y="5510967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82A3307-170E-33E2-76C1-61DAFD7E9307}"/>
              </a:ext>
            </a:extLst>
          </p:cNvPr>
          <p:cNvCxnSpPr>
            <a:cxnSpLocks/>
          </p:cNvCxnSpPr>
          <p:nvPr/>
        </p:nvCxnSpPr>
        <p:spPr>
          <a:xfrm>
            <a:off x="5730059" y="5896544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1AAD86-8972-94DD-5D8A-7E781AC60381}"/>
              </a:ext>
            </a:extLst>
          </p:cNvPr>
          <p:cNvCxnSpPr>
            <a:cxnSpLocks/>
          </p:cNvCxnSpPr>
          <p:nvPr/>
        </p:nvCxnSpPr>
        <p:spPr>
          <a:xfrm flipH="1">
            <a:off x="5658012" y="5510967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3D0156F-6549-CBFC-59B7-76F1E771B2B9}"/>
              </a:ext>
            </a:extLst>
          </p:cNvPr>
          <p:cNvCxnSpPr>
            <a:cxnSpLocks/>
          </p:cNvCxnSpPr>
          <p:nvPr/>
        </p:nvCxnSpPr>
        <p:spPr>
          <a:xfrm flipH="1">
            <a:off x="5409854" y="5902537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968A310-AFFD-B8DC-C742-17B1997B471C}"/>
              </a:ext>
            </a:extLst>
          </p:cNvPr>
          <p:cNvSpPr txBox="1"/>
          <p:nvPr/>
        </p:nvSpPr>
        <p:spPr>
          <a:xfrm>
            <a:off x="5509376" y="566459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7A5315-9B7D-5AC1-DFDC-DAFFA692CDB3}"/>
              </a:ext>
            </a:extLst>
          </p:cNvPr>
          <p:cNvSpPr txBox="1"/>
          <p:nvPr/>
        </p:nvSpPr>
        <p:spPr>
          <a:xfrm>
            <a:off x="5167189" y="61529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2A938B-890F-5476-90CF-28838EC0AE5C}"/>
              </a:ext>
            </a:extLst>
          </p:cNvPr>
          <p:cNvSpPr txBox="1"/>
          <p:nvPr/>
        </p:nvSpPr>
        <p:spPr>
          <a:xfrm>
            <a:off x="5806829" y="6137077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B6F95F-DB5A-2BCB-0B89-4EAAE4079E6A}"/>
              </a:ext>
            </a:extLst>
          </p:cNvPr>
          <p:cNvSpPr txBox="1"/>
          <p:nvPr/>
        </p:nvSpPr>
        <p:spPr>
          <a:xfrm>
            <a:off x="6154955" y="5778463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E7D3628-7406-8384-66EA-A9D22AD1450A}"/>
              </a:ext>
            </a:extLst>
          </p:cNvPr>
          <p:cNvSpPr txBox="1"/>
          <p:nvPr/>
        </p:nvSpPr>
        <p:spPr>
          <a:xfrm>
            <a:off x="9394132" y="53671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EB802B3-0080-E943-99C5-22AB24247598}"/>
              </a:ext>
            </a:extLst>
          </p:cNvPr>
          <p:cNvCxnSpPr>
            <a:cxnSpLocks/>
          </p:cNvCxnSpPr>
          <p:nvPr/>
        </p:nvCxnSpPr>
        <p:spPr>
          <a:xfrm>
            <a:off x="9627539" y="5582877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B1ED329-1DA8-741B-7CEA-E608C11B24C2}"/>
              </a:ext>
            </a:extLst>
          </p:cNvPr>
          <p:cNvCxnSpPr>
            <a:cxnSpLocks/>
          </p:cNvCxnSpPr>
          <p:nvPr/>
        </p:nvCxnSpPr>
        <p:spPr>
          <a:xfrm>
            <a:off x="9317362" y="5968454"/>
            <a:ext cx="214268" cy="2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A05595-5C92-C3A7-C6D6-321F1E3F9A8E}"/>
              </a:ext>
            </a:extLst>
          </p:cNvPr>
          <p:cNvCxnSpPr>
            <a:cxnSpLocks/>
          </p:cNvCxnSpPr>
          <p:nvPr/>
        </p:nvCxnSpPr>
        <p:spPr>
          <a:xfrm flipH="1">
            <a:off x="9245315" y="5582877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ADF0FC-6590-8345-4F9C-21637D324704}"/>
              </a:ext>
            </a:extLst>
          </p:cNvPr>
          <p:cNvCxnSpPr>
            <a:cxnSpLocks/>
          </p:cNvCxnSpPr>
          <p:nvPr/>
        </p:nvCxnSpPr>
        <p:spPr>
          <a:xfrm flipH="1">
            <a:off x="8997157" y="5974447"/>
            <a:ext cx="191724" cy="2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650CF56-2A21-5F83-FFCE-DF567EC08D84}"/>
              </a:ext>
            </a:extLst>
          </p:cNvPr>
          <p:cNvSpPr txBox="1"/>
          <p:nvPr/>
        </p:nvSpPr>
        <p:spPr>
          <a:xfrm>
            <a:off x="9096679" y="57365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D67F8AF-B3AE-B4F3-F892-470503B29B58}"/>
              </a:ext>
            </a:extLst>
          </p:cNvPr>
          <p:cNvSpPr txBox="1"/>
          <p:nvPr/>
        </p:nvSpPr>
        <p:spPr>
          <a:xfrm>
            <a:off x="8754492" y="622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891F5A-D7E7-8B14-124D-13A99B9318F5}"/>
              </a:ext>
            </a:extLst>
          </p:cNvPr>
          <p:cNvSpPr txBox="1"/>
          <p:nvPr/>
        </p:nvSpPr>
        <p:spPr>
          <a:xfrm>
            <a:off x="9394132" y="62089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CB094A-9C8A-9C74-30B8-99069984106D}"/>
              </a:ext>
            </a:extLst>
          </p:cNvPr>
          <p:cNvSpPr txBox="1"/>
          <p:nvPr/>
        </p:nvSpPr>
        <p:spPr>
          <a:xfrm>
            <a:off x="9742258" y="58503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0BE5027-17CD-A025-223B-E0389EFD66C0}"/>
              </a:ext>
            </a:extLst>
          </p:cNvPr>
          <p:cNvSpPr txBox="1"/>
          <p:nvPr/>
        </p:nvSpPr>
        <p:spPr>
          <a:xfrm>
            <a:off x="8090533" y="5302322"/>
            <a:ext cx="139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Type: double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9D3267-D028-0376-3C79-0700B9A4A856}"/>
              </a:ext>
            </a:extLst>
          </p:cNvPr>
          <p:cNvSpPr txBox="1"/>
          <p:nvPr/>
        </p:nvSpPr>
        <p:spPr>
          <a:xfrm>
            <a:off x="7966971" y="5725224"/>
            <a:ext cx="117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Type: </a:t>
            </a:r>
            <a:r>
              <a:rPr lang="fr-FR" dirty="0" err="1"/>
              <a:t>float</a:t>
            </a:r>
            <a:endParaRPr lang="fr-FR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7CFC563-C90A-D5FF-E78B-95C283F760A7}"/>
              </a:ext>
            </a:extLst>
          </p:cNvPr>
          <p:cNvSpPr txBox="1"/>
          <p:nvPr/>
        </p:nvSpPr>
        <p:spPr>
          <a:xfrm>
            <a:off x="7676565" y="6215549"/>
            <a:ext cx="992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Type: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47FF62-C435-6D43-8F78-2E23FB9BE0CA}"/>
              </a:ext>
            </a:extLst>
          </p:cNvPr>
          <p:cNvSpPr txBox="1"/>
          <p:nvPr/>
        </p:nvSpPr>
        <p:spPr>
          <a:xfrm>
            <a:off x="10959680" y="5168462"/>
            <a:ext cx="984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push 1</a:t>
            </a:r>
          </a:p>
          <a:p>
            <a:r>
              <a:rPr lang="fr-FR" dirty="0"/>
              <a:t>push x</a:t>
            </a:r>
          </a:p>
          <a:p>
            <a:r>
              <a:rPr lang="fr-FR" dirty="0" err="1"/>
              <a:t>fadd</a:t>
            </a:r>
            <a:endParaRPr lang="fr-FR" dirty="0"/>
          </a:p>
          <a:p>
            <a:r>
              <a:rPr lang="fr-FR" dirty="0"/>
              <a:t>push 3.1</a:t>
            </a:r>
          </a:p>
          <a:p>
            <a:r>
              <a:rPr lang="fr-FR" dirty="0" err="1"/>
              <a:t>dmult</a:t>
            </a:r>
            <a:endParaRPr lang="fr-FR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1ADCFA-39DF-9509-94A2-119887B17F16}"/>
              </a:ext>
            </a:extLst>
          </p:cNvPr>
          <p:cNvSpPr txBox="1"/>
          <p:nvPr/>
        </p:nvSpPr>
        <p:spPr>
          <a:xfrm>
            <a:off x="65871" y="4132227"/>
            <a:ext cx="342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contain</a:t>
            </a:r>
            <a:r>
              <a:rPr lang="fr-FR" dirty="0"/>
              <a:t> « ; » and </a:t>
            </a:r>
            <a:r>
              <a:rPr lang="fr-FR" dirty="0" err="1"/>
              <a:t>parenthesis</a:t>
            </a:r>
            <a:r>
              <a:rPr lang="fr-FR" dirty="0"/>
              <a:t> « () »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FDA013-E5A5-FB1B-B364-4EE7D9ABACC7}"/>
              </a:ext>
            </a:extLst>
          </p:cNvPr>
          <p:cNvSpPr txBox="1"/>
          <p:nvPr/>
        </p:nvSpPr>
        <p:spPr>
          <a:xfrm>
            <a:off x="65871" y="5125675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3725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r>
              <a:rPr lang="fr-FR" dirty="0" err="1"/>
              <a:t>Javac</a:t>
            </a:r>
            <a:r>
              <a:rPr lang="fr-FR" dirty="0"/>
              <a:t> ..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B4563D0-92FD-36DB-7048-1D2F00465388}"/>
              </a:ext>
            </a:extLst>
          </p:cNvPr>
          <p:cNvSpPr/>
          <p:nvPr/>
        </p:nvSpPr>
        <p:spPr>
          <a:xfrm>
            <a:off x="3413256" y="1554193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ACEA0-0904-6405-4EDB-2B5058803419}"/>
              </a:ext>
            </a:extLst>
          </p:cNvPr>
          <p:cNvSpPr txBox="1"/>
          <p:nvPr/>
        </p:nvSpPr>
        <p:spPr>
          <a:xfrm>
            <a:off x="5492138" y="1500887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( AST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26146-0851-CFA2-5908-C7E24C3AB430}"/>
              </a:ext>
            </a:extLst>
          </p:cNvPr>
          <p:cNvSpPr txBox="1"/>
          <p:nvPr/>
        </p:nvSpPr>
        <p:spPr>
          <a:xfrm>
            <a:off x="3282716" y="1184861"/>
            <a:ext cx="77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88FA5B0-13B8-30BE-6B9A-28EEFFDC6EB2}"/>
              </a:ext>
            </a:extLst>
          </p:cNvPr>
          <p:cNvSpPr/>
          <p:nvPr/>
        </p:nvSpPr>
        <p:spPr>
          <a:xfrm>
            <a:off x="5057134" y="1563939"/>
            <a:ext cx="377301" cy="30628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EB801-D3E1-6EA8-E960-F84A5DCF5C34}"/>
              </a:ext>
            </a:extLst>
          </p:cNvPr>
          <p:cNvSpPr txBox="1"/>
          <p:nvPr/>
        </p:nvSpPr>
        <p:spPr>
          <a:xfrm>
            <a:off x="3888628" y="1470724"/>
            <a:ext cx="1316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Grammar</a:t>
            </a:r>
            <a:br>
              <a:rPr lang="fr-FR" dirty="0"/>
            </a:br>
            <a:r>
              <a:rPr lang="fr-FR" dirty="0" err="1"/>
              <a:t>rules</a:t>
            </a:r>
            <a:endParaRPr lang="fr-FR" dirty="0"/>
          </a:p>
          <a:p>
            <a:r>
              <a:rPr lang="fr-FR" dirty="0"/>
              <a:t>shift-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646FC-D1CE-C757-6FA8-06CB58097583}"/>
              </a:ext>
            </a:extLst>
          </p:cNvPr>
          <p:cNvSpPr/>
          <p:nvPr/>
        </p:nvSpPr>
        <p:spPr>
          <a:xfrm>
            <a:off x="5544104" y="2268846"/>
            <a:ext cx="167107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369149-F917-2798-7867-FABD47E5F3C0}"/>
              </a:ext>
            </a:extLst>
          </p:cNvPr>
          <p:cNvSpPr txBox="1"/>
          <p:nvPr/>
        </p:nvSpPr>
        <p:spPr>
          <a:xfrm>
            <a:off x="5492138" y="2268846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CompilationUnit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B3C260-157E-BE2B-4A70-2885736C7376}"/>
              </a:ext>
            </a:extLst>
          </p:cNvPr>
          <p:cNvSpPr/>
          <p:nvPr/>
        </p:nvSpPr>
        <p:spPr>
          <a:xfrm>
            <a:off x="5878496" y="2759806"/>
            <a:ext cx="159964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CF022-01C1-7689-67DC-85587C8FB71A}"/>
              </a:ext>
            </a:extLst>
          </p:cNvPr>
          <p:cNvSpPr txBox="1"/>
          <p:nvPr/>
        </p:nvSpPr>
        <p:spPr>
          <a:xfrm>
            <a:off x="5826530" y="2759806"/>
            <a:ext cx="172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ClassDeclaration</a:t>
            </a:r>
            <a:endParaRPr lang="fr-FR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B11E43-EC40-8419-FC27-F5347EDB51B0}"/>
              </a:ext>
            </a:extLst>
          </p:cNvPr>
          <p:cNvCxnSpPr>
            <a:endCxn id="18" idx="1"/>
          </p:cNvCxnSpPr>
          <p:nvPr/>
        </p:nvCxnSpPr>
        <p:spPr>
          <a:xfrm>
            <a:off x="5650637" y="2638178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53D138-3D4D-6B5E-87AA-DBFF2B2D5833}"/>
              </a:ext>
            </a:extLst>
          </p:cNvPr>
          <p:cNvCxnSpPr/>
          <p:nvPr/>
        </p:nvCxnSpPr>
        <p:spPr>
          <a:xfrm>
            <a:off x="5994737" y="3129138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E24F80C-8450-420D-AA75-F948E366D109}"/>
              </a:ext>
            </a:extLst>
          </p:cNvPr>
          <p:cNvSpPr/>
          <p:nvPr/>
        </p:nvSpPr>
        <p:spPr>
          <a:xfrm>
            <a:off x="6222596" y="3292426"/>
            <a:ext cx="187383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7B302B-8BCA-5B26-7378-54B476A4B461}"/>
              </a:ext>
            </a:extLst>
          </p:cNvPr>
          <p:cNvSpPr txBox="1"/>
          <p:nvPr/>
        </p:nvSpPr>
        <p:spPr>
          <a:xfrm>
            <a:off x="6170630" y="3292426"/>
            <a:ext cx="205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MethodDeclaration</a:t>
            </a:r>
            <a:endParaRPr lang="fr-F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6203EF-77AB-B34C-9C7B-4E0A7B5EE171}"/>
              </a:ext>
            </a:extLst>
          </p:cNvPr>
          <p:cNvCxnSpPr/>
          <p:nvPr/>
        </p:nvCxnSpPr>
        <p:spPr>
          <a:xfrm>
            <a:off x="6339688" y="3674247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E590F6-0396-39AE-1B1A-AB55C2A4720B}"/>
              </a:ext>
            </a:extLst>
          </p:cNvPr>
          <p:cNvSpPr/>
          <p:nvPr/>
        </p:nvSpPr>
        <p:spPr>
          <a:xfrm>
            <a:off x="6567548" y="3795875"/>
            <a:ext cx="158215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884B4A-446F-3ECB-405A-B59FB556C644}"/>
              </a:ext>
            </a:extLst>
          </p:cNvPr>
          <p:cNvSpPr txBox="1"/>
          <p:nvPr/>
        </p:nvSpPr>
        <p:spPr>
          <a:xfrm>
            <a:off x="6515581" y="3795875"/>
            <a:ext cx="176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StatementBlock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469403-515E-D964-57B2-32CFDB55614B}"/>
              </a:ext>
            </a:extLst>
          </p:cNvPr>
          <p:cNvSpPr txBox="1"/>
          <p:nvPr/>
        </p:nvSpPr>
        <p:spPr>
          <a:xfrm>
            <a:off x="3626062" y="272517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Public class « Main »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09F35-AB64-FABE-2D71-CEC892679ECE}"/>
              </a:ext>
            </a:extLst>
          </p:cNvPr>
          <p:cNvSpPr txBox="1"/>
          <p:nvPr/>
        </p:nvSpPr>
        <p:spPr>
          <a:xfrm>
            <a:off x="3851369" y="3112266"/>
            <a:ext cx="237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« main(String[] args) »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26C084-C10A-3185-78C9-DA1467947908}"/>
              </a:ext>
            </a:extLst>
          </p:cNvPr>
          <p:cNvSpPr txBox="1"/>
          <p:nvPr/>
        </p:nvSpPr>
        <p:spPr>
          <a:xfrm>
            <a:off x="5057134" y="381855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{.. ; .. ; }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3DAA03-ED5B-5CC3-43DB-28340FB270C6}"/>
              </a:ext>
            </a:extLst>
          </p:cNvPr>
          <p:cNvCxnSpPr/>
          <p:nvPr/>
        </p:nvCxnSpPr>
        <p:spPr>
          <a:xfrm>
            <a:off x="6696275" y="4187890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075AAFA-1375-5BD4-63E0-CD84D2286F59}"/>
              </a:ext>
            </a:extLst>
          </p:cNvPr>
          <p:cNvSpPr/>
          <p:nvPr/>
        </p:nvSpPr>
        <p:spPr>
          <a:xfrm>
            <a:off x="6924134" y="4309518"/>
            <a:ext cx="207782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7E8E2C-FDAE-4AD4-574B-AF703FAD436E}"/>
              </a:ext>
            </a:extLst>
          </p:cNvPr>
          <p:cNvSpPr txBox="1"/>
          <p:nvPr/>
        </p:nvSpPr>
        <p:spPr>
          <a:xfrm>
            <a:off x="6872168" y="4309518"/>
            <a:ext cx="222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ExpressionStatement</a:t>
            </a:r>
            <a:endParaRPr lang="fr-FR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C2E3B3-5BEE-1AD1-43E8-8739DA1AD7CC}"/>
              </a:ext>
            </a:extLst>
          </p:cNvPr>
          <p:cNvCxnSpPr/>
          <p:nvPr/>
        </p:nvCxnSpPr>
        <p:spPr>
          <a:xfrm>
            <a:off x="7039281" y="4730908"/>
            <a:ext cx="175893" cy="30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83E11C3-2A0A-326E-B58C-05BCD89E1A38}"/>
              </a:ext>
            </a:extLst>
          </p:cNvPr>
          <p:cNvSpPr/>
          <p:nvPr/>
        </p:nvSpPr>
        <p:spPr>
          <a:xfrm>
            <a:off x="7267140" y="4802952"/>
            <a:ext cx="108230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EEDFE-5A67-9645-F787-F6BA1CA49F6A}"/>
              </a:ext>
            </a:extLst>
          </p:cNvPr>
          <p:cNvSpPr txBox="1"/>
          <p:nvPr/>
        </p:nvSpPr>
        <p:spPr>
          <a:xfrm>
            <a:off x="7215174" y="4802952"/>
            <a:ext cx="119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ApplyExpr</a:t>
            </a:r>
            <a:endParaRPr lang="fr-F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0080FC-7D75-268D-89E3-4A2593117361}"/>
              </a:ext>
            </a:extLst>
          </p:cNvPr>
          <p:cNvCxnSpPr>
            <a:cxnSpLocks/>
          </p:cNvCxnSpPr>
          <p:nvPr/>
        </p:nvCxnSpPr>
        <p:spPr>
          <a:xfrm flipH="1">
            <a:off x="6170630" y="5172687"/>
            <a:ext cx="1255007" cy="3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278891-F430-5568-E7E9-6682485DFEC0}"/>
              </a:ext>
            </a:extLst>
          </p:cNvPr>
          <p:cNvCxnSpPr>
            <a:cxnSpLocks/>
          </p:cNvCxnSpPr>
          <p:nvPr/>
        </p:nvCxnSpPr>
        <p:spPr>
          <a:xfrm>
            <a:off x="7708063" y="5172687"/>
            <a:ext cx="570365" cy="1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147792-B876-DEA0-2468-4C488E58885F}"/>
              </a:ext>
            </a:extLst>
          </p:cNvPr>
          <p:cNvSpPr txBox="1"/>
          <p:nvPr/>
        </p:nvSpPr>
        <p:spPr>
          <a:xfrm>
            <a:off x="4970220" y="5058166"/>
            <a:ext cx="195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lhs</a:t>
            </a:r>
            <a:r>
              <a:rPr lang="fr-FR" dirty="0"/>
              <a:t>: « </a:t>
            </a:r>
            <a:r>
              <a:rPr lang="fr-FR" dirty="0" err="1"/>
              <a:t>System.out</a:t>
            </a:r>
            <a:r>
              <a:rPr lang="fr-FR" dirty="0"/>
              <a:t> »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1C9EC3-4EE1-D015-3A3E-AF47EFF60DC2}"/>
              </a:ext>
            </a:extLst>
          </p:cNvPr>
          <p:cNvSpPr txBox="1"/>
          <p:nvPr/>
        </p:nvSpPr>
        <p:spPr>
          <a:xfrm>
            <a:off x="8278428" y="5139530"/>
            <a:ext cx="260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params: [« Hello world» ]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8C06A4-EDCD-3FB6-9446-3BDF0352563C}"/>
              </a:ext>
            </a:extLst>
          </p:cNvPr>
          <p:cNvCxnSpPr>
            <a:cxnSpLocks/>
          </p:cNvCxnSpPr>
          <p:nvPr/>
        </p:nvCxnSpPr>
        <p:spPr>
          <a:xfrm>
            <a:off x="7540869" y="5178601"/>
            <a:ext cx="8346" cy="25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AA1FF-DEA7-4D2B-4992-9DC3ECBD2422}"/>
              </a:ext>
            </a:extLst>
          </p:cNvPr>
          <p:cNvSpPr/>
          <p:nvPr/>
        </p:nvSpPr>
        <p:spPr>
          <a:xfrm>
            <a:off x="8591393" y="5517299"/>
            <a:ext cx="12894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2134CD-03CA-C547-3434-057603D1E84B}"/>
              </a:ext>
            </a:extLst>
          </p:cNvPr>
          <p:cNvSpPr txBox="1"/>
          <p:nvPr/>
        </p:nvSpPr>
        <p:spPr>
          <a:xfrm>
            <a:off x="8591393" y="5517299"/>
            <a:ext cx="147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StringLiteral</a:t>
            </a:r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F87313-EF4E-F48D-0584-A9204B60D2B5}"/>
              </a:ext>
            </a:extLst>
          </p:cNvPr>
          <p:cNvSpPr/>
          <p:nvPr/>
        </p:nvSpPr>
        <p:spPr>
          <a:xfrm>
            <a:off x="6872168" y="5517299"/>
            <a:ext cx="1529655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B03449-5E49-3051-143B-98874883B81D}"/>
              </a:ext>
            </a:extLst>
          </p:cNvPr>
          <p:cNvSpPr txBox="1"/>
          <p:nvPr/>
        </p:nvSpPr>
        <p:spPr>
          <a:xfrm>
            <a:off x="6822213" y="5517299"/>
            <a:ext cx="162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MethodSymbol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368511-0E44-1B3D-B892-1CE54785EEA2}"/>
              </a:ext>
            </a:extLst>
          </p:cNvPr>
          <p:cNvSpPr/>
          <p:nvPr/>
        </p:nvSpPr>
        <p:spPr>
          <a:xfrm>
            <a:off x="4612127" y="6073192"/>
            <a:ext cx="126548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0D817B-1C08-CFEA-08C7-7A0475E93192}"/>
              </a:ext>
            </a:extLst>
          </p:cNvPr>
          <p:cNvSpPr txBox="1"/>
          <p:nvPr/>
        </p:nvSpPr>
        <p:spPr>
          <a:xfrm>
            <a:off x="4562172" y="6073192"/>
            <a:ext cx="135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ClassSymbol</a:t>
            </a:r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6FA076-9482-2E94-B0D2-69F8AF74C7E4}"/>
              </a:ext>
            </a:extLst>
          </p:cNvPr>
          <p:cNvSpPr/>
          <p:nvPr/>
        </p:nvSpPr>
        <p:spPr>
          <a:xfrm>
            <a:off x="5986797" y="6079107"/>
            <a:ext cx="128034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80D1CD-6446-3C34-CB94-1C0C252D5F36}"/>
              </a:ext>
            </a:extLst>
          </p:cNvPr>
          <p:cNvSpPr txBox="1"/>
          <p:nvPr/>
        </p:nvSpPr>
        <p:spPr>
          <a:xfrm>
            <a:off x="5963475" y="6079107"/>
            <a:ext cx="135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FieldSymbol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4C70E1-4175-4E76-6720-0150A770BE54}"/>
              </a:ext>
            </a:extLst>
          </p:cNvPr>
          <p:cNvSpPr/>
          <p:nvPr/>
        </p:nvSpPr>
        <p:spPr>
          <a:xfrm>
            <a:off x="5248604" y="5523658"/>
            <a:ext cx="122096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2E507-FDF7-85EB-A610-BC6738E8FB43}"/>
              </a:ext>
            </a:extLst>
          </p:cNvPr>
          <p:cNvSpPr txBox="1"/>
          <p:nvPr/>
        </p:nvSpPr>
        <p:spPr>
          <a:xfrm>
            <a:off x="5198649" y="5523658"/>
            <a:ext cx="13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FieldAccess</a:t>
            </a:r>
            <a:endParaRPr lang="fr-F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BC037F-7D28-ADB9-D842-3DD80C719D71}"/>
              </a:ext>
            </a:extLst>
          </p:cNvPr>
          <p:cNvSpPr txBox="1"/>
          <p:nvPr/>
        </p:nvSpPr>
        <p:spPr>
          <a:xfrm>
            <a:off x="4629670" y="549105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. »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9066DC-F7C0-8990-7AAD-D20217201904}"/>
              </a:ext>
            </a:extLst>
          </p:cNvPr>
          <p:cNvSpPr txBox="1"/>
          <p:nvPr/>
        </p:nvSpPr>
        <p:spPr>
          <a:xfrm>
            <a:off x="4009038" y="6382136"/>
            <a:ext cx="207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java.lang.System</a:t>
            </a:r>
            <a:r>
              <a:rPr lang="fr-FR" dirty="0"/>
              <a:t> »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6EBF58-2A25-8AE7-2B03-FA7934C3319F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308832" y="5892990"/>
            <a:ext cx="569664" cy="17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583353-438F-4767-1BA7-6998FE75E486}"/>
              </a:ext>
            </a:extLst>
          </p:cNvPr>
          <p:cNvCxnSpPr>
            <a:cxnSpLocks/>
          </p:cNvCxnSpPr>
          <p:nvPr/>
        </p:nvCxnSpPr>
        <p:spPr>
          <a:xfrm>
            <a:off x="5872097" y="5890425"/>
            <a:ext cx="570365" cy="19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A83A2DA-85D6-00E6-0300-7F0B4C6F2723}"/>
              </a:ext>
            </a:extLst>
          </p:cNvPr>
          <p:cNvSpPr txBox="1"/>
          <p:nvPr/>
        </p:nvSpPr>
        <p:spPr>
          <a:xfrm>
            <a:off x="6207788" y="638213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out»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AE9097-C2A3-C5D2-1119-65BA08225375}"/>
              </a:ext>
            </a:extLst>
          </p:cNvPr>
          <p:cNvSpPr txBox="1"/>
          <p:nvPr/>
        </p:nvSpPr>
        <p:spPr>
          <a:xfrm>
            <a:off x="6967698" y="5818033"/>
            <a:ext cx="178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println</a:t>
            </a:r>
            <a:r>
              <a:rPr lang="fr-FR" dirty="0"/>
              <a:t>(String)»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2D1FE7-BB21-FB65-4B95-B4674F5F0933}"/>
              </a:ext>
            </a:extLst>
          </p:cNvPr>
          <p:cNvSpPr txBox="1"/>
          <p:nvPr/>
        </p:nvSpPr>
        <p:spPr>
          <a:xfrm>
            <a:off x="8896074" y="5833850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«Hello world»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9BF0B3-8AFA-BAB5-9BD6-41E82DCC42AB}"/>
              </a:ext>
            </a:extLst>
          </p:cNvPr>
          <p:cNvSpPr txBox="1"/>
          <p:nvPr/>
        </p:nvSpPr>
        <p:spPr>
          <a:xfrm>
            <a:off x="4815901" y="120880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builder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0220E-4734-B28E-A079-18073472B0D4}"/>
              </a:ext>
            </a:extLst>
          </p:cNvPr>
          <p:cNvSpPr txBox="1"/>
          <p:nvPr/>
        </p:nvSpPr>
        <p:spPr>
          <a:xfrm>
            <a:off x="8591393" y="1208809"/>
            <a:ext cx="331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grammar</a:t>
            </a:r>
            <a:r>
              <a:rPr lang="fr-FR" dirty="0"/>
              <a:t> Rule ~ 1 AST </a:t>
            </a:r>
            <a:r>
              <a:rPr lang="fr-FR" dirty="0" err="1"/>
              <a:t>sub</a:t>
            </a:r>
            <a:r>
              <a:rPr lang="fr-FR" dirty="0"/>
              <a:t>-class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ADA83-D06F-E64A-4F3D-774508FFA78C}"/>
              </a:ext>
            </a:extLst>
          </p:cNvPr>
          <p:cNvSpPr txBox="1"/>
          <p:nvPr/>
        </p:nvSpPr>
        <p:spPr>
          <a:xfrm>
            <a:off x="8451776" y="1807181"/>
            <a:ext cx="3828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detect</a:t>
            </a:r>
            <a:r>
              <a:rPr lang="fr-FR" dirty="0"/>
              <a:t> (</a:t>
            </a:r>
            <a:r>
              <a:rPr lang="fr-FR" dirty="0" err="1"/>
              <a:t>Reduce</a:t>
            </a:r>
            <a:r>
              <a:rPr lang="fr-FR" dirty="0"/>
              <a:t>) </a:t>
            </a:r>
            <a:r>
              <a:rPr lang="fr-FR" dirty="0" err="1"/>
              <a:t>grammar</a:t>
            </a:r>
            <a:r>
              <a:rPr lang="fr-FR" dirty="0"/>
              <a:t> </a:t>
            </a:r>
            <a:r>
              <a:rPr lang="fr-FR" dirty="0" err="1"/>
              <a:t>rule</a:t>
            </a:r>
            <a:endParaRPr lang="fr-FR" dirty="0"/>
          </a:p>
          <a:p>
            <a:r>
              <a:rPr lang="fr-FR" dirty="0"/>
              <a:t> =&gt;  </a:t>
            </a:r>
            <a:r>
              <a:rPr lang="fr-FR" dirty="0" err="1"/>
              <a:t>expr</a:t>
            </a:r>
            <a:r>
              <a:rPr lang="fr-FR" dirty="0"/>
              <a:t> = new </a:t>
            </a:r>
            <a:r>
              <a:rPr lang="fr-FR" dirty="0" err="1"/>
              <a:t>AstSubClass</a:t>
            </a:r>
            <a:r>
              <a:rPr lang="fr-FR" dirty="0"/>
              <a:t>(</a:t>
            </a:r>
            <a:br>
              <a:rPr lang="fr-FR" dirty="0"/>
            </a:br>
            <a:r>
              <a:rPr lang="fr-FR" dirty="0"/>
              <a:t>                              subExpr1, ..</a:t>
            </a:r>
            <a:r>
              <a:rPr lang="fr-FR" dirty="0" err="1"/>
              <a:t>subExprN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695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832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77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43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E8-901A-3964-46D6-080CFE7D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145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45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321</Words>
  <Application>Microsoft Office PowerPoint</Application>
  <PresentationFormat>Widescreen</PresentationFormat>
  <Paragraphs>100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Java Langage &amp; JRE Internal Basics</vt:lpstr>
      <vt:lpstr>Outline</vt:lpstr>
      <vt:lpstr>Compile steps</vt:lpstr>
      <vt:lpstr>Javac .. steps</vt:lpstr>
      <vt:lpstr>Javac ..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Langage &amp; JRE Internal Basics</dc:title>
  <dc:creator>arnaud.nauwynck@gmail.com</dc:creator>
  <cp:lastModifiedBy>arnaud.nauwynck@gmail.com</cp:lastModifiedBy>
  <cp:revision>11</cp:revision>
  <dcterms:created xsi:type="dcterms:W3CDTF">2022-07-31T13:50:56Z</dcterms:created>
  <dcterms:modified xsi:type="dcterms:W3CDTF">2022-07-31T15:18:54Z</dcterms:modified>
</cp:coreProperties>
</file>