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313" r:id="rId4"/>
    <p:sldId id="314" r:id="rId5"/>
    <p:sldId id="315" r:id="rId6"/>
    <p:sldId id="316" r:id="rId7"/>
    <p:sldId id="261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3C1E-B266-8D34-6E3E-1C55E4D50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D3AA5-5685-1C5F-CC48-833FBFD86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CD4DA-040B-6223-C24A-576B589C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468B-7AF7-4ACB-AB46-39B81587ED78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A9840-616B-0C7F-D556-74097FD5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73E5-2948-30C4-D159-275C916D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DDEE-CBA9-48E2-B776-027ABC7E51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34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E583-F357-A3AE-FFB6-14504979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684D9-8A8F-7C57-58F0-F2AC6A39E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D3779-0FAB-7C67-B3C4-133079C8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468B-7AF7-4ACB-AB46-39B81587ED78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62A68-B7A2-79E1-573D-76D51E35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05EB9-6FC0-5E35-759A-BEAE136A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DDEE-CBA9-48E2-B776-027ABC7E51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39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BDA3B-89D0-8A68-FF03-64D5FFDC3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33625-3544-CCD2-D0A1-9EC9549D8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E0604-77F6-EF62-175F-3E9DB1A8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468B-7AF7-4ACB-AB46-39B81587ED78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26347-F38A-7226-9877-5CA5CC930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B1C25-9569-9864-973F-0F43AABA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DDEE-CBA9-48E2-B776-027ABC7E51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440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A307-ADF8-4ED6-71EB-23CCE8474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49108-B5D5-215E-1344-40D9C6FB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BD51D-F4C6-49B1-08D4-7364DB08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468B-7AF7-4ACB-AB46-39B81587ED78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94A08-64AD-68F4-E657-032034E3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1B4D7-9E65-25B1-432E-8C827AE3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DDEE-CBA9-48E2-B776-027ABC7E51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10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7671-DE1F-A4CB-6D5B-E15A0DF1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1EAB7-159D-2384-AE36-340CE09A1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8D3DD-2D53-91D2-69A7-F901AFE3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468B-7AF7-4ACB-AB46-39B81587ED78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5048F-0854-9FF5-3E10-2809072E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5800A-870E-54E4-B23E-E4EBD1EF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DDEE-CBA9-48E2-B776-027ABC7E51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94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1A8D-A990-9089-4D8D-2F6643DD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BEE5C-0F42-0856-F995-742637B9F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C0815-5FF3-3424-A772-B78CD7F5B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4857-743A-87AC-6341-A0A13315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468B-7AF7-4ACB-AB46-39B81587ED78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CD75F-49B6-1CAB-746A-FC495B70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342B3-B019-DDD5-C69C-F2C1CDC9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DDEE-CBA9-48E2-B776-027ABC7E51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80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B04E-CA22-77B3-E54B-ECE789C9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AD9F5-F502-BEE5-4E0A-AD1212CA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4B2D6-4391-DEA6-7585-28BC06EA7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0D637B-A45C-B54A-27FB-2B2C847BF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915B7-23A4-8BDE-8855-D60B73A9A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0B026-B3E2-720B-A878-C162A1C3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468B-7AF7-4ACB-AB46-39B81587ED78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40237-2001-B324-D2F2-A8421C64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4C609-C762-C457-88D6-BB087E05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DDEE-CBA9-48E2-B776-027ABC7E51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98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B9AE-ABB2-3053-F6CA-9528A46A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E155B-6EC5-6533-7CB4-E4F53FE5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468B-7AF7-4ACB-AB46-39B81587ED78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3A9D0-F125-CC2A-BD17-B84CFF28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FD2E3-0774-EB09-9F85-B8F853B0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DDEE-CBA9-48E2-B776-027ABC7E51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37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5AE8E-82A3-71F1-7FE7-778A7F01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468B-7AF7-4ACB-AB46-39B81587ED78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5152D-7FF5-08CB-B0EE-906E1079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7B316-F41D-811F-F87B-022E7386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DDEE-CBA9-48E2-B776-027ABC7E51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55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3F29-07FC-3D7B-95A0-92A71183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5978-9CE6-8756-777D-DE557F7C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94420-D4C5-A102-A07E-028495751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49B6D-85B4-323F-CC2A-FC437879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468B-7AF7-4ACB-AB46-39B81587ED78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72960-4367-B947-4462-2FEE3F4F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C2C1E-A7BF-9C30-6B9E-8118042D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DDEE-CBA9-48E2-B776-027ABC7E51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92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D9FB-C53D-49DA-7256-32C7C04D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47210-E7C5-EB63-6A35-6662B7FA5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BF83C-8423-209C-A92D-C7468822C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0893E-A1E7-B6B5-F4F4-A53E1376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468B-7AF7-4ACB-AB46-39B81587ED78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891B1-3E33-BADA-12CE-3AE4891C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98EEE-00A1-F998-2D89-20BC761E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DDEE-CBA9-48E2-B776-027ABC7E51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20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0FCE9-2D53-98FF-B079-DF5F149A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D7CF0-5EA9-5868-BA26-31E5FB9B8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0ACC4-B3E4-E898-6C8F-46D617EFB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E468B-7AF7-4ACB-AB46-39B81587ED78}" type="datetimeFigureOut">
              <a:rPr lang="fr-FR" smtClean="0"/>
              <a:t>21/07/2024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164D8-4971-007C-0A54-553A469AB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06866-C07F-977A-A680-FFB4A9D4B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EDDEE-CBA9-48E2-B776-027ABC7E51D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759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8461-F04E-7255-3D79-CCC3AF3F6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ANNEXES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A77CE-283D-D6E7-BB51-3340876EE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188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42DB-18ED-0A7A-3C08-F50635BC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406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1877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42DB-18ED-0A7A-3C08-F50635BC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406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199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42DB-18ED-0A7A-3C08-F50635BC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406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620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42DB-18ED-0A7A-3C08-F50635BC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406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770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42DB-18ED-0A7A-3C08-F50635BC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406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823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42DB-18ED-0A7A-3C08-F50635BC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4406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773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/>
              <a:t>Https://&lt;&lt;hostname.domain&gt;&gt;:&lt;&lt;port&gt;&gt;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3FE12-6EC6-930E-678C-64E420BB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172" y="2682135"/>
            <a:ext cx="4991533" cy="2408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05C411-7653-F522-E899-2D6166F7FD43}"/>
              </a:ext>
            </a:extLst>
          </p:cNvPr>
          <p:cNvSpPr txBox="1"/>
          <p:nvPr/>
        </p:nvSpPr>
        <p:spPr>
          <a:xfrm>
            <a:off x="679938" y="1740877"/>
            <a:ext cx="7123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Step</a:t>
            </a:r>
            <a:r>
              <a:rPr lang="fr-FR" sz="2400" b="1" dirty="0"/>
              <a:t> 1 </a:t>
            </a:r>
            <a:r>
              <a:rPr lang="fr-FR" sz="2400" dirty="0"/>
              <a:t>:  </a:t>
            </a:r>
            <a:r>
              <a:rPr lang="fr-FR" sz="2400" dirty="0" err="1"/>
              <a:t>resolve</a:t>
            </a:r>
            <a:r>
              <a:rPr lang="fr-FR" sz="2400" dirty="0"/>
              <a:t>  </a:t>
            </a:r>
            <a:r>
              <a:rPr lang="fr-FR" sz="2400" dirty="0" err="1"/>
              <a:t>hostname.domain</a:t>
            </a:r>
            <a:r>
              <a:rPr lang="fr-FR" sz="2400" dirty="0"/>
              <a:t>   to  TCP-IP </a:t>
            </a:r>
            <a:r>
              <a:rPr lang="fr-FR" sz="2400" dirty="0" err="1"/>
              <a:t>Address</a:t>
            </a:r>
            <a:endParaRPr lang="fr-FR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103049-652B-F4F1-A699-260A8755C658}"/>
              </a:ext>
            </a:extLst>
          </p:cNvPr>
          <p:cNvSpPr/>
          <p:nvPr/>
        </p:nvSpPr>
        <p:spPr>
          <a:xfrm rot="16684134">
            <a:off x="-777976" y="1051448"/>
            <a:ext cx="2614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ANNEXE</a:t>
            </a:r>
          </a:p>
        </p:txBody>
      </p:sp>
    </p:spTree>
    <p:extLst>
      <p:ext uri="{BB962C8B-B14F-4D97-AF65-F5344CB8AC3E}">
        <p14:creationId xmlns:p14="http://schemas.microsoft.com/office/powerpoint/2010/main" val="2472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/>
              <a:t>Open TCP-IP Socket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C411-7653-F522-E899-2D6166F7FD43}"/>
              </a:ext>
            </a:extLst>
          </p:cNvPr>
          <p:cNvSpPr txBox="1"/>
          <p:nvPr/>
        </p:nvSpPr>
        <p:spPr>
          <a:xfrm>
            <a:off x="674076" y="1495940"/>
            <a:ext cx="650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Step</a:t>
            </a:r>
            <a:r>
              <a:rPr lang="fr-FR" sz="2400" b="1" dirty="0"/>
              <a:t> 2 </a:t>
            </a:r>
            <a:r>
              <a:rPr lang="fr-FR" sz="2400" dirty="0"/>
              <a:t>:  open TCP-IP  Socket =  SYN, SYN+ACK, ACK</a:t>
            </a:r>
          </a:p>
        </p:txBody>
      </p:sp>
      <p:pic>
        <p:nvPicPr>
          <p:cNvPr id="3074" name="Picture 2" descr="네트워크]TCP 연결 3 way handshake (SYN ...">
            <a:extLst>
              <a:ext uri="{FF2B5EF4-FFF2-40B4-BE49-F238E27FC236}">
                <a16:creationId xmlns:a16="http://schemas.microsoft.com/office/drawing/2014/main" id="{C9F12545-14F2-4808-8839-1E4ACB3E7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708" y="2293391"/>
            <a:ext cx="5416060" cy="400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594A5F-8E15-78FA-2375-B29505914742}"/>
              </a:ext>
            </a:extLst>
          </p:cNvPr>
          <p:cNvSpPr/>
          <p:nvPr/>
        </p:nvSpPr>
        <p:spPr>
          <a:xfrm rot="16684134">
            <a:off x="-777976" y="1051448"/>
            <a:ext cx="2614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ANNEXE</a:t>
            </a:r>
          </a:p>
        </p:txBody>
      </p:sp>
    </p:spTree>
    <p:extLst>
      <p:ext uri="{BB962C8B-B14F-4D97-AF65-F5344CB8AC3E}">
        <p14:creationId xmlns:p14="http://schemas.microsoft.com/office/powerpoint/2010/main" val="233446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TCP-IP Socket ? (1/3)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C411-7653-F522-E899-2D6166F7FD43}"/>
              </a:ext>
            </a:extLst>
          </p:cNvPr>
          <p:cNvSpPr txBox="1"/>
          <p:nvPr/>
        </p:nvSpPr>
        <p:spPr>
          <a:xfrm>
            <a:off x="1815727" y="1366669"/>
            <a:ext cx="3720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 </a:t>
            </a:r>
            <a:r>
              <a:rPr lang="fr-FR" sz="2400" dirty="0" err="1"/>
              <a:t>virtual</a:t>
            </a:r>
            <a:r>
              <a:rPr lang="fr-FR" sz="2400" dirty="0"/>
              <a:t> bi-direction </a:t>
            </a:r>
            <a:r>
              <a:rPr lang="fr-FR" sz="2400" dirty="0" err="1"/>
              <a:t>stream</a:t>
            </a:r>
            <a:r>
              <a:rPr lang="fr-FR" sz="2400" dirty="0"/>
              <a:t> </a:t>
            </a:r>
          </a:p>
          <a:p>
            <a:r>
              <a:rPr lang="fr-FR" sz="2400" dirty="0"/>
              <a:t>    </a:t>
            </a:r>
          </a:p>
        </p:txBody>
      </p:sp>
      <p:sp>
        <p:nvSpPr>
          <p:cNvPr id="3" name="Flowchart: Direct Access Storage 2">
            <a:extLst>
              <a:ext uri="{FF2B5EF4-FFF2-40B4-BE49-F238E27FC236}">
                <a16:creationId xmlns:a16="http://schemas.microsoft.com/office/drawing/2014/main" id="{D219F074-ACDB-3E7D-2299-8E04A5859402}"/>
              </a:ext>
            </a:extLst>
          </p:cNvPr>
          <p:cNvSpPr/>
          <p:nvPr/>
        </p:nvSpPr>
        <p:spPr>
          <a:xfrm>
            <a:off x="3215055" y="5928970"/>
            <a:ext cx="791307" cy="266675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B94D3D-821B-9805-A446-DCB7BD6053A8}"/>
              </a:ext>
            </a:extLst>
          </p:cNvPr>
          <p:cNvSpPr/>
          <p:nvPr/>
        </p:nvSpPr>
        <p:spPr>
          <a:xfrm>
            <a:off x="1664678" y="3956538"/>
            <a:ext cx="1746738" cy="26494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CBB8F7-0AF6-391C-243C-A840D26FA300}"/>
              </a:ext>
            </a:extLst>
          </p:cNvPr>
          <p:cNvSpPr/>
          <p:nvPr/>
        </p:nvSpPr>
        <p:spPr>
          <a:xfrm>
            <a:off x="9132277" y="4050323"/>
            <a:ext cx="1746738" cy="25556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E6E92C-1BB9-DBA6-CBAB-2F33F4E9E6BE}"/>
              </a:ext>
            </a:extLst>
          </p:cNvPr>
          <p:cNvCxnSpPr>
            <a:cxnSpLocks/>
          </p:cNvCxnSpPr>
          <p:nvPr/>
        </p:nvCxnSpPr>
        <p:spPr>
          <a:xfrm>
            <a:off x="1664678" y="5351352"/>
            <a:ext cx="17467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663BFF-3D98-51B2-52BE-C61A0439A1D4}"/>
              </a:ext>
            </a:extLst>
          </p:cNvPr>
          <p:cNvCxnSpPr>
            <a:cxnSpLocks/>
          </p:cNvCxnSpPr>
          <p:nvPr/>
        </p:nvCxnSpPr>
        <p:spPr>
          <a:xfrm>
            <a:off x="9132277" y="5351352"/>
            <a:ext cx="17467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7CB141-B18C-8763-7242-45A2C5303978}"/>
              </a:ext>
            </a:extLst>
          </p:cNvPr>
          <p:cNvSpPr txBox="1"/>
          <p:nvPr/>
        </p:nvSpPr>
        <p:spPr>
          <a:xfrm>
            <a:off x="93784" y="4638041"/>
            <a:ext cx="1946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OS User Mode (Apps)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D80836-BF6F-40D1-DF90-3BB983B4B413}"/>
              </a:ext>
            </a:extLst>
          </p:cNvPr>
          <p:cNvSpPr txBox="1"/>
          <p:nvPr/>
        </p:nvSpPr>
        <p:spPr>
          <a:xfrm>
            <a:off x="175848" y="5779448"/>
            <a:ext cx="194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OS Kernel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58F9B4D-3D91-868D-35F1-F9582BDC3AE6}"/>
              </a:ext>
            </a:extLst>
          </p:cNvPr>
          <p:cNvSpPr/>
          <p:nvPr/>
        </p:nvSpPr>
        <p:spPr>
          <a:xfrm>
            <a:off x="7874977" y="5729907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4CE547CE-0C24-8287-55DE-CB2D8C530627}"/>
              </a:ext>
            </a:extLst>
          </p:cNvPr>
          <p:cNvSpPr/>
          <p:nvPr/>
        </p:nvSpPr>
        <p:spPr>
          <a:xfrm>
            <a:off x="8648701" y="5948007"/>
            <a:ext cx="791307" cy="266675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AFAD0DB-AA22-48EE-0237-1F9FF25416FA}"/>
              </a:ext>
            </a:extLst>
          </p:cNvPr>
          <p:cNvSpPr/>
          <p:nvPr/>
        </p:nvSpPr>
        <p:spPr>
          <a:xfrm rot="10800000">
            <a:off x="7842740" y="6129992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A21E7CE-F987-A795-B086-A8C885583E93}"/>
              </a:ext>
            </a:extLst>
          </p:cNvPr>
          <p:cNvSpPr/>
          <p:nvPr/>
        </p:nvSpPr>
        <p:spPr>
          <a:xfrm>
            <a:off x="4308229" y="5722870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8D83A4B-5535-B704-8EC3-24E5FFFD5EE1}"/>
              </a:ext>
            </a:extLst>
          </p:cNvPr>
          <p:cNvSpPr/>
          <p:nvPr/>
        </p:nvSpPr>
        <p:spPr>
          <a:xfrm rot="10800000">
            <a:off x="4275992" y="6122955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6CF3B3F0-A220-14D1-1211-14BB7EAFC505}"/>
              </a:ext>
            </a:extLst>
          </p:cNvPr>
          <p:cNvSpPr/>
          <p:nvPr/>
        </p:nvSpPr>
        <p:spPr>
          <a:xfrm>
            <a:off x="5550877" y="5636376"/>
            <a:ext cx="1842556" cy="807206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0E8C67-06FC-ED6D-E8E5-75E61A840269}"/>
              </a:ext>
            </a:extLst>
          </p:cNvPr>
          <p:cNvSpPr txBox="1"/>
          <p:nvPr/>
        </p:nvSpPr>
        <p:spPr>
          <a:xfrm>
            <a:off x="6026947" y="5826313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Network</a:t>
            </a:r>
          </a:p>
        </p:txBody>
      </p:sp>
      <p:sp>
        <p:nvSpPr>
          <p:cNvPr id="27" name="Flowchart: Direct Access Storage 26">
            <a:extLst>
              <a:ext uri="{FF2B5EF4-FFF2-40B4-BE49-F238E27FC236}">
                <a16:creationId xmlns:a16="http://schemas.microsoft.com/office/drawing/2014/main" id="{2867D587-39BB-4319-7969-350B0BD2DB9F}"/>
              </a:ext>
            </a:extLst>
          </p:cNvPr>
          <p:cNvSpPr/>
          <p:nvPr/>
        </p:nvSpPr>
        <p:spPr>
          <a:xfrm rot="16200000">
            <a:off x="2288484" y="5139105"/>
            <a:ext cx="487406" cy="265221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1F253F89-CC4E-9176-381D-9038A2342A96}"/>
              </a:ext>
            </a:extLst>
          </p:cNvPr>
          <p:cNvSpPr/>
          <p:nvPr/>
        </p:nvSpPr>
        <p:spPr>
          <a:xfrm rot="16200000">
            <a:off x="9797288" y="5148087"/>
            <a:ext cx="487406" cy="265221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653448D-3821-287D-DAF8-FE098BDF4B9C}"/>
              </a:ext>
            </a:extLst>
          </p:cNvPr>
          <p:cNvSpPr/>
          <p:nvPr/>
        </p:nvSpPr>
        <p:spPr>
          <a:xfrm rot="5400000">
            <a:off x="2070587" y="4503346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C43E41A-8945-3B11-C880-5F46686DEAEF}"/>
              </a:ext>
            </a:extLst>
          </p:cNvPr>
          <p:cNvSpPr/>
          <p:nvPr/>
        </p:nvSpPr>
        <p:spPr>
          <a:xfrm rot="16200000">
            <a:off x="2463538" y="4493516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5B48DC-34F9-42F9-C69A-41BD634A8BE6}"/>
              </a:ext>
            </a:extLst>
          </p:cNvPr>
          <p:cNvSpPr txBox="1"/>
          <p:nvPr/>
        </p:nvSpPr>
        <p:spPr>
          <a:xfrm>
            <a:off x="2584913" y="4001939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6CD48C-8AA2-3EA5-8C16-1457B22DEBE2}"/>
              </a:ext>
            </a:extLst>
          </p:cNvPr>
          <p:cNvSpPr txBox="1"/>
          <p:nvPr/>
        </p:nvSpPr>
        <p:spPr>
          <a:xfrm>
            <a:off x="1897104" y="4018745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write</a:t>
            </a:r>
            <a:endParaRPr lang="fr-FR" dirty="0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1E51486-8EBF-2F2C-601C-AFB0CEA273A8}"/>
              </a:ext>
            </a:extLst>
          </p:cNvPr>
          <p:cNvSpPr/>
          <p:nvPr/>
        </p:nvSpPr>
        <p:spPr>
          <a:xfrm rot="5400000">
            <a:off x="9549910" y="4537120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6A152976-7AAF-09D3-CC05-2DE6DE36AFF1}"/>
              </a:ext>
            </a:extLst>
          </p:cNvPr>
          <p:cNvSpPr/>
          <p:nvPr/>
        </p:nvSpPr>
        <p:spPr>
          <a:xfrm rot="16200000">
            <a:off x="9942861" y="4527290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7029B7-443E-76D1-049F-A62C2E39A7B1}"/>
              </a:ext>
            </a:extLst>
          </p:cNvPr>
          <p:cNvSpPr txBox="1"/>
          <p:nvPr/>
        </p:nvSpPr>
        <p:spPr>
          <a:xfrm>
            <a:off x="10064236" y="4035713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D54056-ADAF-B496-2A13-9E8B493D5438}"/>
              </a:ext>
            </a:extLst>
          </p:cNvPr>
          <p:cNvSpPr txBox="1"/>
          <p:nvPr/>
        </p:nvSpPr>
        <p:spPr>
          <a:xfrm>
            <a:off x="9376427" y="4052519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write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46BC0-4CB1-9476-996C-68653C3E526F}"/>
              </a:ext>
            </a:extLst>
          </p:cNvPr>
          <p:cNvSpPr/>
          <p:nvPr/>
        </p:nvSpPr>
        <p:spPr>
          <a:xfrm rot="16684134">
            <a:off x="-777976" y="1051448"/>
            <a:ext cx="2614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ANNEXE</a:t>
            </a:r>
          </a:p>
        </p:txBody>
      </p:sp>
    </p:spTree>
    <p:extLst>
      <p:ext uri="{BB962C8B-B14F-4D97-AF65-F5344CB8AC3E}">
        <p14:creationId xmlns:p14="http://schemas.microsoft.com/office/powerpoint/2010/main" val="397859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TCP-IP Socket ? (2/3)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C411-7653-F522-E899-2D6166F7FD43}"/>
              </a:ext>
            </a:extLst>
          </p:cNvPr>
          <p:cNvSpPr txBox="1"/>
          <p:nvPr/>
        </p:nvSpPr>
        <p:spPr>
          <a:xfrm>
            <a:off x="1815727" y="1366669"/>
            <a:ext cx="84027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 </a:t>
            </a:r>
            <a:r>
              <a:rPr lang="fr-FR" sz="2400" dirty="0" err="1"/>
              <a:t>virtual</a:t>
            </a:r>
            <a:r>
              <a:rPr lang="fr-FR" sz="2400" dirty="0"/>
              <a:t> bi-direction </a:t>
            </a:r>
            <a:r>
              <a:rPr lang="fr-FR" sz="2400" dirty="0" err="1"/>
              <a:t>stream</a:t>
            </a:r>
            <a:r>
              <a:rPr lang="fr-FR" sz="2400" dirty="0"/>
              <a:t> </a:t>
            </a:r>
          </a:p>
          <a:p>
            <a:r>
              <a:rPr lang="fr-FR" sz="2400" dirty="0"/>
              <a:t>    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identified</a:t>
            </a:r>
            <a:r>
              <a:rPr lang="fr-FR" sz="2400" dirty="0"/>
              <a:t> by 4 </a:t>
            </a:r>
            <a:r>
              <a:rPr lang="fr-FR" sz="2400" dirty="0" err="1"/>
              <a:t>ids</a:t>
            </a:r>
            <a:r>
              <a:rPr lang="fr-FR" sz="2400" dirty="0"/>
              <a:t> :    (IP-source, Port-Source,  IP-</a:t>
            </a:r>
            <a:r>
              <a:rPr lang="fr-FR" sz="2400" dirty="0" err="1"/>
              <a:t>dest</a:t>
            </a:r>
            <a:r>
              <a:rPr lang="fr-FR" sz="2400" dirty="0"/>
              <a:t>, Port-Dest)</a:t>
            </a:r>
          </a:p>
          <a:p>
            <a:r>
              <a:rPr lang="fr-FR" sz="2400" dirty="0"/>
              <a:t>   </a:t>
            </a:r>
          </a:p>
        </p:txBody>
      </p:sp>
      <p:sp>
        <p:nvSpPr>
          <p:cNvPr id="3" name="Flowchart: Direct Access Storage 2">
            <a:extLst>
              <a:ext uri="{FF2B5EF4-FFF2-40B4-BE49-F238E27FC236}">
                <a16:creationId xmlns:a16="http://schemas.microsoft.com/office/drawing/2014/main" id="{D219F074-ACDB-3E7D-2299-8E04A5859402}"/>
              </a:ext>
            </a:extLst>
          </p:cNvPr>
          <p:cNvSpPr/>
          <p:nvPr/>
        </p:nvSpPr>
        <p:spPr>
          <a:xfrm>
            <a:off x="3215055" y="5928970"/>
            <a:ext cx="791307" cy="266675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B94D3D-821B-9805-A446-DCB7BD6053A8}"/>
              </a:ext>
            </a:extLst>
          </p:cNvPr>
          <p:cNvSpPr/>
          <p:nvPr/>
        </p:nvSpPr>
        <p:spPr>
          <a:xfrm>
            <a:off x="1664678" y="3956538"/>
            <a:ext cx="1746738" cy="26494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CBB8F7-0AF6-391C-243C-A840D26FA300}"/>
              </a:ext>
            </a:extLst>
          </p:cNvPr>
          <p:cNvSpPr/>
          <p:nvPr/>
        </p:nvSpPr>
        <p:spPr>
          <a:xfrm>
            <a:off x="9132277" y="4050323"/>
            <a:ext cx="1746738" cy="25556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E6E92C-1BB9-DBA6-CBAB-2F33F4E9E6BE}"/>
              </a:ext>
            </a:extLst>
          </p:cNvPr>
          <p:cNvCxnSpPr>
            <a:cxnSpLocks/>
          </p:cNvCxnSpPr>
          <p:nvPr/>
        </p:nvCxnSpPr>
        <p:spPr>
          <a:xfrm>
            <a:off x="1664678" y="5351352"/>
            <a:ext cx="17467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663BFF-3D98-51B2-52BE-C61A0439A1D4}"/>
              </a:ext>
            </a:extLst>
          </p:cNvPr>
          <p:cNvCxnSpPr>
            <a:cxnSpLocks/>
          </p:cNvCxnSpPr>
          <p:nvPr/>
        </p:nvCxnSpPr>
        <p:spPr>
          <a:xfrm>
            <a:off x="9132277" y="5351352"/>
            <a:ext cx="17467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7CB141-B18C-8763-7242-45A2C5303978}"/>
              </a:ext>
            </a:extLst>
          </p:cNvPr>
          <p:cNvSpPr txBox="1"/>
          <p:nvPr/>
        </p:nvSpPr>
        <p:spPr>
          <a:xfrm>
            <a:off x="93784" y="4638041"/>
            <a:ext cx="1946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OS User Mode (Apps)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D80836-BF6F-40D1-DF90-3BB983B4B413}"/>
              </a:ext>
            </a:extLst>
          </p:cNvPr>
          <p:cNvSpPr txBox="1"/>
          <p:nvPr/>
        </p:nvSpPr>
        <p:spPr>
          <a:xfrm>
            <a:off x="175848" y="5779448"/>
            <a:ext cx="194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OS Kernel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58F9B4D-3D91-868D-35F1-F9582BDC3AE6}"/>
              </a:ext>
            </a:extLst>
          </p:cNvPr>
          <p:cNvSpPr/>
          <p:nvPr/>
        </p:nvSpPr>
        <p:spPr>
          <a:xfrm>
            <a:off x="7874977" y="5729907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4CE547CE-0C24-8287-55DE-CB2D8C530627}"/>
              </a:ext>
            </a:extLst>
          </p:cNvPr>
          <p:cNvSpPr/>
          <p:nvPr/>
        </p:nvSpPr>
        <p:spPr>
          <a:xfrm>
            <a:off x="8648701" y="5948007"/>
            <a:ext cx="791307" cy="266675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AFAD0DB-AA22-48EE-0237-1F9FF25416FA}"/>
              </a:ext>
            </a:extLst>
          </p:cNvPr>
          <p:cNvSpPr/>
          <p:nvPr/>
        </p:nvSpPr>
        <p:spPr>
          <a:xfrm rot="10800000">
            <a:off x="7842740" y="6129992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A21E7CE-F987-A795-B086-A8C885583E93}"/>
              </a:ext>
            </a:extLst>
          </p:cNvPr>
          <p:cNvSpPr/>
          <p:nvPr/>
        </p:nvSpPr>
        <p:spPr>
          <a:xfrm>
            <a:off x="4308229" y="5722870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8D83A4B-5535-B704-8EC3-24E5FFFD5EE1}"/>
              </a:ext>
            </a:extLst>
          </p:cNvPr>
          <p:cNvSpPr/>
          <p:nvPr/>
        </p:nvSpPr>
        <p:spPr>
          <a:xfrm rot="10800000">
            <a:off x="4275992" y="6122955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6CF3B3F0-A220-14D1-1211-14BB7EAFC505}"/>
              </a:ext>
            </a:extLst>
          </p:cNvPr>
          <p:cNvSpPr/>
          <p:nvPr/>
        </p:nvSpPr>
        <p:spPr>
          <a:xfrm>
            <a:off x="5550877" y="5636376"/>
            <a:ext cx="1842556" cy="807206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0E8C67-06FC-ED6D-E8E5-75E61A840269}"/>
              </a:ext>
            </a:extLst>
          </p:cNvPr>
          <p:cNvSpPr txBox="1"/>
          <p:nvPr/>
        </p:nvSpPr>
        <p:spPr>
          <a:xfrm>
            <a:off x="6026947" y="5826313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Network</a:t>
            </a:r>
          </a:p>
        </p:txBody>
      </p:sp>
      <p:sp>
        <p:nvSpPr>
          <p:cNvPr id="27" name="Flowchart: Direct Access Storage 26">
            <a:extLst>
              <a:ext uri="{FF2B5EF4-FFF2-40B4-BE49-F238E27FC236}">
                <a16:creationId xmlns:a16="http://schemas.microsoft.com/office/drawing/2014/main" id="{2867D587-39BB-4319-7969-350B0BD2DB9F}"/>
              </a:ext>
            </a:extLst>
          </p:cNvPr>
          <p:cNvSpPr/>
          <p:nvPr/>
        </p:nvSpPr>
        <p:spPr>
          <a:xfrm rot="16200000">
            <a:off x="2288484" y="5139105"/>
            <a:ext cx="487406" cy="265221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1F253F89-CC4E-9176-381D-9038A2342A96}"/>
              </a:ext>
            </a:extLst>
          </p:cNvPr>
          <p:cNvSpPr/>
          <p:nvPr/>
        </p:nvSpPr>
        <p:spPr>
          <a:xfrm rot="16200000">
            <a:off x="9797288" y="5148087"/>
            <a:ext cx="487406" cy="265221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653448D-3821-287D-DAF8-FE098BDF4B9C}"/>
              </a:ext>
            </a:extLst>
          </p:cNvPr>
          <p:cNvSpPr/>
          <p:nvPr/>
        </p:nvSpPr>
        <p:spPr>
          <a:xfrm rot="5400000">
            <a:off x="2070587" y="4503346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C43E41A-8945-3B11-C880-5F46686DEAEF}"/>
              </a:ext>
            </a:extLst>
          </p:cNvPr>
          <p:cNvSpPr/>
          <p:nvPr/>
        </p:nvSpPr>
        <p:spPr>
          <a:xfrm rot="16200000">
            <a:off x="2463538" y="4493516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5B48DC-34F9-42F9-C69A-41BD634A8BE6}"/>
              </a:ext>
            </a:extLst>
          </p:cNvPr>
          <p:cNvSpPr txBox="1"/>
          <p:nvPr/>
        </p:nvSpPr>
        <p:spPr>
          <a:xfrm>
            <a:off x="2584913" y="4001939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6CD48C-8AA2-3EA5-8C16-1457B22DEBE2}"/>
              </a:ext>
            </a:extLst>
          </p:cNvPr>
          <p:cNvSpPr txBox="1"/>
          <p:nvPr/>
        </p:nvSpPr>
        <p:spPr>
          <a:xfrm>
            <a:off x="1897104" y="4018745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write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ABEC2-C538-D414-042F-6AB13A636DF4}"/>
              </a:ext>
            </a:extLst>
          </p:cNvPr>
          <p:cNvSpPr txBox="1"/>
          <p:nvPr/>
        </p:nvSpPr>
        <p:spPr>
          <a:xfrm>
            <a:off x="4394428" y="5312525"/>
            <a:ext cx="161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send</a:t>
            </a:r>
            <a:r>
              <a:rPr lang="fr-FR" dirty="0"/>
              <a:t> IP </a:t>
            </a:r>
            <a:r>
              <a:rPr lang="fr-FR" dirty="0" err="1"/>
              <a:t>Packets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F4FA5-1D87-A40E-7D83-05B3A363BB37}"/>
              </a:ext>
            </a:extLst>
          </p:cNvPr>
          <p:cNvSpPr txBox="1"/>
          <p:nvPr/>
        </p:nvSpPr>
        <p:spPr>
          <a:xfrm>
            <a:off x="4474756" y="6376177"/>
            <a:ext cx="184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receive</a:t>
            </a:r>
            <a:r>
              <a:rPr lang="fr-FR" dirty="0"/>
              <a:t> IP </a:t>
            </a:r>
            <a:r>
              <a:rPr lang="fr-FR" dirty="0" err="1"/>
              <a:t>Packets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74C89-5102-76CE-38C6-AEF769412A36}"/>
              </a:ext>
            </a:extLst>
          </p:cNvPr>
          <p:cNvSpPr txBox="1"/>
          <p:nvPr/>
        </p:nvSpPr>
        <p:spPr>
          <a:xfrm>
            <a:off x="1603714" y="5451226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(IP1:port1, IP2:port2)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0BAD1-CF9F-0CD0-ECC7-CF5DE80D1225}"/>
              </a:ext>
            </a:extLst>
          </p:cNvPr>
          <p:cNvSpPr txBox="1"/>
          <p:nvPr/>
        </p:nvSpPr>
        <p:spPr>
          <a:xfrm>
            <a:off x="9059792" y="5467890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(IP1:port1, IP2:port2)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82FF885-952B-5463-9451-85FD20A36382}"/>
              </a:ext>
            </a:extLst>
          </p:cNvPr>
          <p:cNvSpPr/>
          <p:nvPr/>
        </p:nvSpPr>
        <p:spPr>
          <a:xfrm rot="5400000">
            <a:off x="9549910" y="4537120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1CF0F00-5567-B9F0-D440-8A8FAD87E355}"/>
              </a:ext>
            </a:extLst>
          </p:cNvPr>
          <p:cNvSpPr/>
          <p:nvPr/>
        </p:nvSpPr>
        <p:spPr>
          <a:xfrm rot="16200000">
            <a:off x="9942861" y="4527290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D5B54D-860D-37FA-8D9E-CF06B112E359}"/>
              </a:ext>
            </a:extLst>
          </p:cNvPr>
          <p:cNvSpPr txBox="1"/>
          <p:nvPr/>
        </p:nvSpPr>
        <p:spPr>
          <a:xfrm>
            <a:off x="10064236" y="4035713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26C4E8-2EF5-E0B8-7BE6-19B5AE1C877A}"/>
              </a:ext>
            </a:extLst>
          </p:cNvPr>
          <p:cNvSpPr txBox="1"/>
          <p:nvPr/>
        </p:nvSpPr>
        <p:spPr>
          <a:xfrm>
            <a:off x="9376427" y="4052519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write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7079C8-BFE3-C212-A458-06D0A1EFD293}"/>
              </a:ext>
            </a:extLst>
          </p:cNvPr>
          <p:cNvSpPr/>
          <p:nvPr/>
        </p:nvSpPr>
        <p:spPr>
          <a:xfrm rot="16684134">
            <a:off x="-777976" y="1051448"/>
            <a:ext cx="2614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ANNEXE</a:t>
            </a:r>
          </a:p>
        </p:txBody>
      </p:sp>
    </p:spTree>
    <p:extLst>
      <p:ext uri="{BB962C8B-B14F-4D97-AF65-F5344CB8AC3E}">
        <p14:creationId xmlns:p14="http://schemas.microsoft.com/office/powerpoint/2010/main" val="307520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TCP-IP Socket ? (3/3)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C411-7653-F522-E899-2D6166F7FD43}"/>
              </a:ext>
            </a:extLst>
          </p:cNvPr>
          <p:cNvSpPr txBox="1"/>
          <p:nvPr/>
        </p:nvSpPr>
        <p:spPr>
          <a:xfrm>
            <a:off x="1815727" y="1366669"/>
            <a:ext cx="90031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 </a:t>
            </a:r>
            <a:r>
              <a:rPr lang="fr-FR" sz="2400" dirty="0" err="1"/>
              <a:t>virtual</a:t>
            </a:r>
            <a:r>
              <a:rPr lang="fr-FR" sz="2400" dirty="0"/>
              <a:t> bi-direction </a:t>
            </a:r>
            <a:r>
              <a:rPr lang="fr-FR" sz="2400" dirty="0" err="1"/>
              <a:t>stream</a:t>
            </a:r>
            <a:r>
              <a:rPr lang="fr-FR" sz="2400" dirty="0"/>
              <a:t> </a:t>
            </a:r>
          </a:p>
          <a:p>
            <a:r>
              <a:rPr lang="fr-FR" sz="2400" dirty="0"/>
              <a:t>    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identified</a:t>
            </a:r>
            <a:r>
              <a:rPr lang="fr-FR" sz="2400" dirty="0"/>
              <a:t> by 4 </a:t>
            </a:r>
            <a:r>
              <a:rPr lang="fr-FR" sz="2400" dirty="0" err="1"/>
              <a:t>ids</a:t>
            </a:r>
            <a:r>
              <a:rPr lang="fr-FR" sz="2400" dirty="0"/>
              <a:t> :    (IP-source, Port-Source,  IP-</a:t>
            </a:r>
            <a:r>
              <a:rPr lang="fr-FR" sz="2400" dirty="0" err="1"/>
              <a:t>dest</a:t>
            </a:r>
            <a:r>
              <a:rPr lang="fr-FR" sz="2400" dirty="0"/>
              <a:t>, Port-Dest)</a:t>
            </a:r>
          </a:p>
          <a:p>
            <a:r>
              <a:rPr lang="fr-FR" sz="2400" dirty="0"/>
              <a:t>   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with</a:t>
            </a:r>
            <a:r>
              <a:rPr lang="fr-FR" sz="2400" dirty="0"/>
              <a:t> client/server states = buffers + "</a:t>
            </a:r>
            <a:r>
              <a:rPr lang="fr-FR" sz="2400" dirty="0" err="1"/>
              <a:t>sequence</a:t>
            </a:r>
            <a:r>
              <a:rPr lang="fr-FR" sz="2400" dirty="0"/>
              <a:t> </a:t>
            </a:r>
            <a:r>
              <a:rPr lang="fr-FR" sz="2400" dirty="0" err="1"/>
              <a:t>numbers</a:t>
            </a:r>
            <a:r>
              <a:rPr lang="fr-FR" sz="2400" dirty="0"/>
              <a:t>" (</a:t>
            </a:r>
            <a:r>
              <a:rPr lang="fr-FR" sz="2400" dirty="0" err="1"/>
              <a:t>read</a:t>
            </a:r>
            <a:r>
              <a:rPr lang="fr-FR" sz="2400" dirty="0"/>
              <a:t>/</a:t>
            </a:r>
            <a:r>
              <a:rPr lang="fr-FR" sz="2400" dirty="0" err="1"/>
              <a:t>write</a:t>
            </a:r>
            <a:r>
              <a:rPr lang="fr-FR" sz="2400" dirty="0"/>
              <a:t>)</a:t>
            </a:r>
          </a:p>
        </p:txBody>
      </p:sp>
      <p:sp>
        <p:nvSpPr>
          <p:cNvPr id="3" name="Flowchart: Direct Access Storage 2">
            <a:extLst>
              <a:ext uri="{FF2B5EF4-FFF2-40B4-BE49-F238E27FC236}">
                <a16:creationId xmlns:a16="http://schemas.microsoft.com/office/drawing/2014/main" id="{D219F074-ACDB-3E7D-2299-8E04A5859402}"/>
              </a:ext>
            </a:extLst>
          </p:cNvPr>
          <p:cNvSpPr/>
          <p:nvPr/>
        </p:nvSpPr>
        <p:spPr>
          <a:xfrm>
            <a:off x="3215055" y="5928970"/>
            <a:ext cx="791307" cy="266675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B94D3D-821B-9805-A446-DCB7BD6053A8}"/>
              </a:ext>
            </a:extLst>
          </p:cNvPr>
          <p:cNvSpPr/>
          <p:nvPr/>
        </p:nvSpPr>
        <p:spPr>
          <a:xfrm>
            <a:off x="1664678" y="3956538"/>
            <a:ext cx="1746738" cy="26494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CBB8F7-0AF6-391C-243C-A840D26FA300}"/>
              </a:ext>
            </a:extLst>
          </p:cNvPr>
          <p:cNvSpPr/>
          <p:nvPr/>
        </p:nvSpPr>
        <p:spPr>
          <a:xfrm>
            <a:off x="9132277" y="4050323"/>
            <a:ext cx="1746738" cy="25556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E6E92C-1BB9-DBA6-CBAB-2F33F4E9E6BE}"/>
              </a:ext>
            </a:extLst>
          </p:cNvPr>
          <p:cNvCxnSpPr>
            <a:cxnSpLocks/>
          </p:cNvCxnSpPr>
          <p:nvPr/>
        </p:nvCxnSpPr>
        <p:spPr>
          <a:xfrm>
            <a:off x="1664678" y="5351352"/>
            <a:ext cx="17467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663BFF-3D98-51B2-52BE-C61A0439A1D4}"/>
              </a:ext>
            </a:extLst>
          </p:cNvPr>
          <p:cNvCxnSpPr>
            <a:cxnSpLocks/>
          </p:cNvCxnSpPr>
          <p:nvPr/>
        </p:nvCxnSpPr>
        <p:spPr>
          <a:xfrm>
            <a:off x="9132277" y="5351352"/>
            <a:ext cx="174673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D7CB141-B18C-8763-7242-45A2C5303978}"/>
              </a:ext>
            </a:extLst>
          </p:cNvPr>
          <p:cNvSpPr txBox="1"/>
          <p:nvPr/>
        </p:nvSpPr>
        <p:spPr>
          <a:xfrm>
            <a:off x="93784" y="4638041"/>
            <a:ext cx="1946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OS User Mode (Apps)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D80836-BF6F-40D1-DF90-3BB983B4B413}"/>
              </a:ext>
            </a:extLst>
          </p:cNvPr>
          <p:cNvSpPr txBox="1"/>
          <p:nvPr/>
        </p:nvSpPr>
        <p:spPr>
          <a:xfrm>
            <a:off x="175848" y="5779448"/>
            <a:ext cx="194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OS Kernel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58F9B4D-3D91-868D-35F1-F9582BDC3AE6}"/>
              </a:ext>
            </a:extLst>
          </p:cNvPr>
          <p:cNvSpPr/>
          <p:nvPr/>
        </p:nvSpPr>
        <p:spPr>
          <a:xfrm>
            <a:off x="7874977" y="5729907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owchart: Direct Access Storage 17">
            <a:extLst>
              <a:ext uri="{FF2B5EF4-FFF2-40B4-BE49-F238E27FC236}">
                <a16:creationId xmlns:a16="http://schemas.microsoft.com/office/drawing/2014/main" id="{4CE547CE-0C24-8287-55DE-CB2D8C530627}"/>
              </a:ext>
            </a:extLst>
          </p:cNvPr>
          <p:cNvSpPr/>
          <p:nvPr/>
        </p:nvSpPr>
        <p:spPr>
          <a:xfrm>
            <a:off x="8648701" y="5948007"/>
            <a:ext cx="791307" cy="266675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AFAD0DB-AA22-48EE-0237-1F9FF25416FA}"/>
              </a:ext>
            </a:extLst>
          </p:cNvPr>
          <p:cNvSpPr/>
          <p:nvPr/>
        </p:nvSpPr>
        <p:spPr>
          <a:xfrm rot="10800000">
            <a:off x="7842740" y="6129992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A21E7CE-F987-A795-B086-A8C885583E93}"/>
              </a:ext>
            </a:extLst>
          </p:cNvPr>
          <p:cNvSpPr/>
          <p:nvPr/>
        </p:nvSpPr>
        <p:spPr>
          <a:xfrm>
            <a:off x="4308229" y="5722870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8D83A4B-5535-B704-8EC3-24E5FFFD5EE1}"/>
              </a:ext>
            </a:extLst>
          </p:cNvPr>
          <p:cNvSpPr/>
          <p:nvPr/>
        </p:nvSpPr>
        <p:spPr>
          <a:xfrm rot="10800000">
            <a:off x="4275992" y="6122955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1CA547-0A1E-4DC4-F19D-C73540688256}"/>
              </a:ext>
            </a:extLst>
          </p:cNvPr>
          <p:cNvSpPr txBox="1"/>
          <p:nvPr/>
        </p:nvSpPr>
        <p:spPr>
          <a:xfrm>
            <a:off x="4394428" y="5312525"/>
            <a:ext cx="161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send</a:t>
            </a:r>
            <a:r>
              <a:rPr lang="fr-FR" dirty="0"/>
              <a:t> IP </a:t>
            </a:r>
            <a:r>
              <a:rPr lang="fr-FR" dirty="0" err="1"/>
              <a:t>Packets</a:t>
            </a:r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9BEEB-75B5-E2F2-575D-E4E6CF443D61}"/>
              </a:ext>
            </a:extLst>
          </p:cNvPr>
          <p:cNvSpPr txBox="1"/>
          <p:nvPr/>
        </p:nvSpPr>
        <p:spPr>
          <a:xfrm>
            <a:off x="4474756" y="6376177"/>
            <a:ext cx="1842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receive</a:t>
            </a:r>
            <a:r>
              <a:rPr lang="fr-FR" dirty="0"/>
              <a:t> IP </a:t>
            </a:r>
            <a:r>
              <a:rPr lang="fr-FR" dirty="0" err="1"/>
              <a:t>Packets</a:t>
            </a:r>
            <a:endParaRPr lang="fr-FR" dirty="0"/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6CF3B3F0-A220-14D1-1211-14BB7EAFC505}"/>
              </a:ext>
            </a:extLst>
          </p:cNvPr>
          <p:cNvSpPr/>
          <p:nvPr/>
        </p:nvSpPr>
        <p:spPr>
          <a:xfrm>
            <a:off x="5550877" y="5636376"/>
            <a:ext cx="1842556" cy="807206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0E8C67-06FC-ED6D-E8E5-75E61A840269}"/>
              </a:ext>
            </a:extLst>
          </p:cNvPr>
          <p:cNvSpPr txBox="1"/>
          <p:nvPr/>
        </p:nvSpPr>
        <p:spPr>
          <a:xfrm>
            <a:off x="6026947" y="5826313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Network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1280D16-6FA7-3232-464C-5C26ABFC632D}"/>
              </a:ext>
            </a:extLst>
          </p:cNvPr>
          <p:cNvSpPr/>
          <p:nvPr/>
        </p:nvSpPr>
        <p:spPr>
          <a:xfrm>
            <a:off x="2670687" y="6109113"/>
            <a:ext cx="409283" cy="154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owchart: Direct Access Storage 26">
            <a:extLst>
              <a:ext uri="{FF2B5EF4-FFF2-40B4-BE49-F238E27FC236}">
                <a16:creationId xmlns:a16="http://schemas.microsoft.com/office/drawing/2014/main" id="{2867D587-39BB-4319-7969-350B0BD2DB9F}"/>
              </a:ext>
            </a:extLst>
          </p:cNvPr>
          <p:cNvSpPr/>
          <p:nvPr/>
        </p:nvSpPr>
        <p:spPr>
          <a:xfrm rot="16200000">
            <a:off x="2288484" y="5139105"/>
            <a:ext cx="487406" cy="265221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1F253F89-CC4E-9176-381D-9038A2342A96}"/>
              </a:ext>
            </a:extLst>
          </p:cNvPr>
          <p:cNvSpPr/>
          <p:nvPr/>
        </p:nvSpPr>
        <p:spPr>
          <a:xfrm rot="16200000">
            <a:off x="9797288" y="5148087"/>
            <a:ext cx="487406" cy="265221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653448D-3821-287D-DAF8-FE098BDF4B9C}"/>
              </a:ext>
            </a:extLst>
          </p:cNvPr>
          <p:cNvSpPr/>
          <p:nvPr/>
        </p:nvSpPr>
        <p:spPr>
          <a:xfrm rot="5400000">
            <a:off x="2070587" y="4503346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C43E41A-8945-3B11-C880-5F46686DEAEF}"/>
              </a:ext>
            </a:extLst>
          </p:cNvPr>
          <p:cNvSpPr/>
          <p:nvPr/>
        </p:nvSpPr>
        <p:spPr>
          <a:xfrm rot="16200000">
            <a:off x="2463538" y="4493516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5B48DC-34F9-42F9-C69A-41BD634A8BE6}"/>
              </a:ext>
            </a:extLst>
          </p:cNvPr>
          <p:cNvSpPr txBox="1"/>
          <p:nvPr/>
        </p:nvSpPr>
        <p:spPr>
          <a:xfrm>
            <a:off x="2584913" y="4001939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6CD48C-8AA2-3EA5-8C16-1457B22DEBE2}"/>
              </a:ext>
            </a:extLst>
          </p:cNvPr>
          <p:cNvSpPr txBox="1"/>
          <p:nvPr/>
        </p:nvSpPr>
        <p:spPr>
          <a:xfrm>
            <a:off x="1897104" y="4018745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write</a:t>
            </a:r>
            <a:endParaRPr lang="fr-FR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D14293-4B9D-B902-7CEE-2011232C9DD7}"/>
              </a:ext>
            </a:extLst>
          </p:cNvPr>
          <p:cNvCxnSpPr>
            <a:cxnSpLocks/>
          </p:cNvCxnSpPr>
          <p:nvPr/>
        </p:nvCxnSpPr>
        <p:spPr>
          <a:xfrm flipV="1">
            <a:off x="2688265" y="6289198"/>
            <a:ext cx="0" cy="27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BEFE70B-5137-D252-6DCC-FD615B3C6DA7}"/>
              </a:ext>
            </a:extLst>
          </p:cNvPr>
          <p:cNvSpPr/>
          <p:nvPr/>
        </p:nvSpPr>
        <p:spPr>
          <a:xfrm>
            <a:off x="2126162" y="6062228"/>
            <a:ext cx="986118" cy="2485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E6C6EC2-6CE7-E612-5046-8CEA28705692}"/>
              </a:ext>
            </a:extLst>
          </p:cNvPr>
          <p:cNvSpPr/>
          <p:nvPr/>
        </p:nvSpPr>
        <p:spPr>
          <a:xfrm>
            <a:off x="1929146" y="5831853"/>
            <a:ext cx="409283" cy="154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A94D928-16A0-428B-7028-F4CEE3815E06}"/>
              </a:ext>
            </a:extLst>
          </p:cNvPr>
          <p:cNvCxnSpPr/>
          <p:nvPr/>
        </p:nvCxnSpPr>
        <p:spPr>
          <a:xfrm>
            <a:off x="2332120" y="5427789"/>
            <a:ext cx="0" cy="30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FED74B3E-529D-01FA-51F1-80AAC29E4E07}"/>
              </a:ext>
            </a:extLst>
          </p:cNvPr>
          <p:cNvSpPr/>
          <p:nvPr/>
        </p:nvSpPr>
        <p:spPr>
          <a:xfrm>
            <a:off x="1869056" y="5779097"/>
            <a:ext cx="986118" cy="2485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919557D-1B21-468C-2383-769CBF1C1965}"/>
              </a:ext>
            </a:extLst>
          </p:cNvPr>
          <p:cNvSpPr/>
          <p:nvPr/>
        </p:nvSpPr>
        <p:spPr>
          <a:xfrm>
            <a:off x="9992304" y="6090102"/>
            <a:ext cx="728296" cy="154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187537-ABAB-8F92-44C8-E7B022B28345}"/>
              </a:ext>
            </a:extLst>
          </p:cNvPr>
          <p:cNvCxnSpPr>
            <a:cxnSpLocks/>
          </p:cNvCxnSpPr>
          <p:nvPr/>
        </p:nvCxnSpPr>
        <p:spPr>
          <a:xfrm flipV="1">
            <a:off x="9992303" y="6310755"/>
            <a:ext cx="0" cy="271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7BE7D0C-C475-11D0-B2AE-5D5E8444C614}"/>
              </a:ext>
            </a:extLst>
          </p:cNvPr>
          <p:cNvSpPr/>
          <p:nvPr/>
        </p:nvSpPr>
        <p:spPr>
          <a:xfrm>
            <a:off x="9786345" y="6043498"/>
            <a:ext cx="986118" cy="2485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AD1CAE1-C4F5-907C-0D3D-FBD865B54292}"/>
              </a:ext>
            </a:extLst>
          </p:cNvPr>
          <p:cNvSpPr/>
          <p:nvPr/>
        </p:nvSpPr>
        <p:spPr>
          <a:xfrm>
            <a:off x="9589329" y="5813123"/>
            <a:ext cx="132933" cy="1734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D75DA15-CD6B-A10C-FDD0-F7460322D22B}"/>
              </a:ext>
            </a:extLst>
          </p:cNvPr>
          <p:cNvCxnSpPr/>
          <p:nvPr/>
        </p:nvCxnSpPr>
        <p:spPr>
          <a:xfrm>
            <a:off x="9726503" y="5427789"/>
            <a:ext cx="0" cy="30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8337D778-B082-615C-CE24-269D0F600184}"/>
              </a:ext>
            </a:extLst>
          </p:cNvPr>
          <p:cNvSpPr/>
          <p:nvPr/>
        </p:nvSpPr>
        <p:spPr>
          <a:xfrm>
            <a:off x="9529239" y="5760367"/>
            <a:ext cx="986118" cy="2485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3A3F07C-91E4-E891-7201-2CECC91DC487}"/>
              </a:ext>
            </a:extLst>
          </p:cNvPr>
          <p:cNvSpPr/>
          <p:nvPr/>
        </p:nvSpPr>
        <p:spPr>
          <a:xfrm rot="5400000">
            <a:off x="9549910" y="4537120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889C8C8-2B33-BD2B-E007-B8E8EED2361B}"/>
              </a:ext>
            </a:extLst>
          </p:cNvPr>
          <p:cNvSpPr/>
          <p:nvPr/>
        </p:nvSpPr>
        <p:spPr>
          <a:xfrm rot="16200000">
            <a:off x="9942861" y="4527290"/>
            <a:ext cx="592017" cy="3135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71E9B1-1A8F-E483-060A-73802151FF4A}"/>
              </a:ext>
            </a:extLst>
          </p:cNvPr>
          <p:cNvSpPr txBox="1"/>
          <p:nvPr/>
        </p:nvSpPr>
        <p:spPr>
          <a:xfrm>
            <a:off x="10064236" y="4035713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029BFC-FCAC-1F26-CC32-8882F1B7D6AA}"/>
              </a:ext>
            </a:extLst>
          </p:cNvPr>
          <p:cNvSpPr txBox="1"/>
          <p:nvPr/>
        </p:nvSpPr>
        <p:spPr>
          <a:xfrm>
            <a:off x="9376427" y="4052519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write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559E72-A6E1-6365-5D93-2C7C2E454B7B}"/>
              </a:ext>
            </a:extLst>
          </p:cNvPr>
          <p:cNvSpPr/>
          <p:nvPr/>
        </p:nvSpPr>
        <p:spPr>
          <a:xfrm rot="16684134">
            <a:off x="-777976" y="1051448"/>
            <a:ext cx="2614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ANNEXE</a:t>
            </a:r>
          </a:p>
        </p:txBody>
      </p:sp>
    </p:spTree>
    <p:extLst>
      <p:ext uri="{BB962C8B-B14F-4D97-AF65-F5344CB8AC3E}">
        <p14:creationId xmlns:p14="http://schemas.microsoft.com/office/powerpoint/2010/main" val="223293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6122"/>
          </a:xfrm>
        </p:spPr>
        <p:txBody>
          <a:bodyPr/>
          <a:lstStyle/>
          <a:p>
            <a:pPr algn="ctr"/>
            <a:r>
              <a:rPr lang="fr-FR" dirty="0" err="1"/>
              <a:t>Traceroute</a:t>
            </a:r>
            <a:r>
              <a:rPr lang="fr-FR" dirty="0"/>
              <a:t>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5C31D-2D86-124B-F146-2440BF5E2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882" y="791596"/>
            <a:ext cx="9486808" cy="3598773"/>
          </a:xfrm>
          <a:prstGeom prst="rect">
            <a:avLst/>
          </a:prstGeom>
        </p:spPr>
      </p:pic>
      <p:pic>
        <p:nvPicPr>
          <p:cNvPr id="2050" name="Picture 2" descr="4.2. The TCP/IP Internet Model ...">
            <a:extLst>
              <a:ext uri="{FF2B5EF4-FFF2-40B4-BE49-F238E27FC236}">
                <a16:creationId xmlns:a16="http://schemas.microsoft.com/office/drawing/2014/main" id="{C332F0AB-A1B2-F7A3-2D31-0BB853178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786" y="4001562"/>
            <a:ext cx="4162058" cy="27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D23363-4D1F-8DC4-64DF-C7B893F4F576}"/>
              </a:ext>
            </a:extLst>
          </p:cNvPr>
          <p:cNvSpPr/>
          <p:nvPr/>
        </p:nvSpPr>
        <p:spPr>
          <a:xfrm rot="16684134">
            <a:off x="-777976" y="1051448"/>
            <a:ext cx="26148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ANNEXE</a:t>
            </a:r>
          </a:p>
        </p:txBody>
      </p:sp>
    </p:spTree>
    <p:extLst>
      <p:ext uri="{BB962C8B-B14F-4D97-AF65-F5344CB8AC3E}">
        <p14:creationId xmlns:p14="http://schemas.microsoft.com/office/powerpoint/2010/main" val="415314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EC3F-9CE5-2954-0132-C4483EA4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969104"/>
          </a:xfrm>
        </p:spPr>
        <p:txBody>
          <a:bodyPr/>
          <a:lstStyle/>
          <a:p>
            <a:pPr algn="ctr"/>
            <a:r>
              <a:rPr lang="fr-FR" dirty="0"/>
              <a:t>HTTPS = </a:t>
            </a:r>
            <a:br>
              <a:rPr lang="fr-FR" dirty="0"/>
            </a:br>
            <a:r>
              <a:rPr lang="fr-FR" dirty="0" err="1"/>
              <a:t>Request-Response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Protocol</a:t>
            </a:r>
            <a:br>
              <a:rPr lang="fr-FR" dirty="0"/>
            </a:br>
            <a:r>
              <a:rPr lang="fr-FR" dirty="0"/>
              <a:t>over TCP-IP (+TLS)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37473E7-8261-4F92-C038-019444B9AAA4}"/>
              </a:ext>
            </a:extLst>
          </p:cNvPr>
          <p:cNvSpPr/>
          <p:nvPr/>
        </p:nvSpPr>
        <p:spPr>
          <a:xfrm rot="487552">
            <a:off x="2317445" y="3457816"/>
            <a:ext cx="2007809" cy="266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603099E-D87B-08C2-FD8D-8D2CBB67469C}"/>
              </a:ext>
            </a:extLst>
          </p:cNvPr>
          <p:cNvSpPr/>
          <p:nvPr/>
        </p:nvSpPr>
        <p:spPr>
          <a:xfrm rot="10307597">
            <a:off x="2317461" y="5591374"/>
            <a:ext cx="2007809" cy="266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2A92E-E9B6-0AA4-9145-46D226EEEE39}"/>
              </a:ext>
            </a:extLst>
          </p:cNvPr>
          <p:cNvSpPr txBox="1"/>
          <p:nvPr/>
        </p:nvSpPr>
        <p:spPr>
          <a:xfrm>
            <a:off x="2406678" y="2824983"/>
            <a:ext cx="195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https </a:t>
            </a:r>
            <a:r>
              <a:rPr lang="fr-FR" sz="2400" b="1" dirty="0" err="1"/>
              <a:t>Request</a:t>
            </a:r>
            <a:endParaRPr lang="fr-FR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73465E-2923-21CF-E7BD-CE2109E93031}"/>
              </a:ext>
            </a:extLst>
          </p:cNvPr>
          <p:cNvSpPr txBox="1"/>
          <p:nvPr/>
        </p:nvSpPr>
        <p:spPr>
          <a:xfrm>
            <a:off x="2395316" y="6052756"/>
            <a:ext cx="2206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https </a:t>
            </a:r>
            <a:r>
              <a:rPr lang="fr-FR" sz="2400" b="1" dirty="0" err="1"/>
              <a:t>Response</a:t>
            </a:r>
            <a:endParaRPr lang="fr-FR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D5DC7A-D8E5-33ED-23FD-2BB6B2758DB9}"/>
              </a:ext>
            </a:extLst>
          </p:cNvPr>
          <p:cNvSpPr txBox="1"/>
          <p:nvPr/>
        </p:nvSpPr>
        <p:spPr>
          <a:xfrm>
            <a:off x="401561" y="3105834"/>
            <a:ext cx="1684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open TLS socket</a:t>
            </a:r>
          </a:p>
          <a:p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1603079-69A9-780E-4788-8F3E1DCD3C14}"/>
              </a:ext>
            </a:extLst>
          </p:cNvPr>
          <p:cNvSpPr/>
          <p:nvPr/>
        </p:nvSpPr>
        <p:spPr>
          <a:xfrm rot="10307597">
            <a:off x="4785081" y="5219521"/>
            <a:ext cx="2007809" cy="266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637D1-63D5-4F88-8AE2-E3CB43F729BD}"/>
              </a:ext>
            </a:extLst>
          </p:cNvPr>
          <p:cNvSpPr txBox="1"/>
          <p:nvPr/>
        </p:nvSpPr>
        <p:spPr>
          <a:xfrm>
            <a:off x="4869269" y="2773774"/>
            <a:ext cx="32246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encrypted</a:t>
            </a:r>
            <a:r>
              <a:rPr lang="fr-FR" sz="2400" dirty="0"/>
              <a:t> </a:t>
            </a:r>
            <a:r>
              <a:rPr lang="fr-FR" sz="2400" dirty="0" err="1"/>
              <a:t>text</a:t>
            </a:r>
            <a:r>
              <a:rPr lang="fr-FR" sz="2400" dirty="0"/>
              <a:t>  </a:t>
            </a:r>
            <a:r>
              <a:rPr lang="fr-FR" sz="2400" dirty="0" err="1"/>
              <a:t>Request</a:t>
            </a:r>
            <a:endParaRPr lang="fr-FR" sz="2400" dirty="0"/>
          </a:p>
          <a:p>
            <a:r>
              <a:rPr lang="fr-FR" sz="2400" dirty="0"/>
              <a:t>(over TLS)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543126-D836-FF2C-8F65-CCE61D790E65}"/>
              </a:ext>
            </a:extLst>
          </p:cNvPr>
          <p:cNvSpPr txBox="1"/>
          <p:nvPr/>
        </p:nvSpPr>
        <p:spPr>
          <a:xfrm>
            <a:off x="4824576" y="5624157"/>
            <a:ext cx="3023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decrypt</a:t>
            </a:r>
            <a:r>
              <a:rPr lang="fr-FR" sz="2400" dirty="0"/>
              <a:t> </a:t>
            </a:r>
            <a:r>
              <a:rPr lang="fr-FR" sz="2400" dirty="0" err="1"/>
              <a:t>text</a:t>
            </a:r>
            <a:r>
              <a:rPr lang="fr-FR" sz="2400" dirty="0"/>
              <a:t> </a:t>
            </a:r>
            <a:r>
              <a:rPr lang="fr-FR" sz="2400" dirty="0" err="1"/>
              <a:t>Response</a:t>
            </a:r>
            <a:endParaRPr lang="fr-FR" sz="2400" dirty="0"/>
          </a:p>
          <a:p>
            <a:r>
              <a:rPr lang="fr-FR" sz="2400" dirty="0"/>
              <a:t>(over TLS)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1C27BE8-28CD-6AFB-D289-2793DBAAA042}"/>
              </a:ext>
            </a:extLst>
          </p:cNvPr>
          <p:cNvSpPr/>
          <p:nvPr/>
        </p:nvSpPr>
        <p:spPr>
          <a:xfrm rot="487552">
            <a:off x="4756486" y="3802084"/>
            <a:ext cx="2007809" cy="266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D953A8B-3B2B-5318-06EB-98AC50E79E07}"/>
              </a:ext>
            </a:extLst>
          </p:cNvPr>
          <p:cNvSpPr/>
          <p:nvPr/>
        </p:nvSpPr>
        <p:spPr>
          <a:xfrm rot="487552">
            <a:off x="7195077" y="4161639"/>
            <a:ext cx="2007809" cy="266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E1A0725-AD21-8F6F-26C2-8C546597845B}"/>
              </a:ext>
            </a:extLst>
          </p:cNvPr>
          <p:cNvSpPr/>
          <p:nvPr/>
        </p:nvSpPr>
        <p:spPr>
          <a:xfrm rot="10307597">
            <a:off x="7195061" y="4851555"/>
            <a:ext cx="2007809" cy="2660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EA625A-B5D0-D9E2-857F-8E67E70BE846}"/>
              </a:ext>
            </a:extLst>
          </p:cNvPr>
          <p:cNvSpPr txBox="1"/>
          <p:nvPr/>
        </p:nvSpPr>
        <p:spPr>
          <a:xfrm>
            <a:off x="401560" y="5624157"/>
            <a:ext cx="1931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response</a:t>
            </a:r>
            <a:endParaRPr lang="fr-FR" dirty="0"/>
          </a:p>
          <a:p>
            <a:r>
              <a:rPr lang="fr-FR" dirty="0"/>
              <a:t>close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69374-C914-194E-F9D0-F51C55FF19AC}"/>
              </a:ext>
            </a:extLst>
          </p:cNvPr>
          <p:cNvSpPr txBox="1"/>
          <p:nvPr/>
        </p:nvSpPr>
        <p:spPr>
          <a:xfrm>
            <a:off x="7527803" y="3333340"/>
            <a:ext cx="24717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Request</a:t>
            </a:r>
            <a:endParaRPr lang="fr-FR" sz="2400" dirty="0"/>
          </a:p>
          <a:p>
            <a:r>
              <a:rPr lang="fr-FR" sz="2400" dirty="0"/>
              <a:t>in TCP-IP </a:t>
            </a:r>
            <a:r>
              <a:rPr lang="fr-FR" sz="2400" dirty="0" err="1"/>
              <a:t>Packet</a:t>
            </a:r>
            <a:r>
              <a:rPr lang="fr-FR" sz="2400" dirty="0"/>
              <a:t>(s)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F381-5C71-0E5F-7FF1-4EE95E089538}"/>
              </a:ext>
            </a:extLst>
          </p:cNvPr>
          <p:cNvSpPr txBox="1"/>
          <p:nvPr/>
        </p:nvSpPr>
        <p:spPr>
          <a:xfrm>
            <a:off x="7626984" y="4985407"/>
            <a:ext cx="2843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Response</a:t>
            </a:r>
            <a:endParaRPr lang="fr-FR" sz="2400" dirty="0"/>
          </a:p>
          <a:p>
            <a:r>
              <a:rPr lang="fr-FR" sz="2400" dirty="0" err="1"/>
              <a:t>from</a:t>
            </a:r>
            <a:r>
              <a:rPr lang="fr-FR" sz="2400" dirty="0"/>
              <a:t> TCP-IP </a:t>
            </a:r>
            <a:r>
              <a:rPr lang="fr-FR" sz="2400" dirty="0" err="1"/>
              <a:t>Packet</a:t>
            </a:r>
            <a:r>
              <a:rPr lang="fr-FR" sz="2400" dirty="0"/>
              <a:t>(s)</a:t>
            </a:r>
          </a:p>
        </p:txBody>
      </p:sp>
    </p:spTree>
    <p:extLst>
      <p:ext uri="{BB962C8B-B14F-4D97-AF65-F5344CB8AC3E}">
        <p14:creationId xmlns:p14="http://schemas.microsoft.com/office/powerpoint/2010/main" val="240213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AFB8-3146-B2B7-F89A-299C67FE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F2BE1-A493-053F-73DB-414311B1E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03" y="769759"/>
            <a:ext cx="6820491" cy="57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6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258</Words>
  <Application>Microsoft Office PowerPoint</Application>
  <PresentationFormat>Widescreen</PresentationFormat>
  <Paragraphs>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ANNEXES</vt:lpstr>
      <vt:lpstr>Https://&lt;&lt;hostname.domain&gt;&gt;:&lt;&lt;port&gt;&gt;</vt:lpstr>
      <vt:lpstr>Open TCP-IP Socket</vt:lpstr>
      <vt:lpstr>What is a TCP-IP Socket ? (1/3)</vt:lpstr>
      <vt:lpstr>What is a TCP-IP Socket ? (2/3)</vt:lpstr>
      <vt:lpstr>What is a TCP-IP Socket ? (3/3)</vt:lpstr>
      <vt:lpstr>Traceroute ?</vt:lpstr>
      <vt:lpstr>HTTPS =  Request-Response Text Protocol over TCP-IP (+TLS)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NAUWYNCK Arnaud</dc:creator>
  <cp:lastModifiedBy>NAUWYNCK Arnaud</cp:lastModifiedBy>
  <cp:revision>3</cp:revision>
  <dcterms:created xsi:type="dcterms:W3CDTF">2024-07-21T06:44:27Z</dcterms:created>
  <dcterms:modified xsi:type="dcterms:W3CDTF">2024-07-21T16:24:40Z</dcterms:modified>
</cp:coreProperties>
</file>