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327" r:id="rId4"/>
    <p:sldId id="328" r:id="rId5"/>
    <p:sldId id="329" r:id="rId6"/>
    <p:sldId id="331" r:id="rId7"/>
    <p:sldId id="332" r:id="rId8"/>
    <p:sldId id="333" r:id="rId9"/>
    <p:sldId id="330" r:id="rId10"/>
    <p:sldId id="334" r:id="rId11"/>
    <p:sldId id="311" r:id="rId12"/>
    <p:sldId id="322" r:id="rId13"/>
    <p:sldId id="323" r:id="rId14"/>
    <p:sldId id="258" r:id="rId15"/>
    <p:sldId id="316" r:id="rId16"/>
    <p:sldId id="312" r:id="rId17"/>
    <p:sldId id="313" r:id="rId18"/>
    <p:sldId id="320" r:id="rId19"/>
    <p:sldId id="314" r:id="rId20"/>
    <p:sldId id="317" r:id="rId21"/>
    <p:sldId id="318" r:id="rId22"/>
    <p:sldId id="319" r:id="rId23"/>
    <p:sldId id="257" r:id="rId24"/>
    <p:sldId id="306" r:id="rId25"/>
    <p:sldId id="308" r:id="rId26"/>
    <p:sldId id="315" r:id="rId27"/>
    <p:sldId id="324" r:id="rId28"/>
    <p:sldId id="325" r:id="rId29"/>
    <p:sldId id="326" r:id="rId30"/>
    <p:sldId id="259" r:id="rId31"/>
    <p:sldId id="309" r:id="rId32"/>
    <p:sldId id="310" r:id="rId33"/>
    <p:sldId id="260" r:id="rId34"/>
    <p:sldId id="261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2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385B-6A0B-49E8-9B7B-670B03E65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B29AD-B9A9-4B75-A476-35D4F00D8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433A8-804A-4673-AD8D-9295CC79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DD5-52AD-477D-9FFC-454E167580FC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7FC46-B26C-4215-8459-1354DD16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A0E8A-6C0B-4765-BC94-32069838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A6EE-66FE-4409-967C-E841D23D0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09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E48BD-06C4-4545-9EE7-37B48D83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E45A3-8EDC-479C-AA83-7DEB5D4BC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AF745-52EC-47DC-837A-F8E38440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DD5-52AD-477D-9FFC-454E167580FC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295A-1544-40A0-B247-9ABBD007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6A2FA-27C7-4C67-B304-481432CB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A6EE-66FE-4409-967C-E841D23D0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03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388F9-CB76-4C36-A11A-EF10EF6BF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7DF9C-6DD3-4BA3-A17A-458BB8E6D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94C70-9887-4A6F-9EA8-B7070F33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DD5-52AD-477D-9FFC-454E167580FC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F8CA0-7138-4FE0-87A9-60DE31E8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12D7E-DA83-4CC9-8048-D855E988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A6EE-66FE-4409-967C-E841D23D0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44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265B-B70A-4F02-AFD7-925D1BEE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0CCAF-3021-47E4-8E8E-9D558EE24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C785F-EB0E-4A8A-9FB0-62F623C9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DD5-52AD-477D-9FFC-454E167580FC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03D6B-58AF-4461-942B-54277B91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9D84D-E9A7-4757-B3BF-8D43B3F0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A6EE-66FE-4409-967C-E841D23D0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7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EE18-3FBC-44E1-A78D-78397663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B243A-84A9-4753-85C2-EE4056922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3260F-999A-428D-AFFC-159F87F60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DD5-52AD-477D-9FFC-454E167580FC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1F0E-C5A6-4ADB-BFD8-C2DD4C40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D8041-653A-4014-9948-811AD8EA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A6EE-66FE-4409-967C-E841D23D0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28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0810-678E-4C11-8C2E-7CF2181F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CC71D-220C-4DF2-81F0-16DB458E8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A07F5-35B1-4651-8D39-1E79CCC4C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E5EC0-098C-4E33-851E-B6E8D6970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DD5-52AD-477D-9FFC-454E167580FC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18BFB-6A9C-4801-86CE-3642EB96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F72F8-12DD-44E7-88F5-0A7DAFBC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A6EE-66FE-4409-967C-E841D23D0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82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4278-BAA6-45F3-B4FE-7D61D792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1FF45-E60A-4721-B836-89D679FE9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34C86-95BD-4EF5-BFAF-3A98B6A3F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3B6D6-5EF6-41E3-91F9-9B4D2744E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188BE-37B5-460A-80CF-4EBA7E0F6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775D7A-2851-4DF7-9F8E-7D65FA34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DD5-52AD-477D-9FFC-454E167580FC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2CBA5-26AF-49D6-AEE1-58288FDE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6DEF1-B9E0-4E32-B05F-AE505D15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A6EE-66FE-4409-967C-E841D23D0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91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B00E-7EE6-4496-AB1E-5F766AEA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77B70-D881-478C-854B-FA577272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DD5-52AD-477D-9FFC-454E167580FC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BB6C2-1E94-44CE-9336-6DC0AFC0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FF101-76C6-4C45-A25F-A71806A4D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A6EE-66FE-4409-967C-E841D23D0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5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59EE0-4EB5-48C7-B04B-5F9D87CB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DD5-52AD-477D-9FFC-454E167580FC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E0FA3-A27D-4B54-9E7D-09812BBE0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22D36-D392-416C-9685-AE38A36C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A6EE-66FE-4409-967C-E841D23D0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74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23C5F-FF33-4288-8E94-89A836AC2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30329-712B-4F80-B9E6-48D9DDD41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72A57-1C01-430F-A1F4-71122E66D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C9CBE-D987-408F-9D3D-88DC90EE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DD5-52AD-477D-9FFC-454E167580FC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BA829-4A42-47FB-9122-DE3F7D1D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59E6C-366C-4DAC-A175-4F559B03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A6EE-66FE-4409-967C-E841D23D0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19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06CB-BA7D-4EF9-A8B4-0BA3F91E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20AB5-0B49-4E93-8867-EE7733CFB1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640F9-FFC8-4CD1-B1DC-B2E0DB3BD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ADA88-0C7D-4B37-A1AF-5D38628F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E6DD5-52AD-477D-9FFC-454E167580FC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A655F-9626-4E4F-869B-571BD28C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F2BA5-8AD0-41C6-992F-CB01A6FDC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A6EE-66FE-4409-967C-E841D23D0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50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FE3D8-7C6A-4674-B295-F1917720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86CB4-0A26-4910-A735-E48594424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3D0B5-51BF-4C0F-AC18-DE47C483B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E6DD5-52AD-477D-9FFC-454E167580FC}" type="datetimeFigureOut">
              <a:rPr lang="fr-FR" smtClean="0"/>
              <a:t>26/01/2022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D1593-E7DF-44A7-BB46-C94B212F9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2370D-ABCE-4D83-B9DF-5FA715953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2A6EE-66FE-4409-967C-E841D23D03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75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11" Type="http://schemas.openxmlformats.org/officeDocument/2006/relationships/image" Target="../media/image5.jpeg"/><Relationship Id="rId5" Type="http://schemas.openxmlformats.org/officeDocument/2006/relationships/image" Target="../media/image12.jpe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9B4EDD-02EC-4FC9-A6A3-53210A297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Architecture Design</a:t>
            </a:r>
            <a:br>
              <a:rPr lang="fr-FR" dirty="0"/>
            </a:br>
            <a:br>
              <a:rPr lang="fr-FR" dirty="0"/>
            </a:br>
            <a:r>
              <a:rPr lang="fr-FR" dirty="0"/>
              <a:t>Part 3 : DTO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13F9F79-4D7F-41C6-A3C8-7FD4AE3C3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– DTO, </a:t>
            </a:r>
            <a:r>
              <a:rPr lang="fr-FR" dirty="0" err="1"/>
              <a:t>external</a:t>
            </a:r>
            <a:r>
              <a:rPr lang="fr-FR" dirty="0"/>
              <a:t> APIs, Protocol </a:t>
            </a:r>
            <a:r>
              <a:rPr lang="fr-FR" dirty="0" err="1"/>
              <a:t>Marshalling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D3BD3-EFE5-485B-B6BB-EBEB9BA71037}"/>
              </a:ext>
            </a:extLst>
          </p:cNvPr>
          <p:cNvSpPr txBox="1"/>
          <p:nvPr/>
        </p:nvSpPr>
        <p:spPr>
          <a:xfrm>
            <a:off x="4219126" y="311635"/>
            <a:ext cx="3978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arnaud.nauwynck@gmail.com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83B39-45FB-4924-9F42-CD159E1F1CF2}"/>
              </a:ext>
            </a:extLst>
          </p:cNvPr>
          <p:cNvSpPr txBox="1"/>
          <p:nvPr/>
        </p:nvSpPr>
        <p:spPr>
          <a:xfrm>
            <a:off x="1702133" y="5257800"/>
            <a:ext cx="7357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This document:</a:t>
            </a:r>
          </a:p>
          <a:p>
            <a:r>
              <a:rPr lang="fr-FR" sz="2400" dirty="0"/>
              <a:t>http://github.com/arnaud-nauwynck/Presentations/java/</a:t>
            </a:r>
            <a:br>
              <a:rPr lang="fr-FR" sz="2400" dirty="0"/>
            </a:br>
            <a:r>
              <a:rPr lang="fr-FR" sz="2400" dirty="0"/>
              <a:t>Architecture-Design-part3-DTO.pdf</a:t>
            </a:r>
          </a:p>
        </p:txBody>
      </p:sp>
    </p:spTree>
    <p:extLst>
      <p:ext uri="{BB962C8B-B14F-4D97-AF65-F5344CB8AC3E}">
        <p14:creationId xmlns:p14="http://schemas.microsoft.com/office/powerpoint/2010/main" val="151942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9803-5ED7-4D78-89DE-BA7FA488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Schema</a:t>
            </a:r>
            <a:r>
              <a:rPr lang="fr-FR" dirty="0"/>
              <a:t> </a:t>
            </a:r>
            <a:r>
              <a:rPr lang="fr-FR" dirty="0" err="1"/>
              <a:t>Contained</a:t>
            </a:r>
            <a:r>
              <a:rPr lang="fr-FR" dirty="0"/>
              <a:t> in Messages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C4488-9E2B-4A06-93E7-2FF2E866130A}"/>
              </a:ext>
            </a:extLst>
          </p:cNvPr>
          <p:cNvSpPr txBox="1"/>
          <p:nvPr/>
        </p:nvSpPr>
        <p:spPr>
          <a:xfrm>
            <a:off x="356191" y="2815090"/>
            <a:ext cx="118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Examples</a:t>
            </a:r>
            <a:r>
              <a:rPr lang="fr-FR" dirty="0"/>
              <a:t>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824D2-4CAA-47B5-93C4-A744742E49E8}"/>
              </a:ext>
            </a:extLst>
          </p:cNvPr>
          <p:cNvSpPr txBox="1"/>
          <p:nvPr/>
        </p:nvSpPr>
        <p:spPr>
          <a:xfrm>
            <a:off x="1337930" y="475628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PARQUET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B27988-B41C-4C26-AE3D-84E9C10BB4A1}"/>
              </a:ext>
            </a:extLst>
          </p:cNvPr>
          <p:cNvSpPr txBox="1"/>
          <p:nvPr/>
        </p:nvSpPr>
        <p:spPr>
          <a:xfrm>
            <a:off x="1337930" y="4030097"/>
            <a:ext cx="2975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Avro</a:t>
            </a:r>
            <a:r>
              <a:rPr lang="fr-FR" dirty="0"/>
              <a:t> Message,  </a:t>
            </a:r>
            <a:r>
              <a:rPr lang="fr-FR" dirty="0" err="1"/>
              <a:t>Avro</a:t>
            </a:r>
            <a:r>
              <a:rPr lang="fr-FR" dirty="0"/>
              <a:t> Data-File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C8A8E-3D2B-4E13-8409-F9F0F5A5B69A}"/>
              </a:ext>
            </a:extLst>
          </p:cNvPr>
          <p:cNvSpPr txBox="1"/>
          <p:nvPr/>
        </p:nvSpPr>
        <p:spPr>
          <a:xfrm>
            <a:off x="1337930" y="5506537"/>
            <a:ext cx="192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java.io.Serializable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429755-D943-40E8-B227-7F11AA313C7F}"/>
              </a:ext>
            </a:extLst>
          </p:cNvPr>
          <p:cNvSpPr txBox="1"/>
          <p:nvPr/>
        </p:nvSpPr>
        <p:spPr>
          <a:xfrm>
            <a:off x="3429000" y="5506537"/>
            <a:ext cx="6792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serialVersionUID</a:t>
            </a:r>
            <a:r>
              <a:rPr lang="fr-FR" dirty="0"/>
              <a:t> + </a:t>
            </a:r>
            <a:r>
              <a:rPr lang="fr-FR" dirty="0" err="1"/>
              <a:t>fully-qualified</a:t>
            </a:r>
            <a:r>
              <a:rPr lang="fr-FR" dirty="0"/>
              <a:t> </a:t>
            </a:r>
            <a:r>
              <a:rPr lang="fr-FR" dirty="0" err="1"/>
              <a:t>Names</a:t>
            </a:r>
            <a:r>
              <a:rPr lang="fr-FR" dirty="0"/>
              <a:t> + </a:t>
            </a:r>
            <a:r>
              <a:rPr lang="fr-FR" dirty="0" err="1"/>
              <a:t>field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 / types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46765-324E-49D4-84C3-B78558186688}"/>
              </a:ext>
            </a:extLst>
          </p:cNvPr>
          <p:cNvSpPr txBox="1"/>
          <p:nvPr/>
        </p:nvSpPr>
        <p:spPr>
          <a:xfrm>
            <a:off x="3419840" y="5846544"/>
            <a:ext cx="6885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« </a:t>
            </a:r>
            <a:r>
              <a:rPr lang="fr-FR" dirty="0" err="1"/>
              <a:t>Kryo</a:t>
            </a:r>
            <a:r>
              <a:rPr lang="fr-FR" dirty="0"/>
              <a:t> »  </a:t>
            </a:r>
            <a:r>
              <a:rPr lang="fr-FR" dirty="0" err="1"/>
              <a:t>instead</a:t>
            </a:r>
            <a:r>
              <a:rPr lang="fr-FR" dirty="0"/>
              <a:t> of « java.io. »  for </a:t>
            </a:r>
            <a:r>
              <a:rPr lang="fr-FR" dirty="0" err="1"/>
              <a:t>typed</a:t>
            </a:r>
            <a:r>
              <a:rPr lang="fr-FR" dirty="0"/>
              <a:t> / </a:t>
            </a:r>
            <a:r>
              <a:rPr lang="fr-FR" dirty="0" err="1"/>
              <a:t>schema-less</a:t>
            </a:r>
            <a:r>
              <a:rPr lang="fr-FR" dirty="0"/>
              <a:t> messages ! </a:t>
            </a:r>
            <a:br>
              <a:rPr lang="fr-FR" dirty="0"/>
            </a:br>
            <a:r>
              <a:rPr lang="fr-FR" dirty="0"/>
              <a:t> (</a:t>
            </a:r>
            <a:r>
              <a:rPr lang="fr-FR" dirty="0" err="1"/>
              <a:t>better</a:t>
            </a:r>
            <a:r>
              <a:rPr lang="fr-FR" dirty="0"/>
              <a:t> performances 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389098-D246-4694-A5E8-4078DF158BFD}"/>
              </a:ext>
            </a:extLst>
          </p:cNvPr>
          <p:cNvSpPr txBox="1"/>
          <p:nvPr/>
        </p:nvSpPr>
        <p:spPr>
          <a:xfrm>
            <a:off x="1337930" y="3325625"/>
            <a:ext cx="348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Kafka Messages,  Pulsar Messages</a:t>
            </a:r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9F8BB0B7-24D3-4C68-9819-03EADF9621F1}"/>
              </a:ext>
            </a:extLst>
          </p:cNvPr>
          <p:cNvSpPr/>
          <p:nvPr/>
        </p:nvSpPr>
        <p:spPr>
          <a:xfrm>
            <a:off x="5874124" y="2165991"/>
            <a:ext cx="3272690" cy="1469056"/>
          </a:xfrm>
          <a:prstGeom prst="flowChartPunchedCar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16E1E4-3ADC-4220-B64E-F5795322A82C}"/>
              </a:ext>
            </a:extLst>
          </p:cNvPr>
          <p:cNvSpPr txBox="1"/>
          <p:nvPr/>
        </p:nvSpPr>
        <p:spPr>
          <a:xfrm>
            <a:off x="5848896" y="2365815"/>
            <a:ext cx="3165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Hello », { </a:t>
            </a:r>
            <a:r>
              <a:rPr lang="fr-FR" dirty="0" err="1"/>
              <a:t>color</a:t>
            </a:r>
            <a:r>
              <a:rPr lang="fr-FR" dirty="0"/>
              <a:t>: </a:t>
            </a:r>
            <a:r>
              <a:rPr lang="fr-FR" dirty="0" err="1"/>
              <a:t>blue</a:t>
            </a:r>
            <a:r>
              <a:rPr lang="fr-FR" dirty="0"/>
              <a:t> }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1D6DB2-8A0A-4639-9935-3B81A1027CB8}"/>
              </a:ext>
            </a:extLst>
          </p:cNvPr>
          <p:cNvSpPr txBox="1"/>
          <p:nvPr/>
        </p:nvSpPr>
        <p:spPr>
          <a:xfrm>
            <a:off x="5903184" y="2870463"/>
            <a:ext cx="3272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Metadata</a:t>
            </a:r>
            <a:r>
              <a:rPr lang="fr-FR" dirty="0"/>
              <a:t> </a:t>
            </a:r>
            <a:r>
              <a:rPr lang="fr-FR" dirty="0" err="1"/>
              <a:t>schema</a:t>
            </a:r>
            <a:r>
              <a:rPr lang="fr-FR" dirty="0"/>
              <a:t>:</a:t>
            </a:r>
          </a:p>
          <a:p>
            <a:r>
              <a:rPr lang="fr-FR" dirty="0"/>
              <a:t>« { </a:t>
            </a:r>
            <a:r>
              <a:rPr lang="fr-FR" dirty="0" err="1"/>
              <a:t>name</a:t>
            </a:r>
            <a:r>
              <a:rPr lang="fr-FR" dirty="0"/>
              <a:t>: String,  </a:t>
            </a:r>
            <a:r>
              <a:rPr lang="fr-FR" dirty="0" err="1"/>
              <a:t>color</a:t>
            </a:r>
            <a:r>
              <a:rPr lang="fr-FR" dirty="0"/>
              <a:t>: String } »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D768783-6296-459D-BD00-8D56886EDE87}"/>
              </a:ext>
            </a:extLst>
          </p:cNvPr>
          <p:cNvCxnSpPr/>
          <p:nvPr/>
        </p:nvCxnSpPr>
        <p:spPr>
          <a:xfrm>
            <a:off x="5887236" y="2870463"/>
            <a:ext cx="3272691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C2154250-5D64-4B72-A0DB-1A3906A5FE1A}"/>
              </a:ext>
            </a:extLst>
          </p:cNvPr>
          <p:cNvSpPr/>
          <p:nvPr/>
        </p:nvSpPr>
        <p:spPr>
          <a:xfrm>
            <a:off x="9447028" y="2223391"/>
            <a:ext cx="281763" cy="563526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6B8DBDC2-7B5B-49A7-B3F3-27BAC2F0B36C}"/>
              </a:ext>
            </a:extLst>
          </p:cNvPr>
          <p:cNvSpPr/>
          <p:nvPr/>
        </p:nvSpPr>
        <p:spPr>
          <a:xfrm>
            <a:off x="9474495" y="3007598"/>
            <a:ext cx="281763" cy="563526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0C9F53-C292-4AD4-B5ED-E94FB56A15B4}"/>
              </a:ext>
            </a:extLst>
          </p:cNvPr>
          <p:cNvSpPr txBox="1"/>
          <p:nvPr/>
        </p:nvSpPr>
        <p:spPr>
          <a:xfrm>
            <a:off x="9832743" y="2223391"/>
            <a:ext cx="1930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Data  </a:t>
            </a:r>
            <a:r>
              <a:rPr lang="fr-FR" sz="2400" b="1" dirty="0" err="1"/>
              <a:t>Payload</a:t>
            </a:r>
            <a:endParaRPr lang="fr-FR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4340F2-51B1-4C5B-99DD-87B0515064BB}"/>
              </a:ext>
            </a:extLst>
          </p:cNvPr>
          <p:cNvSpPr txBox="1"/>
          <p:nvPr/>
        </p:nvSpPr>
        <p:spPr>
          <a:xfrm>
            <a:off x="9885409" y="2993136"/>
            <a:ext cx="1601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MetaData</a:t>
            </a:r>
            <a:r>
              <a:rPr lang="fr-FR" sz="2400" b="1" dirty="0"/>
              <a:t>  </a:t>
            </a:r>
          </a:p>
          <a:p>
            <a:r>
              <a:rPr lang="fr-FR" sz="2400" b="1" dirty="0"/>
              <a:t>(</a:t>
            </a:r>
            <a:r>
              <a:rPr lang="fr-FR" sz="2400" b="1" dirty="0" err="1"/>
              <a:t>overhead</a:t>
            </a:r>
            <a:r>
              <a:rPr lang="fr-FR" sz="2400" b="1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C9655C-2E5B-48C5-9729-1E972EA38B00}"/>
              </a:ext>
            </a:extLst>
          </p:cNvPr>
          <p:cNvSpPr txBox="1"/>
          <p:nvPr/>
        </p:nvSpPr>
        <p:spPr>
          <a:xfrm>
            <a:off x="3476847" y="4801816"/>
            <a:ext cx="724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 ULTRA compression of millions of </a:t>
            </a:r>
            <a:r>
              <a:rPr lang="fr-FR" dirty="0" err="1"/>
              <a:t>rows</a:t>
            </a:r>
            <a:r>
              <a:rPr lang="fr-FR" dirty="0"/>
              <a:t> (</a:t>
            </a:r>
            <a:r>
              <a:rPr lang="fr-FR" dirty="0" err="1"/>
              <a:t>dictionnary</a:t>
            </a:r>
            <a:r>
              <a:rPr lang="fr-FR" dirty="0"/>
              <a:t>, </a:t>
            </a:r>
            <a:r>
              <a:rPr lang="fr-FR" dirty="0" err="1"/>
              <a:t>incremental</a:t>
            </a:r>
            <a:r>
              <a:rPr lang="fr-FR" dirty="0"/>
              <a:t>, </a:t>
            </a:r>
            <a:r>
              <a:rPr lang="fr-FR" dirty="0" err="1"/>
              <a:t>filter</a:t>
            </a:r>
            <a:r>
              <a:rPr lang="fr-FR" dirty="0"/>
              <a:t>..)</a:t>
            </a:r>
          </a:p>
        </p:txBody>
      </p:sp>
    </p:spTree>
    <p:extLst>
      <p:ext uri="{BB962C8B-B14F-4D97-AF65-F5344CB8AC3E}">
        <p14:creationId xmlns:p14="http://schemas.microsoft.com/office/powerpoint/2010/main" val="194240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67AF-182C-448C-B57A-59C29499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82" y="-64037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Http </a:t>
            </a:r>
            <a:r>
              <a:rPr lang="fr-FR" dirty="0" err="1"/>
              <a:t>Json</a:t>
            </a:r>
            <a:r>
              <a:rPr lang="fr-FR" dirty="0"/>
              <a:t> </a:t>
            </a:r>
            <a:r>
              <a:rPr lang="fr-FR" dirty="0" err="1"/>
              <a:t>Request</a:t>
            </a:r>
            <a:r>
              <a:rPr lang="fr-FR" dirty="0"/>
              <a:t> &lt;-&gt; Java Object </a:t>
            </a:r>
            <a:r>
              <a:rPr lang="fr-FR" dirty="0" err="1"/>
              <a:t>method</a:t>
            </a:r>
            <a:endParaRPr lang="fr-FR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D9AFCC-2ED7-45AD-B134-DA2E67250079}"/>
              </a:ext>
            </a:extLst>
          </p:cNvPr>
          <p:cNvCxnSpPr>
            <a:cxnSpLocks/>
          </p:cNvCxnSpPr>
          <p:nvPr/>
        </p:nvCxnSpPr>
        <p:spPr>
          <a:xfrm>
            <a:off x="5073306" y="1645571"/>
            <a:ext cx="0" cy="50037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9A52AC-1F60-4BEE-A640-CA5EB1BE6567}"/>
              </a:ext>
            </a:extLst>
          </p:cNvPr>
          <p:cNvCxnSpPr>
            <a:cxnSpLocks/>
          </p:cNvCxnSpPr>
          <p:nvPr/>
        </p:nvCxnSpPr>
        <p:spPr>
          <a:xfrm>
            <a:off x="4929871" y="1645571"/>
            <a:ext cx="2689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2253C2C-07AD-4A12-94CE-7A34C7A8A59A}"/>
              </a:ext>
            </a:extLst>
          </p:cNvPr>
          <p:cNvSpPr txBox="1"/>
          <p:nvPr/>
        </p:nvSpPr>
        <p:spPr>
          <a:xfrm>
            <a:off x="4265666" y="965388"/>
            <a:ext cx="19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Server Thread</a:t>
            </a:r>
            <a:br>
              <a:rPr lang="fr-FR" dirty="0"/>
            </a:br>
            <a:r>
              <a:rPr lang="fr-FR" dirty="0"/>
              <a:t>(Tomcat, </a:t>
            </a:r>
            <a:r>
              <a:rPr lang="fr-FR" dirty="0" err="1"/>
              <a:t>Netty</a:t>
            </a:r>
            <a:r>
              <a:rPr lang="fr-FR" dirty="0"/>
              <a:t>, ..)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DD4961-2045-475D-8A0F-3ED8CCEED90C}"/>
              </a:ext>
            </a:extLst>
          </p:cNvPr>
          <p:cNvCxnSpPr>
            <a:cxnSpLocks/>
          </p:cNvCxnSpPr>
          <p:nvPr/>
        </p:nvCxnSpPr>
        <p:spPr>
          <a:xfrm>
            <a:off x="5614852" y="2266122"/>
            <a:ext cx="0" cy="386632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5B5464-5B34-49BD-938C-0405BA1F27FA}"/>
              </a:ext>
            </a:extLst>
          </p:cNvPr>
          <p:cNvSpPr txBox="1"/>
          <p:nvPr/>
        </p:nvSpPr>
        <p:spPr>
          <a:xfrm>
            <a:off x="5198811" y="1893134"/>
            <a:ext cx="659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DispatcherServlet.handle</a:t>
            </a:r>
            <a:r>
              <a:rPr lang="fr-FR" dirty="0"/>
              <a:t>( </a:t>
            </a:r>
            <a:r>
              <a:rPr lang="fr-FR" dirty="0" err="1"/>
              <a:t>httpServletRequest</a:t>
            </a:r>
            <a:r>
              <a:rPr lang="fr-FR" dirty="0"/>
              <a:t>, </a:t>
            </a:r>
            <a:r>
              <a:rPr lang="fr-FR" dirty="0" err="1"/>
              <a:t>httpServletResponse</a:t>
            </a:r>
            <a:r>
              <a:rPr lang="fr-FR" dirty="0"/>
              <a:t>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284364-B06D-4555-AACE-FD597D50BB6F}"/>
              </a:ext>
            </a:extLst>
          </p:cNvPr>
          <p:cNvCxnSpPr>
            <a:cxnSpLocks/>
          </p:cNvCxnSpPr>
          <p:nvPr/>
        </p:nvCxnSpPr>
        <p:spPr>
          <a:xfrm>
            <a:off x="6999325" y="3748939"/>
            <a:ext cx="0" cy="900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59FB6B-D35A-4FDA-87BA-16AEBE4C12CB}"/>
              </a:ext>
            </a:extLst>
          </p:cNvPr>
          <p:cNvSpPr txBox="1"/>
          <p:nvPr/>
        </p:nvSpPr>
        <p:spPr>
          <a:xfrm>
            <a:off x="7156720" y="3704654"/>
            <a:ext cx="3932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Application code </a:t>
            </a:r>
            <a:r>
              <a:rPr lang="fr-FR" dirty="0" err="1"/>
              <a:t>called</a:t>
            </a:r>
            <a:r>
              <a:rPr lang="fr-FR" dirty="0"/>
              <a:t> by introspection</a:t>
            </a:r>
          </a:p>
          <a:p>
            <a:r>
              <a:rPr lang="fr-FR" dirty="0"/>
              <a:t>@RequestMapping  </a:t>
            </a:r>
          </a:p>
          <a:p>
            <a:r>
              <a:rPr lang="fr-FR" dirty="0"/>
              <a:t>Output </a:t>
            </a:r>
            <a:r>
              <a:rPr lang="fr-FR" dirty="0" err="1"/>
              <a:t>method</a:t>
            </a:r>
            <a:r>
              <a:rPr lang="fr-FR" dirty="0"/>
              <a:t>(Input..) { …}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A1CFC6-EE64-4EF0-A2ED-BD8F6D0B07CB}"/>
              </a:ext>
            </a:extLst>
          </p:cNvPr>
          <p:cNvCxnSpPr>
            <a:cxnSpLocks/>
          </p:cNvCxnSpPr>
          <p:nvPr/>
        </p:nvCxnSpPr>
        <p:spPr>
          <a:xfrm>
            <a:off x="6179725" y="2792724"/>
            <a:ext cx="0" cy="77046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E3C162-0E8E-4CC0-9DC4-33C8E4B5E57F}"/>
              </a:ext>
            </a:extLst>
          </p:cNvPr>
          <p:cNvCxnSpPr>
            <a:cxnSpLocks/>
          </p:cNvCxnSpPr>
          <p:nvPr/>
        </p:nvCxnSpPr>
        <p:spPr>
          <a:xfrm>
            <a:off x="6125060" y="4865204"/>
            <a:ext cx="0" cy="86810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36CEA1F-B01D-46B5-980B-3DBCA0AAC8DE}"/>
              </a:ext>
            </a:extLst>
          </p:cNvPr>
          <p:cNvSpPr txBox="1"/>
          <p:nvPr/>
        </p:nvSpPr>
        <p:spPr>
          <a:xfrm>
            <a:off x="6351470" y="2686072"/>
            <a:ext cx="5222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Unmarshalling</a:t>
            </a:r>
            <a:r>
              <a:rPr lang="fr-FR" sz="2400" dirty="0"/>
              <a:t>:  </a:t>
            </a:r>
            <a:r>
              <a:rPr lang="fr-FR" sz="2400" b="1" dirty="0"/>
              <a:t>JSON -&gt; Java Object </a:t>
            </a:r>
          </a:p>
          <a:p>
            <a:r>
              <a:rPr lang="fr-FR" sz="2400" dirty="0"/>
              <a:t>              (</a:t>
            </a:r>
            <a:r>
              <a:rPr lang="fr-FR" sz="2400" dirty="0" err="1"/>
              <a:t>RequestBody</a:t>
            </a:r>
            <a:r>
              <a:rPr lang="fr-FR" sz="2400" dirty="0"/>
              <a:t> -&gt; </a:t>
            </a:r>
            <a:r>
              <a:rPr lang="fr-FR" sz="2400" dirty="0" err="1"/>
              <a:t>method</a:t>
            </a:r>
            <a:r>
              <a:rPr lang="fr-FR" sz="2400" dirty="0"/>
              <a:t> param)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103806-5616-445D-805B-DB9619585611}"/>
              </a:ext>
            </a:extLst>
          </p:cNvPr>
          <p:cNvSpPr txBox="1"/>
          <p:nvPr/>
        </p:nvSpPr>
        <p:spPr>
          <a:xfrm>
            <a:off x="6383612" y="5040598"/>
            <a:ext cx="55980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Marshalling</a:t>
            </a:r>
            <a:r>
              <a:rPr lang="fr-FR" sz="2400" dirty="0"/>
              <a:t>:  </a:t>
            </a:r>
            <a:r>
              <a:rPr lang="fr-FR" sz="2400" b="1" dirty="0"/>
              <a:t>Java Object -&gt; JSON</a:t>
            </a:r>
          </a:p>
          <a:p>
            <a:r>
              <a:rPr lang="fr-FR" sz="2400" dirty="0"/>
              <a:t>                 (</a:t>
            </a:r>
            <a:r>
              <a:rPr lang="fr-FR" sz="2400" dirty="0" err="1"/>
              <a:t>method</a:t>
            </a:r>
            <a:r>
              <a:rPr lang="fr-FR" sz="2400" dirty="0"/>
              <a:t> return -&gt; </a:t>
            </a:r>
            <a:r>
              <a:rPr lang="fr-FR" sz="2400" dirty="0" err="1"/>
              <a:t>ResponseBody</a:t>
            </a:r>
            <a:r>
              <a:rPr lang="fr-FR" sz="2400" dirty="0"/>
              <a:t>)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1DEE26E2-0D6D-47A6-ADDC-B693B57938F0}"/>
              </a:ext>
            </a:extLst>
          </p:cNvPr>
          <p:cNvSpPr/>
          <p:nvPr/>
        </p:nvSpPr>
        <p:spPr>
          <a:xfrm rot="16200000">
            <a:off x="721484" y="3588231"/>
            <a:ext cx="268153" cy="12549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77688C-E918-48F1-8874-D18E8F547F6B}"/>
              </a:ext>
            </a:extLst>
          </p:cNvPr>
          <p:cNvSpPr txBox="1"/>
          <p:nvPr/>
        </p:nvSpPr>
        <p:spPr>
          <a:xfrm>
            <a:off x="0" y="3581851"/>
            <a:ext cx="203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/ TCP-IP Socket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5B20BEB3-ACCB-491D-9E29-3B2AA7F2215A}"/>
              </a:ext>
            </a:extLst>
          </p:cNvPr>
          <p:cNvSpPr/>
          <p:nvPr/>
        </p:nvSpPr>
        <p:spPr>
          <a:xfrm rot="16200000">
            <a:off x="2380422" y="2504661"/>
            <a:ext cx="307365" cy="48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EF9013-6B86-472A-BDC8-E328E7FD2781}"/>
              </a:ext>
            </a:extLst>
          </p:cNvPr>
          <p:cNvSpPr txBox="1"/>
          <p:nvPr/>
        </p:nvSpPr>
        <p:spPr>
          <a:xfrm>
            <a:off x="1294450" y="2266122"/>
            <a:ext cx="1289228" cy="365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Socket.read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0F95AE-2DCC-46F2-A26E-1D609CC79122}"/>
              </a:ext>
            </a:extLst>
          </p:cNvPr>
          <p:cNvSpPr txBox="1"/>
          <p:nvPr/>
        </p:nvSpPr>
        <p:spPr>
          <a:xfrm>
            <a:off x="1206333" y="5502263"/>
            <a:ext cx="1526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Socket.write</a:t>
            </a:r>
            <a:endParaRPr lang="fr-FR" dirty="0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BAE2F657-EBC8-41D7-AF0E-D37EE8376FFD}"/>
              </a:ext>
            </a:extLst>
          </p:cNvPr>
          <p:cNvSpPr/>
          <p:nvPr/>
        </p:nvSpPr>
        <p:spPr>
          <a:xfrm rot="16200000" flipV="1">
            <a:off x="2329368" y="5746303"/>
            <a:ext cx="307365" cy="46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F903D8-5CB9-4D20-B66F-19E1EFEBA517}"/>
              </a:ext>
            </a:extLst>
          </p:cNvPr>
          <p:cNvSpPr txBox="1"/>
          <p:nvPr/>
        </p:nvSpPr>
        <p:spPr>
          <a:xfrm>
            <a:off x="2861399" y="2088888"/>
            <a:ext cx="20398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2.0 VERB /</a:t>
            </a:r>
            <a:r>
              <a:rPr lang="fr-FR" dirty="0" err="1"/>
              <a:t>path</a:t>
            </a:r>
            <a:endParaRPr lang="fr-FR" dirty="0"/>
          </a:p>
          <a:p>
            <a:r>
              <a:rPr lang="fr-FR" dirty="0"/>
              <a:t>header=value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{ </a:t>
            </a:r>
            <a:r>
              <a:rPr lang="fr-FR" dirty="0" err="1"/>
              <a:t>json</a:t>
            </a:r>
            <a:r>
              <a:rPr lang="fr-FR" dirty="0"/>
              <a:t> body 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402AA4-DB58-4E71-A5BF-544E3712786A}"/>
              </a:ext>
            </a:extLst>
          </p:cNvPr>
          <p:cNvSpPr txBox="1"/>
          <p:nvPr/>
        </p:nvSpPr>
        <p:spPr>
          <a:xfrm>
            <a:off x="2875851" y="5378595"/>
            <a:ext cx="1466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200</a:t>
            </a:r>
          </a:p>
          <a:p>
            <a:r>
              <a:rPr lang="fr-FR" dirty="0"/>
              <a:t>header=value</a:t>
            </a:r>
          </a:p>
          <a:p>
            <a:r>
              <a:rPr lang="fr-FR" dirty="0"/>
              <a:t>.</a:t>
            </a:r>
          </a:p>
          <a:p>
            <a:r>
              <a:rPr lang="fr-FR" dirty="0"/>
              <a:t>{ </a:t>
            </a:r>
            <a:r>
              <a:rPr lang="fr-FR" dirty="0" err="1"/>
              <a:t>json</a:t>
            </a:r>
            <a:r>
              <a:rPr lang="fr-FR" dirty="0"/>
              <a:t> body }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4CE9557F-C284-4745-BEED-94341C97C6C8}"/>
              </a:ext>
            </a:extLst>
          </p:cNvPr>
          <p:cNvSpPr/>
          <p:nvPr/>
        </p:nvSpPr>
        <p:spPr>
          <a:xfrm rot="16200000">
            <a:off x="5723049" y="2551700"/>
            <a:ext cx="307365" cy="48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B13E62-E38D-48F1-ABE4-137A7AF4F46E}"/>
              </a:ext>
            </a:extLst>
          </p:cNvPr>
          <p:cNvSpPr txBox="1"/>
          <p:nvPr/>
        </p:nvSpPr>
        <p:spPr>
          <a:xfrm>
            <a:off x="5548735" y="2331033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{</a:t>
            </a:r>
            <a:r>
              <a:rPr lang="fr-FR" dirty="0" err="1"/>
              <a:t>json</a:t>
            </a:r>
            <a:r>
              <a:rPr lang="fr-FR" dirty="0"/>
              <a:t>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4DD84B-8069-46D6-8DF4-8ED5E0F34E89}"/>
              </a:ext>
            </a:extLst>
          </p:cNvPr>
          <p:cNvSpPr txBox="1"/>
          <p:nvPr/>
        </p:nvSpPr>
        <p:spPr>
          <a:xfrm>
            <a:off x="5656495" y="586244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{</a:t>
            </a:r>
            <a:r>
              <a:rPr lang="fr-FR" dirty="0" err="1"/>
              <a:t>json</a:t>
            </a:r>
            <a:r>
              <a:rPr lang="fr-FR" dirty="0"/>
              <a:t>}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5F854113-493B-4F66-B7FA-69DC8C287008}"/>
              </a:ext>
            </a:extLst>
          </p:cNvPr>
          <p:cNvSpPr/>
          <p:nvPr/>
        </p:nvSpPr>
        <p:spPr>
          <a:xfrm rot="16200000" flipV="1">
            <a:off x="5716274" y="5524091"/>
            <a:ext cx="307365" cy="482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7D22B448-F0C6-442E-BB7A-D20D77D75FBF}"/>
              </a:ext>
            </a:extLst>
          </p:cNvPr>
          <p:cNvSpPr/>
          <p:nvPr/>
        </p:nvSpPr>
        <p:spPr>
          <a:xfrm rot="16200000">
            <a:off x="6419878" y="3512118"/>
            <a:ext cx="307365" cy="48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BC7716-DF98-444A-8BF3-4D43D7CD419D}"/>
              </a:ext>
            </a:extLst>
          </p:cNvPr>
          <p:cNvSpPr txBox="1"/>
          <p:nvPr/>
        </p:nvSpPr>
        <p:spPr>
          <a:xfrm>
            <a:off x="6178944" y="3348466"/>
            <a:ext cx="122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java Object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60B960-9C8F-4E60-91B3-D3F976DEE5BC}"/>
              </a:ext>
            </a:extLst>
          </p:cNvPr>
          <p:cNvSpPr txBox="1"/>
          <p:nvPr/>
        </p:nvSpPr>
        <p:spPr>
          <a:xfrm>
            <a:off x="6125060" y="4684415"/>
            <a:ext cx="124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Java Object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1FB3342-D533-4085-97CF-514BCB68D51C}"/>
              </a:ext>
            </a:extLst>
          </p:cNvPr>
          <p:cNvSpPr/>
          <p:nvPr/>
        </p:nvSpPr>
        <p:spPr>
          <a:xfrm rot="16200000" flipV="1">
            <a:off x="6418894" y="4416367"/>
            <a:ext cx="307365" cy="502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D2F74563-BDEC-43ED-A4D1-2D2A8F5B659F}"/>
              </a:ext>
            </a:extLst>
          </p:cNvPr>
          <p:cNvSpPr/>
          <p:nvPr/>
        </p:nvSpPr>
        <p:spPr>
          <a:xfrm rot="16200000">
            <a:off x="1664509" y="3929135"/>
            <a:ext cx="268153" cy="325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BE1CE333-302F-48E6-B365-38EAAECB2344}"/>
              </a:ext>
            </a:extLst>
          </p:cNvPr>
          <p:cNvSpPr/>
          <p:nvPr/>
        </p:nvSpPr>
        <p:spPr>
          <a:xfrm rot="16200000" flipV="1">
            <a:off x="1659055" y="4169598"/>
            <a:ext cx="246393" cy="3446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56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4CF9-9B8D-40E2-BE0D-E1B0B084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3" y="26007"/>
            <a:ext cx="10515600" cy="1150592"/>
          </a:xfrm>
        </p:spPr>
        <p:txBody>
          <a:bodyPr>
            <a:normAutofit/>
          </a:bodyPr>
          <a:lstStyle/>
          <a:p>
            <a:pPr algn="ctr"/>
            <a:r>
              <a:rPr lang="fr-FR" sz="3600" dirty="0"/>
              <a:t>JavaScript &lt;-&gt; </a:t>
            </a:r>
            <a:r>
              <a:rPr lang="fr-FR" sz="3600" dirty="0" err="1"/>
              <a:t>Json</a:t>
            </a:r>
            <a:r>
              <a:rPr lang="fr-FR" sz="3600" dirty="0"/>
              <a:t> (JavaScript Object Notation) &lt;-&gt; Java</a:t>
            </a:r>
            <a:endParaRPr lang="fr-FR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5B6D9-5389-429F-A0CF-9D1A26AAE6DB}"/>
              </a:ext>
            </a:extLst>
          </p:cNvPr>
          <p:cNvSpPr txBox="1"/>
          <p:nvPr/>
        </p:nvSpPr>
        <p:spPr>
          <a:xfrm>
            <a:off x="1356546" y="5870658"/>
            <a:ext cx="161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Web</a:t>
            </a:r>
            <a:r>
              <a:rPr lang="fr-FR" dirty="0"/>
              <a:t> </a:t>
            </a:r>
            <a:r>
              <a:rPr lang="fr-FR" b="1" dirty="0" err="1"/>
              <a:t>Front-End</a:t>
            </a:r>
            <a:endParaRPr lang="fr-FR" b="1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0AAB6E2-7718-47F5-9B20-BF6F94C31D6C}"/>
              </a:ext>
            </a:extLst>
          </p:cNvPr>
          <p:cNvSpPr/>
          <p:nvPr/>
        </p:nvSpPr>
        <p:spPr>
          <a:xfrm rot="16200000">
            <a:off x="2193971" y="4061594"/>
            <a:ext cx="182468" cy="353336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6" name="Picture 12" descr="What is JSON? The most important questions explained simply">
            <a:extLst>
              <a:ext uri="{FF2B5EF4-FFF2-40B4-BE49-F238E27FC236}">
                <a16:creationId xmlns:a16="http://schemas.microsoft.com/office/drawing/2014/main" id="{A0136931-5E14-4A1A-B2C3-12637DBB4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056" y="4101741"/>
            <a:ext cx="1494521" cy="62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eft Brace 20">
            <a:extLst>
              <a:ext uri="{FF2B5EF4-FFF2-40B4-BE49-F238E27FC236}">
                <a16:creationId xmlns:a16="http://schemas.microsoft.com/office/drawing/2014/main" id="{3EF211A0-9BA4-4DB1-B705-109868CB72DF}"/>
              </a:ext>
            </a:extLst>
          </p:cNvPr>
          <p:cNvSpPr/>
          <p:nvPr/>
        </p:nvSpPr>
        <p:spPr>
          <a:xfrm rot="16200000">
            <a:off x="6252649" y="4817631"/>
            <a:ext cx="199087" cy="207945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6985D9-20CC-4AE2-A883-F007A848CC98}"/>
              </a:ext>
            </a:extLst>
          </p:cNvPr>
          <p:cNvSpPr txBox="1"/>
          <p:nvPr/>
        </p:nvSpPr>
        <p:spPr>
          <a:xfrm>
            <a:off x="5769456" y="5919509"/>
            <a:ext cx="1106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Network</a:t>
            </a:r>
          </a:p>
          <a:p>
            <a:r>
              <a:rPr lang="fr-FR" b="1" dirty="0" err="1"/>
              <a:t>encoding</a:t>
            </a:r>
            <a:r>
              <a:rPr lang="fr-FR" dirty="0"/>
              <a:t> 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51583451-E3C0-4C6B-B58E-9A5A6BC1F3C9}"/>
              </a:ext>
            </a:extLst>
          </p:cNvPr>
          <p:cNvSpPr/>
          <p:nvPr/>
        </p:nvSpPr>
        <p:spPr>
          <a:xfrm rot="16200000">
            <a:off x="10436210" y="4393701"/>
            <a:ext cx="199086" cy="285252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87FD5A-3AD4-4F16-9CD7-1A9AD1222214}"/>
              </a:ext>
            </a:extLst>
          </p:cNvPr>
          <p:cNvSpPr txBox="1"/>
          <p:nvPr/>
        </p:nvSpPr>
        <p:spPr>
          <a:xfrm>
            <a:off x="10076151" y="600072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Back-end</a:t>
            </a:r>
            <a:endParaRPr lang="fr-FR" dirty="0"/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B455838E-3E52-4B30-9AE2-C00E5B1742FB}"/>
              </a:ext>
            </a:extLst>
          </p:cNvPr>
          <p:cNvSpPr/>
          <p:nvPr/>
        </p:nvSpPr>
        <p:spPr>
          <a:xfrm rot="16200000">
            <a:off x="4540053" y="4030236"/>
            <a:ext cx="336998" cy="8220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8" name="Picture 14" descr="Tout comprendre à Java - ZDNet">
            <a:extLst>
              <a:ext uri="{FF2B5EF4-FFF2-40B4-BE49-F238E27FC236}">
                <a16:creationId xmlns:a16="http://schemas.microsoft.com/office/drawing/2014/main" id="{E8B5F1D3-346C-48D1-A714-2D9AB5C8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961" y="3850375"/>
            <a:ext cx="1494521" cy="84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a programmation orientée objet en JavaScript pour les nuls - Demonixis  Games">
            <a:extLst>
              <a:ext uri="{FF2B5EF4-FFF2-40B4-BE49-F238E27FC236}">
                <a16:creationId xmlns:a16="http://schemas.microsoft.com/office/drawing/2014/main" id="{54747EEC-AC15-4E84-96F5-E89596537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778" y="4295241"/>
            <a:ext cx="1090512" cy="10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3381D4-80EB-402C-8815-A8432C4B4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363" y="2047004"/>
            <a:ext cx="3819681" cy="12148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71593FA-5CD1-4AF9-A684-95A60FEC9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552" y="2268602"/>
            <a:ext cx="3032697" cy="9541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296B86B-1B68-4EDD-A221-0DE79326D1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0150" y="2172395"/>
            <a:ext cx="3541850" cy="1010197"/>
          </a:xfrm>
          <a:prstGeom prst="rect">
            <a:avLst/>
          </a:prstGeom>
        </p:spPr>
      </p:pic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8D04D1FF-EED4-45A5-8998-351ADD08A900}"/>
              </a:ext>
            </a:extLst>
          </p:cNvPr>
          <p:cNvSpPr/>
          <p:nvPr/>
        </p:nvSpPr>
        <p:spPr>
          <a:xfrm rot="16200000">
            <a:off x="7789081" y="4030236"/>
            <a:ext cx="336998" cy="8220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7DDC1A-82D7-4F06-8756-9AC30433DA10}"/>
              </a:ext>
            </a:extLst>
          </p:cNvPr>
          <p:cNvSpPr txBox="1"/>
          <p:nvPr/>
        </p:nvSpPr>
        <p:spPr>
          <a:xfrm>
            <a:off x="983974" y="1434309"/>
            <a:ext cx="2773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Script</a:t>
            </a:r>
            <a:r>
              <a:rPr lang="fr-FR" dirty="0"/>
              <a:t> (</a:t>
            </a:r>
            <a:r>
              <a:rPr lang="fr-FR" dirty="0" err="1"/>
              <a:t>untyped</a:t>
            </a:r>
            <a:r>
              <a:rPr lang="fr-FR" dirty="0"/>
              <a:t> </a:t>
            </a:r>
            <a:r>
              <a:rPr lang="fr-FR" dirty="0" err="1"/>
              <a:t>interpreter</a:t>
            </a:r>
            <a:r>
              <a:rPr lang="fr-FR" dirty="0"/>
              <a:t>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912FD6-F1D7-47CC-92E5-186FE1D4457C}"/>
              </a:ext>
            </a:extLst>
          </p:cNvPr>
          <p:cNvSpPr txBox="1"/>
          <p:nvPr/>
        </p:nvSpPr>
        <p:spPr>
          <a:xfrm>
            <a:off x="5205863" y="1434309"/>
            <a:ext cx="256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DATA</a:t>
            </a:r>
            <a:r>
              <a:rPr lang="fr-FR" dirty="0"/>
              <a:t> format (no </a:t>
            </a:r>
            <a:r>
              <a:rPr lang="fr-FR" dirty="0" err="1"/>
              <a:t>schema</a:t>
            </a:r>
            <a:r>
              <a:rPr lang="fr-FR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DD52FD-C52C-48DC-805B-516B09520AD6}"/>
              </a:ext>
            </a:extLst>
          </p:cNvPr>
          <p:cNvSpPr txBox="1"/>
          <p:nvPr/>
        </p:nvSpPr>
        <p:spPr>
          <a:xfrm>
            <a:off x="8747506" y="1442641"/>
            <a:ext cx="168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Langage</a:t>
            </a:r>
            <a:r>
              <a:rPr lang="fr-FR" dirty="0"/>
              <a:t> (</a:t>
            </a:r>
            <a:r>
              <a:rPr lang="fr-FR" dirty="0" err="1"/>
              <a:t>typed</a:t>
            </a:r>
            <a:r>
              <a:rPr lang="fr-FR" dirty="0"/>
              <a:t>)</a:t>
            </a:r>
          </a:p>
        </p:txBody>
      </p:sp>
      <p:pic>
        <p:nvPicPr>
          <p:cNvPr id="44" name="Picture 6" descr="Dependency Injection in TypeScript | by Dudu Popkhadze | Level Up Coding">
            <a:extLst>
              <a:ext uri="{FF2B5EF4-FFF2-40B4-BE49-F238E27FC236}">
                <a16:creationId xmlns:a16="http://schemas.microsoft.com/office/drawing/2014/main" id="{63284368-36A7-4D86-9093-749C42B8F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52" y="4022294"/>
            <a:ext cx="1117226" cy="58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100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4CF9-9B8D-40E2-BE0D-E1B0B084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83" y="5701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http JSON : Open &amp; </a:t>
            </a:r>
            <a:r>
              <a:rPr lang="fr-FR" dirty="0" err="1"/>
              <a:t>DeFacto</a:t>
            </a:r>
            <a:r>
              <a:rPr lang="fr-FR" dirty="0"/>
              <a:t> Standard </a:t>
            </a:r>
            <a:br>
              <a:rPr lang="fr-FR" dirty="0"/>
            </a:br>
            <a:r>
              <a:rPr lang="fr-FR" dirty="0"/>
              <a:t>for </a:t>
            </a:r>
            <a:r>
              <a:rPr lang="fr-FR" dirty="0" err="1"/>
              <a:t>Portability</a:t>
            </a:r>
            <a:r>
              <a:rPr lang="fr-FR" dirty="0"/>
              <a:t>, </a:t>
            </a:r>
            <a:r>
              <a:rPr lang="fr-FR" dirty="0" err="1"/>
              <a:t>Simplicity</a:t>
            </a:r>
            <a:r>
              <a:rPr lang="fr-FR" dirty="0"/>
              <a:t>, </a:t>
            </a:r>
            <a:r>
              <a:rPr lang="fr-FR" dirty="0" err="1"/>
              <a:t>Frameworks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5B6D9-5389-429F-A0CF-9D1A26AAE6DB}"/>
              </a:ext>
            </a:extLst>
          </p:cNvPr>
          <p:cNvSpPr txBox="1"/>
          <p:nvPr/>
        </p:nvSpPr>
        <p:spPr>
          <a:xfrm>
            <a:off x="1259930" y="3755522"/>
            <a:ext cx="161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Web</a:t>
            </a:r>
            <a:r>
              <a:rPr lang="fr-FR" dirty="0"/>
              <a:t> </a:t>
            </a:r>
            <a:r>
              <a:rPr lang="fr-FR" b="1" dirty="0" err="1"/>
              <a:t>Front-End</a:t>
            </a:r>
            <a:endParaRPr lang="fr-FR" b="1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C0AAB6E2-7718-47F5-9B20-BF6F94C31D6C}"/>
              </a:ext>
            </a:extLst>
          </p:cNvPr>
          <p:cNvSpPr/>
          <p:nvPr/>
        </p:nvSpPr>
        <p:spPr>
          <a:xfrm rot="16200000">
            <a:off x="2097355" y="1946458"/>
            <a:ext cx="182468" cy="3533362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65238-1E9B-49BF-A9D7-DE1B90D3362C}"/>
              </a:ext>
            </a:extLst>
          </p:cNvPr>
          <p:cNvSpPr txBox="1"/>
          <p:nvPr/>
        </p:nvSpPr>
        <p:spPr>
          <a:xfrm>
            <a:off x="1350026" y="5888582"/>
            <a:ext cx="2726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API</a:t>
            </a:r>
            <a:r>
              <a:rPr lang="fr-FR" dirty="0"/>
              <a:t> </a:t>
            </a:r>
            <a:r>
              <a:rPr lang="fr-FR" b="1" dirty="0" err="1"/>
              <a:t>Front-End</a:t>
            </a:r>
            <a:r>
              <a:rPr lang="fr-FR" dirty="0"/>
              <a:t> (app-to-app)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4BD0E48-B2F1-4356-AD5D-C08162C331F7}"/>
              </a:ext>
            </a:extLst>
          </p:cNvPr>
          <p:cNvSpPr/>
          <p:nvPr/>
        </p:nvSpPr>
        <p:spPr>
          <a:xfrm rot="16200000">
            <a:off x="2239164" y="3679760"/>
            <a:ext cx="211792" cy="398558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8" name="Picture 4" descr="Getting started with Angular 5. Hi, are you a beginner in Web… | by Onejohi  | Medium">
            <a:extLst>
              <a:ext uri="{FF2B5EF4-FFF2-40B4-BE49-F238E27FC236}">
                <a16:creationId xmlns:a16="http://schemas.microsoft.com/office/drawing/2014/main" id="{C739B389-82F0-47E6-B989-2D755C759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54" y="1774636"/>
            <a:ext cx="1567484" cy="78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pendency Injection in TypeScript | by Dudu Popkhadze | Level Up Coding">
            <a:extLst>
              <a:ext uri="{FF2B5EF4-FFF2-40B4-BE49-F238E27FC236}">
                <a16:creationId xmlns:a16="http://schemas.microsoft.com/office/drawing/2014/main" id="{8218EB1D-89C7-497F-A853-041CF2E31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533" y="2577650"/>
            <a:ext cx="1117226" cy="58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mprendre la spécification OpenAPI (Swagger) et apprendre à utiliser  Swagger Editor, par Hinault Romaric">
            <a:extLst>
              <a:ext uri="{FF2B5EF4-FFF2-40B4-BE49-F238E27FC236}">
                <a16:creationId xmlns:a16="http://schemas.microsoft.com/office/drawing/2014/main" id="{BA38456F-1DAA-43CA-B9BC-328EDA446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619" y="4749049"/>
            <a:ext cx="1679014" cy="57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5B7537CF-333E-4A9B-9DDE-35E755D946D5}"/>
              </a:ext>
            </a:extLst>
          </p:cNvPr>
          <p:cNvSpPr/>
          <p:nvPr/>
        </p:nvSpPr>
        <p:spPr>
          <a:xfrm rot="16200000">
            <a:off x="7116666" y="3253983"/>
            <a:ext cx="506896" cy="10535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DA1D614-7A4E-45A9-B060-3CED98BEB780}"/>
              </a:ext>
            </a:extLst>
          </p:cNvPr>
          <p:cNvSpPr/>
          <p:nvPr/>
        </p:nvSpPr>
        <p:spPr>
          <a:xfrm rot="16200000" flipV="1">
            <a:off x="7363244" y="3745698"/>
            <a:ext cx="506896" cy="9735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8D340E4-0431-4F7F-A089-4C3B3E7A0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880" y="2999124"/>
            <a:ext cx="989901" cy="49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hat is JSON? The most important questions explained simply">
            <a:extLst>
              <a:ext uri="{FF2B5EF4-FFF2-40B4-BE49-F238E27FC236}">
                <a16:creationId xmlns:a16="http://schemas.microsoft.com/office/drawing/2014/main" id="{A0136931-5E14-4A1A-B2C3-12637DBB4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494" y="3667664"/>
            <a:ext cx="1494521" cy="62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Left Brace 20">
            <a:extLst>
              <a:ext uri="{FF2B5EF4-FFF2-40B4-BE49-F238E27FC236}">
                <a16:creationId xmlns:a16="http://schemas.microsoft.com/office/drawing/2014/main" id="{3EF211A0-9BA4-4DB1-B705-109868CB72DF}"/>
              </a:ext>
            </a:extLst>
          </p:cNvPr>
          <p:cNvSpPr/>
          <p:nvPr/>
        </p:nvSpPr>
        <p:spPr>
          <a:xfrm rot="16200000">
            <a:off x="7264207" y="4517882"/>
            <a:ext cx="161696" cy="2334035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6985D9-20CC-4AE2-A883-F007A848CC98}"/>
              </a:ext>
            </a:extLst>
          </p:cNvPr>
          <p:cNvSpPr txBox="1"/>
          <p:nvPr/>
        </p:nvSpPr>
        <p:spPr>
          <a:xfrm>
            <a:off x="6564804" y="5765746"/>
            <a:ext cx="2208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Network</a:t>
            </a:r>
            <a:r>
              <a:rPr lang="fr-FR" dirty="0"/>
              <a:t> </a:t>
            </a:r>
          </a:p>
          <a:p>
            <a:r>
              <a:rPr lang="fr-FR" dirty="0" err="1"/>
              <a:t>connection+encoding</a:t>
            </a:r>
            <a:endParaRPr lang="fr-FR" dirty="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51583451-E3C0-4C6B-B58E-9A5A6BC1F3C9}"/>
              </a:ext>
            </a:extLst>
          </p:cNvPr>
          <p:cNvSpPr/>
          <p:nvPr/>
        </p:nvSpPr>
        <p:spPr>
          <a:xfrm rot="16200000">
            <a:off x="10323894" y="4239938"/>
            <a:ext cx="199086" cy="2852529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87FD5A-3AD4-4F16-9CD7-1A9AD1222214}"/>
              </a:ext>
            </a:extLst>
          </p:cNvPr>
          <p:cNvSpPr txBox="1"/>
          <p:nvPr/>
        </p:nvSpPr>
        <p:spPr>
          <a:xfrm>
            <a:off x="9641084" y="576574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Back-end</a:t>
            </a:r>
            <a:endParaRPr lang="fr-FR" dirty="0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041AEECB-1262-4A6D-A8EF-0D8DBD572281}"/>
              </a:ext>
            </a:extLst>
          </p:cNvPr>
          <p:cNvSpPr/>
          <p:nvPr/>
        </p:nvSpPr>
        <p:spPr>
          <a:xfrm rot="19173672">
            <a:off x="4839334" y="3165720"/>
            <a:ext cx="336998" cy="5813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B455838E-3E52-4B30-9AE2-C00E5B1742FB}"/>
              </a:ext>
            </a:extLst>
          </p:cNvPr>
          <p:cNvSpPr/>
          <p:nvPr/>
        </p:nvSpPr>
        <p:spPr>
          <a:xfrm rot="13377835">
            <a:off x="4837998" y="4325665"/>
            <a:ext cx="336998" cy="58130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289E03-880D-4FA9-B0C2-3571856BC5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791" y="4745825"/>
            <a:ext cx="2071635" cy="571301"/>
          </a:xfrm>
          <a:prstGeom prst="rect">
            <a:avLst/>
          </a:prstGeom>
        </p:spPr>
      </p:pic>
      <p:pic>
        <p:nvPicPr>
          <p:cNvPr id="1040" name="Picture 16" descr="Hypertext Markup Language — Wikipédia">
            <a:extLst>
              <a:ext uri="{FF2B5EF4-FFF2-40B4-BE49-F238E27FC236}">
                <a16:creationId xmlns:a16="http://schemas.microsoft.com/office/drawing/2014/main" id="{1E4534C3-F7C3-4A56-BAF6-C00DC5160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76" y="2446410"/>
            <a:ext cx="756004" cy="75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ouvelle version de Spring Boot, prêt pour les applications réactives dans  le cloud">
            <a:extLst>
              <a:ext uri="{FF2B5EF4-FFF2-40B4-BE49-F238E27FC236}">
                <a16:creationId xmlns:a16="http://schemas.microsoft.com/office/drawing/2014/main" id="{A2CD888C-D7B0-471A-B868-019387034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270" y="2333795"/>
            <a:ext cx="1735323" cy="91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out comprendre à Java - ZDNet">
            <a:extLst>
              <a:ext uri="{FF2B5EF4-FFF2-40B4-BE49-F238E27FC236}">
                <a16:creationId xmlns:a16="http://schemas.microsoft.com/office/drawing/2014/main" id="{E8B5F1D3-346C-48D1-A714-2D9AB5C88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176" y="4498654"/>
            <a:ext cx="1494521" cy="84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a programmation orientée objet en JavaScript pour les nuls - Demonixis  Games">
            <a:extLst>
              <a:ext uri="{FF2B5EF4-FFF2-40B4-BE49-F238E27FC236}">
                <a16:creationId xmlns:a16="http://schemas.microsoft.com/office/drawing/2014/main" id="{54747EEC-AC15-4E84-96F5-E89596537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729" y="2279156"/>
            <a:ext cx="1090512" cy="109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848029-D847-4CEA-AA08-E325C4DCDA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67270" y="3322933"/>
            <a:ext cx="3194648" cy="5358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93ECD1-1F8E-40E3-9700-D99B816C720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67270" y="3959465"/>
            <a:ext cx="1494521" cy="61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41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75C9-8CB6-46AA-B506-0231BB54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3" y="-82136"/>
            <a:ext cx="12138694" cy="1325563"/>
          </a:xfrm>
        </p:spPr>
        <p:txBody>
          <a:bodyPr>
            <a:noAutofit/>
          </a:bodyPr>
          <a:lstStyle/>
          <a:p>
            <a:pPr algn="ctr"/>
            <a:r>
              <a:rPr lang="fr-FR" sz="3600" dirty="0"/>
              <a:t>Http </a:t>
            </a:r>
            <a:r>
              <a:rPr lang="fr-FR" sz="3600" dirty="0" err="1"/>
              <a:t>Request</a:t>
            </a:r>
            <a:r>
              <a:rPr lang="fr-FR" sz="3600" dirty="0"/>
              <a:t> &lt;-&gt; Spring Java </a:t>
            </a:r>
            <a:r>
              <a:rPr lang="fr-FR" sz="3600" dirty="0" err="1"/>
              <a:t>Mappings</a:t>
            </a:r>
            <a:br>
              <a:rPr lang="fr-FR" sz="3600" dirty="0"/>
            </a:br>
            <a:r>
              <a:rPr lang="fr-FR" sz="3600" dirty="0"/>
              <a:t>@RequestMapping, @{Get|Post|..}Mapping, @RequestBody 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31198D-D72F-4803-85EF-A13BE1A60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69" y="1596060"/>
            <a:ext cx="11995178" cy="2308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1258C0-1467-470D-8080-BBC5982D0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32" y="4609330"/>
            <a:ext cx="10724039" cy="126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13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8B2240-5158-457D-AF66-A2BB1ACD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4000" dirty="0"/>
              <a:t>Equivalent Explicit </a:t>
            </a:r>
            <a:r>
              <a:rPr lang="fr-FR" sz="4000" dirty="0" err="1"/>
              <a:t>Json</a:t>
            </a:r>
            <a:r>
              <a:rPr lang="fr-FR" sz="4000" dirty="0"/>
              <a:t> </a:t>
            </a:r>
            <a:r>
              <a:rPr lang="fr-FR" sz="4000" dirty="0" err="1"/>
              <a:t>Unmarshalling</a:t>
            </a:r>
            <a:endParaRPr lang="fr-FR" sz="4000" dirty="0"/>
          </a:p>
        </p:txBody>
      </p:sp>
      <p:sp>
        <p:nvSpPr>
          <p:cNvPr id="5" name="Arrow: Curved Right 4">
            <a:extLst>
              <a:ext uri="{FF2B5EF4-FFF2-40B4-BE49-F238E27FC236}">
                <a16:creationId xmlns:a16="http://schemas.microsoft.com/office/drawing/2014/main" id="{E27791EA-8EFA-4204-8A53-E45299A55E11}"/>
              </a:ext>
            </a:extLst>
          </p:cNvPr>
          <p:cNvSpPr/>
          <p:nvPr/>
        </p:nvSpPr>
        <p:spPr>
          <a:xfrm>
            <a:off x="1157908" y="1979714"/>
            <a:ext cx="760344" cy="389431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DD9CF2-1711-46CC-A7B8-BF63AC988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265781"/>
            <a:ext cx="6036366" cy="2091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40F404-F1CD-44D0-B9A1-A69CBA59E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3429000"/>
            <a:ext cx="8789504" cy="323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28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FC98-1B2D-4128-B1BE-09B4D793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Equivalent Explicit </a:t>
            </a:r>
            <a:r>
              <a:rPr lang="fr-FR" sz="4000" dirty="0" err="1"/>
              <a:t>Json</a:t>
            </a:r>
            <a:r>
              <a:rPr lang="fr-FR" sz="4000" dirty="0"/>
              <a:t> </a:t>
            </a:r>
            <a:r>
              <a:rPr lang="fr-FR" sz="4000" dirty="0" err="1"/>
              <a:t>Marshalling</a:t>
            </a:r>
            <a:endParaRPr lang="fr-FR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9E26BC-C9F6-408B-9028-42F2E81FB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71" y="1644097"/>
            <a:ext cx="8372475" cy="1562100"/>
          </a:xfrm>
          <a:prstGeom prst="rect">
            <a:avLst/>
          </a:prstGeom>
        </p:spPr>
      </p:pic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6E736A7B-E81E-4432-9439-DB99DE1BAAC4}"/>
              </a:ext>
            </a:extLst>
          </p:cNvPr>
          <p:cNvSpPr/>
          <p:nvPr/>
        </p:nvSpPr>
        <p:spPr>
          <a:xfrm>
            <a:off x="1008821" y="2932043"/>
            <a:ext cx="760344" cy="306622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9D095F-ABC9-4A8D-9CEA-E9B18BDB6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314" y="3620483"/>
            <a:ext cx="9742004" cy="26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95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949A-641B-4532-B4D5-B2BA0AC1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76558"/>
            <a:ext cx="10515600" cy="1325563"/>
          </a:xfrm>
        </p:spPr>
        <p:txBody>
          <a:bodyPr/>
          <a:lstStyle/>
          <a:p>
            <a:r>
              <a:rPr lang="fr-FR" dirty="0"/>
              <a:t>Explicit Equivalent, </a:t>
            </a:r>
            <a:r>
              <a:rPr lang="fr-FR" dirty="0" err="1"/>
              <a:t>with</a:t>
            </a:r>
            <a:r>
              <a:rPr lang="fr-FR" dirty="0"/>
              <a:t> http </a:t>
            </a:r>
            <a:r>
              <a:rPr lang="fr-FR" dirty="0" err="1"/>
              <a:t>Status</a:t>
            </a:r>
            <a:r>
              <a:rPr lang="fr-FR" dirty="0"/>
              <a:t> + Headers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48641D-CFD9-4E22-B516-D2FC06EE4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92" y="1102549"/>
            <a:ext cx="11242813" cy="2560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1600F3-1E14-4D35-A972-D75907B4D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39" y="3811816"/>
            <a:ext cx="7293043" cy="294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07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0BBF-4B87-4E99-A71B-E0D9D2FB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Naive</a:t>
            </a:r>
            <a:r>
              <a:rPr lang="fr-FR" dirty="0"/>
              <a:t> (Not </a:t>
            </a:r>
            <a:r>
              <a:rPr lang="fr-FR" dirty="0" err="1"/>
              <a:t>working</a:t>
            </a:r>
            <a:r>
              <a:rPr lang="fr-FR" dirty="0"/>
              <a:t>) @Entity to JSON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8F88D0-E2B5-49FB-8E9E-122E765B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990" y="1537840"/>
            <a:ext cx="7682948" cy="4517573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92D9C9F1-2B6C-4A9A-873F-D5004F3159B1}"/>
              </a:ext>
            </a:extLst>
          </p:cNvPr>
          <p:cNvSpPr/>
          <p:nvPr/>
        </p:nvSpPr>
        <p:spPr>
          <a:xfrm>
            <a:off x="6702286" y="5066470"/>
            <a:ext cx="3013713" cy="701239"/>
          </a:xfrm>
          <a:prstGeom prst="wedgeEllipseCallout">
            <a:avLst>
              <a:gd name="adj1" fmla="val -63372"/>
              <a:gd name="adj2" fmla="val -6262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AA918-FFEA-43E3-84FB-A3D28B02ADA1}"/>
              </a:ext>
            </a:extLst>
          </p:cNvPr>
          <p:cNvSpPr txBox="1"/>
          <p:nvPr/>
        </p:nvSpPr>
        <p:spPr>
          <a:xfrm>
            <a:off x="7165955" y="5121378"/>
            <a:ext cx="219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Entity</a:t>
            </a:r>
            <a:r>
              <a:rPr lang="fr-FR" dirty="0"/>
              <a:t> class </a:t>
            </a:r>
            <a:r>
              <a:rPr lang="fr-FR" dirty="0" err="1"/>
              <a:t>maybe</a:t>
            </a:r>
            <a:endParaRPr lang="fr-FR" dirty="0"/>
          </a:p>
          <a:p>
            <a:r>
              <a:rPr lang="fr-FR" dirty="0"/>
              <a:t> not JSON compatible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0802E31C-3D1F-49B7-9B3F-881B2C7FA6CD}"/>
              </a:ext>
            </a:extLst>
          </p:cNvPr>
          <p:cNvSpPr/>
          <p:nvPr/>
        </p:nvSpPr>
        <p:spPr>
          <a:xfrm>
            <a:off x="4165159" y="5409082"/>
            <a:ext cx="3013713" cy="1083793"/>
          </a:xfrm>
          <a:prstGeom prst="wedgeEllipseCallout">
            <a:avLst>
              <a:gd name="adj1" fmla="val -63372"/>
              <a:gd name="adj2" fmla="val -6262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25CCB3-7E5D-4FED-880D-41CC4BCB178A}"/>
              </a:ext>
            </a:extLst>
          </p:cNvPr>
          <p:cNvSpPr txBox="1"/>
          <p:nvPr/>
        </p:nvSpPr>
        <p:spPr>
          <a:xfrm>
            <a:off x="4641744" y="5463990"/>
            <a:ext cx="25367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Entity</a:t>
            </a:r>
            <a:r>
              <a:rPr lang="fr-FR" dirty="0"/>
              <a:t> </a:t>
            </a:r>
            <a:r>
              <a:rPr lang="fr-FR" dirty="0" err="1"/>
              <a:t>object</a:t>
            </a:r>
            <a:r>
              <a:rPr lang="fr-FR" dirty="0"/>
              <a:t> </a:t>
            </a:r>
            <a:r>
              <a:rPr lang="fr-FR" dirty="0" err="1"/>
              <a:t>invalid</a:t>
            </a:r>
            <a:endParaRPr lang="fr-FR" dirty="0"/>
          </a:p>
          <a:p>
            <a:r>
              <a:rPr lang="fr-FR" dirty="0" err="1"/>
              <a:t>After</a:t>
            </a:r>
            <a:r>
              <a:rPr lang="fr-FR" dirty="0"/>
              <a:t> transaction commit</a:t>
            </a:r>
          </a:p>
          <a:p>
            <a:r>
              <a:rPr lang="fr-FR" dirty="0"/>
              <a:t>(</a:t>
            </a:r>
            <a:r>
              <a:rPr lang="fr-FR" dirty="0" err="1"/>
              <a:t>managed</a:t>
            </a:r>
            <a:r>
              <a:rPr lang="fr-FR" dirty="0"/>
              <a:t> </a:t>
            </a:r>
            <a:r>
              <a:rPr lang="fr-FR" dirty="0" err="1"/>
              <a:t>lifecycle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8136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C939-A71C-4DC1-B592-878FDAFA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1" y="-9207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Why</a:t>
            </a:r>
            <a:r>
              <a:rPr lang="fr-FR" dirty="0"/>
              <a:t> Not </a:t>
            </a:r>
            <a:r>
              <a:rPr lang="fr-FR" dirty="0" err="1"/>
              <a:t>using</a:t>
            </a:r>
            <a:r>
              <a:rPr lang="fr-FR" dirty="0"/>
              <a:t> 1 class </a:t>
            </a:r>
            <a:r>
              <a:rPr lang="fr-FR" dirty="0" err="1"/>
              <a:t>Entity</a:t>
            </a:r>
            <a:r>
              <a:rPr lang="fr-FR" dirty="0"/>
              <a:t> = DTO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A087A-6CB7-474F-BA83-5214E9B5445E}"/>
              </a:ext>
            </a:extLst>
          </p:cNvPr>
          <p:cNvSpPr txBox="1"/>
          <p:nvPr/>
        </p:nvSpPr>
        <p:spPr>
          <a:xfrm>
            <a:off x="2743200" y="1754256"/>
            <a:ext cx="6045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1/ </a:t>
            </a:r>
            <a:r>
              <a:rPr lang="fr-FR" sz="2000" dirty="0" err="1"/>
              <a:t>internal</a:t>
            </a:r>
            <a:r>
              <a:rPr lang="fr-FR" sz="2000" dirty="0"/>
              <a:t> </a:t>
            </a:r>
            <a:r>
              <a:rPr lang="fr-FR" sz="2000" dirty="0" err="1"/>
              <a:t>database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PRIVATE, </a:t>
            </a:r>
            <a:r>
              <a:rPr lang="fr-FR" sz="2000" dirty="0" err="1"/>
              <a:t>implementation</a:t>
            </a:r>
            <a:r>
              <a:rPr lang="fr-FR" sz="2000" dirty="0"/>
              <a:t> </a:t>
            </a:r>
            <a:r>
              <a:rPr lang="fr-FR" sz="2000" dirty="0" err="1"/>
              <a:t>specific</a:t>
            </a:r>
            <a:endParaRPr lang="fr-FR" sz="2000" dirty="0"/>
          </a:p>
          <a:p>
            <a:r>
              <a:rPr lang="fr-FR" sz="2000" dirty="0"/>
              <a:t>     !=  </a:t>
            </a:r>
            <a:r>
              <a:rPr lang="fr-FR" sz="2000" dirty="0" err="1"/>
              <a:t>external</a:t>
            </a:r>
            <a:r>
              <a:rPr lang="fr-FR" sz="2000" dirty="0"/>
              <a:t> API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publicly</a:t>
            </a:r>
            <a:r>
              <a:rPr lang="fr-FR" sz="2000" dirty="0"/>
              <a:t> </a:t>
            </a:r>
            <a:r>
              <a:rPr lang="fr-FR" sz="2000" dirty="0" err="1"/>
              <a:t>specified</a:t>
            </a:r>
            <a:endParaRPr lang="fr-F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C49D5-4030-4F1F-8583-64D6825D603E}"/>
              </a:ext>
            </a:extLst>
          </p:cNvPr>
          <p:cNvSpPr txBox="1"/>
          <p:nvPr/>
        </p:nvSpPr>
        <p:spPr>
          <a:xfrm>
            <a:off x="2743200" y="3616187"/>
            <a:ext cx="7473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3/  </a:t>
            </a:r>
            <a:r>
              <a:rPr lang="fr-FR" sz="2000" dirty="0" err="1"/>
              <a:t>Mandatory</a:t>
            </a:r>
            <a:r>
              <a:rPr lang="fr-FR" sz="2000" dirty="0"/>
              <a:t> for </a:t>
            </a:r>
            <a:r>
              <a:rPr lang="fr-FR" sz="2000" dirty="0" err="1"/>
              <a:t>complex</a:t>
            </a:r>
            <a:r>
              <a:rPr lang="fr-FR" sz="2000" dirty="0"/>
              <a:t> </a:t>
            </a:r>
            <a:r>
              <a:rPr lang="fr-FR" sz="2000" dirty="0" err="1"/>
              <a:t>Entities</a:t>
            </a:r>
            <a:r>
              <a:rPr lang="fr-FR" sz="2000" dirty="0"/>
              <a:t> graph </a:t>
            </a:r>
          </a:p>
          <a:p>
            <a:r>
              <a:rPr lang="fr-FR" sz="2000" dirty="0"/>
              <a:t>   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cyclic</a:t>
            </a:r>
            <a:r>
              <a:rPr lang="fr-FR" sz="2000" dirty="0"/>
              <a:t> </a:t>
            </a:r>
            <a:r>
              <a:rPr lang="fr-FR" sz="2000" dirty="0" err="1"/>
              <a:t>dependencies</a:t>
            </a:r>
            <a:r>
              <a:rPr lang="fr-FR" sz="2000" dirty="0"/>
              <a:t> parent-</a:t>
            </a:r>
            <a:r>
              <a:rPr lang="fr-FR" sz="2000" dirty="0" err="1"/>
              <a:t>child</a:t>
            </a:r>
            <a:r>
              <a:rPr lang="fr-FR" sz="2000" dirty="0"/>
              <a:t> (@ManyToOne(mappedBy..)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BBF40-6939-488C-B5D0-8EB025157654}"/>
              </a:ext>
            </a:extLst>
          </p:cNvPr>
          <p:cNvSpPr txBox="1"/>
          <p:nvPr/>
        </p:nvSpPr>
        <p:spPr>
          <a:xfrm>
            <a:off x="2743200" y="2803843"/>
            <a:ext cx="3404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2/ </a:t>
            </a:r>
            <a:r>
              <a:rPr lang="fr-FR" sz="2000" dirty="0" err="1"/>
              <a:t>Decoupling</a:t>
            </a:r>
            <a:r>
              <a:rPr lang="fr-FR" sz="2000" dirty="0"/>
              <a:t> </a:t>
            </a:r>
            <a:r>
              <a:rPr lang="fr-FR" sz="2000" dirty="0" err="1"/>
              <a:t>helps</a:t>
            </a:r>
            <a:r>
              <a:rPr lang="fr-FR" sz="2000" dirty="0"/>
              <a:t> </a:t>
            </a:r>
            <a:r>
              <a:rPr lang="fr-FR" sz="2000" dirty="0" err="1"/>
              <a:t>evolutivity</a:t>
            </a:r>
            <a:endParaRPr lang="fr-F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8A184-B43F-468E-A971-AD7861CC8EF4}"/>
              </a:ext>
            </a:extLst>
          </p:cNvPr>
          <p:cNvSpPr txBox="1"/>
          <p:nvPr/>
        </p:nvSpPr>
        <p:spPr>
          <a:xfrm>
            <a:off x="2743200" y="5639529"/>
            <a:ext cx="6431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5/  Do not use HACKS like @JsonIgnore… (</a:t>
            </a:r>
            <a:r>
              <a:rPr lang="fr-FR" sz="2000" dirty="0" err="1"/>
              <a:t>see</a:t>
            </a:r>
            <a:r>
              <a:rPr lang="fr-FR" sz="2000" dirty="0"/>
              <a:t> 1/, 2/, 3/, 4/ 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5158F-4A91-484C-AE0E-3F53D387F873}"/>
              </a:ext>
            </a:extLst>
          </p:cNvPr>
          <p:cNvSpPr txBox="1"/>
          <p:nvPr/>
        </p:nvSpPr>
        <p:spPr>
          <a:xfrm>
            <a:off x="2743200" y="4781746"/>
            <a:ext cx="561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4/ </a:t>
            </a:r>
            <a:r>
              <a:rPr lang="fr-FR" sz="2000" dirty="0" err="1"/>
              <a:t>several</a:t>
            </a:r>
            <a:r>
              <a:rPr lang="fr-FR" sz="2000" dirty="0"/>
              <a:t> DTO classes/APIs for a single </a:t>
            </a:r>
            <a:r>
              <a:rPr lang="fr-FR" sz="2000" dirty="0" err="1"/>
              <a:t>Entity</a:t>
            </a:r>
            <a:r>
              <a:rPr lang="fr-FR" sz="2000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101658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4E95-B366-40D2-B8E3-F18838D91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/>
              <a:t>External</a:t>
            </a:r>
            <a:r>
              <a:rPr lang="fr-FR" dirty="0"/>
              <a:t> Protocol 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Marshalling</a:t>
            </a:r>
            <a:r>
              <a:rPr lang="fr-FR" dirty="0"/>
              <a:t>/</a:t>
            </a:r>
            <a:r>
              <a:rPr lang="fr-FR" dirty="0" err="1"/>
              <a:t>Unmarshalling</a:t>
            </a:r>
            <a:r>
              <a:rPr lang="fr-FR" dirty="0"/>
              <a:t> to </a:t>
            </a:r>
            <a:r>
              <a:rPr lang="fr-FR" dirty="0" err="1"/>
              <a:t>Internal</a:t>
            </a:r>
            <a:r>
              <a:rPr lang="fr-FR" dirty="0"/>
              <a:t> Langage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E57217-BD96-4352-9C33-5B170A894A55}"/>
              </a:ext>
            </a:extLst>
          </p:cNvPr>
          <p:cNvCxnSpPr>
            <a:cxnSpLocks/>
          </p:cNvCxnSpPr>
          <p:nvPr/>
        </p:nvCxnSpPr>
        <p:spPr>
          <a:xfrm>
            <a:off x="5614852" y="2266122"/>
            <a:ext cx="0" cy="386632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0D8E9E-DF23-4A8F-87C6-8F8C7386EAEE}"/>
              </a:ext>
            </a:extLst>
          </p:cNvPr>
          <p:cNvCxnSpPr>
            <a:cxnSpLocks/>
          </p:cNvCxnSpPr>
          <p:nvPr/>
        </p:nvCxnSpPr>
        <p:spPr>
          <a:xfrm>
            <a:off x="6999325" y="3748939"/>
            <a:ext cx="0" cy="900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30A067-A183-47CE-837A-D6411BE4D214}"/>
              </a:ext>
            </a:extLst>
          </p:cNvPr>
          <p:cNvSpPr txBox="1"/>
          <p:nvPr/>
        </p:nvSpPr>
        <p:spPr>
          <a:xfrm>
            <a:off x="7156720" y="3704654"/>
            <a:ext cx="3991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Application code </a:t>
            </a:r>
          </a:p>
          <a:p>
            <a:r>
              <a:rPr lang="fr-FR" dirty="0"/>
              <a:t>Server-</a:t>
            </a:r>
            <a:r>
              <a:rPr lang="fr-FR" dirty="0" err="1"/>
              <a:t>side</a:t>
            </a:r>
            <a:r>
              <a:rPr lang="fr-FR" dirty="0"/>
              <a:t> « Skeleton » </a:t>
            </a:r>
            <a:r>
              <a:rPr lang="fr-FR" dirty="0" err="1"/>
              <a:t>implementation</a:t>
            </a:r>
            <a:endParaRPr lang="fr-FR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040024-EE85-402E-9B5F-A6837CB41862}"/>
              </a:ext>
            </a:extLst>
          </p:cNvPr>
          <p:cNvCxnSpPr>
            <a:cxnSpLocks/>
          </p:cNvCxnSpPr>
          <p:nvPr/>
        </p:nvCxnSpPr>
        <p:spPr>
          <a:xfrm>
            <a:off x="6179725" y="2792724"/>
            <a:ext cx="0" cy="77046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5F3661-FC76-44BD-B51F-0869169A402A}"/>
              </a:ext>
            </a:extLst>
          </p:cNvPr>
          <p:cNvCxnSpPr>
            <a:cxnSpLocks/>
          </p:cNvCxnSpPr>
          <p:nvPr/>
        </p:nvCxnSpPr>
        <p:spPr>
          <a:xfrm>
            <a:off x="6125060" y="4865204"/>
            <a:ext cx="0" cy="86810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2C9B571-7DC5-4E09-971B-E0C6F8EEA783}"/>
              </a:ext>
            </a:extLst>
          </p:cNvPr>
          <p:cNvSpPr txBox="1"/>
          <p:nvPr/>
        </p:nvSpPr>
        <p:spPr>
          <a:xfrm>
            <a:off x="6351470" y="2686072"/>
            <a:ext cx="4669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Unmarshalling</a:t>
            </a:r>
            <a:r>
              <a:rPr lang="fr-FR" sz="2400" dirty="0"/>
              <a:t>:  M</a:t>
            </a:r>
            <a:r>
              <a:rPr lang="fr-FR" sz="2400" b="1" dirty="0"/>
              <a:t>essage -&gt; Object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D641A9-BA54-45E1-8F5F-A7ED990E8A42}"/>
              </a:ext>
            </a:extLst>
          </p:cNvPr>
          <p:cNvSpPr txBox="1"/>
          <p:nvPr/>
        </p:nvSpPr>
        <p:spPr>
          <a:xfrm>
            <a:off x="6383612" y="5040598"/>
            <a:ext cx="4191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Marshalling</a:t>
            </a:r>
            <a:r>
              <a:rPr lang="fr-FR" sz="2400" dirty="0"/>
              <a:t>: </a:t>
            </a:r>
            <a:r>
              <a:rPr lang="fr-FR" sz="2400" b="1" dirty="0"/>
              <a:t>Object -&gt; Message</a:t>
            </a:r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0F197D4D-B5AC-458E-B496-3A046C99FB25}"/>
              </a:ext>
            </a:extLst>
          </p:cNvPr>
          <p:cNvSpPr/>
          <p:nvPr/>
        </p:nvSpPr>
        <p:spPr>
          <a:xfrm rot="16200000">
            <a:off x="1095086" y="2213521"/>
            <a:ext cx="268153" cy="12549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AE11633-4E9A-4913-847C-5A6583E4F9BB}"/>
              </a:ext>
            </a:extLst>
          </p:cNvPr>
          <p:cNvSpPr/>
          <p:nvPr/>
        </p:nvSpPr>
        <p:spPr>
          <a:xfrm rot="16200000">
            <a:off x="3116361" y="2580342"/>
            <a:ext cx="307365" cy="48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BA8C2E-BEC5-4AE1-AA40-B122C261905B}"/>
              </a:ext>
            </a:extLst>
          </p:cNvPr>
          <p:cNvSpPr txBox="1"/>
          <p:nvPr/>
        </p:nvSpPr>
        <p:spPr>
          <a:xfrm>
            <a:off x="1935198" y="1804457"/>
            <a:ext cx="350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Receive</a:t>
            </a:r>
            <a:r>
              <a:rPr lang="fr-FR" dirty="0"/>
              <a:t> messages 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external</a:t>
            </a:r>
            <a:r>
              <a:rPr lang="fr-FR" dirty="0"/>
              <a:t> </a:t>
            </a:r>
          </a:p>
          <a:p>
            <a:r>
              <a:rPr lang="fr-FR" dirty="0"/>
              <a:t>Input Channel </a:t>
            </a:r>
          </a:p>
          <a:p>
            <a:r>
              <a:rPr lang="fr-FR" dirty="0"/>
              <a:t>(= </a:t>
            </a:r>
            <a:r>
              <a:rPr lang="fr-FR" dirty="0" err="1"/>
              <a:t>Connection,Queue</a:t>
            </a:r>
            <a:r>
              <a:rPr lang="fr-FR" dirty="0"/>
              <a:t> or </a:t>
            </a:r>
            <a:r>
              <a:rPr lang="fr-FR" dirty="0" err="1"/>
              <a:t>others</a:t>
            </a:r>
            <a:r>
              <a:rPr lang="fr-FR" dirty="0"/>
              <a:t>?)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FC01CCA-B02A-4A33-8C8B-705B714CCD68}"/>
              </a:ext>
            </a:extLst>
          </p:cNvPr>
          <p:cNvSpPr/>
          <p:nvPr/>
        </p:nvSpPr>
        <p:spPr>
          <a:xfrm rot="16200000" flipV="1">
            <a:off x="2928629" y="5513051"/>
            <a:ext cx="307365" cy="46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BABD9A7-033E-43D1-BBCB-95B305AC40D4}"/>
              </a:ext>
            </a:extLst>
          </p:cNvPr>
          <p:cNvSpPr/>
          <p:nvPr/>
        </p:nvSpPr>
        <p:spPr>
          <a:xfrm rot="16200000">
            <a:off x="5723049" y="2551700"/>
            <a:ext cx="307365" cy="48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2135E163-E359-4253-977F-3740C25781A9}"/>
              </a:ext>
            </a:extLst>
          </p:cNvPr>
          <p:cNvSpPr/>
          <p:nvPr/>
        </p:nvSpPr>
        <p:spPr>
          <a:xfrm rot="16200000" flipV="1">
            <a:off x="5716274" y="5524091"/>
            <a:ext cx="307365" cy="4820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B5AEB543-6E6D-4FB2-9CAC-F44F9374D697}"/>
              </a:ext>
            </a:extLst>
          </p:cNvPr>
          <p:cNvSpPr/>
          <p:nvPr/>
        </p:nvSpPr>
        <p:spPr>
          <a:xfrm rot="16200000">
            <a:off x="6419878" y="3512118"/>
            <a:ext cx="307365" cy="48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F81ED5-E1CC-4AF0-B2E5-A50C52CB6778}"/>
              </a:ext>
            </a:extLst>
          </p:cNvPr>
          <p:cNvSpPr txBox="1"/>
          <p:nvPr/>
        </p:nvSpPr>
        <p:spPr>
          <a:xfrm>
            <a:off x="6178944" y="3348466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Object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4BB318-1033-44C8-B450-9959A284B350}"/>
              </a:ext>
            </a:extLst>
          </p:cNvPr>
          <p:cNvSpPr txBox="1"/>
          <p:nvPr/>
        </p:nvSpPr>
        <p:spPr>
          <a:xfrm>
            <a:off x="6125060" y="4684415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Object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5E16F61B-0ADE-4A31-A7B9-028496421F76}"/>
              </a:ext>
            </a:extLst>
          </p:cNvPr>
          <p:cNvSpPr/>
          <p:nvPr/>
        </p:nvSpPr>
        <p:spPr>
          <a:xfrm rot="16200000" flipV="1">
            <a:off x="6418894" y="4416367"/>
            <a:ext cx="307365" cy="502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F7DFFB-C0FE-483F-AA3B-DD0B4BF3286E}"/>
              </a:ext>
            </a:extLst>
          </p:cNvPr>
          <p:cNvSpPr txBox="1"/>
          <p:nvPr/>
        </p:nvSpPr>
        <p:spPr>
          <a:xfrm>
            <a:off x="5636618" y="2276284"/>
            <a:ext cx="182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Message </a:t>
            </a:r>
            <a:r>
              <a:rPr lang="fr-FR" dirty="0" err="1"/>
              <a:t>Request</a:t>
            </a:r>
            <a:endParaRPr lang="fr-FR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D90962-6D5E-4ED1-B210-3EE9DEE65BFA}"/>
              </a:ext>
            </a:extLst>
          </p:cNvPr>
          <p:cNvSpPr txBox="1"/>
          <p:nvPr/>
        </p:nvSpPr>
        <p:spPr>
          <a:xfrm>
            <a:off x="5683596" y="5922776"/>
            <a:ext cx="195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Message </a:t>
            </a:r>
            <a:r>
              <a:rPr lang="fr-FR" dirty="0" err="1"/>
              <a:t>Response</a:t>
            </a:r>
            <a:endParaRPr lang="fr-FR" dirty="0"/>
          </a:p>
        </p:txBody>
      </p:sp>
      <p:sp>
        <p:nvSpPr>
          <p:cNvPr id="35" name="Cylinder 34">
            <a:extLst>
              <a:ext uri="{FF2B5EF4-FFF2-40B4-BE49-F238E27FC236}">
                <a16:creationId xmlns:a16="http://schemas.microsoft.com/office/drawing/2014/main" id="{A6F0FA25-D6EA-4965-AA6D-F4B24334630D}"/>
              </a:ext>
            </a:extLst>
          </p:cNvPr>
          <p:cNvSpPr/>
          <p:nvPr/>
        </p:nvSpPr>
        <p:spPr>
          <a:xfrm rot="16200000">
            <a:off x="1085507" y="5118057"/>
            <a:ext cx="268153" cy="12549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B947B4-D79B-4DE4-9F82-C7BA7B49E36B}"/>
              </a:ext>
            </a:extLst>
          </p:cNvPr>
          <p:cNvSpPr txBox="1"/>
          <p:nvPr/>
        </p:nvSpPr>
        <p:spPr>
          <a:xfrm>
            <a:off x="1956256" y="5789810"/>
            <a:ext cx="3589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send</a:t>
            </a:r>
            <a:r>
              <a:rPr lang="fr-FR" dirty="0"/>
              <a:t> </a:t>
            </a:r>
            <a:r>
              <a:rPr lang="fr-FR" dirty="0" err="1"/>
              <a:t>response</a:t>
            </a:r>
            <a:r>
              <a:rPr lang="fr-FR" dirty="0"/>
              <a:t> to </a:t>
            </a:r>
            <a:r>
              <a:rPr lang="fr-FR" dirty="0" err="1"/>
              <a:t>external</a:t>
            </a:r>
            <a:r>
              <a:rPr lang="fr-FR" dirty="0"/>
              <a:t> </a:t>
            </a:r>
          </a:p>
          <a:p>
            <a:r>
              <a:rPr lang="fr-FR" dirty="0"/>
              <a:t>Output Channel </a:t>
            </a:r>
          </a:p>
          <a:p>
            <a:r>
              <a:rPr lang="fr-FR" dirty="0"/>
              <a:t>(= </a:t>
            </a:r>
            <a:r>
              <a:rPr lang="fr-FR" dirty="0" err="1"/>
              <a:t>Connection,Queue</a:t>
            </a:r>
            <a:r>
              <a:rPr lang="fr-FR" dirty="0"/>
              <a:t> or </a:t>
            </a:r>
            <a:r>
              <a:rPr lang="fr-FR" dirty="0" err="1"/>
              <a:t>others</a:t>
            </a:r>
            <a:r>
              <a:rPr lang="fr-FR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2420674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66D9-4A47-4957-BB01-BC9D82B5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Example </a:t>
            </a:r>
            <a:r>
              <a:rPr lang="fr-FR" dirty="0" err="1"/>
              <a:t>Entity</a:t>
            </a:r>
            <a:r>
              <a:rPr lang="fr-FR" dirty="0"/>
              <a:t> class .. Do not export all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748979E7-CE7B-41CF-B3AB-9F2924242939}"/>
              </a:ext>
            </a:extLst>
          </p:cNvPr>
          <p:cNvSpPr/>
          <p:nvPr/>
        </p:nvSpPr>
        <p:spPr>
          <a:xfrm>
            <a:off x="6564795" y="3925956"/>
            <a:ext cx="3776869" cy="988943"/>
          </a:xfrm>
          <a:prstGeom prst="wedgeEllipseCallout">
            <a:avLst>
              <a:gd name="adj1" fmla="val -68635"/>
              <a:gd name="adj2" fmla="val 328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5130CF-B5F4-4EB0-8033-A3046A4C59A0}"/>
              </a:ext>
            </a:extLst>
          </p:cNvPr>
          <p:cNvSpPr txBox="1"/>
          <p:nvPr/>
        </p:nvSpPr>
        <p:spPr>
          <a:xfrm>
            <a:off x="7427218" y="3958762"/>
            <a:ext cx="2106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Critical Security data</a:t>
            </a:r>
          </a:p>
          <a:p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publish</a:t>
            </a:r>
            <a:r>
              <a:rPr lang="fr-FR" dirty="0"/>
              <a:t> !!</a:t>
            </a:r>
          </a:p>
          <a:p>
            <a:r>
              <a:rPr lang="fr-FR" dirty="0"/>
              <a:t>( </a:t>
            </a:r>
            <a:r>
              <a:rPr lang="fr-FR" dirty="0" err="1"/>
              <a:t>Except</a:t>
            </a:r>
            <a:r>
              <a:rPr lang="fr-FR" dirty="0"/>
              <a:t> for </a:t>
            </a:r>
            <a:r>
              <a:rPr lang="fr-FR" dirty="0" err="1"/>
              <a:t>owner</a:t>
            </a:r>
            <a:r>
              <a:rPr lang="fr-FR" dirty="0"/>
              <a:t> )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4D0F11B-B20C-47B9-A50C-F8A066A80809}"/>
              </a:ext>
            </a:extLst>
          </p:cNvPr>
          <p:cNvSpPr/>
          <p:nvPr/>
        </p:nvSpPr>
        <p:spPr>
          <a:xfrm>
            <a:off x="6458777" y="5350565"/>
            <a:ext cx="3776869" cy="988943"/>
          </a:xfrm>
          <a:prstGeom prst="wedgeEllipseCallout">
            <a:avLst>
              <a:gd name="adj1" fmla="val -66003"/>
              <a:gd name="adj2" fmla="val -555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C3E3F-6C17-4E3D-9850-FCC328AC9021}"/>
              </a:ext>
            </a:extLst>
          </p:cNvPr>
          <p:cNvSpPr txBox="1"/>
          <p:nvPr/>
        </p:nvSpPr>
        <p:spPr>
          <a:xfrm>
            <a:off x="6843597" y="5521870"/>
            <a:ext cx="31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High volume data</a:t>
            </a:r>
          </a:p>
          <a:p>
            <a:r>
              <a:rPr lang="fr-FR" dirty="0"/>
              <a:t>export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explicitly</a:t>
            </a:r>
            <a:r>
              <a:rPr lang="fr-FR" dirty="0"/>
              <a:t> </a:t>
            </a:r>
            <a:r>
              <a:rPr lang="fr-FR" dirty="0" err="1"/>
              <a:t>demanded</a:t>
            </a:r>
            <a:endParaRPr lang="fr-F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07D313-5DC3-4459-9EDD-271AC2FD7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853" y="1435996"/>
            <a:ext cx="3375371" cy="4409039"/>
          </a:xfrm>
          <a:prstGeom prst="rect">
            <a:avLst/>
          </a:prstGeo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68FCEC6D-58F7-4DF0-977A-598C98CBDC30}"/>
              </a:ext>
            </a:extLst>
          </p:cNvPr>
          <p:cNvSpPr/>
          <p:nvPr/>
        </p:nvSpPr>
        <p:spPr>
          <a:xfrm>
            <a:off x="6498534" y="1975908"/>
            <a:ext cx="3776869" cy="988943"/>
          </a:xfrm>
          <a:prstGeom prst="wedgeEllipseCallout">
            <a:avLst>
              <a:gd name="adj1" fmla="val -68635"/>
              <a:gd name="adj2" fmla="val 328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CF139E-CF02-4567-BED7-767F5F035DAA}"/>
              </a:ext>
            </a:extLst>
          </p:cNvPr>
          <p:cNvSpPr txBox="1"/>
          <p:nvPr/>
        </p:nvSpPr>
        <p:spPr>
          <a:xfrm>
            <a:off x="7427218" y="2126354"/>
            <a:ext cx="1576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Personnal</a:t>
            </a:r>
            <a:r>
              <a:rPr lang="fr-FR" dirty="0"/>
              <a:t> data</a:t>
            </a:r>
          </a:p>
          <a:p>
            <a:r>
              <a:rPr lang="fr-FR" dirty="0"/>
              <a:t>Do not </a:t>
            </a:r>
            <a:r>
              <a:rPr lang="fr-FR" dirty="0" err="1"/>
              <a:t>publish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633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5E4D-6FDC-4184-A9C2-F0DACBF1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 </a:t>
            </a:r>
            <a:r>
              <a:rPr lang="fr-FR" dirty="0" err="1"/>
              <a:t>Entity</a:t>
            </a:r>
            <a:r>
              <a:rPr lang="fr-FR" dirty="0"/>
              <a:t> class &lt;-&gt; 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DTO classes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51730-BB2C-4438-8C61-3876C9353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91" y="1854200"/>
            <a:ext cx="3375371" cy="4409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DF1440-AFA9-4B91-BB4E-0DF7E980D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312" y="1511720"/>
            <a:ext cx="2865273" cy="1708248"/>
          </a:xfrm>
          <a:prstGeom prst="rect">
            <a:avLst/>
          </a:prstGeom>
        </p:spPr>
      </p:pic>
      <p:sp>
        <p:nvSpPr>
          <p:cNvPr id="8" name="Arrow: Up-Down 7">
            <a:extLst>
              <a:ext uri="{FF2B5EF4-FFF2-40B4-BE49-F238E27FC236}">
                <a16:creationId xmlns:a16="http://schemas.microsoft.com/office/drawing/2014/main" id="{4A5EEFFF-64EE-4147-BDD2-CE8FADF24FA9}"/>
              </a:ext>
            </a:extLst>
          </p:cNvPr>
          <p:cNvSpPr/>
          <p:nvPr/>
        </p:nvSpPr>
        <p:spPr>
          <a:xfrm rot="14254693">
            <a:off x="4968428" y="2009230"/>
            <a:ext cx="407504" cy="12483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4E8957-6165-4846-9C82-935094BD8A30}"/>
              </a:ext>
            </a:extLst>
          </p:cNvPr>
          <p:cNvSpPr txBox="1"/>
          <p:nvPr/>
        </p:nvSpPr>
        <p:spPr>
          <a:xfrm>
            <a:off x="4300050" y="1854200"/>
            <a:ext cx="17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Default mapping</a:t>
            </a:r>
          </a:p>
        </p:txBody>
      </p:sp>
      <p:sp>
        <p:nvSpPr>
          <p:cNvPr id="10" name="Arrow: Up-Down 9">
            <a:extLst>
              <a:ext uri="{FF2B5EF4-FFF2-40B4-BE49-F238E27FC236}">
                <a16:creationId xmlns:a16="http://schemas.microsoft.com/office/drawing/2014/main" id="{27B51445-C422-411C-BA62-981FE9C0851A}"/>
              </a:ext>
            </a:extLst>
          </p:cNvPr>
          <p:cNvSpPr/>
          <p:nvPr/>
        </p:nvSpPr>
        <p:spPr>
          <a:xfrm rot="16200000">
            <a:off x="5033447" y="3675466"/>
            <a:ext cx="407504" cy="12483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415FFE-73E6-4004-8EE6-25B5FADD3E6D}"/>
              </a:ext>
            </a:extLst>
          </p:cNvPr>
          <p:cNvSpPr txBox="1"/>
          <p:nvPr/>
        </p:nvSpPr>
        <p:spPr>
          <a:xfrm>
            <a:off x="4536052" y="3726565"/>
            <a:ext cx="2172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Owner</a:t>
            </a:r>
            <a:r>
              <a:rPr lang="fr-FR" dirty="0"/>
              <a:t> </a:t>
            </a:r>
            <a:r>
              <a:rPr lang="fr-FR" dirty="0" err="1"/>
              <a:t>personal</a:t>
            </a:r>
            <a:r>
              <a:rPr lang="fr-FR" dirty="0"/>
              <a:t> </a:t>
            </a:r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165ED77B-FD4C-4704-A061-6EBB1EC462F0}"/>
              </a:ext>
            </a:extLst>
          </p:cNvPr>
          <p:cNvSpPr/>
          <p:nvPr/>
        </p:nvSpPr>
        <p:spPr>
          <a:xfrm rot="18142342">
            <a:off x="5033447" y="5460883"/>
            <a:ext cx="407504" cy="124836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F18FD-86CC-4079-B63C-3C05D349B2C0}"/>
              </a:ext>
            </a:extLst>
          </p:cNvPr>
          <p:cNvSpPr txBox="1"/>
          <p:nvPr/>
        </p:nvSpPr>
        <p:spPr>
          <a:xfrm>
            <a:off x="4446598" y="5319115"/>
            <a:ext cx="3875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Public </a:t>
            </a:r>
            <a:r>
              <a:rPr lang="fr-FR" dirty="0" err="1"/>
              <a:t>detailed</a:t>
            </a:r>
            <a:r>
              <a:rPr lang="fr-FR" dirty="0"/>
              <a:t> </a:t>
            </a:r>
            <a:r>
              <a:rPr lang="fr-FR" dirty="0" err="1"/>
              <a:t>view</a:t>
            </a:r>
            <a:r>
              <a:rPr lang="fr-FR" dirty="0"/>
              <a:t> (high data volume)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0A11AA-9DE1-4F9B-BA3F-9978C756B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963" y="3219968"/>
            <a:ext cx="3717855" cy="18327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068D48-D19B-41F4-98AD-5F069356A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9244" y="5643386"/>
            <a:ext cx="3533665" cy="111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87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D632-D0C3-422B-AF0A-4F4AF027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err="1"/>
              <a:t>Entity</a:t>
            </a:r>
            <a:r>
              <a:rPr lang="fr-FR" sz="4000" dirty="0"/>
              <a:t> -&gt; Projection </a:t>
            </a:r>
            <a:r>
              <a:rPr lang="fr-FR" sz="4000" dirty="0" err="1"/>
              <a:t>DTOs</a:t>
            </a:r>
            <a:r>
              <a:rPr lang="fr-FR" sz="4000" dirty="0"/>
              <a:t> = « Cutting » relations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D39D2-7E2F-4267-8735-7AC677F5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64" y="2334265"/>
            <a:ext cx="5733636" cy="32763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33F1EE-370C-4954-A06F-FEE1A3E41ABC}"/>
              </a:ext>
            </a:extLst>
          </p:cNvPr>
          <p:cNvSpPr/>
          <p:nvPr/>
        </p:nvSpPr>
        <p:spPr>
          <a:xfrm>
            <a:off x="3520205" y="1942134"/>
            <a:ext cx="1621278" cy="711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50E6B-FF64-4092-9595-16A46308F84F}"/>
              </a:ext>
            </a:extLst>
          </p:cNvPr>
          <p:cNvSpPr txBox="1"/>
          <p:nvPr/>
        </p:nvSpPr>
        <p:spPr>
          <a:xfrm>
            <a:off x="3520205" y="1932108"/>
            <a:ext cx="1621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NodeEntity</a:t>
            </a:r>
            <a:endParaRPr lang="fr-FR" sz="24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E570DD-F919-45B3-AEEF-9433D6C1843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43032" y="2255296"/>
            <a:ext cx="490807" cy="306096"/>
          </a:xfrm>
          <a:prstGeom prst="bentConnector4">
            <a:avLst>
              <a:gd name="adj1" fmla="val -59581"/>
              <a:gd name="adj2" fmla="val 174682"/>
            </a:avLst>
          </a:prstGeom>
          <a:ln w="25400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9AD581-8AA9-4BC8-A091-3F70E61C4955}"/>
              </a:ext>
            </a:extLst>
          </p:cNvPr>
          <p:cNvSpPr txBox="1"/>
          <p:nvPr/>
        </p:nvSpPr>
        <p:spPr>
          <a:xfrm>
            <a:off x="5347252" y="205243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 </a:t>
            </a:r>
            <a:r>
              <a:rPr lang="fr-FR" dirty="0" err="1"/>
              <a:t>child</a:t>
            </a:r>
            <a:endParaRPr lang="fr-FR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5181C3-D507-4607-9DA6-C974B4C5B5BF}"/>
              </a:ext>
            </a:extLst>
          </p:cNvPr>
          <p:cNvCxnSpPr>
            <a:cxnSpLocks/>
          </p:cNvCxnSpPr>
          <p:nvPr/>
        </p:nvCxnSpPr>
        <p:spPr>
          <a:xfrm>
            <a:off x="3006587" y="1977216"/>
            <a:ext cx="511865" cy="1358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0168F3-919D-442D-8724-8A678C04EE94}"/>
              </a:ext>
            </a:extLst>
          </p:cNvPr>
          <p:cNvCxnSpPr>
            <a:cxnSpLocks/>
          </p:cNvCxnSpPr>
          <p:nvPr/>
        </p:nvCxnSpPr>
        <p:spPr>
          <a:xfrm flipV="1">
            <a:off x="3006586" y="2346352"/>
            <a:ext cx="511866" cy="3156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5F0D6B-90EA-4B00-9F9B-FEA500E6291B}"/>
              </a:ext>
            </a:extLst>
          </p:cNvPr>
          <p:cNvCxnSpPr>
            <a:cxnSpLocks/>
          </p:cNvCxnSpPr>
          <p:nvPr/>
        </p:nvCxnSpPr>
        <p:spPr>
          <a:xfrm flipV="1">
            <a:off x="3011557" y="1987157"/>
            <a:ext cx="1" cy="362018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CDFFD90-F06D-4C13-A7D9-63F08E9F5E3D}"/>
              </a:ext>
            </a:extLst>
          </p:cNvPr>
          <p:cNvSpPr txBox="1"/>
          <p:nvPr/>
        </p:nvSpPr>
        <p:spPr>
          <a:xfrm>
            <a:off x="3046462" y="1557482"/>
            <a:ext cx="120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0..1 parent</a:t>
            </a:r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D5517305-0668-4CCF-861C-D1135EFFEA56}"/>
              </a:ext>
            </a:extLst>
          </p:cNvPr>
          <p:cNvSpPr/>
          <p:nvPr/>
        </p:nvSpPr>
        <p:spPr>
          <a:xfrm rot="13621994">
            <a:off x="6599583" y="2599083"/>
            <a:ext cx="501926" cy="1217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2507AD12-6CE9-496F-8523-407573A8346F}"/>
              </a:ext>
            </a:extLst>
          </p:cNvPr>
          <p:cNvSpPr/>
          <p:nvPr/>
        </p:nvSpPr>
        <p:spPr>
          <a:xfrm rot="18963765">
            <a:off x="6586192" y="4237383"/>
            <a:ext cx="501926" cy="12175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BCEE01-E322-4C80-9219-C3EA0C3EAE55}"/>
              </a:ext>
            </a:extLst>
          </p:cNvPr>
          <p:cNvSpPr txBox="1"/>
          <p:nvPr/>
        </p:nvSpPr>
        <p:spPr>
          <a:xfrm>
            <a:off x="7411182" y="2006815"/>
            <a:ext cx="382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Projection Parent-&gt;</a:t>
            </a:r>
            <a:r>
              <a:rPr lang="fr-FR" dirty="0" err="1"/>
              <a:t>Children</a:t>
            </a:r>
            <a:r>
              <a:rPr lang="fr-FR" dirty="0"/>
              <a:t> (</a:t>
            </a:r>
            <a:r>
              <a:rPr lang="fr-FR" dirty="0" err="1"/>
              <a:t>recursive</a:t>
            </a:r>
            <a:r>
              <a:rPr lang="fr-FR" dirty="0"/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7E53FF-1248-4CD6-AA5C-A00539E933EA}"/>
              </a:ext>
            </a:extLst>
          </p:cNvPr>
          <p:cNvSpPr txBox="1"/>
          <p:nvPr/>
        </p:nvSpPr>
        <p:spPr>
          <a:xfrm>
            <a:off x="7467064" y="4509891"/>
            <a:ext cx="351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Projection Child-&gt;Parent (</a:t>
            </a:r>
            <a:r>
              <a:rPr lang="fr-FR" dirty="0" err="1"/>
              <a:t>recursive</a:t>
            </a:r>
            <a:r>
              <a:rPr lang="fr-FR" dirty="0"/>
              <a:t>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FA4320-BFA4-47E8-9F6D-DC1F353897E8}"/>
              </a:ext>
            </a:extLst>
          </p:cNvPr>
          <p:cNvSpPr/>
          <p:nvPr/>
        </p:nvSpPr>
        <p:spPr>
          <a:xfrm>
            <a:off x="7727770" y="2559906"/>
            <a:ext cx="1967398" cy="711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558A23-9801-4218-AC90-90C8C6F96105}"/>
              </a:ext>
            </a:extLst>
          </p:cNvPr>
          <p:cNvSpPr txBox="1"/>
          <p:nvPr/>
        </p:nvSpPr>
        <p:spPr>
          <a:xfrm>
            <a:off x="7727770" y="2549880"/>
            <a:ext cx="1967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TreeNodeDTO</a:t>
            </a:r>
            <a:endParaRPr lang="fr-FR" sz="2400" b="1" dirty="0"/>
          </a:p>
        </p:txBody>
      </p:sp>
      <p:cxnSp>
        <p:nvCxnSpPr>
          <p:cNvPr id="50" name="Straight Arrow Connector 9">
            <a:extLst>
              <a:ext uri="{FF2B5EF4-FFF2-40B4-BE49-F238E27FC236}">
                <a16:creationId xmlns:a16="http://schemas.microsoft.com/office/drawing/2014/main" id="{86EFC440-C786-4BED-801F-F20499C2190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96717" y="2944483"/>
            <a:ext cx="490807" cy="306096"/>
          </a:xfrm>
          <a:prstGeom prst="bentConnector4">
            <a:avLst>
              <a:gd name="adj1" fmla="val -59581"/>
              <a:gd name="adj2" fmla="val 174682"/>
            </a:avLst>
          </a:prstGeom>
          <a:ln w="25400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B6646B6-CE08-4426-82C4-7A94588E96AA}"/>
              </a:ext>
            </a:extLst>
          </p:cNvPr>
          <p:cNvSpPr txBox="1"/>
          <p:nvPr/>
        </p:nvSpPr>
        <p:spPr>
          <a:xfrm>
            <a:off x="9955874" y="263724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 </a:t>
            </a:r>
            <a:r>
              <a:rPr lang="fr-FR" dirty="0" err="1"/>
              <a:t>child</a:t>
            </a:r>
            <a:endParaRPr lang="fr-FR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9325A7B-5840-4617-820C-7F07DD0E55A5}"/>
              </a:ext>
            </a:extLst>
          </p:cNvPr>
          <p:cNvSpPr/>
          <p:nvPr/>
        </p:nvSpPr>
        <p:spPr>
          <a:xfrm>
            <a:off x="7727769" y="5102860"/>
            <a:ext cx="2499595" cy="7116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EEDAB8-E62D-4C1D-9A2D-164B650B9BC8}"/>
              </a:ext>
            </a:extLst>
          </p:cNvPr>
          <p:cNvSpPr txBox="1"/>
          <p:nvPr/>
        </p:nvSpPr>
        <p:spPr>
          <a:xfrm>
            <a:off x="7727770" y="5092834"/>
            <a:ext cx="2547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AncestorNodeDTO</a:t>
            </a:r>
            <a:endParaRPr lang="fr-FR" sz="2400" b="1" dirty="0"/>
          </a:p>
        </p:txBody>
      </p:sp>
      <p:cxnSp>
        <p:nvCxnSpPr>
          <p:cNvPr id="54" name="Straight Arrow Connector 9">
            <a:extLst>
              <a:ext uri="{FF2B5EF4-FFF2-40B4-BE49-F238E27FC236}">
                <a16:creationId xmlns:a16="http://schemas.microsoft.com/office/drawing/2014/main" id="{4128A99B-5D23-49EA-94DC-4DF2443A57A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828913" y="5472128"/>
            <a:ext cx="490807" cy="306096"/>
          </a:xfrm>
          <a:prstGeom prst="bentConnector4">
            <a:avLst>
              <a:gd name="adj1" fmla="val -59581"/>
              <a:gd name="adj2" fmla="val 174682"/>
            </a:avLst>
          </a:prstGeom>
          <a:ln w="25400"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976772-0FEF-4771-98DE-5ADBAD810198}"/>
              </a:ext>
            </a:extLst>
          </p:cNvPr>
          <p:cNvSpPr txBox="1"/>
          <p:nvPr/>
        </p:nvSpPr>
        <p:spPr>
          <a:xfrm>
            <a:off x="10474172" y="5139000"/>
            <a:ext cx="120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0..1 parent</a:t>
            </a:r>
          </a:p>
        </p:txBody>
      </p:sp>
    </p:spTree>
    <p:extLst>
      <p:ext uri="{BB962C8B-B14F-4D97-AF65-F5344CB8AC3E}">
        <p14:creationId xmlns:p14="http://schemas.microsoft.com/office/powerpoint/2010/main" val="21361881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75C9-8CB6-46AA-B506-0231BB54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76" y="2382546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Reminder</a:t>
            </a:r>
            <a:r>
              <a:rPr lang="fr-FR" dirty="0"/>
              <a:t> Part 2 … </a:t>
            </a:r>
            <a:r>
              <a:rPr lang="fr-FR" dirty="0" err="1"/>
              <a:t>Entity</a:t>
            </a:r>
            <a:r>
              <a:rPr lang="fr-FR" dirty="0"/>
              <a:t> </a:t>
            </a:r>
            <a:r>
              <a:rPr lang="fr-FR" dirty="0" err="1"/>
              <a:t>lifecycle</a:t>
            </a:r>
            <a:r>
              <a:rPr lang="fr-FR" dirty="0"/>
              <a:t> in Session</a:t>
            </a:r>
          </a:p>
        </p:txBody>
      </p:sp>
    </p:spTree>
    <p:extLst>
      <p:ext uri="{BB962C8B-B14F-4D97-AF65-F5344CB8AC3E}">
        <p14:creationId xmlns:p14="http://schemas.microsoft.com/office/powerpoint/2010/main" val="2861587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3AB5E-EF4E-4220-9377-AE6FB025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383" y="365125"/>
            <a:ext cx="11603933" cy="1325563"/>
          </a:xfrm>
        </p:spPr>
        <p:txBody>
          <a:bodyPr/>
          <a:lstStyle/>
          <a:p>
            <a:r>
              <a:rPr lang="fr-FR" dirty="0" err="1"/>
              <a:t>Entity</a:t>
            </a:r>
            <a:r>
              <a:rPr lang="fr-FR" dirty="0"/>
              <a:t> : </a:t>
            </a:r>
            <a:r>
              <a:rPr lang="fr-FR" dirty="0" err="1"/>
              <a:t>Lifecycle</a:t>
            </a:r>
            <a:r>
              <a:rPr lang="fr-FR" dirty="0"/>
              <a:t> </a:t>
            </a:r>
            <a:r>
              <a:rPr lang="fr-FR" dirty="0" err="1"/>
              <a:t>managed</a:t>
            </a:r>
            <a:r>
              <a:rPr lang="fr-FR" dirty="0"/>
              <a:t> by Session (Transaction)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6563EC-491C-4B1C-ABA6-AD72FB6C1BBA}"/>
              </a:ext>
            </a:extLst>
          </p:cNvPr>
          <p:cNvCxnSpPr>
            <a:cxnSpLocks/>
          </p:cNvCxnSpPr>
          <p:nvPr/>
        </p:nvCxnSpPr>
        <p:spPr>
          <a:xfrm>
            <a:off x="3369955" y="2637417"/>
            <a:ext cx="0" cy="40267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60EAC4-587C-44A7-823A-8DD7BDA6DF06}"/>
              </a:ext>
            </a:extLst>
          </p:cNvPr>
          <p:cNvCxnSpPr>
            <a:cxnSpLocks/>
          </p:cNvCxnSpPr>
          <p:nvPr/>
        </p:nvCxnSpPr>
        <p:spPr>
          <a:xfrm>
            <a:off x="3226520" y="2637417"/>
            <a:ext cx="2689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62AF4A-E49C-4257-A668-381031EE76A4}"/>
              </a:ext>
            </a:extLst>
          </p:cNvPr>
          <p:cNvSpPr txBox="1"/>
          <p:nvPr/>
        </p:nvSpPr>
        <p:spPr>
          <a:xfrm>
            <a:off x="2939143" y="2220559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Thread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1AB9A5-0189-48D7-8A38-767359E214D7}"/>
              </a:ext>
            </a:extLst>
          </p:cNvPr>
          <p:cNvCxnSpPr>
            <a:cxnSpLocks/>
          </p:cNvCxnSpPr>
          <p:nvPr/>
        </p:nvCxnSpPr>
        <p:spPr>
          <a:xfrm>
            <a:off x="3723972" y="3188265"/>
            <a:ext cx="0" cy="28027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EC35F3-FCA2-4DD1-B4E7-441A2BFB1402}"/>
              </a:ext>
            </a:extLst>
          </p:cNvPr>
          <p:cNvCxnSpPr>
            <a:cxnSpLocks/>
          </p:cNvCxnSpPr>
          <p:nvPr/>
        </p:nvCxnSpPr>
        <p:spPr>
          <a:xfrm flipH="1">
            <a:off x="3711493" y="3193398"/>
            <a:ext cx="2989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99296A-7F24-4B4C-AC40-F41E1659F751}"/>
              </a:ext>
            </a:extLst>
          </p:cNvPr>
          <p:cNvCxnSpPr>
            <a:cxnSpLocks/>
          </p:cNvCxnSpPr>
          <p:nvPr/>
        </p:nvCxnSpPr>
        <p:spPr>
          <a:xfrm flipH="1">
            <a:off x="3711487" y="5893745"/>
            <a:ext cx="14196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D5E3D-57F9-4782-B850-D8FDB6C24D15}"/>
              </a:ext>
            </a:extLst>
          </p:cNvPr>
          <p:cNvSpPr txBox="1"/>
          <p:nvPr/>
        </p:nvSpPr>
        <p:spPr>
          <a:xfrm>
            <a:off x="3653220" y="2870942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XA (Transaction)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7F999-6F87-4695-A378-FD4EDFD9AC50}"/>
              </a:ext>
            </a:extLst>
          </p:cNvPr>
          <p:cNvSpPr txBox="1"/>
          <p:nvPr/>
        </p:nvSpPr>
        <p:spPr>
          <a:xfrm>
            <a:off x="4777903" y="4650802"/>
            <a:ext cx="3546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e3List = </a:t>
            </a:r>
            <a:r>
              <a:rPr lang="fr-FR" sz="2800" b="1" dirty="0" err="1"/>
              <a:t>repo.findBy</a:t>
            </a:r>
            <a:r>
              <a:rPr lang="fr-FR" sz="2800" b="1" dirty="0"/>
              <a:t>(..)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193684-B91F-47BC-9755-11DF8875A310}"/>
              </a:ext>
            </a:extLst>
          </p:cNvPr>
          <p:cNvSpPr/>
          <p:nvPr/>
        </p:nvSpPr>
        <p:spPr>
          <a:xfrm>
            <a:off x="6336257" y="2627909"/>
            <a:ext cx="1916909" cy="6992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471A78-90E5-4CF9-9FB3-0973EA3DA33D}"/>
              </a:ext>
            </a:extLst>
          </p:cNvPr>
          <p:cNvSpPr txBox="1"/>
          <p:nvPr/>
        </p:nvSpPr>
        <p:spPr>
          <a:xfrm>
            <a:off x="4064716" y="3501343"/>
            <a:ext cx="4165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e1 = </a:t>
            </a:r>
            <a:r>
              <a:rPr lang="fr-FR" sz="2800" b="1" dirty="0" err="1"/>
              <a:t>em.save</a:t>
            </a:r>
            <a:r>
              <a:rPr lang="fr-FR" sz="2800" b="1" dirty="0"/>
              <a:t>(new </a:t>
            </a:r>
            <a:r>
              <a:rPr lang="fr-FR" sz="2800" b="1" dirty="0" err="1"/>
              <a:t>Entity</a:t>
            </a:r>
            <a:r>
              <a:rPr lang="fr-FR" sz="2800" b="1" dirty="0"/>
              <a:t>())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915745-3A1C-4B41-8BB3-6E662D888551}"/>
              </a:ext>
            </a:extLst>
          </p:cNvPr>
          <p:cNvCxnSpPr>
            <a:cxnSpLocks/>
          </p:cNvCxnSpPr>
          <p:nvPr/>
        </p:nvCxnSpPr>
        <p:spPr>
          <a:xfrm>
            <a:off x="3711488" y="2627791"/>
            <a:ext cx="506265" cy="279423"/>
          </a:xfrm>
          <a:prstGeom prst="line">
            <a:avLst/>
          </a:prstGeom>
          <a:ln w="31750"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005E30-B72E-4595-AE71-FF3CF07201DD}"/>
              </a:ext>
            </a:extLst>
          </p:cNvPr>
          <p:cNvCxnSpPr>
            <a:cxnSpLocks/>
          </p:cNvCxnSpPr>
          <p:nvPr/>
        </p:nvCxnSpPr>
        <p:spPr>
          <a:xfrm flipV="1">
            <a:off x="5348669" y="3005919"/>
            <a:ext cx="871056" cy="19532"/>
          </a:xfrm>
          <a:prstGeom prst="line">
            <a:avLst/>
          </a:prstGeom>
          <a:ln w="31750"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A5C274-2057-46AC-B9E7-303D56A70FB4}"/>
              </a:ext>
            </a:extLst>
          </p:cNvPr>
          <p:cNvSpPr txBox="1"/>
          <p:nvPr/>
        </p:nvSpPr>
        <p:spPr>
          <a:xfrm>
            <a:off x="6551306" y="1464507"/>
            <a:ext cx="28627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Level1Cache</a:t>
            </a:r>
          </a:p>
          <a:p>
            <a:r>
              <a:rPr lang="fr-FR" sz="2000" dirty="0"/>
              <a:t>(=Session )</a:t>
            </a:r>
          </a:p>
          <a:p>
            <a:r>
              <a:rPr lang="fr-FR" sz="2000" dirty="0"/>
              <a:t>Read-Write, single-thread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A0B34D2F-F967-478D-8294-D6C050D92944}"/>
              </a:ext>
            </a:extLst>
          </p:cNvPr>
          <p:cNvSpPr/>
          <p:nvPr/>
        </p:nvSpPr>
        <p:spPr>
          <a:xfrm rot="12033836">
            <a:off x="6639279" y="2962165"/>
            <a:ext cx="310282" cy="676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1EA61E93-CDCA-4B7F-9C6C-E16429941394}"/>
              </a:ext>
            </a:extLst>
          </p:cNvPr>
          <p:cNvSpPr/>
          <p:nvPr/>
        </p:nvSpPr>
        <p:spPr>
          <a:xfrm rot="5400000">
            <a:off x="8466320" y="2150777"/>
            <a:ext cx="300318" cy="1671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owchart: Magnetic Disk 26">
            <a:extLst>
              <a:ext uri="{FF2B5EF4-FFF2-40B4-BE49-F238E27FC236}">
                <a16:creationId xmlns:a16="http://schemas.microsoft.com/office/drawing/2014/main" id="{82C9586C-80D4-4248-942C-D3ADF7A1B887}"/>
              </a:ext>
            </a:extLst>
          </p:cNvPr>
          <p:cNvSpPr/>
          <p:nvPr/>
        </p:nvSpPr>
        <p:spPr>
          <a:xfrm>
            <a:off x="9746655" y="2527680"/>
            <a:ext cx="765380" cy="9564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4A357C-F8A9-4F7E-B6B5-958AE001C9F3}"/>
              </a:ext>
            </a:extLst>
          </p:cNvPr>
          <p:cNvSpPr txBox="1"/>
          <p:nvPr/>
        </p:nvSpPr>
        <p:spPr>
          <a:xfrm>
            <a:off x="4293368" y="4084368"/>
            <a:ext cx="2765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e2 = e1.getField()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2C70CB-24E0-45E4-9EC6-D46AA4CD6CBD}"/>
              </a:ext>
            </a:extLst>
          </p:cNvPr>
          <p:cNvSpPr txBox="1"/>
          <p:nvPr/>
        </p:nvSpPr>
        <p:spPr>
          <a:xfrm>
            <a:off x="213679" y="2467570"/>
            <a:ext cx="1818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Begin transaction</a:t>
            </a:r>
          </a:p>
          <a:p>
            <a:r>
              <a:rPr lang="fr-FR" b="1" dirty="0"/>
              <a:t>@Transactional </a:t>
            </a:r>
          </a:p>
          <a:p>
            <a:r>
              <a:rPr lang="fr-FR" dirty="0" err="1"/>
              <a:t>method</a:t>
            </a:r>
            <a:r>
              <a:rPr lang="fr-FR" dirty="0"/>
              <a:t> () </a:t>
            </a:r>
            <a:r>
              <a:rPr lang="fr-FR" b="1" dirty="0"/>
              <a:t>{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B1E236-65A4-4A46-A9E6-495B8CBD2C9B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4253808" y="4075392"/>
            <a:ext cx="0" cy="183793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70A23B-4CD1-400E-8ABC-C34F48433DCA}"/>
              </a:ext>
            </a:extLst>
          </p:cNvPr>
          <p:cNvCxnSpPr>
            <a:cxnSpLocks/>
          </p:cNvCxnSpPr>
          <p:nvPr/>
        </p:nvCxnSpPr>
        <p:spPr>
          <a:xfrm>
            <a:off x="4628577" y="4543571"/>
            <a:ext cx="0" cy="135017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52B6F8C-7AA4-4522-B151-782E7FF92347}"/>
              </a:ext>
            </a:extLst>
          </p:cNvPr>
          <p:cNvCxnSpPr>
            <a:cxnSpLocks/>
          </p:cNvCxnSpPr>
          <p:nvPr/>
        </p:nvCxnSpPr>
        <p:spPr>
          <a:xfrm>
            <a:off x="5010865" y="5181676"/>
            <a:ext cx="0" cy="71206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CA3DF7E-69BE-4747-B949-16F5A3EF4B56}"/>
              </a:ext>
            </a:extLst>
          </p:cNvPr>
          <p:cNvSpPr txBox="1"/>
          <p:nvPr/>
        </p:nvSpPr>
        <p:spPr>
          <a:xfrm>
            <a:off x="213679" y="5266990"/>
            <a:ext cx="281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end transaction</a:t>
            </a:r>
          </a:p>
          <a:p>
            <a:r>
              <a:rPr lang="fr-FR" b="1" dirty="0"/>
              <a:t>} // </a:t>
            </a:r>
            <a:r>
              <a:rPr lang="fr-FR" b="1" dirty="0" err="1"/>
              <a:t>implicit</a:t>
            </a:r>
            <a:r>
              <a:rPr lang="fr-FR" b="1" dirty="0"/>
              <a:t> </a:t>
            </a:r>
            <a:r>
              <a:rPr lang="fr-FR" b="1" dirty="0" err="1"/>
              <a:t>try</a:t>
            </a:r>
            <a:r>
              <a:rPr lang="fr-FR" b="1" dirty="0"/>
              <a:t>-catch-</a:t>
            </a:r>
            <a:r>
              <a:rPr lang="fr-FR" b="1" dirty="0" err="1"/>
              <a:t>finally</a:t>
            </a:r>
            <a:endParaRPr lang="fr-FR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39DDEC-78CF-476B-963A-96A6AE7F8349}"/>
              </a:ext>
            </a:extLst>
          </p:cNvPr>
          <p:cNvSpPr txBox="1"/>
          <p:nvPr/>
        </p:nvSpPr>
        <p:spPr>
          <a:xfrm>
            <a:off x="4132993" y="6180458"/>
            <a:ext cx="5802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Entity</a:t>
            </a:r>
            <a:r>
              <a:rPr lang="fr-FR" sz="2400" dirty="0"/>
              <a:t> </a:t>
            </a:r>
            <a:r>
              <a:rPr lang="fr-FR" sz="2400" dirty="0" err="1"/>
              <a:t>lifecycle</a:t>
            </a:r>
            <a:r>
              <a:rPr lang="fr-FR" sz="2400" dirty="0"/>
              <a:t> ends </a:t>
            </a:r>
            <a:r>
              <a:rPr lang="fr-FR" sz="2400" dirty="0" err="1"/>
              <a:t>with</a:t>
            </a:r>
            <a:r>
              <a:rPr lang="fr-FR" sz="2400" dirty="0"/>
              <a:t> XA commit/rollback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874B38-788B-49F5-AA40-53F1E0CDB550}"/>
              </a:ext>
            </a:extLst>
          </p:cNvPr>
          <p:cNvCxnSpPr/>
          <p:nvPr/>
        </p:nvCxnSpPr>
        <p:spPr>
          <a:xfrm>
            <a:off x="1446143" y="3200400"/>
            <a:ext cx="2161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rrow: Down 53">
            <a:extLst>
              <a:ext uri="{FF2B5EF4-FFF2-40B4-BE49-F238E27FC236}">
                <a16:creationId xmlns:a16="http://schemas.microsoft.com/office/drawing/2014/main" id="{CB24083C-B1AF-4A18-A27E-0906E2F9C79F}"/>
              </a:ext>
            </a:extLst>
          </p:cNvPr>
          <p:cNvSpPr/>
          <p:nvPr/>
        </p:nvSpPr>
        <p:spPr>
          <a:xfrm rot="1974966" flipV="1">
            <a:off x="9485473" y="4397323"/>
            <a:ext cx="300318" cy="14369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E686072-47D4-4363-A18F-236D71DEA3D4}"/>
              </a:ext>
            </a:extLst>
          </p:cNvPr>
          <p:cNvSpPr txBox="1"/>
          <p:nvPr/>
        </p:nvSpPr>
        <p:spPr>
          <a:xfrm>
            <a:off x="5613085" y="5460734"/>
            <a:ext cx="3394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prepareXA</a:t>
            </a:r>
            <a:r>
              <a:rPr lang="fr-FR" dirty="0"/>
              <a:t> =&gt; flush </a:t>
            </a:r>
            <a:r>
              <a:rPr lang="fr-FR" dirty="0" err="1"/>
              <a:t>Entity</a:t>
            </a:r>
            <a:r>
              <a:rPr lang="fr-FR" dirty="0"/>
              <a:t> changes</a:t>
            </a:r>
          </a:p>
          <a:p>
            <a:r>
              <a:rPr lang="fr-FR" dirty="0"/>
              <a:t>Commit XA =&gt; commit JDBC</a:t>
            </a:r>
          </a:p>
        </p:txBody>
      </p:sp>
      <p:sp>
        <p:nvSpPr>
          <p:cNvPr id="56" name="&quot;Not Allowed&quot; Symbol 55">
            <a:extLst>
              <a:ext uri="{FF2B5EF4-FFF2-40B4-BE49-F238E27FC236}">
                <a16:creationId xmlns:a16="http://schemas.microsoft.com/office/drawing/2014/main" id="{078BAC9B-5FEE-4819-8A20-56C7C4CFDF5B}"/>
              </a:ext>
            </a:extLst>
          </p:cNvPr>
          <p:cNvSpPr/>
          <p:nvPr/>
        </p:nvSpPr>
        <p:spPr>
          <a:xfrm>
            <a:off x="4098971" y="5913322"/>
            <a:ext cx="309674" cy="3106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8" name="&quot;Not Allowed&quot; Symbol 57">
            <a:extLst>
              <a:ext uri="{FF2B5EF4-FFF2-40B4-BE49-F238E27FC236}">
                <a16:creationId xmlns:a16="http://schemas.microsoft.com/office/drawing/2014/main" id="{2298F0A2-545B-4327-ACDE-0E5B0C468942}"/>
              </a:ext>
            </a:extLst>
          </p:cNvPr>
          <p:cNvSpPr/>
          <p:nvPr/>
        </p:nvSpPr>
        <p:spPr>
          <a:xfrm>
            <a:off x="4480489" y="5913322"/>
            <a:ext cx="309674" cy="3106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9" name="&quot;Not Allowed&quot; Symbol 58">
            <a:extLst>
              <a:ext uri="{FF2B5EF4-FFF2-40B4-BE49-F238E27FC236}">
                <a16:creationId xmlns:a16="http://schemas.microsoft.com/office/drawing/2014/main" id="{A381004F-0A89-4D80-8D74-544C173B916F}"/>
              </a:ext>
            </a:extLst>
          </p:cNvPr>
          <p:cNvSpPr/>
          <p:nvPr/>
        </p:nvSpPr>
        <p:spPr>
          <a:xfrm>
            <a:off x="4856028" y="5913729"/>
            <a:ext cx="309674" cy="3106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73BCEE1-2EF9-48DC-ABB2-A29C23E84304}"/>
              </a:ext>
            </a:extLst>
          </p:cNvPr>
          <p:cNvCxnSpPr>
            <a:cxnSpLocks/>
          </p:cNvCxnSpPr>
          <p:nvPr/>
        </p:nvCxnSpPr>
        <p:spPr>
          <a:xfrm flipH="1">
            <a:off x="5162644" y="5532058"/>
            <a:ext cx="466563" cy="2463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8AFBD22-C1A9-4381-A7CA-15D4B2EB3D15}"/>
              </a:ext>
            </a:extLst>
          </p:cNvPr>
          <p:cNvCxnSpPr>
            <a:cxnSpLocks/>
          </p:cNvCxnSpPr>
          <p:nvPr/>
        </p:nvCxnSpPr>
        <p:spPr>
          <a:xfrm flipH="1" flipV="1">
            <a:off x="5162644" y="5835649"/>
            <a:ext cx="433988" cy="1553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7878662-1765-40A2-B759-C12B5748FC2B}"/>
              </a:ext>
            </a:extLst>
          </p:cNvPr>
          <p:cNvCxnSpPr>
            <a:cxnSpLocks/>
          </p:cNvCxnSpPr>
          <p:nvPr/>
        </p:nvCxnSpPr>
        <p:spPr>
          <a:xfrm flipH="1">
            <a:off x="3711488" y="5741348"/>
            <a:ext cx="141967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4ABFA9-0584-4D94-AF34-CBD8DC98AD1D}"/>
              </a:ext>
            </a:extLst>
          </p:cNvPr>
          <p:cNvCxnSpPr>
            <a:cxnSpLocks/>
          </p:cNvCxnSpPr>
          <p:nvPr/>
        </p:nvCxnSpPr>
        <p:spPr>
          <a:xfrm>
            <a:off x="3028422" y="5741348"/>
            <a:ext cx="579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3A4C04A-B89E-43E4-A6C7-F9177F9487D1}"/>
              </a:ext>
            </a:extLst>
          </p:cNvPr>
          <p:cNvCxnSpPr>
            <a:cxnSpLocks/>
          </p:cNvCxnSpPr>
          <p:nvPr/>
        </p:nvCxnSpPr>
        <p:spPr>
          <a:xfrm flipH="1">
            <a:off x="3711487" y="5990994"/>
            <a:ext cx="2989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956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59BB-9A21-498A-AACD-EEB7B5AB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17" y="-152484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Copy </a:t>
            </a:r>
            <a:r>
              <a:rPr lang="fr-FR" dirty="0" err="1"/>
              <a:t>Entity</a:t>
            </a:r>
            <a:r>
              <a:rPr lang="fr-FR" dirty="0"/>
              <a:t> data to Transfer </a:t>
            </a:r>
            <a:r>
              <a:rPr lang="fr-FR" dirty="0" err="1"/>
              <a:t>before</a:t>
            </a:r>
            <a:r>
              <a:rPr lang="fr-FR" dirty="0"/>
              <a:t> Commit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03478A-C9F3-4AA3-AB73-65455C0AAF04}"/>
              </a:ext>
            </a:extLst>
          </p:cNvPr>
          <p:cNvCxnSpPr>
            <a:cxnSpLocks/>
          </p:cNvCxnSpPr>
          <p:nvPr/>
        </p:nvCxnSpPr>
        <p:spPr>
          <a:xfrm>
            <a:off x="3829600" y="2016408"/>
            <a:ext cx="0" cy="40267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7ACAA6-72B9-4903-A5D3-BCA53F704847}"/>
              </a:ext>
            </a:extLst>
          </p:cNvPr>
          <p:cNvCxnSpPr>
            <a:cxnSpLocks/>
          </p:cNvCxnSpPr>
          <p:nvPr/>
        </p:nvCxnSpPr>
        <p:spPr>
          <a:xfrm>
            <a:off x="3686165" y="2016408"/>
            <a:ext cx="2689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45A53FB-92C7-4E84-8D4C-1A4DA3AF49C4}"/>
              </a:ext>
            </a:extLst>
          </p:cNvPr>
          <p:cNvSpPr txBox="1"/>
          <p:nvPr/>
        </p:nvSpPr>
        <p:spPr>
          <a:xfrm>
            <a:off x="3398788" y="1599550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Thread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D10EC2-2992-4EB6-BD9D-64CD390E151B}"/>
              </a:ext>
            </a:extLst>
          </p:cNvPr>
          <p:cNvSpPr txBox="1"/>
          <p:nvPr/>
        </p:nvSpPr>
        <p:spPr>
          <a:xfrm>
            <a:off x="4110271" y="2238775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XA (Transaction)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00313B-D12A-483A-B9F4-3F52B98235A4}"/>
              </a:ext>
            </a:extLst>
          </p:cNvPr>
          <p:cNvSpPr/>
          <p:nvPr/>
        </p:nvSpPr>
        <p:spPr>
          <a:xfrm>
            <a:off x="6795902" y="2006900"/>
            <a:ext cx="1916909" cy="69924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383891-74EC-4C55-B26C-EC2DC123E16E}"/>
              </a:ext>
            </a:extLst>
          </p:cNvPr>
          <p:cNvCxnSpPr>
            <a:cxnSpLocks/>
          </p:cNvCxnSpPr>
          <p:nvPr/>
        </p:nvCxnSpPr>
        <p:spPr>
          <a:xfrm>
            <a:off x="4171133" y="2006782"/>
            <a:ext cx="506265" cy="279423"/>
          </a:xfrm>
          <a:prstGeom prst="line">
            <a:avLst/>
          </a:prstGeom>
          <a:ln w="31750"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659BF0-877A-46FE-A506-8D6E9B195976}"/>
              </a:ext>
            </a:extLst>
          </p:cNvPr>
          <p:cNvCxnSpPr>
            <a:cxnSpLocks/>
          </p:cNvCxnSpPr>
          <p:nvPr/>
        </p:nvCxnSpPr>
        <p:spPr>
          <a:xfrm flipV="1">
            <a:off x="5808314" y="2384910"/>
            <a:ext cx="871056" cy="19532"/>
          </a:xfrm>
          <a:prstGeom prst="line">
            <a:avLst/>
          </a:prstGeom>
          <a:ln w="31750">
            <a:headEnd type="diamon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3F877E-76FE-45AD-AAB1-6BFF0E26E481}"/>
              </a:ext>
            </a:extLst>
          </p:cNvPr>
          <p:cNvSpPr txBox="1"/>
          <p:nvPr/>
        </p:nvSpPr>
        <p:spPr>
          <a:xfrm>
            <a:off x="7264478" y="1602359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Session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A8F9A98-33C5-4F60-9A28-AEF3CAC4CF69}"/>
              </a:ext>
            </a:extLst>
          </p:cNvPr>
          <p:cNvSpPr/>
          <p:nvPr/>
        </p:nvSpPr>
        <p:spPr>
          <a:xfrm rot="1990769">
            <a:off x="7098924" y="2341156"/>
            <a:ext cx="310282" cy="676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E331094C-4CE8-4E37-BEEC-CA30053138CD}"/>
              </a:ext>
            </a:extLst>
          </p:cNvPr>
          <p:cNvSpPr/>
          <p:nvPr/>
        </p:nvSpPr>
        <p:spPr>
          <a:xfrm rot="5400000">
            <a:off x="8925965" y="1529768"/>
            <a:ext cx="300318" cy="1671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FAA4187D-D428-4BD0-B14B-0A0FEE5F78DD}"/>
              </a:ext>
            </a:extLst>
          </p:cNvPr>
          <p:cNvSpPr/>
          <p:nvPr/>
        </p:nvSpPr>
        <p:spPr>
          <a:xfrm>
            <a:off x="10206300" y="1906671"/>
            <a:ext cx="765380" cy="95647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4B16C-1476-43C9-8A3C-BB8CD321AA3D}"/>
              </a:ext>
            </a:extLst>
          </p:cNvPr>
          <p:cNvSpPr txBox="1"/>
          <p:nvPr/>
        </p:nvSpPr>
        <p:spPr>
          <a:xfrm>
            <a:off x="4558616" y="2932261"/>
            <a:ext cx="2859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e = </a:t>
            </a:r>
            <a:r>
              <a:rPr lang="fr-FR" sz="2800" b="1" dirty="0" err="1"/>
              <a:t>repo.findBy</a:t>
            </a:r>
            <a:r>
              <a:rPr lang="fr-FR" sz="2800" b="1" dirty="0"/>
              <a:t>(..)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0CB3FB-A7C9-47CB-BAD3-0A68BC841484}"/>
              </a:ext>
            </a:extLst>
          </p:cNvPr>
          <p:cNvSpPr txBox="1"/>
          <p:nvPr/>
        </p:nvSpPr>
        <p:spPr>
          <a:xfrm>
            <a:off x="673324" y="1846561"/>
            <a:ext cx="1818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Begin transaction</a:t>
            </a:r>
          </a:p>
          <a:p>
            <a:r>
              <a:rPr lang="fr-FR" b="1" dirty="0"/>
              <a:t>@Transactional </a:t>
            </a:r>
          </a:p>
          <a:p>
            <a:r>
              <a:rPr lang="fr-FR" dirty="0" err="1"/>
              <a:t>method</a:t>
            </a:r>
            <a:r>
              <a:rPr lang="fr-FR" dirty="0"/>
              <a:t> () </a:t>
            </a:r>
            <a:r>
              <a:rPr lang="fr-FR" b="1" dirty="0"/>
              <a:t>{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E476C7-8020-40B1-9946-17D34BD3F7BD}"/>
              </a:ext>
            </a:extLst>
          </p:cNvPr>
          <p:cNvSpPr txBox="1"/>
          <p:nvPr/>
        </p:nvSpPr>
        <p:spPr>
          <a:xfrm>
            <a:off x="673323" y="4865083"/>
            <a:ext cx="281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end transaction</a:t>
            </a:r>
          </a:p>
          <a:p>
            <a:r>
              <a:rPr lang="fr-FR" b="1" dirty="0"/>
              <a:t>} // </a:t>
            </a:r>
            <a:r>
              <a:rPr lang="fr-FR" b="1" dirty="0" err="1"/>
              <a:t>implicit</a:t>
            </a:r>
            <a:r>
              <a:rPr lang="fr-FR" b="1" dirty="0"/>
              <a:t> </a:t>
            </a:r>
            <a:r>
              <a:rPr lang="fr-FR" b="1" dirty="0" err="1"/>
              <a:t>try</a:t>
            </a:r>
            <a:r>
              <a:rPr lang="fr-FR" b="1" dirty="0"/>
              <a:t>-catch-</a:t>
            </a:r>
            <a:r>
              <a:rPr lang="fr-FR" b="1" dirty="0" err="1"/>
              <a:t>finally</a:t>
            </a:r>
            <a:endParaRPr lang="fr-FR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D5BB89-2B78-4556-86C8-C084D716072F}"/>
              </a:ext>
            </a:extLst>
          </p:cNvPr>
          <p:cNvSpPr txBox="1"/>
          <p:nvPr/>
        </p:nvSpPr>
        <p:spPr>
          <a:xfrm>
            <a:off x="6103598" y="5280581"/>
            <a:ext cx="5802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Entity</a:t>
            </a:r>
            <a:r>
              <a:rPr lang="fr-FR" sz="2400" dirty="0"/>
              <a:t> </a:t>
            </a:r>
            <a:r>
              <a:rPr lang="fr-FR" sz="2400" dirty="0" err="1"/>
              <a:t>lifecycle</a:t>
            </a:r>
            <a:r>
              <a:rPr lang="fr-FR" sz="2400" dirty="0"/>
              <a:t> ends </a:t>
            </a:r>
            <a:r>
              <a:rPr lang="fr-FR" sz="2400" dirty="0" err="1"/>
              <a:t>with</a:t>
            </a:r>
            <a:r>
              <a:rPr lang="fr-FR" sz="2400" dirty="0"/>
              <a:t> XA commit/rollback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AD7B18-42B5-45A5-B580-0C77CEAB7AAD}"/>
              </a:ext>
            </a:extLst>
          </p:cNvPr>
          <p:cNvCxnSpPr/>
          <p:nvPr/>
        </p:nvCxnSpPr>
        <p:spPr>
          <a:xfrm>
            <a:off x="1905788" y="2579391"/>
            <a:ext cx="2161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70DDBB-9C7A-432F-9D26-0B7B34116FB1}"/>
              </a:ext>
            </a:extLst>
          </p:cNvPr>
          <p:cNvSpPr txBox="1"/>
          <p:nvPr/>
        </p:nvSpPr>
        <p:spPr>
          <a:xfrm>
            <a:off x="5690787" y="3446051"/>
            <a:ext cx="443384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Dto</a:t>
            </a:r>
            <a:r>
              <a:rPr lang="fr-FR" sz="2800" b="1" dirty="0"/>
              <a:t> </a:t>
            </a:r>
            <a:r>
              <a:rPr lang="fr-FR" sz="2800" b="1" dirty="0" err="1"/>
              <a:t>res</a:t>
            </a:r>
            <a:r>
              <a:rPr lang="fr-FR" sz="2800" b="1" dirty="0"/>
              <a:t> = new DTO()</a:t>
            </a:r>
          </a:p>
          <a:p>
            <a:r>
              <a:rPr lang="fr-FR" sz="2800" b="1" dirty="0"/>
              <a:t>// copy </a:t>
            </a:r>
            <a:r>
              <a:rPr lang="fr-FR" sz="2800" b="1" dirty="0" err="1"/>
              <a:t>dto</a:t>
            </a:r>
            <a:r>
              <a:rPr lang="fr-FR" sz="2800" b="1" dirty="0"/>
              <a:t>           </a:t>
            </a:r>
            <a:r>
              <a:rPr lang="fr-FR" sz="2800" b="1" dirty="0" err="1"/>
              <a:t>entity</a:t>
            </a:r>
            <a:endParaRPr lang="fr-FR" sz="2800" b="1" dirty="0"/>
          </a:p>
          <a:p>
            <a:r>
              <a:rPr lang="fr-FR" sz="2800" b="1" dirty="0"/>
              <a:t>res.setField1( e.getField1() );</a:t>
            </a:r>
          </a:p>
          <a:p>
            <a:r>
              <a:rPr lang="fr-FR" sz="2800" b="1" dirty="0"/>
              <a:t>return </a:t>
            </a:r>
            <a:r>
              <a:rPr lang="fr-FR" sz="2800" b="1" dirty="0" err="1"/>
              <a:t>res</a:t>
            </a:r>
            <a:r>
              <a:rPr lang="fr-FR" sz="2800" b="1" dirty="0"/>
              <a:t>;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CD2BA0-226F-4EDF-A4C4-BFC457E92697}"/>
              </a:ext>
            </a:extLst>
          </p:cNvPr>
          <p:cNvCxnSpPr>
            <a:cxnSpLocks/>
          </p:cNvCxnSpPr>
          <p:nvPr/>
        </p:nvCxnSpPr>
        <p:spPr>
          <a:xfrm>
            <a:off x="4183617" y="2567256"/>
            <a:ext cx="0" cy="28027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02B9BDB-2CE1-4D5A-B602-D65B28D85156}"/>
              </a:ext>
            </a:extLst>
          </p:cNvPr>
          <p:cNvCxnSpPr>
            <a:cxnSpLocks/>
          </p:cNvCxnSpPr>
          <p:nvPr/>
        </p:nvCxnSpPr>
        <p:spPr>
          <a:xfrm flipH="1">
            <a:off x="4183617" y="2593437"/>
            <a:ext cx="2989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A5EFD6-9754-4D9D-BCAF-DDA39C5669E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4713453" y="3454383"/>
            <a:ext cx="0" cy="183793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&quot;Not Allowed&quot; Symbol 44">
            <a:extLst>
              <a:ext uri="{FF2B5EF4-FFF2-40B4-BE49-F238E27FC236}">
                <a16:creationId xmlns:a16="http://schemas.microsoft.com/office/drawing/2014/main" id="{E02E7BD6-CA55-4EC4-9D3A-3517A038614C}"/>
              </a:ext>
            </a:extLst>
          </p:cNvPr>
          <p:cNvSpPr/>
          <p:nvPr/>
        </p:nvSpPr>
        <p:spPr>
          <a:xfrm>
            <a:off x="4558616" y="5292313"/>
            <a:ext cx="309674" cy="3106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E9CF12-AAD7-4DF7-AC3F-181B146AA304}"/>
              </a:ext>
            </a:extLst>
          </p:cNvPr>
          <p:cNvCxnSpPr>
            <a:cxnSpLocks/>
          </p:cNvCxnSpPr>
          <p:nvPr/>
        </p:nvCxnSpPr>
        <p:spPr>
          <a:xfrm flipH="1">
            <a:off x="4166242" y="5365095"/>
            <a:ext cx="2989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9A29834-8299-48B4-B852-01D8711A5566}"/>
              </a:ext>
            </a:extLst>
          </p:cNvPr>
          <p:cNvCxnSpPr>
            <a:cxnSpLocks/>
          </p:cNvCxnSpPr>
          <p:nvPr/>
        </p:nvCxnSpPr>
        <p:spPr>
          <a:xfrm flipH="1" flipV="1">
            <a:off x="4482566" y="5262145"/>
            <a:ext cx="1795988" cy="184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767EB7C-EFBF-4EBA-8358-C5A61B0BA04F}"/>
              </a:ext>
            </a:extLst>
          </p:cNvPr>
          <p:cNvSpPr txBox="1"/>
          <p:nvPr/>
        </p:nvSpPr>
        <p:spPr>
          <a:xfrm>
            <a:off x="6103598" y="5732465"/>
            <a:ext cx="562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DTO have no </a:t>
            </a:r>
            <a:r>
              <a:rPr lang="fr-FR" sz="2400" dirty="0" err="1"/>
              <a:t>lifecycle</a:t>
            </a:r>
            <a:r>
              <a:rPr lang="fr-FR" sz="2400" dirty="0"/>
              <a:t> ends (</a:t>
            </a:r>
            <a:r>
              <a:rPr lang="fr-FR" sz="2400" dirty="0" err="1"/>
              <a:t>only</a:t>
            </a:r>
            <a:r>
              <a:rPr lang="fr-FR" sz="2400" dirty="0"/>
              <a:t> GC to free)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9EC760F-1AB9-49CD-A112-54E66F3DDFEA}"/>
              </a:ext>
            </a:extLst>
          </p:cNvPr>
          <p:cNvCxnSpPr>
            <a:cxnSpLocks/>
          </p:cNvCxnSpPr>
          <p:nvPr/>
        </p:nvCxnSpPr>
        <p:spPr>
          <a:xfrm>
            <a:off x="5496643" y="4076207"/>
            <a:ext cx="0" cy="201653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row: Down 50">
            <a:extLst>
              <a:ext uri="{FF2B5EF4-FFF2-40B4-BE49-F238E27FC236}">
                <a16:creationId xmlns:a16="http://schemas.microsoft.com/office/drawing/2014/main" id="{C9216952-65C6-4F25-A481-BF32C9688CF0}"/>
              </a:ext>
            </a:extLst>
          </p:cNvPr>
          <p:cNvSpPr/>
          <p:nvPr/>
        </p:nvSpPr>
        <p:spPr>
          <a:xfrm>
            <a:off x="5352323" y="4953886"/>
            <a:ext cx="310282" cy="6768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6A101871-0E79-4026-AE40-5EE473D36CA2}"/>
              </a:ext>
            </a:extLst>
          </p:cNvPr>
          <p:cNvSpPr/>
          <p:nvPr/>
        </p:nvSpPr>
        <p:spPr>
          <a:xfrm rot="5400000">
            <a:off x="7741678" y="3840313"/>
            <a:ext cx="310282" cy="676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906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5D6C-07A8-4904-92A1-98140FB5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8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2 Rules :  a/ use </a:t>
            </a:r>
            <a:r>
              <a:rPr lang="fr-FR" dirty="0" err="1"/>
              <a:t>DTOs</a:t>
            </a:r>
            <a:r>
              <a:rPr lang="fr-FR" dirty="0"/>
              <a:t> != </a:t>
            </a:r>
            <a:r>
              <a:rPr lang="fr-FR" dirty="0" err="1"/>
              <a:t>Entities</a:t>
            </a:r>
            <a:br>
              <a:rPr lang="fr-FR" dirty="0"/>
            </a:br>
            <a:r>
              <a:rPr lang="fr-FR" dirty="0"/>
              <a:t>  b/ use </a:t>
            </a:r>
            <a:r>
              <a:rPr lang="fr-FR" dirty="0" err="1"/>
              <a:t>RestController</a:t>
            </a:r>
            <a:r>
              <a:rPr lang="fr-FR" dirty="0"/>
              <a:t> != (</a:t>
            </a:r>
            <a:r>
              <a:rPr lang="fr-FR" dirty="0" err="1"/>
              <a:t>Transactional</a:t>
            </a:r>
            <a:r>
              <a:rPr lang="fr-FR" dirty="0"/>
              <a:t>) Service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55626-136A-4C72-A2F9-62D8C6F762B7}"/>
              </a:ext>
            </a:extLst>
          </p:cNvPr>
          <p:cNvCxnSpPr>
            <a:cxnSpLocks/>
          </p:cNvCxnSpPr>
          <p:nvPr/>
        </p:nvCxnSpPr>
        <p:spPr>
          <a:xfrm>
            <a:off x="3233252" y="1992326"/>
            <a:ext cx="0" cy="42154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A57AC5-DF34-4890-9768-BACC500FF41D}"/>
              </a:ext>
            </a:extLst>
          </p:cNvPr>
          <p:cNvCxnSpPr>
            <a:cxnSpLocks/>
          </p:cNvCxnSpPr>
          <p:nvPr/>
        </p:nvCxnSpPr>
        <p:spPr>
          <a:xfrm>
            <a:off x="3089817" y="1992326"/>
            <a:ext cx="2689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D51B2B-6129-4054-9DD0-EAC59FF0FCED}"/>
              </a:ext>
            </a:extLst>
          </p:cNvPr>
          <p:cNvSpPr txBox="1"/>
          <p:nvPr/>
        </p:nvSpPr>
        <p:spPr>
          <a:xfrm>
            <a:off x="2802440" y="1575468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Thread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0C2FF1-7033-4791-9963-BD54EAB77B30}"/>
              </a:ext>
            </a:extLst>
          </p:cNvPr>
          <p:cNvCxnSpPr>
            <a:cxnSpLocks/>
          </p:cNvCxnSpPr>
          <p:nvPr/>
        </p:nvCxnSpPr>
        <p:spPr>
          <a:xfrm>
            <a:off x="6211200" y="3376018"/>
            <a:ext cx="0" cy="13430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157E68-FF50-49B8-9848-943531D2F12A}"/>
              </a:ext>
            </a:extLst>
          </p:cNvPr>
          <p:cNvCxnSpPr>
            <a:cxnSpLocks/>
          </p:cNvCxnSpPr>
          <p:nvPr/>
        </p:nvCxnSpPr>
        <p:spPr>
          <a:xfrm flipH="1">
            <a:off x="6191720" y="3391459"/>
            <a:ext cx="2989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707C6E-E549-46CC-9B3C-B9EB73595AD0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741036" y="3801717"/>
            <a:ext cx="0" cy="84455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594138DB-6E2B-436B-813F-ED7969113698}"/>
              </a:ext>
            </a:extLst>
          </p:cNvPr>
          <p:cNvSpPr/>
          <p:nvPr/>
        </p:nvSpPr>
        <p:spPr>
          <a:xfrm>
            <a:off x="6586199" y="4646269"/>
            <a:ext cx="309674" cy="31069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277CA04-F6BB-4994-8766-67D44DCD84B5}"/>
              </a:ext>
            </a:extLst>
          </p:cNvPr>
          <p:cNvCxnSpPr>
            <a:cxnSpLocks/>
          </p:cNvCxnSpPr>
          <p:nvPr/>
        </p:nvCxnSpPr>
        <p:spPr>
          <a:xfrm flipH="1">
            <a:off x="6193825" y="4719051"/>
            <a:ext cx="2989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B638D8-E5FF-49F7-9069-2A8ABB6F75D9}"/>
              </a:ext>
            </a:extLst>
          </p:cNvPr>
          <p:cNvCxnSpPr>
            <a:cxnSpLocks/>
          </p:cNvCxnSpPr>
          <p:nvPr/>
        </p:nvCxnSpPr>
        <p:spPr>
          <a:xfrm flipH="1" flipV="1">
            <a:off x="6510149" y="4616101"/>
            <a:ext cx="1795988" cy="184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2981C8-9938-448D-92B4-9EFA47A3C8F9}"/>
              </a:ext>
            </a:extLst>
          </p:cNvPr>
          <p:cNvCxnSpPr>
            <a:cxnSpLocks/>
          </p:cNvCxnSpPr>
          <p:nvPr/>
        </p:nvCxnSpPr>
        <p:spPr>
          <a:xfrm flipH="1">
            <a:off x="7524226" y="4165485"/>
            <a:ext cx="10821" cy="128121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FC3A57D-8011-43E8-9A7F-8B3E8D236075}"/>
              </a:ext>
            </a:extLst>
          </p:cNvPr>
          <p:cNvSpPr/>
          <p:nvPr/>
        </p:nvSpPr>
        <p:spPr>
          <a:xfrm>
            <a:off x="7379906" y="4307842"/>
            <a:ext cx="310282" cy="67685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FC04D0-FEAA-40EE-A251-13E15D4FB810}"/>
              </a:ext>
            </a:extLst>
          </p:cNvPr>
          <p:cNvSpPr txBox="1"/>
          <p:nvPr/>
        </p:nvSpPr>
        <p:spPr>
          <a:xfrm>
            <a:off x="6153444" y="2991349"/>
            <a:ext cx="2944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@Transactional  @Service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84AA7A-FFDA-4090-A631-58660C7CFCEA}"/>
              </a:ext>
            </a:extLst>
          </p:cNvPr>
          <p:cNvCxnSpPr>
            <a:cxnSpLocks/>
          </p:cNvCxnSpPr>
          <p:nvPr/>
        </p:nvCxnSpPr>
        <p:spPr>
          <a:xfrm>
            <a:off x="4647922" y="2349445"/>
            <a:ext cx="0" cy="32959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35383A2-94DB-407B-9DD1-5304A63519EC}"/>
              </a:ext>
            </a:extLst>
          </p:cNvPr>
          <p:cNvSpPr txBox="1"/>
          <p:nvPr/>
        </p:nvSpPr>
        <p:spPr>
          <a:xfrm>
            <a:off x="3976160" y="1876816"/>
            <a:ext cx="4045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@RestController @RequestMapping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424667B-D3FB-4973-8057-6521C8019A0F}"/>
              </a:ext>
            </a:extLst>
          </p:cNvPr>
          <p:cNvCxnSpPr>
            <a:cxnSpLocks/>
          </p:cNvCxnSpPr>
          <p:nvPr/>
        </p:nvCxnSpPr>
        <p:spPr>
          <a:xfrm>
            <a:off x="4647922" y="2349445"/>
            <a:ext cx="0" cy="3564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F47F8AA-D791-4C0E-B028-344DD84091DD}"/>
              </a:ext>
            </a:extLst>
          </p:cNvPr>
          <p:cNvSpPr txBox="1"/>
          <p:nvPr/>
        </p:nvSpPr>
        <p:spPr>
          <a:xfrm>
            <a:off x="4633919" y="2257204"/>
            <a:ext cx="22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{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14CA174-D55C-445F-9BB4-62FA8D92284E}"/>
              </a:ext>
            </a:extLst>
          </p:cNvPr>
          <p:cNvSpPr txBox="1"/>
          <p:nvPr/>
        </p:nvSpPr>
        <p:spPr>
          <a:xfrm>
            <a:off x="6202203" y="3326420"/>
            <a:ext cx="22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{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321CC6-4963-4CDC-BD63-232D03219701}"/>
              </a:ext>
            </a:extLst>
          </p:cNvPr>
          <p:cNvSpPr txBox="1"/>
          <p:nvPr/>
        </p:nvSpPr>
        <p:spPr>
          <a:xfrm>
            <a:off x="6221424" y="4342915"/>
            <a:ext cx="22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2AC947-6D97-4208-B8EA-D26CEA504FA7}"/>
              </a:ext>
            </a:extLst>
          </p:cNvPr>
          <p:cNvSpPr txBox="1"/>
          <p:nvPr/>
        </p:nvSpPr>
        <p:spPr>
          <a:xfrm>
            <a:off x="4679277" y="5580084"/>
            <a:ext cx="225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}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B0B71E-5EF8-40A8-B66D-C2F7CC40550D}"/>
              </a:ext>
            </a:extLst>
          </p:cNvPr>
          <p:cNvCxnSpPr>
            <a:cxnSpLocks/>
          </p:cNvCxnSpPr>
          <p:nvPr/>
        </p:nvCxnSpPr>
        <p:spPr>
          <a:xfrm flipV="1">
            <a:off x="4785675" y="3376018"/>
            <a:ext cx="1276917" cy="3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5FD597-934F-4FD2-9030-B9421172F679}"/>
              </a:ext>
            </a:extLst>
          </p:cNvPr>
          <p:cNvCxnSpPr>
            <a:cxnSpLocks/>
          </p:cNvCxnSpPr>
          <p:nvPr/>
        </p:nvCxnSpPr>
        <p:spPr>
          <a:xfrm flipH="1">
            <a:off x="4843557" y="4719051"/>
            <a:ext cx="125244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862E3A8-5F00-4092-9644-ED669C5B72E3}"/>
              </a:ext>
            </a:extLst>
          </p:cNvPr>
          <p:cNvCxnSpPr>
            <a:cxnSpLocks/>
          </p:cNvCxnSpPr>
          <p:nvPr/>
        </p:nvCxnSpPr>
        <p:spPr>
          <a:xfrm flipV="1">
            <a:off x="3358757" y="2356175"/>
            <a:ext cx="1234806" cy="548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9E1F8FD-89E5-4811-B45C-8BB4322AA368}"/>
              </a:ext>
            </a:extLst>
          </p:cNvPr>
          <p:cNvSpPr txBox="1"/>
          <p:nvPr/>
        </p:nvSpPr>
        <p:spPr>
          <a:xfrm>
            <a:off x="6463440" y="3511550"/>
            <a:ext cx="8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entities</a:t>
            </a:r>
            <a:endParaRPr lang="fr-FR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0959DC-9E86-42CA-9F1D-E2FBAEA41F5B}"/>
              </a:ext>
            </a:extLst>
          </p:cNvPr>
          <p:cNvSpPr txBox="1"/>
          <p:nvPr/>
        </p:nvSpPr>
        <p:spPr>
          <a:xfrm>
            <a:off x="7581430" y="4956959"/>
            <a:ext cx="592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dtos</a:t>
            </a:r>
            <a:endParaRPr lang="fr-FR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8BC6DF-AD47-45C3-9E8C-93662DD7C3C1}"/>
              </a:ext>
            </a:extLst>
          </p:cNvPr>
          <p:cNvSpPr txBox="1"/>
          <p:nvPr/>
        </p:nvSpPr>
        <p:spPr>
          <a:xfrm>
            <a:off x="4843557" y="2511247"/>
            <a:ext cx="17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Api input checks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FCB1B6-DC1B-4588-A945-30A39DD31042}"/>
              </a:ext>
            </a:extLst>
          </p:cNvPr>
          <p:cNvSpPr txBox="1"/>
          <p:nvPr/>
        </p:nvSpPr>
        <p:spPr>
          <a:xfrm>
            <a:off x="4843557" y="5269604"/>
            <a:ext cx="1773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Api output </a:t>
            </a:r>
            <a:r>
              <a:rPr lang="fr-FR" dirty="0" err="1"/>
              <a:t>result</a:t>
            </a:r>
            <a:endParaRPr lang="fr-FR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D3C4B1-4DC9-409B-949A-807F27779509}"/>
              </a:ext>
            </a:extLst>
          </p:cNvPr>
          <p:cNvCxnSpPr>
            <a:cxnSpLocks/>
          </p:cNvCxnSpPr>
          <p:nvPr/>
        </p:nvCxnSpPr>
        <p:spPr>
          <a:xfrm flipH="1">
            <a:off x="3358757" y="5924999"/>
            <a:ext cx="1252443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6AAE368-57C3-4427-8C03-D94060EAAA5F}"/>
              </a:ext>
            </a:extLst>
          </p:cNvPr>
          <p:cNvSpPr txBox="1"/>
          <p:nvPr/>
        </p:nvSpPr>
        <p:spPr>
          <a:xfrm>
            <a:off x="7612187" y="3419237"/>
            <a:ext cx="3775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JPA </a:t>
            </a:r>
            <a:r>
              <a:rPr lang="fr-FR" dirty="0" err="1"/>
              <a:t>queries</a:t>
            </a:r>
            <a:r>
              <a:rPr lang="fr-FR" dirty="0"/>
              <a:t> (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entity</a:t>
            </a:r>
            <a:r>
              <a:rPr lang="fr-FR" dirty="0"/>
              <a:t>) / </a:t>
            </a:r>
            <a:r>
              <a:rPr lang="fr-FR" dirty="0" err="1"/>
              <a:t>fill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dto</a:t>
            </a:r>
            <a:endParaRPr lang="fr-FR" dirty="0"/>
          </a:p>
          <a:p>
            <a:r>
              <a:rPr lang="fr-FR" dirty="0" err="1"/>
              <a:t>Functional</a:t>
            </a:r>
            <a:r>
              <a:rPr lang="fr-FR" dirty="0"/>
              <a:t> code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9A4AD11-B978-490C-9445-20805A4122FA}"/>
              </a:ext>
            </a:extLst>
          </p:cNvPr>
          <p:cNvSpPr txBox="1"/>
          <p:nvPr/>
        </p:nvSpPr>
        <p:spPr>
          <a:xfrm>
            <a:off x="7667153" y="4165485"/>
            <a:ext cx="1348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Entity</a:t>
            </a:r>
            <a:r>
              <a:rPr lang="fr-FR" dirty="0"/>
              <a:t> to </a:t>
            </a:r>
            <a:r>
              <a:rPr lang="fr-FR" dirty="0" err="1"/>
              <a:t>dto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3112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A719C-0C9C-4A5F-BC9D-99175AE5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Controller Method Pattern</a:t>
            </a:r>
            <a:br>
              <a:rPr lang="fr-FR" dirty="0"/>
            </a:br>
            <a:r>
              <a:rPr lang="fr-FR" dirty="0"/>
              <a:t>{ </a:t>
            </a:r>
            <a:r>
              <a:rPr lang="fr-FR" dirty="0" err="1"/>
              <a:t>unmarshal</a:t>
            </a:r>
            <a:r>
              <a:rPr lang="fr-FR" dirty="0"/>
              <a:t> / </a:t>
            </a:r>
            <a:r>
              <a:rPr lang="fr-FR" dirty="0" err="1"/>
              <a:t>delegate</a:t>
            </a:r>
            <a:r>
              <a:rPr lang="fr-FR" dirty="0"/>
              <a:t> / </a:t>
            </a:r>
            <a:r>
              <a:rPr lang="fr-FR" dirty="0" err="1"/>
              <a:t>marshall</a:t>
            </a:r>
            <a:r>
              <a:rPr lang="fr-FR" dirty="0"/>
              <a:t> 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E8CF1-BEF6-4473-B393-EDCD39E0A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9271"/>
            <a:ext cx="12192000" cy="468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26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37C210-56B2-4013-9AD7-A0BF868951B3}"/>
              </a:ext>
            </a:extLst>
          </p:cNvPr>
          <p:cNvSpPr txBox="1">
            <a:spLocks/>
          </p:cNvSpPr>
          <p:nvPr/>
        </p:nvSpPr>
        <p:spPr>
          <a:xfrm>
            <a:off x="838200" y="-53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/>
              <a:t>« solid » principles</a:t>
            </a:r>
            <a:endParaRPr lang="fr-FR" dirty="0"/>
          </a:p>
        </p:txBody>
      </p:sp>
      <p:pic>
        <p:nvPicPr>
          <p:cNvPr id="5" name="Picture 2" descr="Solid Principles Image">
            <a:extLst>
              <a:ext uri="{FF2B5EF4-FFF2-40B4-BE49-F238E27FC236}">
                <a16:creationId xmlns:a16="http://schemas.microsoft.com/office/drawing/2014/main" id="{722D4078-22F9-4786-8479-C82E3B2F4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387" y="1295399"/>
            <a:ext cx="7865165" cy="524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94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6698-ADFC-4079-92D2-752E8B48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SOLID  </a:t>
            </a:r>
            <a:r>
              <a:rPr lang="fr-FR" dirty="0" err="1"/>
              <a:t>RestController</a:t>
            </a:r>
            <a:r>
              <a:rPr lang="fr-FR" dirty="0"/>
              <a:t>   ….  S = Single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EFEA9-0113-409E-B3E3-3119D0583D20}"/>
              </a:ext>
            </a:extLst>
          </p:cNvPr>
          <p:cNvSpPr txBox="1"/>
          <p:nvPr/>
        </p:nvSpPr>
        <p:spPr>
          <a:xfrm>
            <a:off x="675861" y="2405271"/>
            <a:ext cx="11056681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 </a:t>
            </a:r>
            <a:r>
              <a:rPr lang="fr-FR" sz="2800" dirty="0" err="1"/>
              <a:t>RestController</a:t>
            </a:r>
            <a:r>
              <a:rPr lang="fr-FR" sz="2800" dirty="0"/>
              <a:t>  </a:t>
            </a:r>
            <a:r>
              <a:rPr lang="fr-FR" sz="2800" dirty="0" err="1"/>
              <a:t>does</a:t>
            </a:r>
            <a:r>
              <a:rPr lang="fr-FR" sz="2800" dirty="0"/>
              <a:t> </a:t>
            </a:r>
            <a:r>
              <a:rPr lang="fr-FR" sz="2800" dirty="0" err="1"/>
              <a:t>only</a:t>
            </a:r>
            <a:r>
              <a:rPr lang="fr-FR" sz="2800" dirty="0"/>
              <a:t> 1 </a:t>
            </a:r>
            <a:r>
              <a:rPr lang="fr-FR" sz="2800" dirty="0" err="1"/>
              <a:t>thing</a:t>
            </a:r>
            <a:r>
              <a:rPr lang="fr-FR" sz="2800" dirty="0"/>
              <a:t> : </a:t>
            </a:r>
          </a:p>
          <a:p>
            <a:endParaRPr lang="fr-FR" sz="2800" dirty="0"/>
          </a:p>
          <a:p>
            <a:r>
              <a:rPr lang="fr-FR" sz="4000" b="1" dirty="0" err="1"/>
              <a:t>controls</a:t>
            </a:r>
            <a:r>
              <a:rPr lang="fr-FR" sz="4000" b="1" dirty="0"/>
              <a:t> (</a:t>
            </a:r>
            <a:r>
              <a:rPr lang="fr-FR" sz="4000" b="1" dirty="0" err="1"/>
              <a:t>maps</a:t>
            </a:r>
            <a:r>
              <a:rPr lang="fr-FR" sz="4000" b="1" dirty="0"/>
              <a:t>) http </a:t>
            </a:r>
            <a:r>
              <a:rPr lang="fr-FR" sz="4000" b="1" dirty="0" err="1"/>
              <a:t>Rest</a:t>
            </a:r>
            <a:r>
              <a:rPr lang="fr-FR" sz="4000" b="1" dirty="0"/>
              <a:t> </a:t>
            </a:r>
            <a:r>
              <a:rPr lang="fr-FR" sz="4000" b="1" dirty="0" err="1"/>
              <a:t>requests</a:t>
            </a:r>
            <a:r>
              <a:rPr lang="fr-FR" sz="4000" b="1" dirty="0"/>
              <a:t> to Java </a:t>
            </a:r>
            <a:r>
              <a:rPr lang="fr-FR" sz="4000" b="1" dirty="0" err="1"/>
              <a:t>methods</a:t>
            </a:r>
            <a:endParaRPr lang="fr-FR" sz="4000" b="1" dirty="0"/>
          </a:p>
          <a:p>
            <a:endParaRPr lang="fr-FR" sz="2800" dirty="0"/>
          </a:p>
          <a:p>
            <a:r>
              <a:rPr lang="fr-FR" sz="2800" dirty="0"/>
              <a:t>… </a:t>
            </a:r>
            <a:r>
              <a:rPr lang="fr-FR" sz="2800" dirty="0" err="1"/>
              <a:t>delegate</a:t>
            </a:r>
            <a:r>
              <a:rPr lang="fr-FR" sz="2800" dirty="0"/>
              <a:t> all </a:t>
            </a:r>
            <a:r>
              <a:rPr lang="fr-FR" sz="2800" dirty="0" err="1"/>
              <a:t>others</a:t>
            </a:r>
            <a:r>
              <a:rPr lang="fr-FR" sz="2800" dirty="0"/>
              <a:t> </a:t>
            </a:r>
            <a:r>
              <a:rPr lang="fr-FR" sz="2800" dirty="0" err="1"/>
              <a:t>things</a:t>
            </a:r>
            <a:r>
              <a:rPr lang="fr-FR" sz="2800" dirty="0"/>
              <a:t> to </a:t>
            </a:r>
            <a:r>
              <a:rPr lang="fr-FR" sz="2800" dirty="0" err="1"/>
              <a:t>injected</a:t>
            </a:r>
            <a:r>
              <a:rPr lang="fr-FR" sz="2800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288803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0801-F8DE-4FB5-B9E7-EF376B8E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Message </a:t>
            </a:r>
            <a:r>
              <a:rPr lang="fr-FR" dirty="0" err="1"/>
              <a:t>Encoding</a:t>
            </a:r>
            <a:r>
              <a:rPr lang="fr-FR" dirty="0"/>
              <a:t> : </a:t>
            </a:r>
            <a:r>
              <a:rPr lang="fr-FR" dirty="0" err="1"/>
              <a:t>Text</a:t>
            </a:r>
            <a:r>
              <a:rPr lang="fr-FR" dirty="0"/>
              <a:t> / </a:t>
            </a:r>
            <a:r>
              <a:rPr lang="fr-FR" dirty="0" err="1"/>
              <a:t>Binary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B70A1-09FF-4565-B5FD-534D9907D77D}"/>
              </a:ext>
            </a:extLst>
          </p:cNvPr>
          <p:cNvSpPr txBox="1"/>
          <p:nvPr/>
        </p:nvSpPr>
        <p:spPr>
          <a:xfrm>
            <a:off x="2481198" y="1537815"/>
            <a:ext cx="6646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&lt;xml? </a:t>
            </a:r>
            <a:r>
              <a:rPr lang="fr-FR" sz="2400" dirty="0" err="1"/>
              <a:t>schema</a:t>
            </a:r>
            <a:r>
              <a:rPr lang="fr-FR" sz="2400" dirty="0"/>
              <a:t>:=« ..</a:t>
            </a:r>
            <a:r>
              <a:rPr lang="fr-FR" sz="2400" dirty="0" err="1"/>
              <a:t>xsd</a:t>
            </a:r>
            <a:r>
              <a:rPr lang="fr-FR" sz="2400" dirty="0"/>
              <a:t> » </a:t>
            </a:r>
            <a:r>
              <a:rPr lang="fr-FR" sz="2400" dirty="0" err="1"/>
              <a:t>namespace</a:t>
            </a:r>
            <a:r>
              <a:rPr lang="fr-FR" sz="2400" dirty="0"/>
              <a:t>=« ns1:….. » &gt;   </a:t>
            </a:r>
          </a:p>
          <a:p>
            <a:r>
              <a:rPr lang="fr-FR" sz="2400" dirty="0"/>
              <a:t>              &lt;a&gt; &lt;ns1:b&gt; </a:t>
            </a:r>
            <a:r>
              <a:rPr lang="fr-FR" sz="2400" dirty="0" err="1"/>
              <a:t>some</a:t>
            </a:r>
            <a:r>
              <a:rPr lang="fr-FR" sz="2400" dirty="0"/>
              <a:t> value&lt;/ns1:b&gt; &lt;/a&gt;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A203DB-6B1E-4315-9ABB-299B8BBEE333}"/>
              </a:ext>
            </a:extLst>
          </p:cNvPr>
          <p:cNvSpPr txBox="1"/>
          <p:nvPr/>
        </p:nvSpPr>
        <p:spPr>
          <a:xfrm>
            <a:off x="2484757" y="2728580"/>
            <a:ext cx="4998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&lt;xml?&gt;   &lt;a&gt; &lt;b&gt; </a:t>
            </a:r>
            <a:r>
              <a:rPr lang="fr-FR" sz="2400" dirty="0" err="1"/>
              <a:t>some</a:t>
            </a:r>
            <a:r>
              <a:rPr lang="fr-FR" sz="2400" dirty="0"/>
              <a:t> value&lt;/b&gt; &lt;/a&gt;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07048-C46B-4045-ABE9-D10C564704ED}"/>
              </a:ext>
            </a:extLst>
          </p:cNvPr>
          <p:cNvSpPr txBox="1"/>
          <p:nvPr/>
        </p:nvSpPr>
        <p:spPr>
          <a:xfrm>
            <a:off x="2459943" y="3702760"/>
            <a:ext cx="5022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JSON: { « a »: { « b »: « </a:t>
            </a:r>
            <a:r>
              <a:rPr lang="fr-FR" sz="2400" dirty="0" err="1"/>
              <a:t>some</a:t>
            </a:r>
            <a:r>
              <a:rPr lang="fr-FR" sz="2400" dirty="0"/>
              <a:t> value » }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1666C9-0445-4091-9B45-F03E11E721D9}"/>
              </a:ext>
            </a:extLst>
          </p:cNvPr>
          <p:cNvSpPr txBox="1"/>
          <p:nvPr/>
        </p:nvSpPr>
        <p:spPr>
          <a:xfrm>
            <a:off x="2453472" y="4727790"/>
            <a:ext cx="2361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CSV:   </a:t>
            </a:r>
            <a:r>
              <a:rPr lang="fr-FR" sz="2400" dirty="0" err="1"/>
              <a:t>a.b</a:t>
            </a:r>
            <a:r>
              <a:rPr lang="fr-FR" sz="2400" dirty="0"/>
              <a:t>; \n</a:t>
            </a:r>
          </a:p>
          <a:p>
            <a:r>
              <a:rPr lang="fr-FR" sz="2400" dirty="0"/>
              <a:t>           </a:t>
            </a:r>
            <a:r>
              <a:rPr lang="fr-FR" sz="2400" dirty="0" err="1"/>
              <a:t>some</a:t>
            </a:r>
            <a:r>
              <a:rPr lang="fr-FR" sz="2400" dirty="0"/>
              <a:t>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BA80D-A58E-4A61-8F05-0F2193F13D9D}"/>
              </a:ext>
            </a:extLst>
          </p:cNvPr>
          <p:cNvSpPr txBox="1"/>
          <p:nvPr/>
        </p:nvSpPr>
        <p:spPr>
          <a:xfrm>
            <a:off x="2453472" y="5986481"/>
            <a:ext cx="4551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Binary</a:t>
            </a:r>
            <a:r>
              <a:rPr lang="fr-FR" sz="2400" dirty="0"/>
              <a:t>: 0101010101101010101010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22F69A66-8EDA-4DE9-A7C5-280CE91342E9}"/>
              </a:ext>
            </a:extLst>
          </p:cNvPr>
          <p:cNvSpPr/>
          <p:nvPr/>
        </p:nvSpPr>
        <p:spPr>
          <a:xfrm>
            <a:off x="8436514" y="2120940"/>
            <a:ext cx="3637722" cy="923331"/>
          </a:xfrm>
          <a:prstGeom prst="wedgeEllipseCallout">
            <a:avLst>
              <a:gd name="adj1" fmla="val -50852"/>
              <a:gd name="adj2" fmla="val -637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B5FEDE-AB6A-4607-8CB9-E9BECB4F4394}"/>
              </a:ext>
            </a:extLst>
          </p:cNvPr>
          <p:cNvSpPr txBox="1"/>
          <p:nvPr/>
        </p:nvSpPr>
        <p:spPr>
          <a:xfrm>
            <a:off x="9044344" y="2107403"/>
            <a:ext cx="3063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+++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powerfull</a:t>
            </a:r>
            <a:endParaRPr lang="fr-FR" dirty="0"/>
          </a:p>
          <a:p>
            <a:r>
              <a:rPr lang="fr-FR" dirty="0"/>
              <a:t>+++ Self-</a:t>
            </a:r>
            <a:r>
              <a:rPr lang="fr-FR" dirty="0" err="1"/>
              <a:t>explained</a:t>
            </a:r>
            <a:r>
              <a:rPr lang="fr-FR" dirty="0"/>
              <a:t> / extensible</a:t>
            </a:r>
          </a:p>
          <a:p>
            <a:r>
              <a:rPr lang="fr-FR" dirty="0"/>
              <a:t>--- 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verbose</a:t>
            </a:r>
            <a:endParaRPr lang="fr-FR" dirty="0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BAA6B3D2-3F50-434B-8160-D9BA2C6EBB1D}"/>
              </a:ext>
            </a:extLst>
          </p:cNvPr>
          <p:cNvSpPr/>
          <p:nvPr/>
        </p:nvSpPr>
        <p:spPr>
          <a:xfrm>
            <a:off x="7848763" y="3954924"/>
            <a:ext cx="3097387" cy="632794"/>
          </a:xfrm>
          <a:prstGeom prst="wedgeEllipseCallout">
            <a:avLst>
              <a:gd name="adj1" fmla="val -50852"/>
              <a:gd name="adj2" fmla="val -637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8D174B-C582-441B-99B4-D559E925DB92}"/>
              </a:ext>
            </a:extLst>
          </p:cNvPr>
          <p:cNvSpPr txBox="1"/>
          <p:nvPr/>
        </p:nvSpPr>
        <p:spPr>
          <a:xfrm>
            <a:off x="8368952" y="3948156"/>
            <a:ext cx="2184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Simplest</a:t>
            </a:r>
            <a:endParaRPr lang="fr-FR" dirty="0"/>
          </a:p>
          <a:p>
            <a:r>
              <a:rPr lang="fr-FR" dirty="0"/>
              <a:t>Compromise for Web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4098DD78-1962-42F8-B420-AAC1B1F8EEDD}"/>
              </a:ext>
            </a:extLst>
          </p:cNvPr>
          <p:cNvSpPr/>
          <p:nvPr/>
        </p:nvSpPr>
        <p:spPr>
          <a:xfrm>
            <a:off x="7946335" y="5498373"/>
            <a:ext cx="4209230" cy="1303252"/>
          </a:xfrm>
          <a:prstGeom prst="wedgeEllipseCallout">
            <a:avLst>
              <a:gd name="adj1" fmla="val -66078"/>
              <a:gd name="adj2" fmla="val 899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A4B0E0-1FC2-40F0-8D47-1528ADDDD497}"/>
              </a:ext>
            </a:extLst>
          </p:cNvPr>
          <p:cNvSpPr txBox="1"/>
          <p:nvPr/>
        </p:nvSpPr>
        <p:spPr>
          <a:xfrm>
            <a:off x="8506229" y="5574292"/>
            <a:ext cx="3865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Obscure</a:t>
            </a:r>
          </a:p>
          <a:p>
            <a:r>
              <a:rPr lang="fr-FR" dirty="0"/>
              <a:t>+++ </a:t>
            </a:r>
            <a:r>
              <a:rPr lang="fr-FR" dirty="0" err="1"/>
              <a:t>compressed</a:t>
            </a:r>
            <a:r>
              <a:rPr lang="fr-FR" dirty="0"/>
              <a:t> </a:t>
            </a:r>
            <a:r>
              <a:rPr lang="fr-FR" dirty="0" err="1"/>
              <a:t>encoding</a:t>
            </a:r>
            <a:endParaRPr lang="fr-FR" dirty="0"/>
          </a:p>
          <a:p>
            <a:r>
              <a:rPr lang="fr-FR" dirty="0"/>
              <a:t>+++ efficient int32, long64, float32, ..  </a:t>
            </a:r>
          </a:p>
          <a:p>
            <a:r>
              <a:rPr lang="fr-FR" dirty="0"/>
              <a:t>    CPU </a:t>
            </a:r>
            <a:r>
              <a:rPr lang="fr-FR" dirty="0" err="1"/>
              <a:t>representation</a:t>
            </a:r>
            <a:endParaRPr lang="fr-FR" dirty="0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69BA5B7-1F26-477F-BBF0-A803C381D384}"/>
              </a:ext>
            </a:extLst>
          </p:cNvPr>
          <p:cNvSpPr/>
          <p:nvPr/>
        </p:nvSpPr>
        <p:spPr>
          <a:xfrm>
            <a:off x="358114" y="2509630"/>
            <a:ext cx="480086" cy="2360544"/>
          </a:xfrm>
          <a:prstGeom prst="downArrow">
            <a:avLst/>
          </a:prstGeom>
          <a:gradFill>
            <a:gsLst>
              <a:gs pos="0">
                <a:srgbClr val="FF0000"/>
              </a:gs>
              <a:gs pos="100000">
                <a:srgbClr val="00B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4047C-AA29-483F-8E95-C0FCF75E0A1E}"/>
              </a:ext>
            </a:extLst>
          </p:cNvPr>
          <p:cNvSpPr txBox="1"/>
          <p:nvPr/>
        </p:nvSpPr>
        <p:spPr>
          <a:xfrm>
            <a:off x="-10875" y="1765461"/>
            <a:ext cx="1369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>
                <a:solidFill>
                  <a:srgbClr val="FF0000"/>
                </a:solidFill>
              </a:rPr>
              <a:t>verbose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E6F41-EE51-4D6B-BDFE-9E66244A6ECB}"/>
              </a:ext>
            </a:extLst>
          </p:cNvPr>
          <p:cNvSpPr txBox="1"/>
          <p:nvPr/>
        </p:nvSpPr>
        <p:spPr>
          <a:xfrm>
            <a:off x="-5685" y="4949296"/>
            <a:ext cx="1974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>
                <a:solidFill>
                  <a:srgbClr val="00B050"/>
                </a:solidFill>
              </a:rPr>
              <a:t>compressed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3B0344-DD8C-4837-856A-D5B87F82B217}"/>
              </a:ext>
            </a:extLst>
          </p:cNvPr>
          <p:cNvSpPr txBox="1"/>
          <p:nvPr/>
        </p:nvSpPr>
        <p:spPr>
          <a:xfrm>
            <a:off x="659880" y="1284902"/>
            <a:ext cx="1637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>
                <a:solidFill>
                  <a:srgbClr val="00B050"/>
                </a:solidFill>
              </a:rPr>
              <a:t>explained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99CC9B-A370-4E09-BD0D-CD9F852A243B}"/>
              </a:ext>
            </a:extLst>
          </p:cNvPr>
          <p:cNvSpPr txBox="1"/>
          <p:nvPr/>
        </p:nvSpPr>
        <p:spPr>
          <a:xfrm>
            <a:off x="771888" y="5498373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opaque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5F58216-F345-4303-8E2B-BE3639D8C66D}"/>
              </a:ext>
            </a:extLst>
          </p:cNvPr>
          <p:cNvSpPr/>
          <p:nvPr/>
        </p:nvSpPr>
        <p:spPr>
          <a:xfrm flipV="1">
            <a:off x="1144779" y="2509628"/>
            <a:ext cx="468823" cy="2280337"/>
          </a:xfrm>
          <a:prstGeom prst="downArrow">
            <a:avLst/>
          </a:prstGeom>
          <a:gradFill>
            <a:gsLst>
              <a:gs pos="0">
                <a:srgbClr val="FF0000"/>
              </a:gs>
              <a:gs pos="100000">
                <a:srgbClr val="00B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220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B353999-F4DA-4FA6-BC25-A351AA5F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926" y="1690688"/>
            <a:ext cx="6418074" cy="50483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5D75C9-8CB6-46AA-B506-0231BB54B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27" y="9806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Typical</a:t>
            </a:r>
            <a:r>
              <a:rPr lang="fr-FR" dirty="0"/>
              <a:t> CRUD </a:t>
            </a:r>
            <a:r>
              <a:rPr lang="fr-FR" dirty="0" err="1"/>
              <a:t>Rest</a:t>
            </a:r>
            <a:r>
              <a:rPr lang="fr-FR" dirty="0"/>
              <a:t> Controller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6FF782-EBBD-4A60-B334-E3FD4A89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3" y="1335369"/>
            <a:ext cx="5927262" cy="462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48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64FC-6BB6-43A6-916B-EA0D36D7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Typical</a:t>
            </a:r>
            <a:r>
              <a:rPr lang="fr-FR" dirty="0"/>
              <a:t> CRUD </a:t>
            </a:r>
            <a:r>
              <a:rPr lang="fr-FR" dirty="0" err="1"/>
              <a:t>Transactional</a:t>
            </a:r>
            <a:r>
              <a:rPr lang="fr-FR" dirty="0"/>
              <a:t> Service (1/2)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FE0C78-CB8F-4BEE-A08F-F8B46E0CD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05" y="2021890"/>
            <a:ext cx="6044295" cy="41958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759478-FEAA-4BC4-86B4-2BCAC0E4D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33" y="1620639"/>
            <a:ext cx="5621867" cy="467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91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2344D-9AC7-4AD2-98A7-E8DE1427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Typical</a:t>
            </a:r>
            <a:r>
              <a:rPr lang="fr-FR" dirty="0"/>
              <a:t> CRUD Service (2/2) </a:t>
            </a:r>
            <a:br>
              <a:rPr lang="fr-FR" dirty="0"/>
            </a:br>
            <a:r>
              <a:rPr lang="fr-FR" dirty="0"/>
              <a:t>entity2Dto / dto2Entity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965BB-D685-40D6-9C9D-3CACD36EB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014" y="1879176"/>
            <a:ext cx="8456491" cy="456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18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75C9-8CB6-46AA-B506-0231BB54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entity2Dto / dto2Entity </a:t>
            </a:r>
            <a:br>
              <a:rPr lang="fr-FR" dirty="0"/>
            </a:b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generic</a:t>
            </a:r>
            <a:r>
              <a:rPr lang="fr-FR" dirty="0"/>
              <a:t> signature and « .class 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C36833-9182-4743-BC5A-158171467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604" y="2338592"/>
            <a:ext cx="8618224" cy="319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27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75C9-8CB6-46AA-B506-0231BB54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Orika</a:t>
            </a:r>
            <a:r>
              <a:rPr lang="fr-FR" dirty="0"/>
              <a:t> </a:t>
            </a:r>
            <a:r>
              <a:rPr lang="fr-FR" dirty="0" err="1"/>
              <a:t>MapperFacade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418332-822E-4DD2-8631-BD6E80B0D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35" y="1595074"/>
            <a:ext cx="10631909" cy="509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5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687A-0EFC-4CB6-8A60-95A46F62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13" y="101738"/>
            <a:ext cx="11815970" cy="1325563"/>
          </a:xfrm>
        </p:spPr>
        <p:txBody>
          <a:bodyPr/>
          <a:lstStyle/>
          <a:p>
            <a:pPr algn="ctr"/>
            <a:r>
              <a:rPr lang="fr-FR" dirty="0" err="1"/>
              <a:t>Schema</a:t>
            </a:r>
            <a:r>
              <a:rPr lang="fr-FR" dirty="0"/>
              <a:t> … Code-</a:t>
            </a:r>
            <a:r>
              <a:rPr lang="fr-FR" dirty="0" err="1"/>
              <a:t>Generator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4A70E-98BE-41B9-9A90-AF279470784E}"/>
              </a:ext>
            </a:extLst>
          </p:cNvPr>
          <p:cNvSpPr txBox="1"/>
          <p:nvPr/>
        </p:nvSpPr>
        <p:spPr>
          <a:xfrm>
            <a:off x="4098622" y="1497753"/>
            <a:ext cx="1479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&lt;?xml&gt; 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D0E56BD-AB54-4084-B107-6D22E6C9CCE9}"/>
              </a:ext>
            </a:extLst>
          </p:cNvPr>
          <p:cNvSpPr/>
          <p:nvPr/>
        </p:nvSpPr>
        <p:spPr>
          <a:xfrm rot="5400000">
            <a:off x="6004449" y="1556571"/>
            <a:ext cx="273326" cy="467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DDB8B-FE24-48DC-9BBA-C66A79DAA7F1}"/>
              </a:ext>
            </a:extLst>
          </p:cNvPr>
          <p:cNvSpPr txBox="1"/>
          <p:nvPr/>
        </p:nvSpPr>
        <p:spPr>
          <a:xfrm>
            <a:off x="6686685" y="1497753"/>
            <a:ext cx="2202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xsd</a:t>
            </a:r>
            <a:r>
              <a:rPr lang="fr-FR" sz="3200" dirty="0"/>
              <a:t> </a:t>
            </a:r>
            <a:r>
              <a:rPr lang="fr-FR" sz="3200" dirty="0" err="1"/>
              <a:t>schema</a:t>
            </a:r>
            <a:r>
              <a:rPr lang="fr-FR" sz="32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0FBE2-AE61-4476-81B7-265A774864A0}"/>
              </a:ext>
            </a:extLst>
          </p:cNvPr>
          <p:cNvSpPr txBox="1"/>
          <p:nvPr/>
        </p:nvSpPr>
        <p:spPr>
          <a:xfrm>
            <a:off x="4098622" y="2347549"/>
            <a:ext cx="1228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{ </a:t>
            </a:r>
            <a:r>
              <a:rPr lang="fr-FR" sz="3200" dirty="0" err="1"/>
              <a:t>json</a:t>
            </a:r>
            <a:r>
              <a:rPr lang="fr-FR" sz="3200" dirty="0"/>
              <a:t>}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C92BFEC-5876-4940-BE6B-6CFBB6D8024A}"/>
              </a:ext>
            </a:extLst>
          </p:cNvPr>
          <p:cNvSpPr/>
          <p:nvPr/>
        </p:nvSpPr>
        <p:spPr>
          <a:xfrm rot="5400000">
            <a:off x="6004449" y="2406367"/>
            <a:ext cx="273326" cy="467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51935B-B63C-409F-8F3E-E10E65C4048C}"/>
              </a:ext>
            </a:extLst>
          </p:cNvPr>
          <p:cNvSpPr txBox="1"/>
          <p:nvPr/>
        </p:nvSpPr>
        <p:spPr>
          <a:xfrm>
            <a:off x="6686685" y="2347549"/>
            <a:ext cx="57843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?? No standard</a:t>
            </a:r>
          </a:p>
          <a:p>
            <a:r>
              <a:rPr lang="fr-FR" sz="3200" dirty="0"/>
              <a:t>( </a:t>
            </a:r>
            <a:r>
              <a:rPr lang="fr-FR" sz="3200" dirty="0" err="1"/>
              <a:t>json-schema,OpenApi,Swagger</a:t>
            </a:r>
            <a:r>
              <a:rPr lang="fr-FR" sz="32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140BB-2597-46CE-8E8D-422019025A24}"/>
              </a:ext>
            </a:extLst>
          </p:cNvPr>
          <p:cNvSpPr txBox="1"/>
          <p:nvPr/>
        </p:nvSpPr>
        <p:spPr>
          <a:xfrm>
            <a:off x="4052240" y="3460147"/>
            <a:ext cx="823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CSV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F10B793-4DD7-4A01-B533-040EC737F475}"/>
              </a:ext>
            </a:extLst>
          </p:cNvPr>
          <p:cNvSpPr/>
          <p:nvPr/>
        </p:nvSpPr>
        <p:spPr>
          <a:xfrm rot="5400000">
            <a:off x="5958067" y="3518965"/>
            <a:ext cx="273326" cy="467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2226D-1685-4EA8-88AF-B44D9FAF7D6C}"/>
              </a:ext>
            </a:extLst>
          </p:cNvPr>
          <p:cNvSpPr txBox="1"/>
          <p:nvPr/>
        </p:nvSpPr>
        <p:spPr>
          <a:xfrm>
            <a:off x="6640303" y="3460147"/>
            <a:ext cx="5363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Header line … </a:t>
            </a:r>
            <a:r>
              <a:rPr lang="fr-FR" sz="3200" dirty="0" err="1"/>
              <a:t>Tabular</a:t>
            </a:r>
            <a:r>
              <a:rPr lang="fr-FR" sz="3200" dirty="0"/>
              <a:t>, Not </a:t>
            </a:r>
            <a:r>
              <a:rPr lang="fr-FR" sz="3200" dirty="0" err="1"/>
              <a:t>tree</a:t>
            </a:r>
            <a:endParaRPr lang="fr-FR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371529-A3AD-4B2B-9ACE-B56079599AA1}"/>
              </a:ext>
            </a:extLst>
          </p:cNvPr>
          <p:cNvSpPr txBox="1"/>
          <p:nvPr/>
        </p:nvSpPr>
        <p:spPr>
          <a:xfrm>
            <a:off x="4113683" y="5026157"/>
            <a:ext cx="95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Avro</a:t>
            </a:r>
            <a:endParaRPr lang="fr-FR" sz="3200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9391A73-3CE5-4734-A772-09024B0F682D}"/>
              </a:ext>
            </a:extLst>
          </p:cNvPr>
          <p:cNvSpPr/>
          <p:nvPr/>
        </p:nvSpPr>
        <p:spPr>
          <a:xfrm rot="5400000">
            <a:off x="5973128" y="5099636"/>
            <a:ext cx="273326" cy="467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32FD62-887E-4268-99F0-7A0BD4555A44}"/>
              </a:ext>
            </a:extLst>
          </p:cNvPr>
          <p:cNvSpPr txBox="1"/>
          <p:nvPr/>
        </p:nvSpPr>
        <p:spPr>
          <a:xfrm>
            <a:off x="6631929" y="5007947"/>
            <a:ext cx="5025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.</a:t>
            </a:r>
            <a:r>
              <a:rPr lang="fr-FR" sz="3200" dirty="0" err="1"/>
              <a:t>avsc</a:t>
            </a:r>
            <a:r>
              <a:rPr lang="fr-FR" sz="3200" dirty="0"/>
              <a:t>  : </a:t>
            </a:r>
            <a:r>
              <a:rPr lang="fr-FR" sz="3200" dirty="0" err="1"/>
              <a:t>Avro-Schema</a:t>
            </a:r>
            <a:r>
              <a:rPr lang="fr-FR" sz="3200" dirty="0"/>
              <a:t> (in </a:t>
            </a:r>
            <a:r>
              <a:rPr lang="fr-FR" sz="3200" dirty="0" err="1"/>
              <a:t>json</a:t>
            </a:r>
            <a:r>
              <a:rPr lang="fr-FR" sz="32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7CCD3D-0170-4622-B141-6C9476754E32}"/>
              </a:ext>
            </a:extLst>
          </p:cNvPr>
          <p:cNvSpPr txBox="1"/>
          <p:nvPr/>
        </p:nvSpPr>
        <p:spPr>
          <a:xfrm>
            <a:off x="2667908" y="4531455"/>
            <a:ext cx="3025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Corba,RPC,XRD</a:t>
            </a:r>
            <a:r>
              <a:rPr lang="fr-FR" sz="3200" dirty="0"/>
              <a:t>,..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D16AE6B-EB16-4919-BC77-16A2D8BF0A1F}"/>
              </a:ext>
            </a:extLst>
          </p:cNvPr>
          <p:cNvSpPr/>
          <p:nvPr/>
        </p:nvSpPr>
        <p:spPr>
          <a:xfrm rot="5400000">
            <a:off x="5978368" y="4623144"/>
            <a:ext cx="273326" cy="467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1679E3-6122-4BD5-B612-EE69AA18A8B3}"/>
              </a:ext>
            </a:extLst>
          </p:cNvPr>
          <p:cNvSpPr txBox="1"/>
          <p:nvPr/>
        </p:nvSpPr>
        <p:spPr>
          <a:xfrm>
            <a:off x="6637169" y="4531455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.</a:t>
            </a:r>
            <a:r>
              <a:rPr lang="fr-FR" sz="3200" dirty="0" err="1"/>
              <a:t>idl</a:t>
            </a:r>
            <a:endParaRPr lang="fr-FR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57FBC9-8097-43F0-90D3-DFAE3B5CCBD6}"/>
              </a:ext>
            </a:extLst>
          </p:cNvPr>
          <p:cNvSpPr txBox="1"/>
          <p:nvPr/>
        </p:nvSpPr>
        <p:spPr>
          <a:xfrm>
            <a:off x="4107059" y="5460672"/>
            <a:ext cx="110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Thrift</a:t>
            </a:r>
            <a:endParaRPr lang="fr-FR" sz="32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E191D8A-D8D6-487C-A8E7-3A29E6C030FB}"/>
              </a:ext>
            </a:extLst>
          </p:cNvPr>
          <p:cNvSpPr/>
          <p:nvPr/>
        </p:nvSpPr>
        <p:spPr>
          <a:xfrm rot="5400000">
            <a:off x="5966504" y="5534151"/>
            <a:ext cx="273326" cy="467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1E6B74-A387-44A9-A61A-1E189446AC6C}"/>
              </a:ext>
            </a:extLst>
          </p:cNvPr>
          <p:cNvSpPr txBox="1"/>
          <p:nvPr/>
        </p:nvSpPr>
        <p:spPr>
          <a:xfrm>
            <a:off x="6625305" y="5442462"/>
            <a:ext cx="3308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.</a:t>
            </a:r>
            <a:r>
              <a:rPr lang="fr-FR" sz="3200" dirty="0" err="1"/>
              <a:t>idl</a:t>
            </a:r>
            <a:r>
              <a:rPr lang="fr-FR" sz="3200" dirty="0"/>
              <a:t> : </a:t>
            </a:r>
            <a:r>
              <a:rPr lang="fr-FR" sz="3200" dirty="0" err="1"/>
              <a:t>Thrift</a:t>
            </a:r>
            <a:r>
              <a:rPr lang="fr-FR" sz="3200" dirty="0"/>
              <a:t> </a:t>
            </a:r>
            <a:r>
              <a:rPr lang="fr-FR" sz="3200" dirty="0" err="1"/>
              <a:t>Schema</a:t>
            </a:r>
            <a:endParaRPr lang="fr-FR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CF76C2-BF6D-491D-9645-3AEA64BF843B}"/>
              </a:ext>
            </a:extLst>
          </p:cNvPr>
          <p:cNvSpPr txBox="1"/>
          <p:nvPr/>
        </p:nvSpPr>
        <p:spPr>
          <a:xfrm>
            <a:off x="2955344" y="5908940"/>
            <a:ext cx="2582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Protobuf,gRPC</a:t>
            </a:r>
            <a:endParaRPr lang="fr-FR" sz="3200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AE0FD1A-52EE-462A-BD28-F54D1B3197F4}"/>
              </a:ext>
            </a:extLst>
          </p:cNvPr>
          <p:cNvSpPr/>
          <p:nvPr/>
        </p:nvSpPr>
        <p:spPr>
          <a:xfrm rot="5400000">
            <a:off x="5964845" y="6015885"/>
            <a:ext cx="273326" cy="467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3CF3CE-15A7-46CF-BD1C-3768D96B9869}"/>
              </a:ext>
            </a:extLst>
          </p:cNvPr>
          <p:cNvSpPr txBox="1"/>
          <p:nvPr/>
        </p:nvSpPr>
        <p:spPr>
          <a:xfrm>
            <a:off x="6623646" y="5924196"/>
            <a:ext cx="4470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.proto : </a:t>
            </a:r>
            <a:r>
              <a:rPr lang="fr-FR" sz="3200" dirty="0" err="1"/>
              <a:t>Protobuf</a:t>
            </a:r>
            <a:r>
              <a:rPr lang="fr-FR" sz="3200" dirty="0"/>
              <a:t> </a:t>
            </a:r>
            <a:r>
              <a:rPr lang="fr-FR" sz="3200" dirty="0" err="1"/>
              <a:t>Schema</a:t>
            </a:r>
            <a:endParaRPr lang="fr-FR" sz="3200" dirty="0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FDFF5FF7-25A6-4702-B488-CD9C7E1B6915}"/>
              </a:ext>
            </a:extLst>
          </p:cNvPr>
          <p:cNvSpPr/>
          <p:nvPr/>
        </p:nvSpPr>
        <p:spPr>
          <a:xfrm>
            <a:off x="2647290" y="1653478"/>
            <a:ext cx="159489" cy="243474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22A90D68-4DFB-4A1D-B56F-C468AC42FD9A}"/>
              </a:ext>
            </a:extLst>
          </p:cNvPr>
          <p:cNvSpPr/>
          <p:nvPr/>
        </p:nvSpPr>
        <p:spPr>
          <a:xfrm>
            <a:off x="2629787" y="4252499"/>
            <a:ext cx="159489" cy="243474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731E5A-5631-4DE7-BABB-13D5DB864062}"/>
              </a:ext>
            </a:extLst>
          </p:cNvPr>
          <p:cNvSpPr txBox="1"/>
          <p:nvPr/>
        </p:nvSpPr>
        <p:spPr>
          <a:xfrm>
            <a:off x="106681" y="2055161"/>
            <a:ext cx="2700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Text</a:t>
            </a:r>
            <a:endParaRPr lang="fr-FR" sz="2400" b="1" dirty="0"/>
          </a:p>
          <a:p>
            <a:r>
              <a:rPr lang="fr-FR" sz="2400" dirty="0"/>
              <a:t>(No code </a:t>
            </a:r>
            <a:r>
              <a:rPr lang="fr-FR" sz="2400" dirty="0" err="1"/>
              <a:t>generator</a:t>
            </a:r>
            <a:r>
              <a:rPr lang="fr-FR" sz="2400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FDD140-4B24-4D67-959C-BA836C4CE1D4}"/>
              </a:ext>
            </a:extLst>
          </p:cNvPr>
          <p:cNvSpPr txBox="1"/>
          <p:nvPr/>
        </p:nvSpPr>
        <p:spPr>
          <a:xfrm>
            <a:off x="60224" y="4577878"/>
            <a:ext cx="23073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Binary</a:t>
            </a:r>
            <a:endParaRPr lang="fr-FR" sz="2400" b="1" dirty="0"/>
          </a:p>
          <a:p>
            <a:r>
              <a:rPr lang="fr-FR" sz="2400" dirty="0"/>
              <a:t>+ code </a:t>
            </a:r>
            <a:r>
              <a:rPr lang="fr-FR" sz="2400" dirty="0" err="1"/>
              <a:t>generator</a:t>
            </a:r>
            <a:br>
              <a:rPr lang="fr-FR" sz="2400" dirty="0"/>
            </a:br>
            <a:r>
              <a:rPr lang="fr-FR" sz="2400" dirty="0"/>
              <a:t>   per-langage</a:t>
            </a:r>
          </a:p>
        </p:txBody>
      </p:sp>
    </p:spTree>
    <p:extLst>
      <p:ext uri="{BB962C8B-B14F-4D97-AF65-F5344CB8AC3E}">
        <p14:creationId xmlns:p14="http://schemas.microsoft.com/office/powerpoint/2010/main" val="304011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C044-B67E-4564-9D98-8B02AD1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Schema</a:t>
            </a:r>
            <a:r>
              <a:rPr lang="fr-FR" dirty="0"/>
              <a:t>:  </a:t>
            </a:r>
            <a:r>
              <a:rPr lang="fr-FR" dirty="0" err="1"/>
              <a:t>Fixed</a:t>
            </a:r>
            <a:r>
              <a:rPr lang="fr-FR" dirty="0"/>
              <a:t> / support version upgrade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61CF9-5D3D-4E3A-B6E5-C37645889B8D}"/>
              </a:ext>
            </a:extLst>
          </p:cNvPr>
          <p:cNvSpPr txBox="1"/>
          <p:nvPr/>
        </p:nvSpPr>
        <p:spPr>
          <a:xfrm>
            <a:off x="2966484" y="2179674"/>
            <a:ext cx="5598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Backward</a:t>
            </a:r>
            <a:r>
              <a:rPr lang="fr-FR" sz="2800" dirty="0"/>
              <a:t>-compatibility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mandatory</a:t>
            </a:r>
            <a:endParaRPr lang="fr-F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D680F-77BF-46B5-8499-53EA6F65653A}"/>
              </a:ext>
            </a:extLst>
          </p:cNvPr>
          <p:cNvSpPr txBox="1"/>
          <p:nvPr/>
        </p:nvSpPr>
        <p:spPr>
          <a:xfrm>
            <a:off x="2966484" y="2971688"/>
            <a:ext cx="6002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Still</a:t>
            </a:r>
            <a:r>
              <a:rPr lang="fr-FR" sz="2800" dirty="0"/>
              <a:t> </a:t>
            </a:r>
            <a:r>
              <a:rPr lang="fr-FR" sz="2800" dirty="0" err="1"/>
              <a:t>evolutivity</a:t>
            </a:r>
            <a:r>
              <a:rPr lang="fr-FR" sz="2800" dirty="0"/>
              <a:t> possible ?    </a:t>
            </a:r>
            <a:r>
              <a:rPr lang="fr-FR" sz="2800" dirty="0" err="1"/>
              <a:t>Better</a:t>
            </a:r>
            <a:r>
              <a:rPr lang="fr-FR" sz="2800" dirty="0"/>
              <a:t> if </a:t>
            </a:r>
            <a:r>
              <a:rPr lang="fr-FR" sz="2800" dirty="0" err="1"/>
              <a:t>true</a:t>
            </a:r>
            <a:endParaRPr lang="fr-FR" sz="2800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B00410E-BF9C-4DD3-B745-7F9DC906E4A5}"/>
              </a:ext>
            </a:extLst>
          </p:cNvPr>
          <p:cNvSpPr/>
          <p:nvPr/>
        </p:nvSpPr>
        <p:spPr>
          <a:xfrm rot="16200000">
            <a:off x="3850316" y="3704117"/>
            <a:ext cx="287079" cy="297445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58A168-19CC-4AF4-910E-FA43592E0CD2}"/>
              </a:ext>
            </a:extLst>
          </p:cNvPr>
          <p:cNvCxnSpPr/>
          <p:nvPr/>
        </p:nvCxnSpPr>
        <p:spPr>
          <a:xfrm>
            <a:off x="2822943" y="4954772"/>
            <a:ext cx="0" cy="520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2B59BB-D231-4345-A43F-410125D6A2BA}"/>
              </a:ext>
            </a:extLst>
          </p:cNvPr>
          <p:cNvSpPr txBox="1"/>
          <p:nvPr/>
        </p:nvSpPr>
        <p:spPr>
          <a:xfrm>
            <a:off x="2620004" y="5550193"/>
            <a:ext cx="1240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V0</a:t>
            </a:r>
          </a:p>
          <a:p>
            <a:endParaRPr lang="fr-FR" dirty="0"/>
          </a:p>
          <a:p>
            <a:r>
              <a:rPr lang="fr-FR" dirty="0"/>
              <a:t>5 </a:t>
            </a:r>
            <a:r>
              <a:rPr lang="fr-FR" dirty="0" err="1"/>
              <a:t>years</a:t>
            </a:r>
            <a:r>
              <a:rPr lang="fr-FR" dirty="0"/>
              <a:t> </a:t>
            </a:r>
            <a:r>
              <a:rPr lang="fr-FR" dirty="0" err="1"/>
              <a:t>ago</a:t>
            </a:r>
            <a:endParaRPr lang="fr-FR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4B9F0A-4677-4AD5-9E13-F46C7B68FF64}"/>
              </a:ext>
            </a:extLst>
          </p:cNvPr>
          <p:cNvCxnSpPr/>
          <p:nvPr/>
        </p:nvCxnSpPr>
        <p:spPr>
          <a:xfrm>
            <a:off x="4013347" y="4930848"/>
            <a:ext cx="0" cy="520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18957A9-E956-4561-BED9-6D53B87578C9}"/>
              </a:ext>
            </a:extLst>
          </p:cNvPr>
          <p:cNvSpPr txBox="1"/>
          <p:nvPr/>
        </p:nvSpPr>
        <p:spPr>
          <a:xfrm>
            <a:off x="3810407" y="554487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BC2EBC-938E-4FA3-83B3-F1A30D593DDC}"/>
              </a:ext>
            </a:extLst>
          </p:cNvPr>
          <p:cNvCxnSpPr/>
          <p:nvPr/>
        </p:nvCxnSpPr>
        <p:spPr>
          <a:xfrm>
            <a:off x="5051068" y="4930848"/>
            <a:ext cx="0" cy="5209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07C0DE-F896-4E90-B877-1C832E2DB233}"/>
              </a:ext>
            </a:extLst>
          </p:cNvPr>
          <p:cNvSpPr txBox="1"/>
          <p:nvPr/>
        </p:nvSpPr>
        <p:spPr>
          <a:xfrm>
            <a:off x="4848128" y="5544877"/>
            <a:ext cx="1423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V2</a:t>
            </a:r>
          </a:p>
          <a:p>
            <a:r>
              <a:rPr lang="fr-FR" dirty="0" err="1"/>
              <a:t>experimental</a:t>
            </a:r>
            <a:endParaRPr lang="fr-F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227C23-5E45-4611-8A04-46F0219647DE}"/>
              </a:ext>
            </a:extLst>
          </p:cNvPr>
          <p:cNvSpPr txBox="1"/>
          <p:nvPr/>
        </p:nvSpPr>
        <p:spPr>
          <a:xfrm>
            <a:off x="1296642" y="4463031"/>
            <a:ext cx="1209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PAST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C3D8C1-039E-43F3-9A1B-5155BF8AEFBD}"/>
              </a:ext>
            </a:extLst>
          </p:cNvPr>
          <p:cNvSpPr txBox="1"/>
          <p:nvPr/>
        </p:nvSpPr>
        <p:spPr>
          <a:xfrm>
            <a:off x="5203750" y="4460475"/>
            <a:ext cx="1749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PRESENT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F89D22-51D6-4973-9D1C-38D7AAFF8F26}"/>
              </a:ext>
            </a:extLst>
          </p:cNvPr>
          <p:cNvSpPr txBox="1"/>
          <p:nvPr/>
        </p:nvSpPr>
        <p:spPr>
          <a:xfrm>
            <a:off x="8564940" y="4448172"/>
            <a:ext cx="1749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FUTURE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0CC9D2-11D2-440B-BBE5-0F6E2BB0D194}"/>
              </a:ext>
            </a:extLst>
          </p:cNvPr>
          <p:cNvSpPr txBox="1"/>
          <p:nvPr/>
        </p:nvSpPr>
        <p:spPr>
          <a:xfrm>
            <a:off x="7582126" y="5358808"/>
            <a:ext cx="41770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Future = </a:t>
            </a:r>
            <a:r>
              <a:rPr lang="fr-FR" sz="2000" dirty="0" err="1"/>
              <a:t>unknown</a:t>
            </a:r>
            <a:endParaRPr lang="fr-FR" sz="2000" dirty="0"/>
          </a:p>
          <a:p>
            <a:r>
              <a:rPr lang="fr-FR" sz="2000" dirty="0" err="1"/>
              <a:t>Only</a:t>
            </a:r>
            <a:r>
              <a:rPr lang="fr-FR" sz="2000" dirty="0"/>
              <a:t> 1 </a:t>
            </a:r>
            <a:r>
              <a:rPr lang="fr-FR" sz="2000" dirty="0" err="1"/>
              <a:t>knwon</a:t>
            </a:r>
            <a:r>
              <a:rPr lang="fr-FR" sz="2000" dirty="0"/>
              <a:t> </a:t>
            </a:r>
            <a:r>
              <a:rPr lang="fr-FR" sz="2000" dirty="0" err="1"/>
              <a:t>fact</a:t>
            </a:r>
            <a:r>
              <a:rPr lang="fr-FR" sz="2000" dirty="0"/>
              <a:t> = </a:t>
            </a:r>
            <a:r>
              <a:rPr lang="fr-FR" sz="2000" dirty="0" err="1"/>
              <a:t>things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change</a:t>
            </a:r>
          </a:p>
          <a:p>
            <a:r>
              <a:rPr lang="fr-FR" sz="2000" dirty="0"/>
              <a:t>…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possible to </a:t>
            </a:r>
            <a:r>
              <a:rPr lang="fr-FR" sz="2000" dirty="0" err="1"/>
              <a:t>keep</a:t>
            </a:r>
            <a:r>
              <a:rPr lang="fr-FR" sz="2000" dirty="0"/>
              <a:t> </a:t>
            </a:r>
            <a:r>
              <a:rPr lang="fr-FR" sz="2000" dirty="0" err="1"/>
              <a:t>today</a:t>
            </a:r>
            <a:r>
              <a:rPr lang="fr-FR" sz="2000" dirty="0"/>
              <a:t> </a:t>
            </a:r>
            <a:r>
              <a:rPr lang="fr-FR" sz="2000" dirty="0" err="1"/>
              <a:t>vX.Y.Z</a:t>
            </a:r>
            <a:r>
              <a:rPr lang="fr-FR" sz="2000" dirty="0"/>
              <a:t>?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8E9EF8D-604B-456E-A14C-66569FF41D9F}"/>
              </a:ext>
            </a:extLst>
          </p:cNvPr>
          <p:cNvSpPr/>
          <p:nvPr/>
        </p:nvSpPr>
        <p:spPr>
          <a:xfrm rot="16200000">
            <a:off x="8484623" y="3728039"/>
            <a:ext cx="287079" cy="2974458"/>
          </a:xfrm>
          <a:prstGeom prst="downArrow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30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C044-B67E-4564-9D98-8B02AD1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</a:t>
            </a:r>
            <a:r>
              <a:rPr lang="fr-FR" dirty="0" err="1"/>
              <a:t>Schema</a:t>
            </a:r>
            <a:r>
              <a:rPr lang="fr-FR" dirty="0"/>
              <a:t>:  </a:t>
            </a:r>
            <a:r>
              <a:rPr lang="fr-FR" dirty="0" err="1"/>
              <a:t>Protobuf</a:t>
            </a:r>
            <a:r>
              <a:rPr lang="fr-FR" dirty="0"/>
              <a:t>, </a:t>
            </a:r>
            <a:r>
              <a:rPr lang="fr-FR" dirty="0" err="1"/>
              <a:t>gRPC</a:t>
            </a:r>
            <a:br>
              <a:rPr lang="fr-FR" dirty="0"/>
            </a:br>
            <a:r>
              <a:rPr lang="fr-FR" dirty="0" err="1"/>
              <a:t>compiled</a:t>
            </a:r>
            <a:r>
              <a:rPr lang="fr-FR" dirty="0"/>
              <a:t> </a:t>
            </a:r>
            <a:r>
              <a:rPr lang="fr-FR" dirty="0" err="1"/>
              <a:t>Versioned</a:t>
            </a:r>
            <a:r>
              <a:rPr lang="fr-FR" dirty="0"/>
              <a:t> Fields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2D1D8D-3EFB-40FC-A389-55AFDA247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015" y="3037644"/>
            <a:ext cx="7951068" cy="31345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8A6D99-F45A-4EAA-901A-C4C2662D5969}"/>
              </a:ext>
            </a:extLst>
          </p:cNvPr>
          <p:cNvSpPr txBox="1"/>
          <p:nvPr/>
        </p:nvSpPr>
        <p:spPr>
          <a:xfrm>
            <a:off x="1720390" y="2241594"/>
            <a:ext cx="92396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In </a:t>
            </a:r>
            <a:r>
              <a:rPr lang="fr-FR" sz="3200" dirty="0" err="1"/>
              <a:t>schema</a:t>
            </a:r>
            <a:r>
              <a:rPr lang="fr-FR" sz="3200" dirty="0"/>
              <a:t>, all </a:t>
            </a:r>
            <a:r>
              <a:rPr lang="fr-FR" sz="3200" dirty="0" err="1"/>
              <a:t>field</a:t>
            </a:r>
            <a:r>
              <a:rPr lang="fr-FR" sz="3200" dirty="0"/>
              <a:t> are </a:t>
            </a:r>
            <a:r>
              <a:rPr lang="fr-FR" sz="3200" dirty="0" err="1"/>
              <a:t>numbered</a:t>
            </a:r>
            <a:r>
              <a:rPr lang="fr-FR" sz="3200" dirty="0"/>
              <a:t> (unique ID)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182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C044-B67E-4564-9D98-8B02AD19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Dynamic Messages, </a:t>
            </a:r>
            <a:r>
              <a:rPr lang="fr-FR" dirty="0" err="1"/>
              <a:t>Schema</a:t>
            </a:r>
            <a:r>
              <a:rPr lang="fr-FR" dirty="0"/>
              <a:t>-compatible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BD07F-BA3A-411C-98F1-DD2945497C46}"/>
              </a:ext>
            </a:extLst>
          </p:cNvPr>
          <p:cNvSpPr txBox="1"/>
          <p:nvPr/>
        </p:nvSpPr>
        <p:spPr>
          <a:xfrm>
            <a:off x="158064" y="2188362"/>
            <a:ext cx="48764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In Messages</a:t>
            </a:r>
          </a:p>
          <a:p>
            <a:r>
              <a:rPr lang="fr-FR" sz="2800" dirty="0"/>
              <a:t>« </a:t>
            </a:r>
            <a:r>
              <a:rPr lang="fr-FR" sz="2800" dirty="0" err="1"/>
              <a:t>Map</a:t>
            </a:r>
            <a:r>
              <a:rPr lang="fr-FR" sz="2800" dirty="0"/>
              <a:t>&lt;</a:t>
            </a:r>
            <a:r>
              <a:rPr lang="fr-FR" sz="2800" dirty="0" err="1"/>
              <a:t>FieldVersion</a:t>
            </a:r>
            <a:r>
              <a:rPr lang="fr-FR" sz="2800" dirty="0"/>
              <a:t>, Value&gt; »</a:t>
            </a:r>
          </a:p>
          <a:p>
            <a:endParaRPr lang="fr-FR" sz="2800" dirty="0"/>
          </a:p>
          <a:p>
            <a:r>
              <a:rPr lang="fr-FR" sz="2800" dirty="0"/>
              <a:t>all Field </a:t>
            </a:r>
            <a:r>
              <a:rPr lang="fr-FR" sz="2800" dirty="0" err="1"/>
              <a:t>ids</a:t>
            </a:r>
            <a:r>
              <a:rPr lang="fr-FR" sz="2800" dirty="0"/>
              <a:t> + values </a:t>
            </a:r>
            <a:r>
              <a:rPr lang="fr-FR" sz="2800" dirty="0" err="1"/>
              <a:t>encoded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Small extra </a:t>
            </a:r>
            <a:r>
              <a:rPr lang="fr-FR" sz="2800" dirty="0" err="1"/>
              <a:t>cost</a:t>
            </a:r>
            <a:r>
              <a:rPr lang="fr-FR" sz="2800" dirty="0"/>
              <a:t> </a:t>
            </a:r>
          </a:p>
          <a:p>
            <a:r>
              <a:rPr lang="fr-FR" sz="2800" dirty="0"/>
              <a:t>  … Great compatibility</a:t>
            </a:r>
          </a:p>
        </p:txBody>
      </p:sp>
      <p:sp>
        <p:nvSpPr>
          <p:cNvPr id="7" name="Flowchart: Card 6">
            <a:extLst>
              <a:ext uri="{FF2B5EF4-FFF2-40B4-BE49-F238E27FC236}">
                <a16:creationId xmlns:a16="http://schemas.microsoft.com/office/drawing/2014/main" id="{57F5BE05-D1A6-4B0D-8256-39EB7F688B55}"/>
              </a:ext>
            </a:extLst>
          </p:cNvPr>
          <p:cNvSpPr/>
          <p:nvPr/>
        </p:nvSpPr>
        <p:spPr>
          <a:xfrm>
            <a:off x="9082646" y="2452695"/>
            <a:ext cx="1398181" cy="478534"/>
          </a:xfrm>
          <a:prstGeom prst="flowChartPunchedCar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3B7DF-C461-4040-8A2C-99C1DECFF4CE}"/>
              </a:ext>
            </a:extLst>
          </p:cNvPr>
          <p:cNvSpPr txBox="1"/>
          <p:nvPr/>
        </p:nvSpPr>
        <p:spPr>
          <a:xfrm>
            <a:off x="8405963" y="2039206"/>
            <a:ext cx="3184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messages </a:t>
            </a:r>
            <a:r>
              <a:rPr lang="fr-FR" dirty="0" err="1"/>
              <a:t>from</a:t>
            </a:r>
            <a:r>
              <a:rPr lang="fr-FR" dirty="0"/>
              <a:t> v0 .proto format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AC4510-5724-4735-BACB-0301F7B74A85}"/>
              </a:ext>
            </a:extLst>
          </p:cNvPr>
          <p:cNvSpPr txBox="1"/>
          <p:nvPr/>
        </p:nvSpPr>
        <p:spPr>
          <a:xfrm>
            <a:off x="9131426" y="250793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1: « Hello »</a:t>
            </a:r>
          </a:p>
        </p:txBody>
      </p:sp>
      <p:sp>
        <p:nvSpPr>
          <p:cNvPr id="11" name="Flowchart: Card 10">
            <a:extLst>
              <a:ext uri="{FF2B5EF4-FFF2-40B4-BE49-F238E27FC236}">
                <a16:creationId xmlns:a16="http://schemas.microsoft.com/office/drawing/2014/main" id="{F2863E22-479F-4F01-946B-30C14BDCF559}"/>
              </a:ext>
            </a:extLst>
          </p:cNvPr>
          <p:cNvSpPr/>
          <p:nvPr/>
        </p:nvSpPr>
        <p:spPr>
          <a:xfrm>
            <a:off x="9077330" y="4181305"/>
            <a:ext cx="2399610" cy="478534"/>
          </a:xfrm>
          <a:prstGeom prst="flowChartPunchedCar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DA3BD0-39E3-428B-AA6E-7DE7F1849A09}"/>
              </a:ext>
            </a:extLst>
          </p:cNvPr>
          <p:cNvSpPr txBox="1"/>
          <p:nvPr/>
        </p:nvSpPr>
        <p:spPr>
          <a:xfrm>
            <a:off x="8450847" y="3708568"/>
            <a:ext cx="309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message </a:t>
            </a:r>
            <a:r>
              <a:rPr lang="fr-FR" dirty="0" err="1"/>
              <a:t>from</a:t>
            </a:r>
            <a:r>
              <a:rPr lang="fr-FR" dirty="0"/>
              <a:t> v1 .proto format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C3AEA2-E76F-4575-9953-A35C89E77685}"/>
              </a:ext>
            </a:extLst>
          </p:cNvPr>
          <p:cNvSpPr txBox="1"/>
          <p:nvPr/>
        </p:nvSpPr>
        <p:spPr>
          <a:xfrm>
            <a:off x="9131426" y="4236540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1: « Hello », 2: « </a:t>
            </a:r>
            <a:r>
              <a:rPr lang="fr-FR" dirty="0" err="1"/>
              <a:t>blue</a:t>
            </a:r>
            <a:r>
              <a:rPr lang="fr-FR" dirty="0"/>
              <a:t> »</a:t>
            </a:r>
          </a:p>
        </p:txBody>
      </p:sp>
      <p:sp>
        <p:nvSpPr>
          <p:cNvPr id="14" name="Flowchart: Card 13">
            <a:extLst>
              <a:ext uri="{FF2B5EF4-FFF2-40B4-BE49-F238E27FC236}">
                <a16:creationId xmlns:a16="http://schemas.microsoft.com/office/drawing/2014/main" id="{18FDB931-134A-47B9-8B5C-147D18D69DDA}"/>
              </a:ext>
            </a:extLst>
          </p:cNvPr>
          <p:cNvSpPr/>
          <p:nvPr/>
        </p:nvSpPr>
        <p:spPr>
          <a:xfrm>
            <a:off x="9077330" y="5791990"/>
            <a:ext cx="3017205" cy="478534"/>
          </a:xfrm>
          <a:prstGeom prst="flowChartPunchedCar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0E9C28-A6B5-4A24-A5BF-996EC3A8816B}"/>
              </a:ext>
            </a:extLst>
          </p:cNvPr>
          <p:cNvSpPr txBox="1"/>
          <p:nvPr/>
        </p:nvSpPr>
        <p:spPr>
          <a:xfrm>
            <a:off x="9026873" y="5861749"/>
            <a:ext cx="316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1: « Hello », 3: « { </a:t>
            </a:r>
            <a:r>
              <a:rPr lang="fr-FR" dirty="0" err="1"/>
              <a:t>color</a:t>
            </a:r>
            <a:r>
              <a:rPr lang="fr-FR" dirty="0"/>
              <a:t>: </a:t>
            </a:r>
            <a:r>
              <a:rPr lang="fr-FR" dirty="0" err="1"/>
              <a:t>blue</a:t>
            </a:r>
            <a:r>
              <a:rPr lang="fr-FR" dirty="0"/>
              <a:t> }»</a:t>
            </a:r>
          </a:p>
        </p:txBody>
      </p:sp>
      <p:pic>
        <p:nvPicPr>
          <p:cNvPr id="2054" name="Picture 6" descr="File Format Exe Icon, PNG ClipArt Image | IconBug.com">
            <a:extLst>
              <a:ext uri="{FF2B5EF4-FFF2-40B4-BE49-F238E27FC236}">
                <a16:creationId xmlns:a16="http://schemas.microsoft.com/office/drawing/2014/main" id="{49DB16F5-D0DA-4557-9158-F320AD16D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419" y="2201710"/>
            <a:ext cx="879197" cy="8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1475E7-3FE8-4F94-B38E-26BA84BFCD9C}"/>
              </a:ext>
            </a:extLst>
          </p:cNvPr>
          <p:cNvSpPr txBox="1"/>
          <p:nvPr/>
        </p:nvSpPr>
        <p:spPr>
          <a:xfrm>
            <a:off x="6595118" y="1827977"/>
            <a:ext cx="137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client-v0.exe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748C2E-FBFC-4DEF-8404-B46B3D1631CD}"/>
              </a:ext>
            </a:extLst>
          </p:cNvPr>
          <p:cNvSpPr txBox="1"/>
          <p:nvPr/>
        </p:nvSpPr>
        <p:spPr>
          <a:xfrm>
            <a:off x="8574508" y="5383465"/>
            <a:ext cx="309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message </a:t>
            </a:r>
            <a:r>
              <a:rPr lang="fr-FR" dirty="0" err="1"/>
              <a:t>from</a:t>
            </a:r>
            <a:r>
              <a:rPr lang="fr-FR" dirty="0"/>
              <a:t> v2 .proto format</a:t>
            </a:r>
          </a:p>
        </p:txBody>
      </p:sp>
      <p:pic>
        <p:nvPicPr>
          <p:cNvPr id="20" name="Picture 6" descr="File Format Exe Icon, PNG ClipArt Image | IconBug.com">
            <a:extLst>
              <a:ext uri="{FF2B5EF4-FFF2-40B4-BE49-F238E27FC236}">
                <a16:creationId xmlns:a16="http://schemas.microsoft.com/office/drawing/2014/main" id="{13AF8DBD-47A2-4234-818C-CFEE9D95A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382" y="3802733"/>
            <a:ext cx="879197" cy="8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A0E92EB-0F79-41C4-9D7A-CBD5517830A1}"/>
              </a:ext>
            </a:extLst>
          </p:cNvPr>
          <p:cNvSpPr txBox="1"/>
          <p:nvPr/>
        </p:nvSpPr>
        <p:spPr>
          <a:xfrm>
            <a:off x="6623081" y="3429000"/>
            <a:ext cx="137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client-v1.exe</a:t>
            </a:r>
          </a:p>
        </p:txBody>
      </p:sp>
      <p:pic>
        <p:nvPicPr>
          <p:cNvPr id="22" name="Picture 6" descr="File Format Exe Icon, PNG ClipArt Image | IconBug.com">
            <a:extLst>
              <a:ext uri="{FF2B5EF4-FFF2-40B4-BE49-F238E27FC236}">
                <a16:creationId xmlns:a16="http://schemas.microsoft.com/office/drawing/2014/main" id="{956E0898-80A3-4249-9B8F-B775AF120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382" y="5547296"/>
            <a:ext cx="879197" cy="8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61D4CAA-BB3A-4E67-8C3F-B845F86ED25A}"/>
              </a:ext>
            </a:extLst>
          </p:cNvPr>
          <p:cNvSpPr txBox="1"/>
          <p:nvPr/>
        </p:nvSpPr>
        <p:spPr>
          <a:xfrm>
            <a:off x="6623081" y="5173563"/>
            <a:ext cx="137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client-v2.exe</a:t>
            </a:r>
          </a:p>
        </p:txBody>
      </p:sp>
      <p:sp>
        <p:nvSpPr>
          <p:cNvPr id="5" name="Flowchart: Card 4">
            <a:extLst>
              <a:ext uri="{FF2B5EF4-FFF2-40B4-BE49-F238E27FC236}">
                <a16:creationId xmlns:a16="http://schemas.microsoft.com/office/drawing/2014/main" id="{660F56B1-60B4-407C-90F5-007AE58A22AE}"/>
              </a:ext>
            </a:extLst>
          </p:cNvPr>
          <p:cNvSpPr/>
          <p:nvPr/>
        </p:nvSpPr>
        <p:spPr>
          <a:xfrm>
            <a:off x="5083296" y="2393507"/>
            <a:ext cx="303028" cy="32033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E9CF93-355B-440E-B674-3885CE8A3376}"/>
              </a:ext>
            </a:extLst>
          </p:cNvPr>
          <p:cNvSpPr txBox="1"/>
          <p:nvPr/>
        </p:nvSpPr>
        <p:spPr>
          <a:xfrm>
            <a:off x="4958401" y="2024175"/>
            <a:ext cx="75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.proto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DD52C74-9AEC-405D-8219-451EE472B76E}"/>
              </a:ext>
            </a:extLst>
          </p:cNvPr>
          <p:cNvSpPr/>
          <p:nvPr/>
        </p:nvSpPr>
        <p:spPr>
          <a:xfrm rot="16200000">
            <a:off x="6050854" y="2327048"/>
            <a:ext cx="261142" cy="51243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367497D8-8420-4D5B-A2EA-5A15703E0BBC}"/>
              </a:ext>
            </a:extLst>
          </p:cNvPr>
          <p:cNvSpPr/>
          <p:nvPr/>
        </p:nvSpPr>
        <p:spPr>
          <a:xfrm rot="16200000">
            <a:off x="8177333" y="2391004"/>
            <a:ext cx="261142" cy="512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A491C8D0-5B72-4F9B-9C4D-A6C70EF2D7F8}"/>
              </a:ext>
            </a:extLst>
          </p:cNvPr>
          <p:cNvSpPr/>
          <p:nvPr/>
        </p:nvSpPr>
        <p:spPr>
          <a:xfrm rot="16200000">
            <a:off x="8329733" y="2543404"/>
            <a:ext cx="261142" cy="512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CC64C6FE-B3F6-4CDC-86A8-C026704F5922}"/>
              </a:ext>
            </a:extLst>
          </p:cNvPr>
          <p:cNvSpPr/>
          <p:nvPr/>
        </p:nvSpPr>
        <p:spPr>
          <a:xfrm rot="16200000">
            <a:off x="8482133" y="2695804"/>
            <a:ext cx="261142" cy="512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lowchart: Card 29">
            <a:extLst>
              <a:ext uri="{FF2B5EF4-FFF2-40B4-BE49-F238E27FC236}">
                <a16:creationId xmlns:a16="http://schemas.microsoft.com/office/drawing/2014/main" id="{CC5F3410-5925-414A-950F-FA19D6439C8D}"/>
              </a:ext>
            </a:extLst>
          </p:cNvPr>
          <p:cNvSpPr/>
          <p:nvPr/>
        </p:nvSpPr>
        <p:spPr>
          <a:xfrm>
            <a:off x="5048985" y="4082504"/>
            <a:ext cx="303028" cy="32033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3F236C-ED2D-4A49-AF6B-38AC33CAEE45}"/>
              </a:ext>
            </a:extLst>
          </p:cNvPr>
          <p:cNvSpPr txBox="1"/>
          <p:nvPr/>
        </p:nvSpPr>
        <p:spPr>
          <a:xfrm>
            <a:off x="4924090" y="3713172"/>
            <a:ext cx="9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.proto~1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86888DF2-1574-45F3-9372-0DDB2E80DE63}"/>
              </a:ext>
            </a:extLst>
          </p:cNvPr>
          <p:cNvSpPr/>
          <p:nvPr/>
        </p:nvSpPr>
        <p:spPr>
          <a:xfrm rot="16200000">
            <a:off x="6016543" y="4016045"/>
            <a:ext cx="261142" cy="51243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owchart: Card 32">
            <a:extLst>
              <a:ext uri="{FF2B5EF4-FFF2-40B4-BE49-F238E27FC236}">
                <a16:creationId xmlns:a16="http://schemas.microsoft.com/office/drawing/2014/main" id="{97300998-D66C-4193-A6DB-17FEA056F220}"/>
              </a:ext>
            </a:extLst>
          </p:cNvPr>
          <p:cNvSpPr/>
          <p:nvPr/>
        </p:nvSpPr>
        <p:spPr>
          <a:xfrm>
            <a:off x="5048985" y="5805316"/>
            <a:ext cx="303028" cy="32033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429713-5105-44F5-832C-E95A70243716}"/>
              </a:ext>
            </a:extLst>
          </p:cNvPr>
          <p:cNvSpPr txBox="1"/>
          <p:nvPr/>
        </p:nvSpPr>
        <p:spPr>
          <a:xfrm>
            <a:off x="4924090" y="5435984"/>
            <a:ext cx="9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.proto~2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F92333AD-E975-4FAB-A25F-DD9D719D2A9E}"/>
              </a:ext>
            </a:extLst>
          </p:cNvPr>
          <p:cNvSpPr/>
          <p:nvPr/>
        </p:nvSpPr>
        <p:spPr>
          <a:xfrm rot="16200000">
            <a:off x="6016543" y="5738857"/>
            <a:ext cx="261142" cy="51243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F89F93-F4C2-4357-87C7-F04D05D11E58}"/>
              </a:ext>
            </a:extLst>
          </p:cNvPr>
          <p:cNvSpPr txBox="1"/>
          <p:nvPr/>
        </p:nvSpPr>
        <p:spPr>
          <a:xfrm>
            <a:off x="5791145" y="1842085"/>
            <a:ext cx="101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Build</a:t>
            </a:r>
            <a:r>
              <a:rPr lang="fr-FR" dirty="0"/>
              <a:t>:</a:t>
            </a:r>
          </a:p>
          <a:p>
            <a:r>
              <a:rPr lang="fr-FR" dirty="0" err="1"/>
              <a:t>generate</a:t>
            </a:r>
            <a:endParaRPr lang="fr-FR" dirty="0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2DBFD2F6-E028-45FD-B52C-DC56FC0F50EB}"/>
              </a:ext>
            </a:extLst>
          </p:cNvPr>
          <p:cNvSpPr/>
          <p:nvPr/>
        </p:nvSpPr>
        <p:spPr>
          <a:xfrm rot="16200000">
            <a:off x="8177332" y="3952176"/>
            <a:ext cx="261142" cy="512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681063A7-4EE3-443E-B5AE-F6A05CEBB314}"/>
              </a:ext>
            </a:extLst>
          </p:cNvPr>
          <p:cNvSpPr/>
          <p:nvPr/>
        </p:nvSpPr>
        <p:spPr>
          <a:xfrm rot="16200000">
            <a:off x="8329732" y="4104576"/>
            <a:ext cx="261142" cy="512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C511B7BF-27EC-4CA9-B763-EC3677DBF63B}"/>
              </a:ext>
            </a:extLst>
          </p:cNvPr>
          <p:cNvSpPr/>
          <p:nvPr/>
        </p:nvSpPr>
        <p:spPr>
          <a:xfrm rot="16200000">
            <a:off x="8482132" y="4256976"/>
            <a:ext cx="261142" cy="512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C0479960-1A7D-48D5-9A4C-E40CC9D4B819}"/>
              </a:ext>
            </a:extLst>
          </p:cNvPr>
          <p:cNvSpPr/>
          <p:nvPr/>
        </p:nvSpPr>
        <p:spPr>
          <a:xfrm rot="16200000">
            <a:off x="8177332" y="5742300"/>
            <a:ext cx="261142" cy="512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BB0C00CB-9A2D-423D-B05C-B80E2DC497B2}"/>
              </a:ext>
            </a:extLst>
          </p:cNvPr>
          <p:cNvSpPr/>
          <p:nvPr/>
        </p:nvSpPr>
        <p:spPr>
          <a:xfrm rot="16200000">
            <a:off x="8329732" y="5894700"/>
            <a:ext cx="261142" cy="512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D81AF7E7-3618-495D-A367-329C488EFB1B}"/>
              </a:ext>
            </a:extLst>
          </p:cNvPr>
          <p:cNvSpPr/>
          <p:nvPr/>
        </p:nvSpPr>
        <p:spPr>
          <a:xfrm rot="16200000">
            <a:off x="8482132" y="6047100"/>
            <a:ext cx="261142" cy="512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720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406E-6BF1-46C1-B989-348CAF36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53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Reading « Future » Message / </a:t>
            </a:r>
            <a:r>
              <a:rPr lang="fr-FR" dirty="0" err="1"/>
              <a:t>Backward</a:t>
            </a:r>
            <a:r>
              <a:rPr lang="fr-FR" dirty="0"/>
              <a:t> Client </a:t>
            </a:r>
            <a:br>
              <a:rPr lang="fr-FR" dirty="0"/>
            </a:br>
            <a:r>
              <a:rPr lang="fr-FR" dirty="0"/>
              <a:t>… Ignore </a:t>
            </a:r>
            <a:r>
              <a:rPr lang="fr-FR" dirty="0" err="1"/>
              <a:t>Unknown</a:t>
            </a:r>
            <a:r>
              <a:rPr lang="fr-FR" dirty="0"/>
              <a:t> Fields</a:t>
            </a:r>
          </a:p>
        </p:txBody>
      </p:sp>
      <p:sp>
        <p:nvSpPr>
          <p:cNvPr id="4" name="Flowchart: Card 3">
            <a:extLst>
              <a:ext uri="{FF2B5EF4-FFF2-40B4-BE49-F238E27FC236}">
                <a16:creationId xmlns:a16="http://schemas.microsoft.com/office/drawing/2014/main" id="{52F13954-B33C-4A75-AEB2-EE2ECD041650}"/>
              </a:ext>
            </a:extLst>
          </p:cNvPr>
          <p:cNvSpPr/>
          <p:nvPr/>
        </p:nvSpPr>
        <p:spPr>
          <a:xfrm>
            <a:off x="3772841" y="4414045"/>
            <a:ext cx="3017205" cy="478534"/>
          </a:xfrm>
          <a:prstGeom prst="flowChartPunchedCar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BFB2F-7010-4356-8312-9A7943716C4F}"/>
              </a:ext>
            </a:extLst>
          </p:cNvPr>
          <p:cNvSpPr txBox="1"/>
          <p:nvPr/>
        </p:nvSpPr>
        <p:spPr>
          <a:xfrm>
            <a:off x="3722384" y="4483804"/>
            <a:ext cx="3165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1: « Hello », 3: « { </a:t>
            </a:r>
            <a:r>
              <a:rPr lang="fr-FR" dirty="0" err="1"/>
              <a:t>color</a:t>
            </a:r>
            <a:r>
              <a:rPr lang="fr-FR" dirty="0"/>
              <a:t>: </a:t>
            </a:r>
            <a:r>
              <a:rPr lang="fr-FR" dirty="0" err="1"/>
              <a:t>blue</a:t>
            </a:r>
            <a:r>
              <a:rPr lang="fr-FR" dirty="0"/>
              <a:t> }»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38242-876E-4DCF-A460-6FECD2CF9801}"/>
              </a:ext>
            </a:extLst>
          </p:cNvPr>
          <p:cNvSpPr txBox="1"/>
          <p:nvPr/>
        </p:nvSpPr>
        <p:spPr>
          <a:xfrm>
            <a:off x="3270019" y="4005520"/>
            <a:ext cx="309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message </a:t>
            </a:r>
            <a:r>
              <a:rPr lang="fr-FR" dirty="0" err="1"/>
              <a:t>from</a:t>
            </a:r>
            <a:r>
              <a:rPr lang="fr-FR" dirty="0"/>
              <a:t> v2 .proto format</a:t>
            </a:r>
          </a:p>
        </p:txBody>
      </p:sp>
      <p:pic>
        <p:nvPicPr>
          <p:cNvPr id="7" name="Picture 6" descr="File Format Exe Icon, PNG ClipArt Image | IconBug.com">
            <a:extLst>
              <a:ext uri="{FF2B5EF4-FFF2-40B4-BE49-F238E27FC236}">
                <a16:creationId xmlns:a16="http://schemas.microsoft.com/office/drawing/2014/main" id="{63DE7EC4-EB6C-4931-9B8F-684CA8D8C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80" y="3989836"/>
            <a:ext cx="879197" cy="8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64A72E-A624-4327-AD36-51FC0B49CB92}"/>
              </a:ext>
            </a:extLst>
          </p:cNvPr>
          <p:cNvSpPr txBox="1"/>
          <p:nvPr/>
        </p:nvSpPr>
        <p:spPr>
          <a:xfrm>
            <a:off x="929943" y="3468104"/>
            <a:ext cx="137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client-v2.exe</a:t>
            </a:r>
          </a:p>
        </p:txBody>
      </p:sp>
      <p:sp>
        <p:nvSpPr>
          <p:cNvPr id="9" name="Flowchart: Card 8">
            <a:extLst>
              <a:ext uri="{FF2B5EF4-FFF2-40B4-BE49-F238E27FC236}">
                <a16:creationId xmlns:a16="http://schemas.microsoft.com/office/drawing/2014/main" id="{AA007B4D-77C3-4F68-8D30-F9256C32D791}"/>
              </a:ext>
            </a:extLst>
          </p:cNvPr>
          <p:cNvSpPr/>
          <p:nvPr/>
        </p:nvSpPr>
        <p:spPr>
          <a:xfrm>
            <a:off x="1343174" y="2301948"/>
            <a:ext cx="303028" cy="32033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744467-F544-44E8-B796-3A778F57A1BD}"/>
              </a:ext>
            </a:extLst>
          </p:cNvPr>
          <p:cNvSpPr txBox="1"/>
          <p:nvPr/>
        </p:nvSpPr>
        <p:spPr>
          <a:xfrm>
            <a:off x="1051965" y="1921560"/>
            <a:ext cx="9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.proto~2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455C4EE-B4C1-4BB4-8A72-35FD93AF6B43}"/>
              </a:ext>
            </a:extLst>
          </p:cNvPr>
          <p:cNvSpPr/>
          <p:nvPr/>
        </p:nvSpPr>
        <p:spPr>
          <a:xfrm>
            <a:off x="1365814" y="2774998"/>
            <a:ext cx="261142" cy="51243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312A1CF-0F58-461C-83D4-E1BFD6171E98}"/>
              </a:ext>
            </a:extLst>
          </p:cNvPr>
          <p:cNvSpPr/>
          <p:nvPr/>
        </p:nvSpPr>
        <p:spPr>
          <a:xfrm rot="16200000">
            <a:off x="2419352" y="4089099"/>
            <a:ext cx="261142" cy="512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2861FC46-7205-4069-A03B-9200E77CC6AF}"/>
              </a:ext>
            </a:extLst>
          </p:cNvPr>
          <p:cNvSpPr/>
          <p:nvPr/>
        </p:nvSpPr>
        <p:spPr>
          <a:xfrm rot="16200000">
            <a:off x="2578430" y="4337240"/>
            <a:ext cx="261142" cy="512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96A4F46-CC2E-4EB3-BCB7-F25ADB99306E}"/>
              </a:ext>
            </a:extLst>
          </p:cNvPr>
          <p:cNvSpPr/>
          <p:nvPr/>
        </p:nvSpPr>
        <p:spPr>
          <a:xfrm rot="16200000">
            <a:off x="2787698" y="4582234"/>
            <a:ext cx="261142" cy="512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owchart: Card 22">
            <a:extLst>
              <a:ext uri="{FF2B5EF4-FFF2-40B4-BE49-F238E27FC236}">
                <a16:creationId xmlns:a16="http://schemas.microsoft.com/office/drawing/2014/main" id="{E86D58BE-BB07-49BF-83AE-FB4376B346CD}"/>
              </a:ext>
            </a:extLst>
          </p:cNvPr>
          <p:cNvSpPr/>
          <p:nvPr/>
        </p:nvSpPr>
        <p:spPr>
          <a:xfrm>
            <a:off x="9955619" y="4414045"/>
            <a:ext cx="1398181" cy="478534"/>
          </a:xfrm>
          <a:prstGeom prst="flowChartPunchedCar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15019D-4EA2-4391-A270-CE01C7EDCF2E}"/>
              </a:ext>
            </a:extLst>
          </p:cNvPr>
          <p:cNvSpPr txBox="1"/>
          <p:nvPr/>
        </p:nvSpPr>
        <p:spPr>
          <a:xfrm>
            <a:off x="10004399" y="446928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1: « Hello »</a:t>
            </a:r>
          </a:p>
        </p:txBody>
      </p: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DF59D2E0-6B39-4B85-A3AF-BDF1A563C2B7}"/>
              </a:ext>
            </a:extLst>
          </p:cNvPr>
          <p:cNvSpPr/>
          <p:nvPr/>
        </p:nvSpPr>
        <p:spPr>
          <a:xfrm>
            <a:off x="8199111" y="5407526"/>
            <a:ext cx="2937535" cy="891025"/>
          </a:xfrm>
          <a:prstGeom prst="wedgeEllipseCallout">
            <a:avLst>
              <a:gd name="adj1" fmla="val 33966"/>
              <a:gd name="adj2" fmla="val -958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Picture 25" descr="File Format Exe Icon, PNG ClipArt Image | IconBug.com">
            <a:extLst>
              <a:ext uri="{FF2B5EF4-FFF2-40B4-BE49-F238E27FC236}">
                <a16:creationId xmlns:a16="http://schemas.microsoft.com/office/drawing/2014/main" id="{5BED0431-FAAF-410D-9660-96642DEA6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175" y="4084398"/>
            <a:ext cx="879197" cy="8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56995E-6AC0-4528-B75F-15B8BBA9C214}"/>
              </a:ext>
            </a:extLst>
          </p:cNvPr>
          <p:cNvSpPr txBox="1"/>
          <p:nvPr/>
        </p:nvSpPr>
        <p:spPr>
          <a:xfrm>
            <a:off x="8308038" y="3562666"/>
            <a:ext cx="137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client-v2.exe</a:t>
            </a:r>
          </a:p>
        </p:txBody>
      </p:sp>
      <p:sp>
        <p:nvSpPr>
          <p:cNvPr id="28" name="Flowchart: Card 27">
            <a:extLst>
              <a:ext uri="{FF2B5EF4-FFF2-40B4-BE49-F238E27FC236}">
                <a16:creationId xmlns:a16="http://schemas.microsoft.com/office/drawing/2014/main" id="{1BA33683-E11B-46BB-BC26-C103D908F4EC}"/>
              </a:ext>
            </a:extLst>
          </p:cNvPr>
          <p:cNvSpPr/>
          <p:nvPr/>
        </p:nvSpPr>
        <p:spPr>
          <a:xfrm>
            <a:off x="8721269" y="2396510"/>
            <a:ext cx="303028" cy="320330"/>
          </a:xfrm>
          <a:prstGeom prst="flowChartPunchedCar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2EA6EB-DF73-4BF7-9CAE-11BE42D35B86}"/>
              </a:ext>
            </a:extLst>
          </p:cNvPr>
          <p:cNvSpPr txBox="1"/>
          <p:nvPr/>
        </p:nvSpPr>
        <p:spPr>
          <a:xfrm>
            <a:off x="8430060" y="2016122"/>
            <a:ext cx="99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.proto~1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B85310F1-B4D1-42EF-81A8-871FEE7876B0}"/>
              </a:ext>
            </a:extLst>
          </p:cNvPr>
          <p:cNvSpPr/>
          <p:nvPr/>
        </p:nvSpPr>
        <p:spPr>
          <a:xfrm>
            <a:off x="8743909" y="2869560"/>
            <a:ext cx="261142" cy="51243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C358A6-E454-4095-86DE-A3A8CA94A17C}"/>
              </a:ext>
            </a:extLst>
          </p:cNvPr>
          <p:cNvSpPr txBox="1"/>
          <p:nvPr/>
        </p:nvSpPr>
        <p:spPr>
          <a:xfrm>
            <a:off x="2372772" y="3914083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write</a:t>
            </a:r>
            <a:endParaRPr lang="fr-FR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8CC0A94C-D5E8-4738-A06D-3C0CE8D66078}"/>
              </a:ext>
            </a:extLst>
          </p:cNvPr>
          <p:cNvSpPr/>
          <p:nvPr/>
        </p:nvSpPr>
        <p:spPr>
          <a:xfrm rot="16200000">
            <a:off x="7467907" y="4110016"/>
            <a:ext cx="261142" cy="512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EAA59F2A-3C9C-458C-BC4D-1F37C3BABA07}"/>
              </a:ext>
            </a:extLst>
          </p:cNvPr>
          <p:cNvSpPr/>
          <p:nvPr/>
        </p:nvSpPr>
        <p:spPr>
          <a:xfrm rot="16200000">
            <a:off x="7626985" y="4358157"/>
            <a:ext cx="261142" cy="512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C6832F0E-A643-4B2A-92E7-DB7F59B94331}"/>
              </a:ext>
            </a:extLst>
          </p:cNvPr>
          <p:cNvSpPr/>
          <p:nvPr/>
        </p:nvSpPr>
        <p:spPr>
          <a:xfrm rot="16200000">
            <a:off x="7836253" y="4603151"/>
            <a:ext cx="261142" cy="512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9EB9F7-132C-4938-B5A4-C821E670F32E}"/>
              </a:ext>
            </a:extLst>
          </p:cNvPr>
          <p:cNvSpPr txBox="1"/>
          <p:nvPr/>
        </p:nvSpPr>
        <p:spPr>
          <a:xfrm>
            <a:off x="7421327" y="3935000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13E827-C5F0-4135-9F28-BBA548D87771}"/>
              </a:ext>
            </a:extLst>
          </p:cNvPr>
          <p:cNvSpPr txBox="1"/>
          <p:nvPr/>
        </p:nvSpPr>
        <p:spPr>
          <a:xfrm>
            <a:off x="8329743" y="5626897"/>
            <a:ext cx="26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Ignore </a:t>
            </a:r>
            <a:r>
              <a:rPr lang="fr-FR" dirty="0" err="1"/>
              <a:t>unknown</a:t>
            </a:r>
            <a:r>
              <a:rPr lang="fr-FR" dirty="0"/>
              <a:t> </a:t>
            </a:r>
            <a:r>
              <a:rPr lang="fr-FR" dirty="0" err="1"/>
              <a:t>field</a:t>
            </a:r>
            <a:r>
              <a:rPr lang="fr-FR" dirty="0"/>
              <a:t> « 3 »</a:t>
            </a:r>
          </a:p>
        </p:txBody>
      </p:sp>
    </p:spTree>
    <p:extLst>
      <p:ext uri="{BB962C8B-B14F-4D97-AF65-F5344CB8AC3E}">
        <p14:creationId xmlns:p14="http://schemas.microsoft.com/office/powerpoint/2010/main" val="420134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C9803-5ED7-4D78-89DE-BA7FA488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Schema</a:t>
            </a:r>
            <a:r>
              <a:rPr lang="fr-FR" dirty="0"/>
              <a:t> </a:t>
            </a:r>
            <a:r>
              <a:rPr lang="fr-FR" dirty="0" err="1"/>
              <a:t>Registry</a:t>
            </a:r>
            <a:endParaRPr lang="fr-FR" dirty="0"/>
          </a:p>
        </p:txBody>
      </p:sp>
      <p:pic>
        <p:nvPicPr>
          <p:cNvPr id="4" name="Picture 3" descr="File Format Exe Icon, PNG ClipArt Image | IconBug.com">
            <a:extLst>
              <a:ext uri="{FF2B5EF4-FFF2-40B4-BE49-F238E27FC236}">
                <a16:creationId xmlns:a16="http://schemas.microsoft.com/office/drawing/2014/main" id="{A3A57A32-C82E-4819-BC49-C412FB13A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392" y="2537975"/>
            <a:ext cx="879197" cy="8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ile Format Exe Icon, PNG ClipArt Image | IconBug.com">
            <a:extLst>
              <a:ext uri="{FF2B5EF4-FFF2-40B4-BE49-F238E27FC236}">
                <a16:creationId xmlns:a16="http://schemas.microsoft.com/office/drawing/2014/main" id="{D5E314C4-D7C1-410A-BC01-B9EFDE4FC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9530" y="2546072"/>
            <a:ext cx="879197" cy="8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lowchart: Card 5">
            <a:extLst>
              <a:ext uri="{FF2B5EF4-FFF2-40B4-BE49-F238E27FC236}">
                <a16:creationId xmlns:a16="http://schemas.microsoft.com/office/drawing/2014/main" id="{3E3C9248-EA52-4067-8160-80419B0167B9}"/>
              </a:ext>
            </a:extLst>
          </p:cNvPr>
          <p:cNvSpPr/>
          <p:nvPr/>
        </p:nvSpPr>
        <p:spPr>
          <a:xfrm>
            <a:off x="4290265" y="2585208"/>
            <a:ext cx="3611470" cy="891025"/>
          </a:xfrm>
          <a:prstGeom prst="flowChartPunchedCard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A763D-8473-4ACA-8426-4A3863412528}"/>
              </a:ext>
            </a:extLst>
          </p:cNvPr>
          <p:cNvSpPr txBox="1"/>
          <p:nvPr/>
        </p:nvSpPr>
        <p:spPr>
          <a:xfrm>
            <a:off x="4346133" y="2707554"/>
            <a:ext cx="381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schemaURL</a:t>
            </a:r>
            <a:r>
              <a:rPr lang="fr-FR" dirty="0"/>
              <a:t>= « ….. </a:t>
            </a:r>
            <a:r>
              <a:rPr lang="fr-FR" dirty="0" err="1"/>
              <a:t>Schema</a:t>
            </a:r>
            <a:r>
              <a:rPr lang="fr-FR" dirty="0"/>
              <a:t> </a:t>
            </a:r>
            <a:r>
              <a:rPr lang="fr-FR" dirty="0" err="1"/>
              <a:t>vX.Y.Z</a:t>
            </a:r>
            <a:r>
              <a:rPr lang="fr-FR" dirty="0"/>
              <a:t>» </a:t>
            </a:r>
          </a:p>
          <a:p>
            <a:r>
              <a:rPr lang="fr-FR" dirty="0" err="1"/>
              <a:t>Payload</a:t>
            </a:r>
            <a:r>
              <a:rPr lang="fr-FR" dirty="0"/>
              <a:t>= 01010101101101010101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3CADD6-800D-4223-A136-A121D600791F}"/>
              </a:ext>
            </a:extLst>
          </p:cNvPr>
          <p:cNvCxnSpPr>
            <a:cxnSpLocks/>
          </p:cNvCxnSpPr>
          <p:nvPr/>
        </p:nvCxnSpPr>
        <p:spPr>
          <a:xfrm flipH="1">
            <a:off x="7035102" y="4292481"/>
            <a:ext cx="2667107" cy="131389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ylinder 14">
            <a:extLst>
              <a:ext uri="{FF2B5EF4-FFF2-40B4-BE49-F238E27FC236}">
                <a16:creationId xmlns:a16="http://schemas.microsoft.com/office/drawing/2014/main" id="{3895D4C0-E113-4F06-B333-64581D8CAD50}"/>
              </a:ext>
            </a:extLst>
          </p:cNvPr>
          <p:cNvSpPr/>
          <p:nvPr/>
        </p:nvSpPr>
        <p:spPr>
          <a:xfrm>
            <a:off x="5596270" y="5135526"/>
            <a:ext cx="999460" cy="98351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EF533CD2-BFC6-4413-8E34-BBBD4E473301}"/>
              </a:ext>
            </a:extLst>
          </p:cNvPr>
          <p:cNvSpPr/>
          <p:nvPr/>
        </p:nvSpPr>
        <p:spPr>
          <a:xfrm rot="16200000">
            <a:off x="3111574" y="2687745"/>
            <a:ext cx="261142" cy="512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B102B8C-045A-49E9-AC0F-304B4B015534}"/>
              </a:ext>
            </a:extLst>
          </p:cNvPr>
          <p:cNvSpPr/>
          <p:nvPr/>
        </p:nvSpPr>
        <p:spPr>
          <a:xfrm rot="16200000">
            <a:off x="3270652" y="2935886"/>
            <a:ext cx="261142" cy="512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137FBAB-F48B-455C-9707-4138E9175F32}"/>
              </a:ext>
            </a:extLst>
          </p:cNvPr>
          <p:cNvSpPr/>
          <p:nvPr/>
        </p:nvSpPr>
        <p:spPr>
          <a:xfrm rot="16200000">
            <a:off x="3479920" y="3180880"/>
            <a:ext cx="261142" cy="512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6330D1-3BE0-4843-BDF2-0EA96D7035D6}"/>
              </a:ext>
            </a:extLst>
          </p:cNvPr>
          <p:cNvSpPr txBox="1"/>
          <p:nvPr/>
        </p:nvSpPr>
        <p:spPr>
          <a:xfrm>
            <a:off x="3064994" y="2512729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write</a:t>
            </a:r>
            <a:endParaRPr lang="fr-FR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24B9729-C598-4884-A373-83EC67272082}"/>
              </a:ext>
            </a:extLst>
          </p:cNvPr>
          <p:cNvSpPr/>
          <p:nvPr/>
        </p:nvSpPr>
        <p:spPr>
          <a:xfrm rot="16200000">
            <a:off x="8501128" y="2665661"/>
            <a:ext cx="261142" cy="512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96583852-2608-4936-AA1C-4094A2CD316A}"/>
              </a:ext>
            </a:extLst>
          </p:cNvPr>
          <p:cNvSpPr/>
          <p:nvPr/>
        </p:nvSpPr>
        <p:spPr>
          <a:xfrm rot="16200000">
            <a:off x="8660206" y="2913802"/>
            <a:ext cx="261142" cy="512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A421DF34-BE6F-409F-8BBB-1DE660EF5A3E}"/>
              </a:ext>
            </a:extLst>
          </p:cNvPr>
          <p:cNvSpPr/>
          <p:nvPr/>
        </p:nvSpPr>
        <p:spPr>
          <a:xfrm rot="16200000">
            <a:off x="8869474" y="3158796"/>
            <a:ext cx="261142" cy="5124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78D3FF-5C27-4AA6-BEC0-3C17DF268243}"/>
              </a:ext>
            </a:extLst>
          </p:cNvPr>
          <p:cNvSpPr txBox="1"/>
          <p:nvPr/>
        </p:nvSpPr>
        <p:spPr>
          <a:xfrm>
            <a:off x="8454548" y="2490645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F3A00FBD-D534-4606-94AA-1999B29A79A7}"/>
              </a:ext>
            </a:extLst>
          </p:cNvPr>
          <p:cNvSpPr/>
          <p:nvPr/>
        </p:nvSpPr>
        <p:spPr>
          <a:xfrm>
            <a:off x="1312025" y="3960596"/>
            <a:ext cx="575930" cy="4820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17B99E-90A3-414F-B6B8-849871F3A301}"/>
              </a:ext>
            </a:extLst>
          </p:cNvPr>
          <p:cNvSpPr txBox="1"/>
          <p:nvPr/>
        </p:nvSpPr>
        <p:spPr>
          <a:xfrm>
            <a:off x="807569" y="4478348"/>
            <a:ext cx="1875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Schema</a:t>
            </a:r>
            <a:r>
              <a:rPr lang="fr-FR" dirty="0"/>
              <a:t> cache </a:t>
            </a:r>
          </a:p>
          <a:p>
            <a:r>
              <a:rPr lang="fr-FR" dirty="0"/>
              <a:t>(immutable by ID)</a:t>
            </a: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47239636-2BDC-4F15-BC4D-CDE835522AC8}"/>
              </a:ext>
            </a:extLst>
          </p:cNvPr>
          <p:cNvSpPr/>
          <p:nvPr/>
        </p:nvSpPr>
        <p:spPr>
          <a:xfrm>
            <a:off x="10161858" y="3921460"/>
            <a:ext cx="575930" cy="48200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3ED061-C6E8-485B-B00C-046067A8F202}"/>
              </a:ext>
            </a:extLst>
          </p:cNvPr>
          <p:cNvSpPr txBox="1"/>
          <p:nvPr/>
        </p:nvSpPr>
        <p:spPr>
          <a:xfrm>
            <a:off x="9657402" y="4439212"/>
            <a:ext cx="1875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Schema</a:t>
            </a:r>
            <a:r>
              <a:rPr lang="fr-FR" dirty="0"/>
              <a:t> cache </a:t>
            </a:r>
          </a:p>
          <a:p>
            <a:r>
              <a:rPr lang="fr-FR" dirty="0"/>
              <a:t>(immutable by ID)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38444E-75E1-4813-B551-9313AB8136A5}"/>
              </a:ext>
            </a:extLst>
          </p:cNvPr>
          <p:cNvCxnSpPr>
            <a:cxnSpLocks/>
          </p:cNvCxnSpPr>
          <p:nvPr/>
        </p:nvCxnSpPr>
        <p:spPr>
          <a:xfrm>
            <a:off x="2327327" y="4223129"/>
            <a:ext cx="2930473" cy="13832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8E040B-0E1E-4EF5-9B99-55AD1AC8677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599991" y="3429000"/>
            <a:ext cx="0" cy="42446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044447-FFB5-464E-A9E0-55FE56C8DED7}"/>
              </a:ext>
            </a:extLst>
          </p:cNvPr>
          <p:cNvCxnSpPr>
            <a:cxnSpLocks/>
          </p:cNvCxnSpPr>
          <p:nvPr/>
        </p:nvCxnSpPr>
        <p:spPr>
          <a:xfrm>
            <a:off x="10433875" y="3429000"/>
            <a:ext cx="0" cy="42446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CDB9690-8796-4A65-9F7F-6BF697DEFA9D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5518295" y="3030719"/>
            <a:ext cx="442675" cy="1639588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0E50A20-610F-4C00-9120-05850B258503}"/>
              </a:ext>
            </a:extLst>
          </p:cNvPr>
          <p:cNvSpPr txBox="1"/>
          <p:nvPr/>
        </p:nvSpPr>
        <p:spPr>
          <a:xfrm>
            <a:off x="5951122" y="4185739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Schema</a:t>
            </a:r>
            <a:r>
              <a:rPr lang="fr-FR" dirty="0"/>
              <a:t> v0 = {…}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BFE753-2C4A-46EF-AAF3-6763003C63B0}"/>
              </a:ext>
            </a:extLst>
          </p:cNvPr>
          <p:cNvSpPr txBox="1"/>
          <p:nvPr/>
        </p:nvSpPr>
        <p:spPr>
          <a:xfrm>
            <a:off x="5960970" y="4485641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Schema</a:t>
            </a:r>
            <a:r>
              <a:rPr lang="fr-FR" dirty="0"/>
              <a:t> v1 = {…}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547F47E-B181-4103-8626-3FF84A538264}"/>
              </a:ext>
            </a:extLst>
          </p:cNvPr>
          <p:cNvSpPr txBox="1"/>
          <p:nvPr/>
        </p:nvSpPr>
        <p:spPr>
          <a:xfrm>
            <a:off x="5981010" y="4793451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Schema</a:t>
            </a:r>
            <a:r>
              <a:rPr lang="fr-FR" dirty="0"/>
              <a:t> v2 = {…}</a:t>
            </a:r>
          </a:p>
        </p:txBody>
      </p:sp>
    </p:spTree>
    <p:extLst>
      <p:ext uri="{BB962C8B-B14F-4D97-AF65-F5344CB8AC3E}">
        <p14:creationId xmlns:p14="http://schemas.microsoft.com/office/powerpoint/2010/main" val="56574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1353</Words>
  <Application>Microsoft Office PowerPoint</Application>
  <PresentationFormat>Widescreen</PresentationFormat>
  <Paragraphs>279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Architecture Design  Part 3 : DTO</vt:lpstr>
      <vt:lpstr>External Protocol  … Marshalling/Unmarshalling to Internal Langage</vt:lpstr>
      <vt:lpstr>Message Encoding : Text / Binary</vt:lpstr>
      <vt:lpstr>Schema … Code-Generator</vt:lpstr>
      <vt:lpstr>Schema:  Fixed / support version upgrade</vt:lpstr>
      <vt:lpstr>Dynamic Schema:  Protobuf, gRPC compiled Versioned Fields</vt:lpstr>
      <vt:lpstr>Dynamic Messages, Schema-compatible</vt:lpstr>
      <vt:lpstr>Reading « Future » Message / Backward Client  … Ignore Unknown Fields</vt:lpstr>
      <vt:lpstr>Schema Registry</vt:lpstr>
      <vt:lpstr>Schema Contained in Messages</vt:lpstr>
      <vt:lpstr>Http Json Request &lt;-&gt; Java Object method</vt:lpstr>
      <vt:lpstr>JavaScript &lt;-&gt; Json (JavaScript Object Notation) &lt;-&gt; Java</vt:lpstr>
      <vt:lpstr>http JSON : Open &amp; DeFacto Standard  for Portability, Simplicity, Frameworks</vt:lpstr>
      <vt:lpstr>Http Request &lt;-&gt; Spring Java Mappings @RequestMapping, @{Get|Post|..}Mapping, @RequestBody ..</vt:lpstr>
      <vt:lpstr>Equivalent Explicit Json Unmarshalling</vt:lpstr>
      <vt:lpstr>Equivalent Explicit Json Marshalling</vt:lpstr>
      <vt:lpstr>Explicit Equivalent, with http Status + Headers</vt:lpstr>
      <vt:lpstr>Naive (Not working) @Entity to JSON</vt:lpstr>
      <vt:lpstr>Why Not using 1 class Entity = DTO ?</vt:lpstr>
      <vt:lpstr>Example Entity class .. Do not export all</vt:lpstr>
      <vt:lpstr>1 Entity class &lt;-&gt;  Several specific DTO classes</vt:lpstr>
      <vt:lpstr>Entity -&gt; Projection DTOs = « Cutting » relations</vt:lpstr>
      <vt:lpstr>Reminder Part 2 … Entity lifecycle in Session</vt:lpstr>
      <vt:lpstr>Entity : Lifecycle managed by Session (Transaction)</vt:lpstr>
      <vt:lpstr>Copy Entity data to Transfer before Commit</vt:lpstr>
      <vt:lpstr>2 Rules :  a/ use DTOs != Entities   b/ use RestController != (Transactional) Service</vt:lpstr>
      <vt:lpstr>Controller Method Pattern { unmarshal / delegate / marshall }</vt:lpstr>
      <vt:lpstr>PowerPoint Presentation</vt:lpstr>
      <vt:lpstr>SOLID  RestController   ….  S = Single  </vt:lpstr>
      <vt:lpstr>Typical CRUD Rest Controller</vt:lpstr>
      <vt:lpstr>Typical CRUD Transactional Service (1/2)</vt:lpstr>
      <vt:lpstr>Typical CRUD Service (2/2)  entity2Dto / dto2Entity</vt:lpstr>
      <vt:lpstr>entity2Dto / dto2Entity  using generic signature and « .class »</vt:lpstr>
      <vt:lpstr>using Orika MapperFacade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arnaud.nauwynck@gmail.com</dc:creator>
  <cp:lastModifiedBy>arnaud.nauwynck@gmail.com</cp:lastModifiedBy>
  <cp:revision>16</cp:revision>
  <dcterms:created xsi:type="dcterms:W3CDTF">2022-01-26T20:07:54Z</dcterms:created>
  <dcterms:modified xsi:type="dcterms:W3CDTF">2022-01-27T09:11:47Z</dcterms:modified>
</cp:coreProperties>
</file>