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1" r:id="rId6"/>
    <p:sldId id="262" r:id="rId7"/>
    <p:sldId id="275" r:id="rId8"/>
    <p:sldId id="273" r:id="rId9"/>
    <p:sldId id="274" r:id="rId10"/>
    <p:sldId id="263" r:id="rId11"/>
    <p:sldId id="264" r:id="rId12"/>
    <p:sldId id="266" r:id="rId13"/>
    <p:sldId id="267" r:id="rId14"/>
    <p:sldId id="271" r:id="rId15"/>
    <p:sldId id="268" r:id="rId16"/>
    <p:sldId id="269" r:id="rId17"/>
    <p:sldId id="272" r:id="rId18"/>
    <p:sldId id="270" r:id="rId19"/>
    <p:sldId id="260" r:id="rId20"/>
    <p:sldId id="265" r:id="rId21"/>
  </p:sldIdLst>
  <p:sldSz cx="10080625" cy="5670550"/>
  <p:notesSz cx="7772400" cy="10058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39" y="1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DA093DEF-E551-4680-AD40-8B245422482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1C64F60-79D6-42AF-A4C2-30EAB221A155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80D7E0D-3691-4150-9779-29AE22438250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7FF9FDF-09F3-4498-A676-6D241A399E54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B447A2D-77B3-463D-8E7E-455B49E4EBB4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99633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E23CC3E-13F1-4545-9DD9-463DD888C7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8F0AE89-001A-4D41-93BA-BCF831B5F7D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EC1CF707-1537-49BB-9C1B-0BF2FB2BE45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30CFD5-02FE-4ECA-8F6C-4985599F8538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187369-2B94-4559-90F8-D7DE1E431A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0FD99B-B017-4982-835E-EEE11F3D44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7D67FED4-905D-4423-8BFB-DA6B669C20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35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97E879-C3AA-48A5-8C9F-EE1A8E4D681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CF6D6BE-0BF3-4261-95B3-C252E12DF137}" type="slidenum">
              <a:t>1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0493E38-9E16-41F3-BF39-83E847ECB74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98C9F75-AFE2-49FE-BC3E-9D4BF6BB220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17B24D-EB8D-493E-9617-2A99BFE0ED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8569578-115A-4360-A7D3-5A80457ACDB4}" type="slidenum">
              <a:t>13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88AA90D-D0C8-4832-8B45-2708AD7A82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F3ACA6-A5C8-4D6C-A0F3-F788037CB5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37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3F6812-B5DD-478C-9C1F-54425DBB43B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DF8565B-C972-4D9F-800A-959BE35E5682}" type="slidenum">
              <a:t>14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FD1CC1A-A492-4098-8898-38FA8EF66CC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4924626-8EC2-46A8-9B88-D46C8DF50C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61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17B24D-EB8D-493E-9617-2A99BFE0ED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8569578-115A-4360-A7D3-5A80457ACDB4}" type="slidenum">
              <a:t>15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88AA90D-D0C8-4832-8B45-2708AD7A82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F3ACA6-A5C8-4D6C-A0F3-F788037CB5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50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17B24D-EB8D-493E-9617-2A99BFE0ED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8569578-115A-4360-A7D3-5A80457ACDB4}" type="slidenum">
              <a:t>16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88AA90D-D0C8-4832-8B45-2708AD7A82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F3ACA6-A5C8-4D6C-A0F3-F788037CB5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95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17B24D-EB8D-493E-9617-2A99BFE0ED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8569578-115A-4360-A7D3-5A80457ACDB4}" type="slidenum">
              <a:t>17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88AA90D-D0C8-4832-8B45-2708AD7A82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F3ACA6-A5C8-4D6C-A0F3-F788037CB5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62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17B24D-EB8D-493E-9617-2A99BFE0ED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8569578-115A-4360-A7D3-5A80457ACDB4}" type="slidenum">
              <a:t>18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88AA90D-D0C8-4832-8B45-2708AD7A82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F3ACA6-A5C8-4D6C-A0F3-F788037CB5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79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5628CD-B39F-464D-BF0B-0654104C418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52021C2-1A7D-48A9-9EFE-F9ABB5B13A47}" type="slidenum">
              <a:t>19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0D2A54E-BA28-438D-81B2-D27E593DEB7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9659300-86B1-4810-9478-1912D98CEE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8A4533-604E-40B3-93DE-35E54EE2CB5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33E74A8-1A8F-4EE7-B00A-7BFF3B050DDA}" type="slidenum">
              <a:t>20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DEF9E56-E873-4D1E-88AA-ECB13F26BC1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77EFE87-2B20-4A1B-B9E9-38BECC60242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401C27-2244-4819-9233-121A0A635CA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048520E-D738-421A-B329-F79F7FAFBED5}" type="slidenum">
              <a:t>2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29417BE-FE10-4D1F-8B21-31F7631B083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B922E40-DAAE-4DDF-99A8-F8F6B91121D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24413B-2497-4366-904E-231139A1C54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9CE8604-0740-432A-B843-DC9581D3FB8F}" type="slidenum">
              <a:t>3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60F6F7F-BF79-478F-BAB3-13A88F618B1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4558426-446F-4006-A0EF-86671B2BD71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DBC318-1F51-4F63-A215-BFB73B9EF0D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4A3B630-CB08-47EE-9909-3F64A67CE5D4}" type="slidenum">
              <a:t>4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C2F8AF5-B940-4B22-A705-0D229B9C281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238BDB2-5143-49FF-B678-D2764AD20F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3F6812-B5DD-478C-9C1F-54425DBB43B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DF8565B-C972-4D9F-800A-959BE35E5682}" type="slidenum">
              <a:t>5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FD1CC1A-A492-4098-8898-38FA8EF66CC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4924626-8EC2-46A8-9B88-D46C8DF50C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B6BC5C-5076-44F1-B5E3-8C2994E27A1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35EBF06-649A-4028-8108-1E5206F389AE}" type="slidenum">
              <a:t>6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349EA21-BE0F-4D38-BB7D-724BB60DFBC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73A602A-0372-499A-A53C-8C876B7AF41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1E6B53-7346-4719-87CE-B13C0E6CE30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4567DCA-8A8D-45F7-ADC8-DD30D51EF964}" type="slidenum">
              <a:t>10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E6C91F9-5004-4525-B3DE-148CECD31E2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9F095F1-DE0B-4629-8F07-4A34A5C026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17B24D-EB8D-493E-9617-2A99BFE0ED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8569578-115A-4360-A7D3-5A80457ACDB4}" type="slidenum">
              <a:t>11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88AA90D-D0C8-4832-8B45-2708AD7A82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F3ACA6-A5C8-4D6C-A0F3-F788037CB5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17B24D-EB8D-493E-9617-2A99BFE0ED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8569578-115A-4360-A7D3-5A80457ACDB4}" type="slidenum">
              <a:t>12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88AA90D-D0C8-4832-8B45-2708AD7A82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F3ACA6-A5C8-4D6C-A0F3-F788037CB5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90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5161E3-7037-4E5A-A13C-CE4491856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45573D-0ADF-4DD8-A875-308B35CE7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C0672C-7E0D-4B4F-A6E0-2D7BC1B4A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6937A9-A2FD-4CFC-8002-75639D000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D2D9B7-AD85-4346-878C-E5A4A4B8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2E1A4A-E545-4C55-9B8C-54AE2B4BE9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9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40426A-F636-4FAD-B196-2A1D443C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6141D73-A795-43B7-A527-69E447DB1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78FFF2-32D0-458F-89EC-AE8C01562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988735-3813-4BF1-9E4F-596DF67BE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BE9495-44E6-4CC6-BACD-0DD2E6C1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712DE4-8D70-4512-BFF5-8C67909E9C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3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0C07C0A-C277-425D-A219-46448260D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946A108-0A63-40C1-AA47-40C80CC6C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100D80-BD55-4CF8-AC22-C37EDE283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8644D0-D2B8-4A92-A3CD-6975BAAA0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9E3327-0510-4222-937E-D67BDC46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2A2D6C-FA31-47CC-965A-4E2F178C86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3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78F9D9-6443-45BB-9974-9755E4A6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47AEEE-E2E5-4152-B084-CDB58B0AE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E146F7-0A6C-4887-8730-378B1047D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E0B120-C947-499D-B986-085EB8CC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655630-A1AB-489A-ADA4-BA66664B8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FDA3F2-3AD7-4313-82FD-BF67FDA56F3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1CACDF-81DB-4B56-83FD-4BFC2ABDC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7FF66E-4DBA-4788-9A45-08BC2789C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EA74C8-0E68-47DD-B970-619984F9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ABDDE2-164B-4DFA-BE8A-FEA4CF2D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F2B8AE-BEBD-404A-87B2-AAF84ED0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D42E43-93CB-41EE-B00A-F651DEC5B4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4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15CBFB-7EAB-4282-829F-C9D57CC2A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34424C-225E-4083-B045-0FE007444B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F44344-223D-45CA-845D-6F188AFB2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7D86B4-CFC3-4439-8FBA-9C579770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6EE0C7-52FF-488F-8E09-8D4D7F4FA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86A069-16EB-4F29-9A48-4B12C2A0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9DF999-C849-4700-B4E1-3FD25953C61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9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722184-34EC-4A39-91F6-3E486E074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921882-6D7A-4B9E-A741-4200248B6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BFE4479-42B6-4BA9-A0FA-FD95D2295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66A77E2-1E28-4206-AC3B-F64BBF22F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C5D0A76-D673-49A2-821D-C5954EF97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7F96E9F-F74E-4040-97F2-E96C4AAF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C2886E7-9AE5-462E-8C5C-5F27E2BB7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84569A5-FA4A-4B13-AE07-63E6AFF3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6E4B8A-0DCF-43B1-85DD-4E5251D040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3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9F1C19-D927-49AA-ADE9-695422DB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AE3C2A4-A945-4D8C-8680-331F6B02E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9A52066-3BA6-4B3A-B686-A1F7707EA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D76795-C5D4-4D47-A9E2-BF42CE55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92C54D-AFC0-4C2B-A5EE-4288EA3B2D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1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C8358EF-3CE5-49DE-9D1C-A43554C5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02979AC-265E-4579-AFA6-5036A841A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875AA7-9E3C-4058-8523-1154EF7F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ECAC0C-4D25-40E0-AD26-38C321DFC9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796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F2DCB7-AEC7-4546-813A-AE298C49E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01CAA0-339E-497C-B174-BB5D9E669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057015A-6F23-4188-AEB1-A54C0AB2D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69F88E-CDBB-41C0-AABA-6B8F7443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B5BF32-8C48-4CB7-8077-7D5D526AE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415DE9-9A9B-4C53-BB65-6C47EF7C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E7F62F-94D6-46CD-A6E2-D6ECF06395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5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ECF61-0624-4A5A-BF1D-CC9609CF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A3E3B35-EE1F-4151-A1A2-727BB28D3F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9CC039-7CB7-4637-AEA7-A8DFED806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3FBDBF-56F4-4F7A-A6C0-27761D43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C3F4F4-E4E0-4BCA-852D-C271960A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65E634-E711-4F03-A7E5-8BF148B7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5BEBC5F-FE56-43B0-BE0E-DE3FA7A827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6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75301F-3785-4482-8571-AFD5FC958C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DD4B68-3B77-462E-92A6-80DDD03944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F7F49C-3796-4F00-8F5B-45B4D5F85E6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928E81-3FAD-48B7-8736-9E84AF3F773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F55CCA-F0E6-4B61-A04B-CF18DC5447C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B80A7A47-434C-45B2-A21A-2762D434A802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92C733-96AD-418B-8326-811A34D6455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0360" y="4813560"/>
            <a:ext cx="9071640" cy="946440"/>
          </a:xfrm>
        </p:spPr>
        <p:txBody>
          <a:bodyPr vert="horz"/>
          <a:lstStyle/>
          <a:p>
            <a:pPr lvl="0" rtl="0"/>
            <a:r>
              <a:rPr lang="en-US" sz="2600"/>
              <a:t>arnaud.nauwynck@gmail.com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7E42CF9-4798-48C7-A338-C7BADAD1825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0359" y="0"/>
            <a:ext cx="9071640" cy="946440"/>
          </a:xfrm>
        </p:spPr>
        <p:txBody>
          <a:bodyPr vert="horz"/>
          <a:lstStyle/>
          <a:p>
            <a:pPr lvl="0" rtl="0"/>
            <a:r>
              <a:rPr lang="en-US" sz="2600"/>
              <a:t>http://arnaud-nauwynck.github.io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182C00B-CF93-491F-B3BF-30E84EC23FF8}"/>
              </a:ext>
            </a:extLst>
          </p:cNvPr>
          <p:cNvSpPr txBox="1"/>
          <p:nvPr/>
        </p:nvSpPr>
        <p:spPr>
          <a:xfrm>
            <a:off x="504359" y="1290600"/>
            <a:ext cx="9071640" cy="3288239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Big Data – Part 4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Hadoop Ecosystem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HiveMetaStore, Parquet, Spark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DD23B6-F90F-4291-8661-6023530DDBA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8" y="226080"/>
            <a:ext cx="9428401" cy="946440"/>
          </a:xfrm>
        </p:spPr>
        <p:txBody>
          <a:bodyPr vert="horz"/>
          <a:lstStyle/>
          <a:p>
            <a:pPr rtl="0"/>
            <a:r>
              <a:rPr lang="en-US" dirty="0"/>
              <a:t>Sample CREATE EXTERNAL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2421D-43DB-4C1E-B7DE-266BC9CE53FC}"/>
              </a:ext>
            </a:extLst>
          </p:cNvPr>
          <p:cNvSpPr txBox="1"/>
          <p:nvPr/>
        </p:nvSpPr>
        <p:spPr>
          <a:xfrm>
            <a:off x="982800" y="1458000"/>
            <a:ext cx="488300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CREATE EXTERNAL TABLE </a:t>
            </a:r>
            <a:r>
              <a:rPr lang="fr-FR" sz="2400" dirty="0" err="1"/>
              <a:t>db.student</a:t>
            </a:r>
            <a:r>
              <a:rPr lang="fr-FR" sz="2400" dirty="0"/>
              <a:t> (</a:t>
            </a:r>
          </a:p>
          <a:p>
            <a:r>
              <a:rPr lang="fr-FR" sz="2400" dirty="0"/>
              <a:t>   id </a:t>
            </a:r>
            <a:r>
              <a:rPr lang="fr-FR" sz="2400" dirty="0" err="1"/>
              <a:t>int</a:t>
            </a:r>
            <a:r>
              <a:rPr lang="fr-FR" sz="2400" dirty="0"/>
              <a:t>,</a:t>
            </a:r>
          </a:p>
          <a:p>
            <a:r>
              <a:rPr lang="fr-FR" sz="2400" dirty="0"/>
              <a:t>   </a:t>
            </a:r>
            <a:r>
              <a:rPr lang="fr-FR" sz="2400" dirty="0" err="1"/>
              <a:t>firstName</a:t>
            </a:r>
            <a:r>
              <a:rPr lang="fr-FR" sz="2400" dirty="0"/>
              <a:t> string,</a:t>
            </a:r>
          </a:p>
          <a:p>
            <a:r>
              <a:rPr lang="fr-FR" sz="2400" dirty="0"/>
              <a:t>   </a:t>
            </a:r>
            <a:r>
              <a:rPr lang="fr-FR" sz="2400" dirty="0" err="1"/>
              <a:t>lastName</a:t>
            </a:r>
            <a:r>
              <a:rPr lang="fr-FR" sz="2400" dirty="0"/>
              <a:t> string</a:t>
            </a:r>
          </a:p>
          <a:p>
            <a:r>
              <a:rPr lang="fr-FR" sz="2400" dirty="0"/>
              <a:t>) </a:t>
            </a:r>
          </a:p>
          <a:p>
            <a:r>
              <a:rPr lang="fr-FR" sz="2400" dirty="0"/>
              <a:t>PARTITIONED BY (</a:t>
            </a:r>
          </a:p>
          <a:p>
            <a:r>
              <a:rPr lang="fr-FR" sz="2400" dirty="0"/>
              <a:t>  promo </a:t>
            </a:r>
            <a:r>
              <a:rPr lang="fr-FR" sz="2400" dirty="0" err="1"/>
              <a:t>int</a:t>
            </a:r>
            <a:endParaRPr lang="fr-FR" sz="2400" dirty="0"/>
          </a:p>
          <a:p>
            <a:r>
              <a:rPr lang="fr-FR" sz="2400" dirty="0"/>
              <a:t>)</a:t>
            </a:r>
          </a:p>
          <a:p>
            <a:r>
              <a:rPr lang="fr-FR" sz="2400" dirty="0"/>
              <a:t>STORED AS parquet</a:t>
            </a:r>
          </a:p>
          <a:p>
            <a:r>
              <a:rPr lang="fr-FR" sz="2400" dirty="0"/>
              <a:t>LOCATION ‘/data/</a:t>
            </a:r>
            <a:r>
              <a:rPr lang="fr-FR" sz="2400" dirty="0" err="1"/>
              <a:t>student</a:t>
            </a:r>
            <a:r>
              <a:rPr lang="fr-FR" sz="2400" dirty="0"/>
              <a:t>’</a:t>
            </a:r>
          </a:p>
          <a:p>
            <a:endParaRPr lang="fr-FR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24C82-4522-4F76-95AA-9B58D19452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rtl="0"/>
            <a:r>
              <a:rPr lang="en-US" dirty="0" err="1"/>
              <a:t>Sql</a:t>
            </a:r>
            <a:r>
              <a:rPr lang="en-US" dirty="0"/>
              <a:t>&gt; DDL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AF1143-FAAA-4B59-85FF-956FA29D42FF}"/>
              </a:ext>
            </a:extLst>
          </p:cNvPr>
          <p:cNvSpPr txBox="1"/>
          <p:nvPr/>
        </p:nvSpPr>
        <p:spPr>
          <a:xfrm>
            <a:off x="1638000" y="1368000"/>
            <a:ext cx="661014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Sql</a:t>
            </a:r>
            <a:r>
              <a:rPr lang="fr-FR" sz="2400" dirty="0"/>
              <a:t>&gt;</a:t>
            </a:r>
          </a:p>
          <a:p>
            <a:r>
              <a:rPr lang="fr-FR" sz="2400" dirty="0"/>
              <a:t>show </a:t>
            </a:r>
            <a:r>
              <a:rPr lang="fr-FR" sz="2400" dirty="0" err="1"/>
              <a:t>databases</a:t>
            </a:r>
            <a:r>
              <a:rPr lang="fr-FR" sz="2400" dirty="0"/>
              <a:t>;</a:t>
            </a:r>
          </a:p>
          <a:p>
            <a:r>
              <a:rPr lang="fr-FR" sz="2400" dirty="0"/>
              <a:t>use ‘</a:t>
            </a:r>
            <a:r>
              <a:rPr lang="fr-FR" sz="2400" dirty="0" err="1"/>
              <a:t>db</a:t>
            </a:r>
            <a:r>
              <a:rPr lang="fr-FR" sz="2400" dirty="0"/>
              <a:t>’;</a:t>
            </a:r>
          </a:p>
          <a:p>
            <a:endParaRPr lang="fr-FR" sz="2400" dirty="0"/>
          </a:p>
          <a:p>
            <a:r>
              <a:rPr lang="fr-FR" sz="2400" dirty="0"/>
              <a:t>show tables in ‘</a:t>
            </a:r>
            <a:r>
              <a:rPr lang="fr-FR" sz="2400" dirty="0" err="1"/>
              <a:t>db</a:t>
            </a:r>
            <a:r>
              <a:rPr lang="fr-FR" sz="2400" dirty="0"/>
              <a:t>’;</a:t>
            </a:r>
          </a:p>
          <a:p>
            <a:r>
              <a:rPr lang="fr-FR" sz="2400" dirty="0"/>
              <a:t>show tables in ‘</a:t>
            </a:r>
            <a:r>
              <a:rPr lang="fr-FR" sz="2400" dirty="0" err="1"/>
              <a:t>db</a:t>
            </a:r>
            <a:r>
              <a:rPr lang="fr-FR" sz="2400" dirty="0"/>
              <a:t>’ like ‘s*’;</a:t>
            </a:r>
          </a:p>
          <a:p>
            <a:r>
              <a:rPr lang="fr-FR" sz="2400" dirty="0" err="1"/>
              <a:t>describe</a:t>
            </a:r>
            <a:r>
              <a:rPr lang="fr-FR" sz="2400" dirty="0"/>
              <a:t> table </a:t>
            </a:r>
            <a:r>
              <a:rPr lang="fr-FR" sz="2400" dirty="0" err="1"/>
              <a:t>db.student</a:t>
            </a:r>
            <a:r>
              <a:rPr lang="fr-FR" sz="2400" dirty="0"/>
              <a:t>;</a:t>
            </a:r>
          </a:p>
          <a:p>
            <a:r>
              <a:rPr lang="fr-FR" sz="2400" dirty="0"/>
              <a:t>show </a:t>
            </a:r>
            <a:r>
              <a:rPr lang="fr-FR" sz="2400" dirty="0" err="1"/>
              <a:t>create</a:t>
            </a:r>
            <a:r>
              <a:rPr lang="fr-FR" sz="2400" dirty="0"/>
              <a:t> table </a:t>
            </a:r>
            <a:r>
              <a:rPr lang="fr-FR" sz="2400" dirty="0" err="1"/>
              <a:t>db.student</a:t>
            </a:r>
            <a:r>
              <a:rPr lang="fr-FR" sz="2400" dirty="0"/>
              <a:t>;</a:t>
            </a:r>
          </a:p>
          <a:p>
            <a:endParaRPr lang="fr-FR" sz="2400" dirty="0"/>
          </a:p>
          <a:p>
            <a:r>
              <a:rPr lang="fr-FR" sz="2400" dirty="0"/>
              <a:t>alter table </a:t>
            </a:r>
            <a:r>
              <a:rPr lang="fr-FR" sz="2400" dirty="0" err="1"/>
              <a:t>db.student</a:t>
            </a:r>
            <a:r>
              <a:rPr lang="fr-FR" sz="2400" dirty="0"/>
              <a:t> set location ‘/data/student2’;</a:t>
            </a:r>
          </a:p>
          <a:p>
            <a:r>
              <a:rPr lang="fr-FR" sz="2400" dirty="0"/>
              <a:t>drop table </a:t>
            </a:r>
            <a:r>
              <a:rPr lang="fr-FR" sz="2400" dirty="0" err="1"/>
              <a:t>db.student</a:t>
            </a:r>
            <a:r>
              <a:rPr lang="fr-FR" sz="2400" dirty="0"/>
              <a:t>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24C82-4522-4F76-95AA-9B58D19452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rtl="0"/>
            <a:r>
              <a:rPr lang="en-US" dirty="0"/>
              <a:t>DDL.. EXTERNAL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45591C-535A-4296-A886-556DDDD515EA}"/>
              </a:ext>
            </a:extLst>
          </p:cNvPr>
          <p:cNvSpPr txBox="1"/>
          <p:nvPr/>
        </p:nvSpPr>
        <p:spPr>
          <a:xfrm>
            <a:off x="874800" y="1447200"/>
            <a:ext cx="892866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« EXTERNAL TABLE » : data </a:t>
            </a:r>
            <a:r>
              <a:rPr lang="fr-FR" sz="2400" dirty="0" err="1"/>
              <a:t>exists</a:t>
            </a:r>
            <a:r>
              <a:rPr lang="fr-FR" sz="2400" dirty="0"/>
              <a:t> </a:t>
            </a:r>
            <a:r>
              <a:rPr lang="fr-FR" sz="2400" dirty="0" err="1"/>
              <a:t>independently</a:t>
            </a:r>
            <a:r>
              <a:rPr lang="fr-FR" sz="2400" dirty="0"/>
              <a:t> of </a:t>
            </a:r>
            <a:r>
              <a:rPr lang="fr-FR" sz="2400" dirty="0" err="1"/>
              <a:t>metastore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creating</a:t>
            </a:r>
            <a:r>
              <a:rPr lang="fr-FR" sz="2400" dirty="0"/>
              <a:t> table ... </a:t>
            </a:r>
            <a:r>
              <a:rPr lang="fr-FR" sz="2400" dirty="0" err="1"/>
              <a:t>Schema</a:t>
            </a:r>
            <a:r>
              <a:rPr lang="fr-FR" sz="2400" dirty="0"/>
              <a:t> must </a:t>
            </a:r>
            <a:r>
              <a:rPr lang="fr-FR" sz="2400" dirty="0" err="1"/>
              <a:t>be</a:t>
            </a:r>
            <a:r>
              <a:rPr lang="fr-FR" sz="2400" dirty="0"/>
              <a:t> compatible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existing</a:t>
            </a:r>
            <a:r>
              <a:rPr lang="fr-FR" sz="2400" dirty="0"/>
              <a:t> files</a:t>
            </a:r>
          </a:p>
          <a:p>
            <a:r>
              <a:rPr lang="fr-FR" sz="2400" dirty="0" err="1"/>
              <a:t>Non-sense</a:t>
            </a:r>
            <a:r>
              <a:rPr lang="fr-FR" sz="2400" dirty="0"/>
              <a:t> to « alter table » for </a:t>
            </a:r>
            <a:r>
              <a:rPr lang="fr-FR" sz="2400" dirty="0" err="1"/>
              <a:t>column</a:t>
            </a:r>
            <a:endParaRPr lang="fr-FR" sz="2400" dirty="0"/>
          </a:p>
          <a:p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dropping</a:t>
            </a:r>
            <a:r>
              <a:rPr lang="fr-FR" sz="2400" dirty="0"/>
              <a:t> … files are not </a:t>
            </a:r>
            <a:r>
              <a:rPr lang="fr-FR" sz="2400" dirty="0" err="1"/>
              <a:t>deleted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Do not use opposite « MANAGED TABLE »</a:t>
            </a:r>
          </a:p>
          <a:p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creating</a:t>
            </a:r>
            <a:r>
              <a:rPr lang="fr-FR" sz="2400" dirty="0"/>
              <a:t> =&gt; </a:t>
            </a:r>
            <a:r>
              <a:rPr lang="fr-FR" sz="2400" dirty="0" err="1"/>
              <a:t>create</a:t>
            </a:r>
            <a:r>
              <a:rPr lang="fr-FR" sz="2400" dirty="0"/>
              <a:t> </a:t>
            </a:r>
            <a:r>
              <a:rPr lang="fr-FR" sz="2400" dirty="0" err="1"/>
              <a:t>empty</a:t>
            </a:r>
            <a:r>
              <a:rPr lang="fr-FR" sz="2400" dirty="0"/>
              <a:t> </a:t>
            </a:r>
            <a:r>
              <a:rPr lang="fr-FR" sz="2400" dirty="0" err="1"/>
              <a:t>dir</a:t>
            </a:r>
            <a:r>
              <a:rPr lang="fr-FR" sz="2400" dirty="0"/>
              <a:t>, location= « {</a:t>
            </a:r>
            <a:r>
              <a:rPr lang="fr-FR" sz="2400" dirty="0" err="1"/>
              <a:t>db.location</a:t>
            </a:r>
            <a:r>
              <a:rPr lang="fr-FR" sz="2400" dirty="0"/>
              <a:t>}/{table} » </a:t>
            </a:r>
          </a:p>
          <a:p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dropping</a:t>
            </a:r>
            <a:r>
              <a:rPr lang="fr-FR" sz="2400" dirty="0"/>
              <a:t> =&gt; </a:t>
            </a:r>
            <a:r>
              <a:rPr lang="fr-FR" sz="2400" dirty="0" err="1"/>
              <a:t>delete</a:t>
            </a:r>
            <a:r>
              <a:rPr lang="fr-FR" sz="2400" dirty="0"/>
              <a:t> all files !</a:t>
            </a:r>
          </a:p>
        </p:txBody>
      </p:sp>
    </p:spTree>
    <p:extLst>
      <p:ext uri="{BB962C8B-B14F-4D97-AF65-F5344CB8AC3E}">
        <p14:creationId xmlns:p14="http://schemas.microsoft.com/office/powerpoint/2010/main" val="1038039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24C82-4522-4F76-95AA-9B58D19452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rtl="0"/>
            <a:r>
              <a:rPr lang="en-US" dirty="0" err="1"/>
              <a:t>Sql</a:t>
            </a:r>
            <a:r>
              <a:rPr lang="en-US" dirty="0"/>
              <a:t>&gt; DML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C7166-CCC2-4696-BB34-1C9DA5CFD221}"/>
              </a:ext>
            </a:extLst>
          </p:cNvPr>
          <p:cNvSpPr txBox="1"/>
          <p:nvPr/>
        </p:nvSpPr>
        <p:spPr>
          <a:xfrm>
            <a:off x="849600" y="1116000"/>
            <a:ext cx="667419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Sql</a:t>
            </a:r>
            <a:r>
              <a:rPr lang="fr-FR" sz="2400" dirty="0"/>
              <a:t>&gt; </a:t>
            </a:r>
          </a:p>
          <a:p>
            <a:r>
              <a:rPr lang="fr-FR" sz="2400" dirty="0"/>
              <a:t>INSERT INTO table values( ..)   </a:t>
            </a:r>
          </a:p>
          <a:p>
            <a:r>
              <a:rPr lang="fr-FR" sz="2400" dirty="0"/>
              <a:t>  =&gt; </a:t>
            </a:r>
            <a:r>
              <a:rPr lang="fr-FR" sz="2400" dirty="0" err="1"/>
              <a:t>save</a:t>
            </a:r>
            <a:r>
              <a:rPr lang="fr-FR" sz="2400" dirty="0"/>
              <a:t> to new file !!</a:t>
            </a:r>
          </a:p>
          <a:p>
            <a:endParaRPr lang="fr-FR" sz="2400" dirty="0"/>
          </a:p>
          <a:p>
            <a:r>
              <a:rPr lang="fr-FR" sz="2400" dirty="0"/>
              <a:t>INSERT OVERWRITE  / UPDATE  / DELETE</a:t>
            </a:r>
          </a:p>
          <a:p>
            <a:r>
              <a:rPr lang="fr-FR" sz="2400" dirty="0"/>
              <a:t>  =&gt; </a:t>
            </a:r>
            <a:r>
              <a:rPr lang="fr-FR" sz="2400" dirty="0" err="1"/>
              <a:t>reload</a:t>
            </a:r>
            <a:r>
              <a:rPr lang="fr-FR" sz="2400" dirty="0"/>
              <a:t> all files</a:t>
            </a:r>
          </a:p>
          <a:p>
            <a:r>
              <a:rPr lang="fr-FR" sz="2400" dirty="0"/>
              <a:t>       + </a:t>
            </a:r>
            <a:r>
              <a:rPr lang="fr-FR" sz="2400" dirty="0" err="1"/>
              <a:t>save</a:t>
            </a:r>
            <a:r>
              <a:rPr lang="fr-FR" sz="2400" dirty="0"/>
              <a:t> all to new files (in </a:t>
            </a:r>
            <a:r>
              <a:rPr lang="fr-FR" sz="2400" dirty="0" err="1"/>
              <a:t>temporary</a:t>
            </a:r>
            <a:r>
              <a:rPr lang="fr-FR" sz="2400" dirty="0"/>
              <a:t> </a:t>
            </a:r>
            <a:r>
              <a:rPr lang="fr-FR" sz="2400" dirty="0" err="1"/>
              <a:t>dir</a:t>
            </a:r>
            <a:r>
              <a:rPr lang="fr-FR" sz="2400" dirty="0"/>
              <a:t>)</a:t>
            </a:r>
          </a:p>
          <a:p>
            <a:r>
              <a:rPr lang="fr-FR" sz="2400" dirty="0"/>
              <a:t>       + </a:t>
            </a:r>
            <a:r>
              <a:rPr lang="fr-FR" sz="2400" dirty="0" err="1"/>
              <a:t>rename</a:t>
            </a:r>
            <a:r>
              <a:rPr lang="fr-FR" sz="2400" dirty="0"/>
              <a:t> </a:t>
            </a:r>
            <a:r>
              <a:rPr lang="fr-FR" sz="2400" dirty="0" err="1"/>
              <a:t>dir</a:t>
            </a:r>
            <a:r>
              <a:rPr lang="fr-FR" sz="2400" dirty="0"/>
              <a:t> (</a:t>
            </a:r>
            <a:r>
              <a:rPr lang="fr-FR" sz="2400" dirty="0" err="1"/>
              <a:t>atomic</a:t>
            </a:r>
            <a:r>
              <a:rPr lang="fr-FR" sz="2400" dirty="0"/>
              <a:t> switch)</a:t>
            </a:r>
          </a:p>
          <a:p>
            <a:r>
              <a:rPr lang="fr-FR" sz="2400" dirty="0"/>
              <a:t>       + </a:t>
            </a:r>
            <a:r>
              <a:rPr lang="fr-FR" sz="2400" dirty="0" err="1"/>
              <a:t>delete</a:t>
            </a:r>
            <a:r>
              <a:rPr lang="fr-FR" sz="2400" dirty="0"/>
              <a:t> </a:t>
            </a:r>
            <a:r>
              <a:rPr lang="fr-FR" sz="2400" dirty="0" err="1"/>
              <a:t>old</a:t>
            </a:r>
            <a:r>
              <a:rPr lang="fr-FR" sz="2400" dirty="0"/>
              <a:t> </a:t>
            </a:r>
            <a:r>
              <a:rPr lang="fr-FR" sz="2400" dirty="0" err="1"/>
              <a:t>dir</a:t>
            </a:r>
            <a:r>
              <a:rPr lang="fr-FR" sz="2400" dirty="0"/>
              <a:t> / files</a:t>
            </a:r>
          </a:p>
          <a:p>
            <a:endParaRPr lang="fr-FR" sz="2400" dirty="0"/>
          </a:p>
          <a:p>
            <a:r>
              <a:rPr lang="fr-FR" sz="2400" dirty="0"/>
              <a:t>by default Spark 3.x </a:t>
            </a:r>
            <a:r>
              <a:rPr lang="fr-FR" sz="2400" dirty="0" err="1"/>
              <a:t>does</a:t>
            </a:r>
            <a:r>
              <a:rPr lang="fr-FR" sz="2400" dirty="0"/>
              <a:t> NOT support UPDATE</a:t>
            </a:r>
          </a:p>
          <a:p>
            <a:r>
              <a:rPr lang="fr-FR" sz="2400" dirty="0" err="1"/>
              <a:t>Only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extensions of « </a:t>
            </a:r>
            <a:r>
              <a:rPr lang="fr-FR" sz="2400" dirty="0" err="1"/>
              <a:t>DeltaLake</a:t>
            </a:r>
            <a:r>
              <a:rPr lang="fr-FR" sz="2400" dirty="0"/>
              <a:t> », « Iceberg », ..</a:t>
            </a:r>
          </a:p>
        </p:txBody>
      </p:sp>
    </p:spTree>
    <p:extLst>
      <p:ext uri="{BB962C8B-B14F-4D97-AF65-F5344CB8AC3E}">
        <p14:creationId xmlns:p14="http://schemas.microsoft.com/office/powerpoint/2010/main" val="1351670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18EDE8-2D1B-4551-B3FB-5010179F19B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rtl="0"/>
            <a:r>
              <a:rPr lang="en-US" dirty="0"/>
              <a:t>PARTITIONED BY (col1, col2)</a:t>
            </a:r>
          </a:p>
        </p:txBody>
      </p:sp>
      <p:sp>
        <p:nvSpPr>
          <p:cNvPr id="15" name="Organigramme : Disque magnétique 14">
            <a:extLst>
              <a:ext uri="{FF2B5EF4-FFF2-40B4-BE49-F238E27FC236}">
                <a16:creationId xmlns:a16="http://schemas.microsoft.com/office/drawing/2014/main" id="{F9F80B9D-FCB6-4151-968B-9E78CD456765}"/>
              </a:ext>
            </a:extLst>
          </p:cNvPr>
          <p:cNvSpPr/>
          <p:nvPr/>
        </p:nvSpPr>
        <p:spPr>
          <a:xfrm>
            <a:off x="1718573" y="2156400"/>
            <a:ext cx="3049200" cy="299880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Organigramme : Disque magnétique 16">
            <a:extLst>
              <a:ext uri="{FF2B5EF4-FFF2-40B4-BE49-F238E27FC236}">
                <a16:creationId xmlns:a16="http://schemas.microsoft.com/office/drawing/2014/main" id="{283FC3E8-6424-4312-9EB5-FC01B762AAA9}"/>
              </a:ext>
            </a:extLst>
          </p:cNvPr>
          <p:cNvSpPr/>
          <p:nvPr/>
        </p:nvSpPr>
        <p:spPr>
          <a:xfrm>
            <a:off x="5893200" y="1410120"/>
            <a:ext cx="2998800" cy="408708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304CC10-C504-4D87-A012-22CDC958D595}"/>
              </a:ext>
            </a:extLst>
          </p:cNvPr>
          <p:cNvSpPr txBox="1"/>
          <p:nvPr/>
        </p:nvSpPr>
        <p:spPr>
          <a:xfrm>
            <a:off x="6307200" y="2698200"/>
            <a:ext cx="247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/data/table1</a:t>
            </a:r>
            <a:endParaRPr lang="fr-FR" dirty="0"/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/</a:t>
            </a:r>
            <a:r>
              <a:rPr lang="fr-FR" dirty="0"/>
              <a:t>col1=a</a:t>
            </a:r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/col2=1</a:t>
            </a:r>
          </a:p>
          <a:p>
            <a:r>
              <a:rPr lang="fr-FR" dirty="0"/>
              <a:t>        /file1, file2</a:t>
            </a:r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/col2=2</a:t>
            </a:r>
          </a:p>
          <a:p>
            <a:r>
              <a:rPr lang="fr-FR" dirty="0"/>
              <a:t>        /file3, file4</a:t>
            </a:r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/col1=b</a:t>
            </a:r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/col2=1</a:t>
            </a:r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87D98D40-BE41-4EDF-B8A4-F58BFC370102}"/>
              </a:ext>
            </a:extLst>
          </p:cNvPr>
          <p:cNvSpPr/>
          <p:nvPr/>
        </p:nvSpPr>
        <p:spPr>
          <a:xfrm>
            <a:off x="1784139" y="3178500"/>
            <a:ext cx="956834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t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able1</a:t>
            </a:r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F84662A5-EED1-4C00-AD60-4619535E7C2F}"/>
              </a:ext>
            </a:extLst>
          </p:cNvPr>
          <p:cNvSpPr/>
          <p:nvPr/>
        </p:nvSpPr>
        <p:spPr>
          <a:xfrm>
            <a:off x="2583235" y="3564720"/>
            <a:ext cx="2059978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(col1=‘a’, col2=1)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DB82575-0BFC-4731-B33A-1821C7693763}"/>
              </a:ext>
            </a:extLst>
          </p:cNvPr>
          <p:cNvSpPr txBox="1"/>
          <p:nvPr/>
        </p:nvSpPr>
        <p:spPr>
          <a:xfrm>
            <a:off x="6811673" y="1560656"/>
            <a:ext cx="955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HDFS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4D4A51D-F58A-4964-9034-E783A8678E7F}"/>
              </a:ext>
            </a:extLst>
          </p:cNvPr>
          <p:cNvCxnSpPr>
            <a:cxnSpLocks/>
          </p:cNvCxnSpPr>
          <p:nvPr/>
        </p:nvCxnSpPr>
        <p:spPr>
          <a:xfrm flipV="1">
            <a:off x="2934000" y="2904196"/>
            <a:ext cx="3412800" cy="35857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7546323C-4A10-461F-9632-B7B7A0A2E8A4}"/>
              </a:ext>
            </a:extLst>
          </p:cNvPr>
          <p:cNvCxnSpPr>
            <a:cxnSpLocks/>
          </p:cNvCxnSpPr>
          <p:nvPr/>
        </p:nvCxnSpPr>
        <p:spPr>
          <a:xfrm>
            <a:off x="4875773" y="3754800"/>
            <a:ext cx="182742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6A8FD46-47AB-4322-AE46-F039C62E1BBA}"/>
              </a:ext>
            </a:extLst>
          </p:cNvPr>
          <p:cNvCxnSpPr>
            <a:cxnSpLocks/>
          </p:cNvCxnSpPr>
          <p:nvPr/>
        </p:nvCxnSpPr>
        <p:spPr>
          <a:xfrm>
            <a:off x="4875773" y="4111200"/>
            <a:ext cx="1827427" cy="1591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10E34B3-2320-4A94-80ED-98A84CC2B4FD}"/>
              </a:ext>
            </a:extLst>
          </p:cNvPr>
          <p:cNvCxnSpPr>
            <a:cxnSpLocks/>
          </p:cNvCxnSpPr>
          <p:nvPr/>
        </p:nvCxnSpPr>
        <p:spPr>
          <a:xfrm>
            <a:off x="4767773" y="4558980"/>
            <a:ext cx="1805827" cy="25242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0EA868A-36E0-4E57-84C0-7D3A00D3A142}"/>
              </a:ext>
            </a:extLst>
          </p:cNvPr>
          <p:cNvSpPr txBox="1"/>
          <p:nvPr/>
        </p:nvSpPr>
        <p:spPr>
          <a:xfrm>
            <a:off x="2769215" y="3241554"/>
            <a:ext cx="161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Partitions</a:t>
            </a:r>
          </a:p>
        </p:txBody>
      </p:sp>
      <p:sp>
        <p:nvSpPr>
          <p:cNvPr id="25" name="Forme libre : forme 20">
            <a:extLst>
              <a:ext uri="{FF2B5EF4-FFF2-40B4-BE49-F238E27FC236}">
                <a16:creationId xmlns:a16="http://schemas.microsoft.com/office/drawing/2014/main" id="{9E5C5817-66C2-4F6F-B7E5-653932AC2078}"/>
              </a:ext>
            </a:extLst>
          </p:cNvPr>
          <p:cNvSpPr/>
          <p:nvPr/>
        </p:nvSpPr>
        <p:spPr>
          <a:xfrm>
            <a:off x="2580835" y="3943920"/>
            <a:ext cx="2059978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(col1=‘a’, col2=2)</a:t>
            </a:r>
          </a:p>
        </p:txBody>
      </p:sp>
      <p:sp>
        <p:nvSpPr>
          <p:cNvPr id="29" name="Forme libre : forme 20">
            <a:extLst>
              <a:ext uri="{FF2B5EF4-FFF2-40B4-BE49-F238E27FC236}">
                <a16:creationId xmlns:a16="http://schemas.microsoft.com/office/drawing/2014/main" id="{20081276-3223-4EBE-BFD5-28C5DB5FE0B5}"/>
              </a:ext>
            </a:extLst>
          </p:cNvPr>
          <p:cNvSpPr/>
          <p:nvPr/>
        </p:nvSpPr>
        <p:spPr>
          <a:xfrm>
            <a:off x="2585635" y="4341120"/>
            <a:ext cx="2059978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(col1=‘b’, col2=1)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A92F5E-F6E6-4B6B-A7F6-1CEED4039796}"/>
              </a:ext>
            </a:extLst>
          </p:cNvPr>
          <p:cNvSpPr txBox="1"/>
          <p:nvPr/>
        </p:nvSpPr>
        <p:spPr>
          <a:xfrm>
            <a:off x="147600" y="1267200"/>
            <a:ext cx="5146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CREATE EXTERNAL TABLE table1 ( col3, col4, …</a:t>
            </a:r>
            <a:r>
              <a:rPr lang="fr-FR" dirty="0" err="1"/>
              <a:t>colN</a:t>
            </a:r>
            <a:r>
              <a:rPr lang="fr-FR" dirty="0"/>
              <a:t>)</a:t>
            </a:r>
          </a:p>
          <a:p>
            <a:r>
              <a:rPr lang="fr-FR" b="1" dirty="0"/>
              <a:t>PARTITIONED BY (col1 string, col2 </a:t>
            </a:r>
            <a:r>
              <a:rPr lang="fr-FR" b="1" dirty="0" err="1"/>
              <a:t>int</a:t>
            </a:r>
            <a:r>
              <a:rPr lang="fr-F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5684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24C82-4522-4F76-95AA-9B58D19452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226080"/>
            <a:ext cx="9071640" cy="1213920"/>
          </a:xfrm>
        </p:spPr>
        <p:txBody>
          <a:bodyPr vert="horz"/>
          <a:lstStyle/>
          <a:p>
            <a:pPr rtl="0"/>
            <a:r>
              <a:rPr lang="en-US" dirty="0"/>
              <a:t>Alter table ADD PARTITION</a:t>
            </a:r>
            <a:br>
              <a:rPr lang="en-US" dirty="0"/>
            </a:br>
            <a:r>
              <a:rPr lang="en-US" dirty="0"/>
              <a:t> / MSCK REPAIR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C928AB-F885-4440-8944-24711B088F4E}"/>
              </a:ext>
            </a:extLst>
          </p:cNvPr>
          <p:cNvSpPr txBox="1"/>
          <p:nvPr/>
        </p:nvSpPr>
        <p:spPr>
          <a:xfrm>
            <a:off x="1581070" y="2138356"/>
            <a:ext cx="63889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Need EXPLICIT </a:t>
            </a:r>
            <a:r>
              <a:rPr lang="fr-FR" sz="2800" dirty="0" err="1"/>
              <a:t>add</a:t>
            </a:r>
            <a:r>
              <a:rPr lang="fr-FR" sz="2800" dirty="0"/>
              <a:t> !!   </a:t>
            </a:r>
          </a:p>
          <a:p>
            <a:r>
              <a:rPr lang="fr-FR" sz="2800" dirty="0" err="1"/>
              <a:t>Otherwise</a:t>
            </a:r>
            <a:r>
              <a:rPr lang="fr-FR" sz="2800" dirty="0"/>
              <a:t> </a:t>
            </a:r>
            <a:r>
              <a:rPr lang="fr-FR" sz="2800" dirty="0" err="1"/>
              <a:t>dir</a:t>
            </a:r>
            <a:r>
              <a:rPr lang="fr-FR" sz="2800" dirty="0"/>
              <a:t>/files not </a:t>
            </a:r>
            <a:r>
              <a:rPr lang="fr-FR" sz="2800" dirty="0" err="1"/>
              <a:t>scanned</a:t>
            </a:r>
            <a:r>
              <a:rPr lang="fr-FR" sz="2800" dirty="0"/>
              <a:t> =&gt; 0 </a:t>
            </a:r>
            <a:r>
              <a:rPr lang="fr-FR" sz="2800" dirty="0" err="1"/>
              <a:t>result</a:t>
            </a:r>
            <a:endParaRPr lang="fr-FR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AF5C8-1F39-431E-93AE-7681AFB78034}"/>
              </a:ext>
            </a:extLst>
          </p:cNvPr>
          <p:cNvSpPr txBox="1"/>
          <p:nvPr/>
        </p:nvSpPr>
        <p:spPr>
          <a:xfrm>
            <a:off x="1483846" y="3566177"/>
            <a:ext cx="735150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Sql</a:t>
            </a:r>
            <a:r>
              <a:rPr lang="fr-FR" sz="2800" dirty="0"/>
              <a:t>&gt; </a:t>
            </a:r>
          </a:p>
          <a:p>
            <a:r>
              <a:rPr lang="fr-FR" sz="2800" dirty="0"/>
              <a:t>ALTER TABLE .. </a:t>
            </a:r>
            <a:r>
              <a:rPr lang="fr-FR" sz="2800" b="1" dirty="0"/>
              <a:t>ADD PARTITION</a:t>
            </a:r>
            <a:r>
              <a:rPr lang="fr-FR" sz="2800" dirty="0"/>
              <a:t> (col1=‘a’, col2=1);</a:t>
            </a:r>
          </a:p>
          <a:p>
            <a:r>
              <a:rPr lang="fr-FR" sz="2800" dirty="0"/>
              <a:t>… Or (</a:t>
            </a:r>
            <a:r>
              <a:rPr lang="fr-FR" sz="2800" dirty="0" err="1"/>
              <a:t>inneficient</a:t>
            </a:r>
            <a:r>
              <a:rPr lang="fr-FR" sz="2800" dirty="0"/>
              <a:t> </a:t>
            </a:r>
            <a:r>
              <a:rPr lang="fr-FR" sz="2800" dirty="0" err="1"/>
              <a:t>rescan</a:t>
            </a:r>
            <a:r>
              <a:rPr lang="fr-FR" sz="2800" dirty="0"/>
              <a:t> all)</a:t>
            </a:r>
            <a:br>
              <a:rPr lang="fr-FR" sz="2800" b="1" dirty="0"/>
            </a:br>
            <a:r>
              <a:rPr lang="fr-FR" sz="2800" b="1" dirty="0"/>
              <a:t>MSCK REPAIR TABLE</a:t>
            </a:r>
            <a:r>
              <a:rPr lang="fr-FR" sz="2800" dirty="0"/>
              <a:t> ..;</a:t>
            </a:r>
          </a:p>
        </p:txBody>
      </p:sp>
    </p:spTree>
    <p:extLst>
      <p:ext uri="{BB962C8B-B14F-4D97-AF65-F5344CB8AC3E}">
        <p14:creationId xmlns:p14="http://schemas.microsoft.com/office/powerpoint/2010/main" val="2286505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24C82-4522-4F76-95AA-9B58D19452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rtl="0"/>
            <a:r>
              <a:rPr lang="en-US" dirty="0" err="1"/>
              <a:t>Discover.partitions</a:t>
            </a:r>
            <a:r>
              <a:rPr lang="en-US" dirty="0"/>
              <a:t> ??</a:t>
            </a:r>
            <a:br>
              <a:rPr lang="en-US" dirty="0"/>
            </a:br>
            <a:r>
              <a:rPr lang="en-US" dirty="0"/>
              <a:t> … False good idea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EAE898-12C8-47E4-B935-239456216035}"/>
              </a:ext>
            </a:extLst>
          </p:cNvPr>
          <p:cNvSpPr txBox="1"/>
          <p:nvPr/>
        </p:nvSpPr>
        <p:spPr>
          <a:xfrm>
            <a:off x="1141273" y="2013425"/>
            <a:ext cx="838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ALTER TABLE …  SET TBLPROPERTIES ('</a:t>
            </a:r>
            <a:r>
              <a:rPr lang="en-US" sz="2400" dirty="0" err="1"/>
              <a:t>discover.partitions</a:t>
            </a:r>
            <a:r>
              <a:rPr lang="en-US" sz="2400" dirty="0"/>
              <a:t>' = 'true')</a:t>
            </a:r>
            <a:endParaRPr lang="fr-F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62159E-9149-439F-9A09-CC709F645AEC}"/>
              </a:ext>
            </a:extLst>
          </p:cNvPr>
          <p:cNvSpPr txBox="1"/>
          <p:nvPr/>
        </p:nvSpPr>
        <p:spPr>
          <a:xfrm>
            <a:off x="1081035" y="2933970"/>
            <a:ext cx="79964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hive-site.xml</a:t>
            </a:r>
          </a:p>
          <a:p>
            <a:r>
              <a:rPr lang="fr-FR" dirty="0"/>
              <a:t>   </a:t>
            </a:r>
            <a:r>
              <a:rPr lang="fr-FR" dirty="0" err="1"/>
              <a:t>metastore.partition.management.task.frequency</a:t>
            </a:r>
            <a:r>
              <a:rPr lang="fr-FR" dirty="0"/>
              <a:t>=600 </a:t>
            </a:r>
          </a:p>
          <a:p>
            <a:endParaRPr lang="fr-FR" dirty="0"/>
          </a:p>
          <a:p>
            <a:r>
              <a:rPr lang="fr-FR" dirty="0"/>
              <a:t>    …  =&gt; INNEFICIENT : Polling </a:t>
            </a:r>
            <a:r>
              <a:rPr lang="fr-FR" dirty="0" err="1"/>
              <a:t>metastore</a:t>
            </a:r>
            <a:r>
              <a:rPr lang="fr-FR" dirty="0"/>
              <a:t> thread </a:t>
            </a:r>
            <a:r>
              <a:rPr lang="fr-FR" dirty="0" err="1"/>
              <a:t>every</a:t>
            </a:r>
            <a:r>
              <a:rPr lang="fr-FR" dirty="0"/>
              <a:t> 10mn to scan HDFS, and alter</a:t>
            </a:r>
          </a:p>
          <a:p>
            <a:r>
              <a:rPr lang="fr-FR" dirty="0"/>
              <a:t>    </a:t>
            </a:r>
            <a:r>
              <a:rPr lang="fr-FR" dirty="0" err="1"/>
              <a:t>spark</a:t>
            </a:r>
            <a:r>
              <a:rPr lang="fr-FR" dirty="0"/>
              <a:t>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explicit partitions</a:t>
            </a:r>
          </a:p>
          <a:p>
            <a:endParaRPr lang="fr-FR" dirty="0"/>
          </a:p>
          <a:p>
            <a:r>
              <a:rPr lang="fr-FR" dirty="0" err="1"/>
              <a:t>What</a:t>
            </a:r>
            <a:r>
              <a:rPr lang="fr-FR" dirty="0"/>
              <a:t> if </a:t>
            </a:r>
            <a:r>
              <a:rPr lang="fr-FR" dirty="0" err="1"/>
              <a:t>you</a:t>
            </a:r>
            <a:r>
              <a:rPr lang="fr-FR" dirty="0"/>
              <a:t> have </a:t>
            </a:r>
            <a:r>
              <a:rPr lang="fr-FR" dirty="0" err="1"/>
              <a:t>Peta</a:t>
            </a:r>
            <a:r>
              <a:rPr lang="fr-FR" dirty="0"/>
              <a:t> bytes, </a:t>
            </a:r>
            <a:r>
              <a:rPr lang="fr-FR" dirty="0" err="1"/>
              <a:t>with</a:t>
            </a:r>
            <a:r>
              <a:rPr lang="fr-FR" dirty="0"/>
              <a:t> millions of </a:t>
            </a:r>
            <a:r>
              <a:rPr lang="fr-FR" dirty="0" err="1"/>
              <a:t>dirs</a:t>
            </a:r>
            <a:r>
              <a:rPr lang="fr-F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83070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24C82-4522-4F76-95AA-9B58D19452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rtl="0"/>
            <a:r>
              <a:rPr lang="en-US" dirty="0"/>
              <a:t>Partition: what for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DCC0CB-D38D-4255-AEEE-D209193D9DE6}"/>
              </a:ext>
            </a:extLst>
          </p:cNvPr>
          <p:cNvSpPr txBox="1"/>
          <p:nvPr/>
        </p:nvSpPr>
        <p:spPr>
          <a:xfrm>
            <a:off x="904800" y="1468800"/>
            <a:ext cx="728776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dirty="0"/>
              <a:t>NOT for </a:t>
            </a:r>
            <a:r>
              <a:rPr lang="fr-FR" sz="4800" b="1" dirty="0" err="1"/>
              <a:t>searching</a:t>
            </a:r>
            <a:r>
              <a:rPr lang="fr-FR" sz="4800" b="1" dirty="0"/>
              <a:t> </a:t>
            </a:r>
            <a:r>
              <a:rPr lang="fr-FR" sz="4800" b="1" dirty="0" err="1"/>
              <a:t>faster</a:t>
            </a:r>
            <a:r>
              <a:rPr lang="fr-FR" sz="4800" b="1" dirty="0"/>
              <a:t> !!!!</a:t>
            </a:r>
          </a:p>
          <a:p>
            <a:r>
              <a:rPr lang="fr-FR" sz="2800" dirty="0"/>
              <a:t>( </a:t>
            </a:r>
            <a:r>
              <a:rPr lang="fr-FR" sz="2800" dirty="0" err="1"/>
              <a:t>worst</a:t>
            </a:r>
            <a:r>
              <a:rPr lang="fr-FR" sz="2800" dirty="0"/>
              <a:t> </a:t>
            </a:r>
            <a:r>
              <a:rPr lang="fr-FR" sz="2800" dirty="0" err="1"/>
              <a:t>than</a:t>
            </a:r>
            <a:r>
              <a:rPr lang="fr-FR" sz="2800" dirty="0"/>
              <a:t> parquet </a:t>
            </a:r>
            <a:r>
              <a:rPr lang="fr-FR" sz="2800" dirty="0" err="1"/>
              <a:t>PredicatePushDown</a:t>
            </a:r>
            <a:r>
              <a:rPr lang="fr-FR" sz="28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E7576A-C57A-4B86-826C-5FCEE1792031}"/>
              </a:ext>
            </a:extLst>
          </p:cNvPr>
          <p:cNvSpPr txBox="1"/>
          <p:nvPr/>
        </p:nvSpPr>
        <p:spPr>
          <a:xfrm>
            <a:off x="904800" y="3077364"/>
            <a:ext cx="70557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err="1"/>
              <a:t>Granularity</a:t>
            </a:r>
            <a:r>
              <a:rPr lang="fr-FR" sz="3600" b="1" dirty="0"/>
              <a:t> of Save mode </a:t>
            </a:r>
            <a:r>
              <a:rPr lang="fr-FR" sz="3600" b="1" dirty="0" err="1"/>
              <a:t>Overwrite</a:t>
            </a:r>
            <a:endParaRPr lang="fr-FR" sz="3600" b="1" dirty="0"/>
          </a:p>
          <a:p>
            <a:r>
              <a:rPr lang="fr-FR" sz="3600" dirty="0"/>
              <a:t>… </a:t>
            </a:r>
            <a:r>
              <a:rPr lang="fr-FR" sz="3600" dirty="0" err="1"/>
              <a:t>adapt</a:t>
            </a:r>
            <a:r>
              <a:rPr lang="fr-FR" sz="3600" dirty="0"/>
              <a:t> to </a:t>
            </a:r>
            <a:r>
              <a:rPr lang="fr-FR" sz="3600" dirty="0" err="1"/>
              <a:t>your</a:t>
            </a:r>
            <a:r>
              <a:rPr lang="fr-FR" sz="3600" dirty="0"/>
              <a:t> batch scope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77DCA5-22AC-4B4C-94AD-4FB566A953D1}"/>
              </a:ext>
            </a:extLst>
          </p:cNvPr>
          <p:cNvSpPr txBox="1"/>
          <p:nvPr/>
        </p:nvSpPr>
        <p:spPr>
          <a:xfrm>
            <a:off x="968400" y="4755600"/>
            <a:ext cx="7684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DO NOT </a:t>
            </a:r>
            <a:r>
              <a:rPr lang="fr-FR" sz="3200" dirty="0" err="1"/>
              <a:t>define</a:t>
            </a:r>
            <a:r>
              <a:rPr lang="fr-FR" sz="3200" dirty="0"/>
              <a:t> </a:t>
            </a:r>
            <a:r>
              <a:rPr lang="fr-FR" sz="3200" dirty="0" err="1"/>
              <a:t>too</a:t>
            </a:r>
            <a:r>
              <a:rPr lang="fr-FR" sz="3200" dirty="0"/>
              <a:t> (&gt;2) </a:t>
            </a:r>
            <a:r>
              <a:rPr lang="fr-FR" sz="3200" dirty="0" err="1"/>
              <a:t>many</a:t>
            </a:r>
            <a:r>
              <a:rPr lang="fr-FR" sz="3200" dirty="0"/>
              <a:t> partition </a:t>
            </a:r>
            <a:r>
              <a:rPr lang="fr-FR" sz="3200" dirty="0" err="1"/>
              <a:t>levels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922334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rganigramme : Disque magnétique 16">
            <a:extLst>
              <a:ext uri="{FF2B5EF4-FFF2-40B4-BE49-F238E27FC236}">
                <a16:creationId xmlns:a16="http://schemas.microsoft.com/office/drawing/2014/main" id="{C88E1554-9684-4294-AACB-10331D8D36F5}"/>
              </a:ext>
            </a:extLst>
          </p:cNvPr>
          <p:cNvSpPr/>
          <p:nvPr/>
        </p:nvSpPr>
        <p:spPr>
          <a:xfrm>
            <a:off x="5893200" y="2102400"/>
            <a:ext cx="2998800" cy="1762919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D24C82-4522-4F76-95AA-9B58D19452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492" y="236880"/>
            <a:ext cx="9071640" cy="1116720"/>
          </a:xfrm>
        </p:spPr>
        <p:txBody>
          <a:bodyPr vert="horz"/>
          <a:lstStyle/>
          <a:p>
            <a:pPr rtl="0"/>
            <a:r>
              <a:rPr lang="en-US" dirty="0"/>
              <a:t>Synchronize HDFS </a:t>
            </a:r>
            <a:br>
              <a:rPr lang="en-US" dirty="0"/>
            </a:br>
            <a:r>
              <a:rPr lang="en-US" dirty="0"/>
              <a:t>with  several </a:t>
            </a:r>
            <a:r>
              <a:rPr lang="en-US" dirty="0" err="1"/>
              <a:t>MetaStores</a:t>
            </a:r>
            <a:r>
              <a:rPr lang="en-US" dirty="0"/>
              <a:t>?</a:t>
            </a:r>
          </a:p>
        </p:txBody>
      </p:sp>
      <p:sp>
        <p:nvSpPr>
          <p:cNvPr id="3" name="Organigramme : Disque magnétique 14">
            <a:extLst>
              <a:ext uri="{FF2B5EF4-FFF2-40B4-BE49-F238E27FC236}">
                <a16:creationId xmlns:a16="http://schemas.microsoft.com/office/drawing/2014/main" id="{FDE39418-FEB0-4860-915D-4EEC69D6A4A3}"/>
              </a:ext>
            </a:extLst>
          </p:cNvPr>
          <p:cNvSpPr/>
          <p:nvPr/>
        </p:nvSpPr>
        <p:spPr>
          <a:xfrm>
            <a:off x="1882891" y="1843199"/>
            <a:ext cx="2266627" cy="1893601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18">
            <a:extLst>
              <a:ext uri="{FF2B5EF4-FFF2-40B4-BE49-F238E27FC236}">
                <a16:creationId xmlns:a16="http://schemas.microsoft.com/office/drawing/2014/main" id="{7B6D5B38-2AB7-4CF5-91E4-6B7AB2BF84B5}"/>
              </a:ext>
            </a:extLst>
          </p:cNvPr>
          <p:cNvSpPr txBox="1"/>
          <p:nvPr/>
        </p:nvSpPr>
        <p:spPr>
          <a:xfrm>
            <a:off x="6307200" y="2698200"/>
            <a:ext cx="247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/data/table1</a:t>
            </a:r>
            <a:endParaRPr lang="fr-FR" dirty="0"/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/</a:t>
            </a:r>
            <a:r>
              <a:rPr lang="fr-FR" dirty="0"/>
              <a:t>col1=a</a:t>
            </a:r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/col1=b</a:t>
            </a:r>
          </a:p>
        </p:txBody>
      </p:sp>
      <p:sp>
        <p:nvSpPr>
          <p:cNvPr id="5" name="Forme libre : forme 19">
            <a:extLst>
              <a:ext uri="{FF2B5EF4-FFF2-40B4-BE49-F238E27FC236}">
                <a16:creationId xmlns:a16="http://schemas.microsoft.com/office/drawing/2014/main" id="{19102617-153C-4F88-BB99-12817CE6F7F2}"/>
              </a:ext>
            </a:extLst>
          </p:cNvPr>
          <p:cNvSpPr/>
          <p:nvPr/>
        </p:nvSpPr>
        <p:spPr>
          <a:xfrm>
            <a:off x="1948457" y="2505300"/>
            <a:ext cx="956834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t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able1</a:t>
            </a:r>
          </a:p>
        </p:txBody>
      </p:sp>
      <p:sp>
        <p:nvSpPr>
          <p:cNvPr id="6" name="Forme libre : forme 20">
            <a:extLst>
              <a:ext uri="{FF2B5EF4-FFF2-40B4-BE49-F238E27FC236}">
                <a16:creationId xmlns:a16="http://schemas.microsoft.com/office/drawing/2014/main" id="{063828A0-E5DA-405B-B41B-4F8CD9A61FF0}"/>
              </a:ext>
            </a:extLst>
          </p:cNvPr>
          <p:cNvSpPr/>
          <p:nvPr/>
        </p:nvSpPr>
        <p:spPr>
          <a:xfrm>
            <a:off x="2747553" y="2880720"/>
            <a:ext cx="1088765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(col1=‘a’)</a:t>
            </a:r>
          </a:p>
        </p:txBody>
      </p:sp>
      <p:sp>
        <p:nvSpPr>
          <p:cNvPr id="7" name="ZoneTexte 22">
            <a:extLst>
              <a:ext uri="{FF2B5EF4-FFF2-40B4-BE49-F238E27FC236}">
                <a16:creationId xmlns:a16="http://schemas.microsoft.com/office/drawing/2014/main" id="{25D0E5DF-CD45-47D8-89C8-67939970EE25}"/>
              </a:ext>
            </a:extLst>
          </p:cNvPr>
          <p:cNvSpPr txBox="1"/>
          <p:nvPr/>
        </p:nvSpPr>
        <p:spPr>
          <a:xfrm>
            <a:off x="6613673" y="2174980"/>
            <a:ext cx="955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HDFS</a:t>
            </a:r>
          </a:p>
        </p:txBody>
      </p:sp>
      <p:cxnSp>
        <p:nvCxnSpPr>
          <p:cNvPr id="9" name="Connecteur droit avec flèche 27">
            <a:extLst>
              <a:ext uri="{FF2B5EF4-FFF2-40B4-BE49-F238E27FC236}">
                <a16:creationId xmlns:a16="http://schemas.microsoft.com/office/drawing/2014/main" id="{98ABD733-766A-4261-8364-7F6FB331080F}"/>
              </a:ext>
            </a:extLst>
          </p:cNvPr>
          <p:cNvCxnSpPr>
            <a:cxnSpLocks/>
          </p:cNvCxnSpPr>
          <p:nvPr/>
        </p:nvCxnSpPr>
        <p:spPr>
          <a:xfrm>
            <a:off x="4234973" y="3031020"/>
            <a:ext cx="2018227" cy="1503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29">
            <a:extLst>
              <a:ext uri="{FF2B5EF4-FFF2-40B4-BE49-F238E27FC236}">
                <a16:creationId xmlns:a16="http://schemas.microsoft.com/office/drawing/2014/main" id="{C05AA8B6-08A3-417A-BFC7-22D422797300}"/>
              </a:ext>
            </a:extLst>
          </p:cNvPr>
          <p:cNvCxnSpPr>
            <a:cxnSpLocks/>
          </p:cNvCxnSpPr>
          <p:nvPr/>
        </p:nvCxnSpPr>
        <p:spPr>
          <a:xfrm flipV="1">
            <a:off x="4234973" y="3439902"/>
            <a:ext cx="2072227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33">
            <a:extLst>
              <a:ext uri="{FF2B5EF4-FFF2-40B4-BE49-F238E27FC236}">
                <a16:creationId xmlns:a16="http://schemas.microsoft.com/office/drawing/2014/main" id="{E7788061-76CF-41AC-9521-C9E75A8545D9}"/>
              </a:ext>
            </a:extLst>
          </p:cNvPr>
          <p:cNvCxnSpPr>
            <a:cxnSpLocks/>
          </p:cNvCxnSpPr>
          <p:nvPr/>
        </p:nvCxnSpPr>
        <p:spPr>
          <a:xfrm flipV="1">
            <a:off x="4922573" y="4273491"/>
            <a:ext cx="772627" cy="47268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BE1788-543D-4515-B156-7647721FF99C}"/>
              </a:ext>
            </a:extLst>
          </p:cNvPr>
          <p:cNvSpPr txBox="1"/>
          <p:nvPr/>
        </p:nvSpPr>
        <p:spPr>
          <a:xfrm>
            <a:off x="2944429" y="2530426"/>
            <a:ext cx="161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Partitions</a:t>
            </a:r>
          </a:p>
        </p:txBody>
      </p:sp>
      <p:sp>
        <p:nvSpPr>
          <p:cNvPr id="13" name="Forme libre : forme 20">
            <a:extLst>
              <a:ext uri="{FF2B5EF4-FFF2-40B4-BE49-F238E27FC236}">
                <a16:creationId xmlns:a16="http://schemas.microsoft.com/office/drawing/2014/main" id="{A78ADF83-59B8-488A-99EA-60D1B5656D1A}"/>
              </a:ext>
            </a:extLst>
          </p:cNvPr>
          <p:cNvSpPr/>
          <p:nvPr/>
        </p:nvSpPr>
        <p:spPr>
          <a:xfrm>
            <a:off x="2745153" y="3259920"/>
            <a:ext cx="1088765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(col1=‘a’)</a:t>
            </a:r>
          </a:p>
        </p:txBody>
      </p:sp>
      <p:sp>
        <p:nvSpPr>
          <p:cNvPr id="18" name="ZoneTexte 22">
            <a:extLst>
              <a:ext uri="{FF2B5EF4-FFF2-40B4-BE49-F238E27FC236}">
                <a16:creationId xmlns:a16="http://schemas.microsoft.com/office/drawing/2014/main" id="{A79E7486-E006-4CCE-A08F-221B21C3F759}"/>
              </a:ext>
            </a:extLst>
          </p:cNvPr>
          <p:cNvSpPr txBox="1"/>
          <p:nvPr/>
        </p:nvSpPr>
        <p:spPr>
          <a:xfrm>
            <a:off x="2058817" y="1896451"/>
            <a:ext cx="3044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MetaStore1    (v2.x)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CBE20D-34D2-43B2-B157-873BDAC0CD6B}"/>
              </a:ext>
            </a:extLst>
          </p:cNvPr>
          <p:cNvSpPr txBox="1"/>
          <p:nvPr/>
        </p:nvSpPr>
        <p:spPr>
          <a:xfrm>
            <a:off x="4883389" y="4693488"/>
            <a:ext cx="1032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Sync ??</a:t>
            </a:r>
          </a:p>
        </p:txBody>
      </p:sp>
      <p:sp>
        <p:nvSpPr>
          <p:cNvPr id="25" name="Organigramme : Disque magnétique 14">
            <a:extLst>
              <a:ext uri="{FF2B5EF4-FFF2-40B4-BE49-F238E27FC236}">
                <a16:creationId xmlns:a16="http://schemas.microsoft.com/office/drawing/2014/main" id="{A4C2FE02-99BA-49C8-AD74-9ADAE0B903D9}"/>
              </a:ext>
            </a:extLst>
          </p:cNvPr>
          <p:cNvSpPr/>
          <p:nvPr/>
        </p:nvSpPr>
        <p:spPr>
          <a:xfrm>
            <a:off x="1898491" y="3949319"/>
            <a:ext cx="2266627" cy="1567561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Forme libre : forme 19">
            <a:extLst>
              <a:ext uri="{FF2B5EF4-FFF2-40B4-BE49-F238E27FC236}">
                <a16:creationId xmlns:a16="http://schemas.microsoft.com/office/drawing/2014/main" id="{ABD8E86A-D454-4DEB-8F9C-7CDC441D71C2}"/>
              </a:ext>
            </a:extLst>
          </p:cNvPr>
          <p:cNvSpPr/>
          <p:nvPr/>
        </p:nvSpPr>
        <p:spPr>
          <a:xfrm>
            <a:off x="1964057" y="4565700"/>
            <a:ext cx="956834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t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able1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1E473C-C8AF-4444-B4DD-D5A92B4B4BD1}"/>
              </a:ext>
            </a:extLst>
          </p:cNvPr>
          <p:cNvSpPr txBox="1"/>
          <p:nvPr/>
        </p:nvSpPr>
        <p:spPr>
          <a:xfrm>
            <a:off x="2959039" y="4717578"/>
            <a:ext cx="1619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Partitions</a:t>
            </a:r>
            <a:b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</a:b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  ???</a:t>
            </a:r>
          </a:p>
        </p:txBody>
      </p:sp>
      <p:sp>
        <p:nvSpPr>
          <p:cNvPr id="28" name="ZoneTexte 22">
            <a:extLst>
              <a:ext uri="{FF2B5EF4-FFF2-40B4-BE49-F238E27FC236}">
                <a16:creationId xmlns:a16="http://schemas.microsoft.com/office/drawing/2014/main" id="{2B75F10A-D07C-47BF-A6A7-68A294AD72F1}"/>
              </a:ext>
            </a:extLst>
          </p:cNvPr>
          <p:cNvSpPr txBox="1"/>
          <p:nvPr/>
        </p:nvSpPr>
        <p:spPr>
          <a:xfrm>
            <a:off x="2074417" y="3956851"/>
            <a:ext cx="3044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MetaStore2    (v3.x)</a:t>
            </a:r>
          </a:p>
        </p:txBody>
      </p:sp>
      <p:sp>
        <p:nvSpPr>
          <p:cNvPr id="29" name="Forme libre : forme 10">
            <a:extLst>
              <a:ext uri="{FF2B5EF4-FFF2-40B4-BE49-F238E27FC236}">
                <a16:creationId xmlns:a16="http://schemas.microsoft.com/office/drawing/2014/main" id="{A2E0EF07-EC0C-48E7-BC2A-C0EF8C7DB27D}"/>
              </a:ext>
            </a:extLst>
          </p:cNvPr>
          <p:cNvSpPr/>
          <p:nvPr/>
        </p:nvSpPr>
        <p:spPr>
          <a:xfrm>
            <a:off x="377109" y="3596865"/>
            <a:ext cx="993240" cy="27986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Spark</a:t>
            </a:r>
          </a:p>
        </p:txBody>
      </p:sp>
      <p:sp>
        <p:nvSpPr>
          <p:cNvPr id="30" name="Forme libre : forme 13">
            <a:extLst>
              <a:ext uri="{FF2B5EF4-FFF2-40B4-BE49-F238E27FC236}">
                <a16:creationId xmlns:a16="http://schemas.microsoft.com/office/drawing/2014/main" id="{97E1DCB8-20B7-4BCF-AA28-0238E5BCFB11}"/>
              </a:ext>
            </a:extLst>
          </p:cNvPr>
          <p:cNvSpPr/>
          <p:nvPr/>
        </p:nvSpPr>
        <p:spPr>
          <a:xfrm rot="3835025">
            <a:off x="1696597" y="3488424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1" name="Forme libre : forme 14">
            <a:extLst>
              <a:ext uri="{FF2B5EF4-FFF2-40B4-BE49-F238E27FC236}">
                <a16:creationId xmlns:a16="http://schemas.microsoft.com/office/drawing/2014/main" id="{BAEE7BEF-7628-48F7-BF1D-EEBA918DD4AD}"/>
              </a:ext>
            </a:extLst>
          </p:cNvPr>
          <p:cNvSpPr/>
          <p:nvPr/>
        </p:nvSpPr>
        <p:spPr>
          <a:xfrm rot="3835025" flipV="1">
            <a:off x="1593034" y="3312025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50522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A99382-4861-4E7D-A467-43D1EAC312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 vert="horz"/>
          <a:lstStyle/>
          <a:p>
            <a:pPr lvl="0" rtl="0"/>
            <a:r>
              <a:rPr lang="en-US"/>
              <a:t>Spark RDD : MetaStore Dir partition</a:t>
            </a:r>
            <a:br>
              <a:rPr lang="en-US"/>
            </a:br>
            <a:r>
              <a:rPr lang="en-US"/>
              <a:t>+ File + File-Block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5C76659D-DEC3-4601-AF39-3A414E14817F}"/>
              </a:ext>
            </a:extLst>
          </p:cNvPr>
          <p:cNvSpPr/>
          <p:nvPr/>
        </p:nvSpPr>
        <p:spPr>
          <a:xfrm>
            <a:off x="2243520" y="2092680"/>
            <a:ext cx="914400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Table1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6EAD6C6E-4CC8-452C-9170-E9BC9FF1B475}"/>
              </a:ext>
            </a:extLst>
          </p:cNvPr>
          <p:cNvSpPr/>
          <p:nvPr/>
        </p:nvSpPr>
        <p:spPr>
          <a:xfrm>
            <a:off x="2203199" y="1766520"/>
            <a:ext cx="1545480" cy="1250999"/>
          </a:xfrm>
          <a:custGeom>
            <a:avLst>
              <a:gd name="f0" fmla="val 2002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noFill/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5772368-E875-48B5-A504-75B91C44278D}"/>
              </a:ext>
            </a:extLst>
          </p:cNvPr>
          <p:cNvSpPr txBox="1"/>
          <p:nvPr/>
        </p:nvSpPr>
        <p:spPr>
          <a:xfrm>
            <a:off x="2070000" y="1456200"/>
            <a:ext cx="134640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MetaStore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637659EC-4469-4411-B32E-AC73E1BD8798}"/>
              </a:ext>
            </a:extLst>
          </p:cNvPr>
          <p:cNvSpPr/>
          <p:nvPr/>
        </p:nvSpPr>
        <p:spPr>
          <a:xfrm>
            <a:off x="2516040" y="2488320"/>
            <a:ext cx="1143000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partitions</a:t>
            </a:r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4F9C69EA-9B72-4239-A062-B27202C8C45A}"/>
              </a:ext>
            </a:extLst>
          </p:cNvPr>
          <p:cNvSpPr/>
          <p:nvPr/>
        </p:nvSpPr>
        <p:spPr>
          <a:xfrm>
            <a:off x="6457320" y="2142000"/>
            <a:ext cx="764640" cy="2286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E84F7AA-F21F-4919-86C5-E3935D5DA05C}"/>
              </a:ext>
            </a:extLst>
          </p:cNvPr>
          <p:cNvSpPr txBox="1"/>
          <p:nvPr/>
        </p:nvSpPr>
        <p:spPr>
          <a:xfrm>
            <a:off x="6235560" y="1456200"/>
            <a:ext cx="167400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HDFS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dirs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F468DB31-16D4-4D1B-994B-52C8BE8F0896}"/>
              </a:ext>
            </a:extLst>
          </p:cNvPr>
          <p:cNvSpPr/>
          <p:nvPr/>
        </p:nvSpPr>
        <p:spPr>
          <a:xfrm>
            <a:off x="6457680" y="2381760"/>
            <a:ext cx="764640" cy="21744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D9E5A8C3-8EBE-4BD3-9C0E-A9E25D58CE2D}"/>
              </a:ext>
            </a:extLst>
          </p:cNvPr>
          <p:cNvSpPr/>
          <p:nvPr/>
        </p:nvSpPr>
        <p:spPr>
          <a:xfrm>
            <a:off x="6458040" y="2634119"/>
            <a:ext cx="764640" cy="42228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FB480A82-6A22-474D-BE89-0A158F6E39FE}"/>
              </a:ext>
            </a:extLst>
          </p:cNvPr>
          <p:cNvSpPr/>
          <p:nvPr/>
        </p:nvSpPr>
        <p:spPr>
          <a:xfrm>
            <a:off x="2298600" y="3742200"/>
            <a:ext cx="136296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Spark Driver</a:t>
            </a: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24F5F01-53A0-4BE2-B83D-EF15EBD7FBD1}"/>
              </a:ext>
            </a:extLst>
          </p:cNvPr>
          <p:cNvSpPr/>
          <p:nvPr/>
        </p:nvSpPr>
        <p:spPr>
          <a:xfrm>
            <a:off x="1837439" y="4522320"/>
            <a:ext cx="1962360" cy="266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Spark Executor1</a:t>
            </a:r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281D652A-6AC8-4000-BA72-D21EA295C3AA}"/>
              </a:ext>
            </a:extLst>
          </p:cNvPr>
          <p:cNvSpPr/>
          <p:nvPr/>
        </p:nvSpPr>
        <p:spPr>
          <a:xfrm>
            <a:off x="6457680" y="1745999"/>
            <a:ext cx="764640" cy="2286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5C354EDE-9206-4C08-AE1D-780403ACF900}"/>
              </a:ext>
            </a:extLst>
          </p:cNvPr>
          <p:cNvSpPr/>
          <p:nvPr/>
        </p:nvSpPr>
        <p:spPr>
          <a:xfrm>
            <a:off x="2984399" y="3056400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25627308-150E-4C84-80A8-10EFDC7E7064}"/>
              </a:ext>
            </a:extLst>
          </p:cNvPr>
          <p:cNvSpPr/>
          <p:nvPr/>
        </p:nvSpPr>
        <p:spPr>
          <a:xfrm flipV="1">
            <a:off x="2552400" y="3056760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60A49C5-E99F-476E-B7A8-33AA8DCC2A97}"/>
              </a:ext>
            </a:extLst>
          </p:cNvPr>
          <p:cNvSpPr txBox="1"/>
          <p:nvPr/>
        </p:nvSpPr>
        <p:spPr>
          <a:xfrm>
            <a:off x="1002240" y="3092400"/>
            <a:ext cx="1524960" cy="346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List partitions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273E09A-7E90-4DF0-8202-D1491AAA4BC2}"/>
              </a:ext>
            </a:extLst>
          </p:cNvPr>
          <p:cNvSpPr txBox="1"/>
          <p:nvPr/>
        </p:nvSpPr>
        <p:spPr>
          <a:xfrm>
            <a:off x="3288239" y="3056400"/>
            <a:ext cx="1887119" cy="62179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add/remove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partitions</a:t>
            </a:r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A2006D08-E114-428D-917B-E301723361A6}"/>
              </a:ext>
            </a:extLst>
          </p:cNvPr>
          <p:cNvSpPr/>
          <p:nvPr/>
        </p:nvSpPr>
        <p:spPr>
          <a:xfrm>
            <a:off x="5541840" y="3596400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partition1</a:t>
            </a:r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CAD5EA73-25A9-4B74-85AF-7C4D07F58633}"/>
              </a:ext>
            </a:extLst>
          </p:cNvPr>
          <p:cNvSpPr/>
          <p:nvPr/>
        </p:nvSpPr>
        <p:spPr>
          <a:xfrm>
            <a:off x="5541840" y="3854519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partition2</a:t>
            </a:r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C9998261-5EC7-4A9A-A4FD-DA8EEB45A9C0}"/>
              </a:ext>
            </a:extLst>
          </p:cNvPr>
          <p:cNvSpPr/>
          <p:nvPr/>
        </p:nvSpPr>
        <p:spPr>
          <a:xfrm>
            <a:off x="5541840" y="4112640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partition3</a:t>
            </a:r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5F757391-CD2A-4C11-8E05-DB1B6C10D5A6}"/>
              </a:ext>
            </a:extLst>
          </p:cNvPr>
          <p:cNvSpPr/>
          <p:nvPr/>
        </p:nvSpPr>
        <p:spPr>
          <a:xfrm>
            <a:off x="5541840" y="4370759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partition4</a:t>
            </a:r>
          </a:p>
        </p:txBody>
      </p:sp>
      <p:sp>
        <p:nvSpPr>
          <p:cNvPr id="22" name="Connecteur droit 21">
            <a:extLst>
              <a:ext uri="{FF2B5EF4-FFF2-40B4-BE49-F238E27FC236}">
                <a16:creationId xmlns:a16="http://schemas.microsoft.com/office/drawing/2014/main" id="{B7EE1EA7-5AE8-4F3A-B617-2D6429CAD222}"/>
              </a:ext>
            </a:extLst>
          </p:cNvPr>
          <p:cNvSpPr/>
          <p:nvPr/>
        </p:nvSpPr>
        <p:spPr>
          <a:xfrm flipV="1">
            <a:off x="7158960" y="1814400"/>
            <a:ext cx="389879" cy="175176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3" name="Connecteur droit 22">
            <a:extLst>
              <a:ext uri="{FF2B5EF4-FFF2-40B4-BE49-F238E27FC236}">
                <a16:creationId xmlns:a16="http://schemas.microsoft.com/office/drawing/2014/main" id="{B47F3BAE-834F-42A6-88AA-282E24C21C03}"/>
              </a:ext>
            </a:extLst>
          </p:cNvPr>
          <p:cNvSpPr/>
          <p:nvPr/>
        </p:nvSpPr>
        <p:spPr>
          <a:xfrm flipV="1">
            <a:off x="7953844" y="2439670"/>
            <a:ext cx="316325" cy="1518919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4" name="Connecteur droit 23">
            <a:extLst>
              <a:ext uri="{FF2B5EF4-FFF2-40B4-BE49-F238E27FC236}">
                <a16:creationId xmlns:a16="http://schemas.microsoft.com/office/drawing/2014/main" id="{9D0CB888-519A-4218-99FC-B125CBA98C63}"/>
              </a:ext>
            </a:extLst>
          </p:cNvPr>
          <p:cNvSpPr/>
          <p:nvPr/>
        </p:nvSpPr>
        <p:spPr>
          <a:xfrm flipV="1">
            <a:off x="8293322" y="2442536"/>
            <a:ext cx="399866" cy="1764424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63FB8736-3E59-40B9-8E23-01EF76CFD109}"/>
              </a:ext>
            </a:extLst>
          </p:cNvPr>
          <p:cNvSpPr/>
          <p:nvPr/>
        </p:nvSpPr>
        <p:spPr>
          <a:xfrm>
            <a:off x="5541840" y="4628880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partition5</a:t>
            </a:r>
          </a:p>
        </p:txBody>
      </p: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05C97C38-506C-4413-A8A3-A5E5BABAAA2B}"/>
              </a:ext>
            </a:extLst>
          </p:cNvPr>
          <p:cNvSpPr/>
          <p:nvPr/>
        </p:nvSpPr>
        <p:spPr>
          <a:xfrm rot="18816000" flipV="1">
            <a:off x="5474629" y="2211114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D190D31-9226-40E5-B4DD-03097A300863}"/>
              </a:ext>
            </a:extLst>
          </p:cNvPr>
          <p:cNvSpPr txBox="1"/>
          <p:nvPr/>
        </p:nvSpPr>
        <p:spPr>
          <a:xfrm>
            <a:off x="4157279" y="2136240"/>
            <a:ext cx="1863360" cy="858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List dirs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+ list Files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+ list File blocks</a:t>
            </a:r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0FE93D20-7E61-4A6C-B306-6FC2B3D46B46}"/>
              </a:ext>
            </a:extLst>
          </p:cNvPr>
          <p:cNvSpPr/>
          <p:nvPr/>
        </p:nvSpPr>
        <p:spPr>
          <a:xfrm>
            <a:off x="5541840" y="4887000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partition6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8250A1E-1436-4B9F-8ED5-182A472DCB03}"/>
              </a:ext>
            </a:extLst>
          </p:cNvPr>
          <p:cNvSpPr txBox="1"/>
          <p:nvPr/>
        </p:nvSpPr>
        <p:spPr>
          <a:xfrm>
            <a:off x="7531559" y="1626840"/>
            <a:ext cx="1681649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part1-file1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2605D3F-8C33-43DC-827D-5D6F2E1BEF41}"/>
              </a:ext>
            </a:extLst>
          </p:cNvPr>
          <p:cNvSpPr txBox="1"/>
          <p:nvPr/>
        </p:nvSpPr>
        <p:spPr>
          <a:xfrm>
            <a:off x="7463520" y="2086200"/>
            <a:ext cx="255297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part2-file1, part2-file2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D9375A8-2DB0-496F-A9DF-04A4868A8116}"/>
              </a:ext>
            </a:extLst>
          </p:cNvPr>
          <p:cNvSpPr txBox="1"/>
          <p:nvPr/>
        </p:nvSpPr>
        <p:spPr>
          <a:xfrm>
            <a:off x="7318439" y="2610720"/>
            <a:ext cx="2762185" cy="88725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File</a:t>
            </a:r>
            <a:b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</a:b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(block1)(block2)(block3)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81C019A7-A27F-45C9-B188-D95CA34B9EDD}"/>
              </a:ext>
            </a:extLst>
          </p:cNvPr>
          <p:cNvSpPr/>
          <p:nvPr/>
        </p:nvSpPr>
        <p:spPr>
          <a:xfrm>
            <a:off x="2017439" y="4846320"/>
            <a:ext cx="1962360" cy="266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Spark Executor2</a:t>
            </a:r>
          </a:p>
        </p:txBody>
      </p: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B1E0E56E-DCAD-485D-9EB7-24568A62BBD2}"/>
              </a:ext>
            </a:extLst>
          </p:cNvPr>
          <p:cNvSpPr/>
          <p:nvPr/>
        </p:nvSpPr>
        <p:spPr>
          <a:xfrm>
            <a:off x="2413440" y="5242320"/>
            <a:ext cx="2098800" cy="266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Spark ExecutorN</a:t>
            </a:r>
          </a:p>
        </p:txBody>
      </p:sp>
      <p:sp>
        <p:nvSpPr>
          <p:cNvPr id="37" name="Connecteur droit 36">
            <a:extLst>
              <a:ext uri="{FF2B5EF4-FFF2-40B4-BE49-F238E27FC236}">
                <a16:creationId xmlns:a16="http://schemas.microsoft.com/office/drawing/2014/main" id="{A703DC34-4C3E-4EB9-8829-70F96167CEE0}"/>
              </a:ext>
            </a:extLst>
          </p:cNvPr>
          <p:cNvSpPr/>
          <p:nvPr/>
        </p:nvSpPr>
        <p:spPr>
          <a:xfrm flipH="1">
            <a:off x="4157640" y="3708000"/>
            <a:ext cx="1234440" cy="126108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8" name="Connecteur droit 37">
            <a:extLst>
              <a:ext uri="{FF2B5EF4-FFF2-40B4-BE49-F238E27FC236}">
                <a16:creationId xmlns:a16="http://schemas.microsoft.com/office/drawing/2014/main" id="{A9178235-562B-4791-B6D7-69826C8A16A9}"/>
              </a:ext>
            </a:extLst>
          </p:cNvPr>
          <p:cNvSpPr/>
          <p:nvPr/>
        </p:nvSpPr>
        <p:spPr>
          <a:xfrm flipH="1">
            <a:off x="4158000" y="3989880"/>
            <a:ext cx="1306440" cy="9792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9" name="Connecteur droit 38">
            <a:extLst>
              <a:ext uri="{FF2B5EF4-FFF2-40B4-BE49-F238E27FC236}">
                <a16:creationId xmlns:a16="http://schemas.microsoft.com/office/drawing/2014/main" id="{2771BA87-BF55-4165-BFDC-42D2538B5DE2}"/>
              </a:ext>
            </a:extLst>
          </p:cNvPr>
          <p:cNvSpPr/>
          <p:nvPr/>
        </p:nvSpPr>
        <p:spPr>
          <a:xfrm flipH="1">
            <a:off x="4043519" y="4206960"/>
            <a:ext cx="1402201" cy="44208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0" name="Connecteur droit 39">
            <a:extLst>
              <a:ext uri="{FF2B5EF4-FFF2-40B4-BE49-F238E27FC236}">
                <a16:creationId xmlns:a16="http://schemas.microsoft.com/office/drawing/2014/main" id="{467A9D60-DDC4-40D5-9CC7-F1B06A8F5853}"/>
              </a:ext>
            </a:extLst>
          </p:cNvPr>
          <p:cNvSpPr/>
          <p:nvPr/>
        </p:nvSpPr>
        <p:spPr>
          <a:xfrm flipH="1">
            <a:off x="4538880" y="4477680"/>
            <a:ext cx="857160" cy="8802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1" name="Connecteur droit 40">
            <a:extLst>
              <a:ext uri="{FF2B5EF4-FFF2-40B4-BE49-F238E27FC236}">
                <a16:creationId xmlns:a16="http://schemas.microsoft.com/office/drawing/2014/main" id="{949D9F45-5230-464B-8C7A-4414D10892EC}"/>
              </a:ext>
            </a:extLst>
          </p:cNvPr>
          <p:cNvSpPr/>
          <p:nvPr/>
        </p:nvSpPr>
        <p:spPr>
          <a:xfrm flipH="1">
            <a:off x="4272120" y="4759559"/>
            <a:ext cx="1093320" cy="262801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2" name="Connecteur droit 41">
            <a:extLst>
              <a:ext uri="{FF2B5EF4-FFF2-40B4-BE49-F238E27FC236}">
                <a16:creationId xmlns:a16="http://schemas.microsoft.com/office/drawing/2014/main" id="{84BCD832-4511-46E3-B1B6-978385D68F73}"/>
              </a:ext>
            </a:extLst>
          </p:cNvPr>
          <p:cNvSpPr/>
          <p:nvPr/>
        </p:nvSpPr>
        <p:spPr>
          <a:xfrm flipH="1">
            <a:off x="4592160" y="4980600"/>
            <a:ext cx="762120" cy="44568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1A8321EF-E8A9-44AE-A721-112161AA9DCF}"/>
              </a:ext>
            </a:extLst>
          </p:cNvPr>
          <p:cNvSpPr txBox="1"/>
          <p:nvPr/>
        </p:nvSpPr>
        <p:spPr>
          <a:xfrm>
            <a:off x="4847760" y="5155920"/>
            <a:ext cx="3943080" cy="346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Assign 1 RDD partition to 1 executor</a:t>
            </a:r>
          </a:p>
        </p:txBody>
      </p:sp>
      <p:sp>
        <p:nvSpPr>
          <p:cNvPr id="44" name="Connecteur droit 21">
            <a:extLst>
              <a:ext uri="{FF2B5EF4-FFF2-40B4-BE49-F238E27FC236}">
                <a16:creationId xmlns:a16="http://schemas.microsoft.com/office/drawing/2014/main" id="{F421A973-34AA-4443-A3A0-5FD3603CAA00}"/>
              </a:ext>
            </a:extLst>
          </p:cNvPr>
          <p:cNvSpPr/>
          <p:nvPr/>
        </p:nvSpPr>
        <p:spPr>
          <a:xfrm flipV="1">
            <a:off x="7737122" y="3204295"/>
            <a:ext cx="275308" cy="1281665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5" name="Connecteur droit 21">
            <a:extLst>
              <a:ext uri="{FF2B5EF4-FFF2-40B4-BE49-F238E27FC236}">
                <a16:creationId xmlns:a16="http://schemas.microsoft.com/office/drawing/2014/main" id="{3483231B-72B0-45BB-9F66-7C1C96CBFEA1}"/>
              </a:ext>
            </a:extLst>
          </p:cNvPr>
          <p:cNvSpPr/>
          <p:nvPr/>
        </p:nvSpPr>
        <p:spPr>
          <a:xfrm flipV="1">
            <a:off x="8293322" y="3181071"/>
            <a:ext cx="329171" cy="1578488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6" name="Connecteur droit 21">
            <a:extLst>
              <a:ext uri="{FF2B5EF4-FFF2-40B4-BE49-F238E27FC236}">
                <a16:creationId xmlns:a16="http://schemas.microsoft.com/office/drawing/2014/main" id="{83512619-2DE2-4E0F-9BC5-F645CE30AAF5}"/>
              </a:ext>
            </a:extLst>
          </p:cNvPr>
          <p:cNvSpPr/>
          <p:nvPr/>
        </p:nvSpPr>
        <p:spPr>
          <a:xfrm flipV="1">
            <a:off x="8950927" y="3204293"/>
            <a:ext cx="399866" cy="1818066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squar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B92A3F4-BD12-4FAF-A5AD-7ECB7B0E62F3}"/>
              </a:ext>
            </a:extLst>
          </p:cNvPr>
          <p:cNvCxnSpPr>
            <a:cxnSpLocks/>
            <a:stCxn id="19" idx="1"/>
            <a:endCxn id="23" idx="0"/>
          </p:cNvCxnSpPr>
          <p:nvPr/>
        </p:nvCxnSpPr>
        <p:spPr>
          <a:xfrm flipV="1">
            <a:off x="7370640" y="3958589"/>
            <a:ext cx="583204" cy="10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8248333-D1B5-4087-9736-D7074ACD17DD}"/>
              </a:ext>
            </a:extLst>
          </p:cNvPr>
          <p:cNvCxnSpPr>
            <a:cxnSpLocks/>
          </p:cNvCxnSpPr>
          <p:nvPr/>
        </p:nvCxnSpPr>
        <p:spPr>
          <a:xfrm flipV="1">
            <a:off x="7387354" y="4217160"/>
            <a:ext cx="905968" cy="14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1987A2A-9DFA-40AE-AA2A-2166F4A21161}"/>
              </a:ext>
            </a:extLst>
          </p:cNvPr>
          <p:cNvCxnSpPr>
            <a:cxnSpLocks/>
            <a:endCxn id="44" idx="0"/>
          </p:cNvCxnSpPr>
          <p:nvPr/>
        </p:nvCxnSpPr>
        <p:spPr>
          <a:xfrm flipV="1">
            <a:off x="7353899" y="4485960"/>
            <a:ext cx="383223" cy="2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9EBF0D-273B-4792-BFB5-6B5C749F295E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7371879" y="4752062"/>
            <a:ext cx="921443" cy="7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96D18B8-FA85-4DC0-9B55-B6002FF73C6A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7363617" y="5006884"/>
            <a:ext cx="1587310" cy="15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FB6CB-3290-4DB8-8FF0-67B17B64088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Outline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7E518B-8E3B-4A26-AE97-238010373BA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rtl="0">
              <a:buSzPct val="45000"/>
              <a:buFont typeface="StarSymbol"/>
              <a:buChar char="●"/>
            </a:pPr>
            <a:r>
              <a:rPr lang="en-US"/>
              <a:t>Prev Part3: Low-Level Hadoop components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320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rPr>
              <a:t>ZooKeeper, Hdfs, Yarn, Oozie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Hive MetaStore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Parquet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/>
              <a:t>Spark</a:t>
            </a:r>
          </a:p>
          <a:p>
            <a:pPr lvl="0" rtl="0">
              <a:buSzPct val="45000"/>
              <a:buFont typeface="StarSymbol"/>
              <a:buChar char="●"/>
            </a:pP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BADC7E-1F9C-4F1F-8867-7516F6B8C4D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3931B1-C7A9-40DA-8A73-55631E970D1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158040"/>
            <a:ext cx="9071640" cy="1081080"/>
          </a:xfrm>
        </p:spPr>
        <p:txBody>
          <a:bodyPr vert="horz"/>
          <a:lstStyle/>
          <a:p>
            <a:pPr lvl="0" rtl="0"/>
            <a:r>
              <a:rPr lang="en-US"/>
              <a:t>Prev Part3: Low-Level Focus</a:t>
            </a:r>
            <a:br>
              <a:rPr lang="en-US"/>
            </a:br>
            <a:r>
              <a:rPr lang="en-US" sz="3200"/>
              <a:t>ZooKeeper, HDFS, Yarn, Oozie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94ABABB1-E54D-4E57-A82D-9BCAA596E5CE}"/>
              </a:ext>
            </a:extLst>
          </p:cNvPr>
          <p:cNvSpPr/>
          <p:nvPr/>
        </p:nvSpPr>
        <p:spPr>
          <a:xfrm>
            <a:off x="2537280" y="4233960"/>
            <a:ext cx="394344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E72F07-9511-4ADA-9A0E-1C3C4CCFEFA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485880" y="4346640"/>
            <a:ext cx="2286720" cy="68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09986B-F177-4D6A-AF2A-792C7C3CE3A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208520" y="3222360"/>
            <a:ext cx="1140480" cy="16257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1904ECDD-E5B3-4D70-A348-5E4ADFE04983}"/>
              </a:ext>
            </a:extLst>
          </p:cNvPr>
          <p:cNvSpPr/>
          <p:nvPr/>
        </p:nvSpPr>
        <p:spPr>
          <a:xfrm>
            <a:off x="1157400" y="2972160"/>
            <a:ext cx="1371599" cy="217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16082A07-5124-42C0-A1E6-676BF8BC21FA}"/>
              </a:ext>
            </a:extLst>
          </p:cNvPr>
          <p:cNvSpPr/>
          <p:nvPr/>
        </p:nvSpPr>
        <p:spPr>
          <a:xfrm>
            <a:off x="2649960" y="3317759"/>
            <a:ext cx="2034719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E2BDDB-D788-435E-849C-457C733A455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2961719" y="3392640"/>
            <a:ext cx="1394280" cy="7513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C27897AD-F173-4BFF-8E9C-8347987E14E5}"/>
              </a:ext>
            </a:extLst>
          </p:cNvPr>
          <p:cNvSpPr/>
          <p:nvPr/>
        </p:nvSpPr>
        <p:spPr>
          <a:xfrm>
            <a:off x="2791800" y="2393280"/>
            <a:ext cx="1371599" cy="92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F7E956-137F-4CB7-BF0E-747BAFF9030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2876400" y="2514960"/>
            <a:ext cx="1188719" cy="68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C53847-0FAB-408A-9913-479D9D23221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3800"/>
            <a:ext cx="9071640" cy="1250280"/>
          </a:xfrm>
        </p:spPr>
        <p:txBody>
          <a:bodyPr vert="horz"/>
          <a:lstStyle/>
          <a:p>
            <a:pPr lvl="0" rtl="0"/>
            <a:r>
              <a:rPr lang="en-US"/>
              <a:t>This Part … High-Level Focus</a:t>
            </a:r>
            <a:br>
              <a:rPr lang="en-US"/>
            </a:br>
            <a:r>
              <a:rPr lang="en-US"/>
              <a:t>MetaStore, </a:t>
            </a:r>
            <a:r>
              <a:rPr lang="en-US" sz="4000"/>
              <a:t>Parquet, Spark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56FBB2-D011-422B-8A59-D8CD3F2ACF2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132880" y="3318840"/>
            <a:ext cx="121932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862877-AB5A-4B08-B219-89E7BF08C47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678560" y="2419560"/>
            <a:ext cx="1628639" cy="84563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44B85EA6-837C-49EF-9D2C-D201BDCB567A}"/>
              </a:ext>
            </a:extLst>
          </p:cNvPr>
          <p:cNvSpPr/>
          <p:nvPr/>
        </p:nvSpPr>
        <p:spPr>
          <a:xfrm>
            <a:off x="2537280" y="4233960"/>
            <a:ext cx="394344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82EC8-7C3E-4CEB-8C7C-735D3FDC3E8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485880" y="4346640"/>
            <a:ext cx="2286720" cy="68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D8E8CE-0E69-45E7-AD87-D901F23A2C61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1208520" y="3222360"/>
            <a:ext cx="1140480" cy="16257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6197E954-DD46-4653-A10C-5F7F68D3034C}"/>
              </a:ext>
            </a:extLst>
          </p:cNvPr>
          <p:cNvSpPr/>
          <p:nvPr/>
        </p:nvSpPr>
        <p:spPr>
          <a:xfrm>
            <a:off x="1157400" y="2972160"/>
            <a:ext cx="1371599" cy="217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CB955906-BFCE-4723-92AD-9348BA58D59C}"/>
              </a:ext>
            </a:extLst>
          </p:cNvPr>
          <p:cNvSpPr/>
          <p:nvPr/>
        </p:nvSpPr>
        <p:spPr>
          <a:xfrm>
            <a:off x="2649960" y="3317759"/>
            <a:ext cx="2034719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1343A7-2692-49AC-B0CE-4DCAA0A7A2F5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2961719" y="3392640"/>
            <a:ext cx="1394280" cy="75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487A26-DB16-412C-813D-EF540EBDFA0E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7213320" y="2437200"/>
            <a:ext cx="746999" cy="67104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7F1F9757-30AA-4EDA-B335-3AE23A29BFD3}"/>
              </a:ext>
            </a:extLst>
          </p:cNvPr>
          <p:cNvSpPr/>
          <p:nvPr/>
        </p:nvSpPr>
        <p:spPr>
          <a:xfrm>
            <a:off x="6973200" y="2392920"/>
            <a:ext cx="1364040" cy="921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88CCF4C-293D-4088-AA1D-96F61CC2976B}"/>
              </a:ext>
            </a:extLst>
          </p:cNvPr>
          <p:cNvSpPr txBox="1"/>
          <p:nvPr/>
        </p:nvSpPr>
        <p:spPr>
          <a:xfrm>
            <a:off x="7058880" y="3000240"/>
            <a:ext cx="141456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metastore</a:t>
            </a:r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7619685B-024A-4329-A9D9-C2A060AF65E5}"/>
              </a:ext>
            </a:extLst>
          </p:cNvPr>
          <p:cNvSpPr/>
          <p:nvPr/>
        </p:nvSpPr>
        <p:spPr>
          <a:xfrm>
            <a:off x="5074560" y="3325319"/>
            <a:ext cx="1211759" cy="900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3B6410DD-88F4-4C90-9D36-40854A274B61}"/>
              </a:ext>
            </a:extLst>
          </p:cNvPr>
          <p:cNvSpPr/>
          <p:nvPr/>
        </p:nvSpPr>
        <p:spPr>
          <a:xfrm>
            <a:off x="4308840" y="2396880"/>
            <a:ext cx="2495880" cy="913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611E6261-366E-4711-9AD1-248BF69069C7}"/>
              </a:ext>
            </a:extLst>
          </p:cNvPr>
          <p:cNvSpPr/>
          <p:nvPr/>
        </p:nvSpPr>
        <p:spPr>
          <a:xfrm>
            <a:off x="5373000" y="1474919"/>
            <a:ext cx="228600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1AEBEBC-6D32-48DD-A953-5AD251A4F8C1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5830200" y="1549439"/>
            <a:ext cx="1371599" cy="7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03995627-FEDC-4CF6-A406-86EA010973CC}"/>
              </a:ext>
            </a:extLst>
          </p:cNvPr>
          <p:cNvSpPr/>
          <p:nvPr/>
        </p:nvSpPr>
        <p:spPr>
          <a:xfrm>
            <a:off x="2791800" y="2393280"/>
            <a:ext cx="1371599" cy="92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E829730-88F7-4EA8-B837-C321CADB30A8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2876400" y="2514960"/>
            <a:ext cx="1188719" cy="68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18EDE8-2D1B-4551-B3FB-5010179F19B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rtl="0"/>
            <a:r>
              <a:rPr lang="en-US" dirty="0"/>
              <a:t>(Hive) </a:t>
            </a:r>
            <a:r>
              <a:rPr lang="en-US" dirty="0" err="1"/>
              <a:t>MetaStore</a:t>
            </a:r>
            <a:endParaRPr lang="en-US" dirty="0"/>
          </a:p>
        </p:txBody>
      </p:sp>
      <p:sp>
        <p:nvSpPr>
          <p:cNvPr id="15" name="Organigramme : Disque magnétique 14">
            <a:extLst>
              <a:ext uri="{FF2B5EF4-FFF2-40B4-BE49-F238E27FC236}">
                <a16:creationId xmlns:a16="http://schemas.microsoft.com/office/drawing/2014/main" id="{F9F80B9D-FCB6-4151-968B-9E78CD456765}"/>
              </a:ext>
            </a:extLst>
          </p:cNvPr>
          <p:cNvSpPr/>
          <p:nvPr/>
        </p:nvSpPr>
        <p:spPr>
          <a:xfrm>
            <a:off x="1954800" y="2134524"/>
            <a:ext cx="1807200" cy="2603904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Organigramme : Disque magnétique 16">
            <a:extLst>
              <a:ext uri="{FF2B5EF4-FFF2-40B4-BE49-F238E27FC236}">
                <a16:creationId xmlns:a16="http://schemas.microsoft.com/office/drawing/2014/main" id="{283FC3E8-6424-4312-9EB5-FC01B762AAA9}"/>
              </a:ext>
            </a:extLst>
          </p:cNvPr>
          <p:cNvSpPr/>
          <p:nvPr/>
        </p:nvSpPr>
        <p:spPr>
          <a:xfrm>
            <a:off x="5893200" y="1172520"/>
            <a:ext cx="2998800" cy="408708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304CC10-C504-4D87-A012-22CDC958D595}"/>
              </a:ext>
            </a:extLst>
          </p:cNvPr>
          <p:cNvSpPr txBox="1"/>
          <p:nvPr/>
        </p:nvSpPr>
        <p:spPr>
          <a:xfrm>
            <a:off x="6297025" y="2676044"/>
            <a:ext cx="1828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/data/table1/**</a:t>
            </a:r>
            <a:endParaRPr lang="fr-FR" dirty="0"/>
          </a:p>
          <a:p>
            <a:endParaRPr lang="fr-F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/data/table2/**</a:t>
            </a:r>
          </a:p>
          <a:p>
            <a:endParaRPr lang="fr-FR" dirty="0"/>
          </a:p>
          <a:p>
            <a:endParaRPr lang="fr-FR" dirty="0"/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/data/table3/**</a:t>
            </a:r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87D98D40-BE41-4EDF-B8A4-F58BFC370102}"/>
              </a:ext>
            </a:extLst>
          </p:cNvPr>
          <p:cNvSpPr/>
          <p:nvPr/>
        </p:nvSpPr>
        <p:spPr>
          <a:xfrm>
            <a:off x="2377920" y="3115080"/>
            <a:ext cx="914400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Table1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24A36A8-9AF9-4FB9-8873-D433C9BE8A9B}"/>
              </a:ext>
            </a:extLst>
          </p:cNvPr>
          <p:cNvSpPr txBox="1"/>
          <p:nvPr/>
        </p:nvSpPr>
        <p:spPr>
          <a:xfrm>
            <a:off x="1778400" y="1107613"/>
            <a:ext cx="24226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MetaStore</a:t>
            </a:r>
            <a:r>
              <a:rPr lang="fr-FR" sz="2800" dirty="0"/>
              <a:t> DB</a:t>
            </a:r>
            <a:br>
              <a:rPr lang="fr-FR" sz="2800" dirty="0"/>
            </a:br>
            <a:r>
              <a:rPr lang="fr-FR" sz="2800" dirty="0"/>
              <a:t>(ex: </a:t>
            </a:r>
            <a:r>
              <a:rPr lang="fr-FR" sz="2800" dirty="0" err="1"/>
              <a:t>postgresql</a:t>
            </a:r>
            <a:r>
              <a:rPr lang="fr-FR" sz="2800" dirty="0"/>
              <a:t>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DB82575-0BFC-4731-B33A-1821C7693763}"/>
              </a:ext>
            </a:extLst>
          </p:cNvPr>
          <p:cNvSpPr txBox="1"/>
          <p:nvPr/>
        </p:nvSpPr>
        <p:spPr>
          <a:xfrm>
            <a:off x="6811673" y="1323056"/>
            <a:ext cx="955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HDFS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4D4A51D-F58A-4964-9034-E783A8678E7F}"/>
              </a:ext>
            </a:extLst>
          </p:cNvPr>
          <p:cNvCxnSpPr>
            <a:cxnSpLocks/>
          </p:cNvCxnSpPr>
          <p:nvPr/>
        </p:nvCxnSpPr>
        <p:spPr>
          <a:xfrm flipV="1">
            <a:off x="3920400" y="2835276"/>
            <a:ext cx="1864800" cy="4301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7546323C-4A10-461F-9632-B7B7A0A2E8A4}"/>
              </a:ext>
            </a:extLst>
          </p:cNvPr>
          <p:cNvCxnSpPr>
            <a:cxnSpLocks/>
          </p:cNvCxnSpPr>
          <p:nvPr/>
        </p:nvCxnSpPr>
        <p:spPr>
          <a:xfrm flipV="1">
            <a:off x="3982560" y="3688752"/>
            <a:ext cx="1802640" cy="357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rme libre : forme 31">
            <a:extLst>
              <a:ext uri="{FF2B5EF4-FFF2-40B4-BE49-F238E27FC236}">
                <a16:creationId xmlns:a16="http://schemas.microsoft.com/office/drawing/2014/main" id="{D00B2A21-E18F-44FA-B3ED-2F08CCE7F7AD}"/>
              </a:ext>
            </a:extLst>
          </p:cNvPr>
          <p:cNvSpPr/>
          <p:nvPr/>
        </p:nvSpPr>
        <p:spPr>
          <a:xfrm>
            <a:off x="2377920" y="3616680"/>
            <a:ext cx="914400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Table2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10E34B3-2320-4A94-80ED-98A84CC2B4FD}"/>
              </a:ext>
            </a:extLst>
          </p:cNvPr>
          <p:cNvCxnSpPr>
            <a:cxnSpLocks/>
          </p:cNvCxnSpPr>
          <p:nvPr/>
        </p:nvCxnSpPr>
        <p:spPr>
          <a:xfrm>
            <a:off x="3982560" y="4254180"/>
            <a:ext cx="1701840" cy="2438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rme libre : forme 31">
            <a:extLst>
              <a:ext uri="{FF2B5EF4-FFF2-40B4-BE49-F238E27FC236}">
                <a16:creationId xmlns:a16="http://schemas.microsoft.com/office/drawing/2014/main" id="{475418B2-E101-41DA-9F32-C8E40CFB4FA0}"/>
              </a:ext>
            </a:extLst>
          </p:cNvPr>
          <p:cNvSpPr/>
          <p:nvPr/>
        </p:nvSpPr>
        <p:spPr>
          <a:xfrm>
            <a:off x="2375520" y="4093080"/>
            <a:ext cx="914400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Table3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DA639B-8191-4344-95D1-74E1F2F0F340}"/>
              </a:ext>
            </a:extLst>
          </p:cNvPr>
          <p:cNvSpPr txBox="1"/>
          <p:nvPr/>
        </p:nvSpPr>
        <p:spPr>
          <a:xfrm>
            <a:off x="4165825" y="2232954"/>
            <a:ext cx="1405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Mapping:</a:t>
            </a:r>
          </a:p>
          <a:p>
            <a:r>
              <a:rPr lang="fr-FR" dirty="0"/>
              <a:t>Location URL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EC22B-2A39-43A0-A732-6E9B954C257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rtl="0"/>
            <a:r>
              <a:rPr lang="en-US" dirty="0" err="1"/>
              <a:t>MetaStore</a:t>
            </a:r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BC0ADBC-A5B6-4A6B-9779-1CEB99EF76C0}"/>
              </a:ext>
            </a:extLst>
          </p:cNvPr>
          <p:cNvSpPr txBox="1"/>
          <p:nvPr/>
        </p:nvSpPr>
        <p:spPr>
          <a:xfrm>
            <a:off x="1069200" y="1447200"/>
            <a:ext cx="846372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Contains</a:t>
            </a:r>
            <a:r>
              <a:rPr lang="fr-FR" sz="2800" dirty="0"/>
              <a:t> </a:t>
            </a:r>
            <a:r>
              <a:rPr lang="fr-FR" sz="2800" dirty="0" err="1"/>
              <a:t>only</a:t>
            </a:r>
            <a:r>
              <a:rPr lang="fr-FR" sz="2800" dirty="0"/>
              <a:t>  </a:t>
            </a:r>
            <a:r>
              <a:rPr lang="fr-FR" sz="2800" b="1" dirty="0"/>
              <a:t>DDL</a:t>
            </a:r>
            <a:r>
              <a:rPr lang="fr-FR" sz="2800" dirty="0"/>
              <a:t>   (Data </a:t>
            </a:r>
            <a:r>
              <a:rPr lang="fr-FR" sz="2800" dirty="0" err="1"/>
              <a:t>Definition</a:t>
            </a:r>
            <a:r>
              <a:rPr lang="fr-FR" sz="2800" dirty="0"/>
              <a:t> Langage)</a:t>
            </a:r>
          </a:p>
          <a:p>
            <a:r>
              <a:rPr lang="fr-FR" sz="2800" dirty="0"/>
              <a:t>          </a:t>
            </a:r>
            <a:r>
              <a:rPr lang="fr-FR" sz="2800" b="1" dirty="0" err="1"/>
              <a:t>metadata</a:t>
            </a:r>
            <a:r>
              <a:rPr lang="fr-FR" sz="2800" dirty="0"/>
              <a:t>   (no HDFS data) </a:t>
            </a:r>
          </a:p>
          <a:p>
            <a:endParaRPr lang="fr-FR" sz="2800" dirty="0"/>
          </a:p>
          <a:p>
            <a:r>
              <a:rPr lang="fr-FR" sz="2800" dirty="0" err="1"/>
              <a:t>Logical</a:t>
            </a:r>
            <a:r>
              <a:rPr lang="fr-FR" sz="2800" dirty="0"/>
              <a:t> </a:t>
            </a:r>
            <a:r>
              <a:rPr lang="fr-FR" sz="2800" dirty="0" err="1"/>
              <a:t>view</a:t>
            </a:r>
            <a:r>
              <a:rPr lang="fr-FR" sz="2800" dirty="0"/>
              <a:t> mapping :  </a:t>
            </a:r>
            <a:r>
              <a:rPr lang="fr-FR" sz="2800" b="1" dirty="0" err="1"/>
              <a:t>name</a:t>
            </a:r>
            <a:r>
              <a:rPr lang="fr-FR" sz="2800" b="1" dirty="0"/>
              <a:t> in SQL </a:t>
            </a:r>
            <a:r>
              <a:rPr lang="fr-FR" sz="2800" b="1" dirty="0">
                <a:sym typeface="Wingdings" panose="05000000000000000000" pitchFamily="2" charset="2"/>
              </a:rPr>
              <a:t> location in HDFS</a:t>
            </a:r>
          </a:p>
          <a:p>
            <a:endParaRPr lang="fr-FR" sz="2800" dirty="0">
              <a:sym typeface="Wingdings" panose="05000000000000000000" pitchFamily="2" charset="2"/>
            </a:endParaRPr>
          </a:p>
          <a:p>
            <a:r>
              <a:rPr lang="fr-FR" sz="2800" b="1" dirty="0">
                <a:sym typeface="Wingdings" panose="05000000000000000000" pitchFamily="2" charset="2"/>
              </a:rPr>
              <a:t>File format </a:t>
            </a:r>
            <a:r>
              <a:rPr lang="fr-FR" sz="2800" dirty="0" err="1">
                <a:sym typeface="Wingdings" panose="05000000000000000000" pitchFamily="2" charset="2"/>
              </a:rPr>
              <a:t>encoding</a:t>
            </a:r>
            <a:r>
              <a:rPr lang="fr-FR" sz="2800" dirty="0">
                <a:sym typeface="Wingdings" panose="05000000000000000000" pitchFamily="2" charset="2"/>
              </a:rPr>
              <a:t>:  parquet, </a:t>
            </a:r>
            <a:r>
              <a:rPr lang="fr-FR" sz="2800" dirty="0" err="1">
                <a:sym typeface="Wingdings" panose="05000000000000000000" pitchFamily="2" charset="2"/>
              </a:rPr>
              <a:t>orc</a:t>
            </a:r>
            <a:r>
              <a:rPr lang="fr-FR" sz="2800" dirty="0">
                <a:sym typeface="Wingdings" panose="05000000000000000000" pitchFamily="2" charset="2"/>
              </a:rPr>
              <a:t>, </a:t>
            </a:r>
            <a:r>
              <a:rPr lang="fr-FR" sz="2800" dirty="0" err="1">
                <a:sym typeface="Wingdings" panose="05000000000000000000" pitchFamily="2" charset="2"/>
              </a:rPr>
              <a:t>avro</a:t>
            </a:r>
            <a:r>
              <a:rPr lang="fr-FR" sz="2800" dirty="0">
                <a:sym typeface="Wingdings" panose="05000000000000000000" pitchFamily="2" charset="2"/>
              </a:rPr>
              <a:t>, csv, </a:t>
            </a:r>
            <a:r>
              <a:rPr lang="fr-FR" sz="2800" dirty="0" err="1">
                <a:sym typeface="Wingdings" panose="05000000000000000000" pitchFamily="2" charset="2"/>
              </a:rPr>
              <a:t>json</a:t>
            </a:r>
            <a:r>
              <a:rPr lang="fr-FR" sz="2800" dirty="0">
                <a:sym typeface="Wingdings" panose="05000000000000000000" pitchFamily="2" charset="2"/>
              </a:rPr>
              <a:t>, …</a:t>
            </a:r>
          </a:p>
          <a:p>
            <a:endParaRPr lang="fr-FR" sz="2800" dirty="0">
              <a:sym typeface="Wingdings" panose="05000000000000000000" pitchFamily="2" charset="2"/>
            </a:endParaRPr>
          </a:p>
          <a:p>
            <a:r>
              <a:rPr lang="fr-FR" sz="2800" dirty="0" err="1">
                <a:sym typeface="Wingdings" panose="05000000000000000000" pitchFamily="2" charset="2"/>
              </a:rPr>
              <a:t>Schema</a:t>
            </a:r>
            <a:r>
              <a:rPr lang="fr-FR" sz="2800" dirty="0">
                <a:sym typeface="Wingdings" panose="05000000000000000000" pitchFamily="2" charset="2"/>
              </a:rPr>
              <a:t> : </a:t>
            </a:r>
            <a:r>
              <a:rPr lang="fr-FR" sz="2800" b="1" dirty="0" err="1">
                <a:sym typeface="Wingdings" panose="05000000000000000000" pitchFamily="2" charset="2"/>
              </a:rPr>
              <a:t>column</a:t>
            </a:r>
            <a:r>
              <a:rPr lang="fr-FR" sz="2800" b="1" dirty="0">
                <a:sym typeface="Wingdings" panose="05000000000000000000" pitchFamily="2" charset="2"/>
              </a:rPr>
              <a:t> types</a:t>
            </a:r>
            <a:endParaRPr lang="fr-FR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27C025-19FF-465D-8DC7-F71336F62DC4}"/>
              </a:ext>
            </a:extLst>
          </p:cNvPr>
          <p:cNvSpPr txBox="1">
            <a:spLocks/>
          </p:cNvSpPr>
          <p:nvPr/>
        </p:nvSpPr>
        <p:spPr>
          <a:xfrm>
            <a:off x="504492" y="2049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MetaStore</a:t>
            </a:r>
            <a:r>
              <a:rPr lang="fr-FR" dirty="0">
                <a:solidFill>
                  <a:sysClr val="windowText" lastClr="000000"/>
                </a:solidFill>
              </a:rPr>
              <a:t>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1C421D-DFD4-4C4A-908D-E7A4E36C65E9}"/>
              </a:ext>
            </a:extLst>
          </p:cNvPr>
          <p:cNvSpPr/>
          <p:nvPr/>
        </p:nvSpPr>
        <p:spPr>
          <a:xfrm>
            <a:off x="4331970" y="1643035"/>
            <a:ext cx="1116330" cy="414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Table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C0F2C3-8CAF-44F8-9C8F-8E08F0EFA8A2}"/>
              </a:ext>
            </a:extLst>
          </p:cNvPr>
          <p:cNvCxnSpPr>
            <a:cxnSpLocks/>
          </p:cNvCxnSpPr>
          <p:nvPr/>
        </p:nvCxnSpPr>
        <p:spPr>
          <a:xfrm>
            <a:off x="5516562" y="1885604"/>
            <a:ext cx="708978" cy="438496"/>
          </a:xfrm>
          <a:prstGeom prst="straightConnector1">
            <a:avLst/>
          </a:prstGeom>
          <a:ln w="19050">
            <a:headEnd type="diamond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B591F22-E794-4C7B-B26E-882B2850E281}"/>
              </a:ext>
            </a:extLst>
          </p:cNvPr>
          <p:cNvSpPr/>
          <p:nvPr/>
        </p:nvSpPr>
        <p:spPr>
          <a:xfrm>
            <a:off x="6252210" y="2116917"/>
            <a:ext cx="1116330" cy="414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Partition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39C5A8-DD98-42BE-A03C-6F7EE9EA72B3}"/>
              </a:ext>
            </a:extLst>
          </p:cNvPr>
          <p:cNvSpPr/>
          <p:nvPr/>
        </p:nvSpPr>
        <p:spPr>
          <a:xfrm>
            <a:off x="4324350" y="2438400"/>
            <a:ext cx="1116330" cy="414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Schema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E189C5-4DD1-4E8C-A84E-9EA79AB81FFA}"/>
              </a:ext>
            </a:extLst>
          </p:cNvPr>
          <p:cNvSpPr/>
          <p:nvPr/>
        </p:nvSpPr>
        <p:spPr>
          <a:xfrm>
            <a:off x="3766184" y="3229376"/>
            <a:ext cx="1160145" cy="473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Column</a:t>
            </a:r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1827D6-07AD-490D-82C5-49BA808B6B67}"/>
              </a:ext>
            </a:extLst>
          </p:cNvPr>
          <p:cNvSpPr/>
          <p:nvPr/>
        </p:nvSpPr>
        <p:spPr>
          <a:xfrm>
            <a:off x="5092064" y="3229376"/>
            <a:ext cx="1160145" cy="473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Partition</a:t>
            </a:r>
            <a:br>
              <a:rPr lang="fr-FR" dirty="0"/>
            </a:br>
            <a:r>
              <a:rPr lang="fr-FR" dirty="0" err="1"/>
              <a:t>Column</a:t>
            </a:r>
            <a:endParaRPr lang="fr-F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4EC10B-3DF4-4E3D-AD30-326111B6B305}"/>
              </a:ext>
            </a:extLst>
          </p:cNvPr>
          <p:cNvSpPr txBox="1"/>
          <p:nvPr/>
        </p:nvSpPr>
        <p:spPr>
          <a:xfrm>
            <a:off x="4121943" y="29531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6D3874-8714-4587-A119-BE55AF920D88}"/>
              </a:ext>
            </a:extLst>
          </p:cNvPr>
          <p:cNvSpPr txBox="1"/>
          <p:nvPr/>
        </p:nvSpPr>
        <p:spPr>
          <a:xfrm>
            <a:off x="5536838" y="29280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717B60-3EE5-49CC-A30E-9E212BEB6463}"/>
              </a:ext>
            </a:extLst>
          </p:cNvPr>
          <p:cNvSpPr txBox="1"/>
          <p:nvPr/>
        </p:nvSpPr>
        <p:spPr>
          <a:xfrm>
            <a:off x="4842964" y="2149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7C587A-5F63-4682-95FC-6D5E3A55244C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flipH="1">
            <a:off x="4882515" y="2057400"/>
            <a:ext cx="7620" cy="381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A1C4311-857C-4EBA-B0F5-DE963D314223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4346257" y="2852765"/>
            <a:ext cx="313374" cy="3766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B14B68-C8E2-4F59-BBBC-69A9906A7607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021794" y="2851765"/>
            <a:ext cx="650343" cy="3776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3813A5A-FDA8-4FAF-9CFC-E49F8697E8D5}"/>
              </a:ext>
            </a:extLst>
          </p:cNvPr>
          <p:cNvSpPr/>
          <p:nvPr/>
        </p:nvSpPr>
        <p:spPr>
          <a:xfrm>
            <a:off x="4564577" y="4149412"/>
            <a:ext cx="876103" cy="29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Type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43F26E-9528-4DC4-B45B-C80C1AEF747C}"/>
              </a:ext>
            </a:extLst>
          </p:cNvPr>
          <p:cNvSpPr/>
          <p:nvPr/>
        </p:nvSpPr>
        <p:spPr>
          <a:xfrm>
            <a:off x="1980773" y="4813960"/>
            <a:ext cx="1193718" cy="29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StructType</a:t>
            </a:r>
            <a:endParaRPr lang="fr-FR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4A7C225-A42C-4DA9-B082-510018274A96}"/>
              </a:ext>
            </a:extLst>
          </p:cNvPr>
          <p:cNvSpPr/>
          <p:nvPr/>
        </p:nvSpPr>
        <p:spPr>
          <a:xfrm>
            <a:off x="3234857" y="4813960"/>
            <a:ext cx="1193718" cy="29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ArrayType</a:t>
            </a:r>
            <a:endParaRPr lang="fr-FR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9C3ED13-C1AA-49FD-B0EE-01B27F943730}"/>
              </a:ext>
            </a:extLst>
          </p:cNvPr>
          <p:cNvSpPr/>
          <p:nvPr/>
        </p:nvSpPr>
        <p:spPr>
          <a:xfrm>
            <a:off x="4478419" y="4821902"/>
            <a:ext cx="1193718" cy="29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MapType</a:t>
            </a:r>
            <a:endParaRPr lang="fr-F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1C2EF32-0FCE-472F-AA05-A82D7CCB7FEF}"/>
              </a:ext>
            </a:extLst>
          </p:cNvPr>
          <p:cNvSpPr/>
          <p:nvPr/>
        </p:nvSpPr>
        <p:spPr>
          <a:xfrm>
            <a:off x="5779445" y="4821902"/>
            <a:ext cx="1193718" cy="29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ScalarType</a:t>
            </a:r>
            <a:endParaRPr lang="fr-FR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00C99F5-6FC8-4E9F-B61A-7BECEEE77EA6}"/>
              </a:ext>
            </a:extLst>
          </p:cNvPr>
          <p:cNvSpPr/>
          <p:nvPr/>
        </p:nvSpPr>
        <p:spPr>
          <a:xfrm>
            <a:off x="5609036" y="5159434"/>
            <a:ext cx="2018583" cy="29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Int, Double, Date, ..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812B25F-BA31-4FCB-9468-2F0D85626EED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5002629" y="4446270"/>
            <a:ext cx="0" cy="44958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023F24-7CED-41BE-916D-49E4508B9B89}"/>
              </a:ext>
            </a:extLst>
          </p:cNvPr>
          <p:cNvCxnSpPr>
            <a:cxnSpLocks/>
          </p:cNvCxnSpPr>
          <p:nvPr/>
        </p:nvCxnSpPr>
        <p:spPr>
          <a:xfrm flipV="1">
            <a:off x="2577632" y="4644390"/>
            <a:ext cx="1" cy="20767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4BD6B23-89D0-4C2C-A95B-FDEF52F84DB1}"/>
              </a:ext>
            </a:extLst>
          </p:cNvPr>
          <p:cNvCxnSpPr>
            <a:cxnSpLocks/>
          </p:cNvCxnSpPr>
          <p:nvPr/>
        </p:nvCxnSpPr>
        <p:spPr>
          <a:xfrm flipV="1">
            <a:off x="3827312" y="4640580"/>
            <a:ext cx="1" cy="20767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4F9CE83-58E4-4CE1-9D73-D23C694A7560}"/>
              </a:ext>
            </a:extLst>
          </p:cNvPr>
          <p:cNvCxnSpPr>
            <a:cxnSpLocks/>
          </p:cNvCxnSpPr>
          <p:nvPr/>
        </p:nvCxnSpPr>
        <p:spPr>
          <a:xfrm flipV="1">
            <a:off x="6364772" y="4648200"/>
            <a:ext cx="1" cy="20767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CC643FC-600B-4C1D-BAA0-AE0A73DF0E62}"/>
              </a:ext>
            </a:extLst>
          </p:cNvPr>
          <p:cNvCxnSpPr>
            <a:cxnSpLocks/>
          </p:cNvCxnSpPr>
          <p:nvPr/>
        </p:nvCxnSpPr>
        <p:spPr>
          <a:xfrm>
            <a:off x="2577632" y="4644390"/>
            <a:ext cx="3783331" cy="762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3EF0932-B5FA-46C4-AECB-0559657E60A0}"/>
              </a:ext>
            </a:extLst>
          </p:cNvPr>
          <p:cNvSpPr txBox="1"/>
          <p:nvPr/>
        </p:nvSpPr>
        <p:spPr>
          <a:xfrm>
            <a:off x="5925458" y="19452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B06007-A307-4215-B443-C4BF624DEF9C}"/>
              </a:ext>
            </a:extLst>
          </p:cNvPr>
          <p:cNvSpPr txBox="1"/>
          <p:nvPr/>
        </p:nvSpPr>
        <p:spPr>
          <a:xfrm>
            <a:off x="5959294" y="2444880"/>
            <a:ext cx="21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Map</a:t>
            </a:r>
            <a:r>
              <a:rPr lang="fr-FR" dirty="0"/>
              <a:t>&lt;</a:t>
            </a:r>
            <a:r>
              <a:rPr lang="fr-FR" dirty="0" err="1"/>
              <a:t>column,value</a:t>
            </a:r>
            <a:r>
              <a:rPr lang="fr-FR" dirty="0"/>
              <a:t>&gt;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5D41C04-BEAE-4038-AF04-7F322302764D}"/>
              </a:ext>
            </a:extLst>
          </p:cNvPr>
          <p:cNvCxnSpPr>
            <a:cxnSpLocks/>
          </p:cNvCxnSpPr>
          <p:nvPr/>
        </p:nvCxnSpPr>
        <p:spPr>
          <a:xfrm flipH="1">
            <a:off x="6034300" y="2714492"/>
            <a:ext cx="745595" cy="4820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FE2032F-9AE4-4EEB-B77F-9A23EA471CC5}"/>
              </a:ext>
            </a:extLst>
          </p:cNvPr>
          <p:cNvSpPr txBox="1"/>
          <p:nvPr/>
        </p:nvSpPr>
        <p:spPr>
          <a:xfrm>
            <a:off x="6187182" y="2944501"/>
            <a:ext cx="43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1CE9BF7-4F4A-482B-93CD-584BCD83D374}"/>
              </a:ext>
            </a:extLst>
          </p:cNvPr>
          <p:cNvCxnSpPr>
            <a:cxnSpLocks/>
            <a:stCxn id="21" idx="2"/>
            <a:endCxn id="38" idx="0"/>
          </p:cNvCxnSpPr>
          <p:nvPr/>
        </p:nvCxnSpPr>
        <p:spPr>
          <a:xfrm>
            <a:off x="4346257" y="3703258"/>
            <a:ext cx="656372" cy="4461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84732C6-38CD-4E80-94CB-1A07BB771038}"/>
              </a:ext>
            </a:extLst>
          </p:cNvPr>
          <p:cNvSpPr txBox="1"/>
          <p:nvPr/>
        </p:nvSpPr>
        <p:spPr>
          <a:xfrm>
            <a:off x="4770574" y="36470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7021031-B9A3-47DC-8E9C-54024A13D2E6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5672137" y="3703258"/>
            <a:ext cx="945833" cy="9357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89BE3B9-A4AB-482B-9D59-C216EBD0D67E}"/>
              </a:ext>
            </a:extLst>
          </p:cNvPr>
          <p:cNvSpPr txBox="1"/>
          <p:nvPr/>
        </p:nvSpPr>
        <p:spPr>
          <a:xfrm>
            <a:off x="6510751" y="4482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16906A3-4370-42EC-954B-18DCC6079B2C}"/>
              </a:ext>
            </a:extLst>
          </p:cNvPr>
          <p:cNvCxnSpPr>
            <a:cxnSpLocks/>
          </p:cNvCxnSpPr>
          <p:nvPr/>
        </p:nvCxnSpPr>
        <p:spPr>
          <a:xfrm flipV="1">
            <a:off x="2194560" y="4223360"/>
            <a:ext cx="2308384" cy="1546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83AA4E8-900F-4F1B-BA56-7C1C7005CE04}"/>
              </a:ext>
            </a:extLst>
          </p:cNvPr>
          <p:cNvCxnSpPr>
            <a:cxnSpLocks/>
          </p:cNvCxnSpPr>
          <p:nvPr/>
        </p:nvCxnSpPr>
        <p:spPr>
          <a:xfrm flipV="1">
            <a:off x="2198370" y="4381822"/>
            <a:ext cx="0" cy="407348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7192357-BAF4-40FC-A0BF-F99AB05231C2}"/>
              </a:ext>
            </a:extLst>
          </p:cNvPr>
          <p:cNvSpPr txBox="1"/>
          <p:nvPr/>
        </p:nvSpPr>
        <p:spPr>
          <a:xfrm>
            <a:off x="1810230" y="4005607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Fields [</a:t>
            </a:r>
            <a:r>
              <a:rPr lang="fr-FR" dirty="0" err="1"/>
              <a:t>name</a:t>
            </a:r>
            <a:r>
              <a:rPr lang="fr-FR" dirty="0"/>
              <a:t>]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DEF71A0-3D0E-4358-8CF4-1B9AC7484400}"/>
              </a:ext>
            </a:extLst>
          </p:cNvPr>
          <p:cNvCxnSpPr>
            <a:cxnSpLocks/>
          </p:cNvCxnSpPr>
          <p:nvPr/>
        </p:nvCxnSpPr>
        <p:spPr>
          <a:xfrm flipV="1">
            <a:off x="3464481" y="4371951"/>
            <a:ext cx="1019413" cy="1649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C28562F-335D-4605-A2B0-82D85F9F95C0}"/>
              </a:ext>
            </a:extLst>
          </p:cNvPr>
          <p:cNvCxnSpPr>
            <a:cxnSpLocks/>
          </p:cNvCxnSpPr>
          <p:nvPr/>
        </p:nvCxnSpPr>
        <p:spPr>
          <a:xfrm flipV="1">
            <a:off x="3464481" y="4530146"/>
            <a:ext cx="0" cy="259024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5893406-AEEF-400D-9B64-9EE9601BFE4C}"/>
              </a:ext>
            </a:extLst>
          </p:cNvPr>
          <p:cNvSpPr txBox="1"/>
          <p:nvPr/>
        </p:nvSpPr>
        <p:spPr>
          <a:xfrm>
            <a:off x="3096062" y="4214126"/>
            <a:ext cx="9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element</a:t>
            </a:r>
            <a:endParaRPr lang="fr-FR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3094761-F9CC-498A-9476-6570963A1432}"/>
              </a:ext>
            </a:extLst>
          </p:cNvPr>
          <p:cNvSpPr txBox="1"/>
          <p:nvPr/>
        </p:nvSpPr>
        <p:spPr>
          <a:xfrm>
            <a:off x="4156589" y="43113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F034053-9F3E-4B8F-BCC8-5874FF03883C}"/>
              </a:ext>
            </a:extLst>
          </p:cNvPr>
          <p:cNvSpPr txBox="1"/>
          <p:nvPr/>
        </p:nvSpPr>
        <p:spPr>
          <a:xfrm>
            <a:off x="4258334" y="39343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EBD0E3D-D260-4FB8-AA4D-3B88C3FBAD9C}"/>
              </a:ext>
            </a:extLst>
          </p:cNvPr>
          <p:cNvSpPr txBox="1"/>
          <p:nvPr/>
        </p:nvSpPr>
        <p:spPr>
          <a:xfrm>
            <a:off x="5125499" y="43750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09C747C-9968-41C5-9076-D4DDA6822F1D}"/>
              </a:ext>
            </a:extLst>
          </p:cNvPr>
          <p:cNvCxnSpPr>
            <a:cxnSpLocks/>
          </p:cNvCxnSpPr>
          <p:nvPr/>
        </p:nvCxnSpPr>
        <p:spPr>
          <a:xfrm flipH="1" flipV="1">
            <a:off x="5179568" y="4450081"/>
            <a:ext cx="151920" cy="4457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ED1C50FA-012C-47D6-ADA3-30E87274750F}"/>
              </a:ext>
            </a:extLst>
          </p:cNvPr>
          <p:cNvSpPr txBox="1"/>
          <p:nvPr/>
        </p:nvSpPr>
        <p:spPr>
          <a:xfrm>
            <a:off x="523867" y="2383982"/>
            <a:ext cx="33230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Schema</a:t>
            </a:r>
            <a:r>
              <a:rPr lang="fr-FR" dirty="0"/>
              <a:t> support « </a:t>
            </a:r>
            <a:r>
              <a:rPr lang="fr-FR" dirty="0" err="1"/>
              <a:t>Nested</a:t>
            </a:r>
            <a:r>
              <a:rPr lang="fr-FR" dirty="0"/>
              <a:t> » </a:t>
            </a:r>
            <a:r>
              <a:rPr lang="fr-FR" dirty="0" err="1"/>
              <a:t>fields</a:t>
            </a:r>
            <a:endParaRPr lang="fr-FR" dirty="0"/>
          </a:p>
          <a:p>
            <a:r>
              <a:rPr lang="fr-FR" dirty="0"/>
              <a:t>like </a:t>
            </a:r>
            <a:r>
              <a:rPr lang="fr-FR" dirty="0" err="1"/>
              <a:t>typed</a:t>
            </a:r>
            <a:r>
              <a:rPr lang="fr-FR" dirty="0"/>
              <a:t> </a:t>
            </a:r>
            <a:r>
              <a:rPr lang="fr-FR" dirty="0" err="1"/>
              <a:t>json,xml,parquet</a:t>
            </a:r>
            <a:endParaRPr lang="fr-FR" dirty="0"/>
          </a:p>
          <a:p>
            <a:r>
              <a:rPr lang="fr-FR" dirty="0" err="1"/>
              <a:t>unlike</a:t>
            </a:r>
            <a:r>
              <a:rPr lang="fr-FR" dirty="0"/>
              <a:t> standard </a:t>
            </a:r>
            <a:r>
              <a:rPr lang="fr-FR" dirty="0" err="1"/>
              <a:t>sql</a:t>
            </a:r>
            <a:r>
              <a:rPr lang="fr-FR" dirty="0"/>
              <a:t> DB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A4EFD35-C752-4C46-9BD9-3C98BB528C8D}"/>
              </a:ext>
            </a:extLst>
          </p:cNvPr>
          <p:cNvSpPr/>
          <p:nvPr/>
        </p:nvSpPr>
        <p:spPr>
          <a:xfrm>
            <a:off x="1980773" y="1199190"/>
            <a:ext cx="1663838" cy="522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endParaRPr lang="fr-FR" dirty="0"/>
          </a:p>
          <a:p>
            <a:pPr algn="ctr"/>
            <a:r>
              <a:rPr lang="fr-FR" dirty="0"/>
              <a:t>(</a:t>
            </a:r>
            <a:r>
              <a:rPr lang="fr-FR" dirty="0" err="1"/>
              <a:t>namespace</a:t>
            </a:r>
            <a:r>
              <a:rPr lang="fr-FR" dirty="0"/>
              <a:t>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FFCE7F5-BDE7-47F7-90E7-C5413610FD37}"/>
              </a:ext>
            </a:extLst>
          </p:cNvPr>
          <p:cNvSpPr txBox="1"/>
          <p:nvPr/>
        </p:nvSpPr>
        <p:spPr>
          <a:xfrm>
            <a:off x="4021033" y="15307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9707F55-1629-4B4B-A495-5824234DC8AC}"/>
              </a:ext>
            </a:extLst>
          </p:cNvPr>
          <p:cNvCxnSpPr>
            <a:cxnSpLocks/>
          </p:cNvCxnSpPr>
          <p:nvPr/>
        </p:nvCxnSpPr>
        <p:spPr>
          <a:xfrm>
            <a:off x="3719597" y="1573474"/>
            <a:ext cx="582072" cy="293239"/>
          </a:xfrm>
          <a:prstGeom prst="straightConnector1">
            <a:avLst/>
          </a:prstGeom>
          <a:ln w="19050">
            <a:headEnd type="diamond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87522A1-E000-42FC-B84E-1D4803C8B9BC}"/>
              </a:ext>
            </a:extLst>
          </p:cNvPr>
          <p:cNvSpPr txBox="1"/>
          <p:nvPr/>
        </p:nvSpPr>
        <p:spPr>
          <a:xfrm>
            <a:off x="4069271" y="11091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1A7596F-B4C0-4458-94C8-0E543BD99C0B}"/>
              </a:ext>
            </a:extLst>
          </p:cNvPr>
          <p:cNvCxnSpPr>
            <a:cxnSpLocks/>
            <a:endCxn id="106" idx="3"/>
          </p:cNvCxnSpPr>
          <p:nvPr/>
        </p:nvCxnSpPr>
        <p:spPr>
          <a:xfrm flipV="1">
            <a:off x="3715787" y="1293824"/>
            <a:ext cx="653566" cy="123440"/>
          </a:xfrm>
          <a:prstGeom prst="straightConnector1">
            <a:avLst/>
          </a:prstGeom>
          <a:ln w="19050">
            <a:headEnd type="diamond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D1CE3BD-5CB6-4E76-BD22-A128DC1987B4}"/>
              </a:ext>
            </a:extLst>
          </p:cNvPr>
          <p:cNvSpPr/>
          <p:nvPr/>
        </p:nvSpPr>
        <p:spPr>
          <a:xfrm>
            <a:off x="4428575" y="1060588"/>
            <a:ext cx="997006" cy="303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Function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6039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F0758-D435-4F44-ACD4-92E4ADCB340A}"/>
              </a:ext>
            </a:extLst>
          </p:cNvPr>
          <p:cNvSpPr txBox="1">
            <a:spLocks/>
          </p:cNvSpPr>
          <p:nvPr/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Hive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MetaStore</a:t>
            </a:r>
            <a:r>
              <a:rPr lang="fr-FR" dirty="0">
                <a:solidFill>
                  <a:sysClr val="windowText" lastClr="000000"/>
                </a:solidFill>
              </a:rPr>
              <a:t>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B2E7C4-FF51-4472-8277-92BC197674FE}"/>
              </a:ext>
            </a:extLst>
          </p:cNvPr>
          <p:cNvSpPr/>
          <p:nvPr/>
        </p:nvSpPr>
        <p:spPr>
          <a:xfrm>
            <a:off x="1950720" y="2350770"/>
            <a:ext cx="1318260" cy="613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80509F-193F-41A1-B708-656D99FF0EC9}"/>
              </a:ext>
            </a:extLst>
          </p:cNvPr>
          <p:cNvCxnSpPr>
            <a:cxnSpLocks/>
          </p:cNvCxnSpPr>
          <p:nvPr/>
        </p:nvCxnSpPr>
        <p:spPr>
          <a:xfrm flipH="1">
            <a:off x="1710690" y="2497455"/>
            <a:ext cx="240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6F25C19-179B-4232-B3FA-DC047251C185}"/>
              </a:ext>
            </a:extLst>
          </p:cNvPr>
          <p:cNvSpPr/>
          <p:nvPr/>
        </p:nvSpPr>
        <p:spPr>
          <a:xfrm>
            <a:off x="1546860" y="2396490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47520-79E2-4B5E-8DA5-D6A607925F9F}"/>
              </a:ext>
            </a:extLst>
          </p:cNvPr>
          <p:cNvSpPr txBox="1"/>
          <p:nvPr/>
        </p:nvSpPr>
        <p:spPr>
          <a:xfrm>
            <a:off x="281129" y="2018764"/>
            <a:ext cx="1265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Rest</a:t>
            </a:r>
            <a:r>
              <a:rPr lang="fr-FR" dirty="0"/>
              <a:t> </a:t>
            </a:r>
          </a:p>
          <a:p>
            <a:r>
              <a:rPr lang="fr-FR" dirty="0"/>
              <a:t>(Web </a:t>
            </a:r>
            <a:r>
              <a:rPr lang="fr-FR" dirty="0" err="1"/>
              <a:t>HCat</a:t>
            </a:r>
            <a:r>
              <a:rPr lang="fr-FR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DBBE4-5E9A-4F9A-B3F2-6264368FDFCA}"/>
              </a:ext>
            </a:extLst>
          </p:cNvPr>
          <p:cNvSpPr txBox="1"/>
          <p:nvPr/>
        </p:nvSpPr>
        <p:spPr>
          <a:xfrm>
            <a:off x="226722" y="2706609"/>
            <a:ext cx="1374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Protobuf</a:t>
            </a:r>
            <a:r>
              <a:rPr lang="fr-FR" dirty="0"/>
              <a:t> API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52EC88-3B3C-4FF8-9C8D-5036FAC797F7}"/>
              </a:ext>
            </a:extLst>
          </p:cNvPr>
          <p:cNvCxnSpPr>
            <a:cxnSpLocks/>
          </p:cNvCxnSpPr>
          <p:nvPr/>
        </p:nvCxnSpPr>
        <p:spPr>
          <a:xfrm flipH="1">
            <a:off x="1710690" y="2836545"/>
            <a:ext cx="240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54B89810-3940-4292-B671-35143CA6A94D}"/>
              </a:ext>
            </a:extLst>
          </p:cNvPr>
          <p:cNvSpPr/>
          <p:nvPr/>
        </p:nvSpPr>
        <p:spPr>
          <a:xfrm>
            <a:off x="1546860" y="2735580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9C15CD-04F4-4A24-87CD-B19C060646F2}"/>
              </a:ext>
            </a:extLst>
          </p:cNvPr>
          <p:cNvSpPr txBox="1"/>
          <p:nvPr/>
        </p:nvSpPr>
        <p:spPr>
          <a:xfrm>
            <a:off x="2022028" y="2467094"/>
            <a:ext cx="1197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MetaStore</a:t>
            </a:r>
            <a:endParaRPr lang="fr-FR" b="1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95C1B216-A715-4B3F-BEEB-6B9AC65A9D6D}"/>
              </a:ext>
            </a:extLst>
          </p:cNvPr>
          <p:cNvSpPr/>
          <p:nvPr/>
        </p:nvSpPr>
        <p:spPr>
          <a:xfrm>
            <a:off x="3550920" y="2964180"/>
            <a:ext cx="449580" cy="5181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2BB52D-B595-4A9E-A70E-7D4891DC46BC}"/>
              </a:ext>
            </a:extLst>
          </p:cNvPr>
          <p:cNvSpPr txBox="1"/>
          <p:nvPr/>
        </p:nvSpPr>
        <p:spPr>
          <a:xfrm>
            <a:off x="3067050" y="3438264"/>
            <a:ext cx="1626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Relational</a:t>
            </a:r>
            <a:r>
              <a:rPr lang="fr-FR" dirty="0"/>
              <a:t> DB</a:t>
            </a:r>
          </a:p>
          <a:p>
            <a:r>
              <a:rPr lang="fr-FR" dirty="0"/>
              <a:t>(ex: </a:t>
            </a:r>
            <a:r>
              <a:rPr lang="fr-FR" dirty="0" err="1"/>
              <a:t>postgresql</a:t>
            </a:r>
            <a:r>
              <a:rPr lang="fr-FR" dirty="0"/>
              <a:t>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AB81B0-300B-4B83-9DC0-9DF14ABA3E36}"/>
              </a:ext>
            </a:extLst>
          </p:cNvPr>
          <p:cNvCxnSpPr>
            <a:stCxn id="3" idx="3"/>
            <a:endCxn id="12" idx="2"/>
          </p:cNvCxnSpPr>
          <p:nvPr/>
        </p:nvCxnSpPr>
        <p:spPr>
          <a:xfrm>
            <a:off x="3268980" y="2657475"/>
            <a:ext cx="281940" cy="565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D4F06ED-B920-4F4F-90CE-9F637648B93F}"/>
              </a:ext>
            </a:extLst>
          </p:cNvPr>
          <p:cNvSpPr/>
          <p:nvPr/>
        </p:nvSpPr>
        <p:spPr>
          <a:xfrm>
            <a:off x="6633210" y="1211580"/>
            <a:ext cx="1318260" cy="613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1921A54-0B84-45BF-AD36-CFA6300B7A9C}"/>
              </a:ext>
            </a:extLst>
          </p:cNvPr>
          <p:cNvCxnSpPr>
            <a:cxnSpLocks/>
          </p:cNvCxnSpPr>
          <p:nvPr/>
        </p:nvCxnSpPr>
        <p:spPr>
          <a:xfrm flipH="1">
            <a:off x="6393180" y="1537335"/>
            <a:ext cx="240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6B7D3959-7D9C-4C7E-A05A-8B88A14BC192}"/>
              </a:ext>
            </a:extLst>
          </p:cNvPr>
          <p:cNvSpPr/>
          <p:nvPr/>
        </p:nvSpPr>
        <p:spPr>
          <a:xfrm>
            <a:off x="6229350" y="1436370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B018BB-6A40-4C40-A034-BC00B0929F08}"/>
              </a:ext>
            </a:extLst>
          </p:cNvPr>
          <p:cNvSpPr txBox="1"/>
          <p:nvPr/>
        </p:nvSpPr>
        <p:spPr>
          <a:xfrm>
            <a:off x="5204097" y="1177290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Thrift</a:t>
            </a:r>
            <a:r>
              <a:rPr lang="fr-FR" dirty="0"/>
              <a:t> Api</a:t>
            </a:r>
          </a:p>
          <a:p>
            <a:r>
              <a:rPr lang="fr-FR" dirty="0"/>
              <a:t>(JDBC)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8C065ACA-FBEE-4597-9081-C251A42503EA}"/>
              </a:ext>
            </a:extLst>
          </p:cNvPr>
          <p:cNvSpPr/>
          <p:nvPr/>
        </p:nvSpPr>
        <p:spPr>
          <a:xfrm>
            <a:off x="8342730" y="2956561"/>
            <a:ext cx="1432560" cy="7200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B14561-221A-41AC-A640-FDA7DCBBC235}"/>
              </a:ext>
            </a:extLst>
          </p:cNvPr>
          <p:cNvSpPr txBox="1"/>
          <p:nvPr/>
        </p:nvSpPr>
        <p:spPr>
          <a:xfrm>
            <a:off x="8753683" y="3242468"/>
            <a:ext cx="67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HDFS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9B05EA-E77A-4FC6-85B6-A1269CA5EAC2}"/>
              </a:ext>
            </a:extLst>
          </p:cNvPr>
          <p:cNvSpPr/>
          <p:nvPr/>
        </p:nvSpPr>
        <p:spPr>
          <a:xfrm>
            <a:off x="8237220" y="1244080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E7C721-149D-463F-A728-5C6B8A43F1B0}"/>
              </a:ext>
            </a:extLst>
          </p:cNvPr>
          <p:cNvSpPr/>
          <p:nvPr/>
        </p:nvSpPr>
        <p:spPr>
          <a:xfrm>
            <a:off x="8389620" y="1396480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4737C5-0B56-4F91-9E07-648BF8CCFF43}"/>
              </a:ext>
            </a:extLst>
          </p:cNvPr>
          <p:cNvSpPr/>
          <p:nvPr/>
        </p:nvSpPr>
        <p:spPr>
          <a:xfrm>
            <a:off x="8542020" y="1548880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6C9112-EFDF-4831-8726-095B9236855E}"/>
              </a:ext>
            </a:extLst>
          </p:cNvPr>
          <p:cNvSpPr/>
          <p:nvPr/>
        </p:nvSpPr>
        <p:spPr>
          <a:xfrm>
            <a:off x="8694420" y="1701280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F175F5F-553E-4253-A0EC-98596CD00417}"/>
              </a:ext>
            </a:extLst>
          </p:cNvPr>
          <p:cNvSpPr/>
          <p:nvPr/>
        </p:nvSpPr>
        <p:spPr>
          <a:xfrm>
            <a:off x="8846820" y="1853680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B966D4F-1635-4F31-999B-8C7BB437A590}"/>
              </a:ext>
            </a:extLst>
          </p:cNvPr>
          <p:cNvSpPr/>
          <p:nvPr/>
        </p:nvSpPr>
        <p:spPr>
          <a:xfrm>
            <a:off x="8999220" y="2006080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FDB0DE-C881-41FD-8DB4-9815ED3CC4E9}"/>
              </a:ext>
            </a:extLst>
          </p:cNvPr>
          <p:cNvSpPr txBox="1"/>
          <p:nvPr/>
        </p:nvSpPr>
        <p:spPr>
          <a:xfrm>
            <a:off x="8014118" y="925532"/>
            <a:ext cx="15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TEZ </a:t>
            </a:r>
            <a:r>
              <a:rPr lang="fr-FR" dirty="0" err="1"/>
              <a:t>hive</a:t>
            </a:r>
            <a:r>
              <a:rPr lang="fr-FR" dirty="0"/>
              <a:t> </a:t>
            </a:r>
            <a:r>
              <a:rPr lang="fr-FR" dirty="0" err="1"/>
              <a:t>nodes</a:t>
            </a:r>
            <a:endParaRPr lang="fr-FR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0865A10-495A-4A74-A1C6-F78F8E1855EE}"/>
              </a:ext>
            </a:extLst>
          </p:cNvPr>
          <p:cNvSpPr/>
          <p:nvPr/>
        </p:nvSpPr>
        <p:spPr>
          <a:xfrm>
            <a:off x="6576060" y="3996690"/>
            <a:ext cx="1318260" cy="613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6641CE-7DEB-489B-A9A3-5BA8CA0AF943}"/>
              </a:ext>
            </a:extLst>
          </p:cNvPr>
          <p:cNvCxnSpPr>
            <a:cxnSpLocks/>
          </p:cNvCxnSpPr>
          <p:nvPr/>
        </p:nvCxnSpPr>
        <p:spPr>
          <a:xfrm flipH="1">
            <a:off x="6336030" y="4322445"/>
            <a:ext cx="240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B36D64DB-5857-4A20-8CFB-BDEECFF03B42}"/>
              </a:ext>
            </a:extLst>
          </p:cNvPr>
          <p:cNvSpPr/>
          <p:nvPr/>
        </p:nvSpPr>
        <p:spPr>
          <a:xfrm>
            <a:off x="6172200" y="4221480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39FE57-4ED7-4B94-BF6D-486A50E13EBC}"/>
              </a:ext>
            </a:extLst>
          </p:cNvPr>
          <p:cNvSpPr txBox="1"/>
          <p:nvPr/>
        </p:nvSpPr>
        <p:spPr>
          <a:xfrm>
            <a:off x="5146947" y="3962400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Thrift</a:t>
            </a:r>
            <a:r>
              <a:rPr lang="fr-FR" dirty="0"/>
              <a:t> Api</a:t>
            </a:r>
          </a:p>
          <a:p>
            <a:r>
              <a:rPr lang="fr-FR" dirty="0"/>
              <a:t>(JDBC)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BD57AC-512B-4F28-B65A-1F90F4C35FEE}"/>
              </a:ext>
            </a:extLst>
          </p:cNvPr>
          <p:cNvSpPr txBox="1"/>
          <p:nvPr/>
        </p:nvSpPr>
        <p:spPr>
          <a:xfrm>
            <a:off x="6595488" y="3963769"/>
            <a:ext cx="1325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Spark</a:t>
            </a:r>
            <a:br>
              <a:rPr lang="fr-FR" dirty="0"/>
            </a:br>
            <a:r>
              <a:rPr lang="fr-FR" b="1" dirty="0" err="1"/>
              <a:t>ThriftServer</a:t>
            </a:r>
            <a:endParaRPr lang="fr-FR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D0D8D4-E110-4138-B1A0-0961758F2A37}"/>
              </a:ext>
            </a:extLst>
          </p:cNvPr>
          <p:cNvSpPr/>
          <p:nvPr/>
        </p:nvSpPr>
        <p:spPr>
          <a:xfrm>
            <a:off x="9151620" y="2158480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22B452B-0E0F-4E3B-AB13-D7002C16E3AC}"/>
              </a:ext>
            </a:extLst>
          </p:cNvPr>
          <p:cNvSpPr/>
          <p:nvPr/>
        </p:nvSpPr>
        <p:spPr>
          <a:xfrm>
            <a:off x="8324850" y="4113582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3D105F6-3F87-4EF1-9F58-EA8C7DD4F196}"/>
              </a:ext>
            </a:extLst>
          </p:cNvPr>
          <p:cNvSpPr/>
          <p:nvPr/>
        </p:nvSpPr>
        <p:spPr>
          <a:xfrm>
            <a:off x="8477250" y="4265982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714D82-5E52-4CE2-9343-D6432450CD7A}"/>
              </a:ext>
            </a:extLst>
          </p:cNvPr>
          <p:cNvSpPr txBox="1"/>
          <p:nvPr/>
        </p:nvSpPr>
        <p:spPr>
          <a:xfrm>
            <a:off x="8060490" y="3796443"/>
            <a:ext cx="165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Spark </a:t>
            </a:r>
            <a:r>
              <a:rPr lang="fr-FR" dirty="0" err="1"/>
              <a:t>Executers</a:t>
            </a:r>
            <a:endParaRPr lang="fr-FR" dirty="0"/>
          </a:p>
        </p:txBody>
      </p:sp>
      <p:sp>
        <p:nvSpPr>
          <p:cNvPr id="47" name="&quot;Not Allowed&quot; Symbol 46">
            <a:extLst>
              <a:ext uri="{FF2B5EF4-FFF2-40B4-BE49-F238E27FC236}">
                <a16:creationId xmlns:a16="http://schemas.microsoft.com/office/drawing/2014/main" id="{2DCEF191-F5BC-4B52-81DD-E6D0E8309978}"/>
              </a:ext>
            </a:extLst>
          </p:cNvPr>
          <p:cNvSpPr/>
          <p:nvPr/>
        </p:nvSpPr>
        <p:spPr>
          <a:xfrm>
            <a:off x="7620000" y="1571625"/>
            <a:ext cx="1341120" cy="1299210"/>
          </a:xfrm>
          <a:prstGeom prst="noSmoking">
            <a:avLst>
              <a:gd name="adj" fmla="val 1191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366668-2580-4E1A-B07B-469DC16FB80B}"/>
              </a:ext>
            </a:extLst>
          </p:cNvPr>
          <p:cNvSpPr txBox="1"/>
          <p:nvPr/>
        </p:nvSpPr>
        <p:spPr>
          <a:xfrm>
            <a:off x="6704518" y="1327904"/>
            <a:ext cx="133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HiveServer2</a:t>
            </a:r>
          </a:p>
        </p:txBody>
      </p:sp>
      <p:sp>
        <p:nvSpPr>
          <p:cNvPr id="48" name="Ribbon: Tilted Up 47">
            <a:extLst>
              <a:ext uri="{FF2B5EF4-FFF2-40B4-BE49-F238E27FC236}">
                <a16:creationId xmlns:a16="http://schemas.microsoft.com/office/drawing/2014/main" id="{9307E1D0-F4D8-44EC-93F0-BB80B09D0063}"/>
              </a:ext>
            </a:extLst>
          </p:cNvPr>
          <p:cNvSpPr/>
          <p:nvPr/>
        </p:nvSpPr>
        <p:spPr>
          <a:xfrm>
            <a:off x="6381750" y="4621530"/>
            <a:ext cx="3299460" cy="1049020"/>
          </a:xfrm>
          <a:prstGeom prst="ribbon2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78BE22B-F54F-4964-B2C3-B23148CE652F}"/>
              </a:ext>
            </a:extLst>
          </p:cNvPr>
          <p:cNvSpPr txBox="1"/>
          <p:nvPr/>
        </p:nvSpPr>
        <p:spPr>
          <a:xfrm>
            <a:off x="7143651" y="4699790"/>
            <a:ext cx="17107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Spark: </a:t>
            </a:r>
            <a:r>
              <a:rPr lang="fr-FR" sz="1400" dirty="0" err="1"/>
              <a:t>faster</a:t>
            </a:r>
            <a:r>
              <a:rPr lang="fr-FR" sz="1400" dirty="0"/>
              <a:t>, </a:t>
            </a:r>
            <a:br>
              <a:rPr lang="fr-FR" sz="1400" dirty="0"/>
            </a:br>
            <a:r>
              <a:rPr lang="fr-FR" sz="1400" dirty="0"/>
              <a:t>compatible SQL / Api</a:t>
            </a:r>
          </a:p>
          <a:p>
            <a:r>
              <a:rPr lang="fr-FR" sz="1400" dirty="0"/>
              <a:t> </a:t>
            </a:r>
            <a:r>
              <a:rPr lang="fr-FR" sz="1400" dirty="0" err="1"/>
              <a:t>less</a:t>
            </a:r>
            <a:r>
              <a:rPr lang="fr-FR" sz="1400" dirty="0"/>
              <a:t> </a:t>
            </a:r>
            <a:r>
              <a:rPr lang="fr-FR" sz="1400" dirty="0" err="1"/>
              <a:t>resources</a:t>
            </a:r>
            <a:endParaRPr lang="fr-FR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066D12-D99B-4A2A-ADBB-C42F579842AA}"/>
              </a:ext>
            </a:extLst>
          </p:cNvPr>
          <p:cNvSpPr txBox="1"/>
          <p:nvPr/>
        </p:nvSpPr>
        <p:spPr>
          <a:xfrm>
            <a:off x="5310267" y="1910716"/>
            <a:ext cx="30907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Hive</a:t>
            </a:r>
            <a:r>
              <a:rPr lang="fr-FR" dirty="0"/>
              <a:t>: </a:t>
            </a:r>
            <a:br>
              <a:rPr lang="fr-FR" dirty="0"/>
            </a:br>
            <a:r>
              <a:rPr lang="fr-FR" dirty="0"/>
              <a:t>buggy </a:t>
            </a:r>
            <a:r>
              <a:rPr lang="fr-FR" dirty="0" err="1"/>
              <a:t>connection</a:t>
            </a:r>
            <a:r>
              <a:rPr lang="fr-FR" dirty="0"/>
              <a:t>/thread </a:t>
            </a:r>
            <a:r>
              <a:rPr lang="fr-FR" dirty="0" err="1"/>
              <a:t>leaks</a:t>
            </a:r>
            <a:br>
              <a:rPr lang="fr-FR" dirty="0"/>
            </a:br>
            <a:r>
              <a:rPr lang="fr-FR" dirty="0" err="1"/>
              <a:t>slooooow</a:t>
            </a:r>
            <a:endParaRPr lang="fr-FR" dirty="0"/>
          </a:p>
          <a:p>
            <a:r>
              <a:rPr lang="fr-FR" dirty="0" err="1"/>
              <a:t>Huge</a:t>
            </a:r>
            <a:r>
              <a:rPr lang="fr-FR" dirty="0"/>
              <a:t> </a:t>
            </a:r>
            <a:r>
              <a:rPr lang="fr-FR" dirty="0" err="1"/>
              <a:t>resources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4360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D0A05C-D300-44F6-A643-2C430670BE12}"/>
              </a:ext>
            </a:extLst>
          </p:cNvPr>
          <p:cNvSpPr txBox="1">
            <a:spLocks/>
          </p:cNvSpPr>
          <p:nvPr/>
        </p:nvSpPr>
        <p:spPr>
          <a:xfrm>
            <a:off x="503998" y="226080"/>
            <a:ext cx="9428401" cy="946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>
                <a:solidFill>
                  <a:sysClr val="windowText" lastClr="000000"/>
                </a:solidFill>
              </a:rPr>
              <a:t>Spark supports </a:t>
            </a:r>
            <a:r>
              <a:rPr lang="fr-FR" dirty="0" err="1">
                <a:solidFill>
                  <a:sysClr val="windowText" lastClr="000000"/>
                </a:solidFill>
              </a:rPr>
              <a:t>Hive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MetaStore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736938-025F-4771-A7BF-2B0BC6BCA70D}"/>
              </a:ext>
            </a:extLst>
          </p:cNvPr>
          <p:cNvSpPr/>
          <p:nvPr/>
        </p:nvSpPr>
        <p:spPr>
          <a:xfrm>
            <a:off x="1607820" y="1939290"/>
            <a:ext cx="1318260" cy="613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EECA34D-429C-4AFD-80EA-C5410EE218F2}"/>
              </a:ext>
            </a:extLst>
          </p:cNvPr>
          <p:cNvCxnSpPr>
            <a:cxnSpLocks/>
          </p:cNvCxnSpPr>
          <p:nvPr/>
        </p:nvCxnSpPr>
        <p:spPr>
          <a:xfrm flipH="1">
            <a:off x="1367790" y="2085975"/>
            <a:ext cx="240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6F3729BB-689D-4E19-9E0F-29904EF9A862}"/>
              </a:ext>
            </a:extLst>
          </p:cNvPr>
          <p:cNvSpPr/>
          <p:nvPr/>
        </p:nvSpPr>
        <p:spPr>
          <a:xfrm>
            <a:off x="1203960" y="1985010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3D5287-2C8A-41FA-8885-291CEFA68177}"/>
              </a:ext>
            </a:extLst>
          </p:cNvPr>
          <p:cNvSpPr txBox="1"/>
          <p:nvPr/>
        </p:nvSpPr>
        <p:spPr>
          <a:xfrm>
            <a:off x="-78078" y="2249409"/>
            <a:ext cx="1374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Protobuf</a:t>
            </a:r>
            <a:r>
              <a:rPr lang="fr-FR" dirty="0"/>
              <a:t> API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BAA96-8FC0-48B4-88FE-D1C60ACF52A1}"/>
              </a:ext>
            </a:extLst>
          </p:cNvPr>
          <p:cNvCxnSpPr>
            <a:cxnSpLocks/>
          </p:cNvCxnSpPr>
          <p:nvPr/>
        </p:nvCxnSpPr>
        <p:spPr>
          <a:xfrm flipH="1">
            <a:off x="1367790" y="2425065"/>
            <a:ext cx="240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CCE2C17-C433-4416-8C46-BD5E236B96DF}"/>
              </a:ext>
            </a:extLst>
          </p:cNvPr>
          <p:cNvSpPr/>
          <p:nvPr/>
        </p:nvSpPr>
        <p:spPr>
          <a:xfrm>
            <a:off x="1203960" y="2324100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AF5A40-F598-4942-8D17-F86715D76989}"/>
              </a:ext>
            </a:extLst>
          </p:cNvPr>
          <p:cNvSpPr txBox="1"/>
          <p:nvPr/>
        </p:nvSpPr>
        <p:spPr>
          <a:xfrm>
            <a:off x="1679128" y="2055614"/>
            <a:ext cx="117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MetaStore</a:t>
            </a:r>
            <a:endParaRPr lang="fr-FR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E65ACD4F-04F4-4519-A202-2AA2BB90EADE}"/>
              </a:ext>
            </a:extLst>
          </p:cNvPr>
          <p:cNvSpPr/>
          <p:nvPr/>
        </p:nvSpPr>
        <p:spPr>
          <a:xfrm>
            <a:off x="2049050" y="3191948"/>
            <a:ext cx="449580" cy="5181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DA25DD-0C1E-4047-B77D-D00F67DC0039}"/>
              </a:ext>
            </a:extLst>
          </p:cNvPr>
          <p:cNvSpPr txBox="1"/>
          <p:nvPr/>
        </p:nvSpPr>
        <p:spPr>
          <a:xfrm>
            <a:off x="1469930" y="3666032"/>
            <a:ext cx="1626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Relational</a:t>
            </a:r>
            <a:r>
              <a:rPr lang="fr-FR" dirty="0"/>
              <a:t> DB</a:t>
            </a:r>
          </a:p>
          <a:p>
            <a:r>
              <a:rPr lang="fr-FR" dirty="0"/>
              <a:t>(ex: </a:t>
            </a:r>
            <a:r>
              <a:rPr lang="fr-FR" dirty="0" err="1"/>
              <a:t>postgresql</a:t>
            </a:r>
            <a:r>
              <a:rPr lang="fr-FR" dirty="0"/>
              <a:t>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FAA754-757E-4A1E-898E-5DFC041E8D92}"/>
              </a:ext>
            </a:extLst>
          </p:cNvPr>
          <p:cNvCxnSpPr>
            <a:cxnSpLocks/>
            <a:stCxn id="3" idx="2"/>
            <a:endCxn id="11" idx="1"/>
          </p:cNvCxnSpPr>
          <p:nvPr/>
        </p:nvCxnSpPr>
        <p:spPr>
          <a:xfrm>
            <a:off x="2266950" y="2552700"/>
            <a:ext cx="6890" cy="639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C3FA449-1612-4BC0-A680-EBAEF51DA5CD}"/>
              </a:ext>
            </a:extLst>
          </p:cNvPr>
          <p:cNvSpPr/>
          <p:nvPr/>
        </p:nvSpPr>
        <p:spPr>
          <a:xfrm>
            <a:off x="5532038" y="4113582"/>
            <a:ext cx="2183130" cy="768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457002-E0E3-40DC-BD0A-AA47CA2AEE4B}"/>
              </a:ext>
            </a:extLst>
          </p:cNvPr>
          <p:cNvSpPr txBox="1"/>
          <p:nvPr/>
        </p:nvSpPr>
        <p:spPr>
          <a:xfrm>
            <a:off x="5924507" y="4118729"/>
            <a:ext cx="133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Spark Driver</a:t>
            </a:r>
            <a:br>
              <a:rPr lang="fr-FR" dirty="0"/>
            </a:br>
            <a:r>
              <a:rPr lang="fr-FR" dirty="0"/>
              <a:t>(</a:t>
            </a:r>
            <a:r>
              <a:rPr lang="fr-FR" dirty="0" err="1"/>
              <a:t>spark-core</a:t>
            </a:r>
            <a:r>
              <a:rPr lang="fr-FR" dirty="0"/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F3826E-7958-47F6-A0FE-F644974DE41F}"/>
              </a:ext>
            </a:extLst>
          </p:cNvPr>
          <p:cNvSpPr/>
          <p:nvPr/>
        </p:nvSpPr>
        <p:spPr>
          <a:xfrm>
            <a:off x="8324850" y="4113582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71DADD-54E6-4609-803E-1E9290093184}"/>
              </a:ext>
            </a:extLst>
          </p:cNvPr>
          <p:cNvSpPr/>
          <p:nvPr/>
        </p:nvSpPr>
        <p:spPr>
          <a:xfrm>
            <a:off x="8477250" y="4265982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118188-3211-432C-8635-B548D2F69ABF}"/>
              </a:ext>
            </a:extLst>
          </p:cNvPr>
          <p:cNvSpPr txBox="1"/>
          <p:nvPr/>
        </p:nvSpPr>
        <p:spPr>
          <a:xfrm>
            <a:off x="8060490" y="3796443"/>
            <a:ext cx="165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Spark </a:t>
            </a:r>
            <a:r>
              <a:rPr lang="fr-FR" dirty="0" err="1"/>
              <a:t>Executers</a:t>
            </a:r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6DE65F-F5FA-4387-8727-D4EEA7874D34}"/>
              </a:ext>
            </a:extLst>
          </p:cNvPr>
          <p:cNvSpPr/>
          <p:nvPr/>
        </p:nvSpPr>
        <p:spPr>
          <a:xfrm>
            <a:off x="5814060" y="3516629"/>
            <a:ext cx="1746778" cy="567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B00BB3-368F-471A-A542-8348ECFC11FC}"/>
              </a:ext>
            </a:extLst>
          </p:cNvPr>
          <p:cNvSpPr txBox="1"/>
          <p:nvPr/>
        </p:nvSpPr>
        <p:spPr>
          <a:xfrm>
            <a:off x="5945244" y="3489947"/>
            <a:ext cx="2101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ExternalCatalog</a:t>
            </a:r>
            <a:r>
              <a:rPr lang="fr-FR" dirty="0"/>
              <a:t> (</a:t>
            </a:r>
            <a:r>
              <a:rPr lang="fr-FR" dirty="0" err="1"/>
              <a:t>spark-sql</a:t>
            </a:r>
            <a:r>
              <a:rPr lang="fr-FR" dirty="0"/>
              <a:t>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3114E6D-EFBE-4B61-A157-5C5FE6C9330D}"/>
              </a:ext>
            </a:extLst>
          </p:cNvPr>
          <p:cNvCxnSpPr>
            <a:cxnSpLocks/>
          </p:cNvCxnSpPr>
          <p:nvPr/>
        </p:nvCxnSpPr>
        <p:spPr>
          <a:xfrm flipH="1" flipV="1">
            <a:off x="3236824" y="2123678"/>
            <a:ext cx="674354" cy="429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orme libre : forme 13">
            <a:extLst>
              <a:ext uri="{FF2B5EF4-FFF2-40B4-BE49-F238E27FC236}">
                <a16:creationId xmlns:a16="http://schemas.microsoft.com/office/drawing/2014/main" id="{4E788F0C-83F6-4C74-BB28-60D236F7C3B4}"/>
              </a:ext>
            </a:extLst>
          </p:cNvPr>
          <p:cNvSpPr/>
          <p:nvPr/>
        </p:nvSpPr>
        <p:spPr>
          <a:xfrm rot="17845502">
            <a:off x="5256736" y="2850051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1" name="Forme libre : forme 14">
            <a:extLst>
              <a:ext uri="{FF2B5EF4-FFF2-40B4-BE49-F238E27FC236}">
                <a16:creationId xmlns:a16="http://schemas.microsoft.com/office/drawing/2014/main" id="{A54F8C60-AA5E-4F04-A688-AD15593CC4F0}"/>
              </a:ext>
            </a:extLst>
          </p:cNvPr>
          <p:cNvSpPr/>
          <p:nvPr/>
        </p:nvSpPr>
        <p:spPr>
          <a:xfrm rot="17928743" flipV="1">
            <a:off x="5143836" y="3181894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6" name="Forme libre : forme 13">
            <a:extLst>
              <a:ext uri="{FF2B5EF4-FFF2-40B4-BE49-F238E27FC236}">
                <a16:creationId xmlns:a16="http://schemas.microsoft.com/office/drawing/2014/main" id="{FAAC8D88-0B59-4C1D-9BE2-917C941A1C93}"/>
              </a:ext>
            </a:extLst>
          </p:cNvPr>
          <p:cNvSpPr/>
          <p:nvPr/>
        </p:nvSpPr>
        <p:spPr>
          <a:xfrm>
            <a:off x="8923314" y="3146228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7" name="Forme libre : forme 14">
            <a:extLst>
              <a:ext uri="{FF2B5EF4-FFF2-40B4-BE49-F238E27FC236}">
                <a16:creationId xmlns:a16="http://schemas.microsoft.com/office/drawing/2014/main" id="{BCDC79F2-E75E-4267-BCD8-AAAC16DC7C7F}"/>
              </a:ext>
            </a:extLst>
          </p:cNvPr>
          <p:cNvSpPr/>
          <p:nvPr/>
        </p:nvSpPr>
        <p:spPr>
          <a:xfrm rot="83241" flipV="1">
            <a:off x="8689212" y="3160915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8" name="Cylinder 37">
            <a:extLst>
              <a:ext uri="{FF2B5EF4-FFF2-40B4-BE49-F238E27FC236}">
                <a16:creationId xmlns:a16="http://schemas.microsoft.com/office/drawing/2014/main" id="{D790CD4A-006C-4C83-AD75-7EDFBCD07C54}"/>
              </a:ext>
            </a:extLst>
          </p:cNvPr>
          <p:cNvSpPr/>
          <p:nvPr/>
        </p:nvSpPr>
        <p:spPr>
          <a:xfrm>
            <a:off x="8207034" y="1826976"/>
            <a:ext cx="1432560" cy="7200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8EE678-8CCA-46CF-ADF2-F59858323E7C}"/>
              </a:ext>
            </a:extLst>
          </p:cNvPr>
          <p:cNvSpPr txBox="1"/>
          <p:nvPr/>
        </p:nvSpPr>
        <p:spPr>
          <a:xfrm>
            <a:off x="8583349" y="2087959"/>
            <a:ext cx="67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HDFS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9CAAA7-B3EC-46ED-9E49-EBAAF254A99C}"/>
              </a:ext>
            </a:extLst>
          </p:cNvPr>
          <p:cNvSpPr txBox="1"/>
          <p:nvPr/>
        </p:nvSpPr>
        <p:spPr>
          <a:xfrm>
            <a:off x="8180070" y="2766060"/>
            <a:ext cx="162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read</a:t>
            </a:r>
            <a:r>
              <a:rPr lang="fr-FR" dirty="0"/>
              <a:t>/</a:t>
            </a:r>
            <a:r>
              <a:rPr lang="fr-FR" dirty="0" err="1"/>
              <a:t>write</a:t>
            </a:r>
            <a:r>
              <a:rPr lang="fr-FR" dirty="0"/>
              <a:t> files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F18B1C-2666-4E08-888A-939451839D83}"/>
              </a:ext>
            </a:extLst>
          </p:cNvPr>
          <p:cNvCxnSpPr>
            <a:cxnSpLocks/>
          </p:cNvCxnSpPr>
          <p:nvPr/>
        </p:nvCxnSpPr>
        <p:spPr>
          <a:xfrm flipH="1">
            <a:off x="3319525" y="2723912"/>
            <a:ext cx="591653" cy="504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1FF6B62-80EC-4480-9E24-739597887FFC}"/>
              </a:ext>
            </a:extLst>
          </p:cNvPr>
          <p:cNvSpPr txBox="1"/>
          <p:nvPr/>
        </p:nvSpPr>
        <p:spPr>
          <a:xfrm>
            <a:off x="3180375" y="171687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Using</a:t>
            </a:r>
            <a:r>
              <a:rPr lang="fr-FR" dirty="0"/>
              <a:t> API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E497D3-F6B0-4568-A125-6C25CE4AC66E}"/>
              </a:ext>
            </a:extLst>
          </p:cNvPr>
          <p:cNvSpPr txBox="1"/>
          <p:nvPr/>
        </p:nvSpPr>
        <p:spPr>
          <a:xfrm>
            <a:off x="3094129" y="316819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Using</a:t>
            </a:r>
            <a:r>
              <a:rPr lang="fr-FR" dirty="0"/>
              <a:t> JDBC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A3FF1B-0D94-4186-A4A6-B5B828FDCEB1}"/>
              </a:ext>
            </a:extLst>
          </p:cNvPr>
          <p:cNvSpPr txBox="1"/>
          <p:nvPr/>
        </p:nvSpPr>
        <p:spPr>
          <a:xfrm>
            <a:off x="3502420" y="245364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84275150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2118</TotalTime>
  <Words>952</Words>
  <Application>Microsoft Office PowerPoint</Application>
  <PresentationFormat>Custom</PresentationFormat>
  <Paragraphs>247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Liberation Sans</vt:lpstr>
      <vt:lpstr>Liberation Serif</vt:lpstr>
      <vt:lpstr>StarSymbol</vt:lpstr>
      <vt:lpstr>Default</vt:lpstr>
      <vt:lpstr>arnaud.nauwynck@gmail.com</vt:lpstr>
      <vt:lpstr>Outline</vt:lpstr>
      <vt:lpstr>Prev Part3: Low-Level Focus ZooKeeper, HDFS, Yarn, Oozie</vt:lpstr>
      <vt:lpstr>This Part … High-Level Focus MetaStore, Parquet, Spark</vt:lpstr>
      <vt:lpstr>(Hive) MetaStore</vt:lpstr>
      <vt:lpstr>MetaStore</vt:lpstr>
      <vt:lpstr>PowerPoint Presentation</vt:lpstr>
      <vt:lpstr>PowerPoint Presentation</vt:lpstr>
      <vt:lpstr>PowerPoint Presentation</vt:lpstr>
      <vt:lpstr>Sample CREATE EXTERNAL TABLE</vt:lpstr>
      <vt:lpstr>Sql&gt; DDL</vt:lpstr>
      <vt:lpstr>DDL.. EXTERNAL table</vt:lpstr>
      <vt:lpstr>Sql&gt; DML</vt:lpstr>
      <vt:lpstr>PARTITIONED BY (col1, col2)</vt:lpstr>
      <vt:lpstr>Alter table ADD PARTITION  / MSCK REPAIR TABLE</vt:lpstr>
      <vt:lpstr>Discover.partitions ??  … False good idea</vt:lpstr>
      <vt:lpstr>Partition: what for ?</vt:lpstr>
      <vt:lpstr>Synchronize HDFS  with  several MetaStores?</vt:lpstr>
      <vt:lpstr>Spark RDD : MetaStore Dir partition + File + File-Block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arnaud.nauwynck@gmail.com</dc:title>
  <dc:creator>arnaud</dc:creator>
  <cp:lastModifiedBy>arnaud.nauwynck@gmail.com</cp:lastModifiedBy>
  <cp:revision>105</cp:revision>
  <dcterms:created xsi:type="dcterms:W3CDTF">2021-12-23T15:22:14Z</dcterms:created>
  <dcterms:modified xsi:type="dcterms:W3CDTF">2021-12-28T10:14:21Z</dcterms:modified>
</cp:coreProperties>
</file>