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6" r:id="rId9"/>
    <p:sldId id="275" r:id="rId10"/>
    <p:sldId id="273" r:id="rId11"/>
    <p:sldId id="274" r:id="rId12"/>
    <p:sldId id="264" r:id="rId13"/>
    <p:sldId id="266" r:id="rId14"/>
    <p:sldId id="267" r:id="rId15"/>
    <p:sldId id="277" r:id="rId16"/>
    <p:sldId id="281" r:id="rId17"/>
    <p:sldId id="279" r:id="rId18"/>
    <p:sldId id="280" r:id="rId19"/>
    <p:sldId id="271" r:id="rId20"/>
    <p:sldId id="268" r:id="rId21"/>
    <p:sldId id="269" r:id="rId22"/>
    <p:sldId id="286" r:id="rId23"/>
    <p:sldId id="272" r:id="rId24"/>
    <p:sldId id="270" r:id="rId25"/>
    <p:sldId id="260" r:id="rId26"/>
    <p:sldId id="282" r:id="rId27"/>
    <p:sldId id="285" r:id="rId28"/>
    <p:sldId id="265" r:id="rId29"/>
    <p:sldId id="283" r:id="rId30"/>
    <p:sldId id="284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2" r:id="rId43"/>
    <p:sldId id="299" r:id="rId44"/>
    <p:sldId id="300" r:id="rId45"/>
    <p:sldId id="301" r:id="rId46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6" y="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093DEF-E551-4680-AD40-8B245422482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C64F60-79D6-42AF-A4C2-30EAB221A15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0D7E0D-3691-4150-9779-29AE2243825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FF9FDF-09F3-4498-A676-6D241A399E5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447A2D-77B3-463D-8E7E-455B49E4EBB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9633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23CC3E-13F1-4545-9DD9-463DD888C7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F0AE89-001A-4D41-93BA-BCF831B5F7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C1CF707-1537-49BB-9C1B-0BF2FB2BE45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30CFD5-02FE-4ECA-8F6C-4985599F853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87369-2B94-4559-90F8-D7DE1E431A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0FD99B-B017-4982-835E-EEE11F3D4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D67FED4-905D-4423-8BFB-DA6B669C2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7E879-C3AA-48A5-8C9F-EE1A8E4D68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F6D6BE-0BF3-4261-95B3-C252E12DF137}" type="slidenum">
              <a:t>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493E38-9E16-41F3-BF39-83E847ECB7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8C9F75-AFE2-49FE-BC3E-9D4BF6BB2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0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7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19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1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20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5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9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25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26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08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A4533-604E-40B3-93DE-35E54EE2CB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3E74A8-1A8F-4EE7-B00A-7BFF3B050DDA}" type="slidenum">
              <a:t>28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EF9E56-E873-4D1E-88AA-ECB13F26BC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7EFE87-2B20-4A1B-B9E9-38BECC6024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401C27-2244-4819-9233-121A0A63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48520E-D738-421A-B329-F79F7FAFBED5}" type="slidenum">
              <a:t>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9417BE-FE10-4D1F-8B21-31F7631B08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922E40-DAAE-4DDF-99A8-F8F6B91121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24413B-2497-4366-904E-231139A1C5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CE8604-0740-432A-B843-DC9581D3FB8F}" type="slidenum">
              <a:t>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0F6F7F-BF79-478F-BAB3-13A88F618B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558426-446F-4006-A0EF-86671B2BD7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BC318-1F51-4F63-A215-BFB73B9EF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F8AF5-B940-4B22-A705-0D229B9C2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8BDB2-5143-49FF-B678-D2764AD20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B6BC5C-5076-44F1-B5E3-8C2994E27A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5EBF06-649A-4028-8108-1E5206F389AE}" type="slidenum">
              <a:t>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349EA21-BE0F-4D38-BB7D-724BB60DFB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3A602A-0372-499A-A53C-8C876B7AF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61E3-7037-4E5A-A13C-CE4491856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45573D-0ADF-4DD8-A875-308B35CE7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0672C-7E0D-4B4F-A6E0-2D7BC1B4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937A9-A2FD-4CFC-8002-75639D0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2D9B7-AD85-4346-878C-E5A4A4B8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2E1A4A-E545-4C55-9B8C-54AE2B4BE9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0426A-F636-4FAD-B196-2A1D443C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141D73-A795-43B7-A527-69E447DB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8FFF2-32D0-458F-89EC-AE8C0156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88735-3813-4BF1-9E4F-596DF67B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E9495-44E6-4CC6-BACD-0DD2E6C1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712DE4-8D70-4512-BFF5-8C67909E9C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C07C0A-C277-425D-A219-46448260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46A108-0A63-40C1-AA47-40C80CC6C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00D80-BD55-4CF8-AC22-C37EDE28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644D0-D2B8-4A92-A3CD-6975BAAA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E3327-0510-4222-937E-D67BDC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A2D6C-FA31-47CC-965A-4E2F178C86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8F9D9-6443-45BB-9974-9755E4A6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AEEE-E2E5-4152-B084-CDB58B0A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146F7-0A6C-4887-8730-378B1047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0B120-C947-499D-B986-085EB8CC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55630-A1AB-489A-ADA4-BA66664B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DA3F2-3AD7-4313-82FD-BF67FDA56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CACDF-81DB-4B56-83FD-4BFC2ABD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FF66E-4DBA-4788-9A45-08BC2789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A74C8-0E68-47DD-B970-619984F9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BDDE2-164B-4DFA-BE8A-FEA4CF2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2B8AE-BEBD-404A-87B2-AAF84ED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D42E43-93CB-41EE-B00A-F651DEC5B4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5CBFB-7EAB-4282-829F-C9D57CC2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4424C-225E-4083-B045-0FE007444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44344-223D-45CA-845D-6F188AFB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D86B4-CFC3-4439-8FBA-9C579770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EE0C7-52FF-488F-8E09-8D4D7F4F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86A069-16EB-4F29-9A48-4B12C2A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DF999-C849-4700-B4E1-3FD25953C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22184-34EC-4A39-91F6-3E486E07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921882-6D7A-4B9E-A741-4200248B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FE4479-42B6-4BA9-A0FA-FD95D229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6A77E2-1E28-4206-AC3B-F64BBF22F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5D0A76-D673-49A2-821D-C5954EF97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F96E9F-F74E-4040-97F2-E96C4AA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2886E7-9AE5-462E-8C5C-5F27E2B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4569A5-FA4A-4B13-AE07-63E6AFF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6E4B8A-0DCF-43B1-85DD-4E5251D04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F1C19-D927-49AA-ADE9-695422D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3C2A4-A945-4D8C-8680-331F6B02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A52066-3BA6-4B3A-B686-A1F7707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D76795-C5D4-4D47-A9E2-BF42CE5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92C54D-AFC0-4C2B-A5EE-4288EA3B2D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8358EF-3CE5-49DE-9D1C-A43554C5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979AC-265E-4579-AFA6-5036A841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75AA7-9E3C-4058-8523-1154EF7F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ECAC0C-4D25-40E0-AD26-38C321DFC9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96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2DCB7-AEC7-4546-813A-AE298C49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1CAA0-339E-497C-B174-BB5D9E66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7015A-6F23-4188-AEB1-A54C0AB2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69F88E-CDBB-41C0-AABA-6B8F7443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5BF32-8C48-4CB7-8077-7D5D526A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15DE9-9A9B-4C53-BB65-6C47EF7C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7F62F-94D6-46CD-A6E2-D6ECF06395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ECF61-0624-4A5A-BF1D-CC9609CF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3E3B35-EE1F-4151-A1A2-727BB28D3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9CC039-7CB7-4637-AEA7-A8DFED80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FBDBF-56F4-4F7A-A6C0-27761D43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3F4F4-E4E0-4BCA-852D-C271960A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5E634-E711-4F03-A7E5-8BF148B7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BEBC5F-FE56-43B0-BE0E-DE3FA7A82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5301F-3785-4482-8571-AFD5FC958C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DD4B68-3B77-462E-92A6-80DDD0394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7F49C-3796-4F00-8F5B-45B4D5F85E6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28E81-3FAD-48B7-8736-9E84AF3F773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55CCA-F0E6-4B61-A04B-CF18DC5447C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0A7A47-434C-45B2-A21A-2762D434A8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2C733-96AD-418B-8326-811A34D645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360" y="481356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/>
              <a:t>arnaud.nauwynck@gmail.com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E42CF9-4798-48C7-A338-C7BADAD182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/>
              <a:t>http://arnaud-nauwynck.github.io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82C00B-CF93-491F-B3BF-30E84EC23FF8}"/>
              </a:ext>
            </a:extLst>
          </p:cNvPr>
          <p:cNvSpPr txBox="1"/>
          <p:nvPr/>
        </p:nvSpPr>
        <p:spPr>
          <a:xfrm>
            <a:off x="504359" y="1290600"/>
            <a:ext cx="9071640" cy="3288239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Big Data – Part 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Hadoop Ecosystem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HiveMetaStore</a:t>
            </a: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, Parquet, (Spark) IO </a:t>
            </a:r>
            <a:r>
              <a:rPr lang="en-US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Optims</a:t>
            </a:r>
            <a:endParaRPr lang="en-US" sz="36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F0758-D435-4F44-ACD4-92E4ADCB340A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2E7C4-FF51-4472-8277-92BC197674FE}"/>
              </a:ext>
            </a:extLst>
          </p:cNvPr>
          <p:cNvSpPr/>
          <p:nvPr/>
        </p:nvSpPr>
        <p:spPr>
          <a:xfrm>
            <a:off x="1950720" y="235077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80509F-193F-41A1-B708-656D99FF0EC9}"/>
              </a:ext>
            </a:extLst>
          </p:cNvPr>
          <p:cNvCxnSpPr>
            <a:cxnSpLocks/>
          </p:cNvCxnSpPr>
          <p:nvPr/>
        </p:nvCxnSpPr>
        <p:spPr>
          <a:xfrm flipH="1">
            <a:off x="1710690" y="249745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F25C19-179B-4232-B3FA-DC047251C185}"/>
              </a:ext>
            </a:extLst>
          </p:cNvPr>
          <p:cNvSpPr/>
          <p:nvPr/>
        </p:nvSpPr>
        <p:spPr>
          <a:xfrm>
            <a:off x="1546860" y="239649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47520-79E2-4B5E-8DA5-D6A607925F9F}"/>
              </a:ext>
            </a:extLst>
          </p:cNvPr>
          <p:cNvSpPr txBox="1"/>
          <p:nvPr/>
        </p:nvSpPr>
        <p:spPr>
          <a:xfrm>
            <a:off x="281129" y="2018764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Rest</a:t>
            </a:r>
            <a:r>
              <a:rPr lang="fr-FR" dirty="0"/>
              <a:t> </a:t>
            </a:r>
          </a:p>
          <a:p>
            <a:r>
              <a:rPr lang="fr-FR" dirty="0"/>
              <a:t>(Web </a:t>
            </a:r>
            <a:r>
              <a:rPr lang="fr-FR" dirty="0" err="1"/>
              <a:t>HCat</a:t>
            </a:r>
            <a:r>
              <a:rPr lang="fr-F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BBE4-5E9A-4F9A-B3F2-6264368FDFCA}"/>
              </a:ext>
            </a:extLst>
          </p:cNvPr>
          <p:cNvSpPr txBox="1"/>
          <p:nvPr/>
        </p:nvSpPr>
        <p:spPr>
          <a:xfrm>
            <a:off x="226722" y="27066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52EC88-3B3C-4FF8-9C8D-5036FAC797F7}"/>
              </a:ext>
            </a:extLst>
          </p:cNvPr>
          <p:cNvCxnSpPr>
            <a:cxnSpLocks/>
          </p:cNvCxnSpPr>
          <p:nvPr/>
        </p:nvCxnSpPr>
        <p:spPr>
          <a:xfrm flipH="1">
            <a:off x="1710690" y="28365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4B89810-3940-4292-B671-35143CA6A94D}"/>
              </a:ext>
            </a:extLst>
          </p:cNvPr>
          <p:cNvSpPr/>
          <p:nvPr/>
        </p:nvSpPr>
        <p:spPr>
          <a:xfrm>
            <a:off x="1546860" y="27355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C15CD-04F4-4A24-87CD-B19C060646F2}"/>
              </a:ext>
            </a:extLst>
          </p:cNvPr>
          <p:cNvSpPr txBox="1"/>
          <p:nvPr/>
        </p:nvSpPr>
        <p:spPr>
          <a:xfrm>
            <a:off x="2022028" y="2467094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5C1B216-A715-4B3F-BEEB-6B9AC65A9D6D}"/>
              </a:ext>
            </a:extLst>
          </p:cNvPr>
          <p:cNvSpPr/>
          <p:nvPr/>
        </p:nvSpPr>
        <p:spPr>
          <a:xfrm>
            <a:off x="3550920" y="2964180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BB52D-B595-4A9E-A70E-7D4891DC46BC}"/>
              </a:ext>
            </a:extLst>
          </p:cNvPr>
          <p:cNvSpPr txBox="1"/>
          <p:nvPr/>
        </p:nvSpPr>
        <p:spPr>
          <a:xfrm>
            <a:off x="3067050" y="3438264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AB81B0-300B-4B83-9DC0-9DF14ABA3E36}"/>
              </a:ext>
            </a:extLst>
          </p:cNvPr>
          <p:cNvCxnSpPr>
            <a:stCxn id="3" idx="3"/>
            <a:endCxn id="12" idx="2"/>
          </p:cNvCxnSpPr>
          <p:nvPr/>
        </p:nvCxnSpPr>
        <p:spPr>
          <a:xfrm>
            <a:off x="3268980" y="2657475"/>
            <a:ext cx="281940" cy="56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F06ED-B920-4F4F-90CE-9F637648B93F}"/>
              </a:ext>
            </a:extLst>
          </p:cNvPr>
          <p:cNvSpPr/>
          <p:nvPr/>
        </p:nvSpPr>
        <p:spPr>
          <a:xfrm>
            <a:off x="6633210" y="121158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921A54-0B84-45BF-AD36-CFA6300B7A9C}"/>
              </a:ext>
            </a:extLst>
          </p:cNvPr>
          <p:cNvCxnSpPr>
            <a:cxnSpLocks/>
          </p:cNvCxnSpPr>
          <p:nvPr/>
        </p:nvCxnSpPr>
        <p:spPr>
          <a:xfrm flipH="1">
            <a:off x="6393180" y="153733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B7D3959-7D9C-4C7E-A05A-8B88A14BC192}"/>
              </a:ext>
            </a:extLst>
          </p:cNvPr>
          <p:cNvSpPr/>
          <p:nvPr/>
        </p:nvSpPr>
        <p:spPr>
          <a:xfrm>
            <a:off x="6229350" y="143637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018BB-6A40-4C40-A034-BC00B0929F08}"/>
              </a:ext>
            </a:extLst>
          </p:cNvPr>
          <p:cNvSpPr txBox="1"/>
          <p:nvPr/>
        </p:nvSpPr>
        <p:spPr>
          <a:xfrm>
            <a:off x="5204097" y="117729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8C065ACA-FBEE-4597-9081-C251A42503EA}"/>
              </a:ext>
            </a:extLst>
          </p:cNvPr>
          <p:cNvSpPr/>
          <p:nvPr/>
        </p:nvSpPr>
        <p:spPr>
          <a:xfrm>
            <a:off x="8342730" y="2956561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14561-221A-41AC-A640-FDA7DCBBC235}"/>
              </a:ext>
            </a:extLst>
          </p:cNvPr>
          <p:cNvSpPr txBox="1"/>
          <p:nvPr/>
        </p:nvSpPr>
        <p:spPr>
          <a:xfrm>
            <a:off x="8753683" y="3242468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B05EA-E77A-4FC6-85B6-A1269CA5EAC2}"/>
              </a:ext>
            </a:extLst>
          </p:cNvPr>
          <p:cNvSpPr/>
          <p:nvPr/>
        </p:nvSpPr>
        <p:spPr>
          <a:xfrm>
            <a:off x="8237220" y="1244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7C721-149D-463F-A728-5C6B8A43F1B0}"/>
              </a:ext>
            </a:extLst>
          </p:cNvPr>
          <p:cNvSpPr/>
          <p:nvPr/>
        </p:nvSpPr>
        <p:spPr>
          <a:xfrm>
            <a:off x="8389620" y="1396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4737C5-0B56-4F91-9E07-648BF8CCFF43}"/>
              </a:ext>
            </a:extLst>
          </p:cNvPr>
          <p:cNvSpPr/>
          <p:nvPr/>
        </p:nvSpPr>
        <p:spPr>
          <a:xfrm>
            <a:off x="8542020" y="15488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C9112-EFDF-4831-8726-095B9236855E}"/>
              </a:ext>
            </a:extLst>
          </p:cNvPr>
          <p:cNvSpPr/>
          <p:nvPr/>
        </p:nvSpPr>
        <p:spPr>
          <a:xfrm>
            <a:off x="8694420" y="17012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175F5F-553E-4253-A0EC-98596CD00417}"/>
              </a:ext>
            </a:extLst>
          </p:cNvPr>
          <p:cNvSpPr/>
          <p:nvPr/>
        </p:nvSpPr>
        <p:spPr>
          <a:xfrm>
            <a:off x="8846820" y="18536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966D4F-1635-4F31-999B-8C7BB437A590}"/>
              </a:ext>
            </a:extLst>
          </p:cNvPr>
          <p:cNvSpPr/>
          <p:nvPr/>
        </p:nvSpPr>
        <p:spPr>
          <a:xfrm>
            <a:off x="8999220" y="2006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FDB0DE-C881-41FD-8DB4-9815ED3CC4E9}"/>
              </a:ext>
            </a:extLst>
          </p:cNvPr>
          <p:cNvSpPr txBox="1"/>
          <p:nvPr/>
        </p:nvSpPr>
        <p:spPr>
          <a:xfrm>
            <a:off x="8014118" y="925532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TEZ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nodes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865A10-495A-4A74-A1C6-F78F8E1855EE}"/>
              </a:ext>
            </a:extLst>
          </p:cNvPr>
          <p:cNvSpPr/>
          <p:nvPr/>
        </p:nvSpPr>
        <p:spPr>
          <a:xfrm>
            <a:off x="6576060" y="39966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6641CE-7DEB-489B-A9A3-5BA8CA0AF943}"/>
              </a:ext>
            </a:extLst>
          </p:cNvPr>
          <p:cNvCxnSpPr>
            <a:cxnSpLocks/>
          </p:cNvCxnSpPr>
          <p:nvPr/>
        </p:nvCxnSpPr>
        <p:spPr>
          <a:xfrm flipH="1">
            <a:off x="6336030" y="43224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36D64DB-5857-4A20-8CFB-BDEECFF03B42}"/>
              </a:ext>
            </a:extLst>
          </p:cNvPr>
          <p:cNvSpPr/>
          <p:nvPr/>
        </p:nvSpPr>
        <p:spPr>
          <a:xfrm>
            <a:off x="6172200" y="42214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39FE57-4ED7-4B94-BF6D-486A50E13EBC}"/>
              </a:ext>
            </a:extLst>
          </p:cNvPr>
          <p:cNvSpPr txBox="1"/>
          <p:nvPr/>
        </p:nvSpPr>
        <p:spPr>
          <a:xfrm>
            <a:off x="5146947" y="39624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D57AC-512B-4F28-B65A-1F90F4C35FEE}"/>
              </a:ext>
            </a:extLst>
          </p:cNvPr>
          <p:cNvSpPr txBox="1"/>
          <p:nvPr/>
        </p:nvSpPr>
        <p:spPr>
          <a:xfrm>
            <a:off x="6595488" y="3963769"/>
            <a:ext cx="132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b="1" dirty="0" err="1"/>
              <a:t>ThriftServer</a:t>
            </a:r>
            <a:endParaRPr lang="fr-FR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0D8D4-E110-4138-B1A0-0961758F2A37}"/>
              </a:ext>
            </a:extLst>
          </p:cNvPr>
          <p:cNvSpPr/>
          <p:nvPr/>
        </p:nvSpPr>
        <p:spPr>
          <a:xfrm>
            <a:off x="9151620" y="2158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2B452B-0E0F-4E3B-AB13-D7002C16E3AC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D105F6-3F87-4EF1-9F58-EA8C7DD4F196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714D82-5E52-4CE2-9343-D6432450CD7A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47" name="&quot;Not Allowed&quot; Symbol 46">
            <a:extLst>
              <a:ext uri="{FF2B5EF4-FFF2-40B4-BE49-F238E27FC236}">
                <a16:creationId xmlns:a16="http://schemas.microsoft.com/office/drawing/2014/main" id="{2DCEF191-F5BC-4B52-81DD-E6D0E8309978}"/>
              </a:ext>
            </a:extLst>
          </p:cNvPr>
          <p:cNvSpPr/>
          <p:nvPr/>
        </p:nvSpPr>
        <p:spPr>
          <a:xfrm>
            <a:off x="7620000" y="1571625"/>
            <a:ext cx="1341120" cy="1299210"/>
          </a:xfrm>
          <a:prstGeom prst="noSmoking">
            <a:avLst>
              <a:gd name="adj" fmla="val 119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66668-2580-4E1A-B07B-469DC16FB80B}"/>
              </a:ext>
            </a:extLst>
          </p:cNvPr>
          <p:cNvSpPr txBox="1"/>
          <p:nvPr/>
        </p:nvSpPr>
        <p:spPr>
          <a:xfrm>
            <a:off x="6670228" y="1327904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HiveServer2</a:t>
            </a:r>
          </a:p>
        </p:txBody>
      </p:sp>
      <p:sp>
        <p:nvSpPr>
          <p:cNvPr id="48" name="Ribbon: Tilted Up 47">
            <a:extLst>
              <a:ext uri="{FF2B5EF4-FFF2-40B4-BE49-F238E27FC236}">
                <a16:creationId xmlns:a16="http://schemas.microsoft.com/office/drawing/2014/main" id="{9307E1D0-F4D8-44EC-93F0-BB80B09D0063}"/>
              </a:ext>
            </a:extLst>
          </p:cNvPr>
          <p:cNvSpPr/>
          <p:nvPr/>
        </p:nvSpPr>
        <p:spPr>
          <a:xfrm>
            <a:off x="6381750" y="4621530"/>
            <a:ext cx="3299460" cy="1049020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8BE22B-F54F-4964-B2C3-B23148CE652F}"/>
              </a:ext>
            </a:extLst>
          </p:cNvPr>
          <p:cNvSpPr txBox="1"/>
          <p:nvPr/>
        </p:nvSpPr>
        <p:spPr>
          <a:xfrm>
            <a:off x="7143651" y="4699790"/>
            <a:ext cx="1710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Spark: </a:t>
            </a:r>
            <a:r>
              <a:rPr lang="fr-FR" sz="1400" dirty="0" err="1"/>
              <a:t>faster</a:t>
            </a:r>
            <a:r>
              <a:rPr lang="fr-FR" sz="1400" dirty="0"/>
              <a:t>, </a:t>
            </a:r>
            <a:br>
              <a:rPr lang="fr-FR" sz="1400" dirty="0"/>
            </a:br>
            <a:r>
              <a:rPr lang="fr-FR" sz="1400" dirty="0"/>
              <a:t>compatible SQL / Api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resources</a:t>
            </a:r>
            <a:endParaRPr lang="fr-F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066D12-D99B-4A2A-ADBB-C42F579842AA}"/>
              </a:ext>
            </a:extLst>
          </p:cNvPr>
          <p:cNvSpPr txBox="1"/>
          <p:nvPr/>
        </p:nvSpPr>
        <p:spPr>
          <a:xfrm>
            <a:off x="5310267" y="1910716"/>
            <a:ext cx="3090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buggy </a:t>
            </a:r>
            <a:r>
              <a:rPr lang="fr-FR" dirty="0" err="1"/>
              <a:t>connection</a:t>
            </a:r>
            <a:r>
              <a:rPr lang="fr-FR" dirty="0"/>
              <a:t>/thread </a:t>
            </a:r>
            <a:r>
              <a:rPr lang="fr-FR" dirty="0" err="1"/>
              <a:t>leaks</a:t>
            </a:r>
            <a:br>
              <a:rPr lang="fr-FR" dirty="0"/>
            </a:br>
            <a:r>
              <a:rPr lang="fr-FR" dirty="0" err="1"/>
              <a:t>slooooow</a:t>
            </a:r>
            <a:endParaRPr lang="fr-FR" dirty="0"/>
          </a:p>
          <a:p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  <p:pic>
        <p:nvPicPr>
          <p:cNvPr id="6148" name="Picture 4" descr="Apache Hive + bzip2 txt file. Why? -">
            <a:extLst>
              <a:ext uri="{FF2B5EF4-FFF2-40B4-BE49-F238E27FC236}">
                <a16:creationId xmlns:a16="http://schemas.microsoft.com/office/drawing/2014/main" id="{8A6040D9-744E-4C9E-8941-466E38219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44" y="1474391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Apache Hive + bzip2 txt file. Why? -">
            <a:extLst>
              <a:ext uri="{FF2B5EF4-FFF2-40B4-BE49-F238E27FC236}">
                <a16:creationId xmlns:a16="http://schemas.microsoft.com/office/drawing/2014/main" id="{39988967-78D2-482E-B879-D832718B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22" y="942636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ache Spark — Wikipédia">
            <a:extLst>
              <a:ext uri="{FF2B5EF4-FFF2-40B4-BE49-F238E27FC236}">
                <a16:creationId xmlns:a16="http://schemas.microsoft.com/office/drawing/2014/main" id="{2B3DD2D4-5D26-429B-B740-D9A4B5A2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05" y="4656458"/>
            <a:ext cx="1589518" cy="8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6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0A05C-D300-44F6-A643-2C430670BE12}"/>
              </a:ext>
            </a:extLst>
          </p:cNvPr>
          <p:cNvSpPr txBox="1">
            <a:spLocks/>
          </p:cNvSpPr>
          <p:nvPr/>
        </p:nvSpPr>
        <p:spPr>
          <a:xfrm>
            <a:off x="503998" y="226080"/>
            <a:ext cx="9428401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 supports </a:t>
            </a:r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36938-025F-4771-A7BF-2B0BC6BCA70D}"/>
              </a:ext>
            </a:extLst>
          </p:cNvPr>
          <p:cNvSpPr/>
          <p:nvPr/>
        </p:nvSpPr>
        <p:spPr>
          <a:xfrm>
            <a:off x="1607820" y="19392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ECA34D-429C-4AFD-80EA-C5410EE218F2}"/>
              </a:ext>
            </a:extLst>
          </p:cNvPr>
          <p:cNvCxnSpPr>
            <a:cxnSpLocks/>
          </p:cNvCxnSpPr>
          <p:nvPr/>
        </p:nvCxnSpPr>
        <p:spPr>
          <a:xfrm flipH="1">
            <a:off x="1367790" y="208597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3729BB-689D-4E19-9E0F-29904EF9A862}"/>
              </a:ext>
            </a:extLst>
          </p:cNvPr>
          <p:cNvSpPr/>
          <p:nvPr/>
        </p:nvSpPr>
        <p:spPr>
          <a:xfrm>
            <a:off x="1203960" y="198501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D5287-2C8A-41FA-8885-291CEFA68177}"/>
              </a:ext>
            </a:extLst>
          </p:cNvPr>
          <p:cNvSpPr txBox="1"/>
          <p:nvPr/>
        </p:nvSpPr>
        <p:spPr>
          <a:xfrm>
            <a:off x="-78078" y="22494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BAA96-8FC0-48B4-88FE-D1C60ACF52A1}"/>
              </a:ext>
            </a:extLst>
          </p:cNvPr>
          <p:cNvCxnSpPr>
            <a:cxnSpLocks/>
          </p:cNvCxnSpPr>
          <p:nvPr/>
        </p:nvCxnSpPr>
        <p:spPr>
          <a:xfrm flipH="1">
            <a:off x="1367790" y="242506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CCE2C17-C433-4416-8C46-BD5E236B96DF}"/>
              </a:ext>
            </a:extLst>
          </p:cNvPr>
          <p:cNvSpPr/>
          <p:nvPr/>
        </p:nvSpPr>
        <p:spPr>
          <a:xfrm>
            <a:off x="1203960" y="232410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F5A40-F598-4942-8D17-F86715D76989}"/>
              </a:ext>
            </a:extLst>
          </p:cNvPr>
          <p:cNvSpPr txBox="1"/>
          <p:nvPr/>
        </p:nvSpPr>
        <p:spPr>
          <a:xfrm>
            <a:off x="1679128" y="2055614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MetaStore</a:t>
            </a:r>
            <a:endParaRPr lang="fr-FR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65ACD4F-04F4-4519-A202-2AA2BB90EADE}"/>
              </a:ext>
            </a:extLst>
          </p:cNvPr>
          <p:cNvSpPr/>
          <p:nvPr/>
        </p:nvSpPr>
        <p:spPr>
          <a:xfrm>
            <a:off x="2049050" y="3191948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A25DD-0C1E-4047-B77D-D00F67DC0039}"/>
              </a:ext>
            </a:extLst>
          </p:cNvPr>
          <p:cNvSpPr txBox="1"/>
          <p:nvPr/>
        </p:nvSpPr>
        <p:spPr>
          <a:xfrm>
            <a:off x="1469930" y="3666032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FAA754-757E-4A1E-898E-5DFC041E8D92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>
            <a:off x="2266950" y="2552700"/>
            <a:ext cx="6890" cy="6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FA449-1612-4BC0-A680-EBAEF51DA5CD}"/>
              </a:ext>
            </a:extLst>
          </p:cNvPr>
          <p:cNvSpPr/>
          <p:nvPr/>
        </p:nvSpPr>
        <p:spPr>
          <a:xfrm>
            <a:off x="5532038" y="4113582"/>
            <a:ext cx="2183130" cy="768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57002-E0E3-40DC-BD0A-AA47CA2AEE4B}"/>
              </a:ext>
            </a:extLst>
          </p:cNvPr>
          <p:cNvSpPr txBox="1"/>
          <p:nvPr/>
        </p:nvSpPr>
        <p:spPr>
          <a:xfrm>
            <a:off x="5924507" y="411872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Driver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spark-core</a:t>
            </a:r>
            <a:r>
              <a:rPr lang="fr-FR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3826E-7958-47F6-A0FE-F644974DE41F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71DADD-54E6-4609-803E-1E9290093184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18188-3211-432C-8635-B548D2F69ABF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DE65F-F5FA-4387-8727-D4EEA7874D34}"/>
              </a:ext>
            </a:extLst>
          </p:cNvPr>
          <p:cNvSpPr/>
          <p:nvPr/>
        </p:nvSpPr>
        <p:spPr>
          <a:xfrm>
            <a:off x="5814060" y="3516629"/>
            <a:ext cx="1746778" cy="5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00BB3-368F-471A-A542-8348ECFC11FC}"/>
              </a:ext>
            </a:extLst>
          </p:cNvPr>
          <p:cNvSpPr txBox="1"/>
          <p:nvPr/>
        </p:nvSpPr>
        <p:spPr>
          <a:xfrm>
            <a:off x="5945244" y="3489947"/>
            <a:ext cx="210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ExternalCatalog</a:t>
            </a:r>
            <a:r>
              <a:rPr lang="fr-FR" dirty="0"/>
              <a:t> (</a:t>
            </a:r>
            <a:r>
              <a:rPr lang="fr-FR" dirty="0" err="1"/>
              <a:t>spark-sql</a:t>
            </a:r>
            <a:r>
              <a:rPr lang="fr-FR" dirty="0"/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14E6D-EFBE-4B61-A157-5C5FE6C9330D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236824" y="2123679"/>
            <a:ext cx="458918" cy="3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4E788F0C-83F6-4C74-BB28-60D236F7C3B4}"/>
              </a:ext>
            </a:extLst>
          </p:cNvPr>
          <p:cNvSpPr/>
          <p:nvPr/>
        </p:nvSpPr>
        <p:spPr>
          <a:xfrm rot="17845502">
            <a:off x="5328083" y="222755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A54F8C60-AA5E-4F04-A688-AD15593CC4F0}"/>
              </a:ext>
            </a:extLst>
          </p:cNvPr>
          <p:cNvSpPr/>
          <p:nvPr/>
        </p:nvSpPr>
        <p:spPr>
          <a:xfrm rot="17928743" flipV="1">
            <a:off x="5215183" y="2559397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orme libre : forme 13">
            <a:extLst>
              <a:ext uri="{FF2B5EF4-FFF2-40B4-BE49-F238E27FC236}">
                <a16:creationId xmlns:a16="http://schemas.microsoft.com/office/drawing/2014/main" id="{FAAC8D88-0B59-4C1D-9BE2-917C941A1C93}"/>
              </a:ext>
            </a:extLst>
          </p:cNvPr>
          <p:cNvSpPr/>
          <p:nvPr/>
        </p:nvSpPr>
        <p:spPr>
          <a:xfrm>
            <a:off x="8923314" y="3146228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orme libre : forme 14">
            <a:extLst>
              <a:ext uri="{FF2B5EF4-FFF2-40B4-BE49-F238E27FC236}">
                <a16:creationId xmlns:a16="http://schemas.microsoft.com/office/drawing/2014/main" id="{BCDC79F2-E75E-4267-BCD8-AAAC16DC7C7F}"/>
              </a:ext>
            </a:extLst>
          </p:cNvPr>
          <p:cNvSpPr/>
          <p:nvPr/>
        </p:nvSpPr>
        <p:spPr>
          <a:xfrm rot="83241" flipV="1">
            <a:off x="8689212" y="316091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D790CD4A-006C-4C83-AD75-7EDFBCD07C54}"/>
              </a:ext>
            </a:extLst>
          </p:cNvPr>
          <p:cNvSpPr/>
          <p:nvPr/>
        </p:nvSpPr>
        <p:spPr>
          <a:xfrm>
            <a:off x="8207034" y="1826976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EE678-8CCA-46CF-ADF2-F59858323E7C}"/>
              </a:ext>
            </a:extLst>
          </p:cNvPr>
          <p:cNvSpPr txBox="1"/>
          <p:nvPr/>
        </p:nvSpPr>
        <p:spPr>
          <a:xfrm>
            <a:off x="8583349" y="2087959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CAAA7-B3EC-46ED-9E49-EBAAF254A99C}"/>
              </a:ext>
            </a:extLst>
          </p:cNvPr>
          <p:cNvSpPr txBox="1"/>
          <p:nvPr/>
        </p:nvSpPr>
        <p:spPr>
          <a:xfrm>
            <a:off x="8180070" y="2766060"/>
            <a:ext cx="16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files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F18B1C-2666-4E08-888A-939451839D8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319526" y="2822973"/>
            <a:ext cx="376216" cy="40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FF6B62-80EC-4480-9E24-739597887FFC}"/>
              </a:ext>
            </a:extLst>
          </p:cNvPr>
          <p:cNvSpPr txBox="1"/>
          <p:nvPr/>
        </p:nvSpPr>
        <p:spPr>
          <a:xfrm>
            <a:off x="4956710" y="1947851"/>
            <a:ext cx="23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/</a:t>
            </a:r>
            <a:r>
              <a:rPr lang="fr-FR" dirty="0" err="1"/>
              <a:t>remove</a:t>
            </a:r>
            <a:r>
              <a:rPr lang="fr-FR" dirty="0"/>
              <a:t> partitions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E497D3-F6B0-4568-A125-6C25CE4AC66E}"/>
              </a:ext>
            </a:extLst>
          </p:cNvPr>
          <p:cNvSpPr txBox="1"/>
          <p:nvPr/>
        </p:nvSpPr>
        <p:spPr>
          <a:xfrm>
            <a:off x="2910831" y="31901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JDBC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A3FF1B-0D94-4186-A4A6-B5B828FDCEB1}"/>
              </a:ext>
            </a:extLst>
          </p:cNvPr>
          <p:cNvSpPr txBox="1"/>
          <p:nvPr/>
        </p:nvSpPr>
        <p:spPr>
          <a:xfrm>
            <a:off x="3502420" y="245364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</a:t>
            </a:r>
          </a:p>
        </p:txBody>
      </p:sp>
      <p:sp>
        <p:nvSpPr>
          <p:cNvPr id="53" name="Forme libre : forme 14">
            <a:extLst>
              <a:ext uri="{FF2B5EF4-FFF2-40B4-BE49-F238E27FC236}">
                <a16:creationId xmlns:a16="http://schemas.microsoft.com/office/drawing/2014/main" id="{F6C08D3A-E0F4-4761-98CF-A07F06CE501E}"/>
              </a:ext>
            </a:extLst>
          </p:cNvPr>
          <p:cNvSpPr/>
          <p:nvPr/>
        </p:nvSpPr>
        <p:spPr>
          <a:xfrm rot="17928743" flipV="1">
            <a:off x="4817143" y="3288029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5A7412-B1B7-40A2-878E-501652811C38}"/>
              </a:ext>
            </a:extLst>
          </p:cNvPr>
          <p:cNvSpPr txBox="1"/>
          <p:nvPr/>
        </p:nvSpPr>
        <p:spPr>
          <a:xfrm>
            <a:off x="3048996" y="173983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API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C00B7A-2B3B-4623-AA12-B8C72307679C}"/>
              </a:ext>
            </a:extLst>
          </p:cNvPr>
          <p:cNvSpPr txBox="1"/>
          <p:nvPr/>
        </p:nvSpPr>
        <p:spPr>
          <a:xfrm>
            <a:off x="4771234" y="2824918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partitions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821F59-9B55-4F03-AF48-5F0C191343D2}"/>
              </a:ext>
            </a:extLst>
          </p:cNvPr>
          <p:cNvSpPr txBox="1"/>
          <p:nvPr/>
        </p:nvSpPr>
        <p:spPr>
          <a:xfrm>
            <a:off x="4284278" y="3559494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</p:spTree>
    <p:extLst>
      <p:ext uri="{BB962C8B-B14F-4D97-AF65-F5344CB8AC3E}">
        <p14:creationId xmlns:p14="http://schemas.microsoft.com/office/powerpoint/2010/main" val="284275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F1143-FAAA-4B59-85FF-956FA29D42FF}"/>
              </a:ext>
            </a:extLst>
          </p:cNvPr>
          <p:cNvSpPr txBox="1"/>
          <p:nvPr/>
        </p:nvSpPr>
        <p:spPr>
          <a:xfrm>
            <a:off x="1638000" y="1368000"/>
            <a:ext cx="66101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databases</a:t>
            </a:r>
            <a:r>
              <a:rPr lang="fr-FR" sz="2400" dirty="0"/>
              <a:t>;</a:t>
            </a:r>
          </a:p>
          <a:p>
            <a:r>
              <a:rPr lang="fr-FR" sz="2400" dirty="0"/>
              <a:t>use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endParaRPr lang="fr-FR" sz="2400" dirty="0"/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 like ‘s*’;</a:t>
            </a:r>
          </a:p>
          <a:p>
            <a:r>
              <a:rPr lang="fr-FR" sz="2400" dirty="0" err="1"/>
              <a:t>describe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create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endParaRPr lang="fr-FR" sz="2400" dirty="0"/>
          </a:p>
          <a:p>
            <a:r>
              <a:rPr lang="fr-FR" sz="2400" dirty="0"/>
              <a:t>alter table </a:t>
            </a:r>
            <a:r>
              <a:rPr lang="fr-FR" sz="2400" dirty="0" err="1"/>
              <a:t>db.student</a:t>
            </a:r>
            <a:r>
              <a:rPr lang="fr-FR" sz="2400" dirty="0"/>
              <a:t> set location ‘/data/student2’;</a:t>
            </a:r>
          </a:p>
          <a:p>
            <a:r>
              <a:rPr lang="fr-FR" sz="2400" dirty="0"/>
              <a:t>drop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DDL..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5591C-535A-4296-A886-556DDDD515EA}"/>
              </a:ext>
            </a:extLst>
          </p:cNvPr>
          <p:cNvSpPr txBox="1"/>
          <p:nvPr/>
        </p:nvSpPr>
        <p:spPr>
          <a:xfrm>
            <a:off x="874800" y="1447200"/>
            <a:ext cx="8928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« EXTERNAL TABLE » : data </a:t>
            </a:r>
            <a:r>
              <a:rPr lang="fr-FR" sz="2400" dirty="0" err="1"/>
              <a:t>exists</a:t>
            </a:r>
            <a:r>
              <a:rPr lang="fr-FR" sz="2400" dirty="0"/>
              <a:t> </a:t>
            </a:r>
            <a:r>
              <a:rPr lang="fr-FR" sz="2400" dirty="0" err="1"/>
              <a:t>independently</a:t>
            </a:r>
            <a:r>
              <a:rPr lang="fr-FR" sz="2400" dirty="0"/>
              <a:t> of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table ... </a:t>
            </a:r>
            <a:r>
              <a:rPr lang="fr-FR" sz="2400" dirty="0" err="1"/>
              <a:t>Schema</a:t>
            </a:r>
            <a:r>
              <a:rPr lang="fr-FR" sz="2400" dirty="0"/>
              <a:t> must </a:t>
            </a:r>
            <a:r>
              <a:rPr lang="fr-FR" sz="2400" dirty="0" err="1"/>
              <a:t>be</a:t>
            </a:r>
            <a:r>
              <a:rPr lang="fr-FR" sz="2400" dirty="0"/>
              <a:t> compatible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files</a:t>
            </a:r>
          </a:p>
          <a:p>
            <a:r>
              <a:rPr lang="fr-FR" sz="2400" dirty="0" err="1"/>
              <a:t>Non-sense</a:t>
            </a:r>
            <a:r>
              <a:rPr lang="fr-FR" sz="2400" dirty="0"/>
              <a:t> to « alter table » for </a:t>
            </a:r>
            <a:r>
              <a:rPr lang="fr-FR" sz="2400" dirty="0" err="1"/>
              <a:t>column</a:t>
            </a:r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… files are not </a:t>
            </a:r>
            <a:r>
              <a:rPr lang="fr-FR" sz="2400" dirty="0" err="1"/>
              <a:t>deleted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Do not use opposite « MANAGED TABLE »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=&gt;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empty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location= « {</a:t>
            </a:r>
            <a:r>
              <a:rPr lang="fr-FR" sz="2400" dirty="0" err="1"/>
              <a:t>db.location</a:t>
            </a:r>
            <a:r>
              <a:rPr lang="fr-FR" sz="2400" dirty="0"/>
              <a:t>}/{table} » 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=&gt; </a:t>
            </a:r>
            <a:r>
              <a:rPr lang="fr-FR" sz="2400" dirty="0" err="1"/>
              <a:t>delete</a:t>
            </a:r>
            <a:r>
              <a:rPr lang="fr-FR" sz="2400" dirty="0"/>
              <a:t> all files !</a:t>
            </a:r>
          </a:p>
        </p:txBody>
      </p:sp>
    </p:spTree>
    <p:extLst>
      <p:ext uri="{BB962C8B-B14F-4D97-AF65-F5344CB8AC3E}">
        <p14:creationId xmlns:p14="http://schemas.microsoft.com/office/powerpoint/2010/main" val="103803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C7166-CCC2-4696-BB34-1C9DA5CFD221}"/>
              </a:ext>
            </a:extLst>
          </p:cNvPr>
          <p:cNvSpPr txBox="1"/>
          <p:nvPr/>
        </p:nvSpPr>
        <p:spPr>
          <a:xfrm>
            <a:off x="849600" y="1116000"/>
            <a:ext cx="60816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 </a:t>
            </a:r>
          </a:p>
          <a:p>
            <a:r>
              <a:rPr lang="fr-FR" sz="2400" dirty="0"/>
              <a:t>INSERT INTO table values( ..)   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save</a:t>
            </a:r>
            <a:r>
              <a:rPr lang="fr-FR" sz="2400" dirty="0"/>
              <a:t> to new file(s) !!</a:t>
            </a:r>
          </a:p>
          <a:p>
            <a:r>
              <a:rPr lang="fr-FR" sz="2400" dirty="0"/>
              <a:t>      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 </a:t>
            </a:r>
          </a:p>
          <a:p>
            <a:r>
              <a:rPr lang="fr-FR" sz="2400" dirty="0"/>
              <a:t>       (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partially</a:t>
            </a:r>
            <a:r>
              <a:rPr lang="fr-FR" sz="2400" dirty="0"/>
              <a:t> </a:t>
            </a:r>
            <a:r>
              <a:rPr lang="fr-FR" sz="2400" dirty="0" err="1"/>
              <a:t>uncommited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..)</a:t>
            </a:r>
          </a:p>
          <a:p>
            <a:endParaRPr lang="fr-FR" sz="2400" dirty="0"/>
          </a:p>
          <a:p>
            <a:r>
              <a:rPr lang="fr-FR" sz="2400" dirty="0"/>
              <a:t>INSERT OVERWRITE  / DELETE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reload</a:t>
            </a:r>
            <a:r>
              <a:rPr lang="fr-FR" sz="2400" dirty="0"/>
              <a:t> all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save</a:t>
            </a:r>
            <a:r>
              <a:rPr lang="fr-FR" sz="2400" dirty="0"/>
              <a:t> all to new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err="1"/>
              <a:t>old</a:t>
            </a:r>
            <a:r>
              <a:rPr lang="fr-FR" sz="2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35167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F2BE2EE-F4D6-4C5B-90F2-37910E9C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3" y="3439842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65C81-0D6D-4320-9520-D388DCDDC150}"/>
              </a:ext>
            </a:extLst>
          </p:cNvPr>
          <p:cNvSpPr txBox="1"/>
          <p:nvPr/>
        </p:nvSpPr>
        <p:spPr>
          <a:xfrm>
            <a:off x="1805940" y="1692325"/>
            <a:ext cx="71551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by default Spark 3.x </a:t>
            </a:r>
            <a:r>
              <a:rPr lang="fr-FR" sz="2400" dirty="0" err="1"/>
              <a:t>does</a:t>
            </a:r>
            <a:r>
              <a:rPr lang="fr-FR" sz="2400" dirty="0"/>
              <a:t> NOT support UPDATE</a:t>
            </a:r>
          </a:p>
          <a:p>
            <a:r>
              <a:rPr lang="fr-FR" sz="2400" dirty="0"/>
              <a:t>  ( </a:t>
            </a:r>
            <a:r>
              <a:rPr lang="fr-FR" sz="2400" dirty="0" err="1"/>
              <a:t>nor</a:t>
            </a:r>
            <a:r>
              <a:rPr lang="fr-FR" sz="2400" dirty="0"/>
              <a:t> UPSERT, MERGE )</a:t>
            </a:r>
          </a:p>
          <a:p>
            <a:endParaRPr lang="fr-FR" sz="2400" dirty="0"/>
          </a:p>
          <a:p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extensions of « </a:t>
            </a:r>
            <a:r>
              <a:rPr lang="fr-FR" sz="2400" dirty="0" err="1"/>
              <a:t>DeltaLake</a:t>
            </a:r>
            <a:r>
              <a:rPr lang="fr-FR" sz="2400" dirty="0"/>
              <a:t> », « Iceberg », 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3F496E-94BA-46B1-8BE8-58F2C1FFDFA1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Update? DML</a:t>
            </a:r>
          </a:p>
        </p:txBody>
      </p:sp>
      <p:pic>
        <p:nvPicPr>
          <p:cNvPr id="4100" name="Picture 4" descr="Apache Iceberg">
            <a:extLst>
              <a:ext uri="{FF2B5EF4-FFF2-40B4-BE49-F238E27FC236}">
                <a16:creationId xmlns:a16="http://schemas.microsoft.com/office/drawing/2014/main" id="{7BF8E5CC-59B2-4954-9421-6F5AA443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17" y="3891712"/>
            <a:ext cx="3779203" cy="10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2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3662C-787E-4BFD-8F70-569487E353B0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122553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Spark&gt; Update?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read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map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write</a:t>
            </a:r>
            <a:r>
              <a:rPr lang="fr-FR" dirty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F3C9B-CF90-4C9E-85E1-72919880FC44}"/>
              </a:ext>
            </a:extLst>
          </p:cNvPr>
          <p:cNvSpPr txBox="1"/>
          <p:nvPr/>
        </p:nvSpPr>
        <p:spPr>
          <a:xfrm>
            <a:off x="315959" y="2179002"/>
            <a:ext cx="80317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spark</a:t>
            </a:r>
            <a:br>
              <a:rPr lang="fr-FR" dirty="0"/>
            </a:br>
            <a:r>
              <a:rPr lang="fr-FR" dirty="0"/>
              <a:t>     .</a:t>
            </a:r>
            <a:r>
              <a:rPr lang="fr-FR" dirty="0" err="1"/>
              <a:t>read</a:t>
            </a:r>
            <a:r>
              <a:rPr lang="fr-FR" dirty="0"/>
              <a:t>().format(« PARQUET »).</a:t>
            </a:r>
            <a:r>
              <a:rPr lang="fr-FR" dirty="0" err="1"/>
              <a:t>load</a:t>
            </a:r>
            <a:r>
              <a:rPr lang="fr-FR" dirty="0"/>
              <a:t>(« /data/table1 »)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map</a:t>
            </a:r>
            <a:r>
              <a:rPr lang="fr-FR" dirty="0"/>
              <a:t>( x -&gt; {   …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 to ‘update’ values; return </a:t>
            </a:r>
            <a:r>
              <a:rPr lang="fr-FR" dirty="0" err="1"/>
              <a:t>newRow</a:t>
            </a:r>
            <a:r>
              <a:rPr lang="fr-FR" dirty="0"/>
              <a:t> } )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write</a:t>
            </a:r>
            <a:r>
              <a:rPr lang="fr-FR" dirty="0"/>
              <a:t>().format(« PARQUET »).move(</a:t>
            </a:r>
            <a:r>
              <a:rPr lang="fr-FR" dirty="0" err="1"/>
              <a:t>SaveMode.Overwrite</a:t>
            </a:r>
            <a:r>
              <a:rPr lang="fr-FR" dirty="0"/>
              <a:t>).</a:t>
            </a:r>
            <a:r>
              <a:rPr lang="fr-FR" dirty="0" err="1"/>
              <a:t>save</a:t>
            </a:r>
            <a:r>
              <a:rPr lang="fr-FR" dirty="0"/>
              <a:t>(« /data/table1 »)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787EE9B-79CD-4688-B1AF-6A98EF4F6231}"/>
              </a:ext>
            </a:extLst>
          </p:cNvPr>
          <p:cNvSpPr/>
          <p:nvPr/>
        </p:nvSpPr>
        <p:spPr>
          <a:xfrm>
            <a:off x="7082790" y="1660683"/>
            <a:ext cx="2807970" cy="846455"/>
          </a:xfrm>
          <a:prstGeom prst="wedgeEllipseCallout">
            <a:avLst>
              <a:gd name="adj1" fmla="val -66687"/>
              <a:gd name="adj2" fmla="val 42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Full Scan ALL files</a:t>
            </a:r>
          </a:p>
          <a:p>
            <a:pPr algn="ctr"/>
            <a:r>
              <a:rPr lang="fr-FR" dirty="0" err="1"/>
              <a:t>Load</a:t>
            </a:r>
            <a:r>
              <a:rPr lang="fr-FR" dirty="0"/>
              <a:t> ALL </a:t>
            </a:r>
            <a:br>
              <a:rPr lang="fr-FR" dirty="0"/>
            </a:br>
            <a:r>
              <a:rPr lang="fr-FR" dirty="0"/>
              <a:t>in-memory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3134D1D-7342-417F-BB1E-0E1732CB0FC5}"/>
              </a:ext>
            </a:extLst>
          </p:cNvPr>
          <p:cNvSpPr/>
          <p:nvPr/>
        </p:nvSpPr>
        <p:spPr>
          <a:xfrm>
            <a:off x="7120890" y="2835275"/>
            <a:ext cx="2769870" cy="846455"/>
          </a:xfrm>
          <a:prstGeom prst="wedgeEllipseCallout">
            <a:avLst>
              <a:gd name="adj1" fmla="val -67435"/>
              <a:gd name="adj2" fmla="val 9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 ALL</a:t>
            </a:r>
          </a:p>
          <a:p>
            <a:pPr algn="ctr"/>
            <a:r>
              <a:rPr lang="fr-FR" dirty="0"/>
              <a:t>In-memory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6CB1D09-D337-4277-9087-CD968199BC07}"/>
              </a:ext>
            </a:extLst>
          </p:cNvPr>
          <p:cNvSpPr/>
          <p:nvPr/>
        </p:nvSpPr>
        <p:spPr>
          <a:xfrm>
            <a:off x="7155180" y="4486690"/>
            <a:ext cx="2701290" cy="846455"/>
          </a:xfrm>
          <a:prstGeom prst="wedgeEllipseCallout">
            <a:avLst>
              <a:gd name="adj1" fmla="val -64890"/>
              <a:gd name="adj2" fmla="val -36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r>
              <a:rPr lang="fr-FR" dirty="0"/>
              <a:t> ALL files</a:t>
            </a:r>
          </a:p>
          <a:p>
            <a:pPr algn="ctr"/>
            <a:r>
              <a:rPr lang="fr-FR" dirty="0"/>
              <a:t>+ </a:t>
            </a:r>
            <a:r>
              <a:rPr lang="fr-FR" dirty="0" err="1"/>
              <a:t>save</a:t>
            </a:r>
            <a:r>
              <a:rPr lang="fr-FR" dirty="0"/>
              <a:t> ALL</a:t>
            </a:r>
            <a:br>
              <a:rPr lang="fr-FR" dirty="0"/>
            </a:br>
            <a:r>
              <a:rPr lang="fr-FR" dirty="0"/>
              <a:t> in-memory</a:t>
            </a:r>
          </a:p>
        </p:txBody>
      </p:sp>
    </p:spTree>
    <p:extLst>
      <p:ext uri="{BB962C8B-B14F-4D97-AF65-F5344CB8AC3E}">
        <p14:creationId xmlns:p14="http://schemas.microsoft.com/office/powerpoint/2010/main" val="121179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27F2FB16-DBD1-4820-9479-29F01D7C357F}"/>
              </a:ext>
            </a:extLst>
          </p:cNvPr>
          <p:cNvSpPr/>
          <p:nvPr/>
        </p:nvSpPr>
        <p:spPr>
          <a:xfrm>
            <a:off x="3771900" y="380619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0F47EE54-7723-4F41-9520-4881D3C8CF4B}"/>
              </a:ext>
            </a:extLst>
          </p:cNvPr>
          <p:cNvSpPr/>
          <p:nvPr/>
        </p:nvSpPr>
        <p:spPr>
          <a:xfrm>
            <a:off x="3840480" y="272415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EB867364-3394-4F6E-8A5D-B637D7824D0C}"/>
              </a:ext>
            </a:extLst>
          </p:cNvPr>
          <p:cNvSpPr/>
          <p:nvPr/>
        </p:nvSpPr>
        <p:spPr>
          <a:xfrm>
            <a:off x="3825240" y="164211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FECAF7-A657-4399-89EF-974E4BCD67DE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… NO « ACID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3EB45-B5EF-4C24-84E2-EC0242BA8A7B}"/>
              </a:ext>
            </a:extLst>
          </p:cNvPr>
          <p:cNvSpPr txBox="1"/>
          <p:nvPr/>
        </p:nvSpPr>
        <p:spPr>
          <a:xfrm>
            <a:off x="3931920" y="1604010"/>
            <a:ext cx="2358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  </a:t>
            </a:r>
            <a:r>
              <a:rPr lang="fr-FR" sz="3600" dirty="0" err="1"/>
              <a:t>tomic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C  </a:t>
            </a:r>
            <a:r>
              <a:rPr lang="fr-FR" sz="3600" dirty="0" err="1"/>
              <a:t>onsistent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I   </a:t>
            </a:r>
            <a:r>
              <a:rPr lang="fr-FR" sz="3600" dirty="0" err="1"/>
              <a:t>solated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D  </a:t>
            </a:r>
            <a:r>
              <a:rPr lang="fr-FR" sz="3600" dirty="0" err="1"/>
              <a:t>urable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717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FAC90-08B1-45CA-BFFB-E964C3CDD35E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117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Granularity</a:t>
            </a:r>
            <a:r>
              <a:rPr lang="fr-FR" dirty="0">
                <a:solidFill>
                  <a:sysClr val="windowText" lastClr="000000"/>
                </a:solidFill>
              </a:rPr>
              <a:t> of insert</a:t>
            </a:r>
            <a:br>
              <a:rPr lang="fr-FR" dirty="0">
                <a:solidFill>
                  <a:sysClr val="windowText" lastClr="000000"/>
                </a:solidFill>
              </a:rPr>
            </a:br>
            <a:r>
              <a:rPr lang="fr-FR" dirty="0">
                <a:solidFill>
                  <a:sysClr val="windowText" lastClr="000000"/>
                </a:solidFill>
              </a:rPr>
              <a:t> (append / </a:t>
            </a:r>
            <a:r>
              <a:rPr lang="fr-FR" dirty="0" err="1">
                <a:solidFill>
                  <a:sysClr val="windowText" lastClr="000000"/>
                </a:solidFill>
              </a:rPr>
              <a:t>overwrite</a:t>
            </a:r>
            <a:r>
              <a:rPr lang="fr-F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EDF80-1B3F-4627-B100-D45E3A6FCA05}"/>
              </a:ext>
            </a:extLst>
          </p:cNvPr>
          <p:cNvSpPr txBox="1"/>
          <p:nvPr/>
        </p:nvSpPr>
        <p:spPr>
          <a:xfrm>
            <a:off x="651510" y="1996440"/>
            <a:ext cx="259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a single ROW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4C762-AF7C-44B1-BD4C-25D6BEC98F8B}"/>
              </a:ext>
            </a:extLst>
          </p:cNvPr>
          <p:cNvSpPr txBox="1"/>
          <p:nvPr/>
        </p:nvSpPr>
        <p:spPr>
          <a:xfrm>
            <a:off x="651510" y="3089910"/>
            <a:ext cx="325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shuffled</a:t>
            </a:r>
            <a:r>
              <a:rPr lang="fr-FR" sz="2400" dirty="0"/>
              <a:t> RDD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executors</a:t>
            </a:r>
            <a:r>
              <a:rPr lang="fr-FR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25E99-A53E-4C9F-98A8-D23B7879F38B}"/>
              </a:ext>
            </a:extLst>
          </p:cNvPr>
          <p:cNvSpPr txBox="1"/>
          <p:nvPr/>
        </p:nvSpPr>
        <p:spPr>
          <a:xfrm>
            <a:off x="705175" y="4630936"/>
            <a:ext cx="3048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Overwrite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files, </a:t>
            </a:r>
            <a:br>
              <a:rPr lang="fr-FR" sz="2400" dirty="0"/>
            </a:br>
            <a:r>
              <a:rPr lang="fr-FR" sz="2400" dirty="0"/>
              <a:t>     and no </a:t>
            </a:r>
            <a:r>
              <a:rPr lang="fr-FR" sz="2400" dirty="0" err="1"/>
              <a:t>touch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endParaRPr lang="fr-F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AD605-F7DA-4AFB-97CD-E27DC5856652}"/>
              </a:ext>
            </a:extLst>
          </p:cNvPr>
          <p:cNvSpPr txBox="1"/>
          <p:nvPr/>
        </p:nvSpPr>
        <p:spPr>
          <a:xfrm>
            <a:off x="5787071" y="3783508"/>
            <a:ext cx="4397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by default </a:t>
            </a:r>
          </a:p>
          <a:p>
            <a:r>
              <a:rPr lang="fr-FR" sz="2400" dirty="0" err="1"/>
              <a:t>spark.sql.shuffle.partitions</a:t>
            </a:r>
            <a:r>
              <a:rPr lang="fr-FR" sz="2400" dirty="0"/>
              <a:t>=200 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2E27-ED26-4E5F-BF8C-80BE9A3DCCC0}"/>
              </a:ext>
            </a:extLst>
          </p:cNvPr>
          <p:cNvSpPr txBox="1"/>
          <p:nvPr/>
        </p:nvSpPr>
        <p:spPr>
          <a:xfrm>
            <a:off x="4522470" y="4787146"/>
            <a:ext cx="335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Possible </a:t>
            </a:r>
            <a:r>
              <a:rPr lang="fr-FR" sz="2400" dirty="0" err="1"/>
              <a:t>only</a:t>
            </a:r>
            <a:r>
              <a:rPr lang="fr-FR" sz="2400" dirty="0"/>
              <a:t> by </a:t>
            </a:r>
            <a:r>
              <a:rPr lang="fr-FR" sz="2400" b="1" dirty="0"/>
              <a:t>partition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F445B-8F87-4EBB-BE46-A1943CC046A0}"/>
              </a:ext>
            </a:extLst>
          </p:cNvPr>
          <p:cNvSpPr txBox="1"/>
          <p:nvPr/>
        </p:nvSpPr>
        <p:spPr>
          <a:xfrm>
            <a:off x="4480560" y="3243888"/>
            <a:ext cx="241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each</a:t>
            </a:r>
            <a:r>
              <a:rPr lang="fr-FR" sz="2400" dirty="0"/>
              <a:t> in 1 new </a:t>
            </a:r>
            <a:r>
              <a:rPr lang="fr-FR" sz="2400" b="1" dirty="0"/>
              <a:t>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4932-F48B-4946-8F79-55136B0CE4C3}"/>
              </a:ext>
            </a:extLst>
          </p:cNvPr>
          <p:cNvSpPr txBox="1"/>
          <p:nvPr/>
        </p:nvSpPr>
        <p:spPr>
          <a:xfrm>
            <a:off x="4522470" y="1941344"/>
            <a:ext cx="17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1 new </a:t>
            </a:r>
            <a:r>
              <a:rPr lang="fr-FR" sz="2400" b="1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2743A-898C-4A33-AEAF-3BF8D459A4D1}"/>
              </a:ext>
            </a:extLst>
          </p:cNvPr>
          <p:cNvSpPr txBox="1"/>
          <p:nvPr/>
        </p:nvSpPr>
        <p:spPr>
          <a:xfrm>
            <a:off x="6450330" y="2250132"/>
            <a:ext cx="37342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HDFS </a:t>
            </a:r>
            <a:r>
              <a:rPr lang="fr-FR" sz="2400" dirty="0" err="1"/>
              <a:t>hates</a:t>
            </a:r>
            <a:r>
              <a:rPr lang="fr-FR" sz="2400" dirty="0"/>
              <a:t> Small Files</a:t>
            </a:r>
            <a:br>
              <a:rPr lang="fr-FR" sz="2400" dirty="0"/>
            </a:br>
            <a:r>
              <a:rPr lang="fr-FR" sz="2400" dirty="0"/>
              <a:t>                   (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files) !!</a:t>
            </a:r>
          </a:p>
          <a:p>
            <a:endParaRPr lang="fr-FR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8215B5-5575-4F17-B2B3-ED67B2FBFE74}"/>
              </a:ext>
            </a:extLst>
          </p:cNvPr>
          <p:cNvSpPr/>
          <p:nvPr/>
        </p:nvSpPr>
        <p:spPr>
          <a:xfrm>
            <a:off x="4017528" y="2025342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A90D61-3A92-47D6-8549-7F9924BC5FAF}"/>
              </a:ext>
            </a:extLst>
          </p:cNvPr>
          <p:cNvSpPr/>
          <p:nvPr/>
        </p:nvSpPr>
        <p:spPr>
          <a:xfrm>
            <a:off x="4017528" y="3301693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4C5C52-D9B6-4C34-A12A-6B74D5B77070}"/>
              </a:ext>
            </a:extLst>
          </p:cNvPr>
          <p:cNvSpPr/>
          <p:nvPr/>
        </p:nvSpPr>
        <p:spPr>
          <a:xfrm>
            <a:off x="4017528" y="4816048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51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PARTITIONED BY (col1, col2)</a:t>
            </a:r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718573" y="2156400"/>
            <a:ext cx="3049200" cy="2998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4101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84662A5-EED1-4C00-AD60-4619535E7C2F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2934000" y="2904196"/>
            <a:ext cx="3412800" cy="358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>
            <a:off x="4875773" y="3754800"/>
            <a:ext cx="18274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6A8FD46-47AB-4322-AE46-F039C62E1BBA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4767773" y="4558980"/>
            <a:ext cx="1805827" cy="2524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EA868A-36E0-4E57-84C0-7D3A00D3A142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25" name="Forme libre : forme 20">
            <a:extLst>
              <a:ext uri="{FF2B5EF4-FFF2-40B4-BE49-F238E27FC236}">
                <a16:creationId xmlns:a16="http://schemas.microsoft.com/office/drawing/2014/main" id="{9E5C5817-66C2-4F6F-B7E5-653932AC2078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29" name="Forme libre : forme 20">
            <a:extLst>
              <a:ext uri="{FF2B5EF4-FFF2-40B4-BE49-F238E27FC236}">
                <a16:creationId xmlns:a16="http://schemas.microsoft.com/office/drawing/2014/main" id="{20081276-3223-4EBE-BFD5-28C5DB5FE0B5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92F5E-F6E6-4B6B-A7F6-1CEED4039796}"/>
              </a:ext>
            </a:extLst>
          </p:cNvPr>
          <p:cNvSpPr txBox="1"/>
          <p:nvPr/>
        </p:nvSpPr>
        <p:spPr>
          <a:xfrm>
            <a:off x="147600" y="1267200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68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FB6CB-3290-4DB8-8FF0-67B17B6408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Outline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E518B-8E3B-4A26-AE97-238010373B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 dirty="0" err="1"/>
              <a:t>Prev</a:t>
            </a:r>
            <a:r>
              <a:rPr lang="en-US" dirty="0"/>
              <a:t> Part3: Low-Level Hadoop components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ZooKeeper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,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Hdfs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, Yarn, Oozie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Hive </a:t>
            </a:r>
            <a:r>
              <a:rPr lang="en-US" dirty="0" err="1"/>
              <a:t>MetaStore</a:t>
            </a:r>
            <a:endParaRPr lang="en-US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Parquet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Analytics IO </a:t>
            </a:r>
            <a:r>
              <a:rPr lang="en-US" dirty="0" err="1"/>
              <a:t>Optims</a:t>
            </a:r>
            <a:r>
              <a:rPr lang="en-US" dirty="0"/>
              <a:t> </a:t>
            </a:r>
          </a:p>
          <a:p>
            <a:pPr marL="457200" lvl="1" indent="0">
              <a:buSzPct val="45000"/>
              <a:buNone/>
            </a:pPr>
            <a:r>
              <a:rPr lang="en-US" dirty="0" err="1"/>
              <a:t>Splittable</a:t>
            </a:r>
            <a:r>
              <a:rPr lang="en-US" dirty="0"/>
              <a:t> blocks format, Partitions Pruning, Columns Pruning, PPD</a:t>
            </a:r>
          </a:p>
          <a:p>
            <a:pPr lvl="0" rt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1213920"/>
          </a:xfrm>
        </p:spPr>
        <p:txBody>
          <a:bodyPr vert="horz"/>
          <a:lstStyle/>
          <a:p>
            <a:pPr rtl="0"/>
            <a:r>
              <a:rPr lang="en-US" dirty="0"/>
              <a:t>Alter table ADD PARTITION</a:t>
            </a:r>
            <a:br>
              <a:rPr lang="en-US" dirty="0"/>
            </a:br>
            <a:r>
              <a:rPr lang="en-US" dirty="0"/>
              <a:t> / MSCK REPAIR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8AB-F885-4440-8944-24711B088F4E}"/>
              </a:ext>
            </a:extLst>
          </p:cNvPr>
          <p:cNvSpPr txBox="1"/>
          <p:nvPr/>
        </p:nvSpPr>
        <p:spPr>
          <a:xfrm>
            <a:off x="1581070" y="2138356"/>
            <a:ext cx="6388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Need EXPLICIT </a:t>
            </a:r>
            <a:r>
              <a:rPr lang="fr-FR" sz="2800" dirty="0" err="1"/>
              <a:t>add</a:t>
            </a:r>
            <a:r>
              <a:rPr lang="fr-FR" sz="2800" dirty="0"/>
              <a:t> !!   </a:t>
            </a:r>
          </a:p>
          <a:p>
            <a:r>
              <a:rPr lang="fr-FR" sz="2800" dirty="0" err="1"/>
              <a:t>Otherwise</a:t>
            </a:r>
            <a:r>
              <a:rPr lang="fr-FR" sz="2800" dirty="0"/>
              <a:t> </a:t>
            </a:r>
            <a:r>
              <a:rPr lang="fr-FR" sz="2800" dirty="0" err="1"/>
              <a:t>dir</a:t>
            </a:r>
            <a:r>
              <a:rPr lang="fr-FR" sz="2800" dirty="0"/>
              <a:t>/files not </a:t>
            </a:r>
            <a:r>
              <a:rPr lang="fr-FR" sz="2800" dirty="0" err="1"/>
              <a:t>scanned</a:t>
            </a:r>
            <a:r>
              <a:rPr lang="fr-FR" sz="2800" dirty="0"/>
              <a:t> =&gt; 0 </a:t>
            </a:r>
            <a:r>
              <a:rPr lang="fr-FR" sz="2800" dirty="0" err="1"/>
              <a:t>result</a:t>
            </a:r>
            <a:endParaRPr lang="fr-F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F5C8-1F39-431E-93AE-7681AFB78034}"/>
              </a:ext>
            </a:extLst>
          </p:cNvPr>
          <p:cNvSpPr txBox="1"/>
          <p:nvPr/>
        </p:nvSpPr>
        <p:spPr>
          <a:xfrm>
            <a:off x="1483846" y="3566177"/>
            <a:ext cx="73515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Sql</a:t>
            </a:r>
            <a:r>
              <a:rPr lang="fr-FR" sz="2800" dirty="0"/>
              <a:t>&gt; </a:t>
            </a:r>
          </a:p>
          <a:p>
            <a:r>
              <a:rPr lang="fr-FR" sz="2800" dirty="0"/>
              <a:t>ALTER TABLE .. </a:t>
            </a:r>
            <a:r>
              <a:rPr lang="fr-FR" sz="2800" b="1" dirty="0"/>
              <a:t>ADD PARTITION</a:t>
            </a:r>
            <a:r>
              <a:rPr lang="fr-FR" sz="2800" dirty="0"/>
              <a:t> (col1=‘a’, col2=1);</a:t>
            </a:r>
          </a:p>
          <a:p>
            <a:r>
              <a:rPr lang="fr-FR" sz="2800" dirty="0"/>
              <a:t>… Or (</a:t>
            </a:r>
            <a:r>
              <a:rPr lang="fr-FR" sz="2800" dirty="0" err="1"/>
              <a:t>inneficient</a:t>
            </a:r>
            <a:r>
              <a:rPr lang="fr-FR" sz="2800" dirty="0"/>
              <a:t> </a:t>
            </a:r>
            <a:r>
              <a:rPr lang="fr-FR" sz="2800" dirty="0" err="1"/>
              <a:t>rescan</a:t>
            </a:r>
            <a:r>
              <a:rPr lang="fr-FR" sz="2800" dirty="0"/>
              <a:t> all)</a:t>
            </a:r>
            <a:br>
              <a:rPr lang="fr-FR" sz="2800" b="1" dirty="0"/>
            </a:br>
            <a:r>
              <a:rPr lang="fr-FR" sz="2800" b="1" dirty="0"/>
              <a:t>MSCK REPAIR TABLE</a:t>
            </a:r>
            <a:r>
              <a:rPr lang="fr-FR" sz="2800" dirty="0"/>
              <a:t> ..;</a:t>
            </a:r>
          </a:p>
        </p:txBody>
      </p:sp>
    </p:spTree>
    <p:extLst>
      <p:ext uri="{BB962C8B-B14F-4D97-AF65-F5344CB8AC3E}">
        <p14:creationId xmlns:p14="http://schemas.microsoft.com/office/powerpoint/2010/main" val="228650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Discover.partitions</a:t>
            </a:r>
            <a:r>
              <a:rPr lang="en-US" dirty="0"/>
              <a:t> ??</a:t>
            </a:r>
            <a:br>
              <a:rPr lang="en-US" dirty="0"/>
            </a:br>
            <a:r>
              <a:rPr lang="en-US" dirty="0"/>
              <a:t> … False good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AE898-12C8-47E4-B935-239456216035}"/>
              </a:ext>
            </a:extLst>
          </p:cNvPr>
          <p:cNvSpPr txBox="1"/>
          <p:nvPr/>
        </p:nvSpPr>
        <p:spPr>
          <a:xfrm>
            <a:off x="1141273" y="2013425"/>
            <a:ext cx="838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 TABLE …  SET TBLPROPERTIES ('</a:t>
            </a:r>
            <a:r>
              <a:rPr lang="en-US" sz="2400" dirty="0" err="1"/>
              <a:t>discover.partitions</a:t>
            </a:r>
            <a:r>
              <a:rPr lang="en-US" sz="2400" dirty="0"/>
              <a:t>' = 'true')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2159E-9149-439F-9A09-CC709F645AEC}"/>
              </a:ext>
            </a:extLst>
          </p:cNvPr>
          <p:cNvSpPr txBox="1"/>
          <p:nvPr/>
        </p:nvSpPr>
        <p:spPr>
          <a:xfrm>
            <a:off x="1081035" y="2933970"/>
            <a:ext cx="7996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hive-site.xml</a:t>
            </a:r>
          </a:p>
          <a:p>
            <a:r>
              <a:rPr lang="fr-FR" dirty="0"/>
              <a:t>   </a:t>
            </a:r>
            <a:r>
              <a:rPr lang="fr-FR" dirty="0" err="1"/>
              <a:t>metastore.partition.management.task.frequency</a:t>
            </a:r>
            <a:r>
              <a:rPr lang="fr-FR" dirty="0"/>
              <a:t>=600 </a:t>
            </a:r>
          </a:p>
          <a:p>
            <a:endParaRPr lang="fr-FR" dirty="0"/>
          </a:p>
          <a:p>
            <a:r>
              <a:rPr lang="fr-FR" dirty="0"/>
              <a:t>    …  =&gt; INNEFICIENT : Polling </a:t>
            </a:r>
            <a:r>
              <a:rPr lang="fr-FR" dirty="0" err="1"/>
              <a:t>metastore</a:t>
            </a:r>
            <a:r>
              <a:rPr lang="fr-FR" dirty="0"/>
              <a:t> thread </a:t>
            </a:r>
            <a:r>
              <a:rPr lang="fr-FR" dirty="0" err="1"/>
              <a:t>every</a:t>
            </a:r>
            <a:r>
              <a:rPr lang="fr-FR" dirty="0"/>
              <a:t> 10mn to scan HDFS, and alter</a:t>
            </a:r>
          </a:p>
          <a:p>
            <a:r>
              <a:rPr lang="fr-FR" dirty="0"/>
              <a:t>   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explicit partitions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Peta</a:t>
            </a:r>
            <a:r>
              <a:rPr lang="fr-FR" dirty="0"/>
              <a:t> bytes, </a:t>
            </a:r>
            <a:r>
              <a:rPr lang="fr-FR" dirty="0" err="1"/>
              <a:t>with</a:t>
            </a:r>
            <a:r>
              <a:rPr lang="fr-FR" dirty="0"/>
              <a:t> millions of </a:t>
            </a:r>
            <a:r>
              <a:rPr lang="fr-FR" dirty="0" err="1"/>
              <a:t>dirs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3070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69BE8-AD94-4815-989F-F14F11130A95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r>
              <a:rPr lang="fr-FR" dirty="0">
                <a:solidFill>
                  <a:sysClr val="windowText" lastClr="000000"/>
                </a:solidFill>
              </a:rPr>
              <a:t>: Partitions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0004B-161F-440D-ADA0-39757DCB9884}"/>
              </a:ext>
            </a:extLst>
          </p:cNvPr>
          <p:cNvSpPr txBox="1"/>
          <p:nvPr/>
        </p:nvSpPr>
        <p:spPr>
          <a:xfrm>
            <a:off x="503999" y="1748790"/>
            <a:ext cx="551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Sql</a:t>
            </a:r>
            <a:r>
              <a:rPr lang="fr-FR" dirty="0"/>
              <a:t>&gt; select …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db.student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promo=2020 and …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322E9CB-5B98-46BF-B8A4-A10BA74D4DAD}"/>
              </a:ext>
            </a:extLst>
          </p:cNvPr>
          <p:cNvSpPr/>
          <p:nvPr/>
        </p:nvSpPr>
        <p:spPr>
          <a:xfrm rot="16200000">
            <a:off x="4571941" y="1676221"/>
            <a:ext cx="179188" cy="106299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72652-FB1F-4F80-BEDF-141F039E6E66}"/>
              </a:ext>
            </a:extLst>
          </p:cNvPr>
          <p:cNvSpPr txBox="1"/>
          <p:nvPr/>
        </p:nvSpPr>
        <p:spPr>
          <a:xfrm>
            <a:off x="3440430" y="2476500"/>
            <a:ext cx="4263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Condition on </a:t>
            </a:r>
            <a:r>
              <a:rPr lang="fr-FR" sz="2400" dirty="0" err="1"/>
              <a:t>partitioned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endParaRPr lang="fr-FR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227166-6035-4253-A39B-3AE0816C9AA9}"/>
              </a:ext>
            </a:extLst>
          </p:cNvPr>
          <p:cNvSpPr/>
          <p:nvPr/>
        </p:nvSpPr>
        <p:spPr>
          <a:xfrm>
            <a:off x="2621280" y="3422889"/>
            <a:ext cx="582930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0351F-87F8-4106-BDCB-15480C031A65}"/>
              </a:ext>
            </a:extLst>
          </p:cNvPr>
          <p:cNvSpPr txBox="1"/>
          <p:nvPr/>
        </p:nvSpPr>
        <p:spPr>
          <a:xfrm>
            <a:off x="3440430" y="3204210"/>
            <a:ext cx="48684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Need </a:t>
            </a:r>
            <a:r>
              <a:rPr lang="fr-FR" sz="2400" dirty="0" err="1"/>
              <a:t>only</a:t>
            </a:r>
            <a:r>
              <a:rPr lang="fr-FR" sz="2400" dirty="0"/>
              <a:t> scan files partition</a:t>
            </a:r>
          </a:p>
          <a:p>
            <a:r>
              <a:rPr lang="fr-FR" sz="2400" dirty="0" err="1"/>
              <a:t>dir</a:t>
            </a:r>
            <a:r>
              <a:rPr lang="fr-FR" sz="2400" dirty="0"/>
              <a:t> /data/</a:t>
            </a:r>
            <a:r>
              <a:rPr lang="fr-FR" sz="2400" dirty="0" err="1"/>
              <a:t>student</a:t>
            </a:r>
            <a:r>
              <a:rPr lang="fr-FR" sz="2400" dirty="0"/>
              <a:t>/promo=2020/**</a:t>
            </a:r>
          </a:p>
          <a:p>
            <a:endParaRPr lang="fr-FR" dirty="0"/>
          </a:p>
          <a:p>
            <a:r>
              <a:rPr lang="fr-FR" dirty="0"/>
              <a:t>Skip all </a:t>
            </a:r>
            <a:r>
              <a:rPr lang="fr-FR" dirty="0" err="1"/>
              <a:t>others</a:t>
            </a:r>
            <a:r>
              <a:rPr lang="fr-FR" dirty="0"/>
              <a:t>:   /promo=2019/,  /promo=2018/ …</a:t>
            </a:r>
          </a:p>
        </p:txBody>
      </p:sp>
    </p:spTree>
    <p:extLst>
      <p:ext uri="{BB962C8B-B14F-4D97-AF65-F5344CB8AC3E}">
        <p14:creationId xmlns:p14="http://schemas.microsoft.com/office/powerpoint/2010/main" val="334510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Partition: what for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CC0CB-D38D-4255-AEEE-D209193D9DE6}"/>
              </a:ext>
            </a:extLst>
          </p:cNvPr>
          <p:cNvSpPr txBox="1"/>
          <p:nvPr/>
        </p:nvSpPr>
        <p:spPr>
          <a:xfrm>
            <a:off x="904800" y="1468800"/>
            <a:ext cx="72877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/>
              <a:t>NOT for </a:t>
            </a:r>
            <a:r>
              <a:rPr lang="fr-FR" sz="4800" b="1" dirty="0" err="1"/>
              <a:t>searching</a:t>
            </a:r>
            <a:r>
              <a:rPr lang="fr-FR" sz="4800" b="1" dirty="0"/>
              <a:t> </a:t>
            </a:r>
            <a:r>
              <a:rPr lang="fr-FR" sz="4800" b="1" dirty="0" err="1"/>
              <a:t>faster</a:t>
            </a:r>
            <a:r>
              <a:rPr lang="fr-FR" sz="4800" b="1" dirty="0"/>
              <a:t> !!!!</a:t>
            </a:r>
          </a:p>
          <a:p>
            <a:r>
              <a:rPr lang="fr-FR" sz="2800" dirty="0"/>
              <a:t>( </a:t>
            </a:r>
            <a:r>
              <a:rPr lang="fr-FR" sz="2800" dirty="0" err="1"/>
              <a:t>worst</a:t>
            </a:r>
            <a:r>
              <a:rPr lang="fr-FR" sz="2800" dirty="0"/>
              <a:t> </a:t>
            </a:r>
            <a:r>
              <a:rPr lang="fr-FR" sz="2800" dirty="0" err="1"/>
              <a:t>than</a:t>
            </a:r>
            <a:r>
              <a:rPr lang="fr-FR" sz="2800" dirty="0"/>
              <a:t> parquet </a:t>
            </a:r>
            <a:r>
              <a:rPr lang="fr-FR" sz="2800" dirty="0" err="1"/>
              <a:t>Predicate</a:t>
            </a:r>
            <a:r>
              <a:rPr lang="fr-FR" sz="2800" dirty="0"/>
              <a:t>-Push-Down)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7576A-C57A-4B86-826C-5FCEE1792031}"/>
              </a:ext>
            </a:extLst>
          </p:cNvPr>
          <p:cNvSpPr txBox="1"/>
          <p:nvPr/>
        </p:nvSpPr>
        <p:spPr>
          <a:xfrm>
            <a:off x="904800" y="3077364"/>
            <a:ext cx="7055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/>
              <a:t>Granularity</a:t>
            </a:r>
            <a:r>
              <a:rPr lang="fr-FR" sz="3600" b="1" dirty="0"/>
              <a:t> of Save mode </a:t>
            </a:r>
            <a:r>
              <a:rPr lang="fr-FR" sz="3600" b="1" dirty="0" err="1"/>
              <a:t>Overwrite</a:t>
            </a:r>
            <a:endParaRPr lang="fr-FR" sz="3600" b="1" dirty="0"/>
          </a:p>
          <a:p>
            <a:r>
              <a:rPr lang="fr-FR" sz="3600" dirty="0"/>
              <a:t>… </a:t>
            </a:r>
            <a:r>
              <a:rPr lang="fr-FR" sz="3600" dirty="0" err="1"/>
              <a:t>adapt</a:t>
            </a:r>
            <a:r>
              <a:rPr lang="fr-FR" sz="3600" dirty="0"/>
              <a:t> to </a:t>
            </a:r>
            <a:r>
              <a:rPr lang="fr-FR" sz="3600" dirty="0" err="1"/>
              <a:t>your</a:t>
            </a:r>
            <a:r>
              <a:rPr lang="fr-FR" sz="3600" dirty="0"/>
              <a:t> batch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7DCA5-22AC-4B4C-94AD-4FB566A953D1}"/>
              </a:ext>
            </a:extLst>
          </p:cNvPr>
          <p:cNvSpPr txBox="1"/>
          <p:nvPr/>
        </p:nvSpPr>
        <p:spPr>
          <a:xfrm>
            <a:off x="968400" y="4755600"/>
            <a:ext cx="7684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DO NOT </a:t>
            </a:r>
            <a:r>
              <a:rPr lang="fr-FR" sz="3200" dirty="0" err="1"/>
              <a:t>define</a:t>
            </a:r>
            <a:r>
              <a:rPr lang="fr-FR" sz="3200" dirty="0"/>
              <a:t> </a:t>
            </a:r>
            <a:r>
              <a:rPr lang="fr-FR" sz="3200" dirty="0" err="1"/>
              <a:t>too</a:t>
            </a:r>
            <a:r>
              <a:rPr lang="fr-FR" sz="3200" dirty="0"/>
              <a:t> (&gt;2) </a:t>
            </a:r>
            <a:r>
              <a:rPr lang="fr-FR" sz="3200" dirty="0" err="1"/>
              <a:t>many</a:t>
            </a:r>
            <a:r>
              <a:rPr lang="fr-FR" sz="3200" dirty="0"/>
              <a:t> partition </a:t>
            </a:r>
            <a:r>
              <a:rPr lang="fr-FR" sz="3200" dirty="0" err="1"/>
              <a:t>levels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22334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Disque magnétique 16">
            <a:extLst>
              <a:ext uri="{FF2B5EF4-FFF2-40B4-BE49-F238E27FC236}">
                <a16:creationId xmlns:a16="http://schemas.microsoft.com/office/drawing/2014/main" id="{C88E1554-9684-4294-AACB-10331D8D36F5}"/>
              </a:ext>
            </a:extLst>
          </p:cNvPr>
          <p:cNvSpPr/>
          <p:nvPr/>
        </p:nvSpPr>
        <p:spPr>
          <a:xfrm>
            <a:off x="5893200" y="2102400"/>
            <a:ext cx="2998800" cy="176291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36880"/>
            <a:ext cx="9071640" cy="1116720"/>
          </a:xfrm>
        </p:spPr>
        <p:txBody>
          <a:bodyPr vert="horz"/>
          <a:lstStyle/>
          <a:p>
            <a:pPr rtl="0"/>
            <a:r>
              <a:rPr lang="en-US" dirty="0"/>
              <a:t>Synchronize HDFS </a:t>
            </a:r>
            <a:br>
              <a:rPr lang="en-US" dirty="0"/>
            </a:br>
            <a:r>
              <a:rPr lang="en-US" dirty="0"/>
              <a:t>with  several </a:t>
            </a:r>
            <a:r>
              <a:rPr lang="en-US" dirty="0" err="1"/>
              <a:t>MetaStores</a:t>
            </a:r>
            <a:r>
              <a:rPr lang="en-US" dirty="0"/>
              <a:t>?</a:t>
            </a:r>
          </a:p>
        </p:txBody>
      </p:sp>
      <p:sp>
        <p:nvSpPr>
          <p:cNvPr id="3" name="Organigramme : Disque magnétique 14">
            <a:extLst>
              <a:ext uri="{FF2B5EF4-FFF2-40B4-BE49-F238E27FC236}">
                <a16:creationId xmlns:a16="http://schemas.microsoft.com/office/drawing/2014/main" id="{FDE39418-FEB0-4860-915D-4EEC69D6A4A3}"/>
              </a:ext>
            </a:extLst>
          </p:cNvPr>
          <p:cNvSpPr/>
          <p:nvPr/>
        </p:nvSpPr>
        <p:spPr>
          <a:xfrm>
            <a:off x="1882891" y="1843199"/>
            <a:ext cx="2266627" cy="189360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18">
            <a:extLst>
              <a:ext uri="{FF2B5EF4-FFF2-40B4-BE49-F238E27FC236}">
                <a16:creationId xmlns:a16="http://schemas.microsoft.com/office/drawing/2014/main" id="{7B6D5B38-2AB7-4CF5-91E4-6B7AB2BF84B5}"/>
              </a:ext>
            </a:extLst>
          </p:cNvPr>
          <p:cNvSpPr txBox="1"/>
          <p:nvPr/>
        </p:nvSpPr>
        <p:spPr>
          <a:xfrm>
            <a:off x="6307200" y="2698200"/>
            <a:ext cx="2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</p:txBody>
      </p:sp>
      <p:sp>
        <p:nvSpPr>
          <p:cNvPr id="5" name="Forme libre : forme 19">
            <a:extLst>
              <a:ext uri="{FF2B5EF4-FFF2-40B4-BE49-F238E27FC236}">
                <a16:creationId xmlns:a16="http://schemas.microsoft.com/office/drawing/2014/main" id="{19102617-153C-4F88-BB99-12817CE6F7F2}"/>
              </a:ext>
            </a:extLst>
          </p:cNvPr>
          <p:cNvSpPr/>
          <p:nvPr/>
        </p:nvSpPr>
        <p:spPr>
          <a:xfrm>
            <a:off x="1948457" y="25053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6" name="Forme libre : forme 20">
            <a:extLst>
              <a:ext uri="{FF2B5EF4-FFF2-40B4-BE49-F238E27FC236}">
                <a16:creationId xmlns:a16="http://schemas.microsoft.com/office/drawing/2014/main" id="{063828A0-E5DA-405B-B41B-4F8CD9A61FF0}"/>
              </a:ext>
            </a:extLst>
          </p:cNvPr>
          <p:cNvSpPr/>
          <p:nvPr/>
        </p:nvSpPr>
        <p:spPr>
          <a:xfrm>
            <a:off x="2747553" y="28807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25D0E5DF-CD45-47D8-89C8-67939970EE25}"/>
              </a:ext>
            </a:extLst>
          </p:cNvPr>
          <p:cNvSpPr txBox="1"/>
          <p:nvPr/>
        </p:nvSpPr>
        <p:spPr>
          <a:xfrm>
            <a:off x="6613673" y="2174980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9" name="Connecteur droit avec flèche 27">
            <a:extLst>
              <a:ext uri="{FF2B5EF4-FFF2-40B4-BE49-F238E27FC236}">
                <a16:creationId xmlns:a16="http://schemas.microsoft.com/office/drawing/2014/main" id="{98ABD733-766A-4261-8364-7F6FB331080F}"/>
              </a:ext>
            </a:extLst>
          </p:cNvPr>
          <p:cNvCxnSpPr>
            <a:cxnSpLocks/>
          </p:cNvCxnSpPr>
          <p:nvPr/>
        </p:nvCxnSpPr>
        <p:spPr>
          <a:xfrm>
            <a:off x="4234973" y="3031020"/>
            <a:ext cx="2018227" cy="150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29">
            <a:extLst>
              <a:ext uri="{FF2B5EF4-FFF2-40B4-BE49-F238E27FC236}">
                <a16:creationId xmlns:a16="http://schemas.microsoft.com/office/drawing/2014/main" id="{C05AA8B6-08A3-417A-BFC7-22D422797300}"/>
              </a:ext>
            </a:extLst>
          </p:cNvPr>
          <p:cNvCxnSpPr>
            <a:cxnSpLocks/>
          </p:cNvCxnSpPr>
          <p:nvPr/>
        </p:nvCxnSpPr>
        <p:spPr>
          <a:xfrm flipV="1">
            <a:off x="4234973" y="3439902"/>
            <a:ext cx="207222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33">
            <a:extLst>
              <a:ext uri="{FF2B5EF4-FFF2-40B4-BE49-F238E27FC236}">
                <a16:creationId xmlns:a16="http://schemas.microsoft.com/office/drawing/2014/main" id="{E7788061-76CF-41AC-9521-C9E75A8545D9}"/>
              </a:ext>
            </a:extLst>
          </p:cNvPr>
          <p:cNvCxnSpPr>
            <a:cxnSpLocks/>
          </p:cNvCxnSpPr>
          <p:nvPr/>
        </p:nvCxnSpPr>
        <p:spPr>
          <a:xfrm flipV="1">
            <a:off x="4922573" y="4273491"/>
            <a:ext cx="772627" cy="4726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BE1788-543D-4515-B156-7647721FF99C}"/>
              </a:ext>
            </a:extLst>
          </p:cNvPr>
          <p:cNvSpPr txBox="1"/>
          <p:nvPr/>
        </p:nvSpPr>
        <p:spPr>
          <a:xfrm>
            <a:off x="2944429" y="2530426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3" name="Forme libre : forme 20">
            <a:extLst>
              <a:ext uri="{FF2B5EF4-FFF2-40B4-BE49-F238E27FC236}">
                <a16:creationId xmlns:a16="http://schemas.microsoft.com/office/drawing/2014/main" id="{A78ADF83-59B8-488A-99EA-60D1B5656D1A}"/>
              </a:ext>
            </a:extLst>
          </p:cNvPr>
          <p:cNvSpPr/>
          <p:nvPr/>
        </p:nvSpPr>
        <p:spPr>
          <a:xfrm>
            <a:off x="2745153" y="32599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18" name="ZoneTexte 22">
            <a:extLst>
              <a:ext uri="{FF2B5EF4-FFF2-40B4-BE49-F238E27FC236}">
                <a16:creationId xmlns:a16="http://schemas.microsoft.com/office/drawing/2014/main" id="{A79E7486-E006-4CCE-A08F-221B21C3F759}"/>
              </a:ext>
            </a:extLst>
          </p:cNvPr>
          <p:cNvSpPr txBox="1"/>
          <p:nvPr/>
        </p:nvSpPr>
        <p:spPr>
          <a:xfrm>
            <a:off x="2058817" y="18964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MetaStore1    (v2.x)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BE20D-34D2-43B2-B157-873BDAC0CD6B}"/>
              </a:ext>
            </a:extLst>
          </p:cNvPr>
          <p:cNvSpPr txBox="1"/>
          <p:nvPr/>
        </p:nvSpPr>
        <p:spPr>
          <a:xfrm>
            <a:off x="4883389" y="4693488"/>
            <a:ext cx="103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Sync ??</a:t>
            </a:r>
          </a:p>
        </p:txBody>
      </p:sp>
      <p:sp>
        <p:nvSpPr>
          <p:cNvPr id="25" name="Organigramme : Disque magnétique 14">
            <a:extLst>
              <a:ext uri="{FF2B5EF4-FFF2-40B4-BE49-F238E27FC236}">
                <a16:creationId xmlns:a16="http://schemas.microsoft.com/office/drawing/2014/main" id="{A4C2FE02-99BA-49C8-AD74-9ADAE0B903D9}"/>
              </a:ext>
            </a:extLst>
          </p:cNvPr>
          <p:cNvSpPr/>
          <p:nvPr/>
        </p:nvSpPr>
        <p:spPr>
          <a:xfrm>
            <a:off x="1898491" y="3949319"/>
            <a:ext cx="2266627" cy="15675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orme libre : forme 19">
            <a:extLst>
              <a:ext uri="{FF2B5EF4-FFF2-40B4-BE49-F238E27FC236}">
                <a16:creationId xmlns:a16="http://schemas.microsoft.com/office/drawing/2014/main" id="{ABD8E86A-D454-4DEB-8F9C-7CDC441D71C2}"/>
              </a:ext>
            </a:extLst>
          </p:cNvPr>
          <p:cNvSpPr/>
          <p:nvPr/>
        </p:nvSpPr>
        <p:spPr>
          <a:xfrm>
            <a:off x="1964057" y="45657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1E473C-C8AF-4444-B4DD-D5A92B4B4BD1}"/>
              </a:ext>
            </a:extLst>
          </p:cNvPr>
          <p:cNvSpPr txBox="1"/>
          <p:nvPr/>
        </p:nvSpPr>
        <p:spPr>
          <a:xfrm>
            <a:off x="2959039" y="4717578"/>
            <a:ext cx="161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???</a:t>
            </a:r>
          </a:p>
        </p:txBody>
      </p:sp>
      <p:sp>
        <p:nvSpPr>
          <p:cNvPr id="28" name="ZoneTexte 22">
            <a:extLst>
              <a:ext uri="{FF2B5EF4-FFF2-40B4-BE49-F238E27FC236}">
                <a16:creationId xmlns:a16="http://schemas.microsoft.com/office/drawing/2014/main" id="{2B75F10A-D07C-47BF-A6A7-68A294AD72F1}"/>
              </a:ext>
            </a:extLst>
          </p:cNvPr>
          <p:cNvSpPr txBox="1"/>
          <p:nvPr/>
        </p:nvSpPr>
        <p:spPr>
          <a:xfrm>
            <a:off x="2074417" y="39568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MetaStore2    (v3.x)</a:t>
            </a:r>
          </a:p>
        </p:txBody>
      </p:sp>
      <p:sp>
        <p:nvSpPr>
          <p:cNvPr id="29" name="Forme libre : forme 10">
            <a:extLst>
              <a:ext uri="{FF2B5EF4-FFF2-40B4-BE49-F238E27FC236}">
                <a16:creationId xmlns:a16="http://schemas.microsoft.com/office/drawing/2014/main" id="{A2E0EF07-EC0C-48E7-BC2A-C0EF8C7DB27D}"/>
              </a:ext>
            </a:extLst>
          </p:cNvPr>
          <p:cNvSpPr/>
          <p:nvPr/>
        </p:nvSpPr>
        <p:spPr>
          <a:xfrm>
            <a:off x="377109" y="3596865"/>
            <a:ext cx="993240" cy="2798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</a:t>
            </a:r>
          </a:p>
        </p:txBody>
      </p: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97E1DCB8-20B7-4BCF-AA28-0238E5BCFB11}"/>
              </a:ext>
            </a:extLst>
          </p:cNvPr>
          <p:cNvSpPr/>
          <p:nvPr/>
        </p:nvSpPr>
        <p:spPr>
          <a:xfrm rot="3835025">
            <a:off x="1696597" y="348842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BAEE7BEF-7628-48F7-BF1D-EEBA918DD4AD}"/>
              </a:ext>
            </a:extLst>
          </p:cNvPr>
          <p:cNvSpPr/>
          <p:nvPr/>
        </p:nvSpPr>
        <p:spPr>
          <a:xfrm rot="3835025" flipV="1">
            <a:off x="1593034" y="331202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52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10080624" cy="1250280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&gt;&gt; </a:t>
            </a:r>
            <a:r>
              <a:rPr lang="en-US" sz="3600" dirty="0" err="1"/>
              <a:t>MetaStore</a:t>
            </a:r>
            <a:r>
              <a:rPr lang="en-US" sz="3600" dirty="0"/>
              <a:t> Partitions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C76659D-DEC3-4601-AF39-3A414E14817F}"/>
              </a:ext>
            </a:extLst>
          </p:cNvPr>
          <p:cNvSpPr/>
          <p:nvPr/>
        </p:nvSpPr>
        <p:spPr>
          <a:xfrm>
            <a:off x="2243520" y="2092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EAD6C6E-4CC8-452C-9170-E9BC9FF1B475}"/>
              </a:ext>
            </a:extLst>
          </p:cNvPr>
          <p:cNvSpPr/>
          <p:nvPr/>
        </p:nvSpPr>
        <p:spPr>
          <a:xfrm>
            <a:off x="2203199" y="1766520"/>
            <a:ext cx="1545480" cy="1250999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772368-E875-48B5-A504-75B91C44278D}"/>
              </a:ext>
            </a:extLst>
          </p:cNvPr>
          <p:cNvSpPr txBox="1"/>
          <p:nvPr/>
        </p:nvSpPr>
        <p:spPr>
          <a:xfrm>
            <a:off x="2070000" y="1456200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637659EC-4469-4411-B32E-AC73E1BD8798}"/>
              </a:ext>
            </a:extLst>
          </p:cNvPr>
          <p:cNvSpPr/>
          <p:nvPr/>
        </p:nvSpPr>
        <p:spPr>
          <a:xfrm>
            <a:off x="2516040" y="2488320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4F9C69EA-9B72-4239-A062-B27202C8C45A}"/>
              </a:ext>
            </a:extLst>
          </p:cNvPr>
          <p:cNvSpPr/>
          <p:nvPr/>
        </p:nvSpPr>
        <p:spPr>
          <a:xfrm>
            <a:off x="6457320" y="2142000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E84F7AA-F21F-4919-86C5-E3935D5DA05C}"/>
              </a:ext>
            </a:extLst>
          </p:cNvPr>
          <p:cNvSpPr txBox="1"/>
          <p:nvPr/>
        </p:nvSpPr>
        <p:spPr>
          <a:xfrm>
            <a:off x="6235560" y="1456200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468DB31-16D4-4D1B-994B-52C8BE8F0896}"/>
              </a:ext>
            </a:extLst>
          </p:cNvPr>
          <p:cNvSpPr/>
          <p:nvPr/>
        </p:nvSpPr>
        <p:spPr>
          <a:xfrm>
            <a:off x="6457680" y="2381760"/>
            <a:ext cx="764640" cy="217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9E5A8C3-8EBE-4BD3-9C0E-A9E25D58CE2D}"/>
              </a:ext>
            </a:extLst>
          </p:cNvPr>
          <p:cNvSpPr/>
          <p:nvPr/>
        </p:nvSpPr>
        <p:spPr>
          <a:xfrm>
            <a:off x="6458040" y="2634119"/>
            <a:ext cx="764640" cy="4222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B480A82-6A22-474D-BE89-0A158F6E39FE}"/>
              </a:ext>
            </a:extLst>
          </p:cNvPr>
          <p:cNvSpPr/>
          <p:nvPr/>
        </p:nvSpPr>
        <p:spPr>
          <a:xfrm>
            <a:off x="2298600" y="3742200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24F5F01-53A0-4BE2-B83D-EF15EBD7FBD1}"/>
              </a:ext>
            </a:extLst>
          </p:cNvPr>
          <p:cNvSpPr/>
          <p:nvPr/>
        </p:nvSpPr>
        <p:spPr>
          <a:xfrm>
            <a:off x="1837439" y="4522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281D652A-6AC8-4000-BA72-D21EA295C3AA}"/>
              </a:ext>
            </a:extLst>
          </p:cNvPr>
          <p:cNvSpPr/>
          <p:nvPr/>
        </p:nvSpPr>
        <p:spPr>
          <a:xfrm>
            <a:off x="6457680" y="1745999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C354EDE-9206-4C08-AE1D-780403ACF900}"/>
              </a:ext>
            </a:extLst>
          </p:cNvPr>
          <p:cNvSpPr/>
          <p:nvPr/>
        </p:nvSpPr>
        <p:spPr>
          <a:xfrm>
            <a:off x="2984399" y="305640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25627308-150E-4C84-80A8-10EFDC7E7064}"/>
              </a:ext>
            </a:extLst>
          </p:cNvPr>
          <p:cNvSpPr/>
          <p:nvPr/>
        </p:nvSpPr>
        <p:spPr>
          <a:xfrm flipV="1">
            <a:off x="255240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0A49C5-E99F-476E-B7A8-33AA8DCC2A97}"/>
              </a:ext>
            </a:extLst>
          </p:cNvPr>
          <p:cNvSpPr txBox="1"/>
          <p:nvPr/>
        </p:nvSpPr>
        <p:spPr>
          <a:xfrm>
            <a:off x="1002240" y="3092400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273E09A-7E90-4DF0-8202-D1491AAA4BC2}"/>
              </a:ext>
            </a:extLst>
          </p:cNvPr>
          <p:cNvSpPr txBox="1"/>
          <p:nvPr/>
        </p:nvSpPr>
        <p:spPr>
          <a:xfrm>
            <a:off x="3288239" y="3056400"/>
            <a:ext cx="1887119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add/remove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2006D08-E114-428D-917B-E301723361A6}"/>
              </a:ext>
            </a:extLst>
          </p:cNvPr>
          <p:cNvSpPr/>
          <p:nvPr/>
        </p:nvSpPr>
        <p:spPr>
          <a:xfrm>
            <a:off x="5541840" y="35964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AD5EA73-25A9-4B74-85AF-7C4D07F58633}"/>
              </a:ext>
            </a:extLst>
          </p:cNvPr>
          <p:cNvSpPr/>
          <p:nvPr/>
        </p:nvSpPr>
        <p:spPr>
          <a:xfrm>
            <a:off x="5541840" y="385451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C9998261-5EC7-4A9A-A4FD-DA8EEB45A9C0}"/>
              </a:ext>
            </a:extLst>
          </p:cNvPr>
          <p:cNvSpPr/>
          <p:nvPr/>
        </p:nvSpPr>
        <p:spPr>
          <a:xfrm>
            <a:off x="5541840" y="411264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F757391-CD2A-4C11-8E05-DB1B6C10D5A6}"/>
              </a:ext>
            </a:extLst>
          </p:cNvPr>
          <p:cNvSpPr/>
          <p:nvPr/>
        </p:nvSpPr>
        <p:spPr>
          <a:xfrm>
            <a:off x="5541840" y="437075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B7EE1EA7-5AE8-4F3A-B617-2D6429CAD222}"/>
              </a:ext>
            </a:extLst>
          </p:cNvPr>
          <p:cNvSpPr/>
          <p:nvPr/>
        </p:nvSpPr>
        <p:spPr>
          <a:xfrm flipV="1">
            <a:off x="7158960" y="1814400"/>
            <a:ext cx="389879" cy="17517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B47F3BAE-834F-42A6-88AA-282E24C21C03}"/>
              </a:ext>
            </a:extLst>
          </p:cNvPr>
          <p:cNvSpPr/>
          <p:nvPr/>
        </p:nvSpPr>
        <p:spPr>
          <a:xfrm flipV="1">
            <a:off x="7953844" y="2439670"/>
            <a:ext cx="316325" cy="151891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9D0CB888-519A-4218-99FC-B125CBA98C63}"/>
              </a:ext>
            </a:extLst>
          </p:cNvPr>
          <p:cNvSpPr/>
          <p:nvPr/>
        </p:nvSpPr>
        <p:spPr>
          <a:xfrm flipV="1">
            <a:off x="8293322" y="2442536"/>
            <a:ext cx="399866" cy="1764424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3FB8736-3E59-40B9-8E23-01EF76CFD109}"/>
              </a:ext>
            </a:extLst>
          </p:cNvPr>
          <p:cNvSpPr/>
          <p:nvPr/>
        </p:nvSpPr>
        <p:spPr>
          <a:xfrm>
            <a:off x="5541840" y="462888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partition5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05C97C38-506C-4413-A8A3-A5E5BABAAA2B}"/>
              </a:ext>
            </a:extLst>
          </p:cNvPr>
          <p:cNvSpPr/>
          <p:nvPr/>
        </p:nvSpPr>
        <p:spPr>
          <a:xfrm rot="18816000" flipV="1">
            <a:off x="5474629" y="221111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90D31-9226-40E5-B4DD-03097A300863}"/>
              </a:ext>
            </a:extLst>
          </p:cNvPr>
          <p:cNvSpPr txBox="1"/>
          <p:nvPr/>
        </p:nvSpPr>
        <p:spPr>
          <a:xfrm>
            <a:off x="4157279" y="2136240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0FE93D20-7E61-4A6C-B306-6FC2B3D46B46}"/>
              </a:ext>
            </a:extLst>
          </p:cNvPr>
          <p:cNvSpPr/>
          <p:nvPr/>
        </p:nvSpPr>
        <p:spPr>
          <a:xfrm>
            <a:off x="5541840" y="48870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250A1E-1436-4B9F-8ED5-182A472DCB03}"/>
              </a:ext>
            </a:extLst>
          </p:cNvPr>
          <p:cNvSpPr txBox="1"/>
          <p:nvPr/>
        </p:nvSpPr>
        <p:spPr>
          <a:xfrm>
            <a:off x="7531559" y="1626840"/>
            <a:ext cx="168164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part1-file1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2605D3F-8C33-43DC-827D-5D6F2E1BEF41}"/>
              </a:ext>
            </a:extLst>
          </p:cNvPr>
          <p:cNvSpPr txBox="1"/>
          <p:nvPr/>
        </p:nvSpPr>
        <p:spPr>
          <a:xfrm>
            <a:off x="7463520" y="2086200"/>
            <a:ext cx="255297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part2-file1, part2-file2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375A8-2DB0-496F-A9DF-04A4868A8116}"/>
              </a:ext>
            </a:extLst>
          </p:cNvPr>
          <p:cNvSpPr txBox="1"/>
          <p:nvPr/>
        </p:nvSpPr>
        <p:spPr>
          <a:xfrm>
            <a:off x="7318439" y="2610720"/>
            <a:ext cx="2762185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(block1)(block2)(block3)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81C019A7-A27F-45C9-B188-D95CA34B9EDD}"/>
              </a:ext>
            </a:extLst>
          </p:cNvPr>
          <p:cNvSpPr/>
          <p:nvPr/>
        </p:nvSpPr>
        <p:spPr>
          <a:xfrm>
            <a:off x="2017439" y="4846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B1E0E56E-DCAD-485D-9EB7-24568A62BBD2}"/>
              </a:ext>
            </a:extLst>
          </p:cNvPr>
          <p:cNvSpPr/>
          <p:nvPr/>
        </p:nvSpPr>
        <p:spPr>
          <a:xfrm>
            <a:off x="2413440" y="5242320"/>
            <a:ext cx="209880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ExecutorN</a:t>
            </a:r>
          </a:p>
        </p:txBody>
      </p:sp>
      <p:sp>
        <p:nvSpPr>
          <p:cNvPr id="37" name="Connecteur droit 36">
            <a:extLst>
              <a:ext uri="{FF2B5EF4-FFF2-40B4-BE49-F238E27FC236}">
                <a16:creationId xmlns:a16="http://schemas.microsoft.com/office/drawing/2014/main" id="{A703DC34-4C3E-4EB9-8829-70F96167CEE0}"/>
              </a:ext>
            </a:extLst>
          </p:cNvPr>
          <p:cNvSpPr/>
          <p:nvPr/>
        </p:nvSpPr>
        <p:spPr>
          <a:xfrm flipH="1">
            <a:off x="4157640" y="3708000"/>
            <a:ext cx="1234440" cy="1261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A9178235-562B-4791-B6D7-69826C8A16A9}"/>
              </a:ext>
            </a:extLst>
          </p:cNvPr>
          <p:cNvSpPr/>
          <p:nvPr/>
        </p:nvSpPr>
        <p:spPr>
          <a:xfrm flipH="1">
            <a:off x="4158000" y="3989880"/>
            <a:ext cx="1306440" cy="97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2771BA87-BF55-4165-BFDC-42D2538B5DE2}"/>
              </a:ext>
            </a:extLst>
          </p:cNvPr>
          <p:cNvSpPr/>
          <p:nvPr/>
        </p:nvSpPr>
        <p:spPr>
          <a:xfrm flipH="1">
            <a:off x="4043519" y="4206960"/>
            <a:ext cx="1402201" cy="442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Connecteur droit 39">
            <a:extLst>
              <a:ext uri="{FF2B5EF4-FFF2-40B4-BE49-F238E27FC236}">
                <a16:creationId xmlns:a16="http://schemas.microsoft.com/office/drawing/2014/main" id="{467A9D60-DDC4-40D5-9CC7-F1B06A8F5853}"/>
              </a:ext>
            </a:extLst>
          </p:cNvPr>
          <p:cNvSpPr/>
          <p:nvPr/>
        </p:nvSpPr>
        <p:spPr>
          <a:xfrm flipH="1">
            <a:off x="4538880" y="4477680"/>
            <a:ext cx="857160" cy="880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Connecteur droit 40">
            <a:extLst>
              <a:ext uri="{FF2B5EF4-FFF2-40B4-BE49-F238E27FC236}">
                <a16:creationId xmlns:a16="http://schemas.microsoft.com/office/drawing/2014/main" id="{949D9F45-5230-464B-8C7A-4414D10892EC}"/>
              </a:ext>
            </a:extLst>
          </p:cNvPr>
          <p:cNvSpPr/>
          <p:nvPr/>
        </p:nvSpPr>
        <p:spPr>
          <a:xfrm flipH="1">
            <a:off x="4272120" y="4759559"/>
            <a:ext cx="1093320" cy="2628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Connecteur droit 41">
            <a:extLst>
              <a:ext uri="{FF2B5EF4-FFF2-40B4-BE49-F238E27FC236}">
                <a16:creationId xmlns:a16="http://schemas.microsoft.com/office/drawing/2014/main" id="{84BCD832-4511-46E3-B1B6-978385D68F73}"/>
              </a:ext>
            </a:extLst>
          </p:cNvPr>
          <p:cNvSpPr/>
          <p:nvPr/>
        </p:nvSpPr>
        <p:spPr>
          <a:xfrm flipH="1">
            <a:off x="4592160" y="4980600"/>
            <a:ext cx="762120" cy="445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8321EF-E8A9-44AE-A721-112161AA9DCF}"/>
              </a:ext>
            </a:extLst>
          </p:cNvPr>
          <p:cNvSpPr txBox="1"/>
          <p:nvPr/>
        </p:nvSpPr>
        <p:spPr>
          <a:xfrm>
            <a:off x="4847760" y="5155920"/>
            <a:ext cx="394308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RDD partition to 1 executor</a:t>
            </a:r>
          </a:p>
        </p:txBody>
      </p:sp>
      <p:sp>
        <p:nvSpPr>
          <p:cNvPr id="44" name="Connecteur droit 21">
            <a:extLst>
              <a:ext uri="{FF2B5EF4-FFF2-40B4-BE49-F238E27FC236}">
                <a16:creationId xmlns:a16="http://schemas.microsoft.com/office/drawing/2014/main" id="{F421A973-34AA-4443-A3A0-5FD3603CAA00}"/>
              </a:ext>
            </a:extLst>
          </p:cNvPr>
          <p:cNvSpPr/>
          <p:nvPr/>
        </p:nvSpPr>
        <p:spPr>
          <a:xfrm flipV="1">
            <a:off x="7737122" y="3204295"/>
            <a:ext cx="275308" cy="1281665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Connecteur droit 21">
            <a:extLst>
              <a:ext uri="{FF2B5EF4-FFF2-40B4-BE49-F238E27FC236}">
                <a16:creationId xmlns:a16="http://schemas.microsoft.com/office/drawing/2014/main" id="{3483231B-72B0-45BB-9F66-7C1C96CBFEA1}"/>
              </a:ext>
            </a:extLst>
          </p:cNvPr>
          <p:cNvSpPr/>
          <p:nvPr/>
        </p:nvSpPr>
        <p:spPr>
          <a:xfrm flipV="1">
            <a:off x="8293322" y="3181071"/>
            <a:ext cx="329171" cy="1578488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Connecteur droit 21">
            <a:extLst>
              <a:ext uri="{FF2B5EF4-FFF2-40B4-BE49-F238E27FC236}">
                <a16:creationId xmlns:a16="http://schemas.microsoft.com/office/drawing/2014/main" id="{83512619-2DE2-4E0F-9BC5-F645CE30AAF5}"/>
              </a:ext>
            </a:extLst>
          </p:cNvPr>
          <p:cNvSpPr/>
          <p:nvPr/>
        </p:nvSpPr>
        <p:spPr>
          <a:xfrm flipV="1">
            <a:off x="8950927" y="3204293"/>
            <a:ext cx="399866" cy="1818066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92A3F4-BD12-4FAF-A5AD-7ECB7B0E62F3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flipV="1">
            <a:off x="7370640" y="3958589"/>
            <a:ext cx="583204" cy="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248333-D1B5-4087-9736-D7074ACD17DD}"/>
              </a:ext>
            </a:extLst>
          </p:cNvPr>
          <p:cNvCxnSpPr>
            <a:cxnSpLocks/>
          </p:cNvCxnSpPr>
          <p:nvPr/>
        </p:nvCxnSpPr>
        <p:spPr>
          <a:xfrm flipV="1">
            <a:off x="7387354" y="4217160"/>
            <a:ext cx="905968" cy="1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987A2A-9DFA-40AE-AA2A-2166F4A21161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7353899" y="4485960"/>
            <a:ext cx="383223" cy="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9EBF0D-273B-4792-BFB5-6B5C749F295E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371879" y="4752062"/>
            <a:ext cx="921443" cy="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6D18B8-FA85-4DC0-9B55-B6002FF73C6A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363617" y="5006884"/>
            <a:ext cx="1587310" cy="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10080624" cy="1250280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</a:t>
            </a:r>
            <a:br>
              <a:rPr lang="en-US" sz="3600" dirty="0"/>
            </a:br>
            <a:r>
              <a:rPr lang="en-US" sz="3600" dirty="0"/>
              <a:t>=  </a:t>
            </a:r>
            <a:r>
              <a:rPr lang="en-US" sz="3600" dirty="0" err="1"/>
              <a:t>MetaStore</a:t>
            </a:r>
            <a:r>
              <a:rPr lang="en-US" sz="3600" dirty="0"/>
              <a:t> Partition * Files * Blocks</a:t>
            </a:r>
          </a:p>
        </p:txBody>
      </p:sp>
      <p:sp>
        <p:nvSpPr>
          <p:cNvPr id="49" name="Forme libre : forme 10">
            <a:extLst>
              <a:ext uri="{FF2B5EF4-FFF2-40B4-BE49-F238E27FC236}">
                <a16:creationId xmlns:a16="http://schemas.microsoft.com/office/drawing/2014/main" id="{4EBD0503-B0EC-4D2A-9C1D-669673644AAF}"/>
              </a:ext>
            </a:extLst>
          </p:cNvPr>
          <p:cNvSpPr/>
          <p:nvPr/>
        </p:nvSpPr>
        <p:spPr>
          <a:xfrm>
            <a:off x="1589939" y="4314789"/>
            <a:ext cx="2566770" cy="3364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51" name="Forme libre : forme 14">
            <a:extLst>
              <a:ext uri="{FF2B5EF4-FFF2-40B4-BE49-F238E27FC236}">
                <a16:creationId xmlns:a16="http://schemas.microsoft.com/office/drawing/2014/main" id="{2B6E69FB-9298-4827-B3EE-5441CD547754}"/>
              </a:ext>
            </a:extLst>
          </p:cNvPr>
          <p:cNvSpPr/>
          <p:nvPr/>
        </p:nvSpPr>
        <p:spPr>
          <a:xfrm rot="18428723" flipV="1">
            <a:off x="735030" y="357111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ZoneTexte 15">
            <a:extLst>
              <a:ext uri="{FF2B5EF4-FFF2-40B4-BE49-F238E27FC236}">
                <a16:creationId xmlns:a16="http://schemas.microsoft.com/office/drawing/2014/main" id="{5752B47A-CE58-4DFC-BC36-C7029A4EB288}"/>
              </a:ext>
            </a:extLst>
          </p:cNvPr>
          <p:cNvSpPr txBox="1"/>
          <p:nvPr/>
        </p:nvSpPr>
        <p:spPr>
          <a:xfrm>
            <a:off x="118079" y="1986329"/>
            <a:ext cx="1253280" cy="642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55" name="Forme libre : forme 26">
            <a:extLst>
              <a:ext uri="{FF2B5EF4-FFF2-40B4-BE49-F238E27FC236}">
                <a16:creationId xmlns:a16="http://schemas.microsoft.com/office/drawing/2014/main" id="{45591AFD-BCC3-45A2-8838-9DA6B0F65B96}"/>
              </a:ext>
            </a:extLst>
          </p:cNvPr>
          <p:cNvSpPr/>
          <p:nvPr/>
        </p:nvSpPr>
        <p:spPr>
          <a:xfrm flipV="1">
            <a:off x="2691539" y="3547132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ZoneTexte 15">
            <a:extLst>
              <a:ext uri="{FF2B5EF4-FFF2-40B4-BE49-F238E27FC236}">
                <a16:creationId xmlns:a16="http://schemas.microsoft.com/office/drawing/2014/main" id="{321EEB2B-B02D-4AB2-8D0E-CA89F9C64059}"/>
              </a:ext>
            </a:extLst>
          </p:cNvPr>
          <p:cNvSpPr txBox="1"/>
          <p:nvPr/>
        </p:nvSpPr>
        <p:spPr>
          <a:xfrm>
            <a:off x="1524000" y="1954470"/>
            <a:ext cx="2632709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2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foreach part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 files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 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orme libre : forme 26">
            <a:extLst>
              <a:ext uri="{FF2B5EF4-FFF2-40B4-BE49-F238E27FC236}">
                <a16:creationId xmlns:a16="http://schemas.microsoft.com/office/drawing/2014/main" id="{0AF1A40E-69B7-4A8C-BA8D-A3F78434FE1B}"/>
              </a:ext>
            </a:extLst>
          </p:cNvPr>
          <p:cNvSpPr/>
          <p:nvPr/>
        </p:nvSpPr>
        <p:spPr>
          <a:xfrm rot="2730073" flipV="1">
            <a:off x="4089224" y="3561203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ZoneTexte 15">
            <a:extLst>
              <a:ext uri="{FF2B5EF4-FFF2-40B4-BE49-F238E27FC236}">
                <a16:creationId xmlns:a16="http://schemas.microsoft.com/office/drawing/2014/main" id="{D09D3F4B-6BF4-4A33-898B-AE9C1BE59BCD}"/>
              </a:ext>
            </a:extLst>
          </p:cNvPr>
          <p:cNvSpPr txBox="1"/>
          <p:nvPr/>
        </p:nvSpPr>
        <p:spPr>
          <a:xfrm>
            <a:off x="3830819" y="1927695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Footer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Read schema </a:t>
            </a:r>
            <a:b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  + partitions statistics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NO read data)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ZoneTexte 15">
            <a:extLst>
              <a:ext uri="{FF2B5EF4-FFF2-40B4-BE49-F238E27FC236}">
                <a16:creationId xmlns:a16="http://schemas.microsoft.com/office/drawing/2014/main" id="{78B0EF63-E8E4-4036-9067-CF38EC84BB70}"/>
              </a:ext>
            </a:extLst>
          </p:cNvPr>
          <p:cNvSpPr txBox="1"/>
          <p:nvPr/>
        </p:nvSpPr>
        <p:spPr>
          <a:xfrm>
            <a:off x="1224180" y="532803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spark.driver.memory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=500M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orme libre : forme 10">
            <a:extLst>
              <a:ext uri="{FF2B5EF4-FFF2-40B4-BE49-F238E27FC236}">
                <a16:creationId xmlns:a16="http://schemas.microsoft.com/office/drawing/2014/main" id="{5EE76FD8-BB08-47B9-85AF-178FA676D71C}"/>
              </a:ext>
            </a:extLst>
          </p:cNvPr>
          <p:cNvSpPr/>
          <p:nvPr/>
        </p:nvSpPr>
        <p:spPr>
          <a:xfrm>
            <a:off x="6197779" y="41036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2" name="ZoneTexte 15">
            <a:extLst>
              <a:ext uri="{FF2B5EF4-FFF2-40B4-BE49-F238E27FC236}">
                <a16:creationId xmlns:a16="http://schemas.microsoft.com/office/drawing/2014/main" id="{918B54C4-D447-4471-859E-F0B8E752C9F7}"/>
              </a:ext>
            </a:extLst>
          </p:cNvPr>
          <p:cNvSpPr txBox="1"/>
          <p:nvPr/>
        </p:nvSpPr>
        <p:spPr>
          <a:xfrm>
            <a:off x="6112789" y="534648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spark.executor.memory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=30G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orme libre : forme 10">
            <a:extLst>
              <a:ext uri="{FF2B5EF4-FFF2-40B4-BE49-F238E27FC236}">
                <a16:creationId xmlns:a16="http://schemas.microsoft.com/office/drawing/2014/main" id="{26109919-7958-4755-B39D-3D635E04065C}"/>
              </a:ext>
            </a:extLst>
          </p:cNvPr>
          <p:cNvSpPr/>
          <p:nvPr/>
        </p:nvSpPr>
        <p:spPr>
          <a:xfrm>
            <a:off x="6350179" y="42560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4" name="Forme libre : forme 10">
            <a:extLst>
              <a:ext uri="{FF2B5EF4-FFF2-40B4-BE49-F238E27FC236}">
                <a16:creationId xmlns:a16="http://schemas.microsoft.com/office/drawing/2014/main" id="{79F4FEC3-4BD5-4974-A38F-3AFC46CD0E00}"/>
              </a:ext>
            </a:extLst>
          </p:cNvPr>
          <p:cNvSpPr/>
          <p:nvPr/>
        </p:nvSpPr>
        <p:spPr>
          <a:xfrm>
            <a:off x="6502579" y="44084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5" name="Forme libre : forme 10">
            <a:extLst>
              <a:ext uri="{FF2B5EF4-FFF2-40B4-BE49-F238E27FC236}">
                <a16:creationId xmlns:a16="http://schemas.microsoft.com/office/drawing/2014/main" id="{D39D5380-2F71-4906-9854-7200A3AFEA4F}"/>
              </a:ext>
            </a:extLst>
          </p:cNvPr>
          <p:cNvSpPr/>
          <p:nvPr/>
        </p:nvSpPr>
        <p:spPr>
          <a:xfrm>
            <a:off x="6654979" y="45608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6" name="Forme libre : forme 26">
            <a:extLst>
              <a:ext uri="{FF2B5EF4-FFF2-40B4-BE49-F238E27FC236}">
                <a16:creationId xmlns:a16="http://schemas.microsoft.com/office/drawing/2014/main" id="{2F76DC20-A760-4F28-8854-13E9F0012939}"/>
              </a:ext>
            </a:extLst>
          </p:cNvPr>
          <p:cNvSpPr/>
          <p:nvPr/>
        </p:nvSpPr>
        <p:spPr>
          <a:xfrm flipV="1">
            <a:off x="7554073" y="351883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ZoneTexte 15">
            <a:extLst>
              <a:ext uri="{FF2B5EF4-FFF2-40B4-BE49-F238E27FC236}">
                <a16:creationId xmlns:a16="http://schemas.microsoft.com/office/drawing/2014/main" id="{83714467-0BF8-4187-B312-10E0FF6680AC}"/>
              </a:ext>
            </a:extLst>
          </p:cNvPr>
          <p:cNvSpPr txBox="1"/>
          <p:nvPr/>
        </p:nvSpPr>
        <p:spPr>
          <a:xfrm>
            <a:off x="7027409" y="1935564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4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file-partition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fragment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read only 1 data block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Organigramme : Disque magnétique 14">
            <a:extLst>
              <a:ext uri="{FF2B5EF4-FFF2-40B4-BE49-F238E27FC236}">
                <a16:creationId xmlns:a16="http://schemas.microsoft.com/office/drawing/2014/main" id="{9E69BE76-E2F0-4B57-9CED-8BE31ED982BD}"/>
              </a:ext>
            </a:extLst>
          </p:cNvPr>
          <p:cNvSpPr/>
          <p:nvPr/>
        </p:nvSpPr>
        <p:spPr>
          <a:xfrm>
            <a:off x="446581" y="3150287"/>
            <a:ext cx="303022" cy="25248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8B0BB-D0C8-42A6-BD24-71B143FD7209}"/>
              </a:ext>
            </a:extLst>
          </p:cNvPr>
          <p:cNvSpPr txBox="1"/>
          <p:nvPr/>
        </p:nvSpPr>
        <p:spPr>
          <a:xfrm>
            <a:off x="79956" y="283997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69" name="Organigramme : Disque magnétique 14">
            <a:extLst>
              <a:ext uri="{FF2B5EF4-FFF2-40B4-BE49-F238E27FC236}">
                <a16:creationId xmlns:a16="http://schemas.microsoft.com/office/drawing/2014/main" id="{63AC5641-617F-4A50-97B1-35E525E59921}"/>
              </a:ext>
            </a:extLst>
          </p:cNvPr>
          <p:cNvSpPr/>
          <p:nvPr/>
        </p:nvSpPr>
        <p:spPr>
          <a:xfrm>
            <a:off x="1554480" y="1303832"/>
            <a:ext cx="8446188" cy="217973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B7B3B-34D0-4D26-8123-C2F5BC00D235}"/>
              </a:ext>
            </a:extLst>
          </p:cNvPr>
          <p:cNvSpPr txBox="1"/>
          <p:nvPr/>
        </p:nvSpPr>
        <p:spPr>
          <a:xfrm>
            <a:off x="4986423" y="1380437"/>
            <a:ext cx="108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41051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PARQUET File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495AD-87AE-412B-9454-426697DE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67033" y="2335530"/>
            <a:ext cx="2809957" cy="210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060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ADC7E-1F9C-4F1F-8867-7516F6B8C4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5338"/>
            <a:ext cx="9071640" cy="1290300"/>
          </a:xfrm>
        </p:spPr>
        <p:txBody>
          <a:bodyPr vert="horz"/>
          <a:lstStyle/>
          <a:p>
            <a:pPr rtl="0"/>
            <a:r>
              <a:rPr lang="en-US" dirty="0" err="1"/>
              <a:t>Splitteable</a:t>
            </a:r>
            <a:r>
              <a:rPr lang="en-US" dirty="0"/>
              <a:t> File Format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99BA733-9398-4391-9D03-5D65169573BF}"/>
              </a:ext>
            </a:extLst>
          </p:cNvPr>
          <p:cNvSpPr/>
          <p:nvPr/>
        </p:nvSpPr>
        <p:spPr>
          <a:xfrm>
            <a:off x="4792980" y="4954905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E716060-3F9B-45AC-8436-747122E75CDC}"/>
              </a:ext>
            </a:extLst>
          </p:cNvPr>
          <p:cNvSpPr/>
          <p:nvPr/>
        </p:nvSpPr>
        <p:spPr>
          <a:xfrm>
            <a:off x="4792980" y="384810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564A137F-E3ED-4B19-8ED1-39EA3C19A688}"/>
              </a:ext>
            </a:extLst>
          </p:cNvPr>
          <p:cNvSpPr/>
          <p:nvPr/>
        </p:nvSpPr>
        <p:spPr>
          <a:xfrm>
            <a:off x="4792980" y="2741295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D900A68-6721-49CA-83EA-ED00D68D252F}"/>
              </a:ext>
            </a:extLst>
          </p:cNvPr>
          <p:cNvSpPr/>
          <p:nvPr/>
        </p:nvSpPr>
        <p:spPr>
          <a:xfrm>
            <a:off x="4792980" y="162687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863940B-2519-4A79-B220-4B3BF67E6535}"/>
              </a:ext>
            </a:extLst>
          </p:cNvPr>
          <p:cNvSpPr/>
          <p:nvPr/>
        </p:nvSpPr>
        <p:spPr>
          <a:xfrm>
            <a:off x="8149220" y="160625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EFDF82E7-3EBD-480D-8610-FA488E14C73F}"/>
              </a:ext>
            </a:extLst>
          </p:cNvPr>
          <p:cNvSpPr/>
          <p:nvPr/>
        </p:nvSpPr>
        <p:spPr>
          <a:xfrm>
            <a:off x="8149220" y="2720677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2707A896-59B0-4CB1-AFA1-8AA1AB9F7CA8}"/>
              </a:ext>
            </a:extLst>
          </p:cNvPr>
          <p:cNvSpPr/>
          <p:nvPr/>
        </p:nvSpPr>
        <p:spPr>
          <a:xfrm>
            <a:off x="8149220" y="383510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1279E-342A-461E-A06F-4B1114A89A55}"/>
              </a:ext>
            </a:extLst>
          </p:cNvPr>
          <p:cNvSpPr txBox="1"/>
          <p:nvPr/>
        </p:nvSpPr>
        <p:spPr>
          <a:xfrm>
            <a:off x="8233410" y="1752600"/>
            <a:ext cx="188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parquet.block.size</a:t>
            </a:r>
            <a:endParaRPr lang="fr-FR" dirty="0"/>
          </a:p>
          <a:p>
            <a:r>
              <a:rPr lang="fr-FR" dirty="0"/>
              <a:t>Default = 128M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3B28D-DC31-4407-A9AD-B6627B71293D}"/>
              </a:ext>
            </a:extLst>
          </p:cNvPr>
          <p:cNvSpPr txBox="1"/>
          <p:nvPr/>
        </p:nvSpPr>
        <p:spPr>
          <a:xfrm>
            <a:off x="6608492" y="5086806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45FD5-6A6E-4F95-BDB4-825978BF6EF5}"/>
              </a:ext>
            </a:extLst>
          </p:cNvPr>
          <p:cNvCxnSpPr/>
          <p:nvPr/>
        </p:nvCxnSpPr>
        <p:spPr>
          <a:xfrm>
            <a:off x="1889760" y="1626870"/>
            <a:ext cx="0" cy="369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2B4F3-00A1-41DB-800E-BA123F929156}"/>
              </a:ext>
            </a:extLst>
          </p:cNvPr>
          <p:cNvSpPr txBox="1"/>
          <p:nvPr/>
        </p:nvSpPr>
        <p:spPr>
          <a:xfrm>
            <a:off x="49530" y="3039745"/>
            <a:ext cx="187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</a:t>
            </a:r>
          </a:p>
          <a:p>
            <a:r>
              <a:rPr lang="fr-FR" b="1" dirty="0" err="1"/>
              <a:t>seek</a:t>
            </a:r>
            <a:r>
              <a:rPr lang="fr-FR" dirty="0"/>
              <a:t> </a:t>
            </a:r>
          </a:p>
          <a:p>
            <a:r>
              <a:rPr lang="fr-FR" dirty="0"/>
              <a:t>To (</a:t>
            </a:r>
            <a:r>
              <a:rPr lang="fr-FR" dirty="0" err="1"/>
              <a:t>file.length</a:t>
            </a:r>
            <a:r>
              <a:rPr lang="fr-FR" dirty="0"/>
              <a:t> – 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6B1E2-1822-4EE8-B6B3-A2D661AEA191}"/>
              </a:ext>
            </a:extLst>
          </p:cNvPr>
          <p:cNvSpPr txBox="1"/>
          <p:nvPr/>
        </p:nvSpPr>
        <p:spPr>
          <a:xfrm>
            <a:off x="1268730" y="5322570"/>
            <a:ext cx="239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2/ </a:t>
            </a:r>
            <a:r>
              <a:rPr lang="fr-FR" dirty="0" err="1"/>
              <a:t>read</a:t>
            </a:r>
            <a:r>
              <a:rPr lang="fr-FR" dirty="0"/>
              <a:t> int4: </a:t>
            </a:r>
            <a:r>
              <a:rPr lang="fr-FR" dirty="0" err="1"/>
              <a:t>footer</a:t>
            </a:r>
            <a:r>
              <a:rPr lang="fr-FR" dirty="0"/>
              <a:t> size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4781A-DC5B-457C-A400-BA4E97B1F0F1}"/>
              </a:ext>
            </a:extLst>
          </p:cNvPr>
          <p:cNvCxnSpPr>
            <a:cxnSpLocks/>
          </p:cNvCxnSpPr>
          <p:nvPr/>
        </p:nvCxnSpPr>
        <p:spPr>
          <a:xfrm flipV="1">
            <a:off x="2048977" y="4959350"/>
            <a:ext cx="0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5EEBB8-B3BF-4A41-925B-89F64F0A645E}"/>
              </a:ext>
            </a:extLst>
          </p:cNvPr>
          <p:cNvSpPr txBox="1"/>
          <p:nvPr/>
        </p:nvSpPr>
        <p:spPr>
          <a:xfrm>
            <a:off x="1840937" y="4257774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3/</a:t>
            </a:r>
            <a:r>
              <a:rPr lang="fr-FR" dirty="0"/>
              <a:t> </a:t>
            </a:r>
            <a:r>
              <a:rPr lang="fr-FR" dirty="0" err="1"/>
              <a:t>seek</a:t>
            </a:r>
            <a:r>
              <a:rPr lang="fr-FR" dirty="0"/>
              <a:t> to </a:t>
            </a:r>
          </a:p>
          <a:p>
            <a:r>
              <a:rPr lang="fr-FR" dirty="0" err="1"/>
              <a:t>footer</a:t>
            </a:r>
            <a:r>
              <a:rPr lang="fr-FR" dirty="0"/>
              <a:t> 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F2B81A-C355-4239-AF42-CC722D9DDC98}"/>
              </a:ext>
            </a:extLst>
          </p:cNvPr>
          <p:cNvCxnSpPr>
            <a:cxnSpLocks/>
          </p:cNvCxnSpPr>
          <p:nvPr/>
        </p:nvCxnSpPr>
        <p:spPr>
          <a:xfrm>
            <a:off x="2236470" y="5075138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C7D204-E408-48E8-9439-3C964DA720F8}"/>
              </a:ext>
            </a:extLst>
          </p:cNvPr>
          <p:cNvSpPr txBox="1"/>
          <p:nvPr/>
        </p:nvSpPr>
        <p:spPr>
          <a:xfrm>
            <a:off x="3022535" y="4676239"/>
            <a:ext cx="165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4/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r>
              <a:rPr lang="fr-FR" dirty="0"/>
              <a:t>+ blocks offsets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529901-9466-4045-8844-D644CBA87009}"/>
              </a:ext>
            </a:extLst>
          </p:cNvPr>
          <p:cNvCxnSpPr>
            <a:cxnSpLocks/>
          </p:cNvCxnSpPr>
          <p:nvPr/>
        </p:nvCxnSpPr>
        <p:spPr>
          <a:xfrm flipV="1">
            <a:off x="3467100" y="1664970"/>
            <a:ext cx="0" cy="301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DA51D2-87E4-41D0-B663-77A588D9263A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848338" y="2741295"/>
            <a:ext cx="0" cy="193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6E02D2-ACC4-4E11-A959-249EC4B703A0}"/>
              </a:ext>
            </a:extLst>
          </p:cNvPr>
          <p:cNvCxnSpPr>
            <a:cxnSpLocks/>
          </p:cNvCxnSpPr>
          <p:nvPr/>
        </p:nvCxnSpPr>
        <p:spPr>
          <a:xfrm flipV="1">
            <a:off x="4252198" y="3909060"/>
            <a:ext cx="0" cy="8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FA7BD1-9FEC-453B-AA98-504385F50E23}"/>
              </a:ext>
            </a:extLst>
          </p:cNvPr>
          <p:cNvSpPr txBox="1"/>
          <p:nvPr/>
        </p:nvSpPr>
        <p:spPr>
          <a:xfrm>
            <a:off x="4726825" y="4860905"/>
            <a:ext cx="21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=</a:t>
            </a:r>
            <a:r>
              <a:rPr lang="fr-FR" dirty="0" err="1"/>
              <a:t>schema</a:t>
            </a:r>
            <a:r>
              <a:rPr lang="fr-FR" dirty="0"/>
              <a:t> + blocks info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E12B20-06DF-4A49-A195-91781CEAA46C}"/>
              </a:ext>
            </a:extLst>
          </p:cNvPr>
          <p:cNvSpPr txBox="1"/>
          <p:nvPr/>
        </p:nvSpPr>
        <p:spPr>
          <a:xfrm>
            <a:off x="4718822" y="1562844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9884B6-B1B0-464B-B3FD-3B9DD463FD07}"/>
              </a:ext>
            </a:extLst>
          </p:cNvPr>
          <p:cNvSpPr txBox="1"/>
          <p:nvPr/>
        </p:nvSpPr>
        <p:spPr>
          <a:xfrm>
            <a:off x="2084070" y="1752600"/>
            <a:ext cx="1520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5/ </a:t>
            </a:r>
            <a:r>
              <a:rPr lang="fr-FR" dirty="0"/>
              <a:t>Read Block </a:t>
            </a:r>
          </a:p>
          <a:p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AB55A-EBBA-43C6-81AE-C1B1ADCB43BD}"/>
              </a:ext>
            </a:extLst>
          </p:cNvPr>
          <p:cNvSpPr txBox="1"/>
          <p:nvPr/>
        </p:nvSpPr>
        <p:spPr>
          <a:xfrm>
            <a:off x="4749302" y="2702034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4E96B3-A276-4CBF-819F-A487FDA5E3BE}"/>
              </a:ext>
            </a:extLst>
          </p:cNvPr>
          <p:cNvSpPr txBox="1"/>
          <p:nvPr/>
        </p:nvSpPr>
        <p:spPr>
          <a:xfrm>
            <a:off x="4726825" y="3761442"/>
            <a:ext cx="28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7332-FEC8-40F6-A34E-1B8DC08EF7AB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Performances</a:t>
            </a:r>
            <a:br>
              <a:rPr lang="fr-FR" sz="3600" dirty="0">
                <a:solidFill>
                  <a:sysClr val="windowText" lastClr="000000"/>
                </a:solidFill>
              </a:rPr>
            </a:br>
            <a:r>
              <a:rPr lang="fr-FR" sz="3600" dirty="0">
                <a:solidFill>
                  <a:sysClr val="windowText" lastClr="000000"/>
                </a:solidFill>
              </a:rPr>
              <a:t> File Blocks &gt;&gt; </a:t>
            </a:r>
            <a:r>
              <a:rPr lang="fr-FR" sz="3600" dirty="0" err="1">
                <a:solidFill>
                  <a:sysClr val="windowText" lastClr="000000"/>
                </a:solidFill>
              </a:rPr>
              <a:t>MetaStore</a:t>
            </a:r>
            <a:r>
              <a:rPr lang="fr-FR" sz="3600" dirty="0">
                <a:solidFill>
                  <a:sysClr val="windowText" lastClr="000000"/>
                </a:solidFill>
              </a:rPr>
              <a:t> + HDFS </a:t>
            </a:r>
            <a:r>
              <a:rPr lang="fr-FR" sz="3600" dirty="0" err="1">
                <a:solidFill>
                  <a:sysClr val="windowText" lastClr="000000"/>
                </a:solidFill>
              </a:rPr>
              <a:t>Dir</a:t>
            </a:r>
            <a:r>
              <a:rPr lang="fr-FR" sz="3600" dirty="0">
                <a:solidFill>
                  <a:sysClr val="windowText" lastClr="000000"/>
                </a:solidFill>
              </a:rPr>
              <a:t> + Files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417345C-F550-4330-A858-D2121D78F78F}"/>
              </a:ext>
            </a:extLst>
          </p:cNvPr>
          <p:cNvSpPr/>
          <p:nvPr/>
        </p:nvSpPr>
        <p:spPr>
          <a:xfrm>
            <a:off x="1181100" y="5213985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ECCADD5-B099-462B-B9D3-C1E0F5EDC23F}"/>
              </a:ext>
            </a:extLst>
          </p:cNvPr>
          <p:cNvSpPr/>
          <p:nvPr/>
        </p:nvSpPr>
        <p:spPr>
          <a:xfrm>
            <a:off x="1181100" y="4649502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2050D9FD-159A-4755-8FB2-F875346EBE50}"/>
              </a:ext>
            </a:extLst>
          </p:cNvPr>
          <p:cNvSpPr/>
          <p:nvPr/>
        </p:nvSpPr>
        <p:spPr>
          <a:xfrm>
            <a:off x="1177673" y="249357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CAE56-647A-4C14-B315-D294EE4BEBD0}"/>
              </a:ext>
            </a:extLst>
          </p:cNvPr>
          <p:cNvSpPr txBox="1"/>
          <p:nvPr/>
        </p:nvSpPr>
        <p:spPr>
          <a:xfrm>
            <a:off x="1114945" y="5142845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7D6BD-153B-45B7-A781-5E0D5C0E6BAC}"/>
              </a:ext>
            </a:extLst>
          </p:cNvPr>
          <p:cNvSpPr txBox="1"/>
          <p:nvPr/>
        </p:nvSpPr>
        <p:spPr>
          <a:xfrm>
            <a:off x="1103515" y="2437164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0627F-0F68-4C87-A2B3-E11AAE65A97F}"/>
              </a:ext>
            </a:extLst>
          </p:cNvPr>
          <p:cNvSpPr txBox="1"/>
          <p:nvPr/>
        </p:nvSpPr>
        <p:spPr>
          <a:xfrm>
            <a:off x="1111135" y="4597245"/>
            <a:ext cx="28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BlockN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D43DA-6699-4434-99D9-78B38DD82ACC}"/>
              </a:ext>
            </a:extLst>
          </p:cNvPr>
          <p:cNvSpPr txBox="1"/>
          <p:nvPr/>
        </p:nvSpPr>
        <p:spPr>
          <a:xfrm>
            <a:off x="222633" y="1052168"/>
            <a:ext cx="33635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Better</a:t>
            </a:r>
            <a:r>
              <a:rPr lang="fr-FR" sz="2800" dirty="0"/>
              <a:t> to </a:t>
            </a:r>
          </a:p>
          <a:p>
            <a:r>
              <a:rPr lang="fr-FR" sz="2800" dirty="0"/>
              <a:t>have 1 </a:t>
            </a:r>
            <a:r>
              <a:rPr lang="fr-FR" sz="2800" dirty="0" err="1"/>
              <a:t>Huge</a:t>
            </a:r>
            <a:r>
              <a:rPr lang="fr-FR" sz="2800" dirty="0"/>
              <a:t> HDFS file</a:t>
            </a:r>
          </a:p>
          <a:p>
            <a:r>
              <a:rPr lang="fr-FR" sz="2800" dirty="0"/>
              <a:t> (</a:t>
            </a:r>
            <a:r>
              <a:rPr lang="fr-FR" sz="2800" dirty="0" err="1"/>
              <a:t>several</a:t>
            </a:r>
            <a:r>
              <a:rPr lang="fr-FR" sz="2800" dirty="0"/>
              <a:t> Go)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5444F-359D-4305-8343-487D7705216F}"/>
              </a:ext>
            </a:extLst>
          </p:cNvPr>
          <p:cNvSpPr/>
          <p:nvPr/>
        </p:nvSpPr>
        <p:spPr>
          <a:xfrm>
            <a:off x="1111135" y="2437164"/>
            <a:ext cx="3194165" cy="30750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0F34943C-DF5D-4A62-8089-2E9885537BD2}"/>
              </a:ext>
            </a:extLst>
          </p:cNvPr>
          <p:cNvSpPr/>
          <p:nvPr/>
        </p:nvSpPr>
        <p:spPr>
          <a:xfrm>
            <a:off x="1177673" y="313336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BC56A-6074-4FFE-A1BC-0981CEDDD69A}"/>
              </a:ext>
            </a:extLst>
          </p:cNvPr>
          <p:cNvSpPr txBox="1"/>
          <p:nvPr/>
        </p:nvSpPr>
        <p:spPr>
          <a:xfrm>
            <a:off x="1103515" y="306668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C791145-BF1C-48FF-B34E-0E3FE396A03B}"/>
              </a:ext>
            </a:extLst>
          </p:cNvPr>
          <p:cNvSpPr/>
          <p:nvPr/>
        </p:nvSpPr>
        <p:spPr>
          <a:xfrm>
            <a:off x="1185293" y="377344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AC487-C147-4F3D-A1DF-39CF38A16FAD}"/>
              </a:ext>
            </a:extLst>
          </p:cNvPr>
          <p:cNvSpPr txBox="1"/>
          <p:nvPr/>
        </p:nvSpPr>
        <p:spPr>
          <a:xfrm>
            <a:off x="1111135" y="370676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B7179-F894-43F8-873E-8ED9E676E39C}"/>
              </a:ext>
            </a:extLst>
          </p:cNvPr>
          <p:cNvSpPr txBox="1"/>
          <p:nvPr/>
        </p:nvSpPr>
        <p:spPr>
          <a:xfrm>
            <a:off x="1103515" y="432444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D1EE0-466B-4DE3-A3FD-A10B50D01CBF}"/>
              </a:ext>
            </a:extLst>
          </p:cNvPr>
          <p:cNvSpPr txBox="1"/>
          <p:nvPr/>
        </p:nvSpPr>
        <p:spPr>
          <a:xfrm>
            <a:off x="4770475" y="141779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than</a:t>
            </a:r>
            <a:endParaRPr lang="fr-FR" sz="2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B91A024-99F8-43EF-93C1-69C6EF046E21}"/>
              </a:ext>
            </a:extLst>
          </p:cNvPr>
          <p:cNvSpPr/>
          <p:nvPr/>
        </p:nvSpPr>
        <p:spPr>
          <a:xfrm>
            <a:off x="5442771" y="3277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E70C1076-3E08-4CD7-8819-CDB1E0207C3E}"/>
              </a:ext>
            </a:extLst>
          </p:cNvPr>
          <p:cNvSpPr/>
          <p:nvPr/>
        </p:nvSpPr>
        <p:spPr>
          <a:xfrm>
            <a:off x="5442771" y="2712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E73126-8F7D-47C0-AEC9-3851B5B04901}"/>
              </a:ext>
            </a:extLst>
          </p:cNvPr>
          <p:cNvSpPr txBox="1"/>
          <p:nvPr/>
        </p:nvSpPr>
        <p:spPr>
          <a:xfrm>
            <a:off x="5376616" y="3206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A6C20-94EC-4807-BE1C-31073A0F9E96}"/>
              </a:ext>
            </a:extLst>
          </p:cNvPr>
          <p:cNvSpPr/>
          <p:nvPr/>
        </p:nvSpPr>
        <p:spPr>
          <a:xfrm>
            <a:off x="5380809" y="2659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926AE9-6DEA-49A3-9FD3-3D49E0A63A20}"/>
              </a:ext>
            </a:extLst>
          </p:cNvPr>
          <p:cNvSpPr txBox="1"/>
          <p:nvPr/>
        </p:nvSpPr>
        <p:spPr>
          <a:xfrm>
            <a:off x="5986216" y="1102200"/>
            <a:ext cx="2506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Too</a:t>
            </a:r>
            <a:r>
              <a:rPr lang="fr-FR" sz="2800" dirty="0"/>
              <a:t> MANY </a:t>
            </a:r>
          </a:p>
          <a:p>
            <a:r>
              <a:rPr lang="fr-FR" sz="2800" dirty="0" err="1"/>
              <a:t>Too</a:t>
            </a:r>
            <a:r>
              <a:rPr lang="fr-FR" sz="2800" dirty="0"/>
              <a:t> Small files</a:t>
            </a:r>
          </a:p>
          <a:p>
            <a:r>
              <a:rPr lang="fr-FR" sz="2800" dirty="0"/>
              <a:t>(few 128+1 Mo)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DB84ED59-DA71-4BB9-BB00-576781AA8AE6}"/>
              </a:ext>
            </a:extLst>
          </p:cNvPr>
          <p:cNvSpPr/>
          <p:nvPr/>
        </p:nvSpPr>
        <p:spPr>
          <a:xfrm>
            <a:off x="5595171" y="3429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751E26E4-9E94-44FD-98F7-A86A2DD71E7A}"/>
              </a:ext>
            </a:extLst>
          </p:cNvPr>
          <p:cNvSpPr/>
          <p:nvPr/>
        </p:nvSpPr>
        <p:spPr>
          <a:xfrm>
            <a:off x="5595171" y="2865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EF8C3-111E-445B-8DC6-31FF7C997CFD}"/>
              </a:ext>
            </a:extLst>
          </p:cNvPr>
          <p:cNvSpPr txBox="1"/>
          <p:nvPr/>
        </p:nvSpPr>
        <p:spPr>
          <a:xfrm>
            <a:off x="5529016" y="3358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9CF2E-75E9-4BE6-B8D9-F752AFC106D3}"/>
              </a:ext>
            </a:extLst>
          </p:cNvPr>
          <p:cNvSpPr/>
          <p:nvPr/>
        </p:nvSpPr>
        <p:spPr>
          <a:xfrm>
            <a:off x="5533209" y="2812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8FCEE4C9-F24C-49B5-A0DF-F5808FF1C60F}"/>
              </a:ext>
            </a:extLst>
          </p:cNvPr>
          <p:cNvSpPr/>
          <p:nvPr/>
        </p:nvSpPr>
        <p:spPr>
          <a:xfrm>
            <a:off x="5747571" y="3582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A6C9C095-9A90-4FB9-BDDD-F332F1078C22}"/>
              </a:ext>
            </a:extLst>
          </p:cNvPr>
          <p:cNvSpPr/>
          <p:nvPr/>
        </p:nvSpPr>
        <p:spPr>
          <a:xfrm>
            <a:off x="5747571" y="3017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19012A-3115-4DB9-852D-BEDF36E5E4CD}"/>
              </a:ext>
            </a:extLst>
          </p:cNvPr>
          <p:cNvSpPr txBox="1"/>
          <p:nvPr/>
        </p:nvSpPr>
        <p:spPr>
          <a:xfrm>
            <a:off x="5681416" y="3510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338B3C-60F0-4E5D-83A1-B552A5E18055}"/>
              </a:ext>
            </a:extLst>
          </p:cNvPr>
          <p:cNvSpPr/>
          <p:nvPr/>
        </p:nvSpPr>
        <p:spPr>
          <a:xfrm>
            <a:off x="5685609" y="2964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F7428A73-D0FC-42BC-A71C-558114D33545}"/>
              </a:ext>
            </a:extLst>
          </p:cNvPr>
          <p:cNvSpPr/>
          <p:nvPr/>
        </p:nvSpPr>
        <p:spPr>
          <a:xfrm>
            <a:off x="5899971" y="3734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FC586015-0660-4F43-8106-6C84EAFD6498}"/>
              </a:ext>
            </a:extLst>
          </p:cNvPr>
          <p:cNvSpPr/>
          <p:nvPr/>
        </p:nvSpPr>
        <p:spPr>
          <a:xfrm>
            <a:off x="5899971" y="3169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45189D-8D2E-40F0-805E-C7C3CC042C47}"/>
              </a:ext>
            </a:extLst>
          </p:cNvPr>
          <p:cNvSpPr txBox="1"/>
          <p:nvPr/>
        </p:nvSpPr>
        <p:spPr>
          <a:xfrm>
            <a:off x="5833816" y="3663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E16962-8EE5-40B1-8A2A-2FA0B4B1DF66}"/>
              </a:ext>
            </a:extLst>
          </p:cNvPr>
          <p:cNvSpPr/>
          <p:nvPr/>
        </p:nvSpPr>
        <p:spPr>
          <a:xfrm>
            <a:off x="5838009" y="3117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AAB70B86-FC91-477D-9DAA-BC9BAD30FAB8}"/>
              </a:ext>
            </a:extLst>
          </p:cNvPr>
          <p:cNvSpPr/>
          <p:nvPr/>
        </p:nvSpPr>
        <p:spPr>
          <a:xfrm>
            <a:off x="6052371" y="3886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4B83C6AE-A4A6-4310-AB9D-45512FA21A33}"/>
              </a:ext>
            </a:extLst>
          </p:cNvPr>
          <p:cNvSpPr/>
          <p:nvPr/>
        </p:nvSpPr>
        <p:spPr>
          <a:xfrm>
            <a:off x="6052371" y="3322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49545-C036-4FC8-9C93-84E657B1D803}"/>
              </a:ext>
            </a:extLst>
          </p:cNvPr>
          <p:cNvSpPr txBox="1"/>
          <p:nvPr/>
        </p:nvSpPr>
        <p:spPr>
          <a:xfrm>
            <a:off x="5986216" y="3815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F32F92-9C89-4806-883F-CA9E028182F4}"/>
              </a:ext>
            </a:extLst>
          </p:cNvPr>
          <p:cNvSpPr/>
          <p:nvPr/>
        </p:nvSpPr>
        <p:spPr>
          <a:xfrm>
            <a:off x="5990409" y="3269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BF89C1BB-FA10-47AA-9CCD-88AB3E28F8D2}"/>
              </a:ext>
            </a:extLst>
          </p:cNvPr>
          <p:cNvSpPr/>
          <p:nvPr/>
        </p:nvSpPr>
        <p:spPr>
          <a:xfrm>
            <a:off x="6204771" y="4039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0DEC43D3-BC38-4E9C-9F7C-71D816423803}"/>
              </a:ext>
            </a:extLst>
          </p:cNvPr>
          <p:cNvSpPr/>
          <p:nvPr/>
        </p:nvSpPr>
        <p:spPr>
          <a:xfrm>
            <a:off x="6204771" y="3474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F56FE-FB93-4449-AD6D-02CE56B64717}"/>
              </a:ext>
            </a:extLst>
          </p:cNvPr>
          <p:cNvSpPr txBox="1"/>
          <p:nvPr/>
        </p:nvSpPr>
        <p:spPr>
          <a:xfrm>
            <a:off x="6138616" y="3968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D568D9-5D18-4562-B592-25EFB83165D9}"/>
              </a:ext>
            </a:extLst>
          </p:cNvPr>
          <p:cNvSpPr/>
          <p:nvPr/>
        </p:nvSpPr>
        <p:spPr>
          <a:xfrm>
            <a:off x="6142809" y="3421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31FE4A77-FE48-44D7-8269-2D6A5512D772}"/>
              </a:ext>
            </a:extLst>
          </p:cNvPr>
          <p:cNvSpPr/>
          <p:nvPr/>
        </p:nvSpPr>
        <p:spPr>
          <a:xfrm>
            <a:off x="6357171" y="4191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75E521D9-54F8-4721-8F5E-35FBEDF3A1F9}"/>
              </a:ext>
            </a:extLst>
          </p:cNvPr>
          <p:cNvSpPr/>
          <p:nvPr/>
        </p:nvSpPr>
        <p:spPr>
          <a:xfrm>
            <a:off x="6357171" y="3627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540F1B-B213-4C23-800B-A42E820D0ACF}"/>
              </a:ext>
            </a:extLst>
          </p:cNvPr>
          <p:cNvSpPr txBox="1"/>
          <p:nvPr/>
        </p:nvSpPr>
        <p:spPr>
          <a:xfrm>
            <a:off x="6291016" y="4120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CF87BE-201F-46C1-BD03-6468626C9A33}"/>
              </a:ext>
            </a:extLst>
          </p:cNvPr>
          <p:cNvSpPr/>
          <p:nvPr/>
        </p:nvSpPr>
        <p:spPr>
          <a:xfrm>
            <a:off x="6295209" y="3574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79C90BD8-7B55-45CC-953E-E87EFE81F61B}"/>
              </a:ext>
            </a:extLst>
          </p:cNvPr>
          <p:cNvSpPr/>
          <p:nvPr/>
        </p:nvSpPr>
        <p:spPr>
          <a:xfrm>
            <a:off x="6509571" y="4344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E1FBB618-DBED-4C49-B7AF-7C0CDE968766}"/>
              </a:ext>
            </a:extLst>
          </p:cNvPr>
          <p:cNvSpPr/>
          <p:nvPr/>
        </p:nvSpPr>
        <p:spPr>
          <a:xfrm>
            <a:off x="6509571" y="3779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B6E157-09B5-4A0F-A6CC-DC67B0B76D86}"/>
              </a:ext>
            </a:extLst>
          </p:cNvPr>
          <p:cNvSpPr txBox="1"/>
          <p:nvPr/>
        </p:nvSpPr>
        <p:spPr>
          <a:xfrm>
            <a:off x="6443416" y="4272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4B4BC-8906-49CC-9C15-26A04038FB90}"/>
              </a:ext>
            </a:extLst>
          </p:cNvPr>
          <p:cNvSpPr/>
          <p:nvPr/>
        </p:nvSpPr>
        <p:spPr>
          <a:xfrm>
            <a:off x="6447609" y="3726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7CCF0ED7-8181-43B6-AF1B-A775F3B977BB}"/>
              </a:ext>
            </a:extLst>
          </p:cNvPr>
          <p:cNvSpPr/>
          <p:nvPr/>
        </p:nvSpPr>
        <p:spPr>
          <a:xfrm>
            <a:off x="6661971" y="4496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: Folded Corner 56">
            <a:extLst>
              <a:ext uri="{FF2B5EF4-FFF2-40B4-BE49-F238E27FC236}">
                <a16:creationId xmlns:a16="http://schemas.microsoft.com/office/drawing/2014/main" id="{5866344C-D4FA-426E-9B98-852793C4877B}"/>
              </a:ext>
            </a:extLst>
          </p:cNvPr>
          <p:cNvSpPr/>
          <p:nvPr/>
        </p:nvSpPr>
        <p:spPr>
          <a:xfrm>
            <a:off x="6661971" y="3931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8E0C7F-42DB-4E9B-9B5B-A192288BC030}"/>
              </a:ext>
            </a:extLst>
          </p:cNvPr>
          <p:cNvSpPr txBox="1"/>
          <p:nvPr/>
        </p:nvSpPr>
        <p:spPr>
          <a:xfrm>
            <a:off x="6595816" y="4425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1D13E4-D896-4FCA-AE2A-495C12B6FC21}"/>
              </a:ext>
            </a:extLst>
          </p:cNvPr>
          <p:cNvSpPr/>
          <p:nvPr/>
        </p:nvSpPr>
        <p:spPr>
          <a:xfrm>
            <a:off x="6600009" y="3879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BB0E6622-8620-42EA-9E0D-43F814821659}"/>
              </a:ext>
            </a:extLst>
          </p:cNvPr>
          <p:cNvSpPr/>
          <p:nvPr/>
        </p:nvSpPr>
        <p:spPr>
          <a:xfrm>
            <a:off x="6814371" y="4648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8F1D66CA-317D-45A6-B8C4-E66CB4024505}"/>
              </a:ext>
            </a:extLst>
          </p:cNvPr>
          <p:cNvSpPr/>
          <p:nvPr/>
        </p:nvSpPr>
        <p:spPr>
          <a:xfrm>
            <a:off x="6814371" y="4084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64A03B-A95C-404B-ABF8-BE47DCBCC8FD}"/>
              </a:ext>
            </a:extLst>
          </p:cNvPr>
          <p:cNvSpPr txBox="1"/>
          <p:nvPr/>
        </p:nvSpPr>
        <p:spPr>
          <a:xfrm>
            <a:off x="6748216" y="4577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95EAF0-15DC-4597-99A7-6CDB013CE262}"/>
              </a:ext>
            </a:extLst>
          </p:cNvPr>
          <p:cNvSpPr/>
          <p:nvPr/>
        </p:nvSpPr>
        <p:spPr>
          <a:xfrm>
            <a:off x="6752409" y="4031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23CD80D5-7B3F-4D9F-9413-4719EBBF3DE9}"/>
              </a:ext>
            </a:extLst>
          </p:cNvPr>
          <p:cNvSpPr/>
          <p:nvPr/>
        </p:nvSpPr>
        <p:spPr>
          <a:xfrm>
            <a:off x="6966771" y="4801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0051BAF-7EB0-4BD7-801D-FC5A19FD7FDA}"/>
              </a:ext>
            </a:extLst>
          </p:cNvPr>
          <p:cNvSpPr/>
          <p:nvPr/>
        </p:nvSpPr>
        <p:spPr>
          <a:xfrm>
            <a:off x="6966771" y="4236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BCCAA2-70C2-4EC8-BE79-01DCF37E0C05}"/>
              </a:ext>
            </a:extLst>
          </p:cNvPr>
          <p:cNvSpPr txBox="1"/>
          <p:nvPr/>
        </p:nvSpPr>
        <p:spPr>
          <a:xfrm>
            <a:off x="6900616" y="4730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B38FF8-17AC-4C9C-A88A-4609A0444AF9}"/>
              </a:ext>
            </a:extLst>
          </p:cNvPr>
          <p:cNvSpPr/>
          <p:nvPr/>
        </p:nvSpPr>
        <p:spPr>
          <a:xfrm>
            <a:off x="6904809" y="4183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7DFA4F7-AA7A-47F9-A19C-921C0D7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65" y="3155376"/>
            <a:ext cx="1685925" cy="1609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176FBA-479B-40D5-8D67-0AFB44BD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60" y="3164121"/>
            <a:ext cx="1708919" cy="16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931B1-C7A9-40DA-8A73-55631E970D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58040"/>
            <a:ext cx="9071640" cy="1081080"/>
          </a:xfrm>
        </p:spPr>
        <p:txBody>
          <a:bodyPr vert="horz"/>
          <a:lstStyle/>
          <a:p>
            <a:pPr lvl="0" rtl="0"/>
            <a:r>
              <a:rPr lang="en-US"/>
              <a:t>Prev Part3: Low-Level Focus</a:t>
            </a:r>
            <a:br>
              <a:rPr lang="en-US"/>
            </a:br>
            <a:r>
              <a:rPr lang="en-US" sz="3200"/>
              <a:t>ZooKeeper, HDFS, Yarn, Oozie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94ABABB1-E54D-4E57-A82D-9BCAA596E5CE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72F07-9511-4ADA-9A0E-1C3C4CCFEF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9986B-F177-4D6A-AF2A-792C7C3CE3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904ECDD-E5B3-4D70-A348-5E4ADFE04983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16082A07-5124-42C0-A1E6-676BF8BC21FA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2BDDB-D788-435E-849C-457C733A45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27897AD-F173-4BFF-8E9C-8347987E14E5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7E956-137F-4CB7-BF0E-747BAFF9030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10FA1-956E-4EDE-844D-44780FEE4A34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Typical</a:t>
            </a:r>
            <a:r>
              <a:rPr lang="fr-FR" sz="3600" dirty="0">
                <a:solidFill>
                  <a:sysClr val="windowText" lastClr="000000"/>
                </a:solidFill>
              </a:rPr>
              <a:t> Partition / Files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C4151-A5ED-4122-A8CC-0301205F0339}"/>
              </a:ext>
            </a:extLst>
          </p:cNvPr>
          <p:cNvSpPr txBox="1"/>
          <p:nvPr/>
        </p:nvSpPr>
        <p:spPr>
          <a:xfrm>
            <a:off x="1021080" y="1367790"/>
            <a:ext cx="67607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daily</a:t>
            </a:r>
            <a:r>
              <a:rPr lang="fr-FR" dirty="0"/>
              <a:t> batch</a:t>
            </a:r>
          </a:p>
          <a:p>
            <a:endParaRPr lang="fr-FR" dirty="0"/>
          </a:p>
          <a:p>
            <a:r>
              <a:rPr lang="fr-FR" dirty="0"/>
              <a:t>1 partition per </a:t>
            </a:r>
            <a:r>
              <a:rPr lang="fr-FR" dirty="0" err="1"/>
              <a:t>day</a:t>
            </a:r>
            <a:r>
              <a:rPr lang="fr-FR" dirty="0"/>
              <a:t>      … 5 </a:t>
            </a:r>
            <a:r>
              <a:rPr lang="fr-FR" dirty="0" err="1"/>
              <a:t>year</a:t>
            </a:r>
            <a:r>
              <a:rPr lang="fr-FR" dirty="0"/>
              <a:t> of data = ~1500 partitions   OK</a:t>
            </a:r>
          </a:p>
          <a:p>
            <a:endParaRPr lang="fr-FR" dirty="0"/>
          </a:p>
          <a:p>
            <a:r>
              <a:rPr lang="fr-FR" dirty="0"/>
              <a:t>1 file per partition       … OK,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strange</a:t>
            </a:r>
            <a:r>
              <a:rPr lang="fr-FR" dirty="0"/>
              <a:t> to have 1 file per directory</a:t>
            </a:r>
          </a:p>
          <a:p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maybe</a:t>
            </a:r>
            <a:r>
              <a:rPr lang="fr-FR" dirty="0"/>
              <a:t> 2,3 files per partition   … if no fit in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mem )</a:t>
            </a:r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&gt;= </a:t>
            </a:r>
            <a:r>
              <a:rPr lang="fr-FR" dirty="0" err="1"/>
              <a:t>several</a:t>
            </a:r>
            <a:r>
              <a:rPr lang="fr-FR" dirty="0"/>
              <a:t> Giga bytes   …. OK </a:t>
            </a:r>
            <a:r>
              <a:rPr lang="fr-FR" dirty="0" err="1"/>
              <a:t>great</a:t>
            </a:r>
            <a:endParaRPr lang="fr-FR" dirty="0"/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parquet.block.size</a:t>
            </a:r>
            <a:r>
              <a:rPr lang="fr-FR" dirty="0"/>
              <a:t> = 16M, 32M  (? </a:t>
            </a:r>
            <a:r>
              <a:rPr lang="fr-FR" dirty="0" err="1"/>
              <a:t>overwrite</a:t>
            </a:r>
            <a:r>
              <a:rPr lang="fr-FR" dirty="0"/>
              <a:t> default 128M)       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13CEA-6255-4A51-A3EA-197672129B69}"/>
              </a:ext>
            </a:extLst>
          </p:cNvPr>
          <p:cNvSpPr txBox="1"/>
          <p:nvPr/>
        </p:nvSpPr>
        <p:spPr>
          <a:xfrm>
            <a:off x="5090160" y="4450080"/>
            <a:ext cx="3897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compromise: </a:t>
            </a:r>
          </a:p>
          <a:p>
            <a:r>
              <a:rPr lang="fr-FR" dirty="0" err="1"/>
              <a:t>Smaller</a:t>
            </a:r>
            <a:r>
              <a:rPr lang="fr-FR" dirty="0"/>
              <a:t> =&gt; more </a:t>
            </a:r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      </a:t>
            </a:r>
            <a:r>
              <a:rPr lang="fr-FR" dirty="0" err="1"/>
              <a:t>better</a:t>
            </a:r>
            <a:r>
              <a:rPr lang="fr-FR" dirty="0"/>
              <a:t> PPD,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compression</a:t>
            </a:r>
          </a:p>
          <a:p>
            <a:r>
              <a:rPr lang="fr-FR" dirty="0" err="1"/>
              <a:t>Bigger</a:t>
            </a:r>
            <a:r>
              <a:rPr lang="fr-FR" dirty="0"/>
              <a:t> =&gt; </a:t>
            </a:r>
            <a:r>
              <a:rPr lang="fr-FR" dirty="0" err="1"/>
              <a:t>less</a:t>
            </a:r>
            <a:r>
              <a:rPr lang="fr-FR" dirty="0"/>
              <a:t> partitions</a:t>
            </a:r>
          </a:p>
        </p:txBody>
      </p:sp>
    </p:spTree>
    <p:extLst>
      <p:ext uri="{BB962C8B-B14F-4D97-AF65-F5344CB8AC3E}">
        <p14:creationId xmlns:p14="http://schemas.microsoft.com/office/powerpoint/2010/main" val="267221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« </a:t>
            </a:r>
            <a:r>
              <a:rPr lang="fr-FR" dirty="0" err="1">
                <a:solidFill>
                  <a:sysClr val="windowText" lastClr="000000"/>
                </a:solidFill>
              </a:rPr>
              <a:t>Columnar</a:t>
            </a:r>
            <a:r>
              <a:rPr lang="fr-FR" dirty="0">
                <a:solidFill>
                  <a:sysClr val="windowText" lastClr="000000"/>
                </a:solidFill>
              </a:rPr>
              <a:t> » Storage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1DAA-3323-463A-8DB9-D79F9314B477}"/>
              </a:ext>
            </a:extLst>
          </p:cNvPr>
          <p:cNvSpPr txBox="1"/>
          <p:nvPr/>
        </p:nvSpPr>
        <p:spPr>
          <a:xfrm>
            <a:off x="1369362" y="1242060"/>
            <a:ext cx="665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Content = List&lt;Row&gt; = row1, row2, .. </a:t>
            </a:r>
            <a:r>
              <a:rPr lang="fr-FR" dirty="0" err="1"/>
              <a:t>rowN</a:t>
            </a:r>
            <a:r>
              <a:rPr lang="fr-FR" dirty="0"/>
              <a:t>  … Row=col1, col2, … </a:t>
            </a:r>
            <a:r>
              <a:rPr lang="fr-FR" dirty="0" err="1"/>
              <a:t>colP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16FDA-018D-41DB-9652-B04D3BB1FFBF}"/>
              </a:ext>
            </a:extLst>
          </p:cNvPr>
          <p:cNvSpPr txBox="1"/>
          <p:nvPr/>
        </p:nvSpPr>
        <p:spPr>
          <a:xfrm>
            <a:off x="750570" y="1840230"/>
            <a:ext cx="372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Classic</a:t>
            </a:r>
            <a:r>
              <a:rPr lang="fr-FR" sz="2800" dirty="0"/>
              <a:t> (</a:t>
            </a:r>
            <a:r>
              <a:rPr lang="fr-FR" sz="2800" dirty="0" err="1"/>
              <a:t>row-storage</a:t>
            </a:r>
            <a:r>
              <a:rPr lang="fr-FR" sz="2800" dirty="0"/>
              <a:t>)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BF60D-8C31-45E4-8482-3F072AE51C85}"/>
              </a:ext>
            </a:extLst>
          </p:cNvPr>
          <p:cNvSpPr txBox="1"/>
          <p:nvPr/>
        </p:nvSpPr>
        <p:spPr>
          <a:xfrm>
            <a:off x="5215890" y="1840230"/>
            <a:ext cx="343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Columnar-storage</a:t>
            </a:r>
            <a:r>
              <a:rPr lang="fr-FR" sz="2800" dirty="0"/>
              <a:t>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5065F-68F6-485C-908F-BF236C82612F}"/>
              </a:ext>
            </a:extLst>
          </p:cNvPr>
          <p:cNvCxnSpPr/>
          <p:nvPr/>
        </p:nvCxnSpPr>
        <p:spPr>
          <a:xfrm>
            <a:off x="1360170" y="290322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216E65-B6BF-4301-8DCF-A3D665777A30}"/>
              </a:ext>
            </a:extLst>
          </p:cNvPr>
          <p:cNvSpPr txBox="1"/>
          <p:nvPr/>
        </p:nvSpPr>
        <p:spPr>
          <a:xfrm>
            <a:off x="281940" y="271676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841C9-62BB-4EF1-9E28-B1D392E9EDEC}"/>
              </a:ext>
            </a:extLst>
          </p:cNvPr>
          <p:cNvCxnSpPr/>
          <p:nvPr/>
        </p:nvCxnSpPr>
        <p:spPr>
          <a:xfrm>
            <a:off x="2777490" y="290322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C3D8AA-9BE6-4944-97A3-FF55DA5E0825}"/>
              </a:ext>
            </a:extLst>
          </p:cNvPr>
          <p:cNvSpPr txBox="1"/>
          <p:nvPr/>
        </p:nvSpPr>
        <p:spPr>
          <a:xfrm>
            <a:off x="1699260" y="271676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1AD2A-82FB-4622-8895-2347A5351D31}"/>
              </a:ext>
            </a:extLst>
          </p:cNvPr>
          <p:cNvSpPr txBox="1"/>
          <p:nvPr/>
        </p:nvSpPr>
        <p:spPr>
          <a:xfrm>
            <a:off x="3360566" y="271676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2CAAB3-69AE-4536-A0D7-87A2A71A7CE5}"/>
              </a:ext>
            </a:extLst>
          </p:cNvPr>
          <p:cNvSpPr/>
          <p:nvPr/>
        </p:nvSpPr>
        <p:spPr>
          <a:xfrm>
            <a:off x="56374" y="293052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C8F333-0DD2-45CD-8413-40DBD44DA02F}"/>
              </a:ext>
            </a:extLst>
          </p:cNvPr>
          <p:cNvCxnSpPr/>
          <p:nvPr/>
        </p:nvCxnSpPr>
        <p:spPr>
          <a:xfrm>
            <a:off x="1363980" y="345186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33D6AE-DEF0-4A6E-AD80-B333F0A7CBEA}"/>
              </a:ext>
            </a:extLst>
          </p:cNvPr>
          <p:cNvSpPr txBox="1"/>
          <p:nvPr/>
        </p:nvSpPr>
        <p:spPr>
          <a:xfrm>
            <a:off x="285750" y="326540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1BDE7C-A5AA-4E36-8186-02DC24CC3E3A}"/>
              </a:ext>
            </a:extLst>
          </p:cNvPr>
          <p:cNvCxnSpPr/>
          <p:nvPr/>
        </p:nvCxnSpPr>
        <p:spPr>
          <a:xfrm>
            <a:off x="2781300" y="345186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45D515-F2C2-4B82-8DF7-3E652CB6A9C7}"/>
              </a:ext>
            </a:extLst>
          </p:cNvPr>
          <p:cNvSpPr txBox="1"/>
          <p:nvPr/>
        </p:nvSpPr>
        <p:spPr>
          <a:xfrm>
            <a:off x="1703070" y="326540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DA822-21FE-4534-9F74-0ACCAA0675A4}"/>
              </a:ext>
            </a:extLst>
          </p:cNvPr>
          <p:cNvSpPr txBox="1"/>
          <p:nvPr/>
        </p:nvSpPr>
        <p:spPr>
          <a:xfrm>
            <a:off x="3364376" y="326540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08180B-55F0-4F46-8F69-2EFA0935A26C}"/>
              </a:ext>
            </a:extLst>
          </p:cNvPr>
          <p:cNvSpPr/>
          <p:nvPr/>
        </p:nvSpPr>
        <p:spPr>
          <a:xfrm>
            <a:off x="60184" y="347916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77CA7-E908-4479-8A18-A4D5624D6EFC}"/>
              </a:ext>
            </a:extLst>
          </p:cNvPr>
          <p:cNvCxnSpPr/>
          <p:nvPr/>
        </p:nvCxnSpPr>
        <p:spPr>
          <a:xfrm>
            <a:off x="1360170" y="465645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6F2F03-345E-45FE-AE48-54BAE16C0D8C}"/>
              </a:ext>
            </a:extLst>
          </p:cNvPr>
          <p:cNvSpPr txBox="1"/>
          <p:nvPr/>
        </p:nvSpPr>
        <p:spPr>
          <a:xfrm>
            <a:off x="281940" y="447000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6AB49-BA1A-475A-85D3-00E57F2E1ACF}"/>
              </a:ext>
            </a:extLst>
          </p:cNvPr>
          <p:cNvCxnSpPr/>
          <p:nvPr/>
        </p:nvCxnSpPr>
        <p:spPr>
          <a:xfrm>
            <a:off x="2777490" y="465645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194C0F-6737-45F7-85DB-A6D6A00D0954}"/>
              </a:ext>
            </a:extLst>
          </p:cNvPr>
          <p:cNvSpPr txBox="1"/>
          <p:nvPr/>
        </p:nvSpPr>
        <p:spPr>
          <a:xfrm>
            <a:off x="1699260" y="447000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0FF-8CCC-4FCE-98B1-4AB34DBB218F}"/>
              </a:ext>
            </a:extLst>
          </p:cNvPr>
          <p:cNvSpPr txBox="1"/>
          <p:nvPr/>
        </p:nvSpPr>
        <p:spPr>
          <a:xfrm>
            <a:off x="3360566" y="4470004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4B09A2-0E52-4932-95A0-45EB81BA3817}"/>
              </a:ext>
            </a:extLst>
          </p:cNvPr>
          <p:cNvSpPr/>
          <p:nvPr/>
        </p:nvSpPr>
        <p:spPr>
          <a:xfrm>
            <a:off x="15240" y="3932159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070770-4EAD-409E-863E-889E6029A32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5960307" y="309014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8430F4-A9FA-42BB-B3A1-E1CE9E397B13}"/>
              </a:ext>
            </a:extLst>
          </p:cNvPr>
          <p:cNvSpPr txBox="1"/>
          <p:nvPr/>
        </p:nvSpPr>
        <p:spPr>
          <a:xfrm>
            <a:off x="5377230" y="272081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A52CEF-934F-4DE8-9526-A9F9DFEFC278}"/>
              </a:ext>
            </a:extLst>
          </p:cNvPr>
          <p:cNvSpPr txBox="1"/>
          <p:nvPr/>
        </p:nvSpPr>
        <p:spPr>
          <a:xfrm>
            <a:off x="6794550" y="272081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E346F-B2DA-4D41-A29A-1CC759B947CC}"/>
              </a:ext>
            </a:extLst>
          </p:cNvPr>
          <p:cNvSpPr txBox="1"/>
          <p:nvPr/>
        </p:nvSpPr>
        <p:spPr>
          <a:xfrm>
            <a:off x="8455856" y="27208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B4560D-EA9C-4C7D-8536-FA9854436C39}"/>
              </a:ext>
            </a:extLst>
          </p:cNvPr>
          <p:cNvCxnSpPr>
            <a:cxnSpLocks/>
          </p:cNvCxnSpPr>
          <p:nvPr/>
        </p:nvCxnSpPr>
        <p:spPr>
          <a:xfrm>
            <a:off x="5960307" y="358544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1E5817-8804-4CE0-AB0A-B4375B4B786E}"/>
              </a:ext>
            </a:extLst>
          </p:cNvPr>
          <p:cNvSpPr txBox="1"/>
          <p:nvPr/>
        </p:nvSpPr>
        <p:spPr>
          <a:xfrm>
            <a:off x="5381040" y="326945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248BC0-DAB8-4A55-BE48-BF6BF686E2B8}"/>
              </a:ext>
            </a:extLst>
          </p:cNvPr>
          <p:cNvSpPr txBox="1"/>
          <p:nvPr/>
        </p:nvSpPr>
        <p:spPr>
          <a:xfrm>
            <a:off x="6798360" y="326945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C86960-2E00-4A02-B1DB-A6970C48793A}"/>
              </a:ext>
            </a:extLst>
          </p:cNvPr>
          <p:cNvSpPr txBox="1"/>
          <p:nvPr/>
        </p:nvSpPr>
        <p:spPr>
          <a:xfrm>
            <a:off x="8459666" y="326945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9E44E4-034A-4BF1-B159-FD7550F1AF00}"/>
              </a:ext>
            </a:extLst>
          </p:cNvPr>
          <p:cNvCxnSpPr>
            <a:cxnSpLocks/>
          </p:cNvCxnSpPr>
          <p:nvPr/>
        </p:nvCxnSpPr>
        <p:spPr>
          <a:xfrm>
            <a:off x="5971444" y="433578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42284EA-F716-44C7-B5E2-DD0F7C4B1A5F}"/>
              </a:ext>
            </a:extLst>
          </p:cNvPr>
          <p:cNvSpPr txBox="1"/>
          <p:nvPr/>
        </p:nvSpPr>
        <p:spPr>
          <a:xfrm>
            <a:off x="5377230" y="4474052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37479-EE99-41C6-9B71-8D1B48B93B14}"/>
              </a:ext>
            </a:extLst>
          </p:cNvPr>
          <p:cNvSpPr txBox="1"/>
          <p:nvPr/>
        </p:nvSpPr>
        <p:spPr>
          <a:xfrm>
            <a:off x="6794550" y="4474052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3710FD-B433-4249-B587-7C2C2B4634E1}"/>
              </a:ext>
            </a:extLst>
          </p:cNvPr>
          <p:cNvSpPr txBox="1"/>
          <p:nvPr/>
        </p:nvSpPr>
        <p:spPr>
          <a:xfrm>
            <a:off x="8455856" y="4474052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EFC633-BC70-4616-B970-B81329A7436B}"/>
              </a:ext>
            </a:extLst>
          </p:cNvPr>
          <p:cNvCxnSpPr>
            <a:cxnSpLocks/>
          </p:cNvCxnSpPr>
          <p:nvPr/>
        </p:nvCxnSpPr>
        <p:spPr>
          <a:xfrm>
            <a:off x="7331907" y="306347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F1E242-7966-489D-977C-FD4E507FC89A}"/>
              </a:ext>
            </a:extLst>
          </p:cNvPr>
          <p:cNvCxnSpPr>
            <a:cxnSpLocks/>
          </p:cNvCxnSpPr>
          <p:nvPr/>
        </p:nvCxnSpPr>
        <p:spPr>
          <a:xfrm>
            <a:off x="7331907" y="355877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79FC84-9DD0-4647-81F3-0793FF761C28}"/>
              </a:ext>
            </a:extLst>
          </p:cNvPr>
          <p:cNvCxnSpPr>
            <a:cxnSpLocks/>
          </p:cNvCxnSpPr>
          <p:nvPr/>
        </p:nvCxnSpPr>
        <p:spPr>
          <a:xfrm>
            <a:off x="7343044" y="430911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7F0F2B-2F05-4F45-9CD8-75B41744E2A4}"/>
              </a:ext>
            </a:extLst>
          </p:cNvPr>
          <p:cNvCxnSpPr>
            <a:cxnSpLocks/>
          </p:cNvCxnSpPr>
          <p:nvPr/>
        </p:nvCxnSpPr>
        <p:spPr>
          <a:xfrm>
            <a:off x="9000687" y="307490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BAB17B-A94C-4274-B353-DFD7DF9F0253}"/>
              </a:ext>
            </a:extLst>
          </p:cNvPr>
          <p:cNvCxnSpPr>
            <a:cxnSpLocks/>
          </p:cNvCxnSpPr>
          <p:nvPr/>
        </p:nvCxnSpPr>
        <p:spPr>
          <a:xfrm>
            <a:off x="9000687" y="357020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FBE92A-0AFF-410A-814F-C0067B2C366A}"/>
              </a:ext>
            </a:extLst>
          </p:cNvPr>
          <p:cNvCxnSpPr>
            <a:cxnSpLocks/>
          </p:cNvCxnSpPr>
          <p:nvPr/>
        </p:nvCxnSpPr>
        <p:spPr>
          <a:xfrm>
            <a:off x="9011824" y="432054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DC30CE4-DE0D-4890-BDA3-2B72FE90E6C3}"/>
              </a:ext>
            </a:extLst>
          </p:cNvPr>
          <p:cNvSpPr/>
          <p:nvPr/>
        </p:nvSpPr>
        <p:spPr>
          <a:xfrm>
            <a:off x="6108825" y="2379400"/>
            <a:ext cx="962840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7720D96-D645-42F6-8B98-8E724CD5BA7D}"/>
              </a:ext>
            </a:extLst>
          </p:cNvPr>
          <p:cNvSpPr/>
          <p:nvPr/>
        </p:nvSpPr>
        <p:spPr>
          <a:xfrm>
            <a:off x="7449617" y="2426670"/>
            <a:ext cx="912489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5AA47A5-3199-498E-A10E-2D6CC8058993}"/>
              </a:ext>
            </a:extLst>
          </p:cNvPr>
          <p:cNvSpPr/>
          <p:nvPr/>
        </p:nvSpPr>
        <p:spPr>
          <a:xfrm>
            <a:off x="7940722" y="2436553"/>
            <a:ext cx="849514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43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Why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columnar</a:t>
            </a:r>
            <a:r>
              <a:rPr lang="fr-FR" dirty="0">
                <a:solidFill>
                  <a:sysClr val="windowText" lastClr="000000"/>
                </a:solidFill>
              </a:rPr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A587-5B01-4215-8CEB-32D18953D0BD}"/>
              </a:ext>
            </a:extLst>
          </p:cNvPr>
          <p:cNvSpPr txBox="1"/>
          <p:nvPr/>
        </p:nvSpPr>
        <p:spPr>
          <a:xfrm>
            <a:off x="2353027" y="1061750"/>
            <a:ext cx="6907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Read </a:t>
            </a:r>
            <a:r>
              <a:rPr lang="fr-FR" sz="4000" b="1" dirty="0" err="1"/>
              <a:t>only</a:t>
            </a:r>
            <a:r>
              <a:rPr lang="fr-FR" sz="4000" b="1" dirty="0"/>
              <a:t> </a:t>
            </a:r>
            <a:r>
              <a:rPr lang="fr-FR" sz="4000" b="1" dirty="0" err="1"/>
              <a:t>needed</a:t>
            </a:r>
            <a:r>
              <a:rPr lang="fr-FR" sz="4000" dirty="0"/>
              <a:t> </a:t>
            </a:r>
            <a:r>
              <a:rPr lang="fr-FR" sz="4000" dirty="0" err="1"/>
              <a:t>columns</a:t>
            </a:r>
            <a:r>
              <a:rPr lang="fr-FR" sz="4000" dirty="0"/>
              <a:t> data</a:t>
            </a:r>
          </a:p>
          <a:p>
            <a:r>
              <a:rPr lang="fr-FR" sz="4000" b="1" dirty="0" err="1"/>
              <a:t>Seek</a:t>
            </a:r>
            <a:r>
              <a:rPr lang="fr-FR" sz="4000" b="1" dirty="0"/>
              <a:t> to skip</a:t>
            </a:r>
            <a:r>
              <a:rPr lang="fr-FR" sz="4000" dirty="0"/>
              <a:t> </a:t>
            </a:r>
            <a:r>
              <a:rPr lang="fr-FR" sz="4000" dirty="0" err="1"/>
              <a:t>unneeded</a:t>
            </a:r>
            <a:r>
              <a:rPr lang="fr-FR" sz="4000" dirty="0"/>
              <a:t> </a:t>
            </a:r>
            <a:r>
              <a:rPr lang="fr-FR" sz="4000" dirty="0" err="1"/>
              <a:t>ones</a:t>
            </a:r>
            <a:endParaRPr lang="fr-FR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7181CA-7FC6-40ED-9A76-EA75E09F3D21}"/>
              </a:ext>
            </a:extLst>
          </p:cNvPr>
          <p:cNvCxnSpPr/>
          <p:nvPr/>
        </p:nvCxnSpPr>
        <p:spPr>
          <a:xfrm>
            <a:off x="6221777" y="347695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C5E56A-968A-4032-A579-5574DCF68E3E}"/>
              </a:ext>
            </a:extLst>
          </p:cNvPr>
          <p:cNvSpPr txBox="1"/>
          <p:nvPr/>
        </p:nvSpPr>
        <p:spPr>
          <a:xfrm>
            <a:off x="5143547" y="329050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B53EC4-040E-4C97-93DA-41EEBE52A216}"/>
              </a:ext>
            </a:extLst>
          </p:cNvPr>
          <p:cNvCxnSpPr/>
          <p:nvPr/>
        </p:nvCxnSpPr>
        <p:spPr>
          <a:xfrm>
            <a:off x="7639097" y="347695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A1AD23-455E-45A2-AC5C-009D13E2B208}"/>
              </a:ext>
            </a:extLst>
          </p:cNvPr>
          <p:cNvSpPr txBox="1"/>
          <p:nvPr/>
        </p:nvSpPr>
        <p:spPr>
          <a:xfrm>
            <a:off x="6560867" y="329050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065D-D54E-4450-AEFB-1D1B40D03325}"/>
              </a:ext>
            </a:extLst>
          </p:cNvPr>
          <p:cNvSpPr txBox="1"/>
          <p:nvPr/>
        </p:nvSpPr>
        <p:spPr>
          <a:xfrm>
            <a:off x="8222173" y="3290501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7B25D5-A913-49B1-BFE0-EE2EAD789D64}"/>
              </a:ext>
            </a:extLst>
          </p:cNvPr>
          <p:cNvSpPr/>
          <p:nvPr/>
        </p:nvSpPr>
        <p:spPr>
          <a:xfrm>
            <a:off x="4917981" y="3504258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763DA3-1074-4DBD-B417-A497CCBC41E1}"/>
              </a:ext>
            </a:extLst>
          </p:cNvPr>
          <p:cNvCxnSpPr/>
          <p:nvPr/>
        </p:nvCxnSpPr>
        <p:spPr>
          <a:xfrm>
            <a:off x="6225587" y="402559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0F6A40-38E3-4B0D-8177-CCC07FB5FE5E}"/>
              </a:ext>
            </a:extLst>
          </p:cNvPr>
          <p:cNvSpPr txBox="1"/>
          <p:nvPr/>
        </p:nvSpPr>
        <p:spPr>
          <a:xfrm>
            <a:off x="5147357" y="383914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1F6139-2726-4075-8DD3-D60874FE73C9}"/>
              </a:ext>
            </a:extLst>
          </p:cNvPr>
          <p:cNvCxnSpPr/>
          <p:nvPr/>
        </p:nvCxnSpPr>
        <p:spPr>
          <a:xfrm>
            <a:off x="7642907" y="402559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FE1FC3-5139-4C47-AD30-21D14EE91DF8}"/>
              </a:ext>
            </a:extLst>
          </p:cNvPr>
          <p:cNvSpPr txBox="1"/>
          <p:nvPr/>
        </p:nvSpPr>
        <p:spPr>
          <a:xfrm>
            <a:off x="6564677" y="383914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299AC-6FA1-4A43-A280-A725A49EF890}"/>
              </a:ext>
            </a:extLst>
          </p:cNvPr>
          <p:cNvSpPr txBox="1"/>
          <p:nvPr/>
        </p:nvSpPr>
        <p:spPr>
          <a:xfrm>
            <a:off x="8225983" y="3839141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B65B99-C62B-41D5-B757-BCF814C5CE14}"/>
              </a:ext>
            </a:extLst>
          </p:cNvPr>
          <p:cNvSpPr/>
          <p:nvPr/>
        </p:nvSpPr>
        <p:spPr>
          <a:xfrm>
            <a:off x="4921791" y="4052898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92781C-4556-4A9B-B984-16444542DE86}"/>
              </a:ext>
            </a:extLst>
          </p:cNvPr>
          <p:cNvCxnSpPr/>
          <p:nvPr/>
        </p:nvCxnSpPr>
        <p:spPr>
          <a:xfrm>
            <a:off x="6221777" y="5230189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882027-CE0E-4ADC-BAA7-D388AF8D71FD}"/>
              </a:ext>
            </a:extLst>
          </p:cNvPr>
          <p:cNvSpPr txBox="1"/>
          <p:nvPr/>
        </p:nvSpPr>
        <p:spPr>
          <a:xfrm>
            <a:off x="5143547" y="5043737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067016-CE84-4EA4-9C82-3CFA715CAD9A}"/>
              </a:ext>
            </a:extLst>
          </p:cNvPr>
          <p:cNvCxnSpPr/>
          <p:nvPr/>
        </p:nvCxnSpPr>
        <p:spPr>
          <a:xfrm>
            <a:off x="7639097" y="5230189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E3EA4D-E626-4F6A-997D-F1598E08EC43}"/>
              </a:ext>
            </a:extLst>
          </p:cNvPr>
          <p:cNvSpPr txBox="1"/>
          <p:nvPr/>
        </p:nvSpPr>
        <p:spPr>
          <a:xfrm>
            <a:off x="6560867" y="5043737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74258-FD62-4965-B618-22C5961CA3C7}"/>
              </a:ext>
            </a:extLst>
          </p:cNvPr>
          <p:cNvSpPr txBox="1"/>
          <p:nvPr/>
        </p:nvSpPr>
        <p:spPr>
          <a:xfrm>
            <a:off x="8222173" y="5043737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091CE3-A73C-4DE2-98F1-2BF409CB3802}"/>
              </a:ext>
            </a:extLst>
          </p:cNvPr>
          <p:cNvSpPr/>
          <p:nvPr/>
        </p:nvSpPr>
        <p:spPr>
          <a:xfrm>
            <a:off x="4876847" y="4829742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83464-4C5E-400C-B410-4666A4509D01}"/>
              </a:ext>
            </a:extLst>
          </p:cNvPr>
          <p:cNvSpPr/>
          <p:nvPr/>
        </p:nvSpPr>
        <p:spPr>
          <a:xfrm>
            <a:off x="5113067" y="3266391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A89539-E392-4DFA-84D8-BE8ABB0A2A68}"/>
              </a:ext>
            </a:extLst>
          </p:cNvPr>
          <p:cNvSpPr/>
          <p:nvPr/>
        </p:nvSpPr>
        <p:spPr>
          <a:xfrm>
            <a:off x="5105447" y="3818841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EFC24-2D74-48D5-8C19-C46204A39A65}"/>
              </a:ext>
            </a:extLst>
          </p:cNvPr>
          <p:cNvSpPr txBox="1"/>
          <p:nvPr/>
        </p:nvSpPr>
        <p:spPr>
          <a:xfrm>
            <a:off x="2063987" y="3818841"/>
            <a:ext cx="169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2/</a:t>
            </a:r>
            <a:r>
              <a:rPr lang="fr-FR" dirty="0"/>
              <a:t> Full </a:t>
            </a:r>
            <a:r>
              <a:rPr lang="fr-FR" dirty="0" err="1"/>
              <a:t>read</a:t>
            </a:r>
            <a:r>
              <a:rPr lang="fr-FR" dirty="0"/>
              <a:t> col2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5E5AAC-7C3E-4DC7-AF15-805E60507DCD}"/>
              </a:ext>
            </a:extLst>
          </p:cNvPr>
          <p:cNvSpPr txBox="1"/>
          <p:nvPr/>
        </p:nvSpPr>
        <p:spPr>
          <a:xfrm>
            <a:off x="1051560" y="3187865"/>
            <a:ext cx="311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1/ </a:t>
            </a:r>
            <a:r>
              <a:rPr lang="fr-FR" sz="1600" b="1" dirty="0" err="1"/>
              <a:t>seek</a:t>
            </a:r>
            <a:r>
              <a:rPr lang="fr-FR" sz="1600" b="1" dirty="0"/>
              <a:t>()</a:t>
            </a:r>
            <a:r>
              <a:rPr lang="fr-FR" sz="1600" dirty="0"/>
              <a:t>  to col2 offset</a:t>
            </a:r>
          </a:p>
          <a:p>
            <a:r>
              <a:rPr lang="fr-FR" sz="1600" dirty="0"/>
              <a:t>( Skip </a:t>
            </a:r>
            <a:r>
              <a:rPr lang="fr-FR" sz="1600" dirty="0" err="1"/>
              <a:t>sequential</a:t>
            </a:r>
            <a:r>
              <a:rPr lang="fr-FR" sz="1600" dirty="0"/>
              <a:t> bytes for col1)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115E6-30E0-4C20-A106-4AB00D8AC012}"/>
              </a:ext>
            </a:extLst>
          </p:cNvPr>
          <p:cNvSpPr txBox="1"/>
          <p:nvPr/>
        </p:nvSpPr>
        <p:spPr>
          <a:xfrm>
            <a:off x="78269" y="2753892"/>
            <a:ext cx="454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Example:  SELECT col2, </a:t>
            </a:r>
            <a:r>
              <a:rPr lang="fr-FR" sz="2400" dirty="0" err="1"/>
              <a:t>colP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7D5C4-04AF-4548-8218-AF3C9D7F4E74}"/>
              </a:ext>
            </a:extLst>
          </p:cNvPr>
          <p:cNvSpPr/>
          <p:nvPr/>
        </p:nvSpPr>
        <p:spPr>
          <a:xfrm>
            <a:off x="5113067" y="5020025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AC23A39-CBF5-4E4D-8262-C1D1BBAA8D63}"/>
              </a:ext>
            </a:extLst>
          </p:cNvPr>
          <p:cNvSpPr/>
          <p:nvPr/>
        </p:nvSpPr>
        <p:spPr>
          <a:xfrm rot="16200000">
            <a:off x="6604456" y="2308172"/>
            <a:ext cx="232410" cy="30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782C54A-E33D-41CF-82DE-30B54E08635C}"/>
              </a:ext>
            </a:extLst>
          </p:cNvPr>
          <p:cNvSpPr/>
          <p:nvPr/>
        </p:nvSpPr>
        <p:spPr>
          <a:xfrm rot="16200000">
            <a:off x="6601853" y="3510167"/>
            <a:ext cx="232410" cy="30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B2EC53-6350-42B2-8333-6F449054A470}"/>
              </a:ext>
            </a:extLst>
          </p:cNvPr>
          <p:cNvSpPr txBox="1"/>
          <p:nvPr/>
        </p:nvSpPr>
        <p:spPr>
          <a:xfrm>
            <a:off x="2027294" y="5119506"/>
            <a:ext cx="16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4/</a:t>
            </a:r>
            <a:r>
              <a:rPr lang="fr-FR" dirty="0"/>
              <a:t> Full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colP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733AF7-7CB7-4E6A-AE0D-24549B7F8FB5}"/>
              </a:ext>
            </a:extLst>
          </p:cNvPr>
          <p:cNvSpPr txBox="1"/>
          <p:nvPr/>
        </p:nvSpPr>
        <p:spPr>
          <a:xfrm>
            <a:off x="1051560" y="4281102"/>
            <a:ext cx="406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3/</a:t>
            </a:r>
            <a:r>
              <a:rPr lang="fr-FR" dirty="0"/>
              <a:t> </a:t>
            </a:r>
            <a:r>
              <a:rPr lang="fr-FR" dirty="0" err="1"/>
              <a:t>seek</a:t>
            </a:r>
            <a:r>
              <a:rPr lang="fr-FR" dirty="0"/>
              <a:t> to </a:t>
            </a:r>
            <a:r>
              <a:rPr lang="fr-FR" dirty="0" err="1"/>
              <a:t>colP</a:t>
            </a:r>
            <a:r>
              <a:rPr lang="fr-FR" dirty="0"/>
              <a:t> offset</a:t>
            </a:r>
            <a:br>
              <a:rPr lang="fr-FR" dirty="0"/>
            </a:br>
            <a:r>
              <a:rPr lang="fr-FR" dirty="0"/>
              <a:t>( Skip bytes for col3, col4, … colP-1)</a:t>
            </a: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FE794F0C-B005-4C73-BBE6-80A1DBC9A047}"/>
              </a:ext>
            </a:extLst>
          </p:cNvPr>
          <p:cNvSpPr/>
          <p:nvPr/>
        </p:nvSpPr>
        <p:spPr>
          <a:xfrm>
            <a:off x="4516013" y="3266391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E90160FC-4008-49E8-A8C8-7DB48185178C}"/>
              </a:ext>
            </a:extLst>
          </p:cNvPr>
          <p:cNvSpPr/>
          <p:nvPr/>
        </p:nvSpPr>
        <p:spPr>
          <a:xfrm>
            <a:off x="4518325" y="4249112"/>
            <a:ext cx="326497" cy="841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52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Comparison</a:t>
            </a:r>
            <a:r>
              <a:rPr lang="fr-FR" dirty="0">
                <a:solidFill>
                  <a:sysClr val="windowText" lastClr="000000"/>
                </a:solidFill>
              </a:rPr>
              <a:t> .. Full Read &amp; Garbage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ED7E36-7A11-4821-9973-6F9C8A91AD85}"/>
              </a:ext>
            </a:extLst>
          </p:cNvPr>
          <p:cNvCxnSpPr/>
          <p:nvPr/>
        </p:nvCxnSpPr>
        <p:spPr>
          <a:xfrm>
            <a:off x="2004060" y="275463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C4C80D-7445-4DE3-B8E0-A1110DC0488F}"/>
              </a:ext>
            </a:extLst>
          </p:cNvPr>
          <p:cNvSpPr txBox="1"/>
          <p:nvPr/>
        </p:nvSpPr>
        <p:spPr>
          <a:xfrm>
            <a:off x="925830" y="256817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EACCA-AA3E-44C7-9D21-47F848D78C3D}"/>
              </a:ext>
            </a:extLst>
          </p:cNvPr>
          <p:cNvCxnSpPr/>
          <p:nvPr/>
        </p:nvCxnSpPr>
        <p:spPr>
          <a:xfrm>
            <a:off x="3421380" y="275463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3F9FEC-8053-4F63-A2D5-12FBC1B71C24}"/>
              </a:ext>
            </a:extLst>
          </p:cNvPr>
          <p:cNvSpPr txBox="1"/>
          <p:nvPr/>
        </p:nvSpPr>
        <p:spPr>
          <a:xfrm>
            <a:off x="2343150" y="256817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7AD57-38AB-432D-BD9D-D9A06876A9CC}"/>
              </a:ext>
            </a:extLst>
          </p:cNvPr>
          <p:cNvSpPr txBox="1"/>
          <p:nvPr/>
        </p:nvSpPr>
        <p:spPr>
          <a:xfrm>
            <a:off x="4004456" y="256817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C18C33-89EB-441C-9286-D790A570632B}"/>
              </a:ext>
            </a:extLst>
          </p:cNvPr>
          <p:cNvSpPr/>
          <p:nvPr/>
        </p:nvSpPr>
        <p:spPr>
          <a:xfrm>
            <a:off x="700264" y="278193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778B42-A5F9-47C7-9A2B-568D767133E0}"/>
              </a:ext>
            </a:extLst>
          </p:cNvPr>
          <p:cNvCxnSpPr/>
          <p:nvPr/>
        </p:nvCxnSpPr>
        <p:spPr>
          <a:xfrm>
            <a:off x="2007870" y="371475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556F96-A41C-4FD8-92CE-329F9F99941F}"/>
              </a:ext>
            </a:extLst>
          </p:cNvPr>
          <p:cNvSpPr txBox="1"/>
          <p:nvPr/>
        </p:nvSpPr>
        <p:spPr>
          <a:xfrm>
            <a:off x="929640" y="352829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00524C-2AA4-4F96-9357-EF50C41B497D}"/>
              </a:ext>
            </a:extLst>
          </p:cNvPr>
          <p:cNvCxnSpPr/>
          <p:nvPr/>
        </p:nvCxnSpPr>
        <p:spPr>
          <a:xfrm>
            <a:off x="3425190" y="371475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284DB4-3365-4A71-BDC6-93F26100E6A3}"/>
              </a:ext>
            </a:extLst>
          </p:cNvPr>
          <p:cNvSpPr txBox="1"/>
          <p:nvPr/>
        </p:nvSpPr>
        <p:spPr>
          <a:xfrm>
            <a:off x="2346960" y="352829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9AF41-64A4-4032-8BB4-141AB16E88A8}"/>
              </a:ext>
            </a:extLst>
          </p:cNvPr>
          <p:cNvSpPr txBox="1"/>
          <p:nvPr/>
        </p:nvSpPr>
        <p:spPr>
          <a:xfrm>
            <a:off x="4008266" y="352829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7EBDCF-4752-469C-9D7D-6AE1D32F5BC1}"/>
              </a:ext>
            </a:extLst>
          </p:cNvPr>
          <p:cNvSpPr/>
          <p:nvPr/>
        </p:nvSpPr>
        <p:spPr>
          <a:xfrm>
            <a:off x="704074" y="374205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51628-E756-40C5-923B-2AF81DA7D21B}"/>
              </a:ext>
            </a:extLst>
          </p:cNvPr>
          <p:cNvCxnSpPr/>
          <p:nvPr/>
        </p:nvCxnSpPr>
        <p:spPr>
          <a:xfrm>
            <a:off x="2004060" y="527367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14BD02-7D36-45ED-96C0-159535DAD81C}"/>
              </a:ext>
            </a:extLst>
          </p:cNvPr>
          <p:cNvSpPr txBox="1"/>
          <p:nvPr/>
        </p:nvSpPr>
        <p:spPr>
          <a:xfrm>
            <a:off x="925830" y="508722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1B5894-76CE-4E1F-B62D-AFBFE28BBBDB}"/>
              </a:ext>
            </a:extLst>
          </p:cNvPr>
          <p:cNvCxnSpPr/>
          <p:nvPr/>
        </p:nvCxnSpPr>
        <p:spPr>
          <a:xfrm>
            <a:off x="3421380" y="527367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AC7D7-F861-410E-8450-28D78B1777EA}"/>
              </a:ext>
            </a:extLst>
          </p:cNvPr>
          <p:cNvSpPr txBox="1"/>
          <p:nvPr/>
        </p:nvSpPr>
        <p:spPr>
          <a:xfrm>
            <a:off x="2343150" y="508722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852E-955C-45BC-8979-C019002832B4}"/>
              </a:ext>
            </a:extLst>
          </p:cNvPr>
          <p:cNvSpPr txBox="1"/>
          <p:nvPr/>
        </p:nvSpPr>
        <p:spPr>
          <a:xfrm>
            <a:off x="4004456" y="5087224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801885-6289-43EF-8664-E3C015050737}"/>
              </a:ext>
            </a:extLst>
          </p:cNvPr>
          <p:cNvSpPr/>
          <p:nvPr/>
        </p:nvSpPr>
        <p:spPr>
          <a:xfrm>
            <a:off x="659130" y="4896089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1B181C6F-1302-4546-9453-0051BE5006BE}"/>
              </a:ext>
            </a:extLst>
          </p:cNvPr>
          <p:cNvSpPr/>
          <p:nvPr/>
        </p:nvSpPr>
        <p:spPr>
          <a:xfrm>
            <a:off x="963930" y="2217262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3B9B1EE-0AD6-4A37-9ED3-CC5D87F45D5D}"/>
              </a:ext>
            </a:extLst>
          </p:cNvPr>
          <p:cNvSpPr/>
          <p:nvPr/>
        </p:nvSpPr>
        <p:spPr>
          <a:xfrm>
            <a:off x="2396563" y="2414070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CE35DAA0-6B92-498D-B7EC-E2C8D63A17F2}"/>
              </a:ext>
            </a:extLst>
          </p:cNvPr>
          <p:cNvSpPr/>
          <p:nvPr/>
        </p:nvSpPr>
        <p:spPr>
          <a:xfrm>
            <a:off x="3440576" y="2186387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B1ADA6F-4B40-49DA-A2C8-C405F11467A9}"/>
              </a:ext>
            </a:extLst>
          </p:cNvPr>
          <p:cNvSpPr/>
          <p:nvPr/>
        </p:nvSpPr>
        <p:spPr>
          <a:xfrm>
            <a:off x="4149163" y="2422763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DC5E9D1-AFD5-4CB2-8E0E-A9297C2148B0}"/>
              </a:ext>
            </a:extLst>
          </p:cNvPr>
          <p:cNvSpPr/>
          <p:nvPr/>
        </p:nvSpPr>
        <p:spPr>
          <a:xfrm>
            <a:off x="929640" y="3219292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DFA80E-0E00-44F1-AF9A-7B0C3CB79B99}"/>
              </a:ext>
            </a:extLst>
          </p:cNvPr>
          <p:cNvSpPr/>
          <p:nvPr/>
        </p:nvSpPr>
        <p:spPr>
          <a:xfrm>
            <a:off x="2362273" y="3416100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C2A679D6-F65F-4969-B93E-B16B2B3467D6}"/>
              </a:ext>
            </a:extLst>
          </p:cNvPr>
          <p:cNvSpPr/>
          <p:nvPr/>
        </p:nvSpPr>
        <p:spPr>
          <a:xfrm>
            <a:off x="3406286" y="3188417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A0752D3-9CFE-406F-9F45-C1C72B6DD84F}"/>
              </a:ext>
            </a:extLst>
          </p:cNvPr>
          <p:cNvSpPr/>
          <p:nvPr/>
        </p:nvSpPr>
        <p:spPr>
          <a:xfrm>
            <a:off x="4114873" y="3424793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21E5549E-B680-4F30-95E4-449EB95221BF}"/>
              </a:ext>
            </a:extLst>
          </p:cNvPr>
          <p:cNvSpPr/>
          <p:nvPr/>
        </p:nvSpPr>
        <p:spPr>
          <a:xfrm>
            <a:off x="910517" y="4605737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CE50069-C49D-478F-B292-69DB86237E07}"/>
              </a:ext>
            </a:extLst>
          </p:cNvPr>
          <p:cNvSpPr/>
          <p:nvPr/>
        </p:nvSpPr>
        <p:spPr>
          <a:xfrm>
            <a:off x="2343150" y="4802545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BFE2A287-31DF-459C-B3EC-892AB07C9BED}"/>
              </a:ext>
            </a:extLst>
          </p:cNvPr>
          <p:cNvSpPr/>
          <p:nvPr/>
        </p:nvSpPr>
        <p:spPr>
          <a:xfrm>
            <a:off x="3387163" y="4574862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C959216-46EB-4534-A1F7-E9120C6200A6}"/>
              </a:ext>
            </a:extLst>
          </p:cNvPr>
          <p:cNvSpPr/>
          <p:nvPr/>
        </p:nvSpPr>
        <p:spPr>
          <a:xfrm>
            <a:off x="4095750" y="4811238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3F340-AEB4-46DA-8F84-1160A379E137}"/>
              </a:ext>
            </a:extLst>
          </p:cNvPr>
          <p:cNvSpPr txBox="1"/>
          <p:nvPr/>
        </p:nvSpPr>
        <p:spPr>
          <a:xfrm>
            <a:off x="5986893" y="1070834"/>
            <a:ext cx="2333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 skips </a:t>
            </a:r>
            <a:br>
              <a:rPr lang="fr-FR" sz="2800" dirty="0"/>
            </a:br>
            <a:r>
              <a:rPr lang="fr-FR" sz="2800" dirty="0"/>
              <a:t>+ 2 </a:t>
            </a:r>
            <a:r>
              <a:rPr lang="fr-FR" sz="2800" dirty="0" err="1"/>
              <a:t>array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endParaRPr lang="fr-FR" sz="28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5AEDFE8-2B04-4815-AC5B-EABCCFCCB8BD}"/>
              </a:ext>
            </a:extLst>
          </p:cNvPr>
          <p:cNvSpPr/>
          <p:nvPr/>
        </p:nvSpPr>
        <p:spPr>
          <a:xfrm rot="16200000">
            <a:off x="8513879" y="2454372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1E09927-4A5D-42BC-A391-17B4F36F0E1F}"/>
              </a:ext>
            </a:extLst>
          </p:cNvPr>
          <p:cNvSpPr/>
          <p:nvPr/>
        </p:nvSpPr>
        <p:spPr>
          <a:xfrm rot="16200000">
            <a:off x="8512578" y="3655066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1A3FB2BA-1C47-4497-9934-9F423F2D568E}"/>
              </a:ext>
            </a:extLst>
          </p:cNvPr>
          <p:cNvSpPr/>
          <p:nvPr/>
        </p:nvSpPr>
        <p:spPr>
          <a:xfrm>
            <a:off x="7253012" y="258501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4D0CB80A-5AA1-4EAA-8329-AD5F773F1AC9}"/>
              </a:ext>
            </a:extLst>
          </p:cNvPr>
          <p:cNvSpPr/>
          <p:nvPr/>
        </p:nvSpPr>
        <p:spPr>
          <a:xfrm>
            <a:off x="7255324" y="3567737"/>
            <a:ext cx="326497" cy="841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036345-9BD5-4734-97C8-FF8990426D97}"/>
              </a:ext>
            </a:extLst>
          </p:cNvPr>
          <p:cNvSpPr txBox="1"/>
          <p:nvPr/>
        </p:nvSpPr>
        <p:spPr>
          <a:xfrm>
            <a:off x="1320803" y="1078353"/>
            <a:ext cx="39667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2*N skips</a:t>
            </a:r>
            <a:br>
              <a:rPr lang="fr-FR" sz="2800" dirty="0"/>
            </a:br>
            <a:r>
              <a:rPr lang="fr-FR" sz="2800" dirty="0"/>
              <a:t> + 2*N </a:t>
            </a:r>
            <a:r>
              <a:rPr lang="fr-FR" sz="2800" dirty="0" err="1"/>
              <a:t>small</a:t>
            </a:r>
            <a:r>
              <a:rPr lang="fr-FR" sz="2800" dirty="0"/>
              <a:t> </a:t>
            </a:r>
            <a:r>
              <a:rPr lang="fr-FR" sz="2800" dirty="0" err="1"/>
              <a:t>unitary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endParaRPr lang="fr-F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DF07C0-7BF1-4524-8874-782B93ADBB4C}"/>
              </a:ext>
            </a:extLst>
          </p:cNvPr>
          <p:cNvSpPr txBox="1"/>
          <p:nvPr/>
        </p:nvSpPr>
        <p:spPr>
          <a:xfrm>
            <a:off x="5173964" y="1322942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74F77-491B-47F0-AFAB-D582ACC4C972}"/>
              </a:ext>
            </a:extLst>
          </p:cNvPr>
          <p:cNvSpPr txBox="1"/>
          <p:nvPr/>
        </p:nvSpPr>
        <p:spPr>
          <a:xfrm>
            <a:off x="1382647" y="215247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skip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48971-4B4E-4BAC-B003-754A1C83A474}"/>
              </a:ext>
            </a:extLst>
          </p:cNvPr>
          <p:cNvSpPr txBox="1"/>
          <p:nvPr/>
        </p:nvSpPr>
        <p:spPr>
          <a:xfrm>
            <a:off x="2632400" y="2189160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read</a:t>
            </a:r>
            <a:endParaRPr lang="fr-FR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E8673-2EB3-48FD-A9E6-94893E94114F}"/>
              </a:ext>
            </a:extLst>
          </p:cNvPr>
          <p:cNvSpPr txBox="1"/>
          <p:nvPr/>
        </p:nvSpPr>
        <p:spPr>
          <a:xfrm>
            <a:off x="3513113" y="212406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skip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9E3B58-D874-494C-9C3C-2E444A45F551}"/>
              </a:ext>
            </a:extLst>
          </p:cNvPr>
          <p:cNvSpPr txBox="1"/>
          <p:nvPr/>
        </p:nvSpPr>
        <p:spPr>
          <a:xfrm>
            <a:off x="4374173" y="2181210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read</a:t>
            </a:r>
            <a:endParaRPr lang="fr-F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03EF4-8575-4889-AC5B-A186ACA5217D}"/>
              </a:ext>
            </a:extLst>
          </p:cNvPr>
          <p:cNvSpPr txBox="1"/>
          <p:nvPr/>
        </p:nvSpPr>
        <p:spPr>
          <a:xfrm>
            <a:off x="7218382" y="4948724"/>
            <a:ext cx="2609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Much </a:t>
            </a:r>
            <a:r>
              <a:rPr lang="fr-FR" dirty="0" err="1"/>
              <a:t>faster</a:t>
            </a:r>
            <a:endParaRPr lang="fr-FR" dirty="0"/>
          </a:p>
          <a:p>
            <a:r>
              <a:rPr lang="fr-FR" dirty="0" err="1"/>
              <a:t>Fewer</a:t>
            </a:r>
            <a:r>
              <a:rPr lang="fr-FR" dirty="0"/>
              <a:t> data IO / </a:t>
            </a:r>
            <a:r>
              <a:rPr lang="fr-FR" dirty="0" err="1"/>
              <a:t>fewer</a:t>
            </a:r>
            <a:r>
              <a:rPr lang="fr-FR" dirty="0"/>
              <a:t> </a:t>
            </a:r>
            <a:r>
              <a:rPr lang="fr-FR" dirty="0" err="1"/>
              <a:t>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090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r>
              <a:rPr lang="fr-FR" dirty="0">
                <a:solidFill>
                  <a:sysClr val="windowText" lastClr="000000"/>
                </a:solidFill>
              </a:rPr>
              <a:t>: « </a:t>
            </a:r>
            <a:r>
              <a:rPr lang="fr-FR" dirty="0" err="1">
                <a:solidFill>
                  <a:sysClr val="windowText" lastClr="000000"/>
                </a:solidFill>
              </a:rPr>
              <a:t>Column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r>
              <a:rPr lang="fr-FR" dirty="0">
                <a:solidFill>
                  <a:sysClr val="windowText" lastClr="000000"/>
                </a:solidFill>
              </a:rPr>
              <a:t> »</a:t>
            </a:r>
          </a:p>
          <a:p>
            <a:pPr rtl="0"/>
            <a:r>
              <a:rPr lang="fr-FR" sz="2400" dirty="0" err="1">
                <a:solidFill>
                  <a:sysClr val="windowText" lastClr="000000"/>
                </a:solidFill>
              </a:rPr>
              <a:t>From</a:t>
            </a:r>
            <a:r>
              <a:rPr lang="fr-FR" sz="2400" dirty="0">
                <a:solidFill>
                  <a:sysClr val="windowText" lastClr="000000"/>
                </a:solidFill>
              </a:rPr>
              <a:t> SQL to Parquet IO .. Hadoop 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67299-E12A-4572-B662-9D96A021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47" y="3234599"/>
            <a:ext cx="1473985" cy="11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DF1A0-32FD-435E-84E4-2D6D8E2572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7263F-A26B-4C0E-AB9A-568AD899D2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13">
            <a:extLst>
              <a:ext uri="{FF2B5EF4-FFF2-40B4-BE49-F238E27FC236}">
                <a16:creationId xmlns:a16="http://schemas.microsoft.com/office/drawing/2014/main" id="{F9C08C84-CEEA-4BA9-BCB5-F9F80470C659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14">
            <a:extLst>
              <a:ext uri="{FF2B5EF4-FFF2-40B4-BE49-F238E27FC236}">
                <a16:creationId xmlns:a16="http://schemas.microsoft.com/office/drawing/2014/main" id="{8F0F7793-ADD7-4C41-8B07-E72D26EC6DD5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orme libre : forme 15">
            <a:extLst>
              <a:ext uri="{FF2B5EF4-FFF2-40B4-BE49-F238E27FC236}">
                <a16:creationId xmlns:a16="http://schemas.microsoft.com/office/drawing/2014/main" id="{6925DB55-6BEF-4556-9DDA-4FBCDA22B9BF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B718FA-9194-40DF-922B-5910BDA6289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rme libre : forme 2">
            <a:extLst>
              <a:ext uri="{FF2B5EF4-FFF2-40B4-BE49-F238E27FC236}">
                <a16:creationId xmlns:a16="http://schemas.microsoft.com/office/drawing/2014/main" id="{0989DAE7-7403-4A66-B99B-469D2B465924}"/>
              </a:ext>
            </a:extLst>
          </p:cNvPr>
          <p:cNvSpPr/>
          <p:nvPr/>
        </p:nvSpPr>
        <p:spPr>
          <a:xfrm>
            <a:off x="4072710" y="4225679"/>
            <a:ext cx="293769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55221E-BFDB-4C1D-9FEE-540AF8E3EAA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00" y="4339979"/>
            <a:ext cx="228672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9868EC-3ADE-4D82-946E-FC9B60D72C54}"/>
              </a:ext>
            </a:extLst>
          </p:cNvPr>
          <p:cNvSpPr txBox="1"/>
          <p:nvPr/>
        </p:nvSpPr>
        <p:spPr>
          <a:xfrm>
            <a:off x="1190959" y="1479533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923FD-D590-41CC-A009-1BAA9F27A76F}"/>
              </a:ext>
            </a:extLst>
          </p:cNvPr>
          <p:cNvSpPr txBox="1"/>
          <p:nvPr/>
        </p:nvSpPr>
        <p:spPr>
          <a:xfrm>
            <a:off x="1208363" y="2636520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FBDFA4-1ECF-4930-A752-9E9C5D62A00E}"/>
              </a:ext>
            </a:extLst>
          </p:cNvPr>
          <p:cNvSpPr txBox="1"/>
          <p:nvPr/>
        </p:nvSpPr>
        <p:spPr>
          <a:xfrm>
            <a:off x="1246463" y="3702844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E8AB5-41B8-42D2-8EF0-8D08A11EFDA1}"/>
              </a:ext>
            </a:extLst>
          </p:cNvPr>
          <p:cNvSpPr txBox="1"/>
          <p:nvPr/>
        </p:nvSpPr>
        <p:spPr>
          <a:xfrm>
            <a:off x="1246463" y="4584502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F4703ADA-6D81-4E4B-8345-4E2680E08C9A}"/>
              </a:ext>
            </a:extLst>
          </p:cNvPr>
          <p:cNvSpPr/>
          <p:nvPr/>
        </p:nvSpPr>
        <p:spPr>
          <a:xfrm>
            <a:off x="2728089" y="3166439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9C7824DF-9722-4E56-A0B2-51D79C3E3E9A}"/>
              </a:ext>
            </a:extLst>
          </p:cNvPr>
          <p:cNvSpPr/>
          <p:nvPr/>
        </p:nvSpPr>
        <p:spPr>
          <a:xfrm>
            <a:off x="2720478" y="4419362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9B63BB06-10AD-4DE3-A64C-F67537BFD816}"/>
              </a:ext>
            </a:extLst>
          </p:cNvPr>
          <p:cNvSpPr/>
          <p:nvPr/>
        </p:nvSpPr>
        <p:spPr>
          <a:xfrm>
            <a:off x="2711353" y="209237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F1C3F3D-FF09-437E-9E92-24104BF4B4FE}"/>
              </a:ext>
            </a:extLst>
          </p:cNvPr>
          <p:cNvSpPr/>
          <p:nvPr/>
        </p:nvSpPr>
        <p:spPr>
          <a:xfrm rot="16200000">
            <a:off x="4602068" y="2977797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674248-2F7B-4187-8E47-B1034070F6E4}"/>
              </a:ext>
            </a:extLst>
          </p:cNvPr>
          <p:cNvSpPr/>
          <p:nvPr/>
        </p:nvSpPr>
        <p:spPr>
          <a:xfrm rot="16200000">
            <a:off x="4823983" y="3232659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190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Last but not Least </a:t>
            </a:r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endParaRPr lang="fr-FR" dirty="0">
              <a:solidFill>
                <a:sysClr val="windowText" lastClr="000000"/>
              </a:solidFill>
            </a:endParaRP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Using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column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statistics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5F8EA502-59AC-4E62-B660-4C249A72992A}"/>
              </a:ext>
            </a:extLst>
          </p:cNvPr>
          <p:cNvSpPr/>
          <p:nvPr/>
        </p:nvSpPr>
        <p:spPr>
          <a:xfrm>
            <a:off x="853440" y="5027007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40074BF0-E9D8-46A9-9124-5228F501C4AA}"/>
              </a:ext>
            </a:extLst>
          </p:cNvPr>
          <p:cNvSpPr/>
          <p:nvPr/>
        </p:nvSpPr>
        <p:spPr>
          <a:xfrm>
            <a:off x="853440" y="392020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34F8B16-974E-4707-A1AB-55E3739321DC}"/>
              </a:ext>
            </a:extLst>
          </p:cNvPr>
          <p:cNvSpPr/>
          <p:nvPr/>
        </p:nvSpPr>
        <p:spPr>
          <a:xfrm>
            <a:off x="853440" y="2813397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9ED75B9A-83ED-4A77-85DB-9BD8AE98F22E}"/>
              </a:ext>
            </a:extLst>
          </p:cNvPr>
          <p:cNvSpPr/>
          <p:nvPr/>
        </p:nvSpPr>
        <p:spPr>
          <a:xfrm>
            <a:off x="853440" y="169897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4F8C8-2897-429E-8269-475FCCE808A1}"/>
              </a:ext>
            </a:extLst>
          </p:cNvPr>
          <p:cNvSpPr txBox="1"/>
          <p:nvPr/>
        </p:nvSpPr>
        <p:spPr>
          <a:xfrm>
            <a:off x="2668952" y="5158908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78080-2A49-4579-AEDF-CE77C2BA88E6}"/>
              </a:ext>
            </a:extLst>
          </p:cNvPr>
          <p:cNvSpPr txBox="1"/>
          <p:nvPr/>
        </p:nvSpPr>
        <p:spPr>
          <a:xfrm>
            <a:off x="787285" y="4933007"/>
            <a:ext cx="21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=</a:t>
            </a:r>
            <a:r>
              <a:rPr lang="fr-FR" dirty="0" err="1"/>
              <a:t>schema</a:t>
            </a:r>
            <a:r>
              <a:rPr lang="fr-FR" dirty="0"/>
              <a:t> + blocks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DA04D-963B-45B8-A47F-2019662B2612}"/>
              </a:ext>
            </a:extLst>
          </p:cNvPr>
          <p:cNvSpPr txBox="1"/>
          <p:nvPr/>
        </p:nvSpPr>
        <p:spPr>
          <a:xfrm>
            <a:off x="779282" y="1634946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51AE7-6185-4886-8874-03DA950ABCD3}"/>
              </a:ext>
            </a:extLst>
          </p:cNvPr>
          <p:cNvSpPr txBox="1"/>
          <p:nvPr/>
        </p:nvSpPr>
        <p:spPr>
          <a:xfrm>
            <a:off x="809762" y="2774136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FF-F05F-418C-A9F3-6C28D9CFB6AD}"/>
              </a:ext>
            </a:extLst>
          </p:cNvPr>
          <p:cNvSpPr txBox="1"/>
          <p:nvPr/>
        </p:nvSpPr>
        <p:spPr>
          <a:xfrm>
            <a:off x="787285" y="3833544"/>
            <a:ext cx="28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8E9785C-8D91-4E50-B6E7-4E5AA818459D}"/>
              </a:ext>
            </a:extLst>
          </p:cNvPr>
          <p:cNvSpPr/>
          <p:nvPr/>
        </p:nvSpPr>
        <p:spPr>
          <a:xfrm>
            <a:off x="4293234" y="4180146"/>
            <a:ext cx="3029586" cy="1009074"/>
          </a:xfrm>
          <a:prstGeom prst="wedgeEllipseCallout">
            <a:avLst>
              <a:gd name="adj1" fmla="val 33069"/>
              <a:gd name="adj2" fmla="val -6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reading</a:t>
            </a:r>
            <a:r>
              <a:rPr lang="fr-FR" dirty="0"/>
              <a:t> data </a:t>
            </a:r>
          </a:p>
          <a:p>
            <a:pPr algn="ctr"/>
            <a:r>
              <a:rPr lang="fr-FR" dirty="0" err="1"/>
              <a:t>Maybe</a:t>
            </a:r>
            <a:r>
              <a:rPr lang="fr-FR" dirty="0"/>
              <a:t> Skip block..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E940B-5115-4DC8-ACBF-AE0DCDA1F6A0}"/>
              </a:ext>
            </a:extLst>
          </p:cNvPr>
          <p:cNvCxnSpPr/>
          <p:nvPr/>
        </p:nvCxnSpPr>
        <p:spPr>
          <a:xfrm flipV="1">
            <a:off x="3974718" y="2419350"/>
            <a:ext cx="1065594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27D69-F4C7-4D12-97CA-17C5DB280A12}"/>
              </a:ext>
            </a:extLst>
          </p:cNvPr>
          <p:cNvCxnSpPr>
            <a:cxnSpLocks/>
          </p:cNvCxnSpPr>
          <p:nvPr/>
        </p:nvCxnSpPr>
        <p:spPr>
          <a:xfrm>
            <a:off x="4038600" y="3630930"/>
            <a:ext cx="113538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D2C49620-0C30-47AB-BD68-FA814221831A}"/>
              </a:ext>
            </a:extLst>
          </p:cNvPr>
          <p:cNvSpPr/>
          <p:nvPr/>
        </p:nvSpPr>
        <p:spPr>
          <a:xfrm>
            <a:off x="5173980" y="239413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Col1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F83FC83A-8853-4D01-B8B1-36ED4A055074}"/>
              </a:ext>
            </a:extLst>
          </p:cNvPr>
          <p:cNvSpPr/>
          <p:nvPr/>
        </p:nvSpPr>
        <p:spPr>
          <a:xfrm>
            <a:off x="5173981" y="299480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Col1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min(col1)</a:t>
            </a:r>
            <a:r>
              <a:rPr lang="fr-FR" dirty="0"/>
              <a:t>=m</a:t>
            </a:r>
          </a:p>
          <a:p>
            <a:r>
              <a:rPr lang="fr-FR" b="1" dirty="0"/>
              <a:t>max(col1)=</a:t>
            </a:r>
            <a:r>
              <a:rPr lang="fr-FR" dirty="0"/>
              <a:t>M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C0C60561-9E9F-4B33-8E4C-7D87B074AE3D}"/>
              </a:ext>
            </a:extLst>
          </p:cNvPr>
          <p:cNvSpPr/>
          <p:nvPr/>
        </p:nvSpPr>
        <p:spPr>
          <a:xfrm>
            <a:off x="6911340" y="239032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Col2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AF67B345-561F-4AA5-97B6-4AC2372DB3B7}"/>
              </a:ext>
            </a:extLst>
          </p:cNvPr>
          <p:cNvSpPr/>
          <p:nvPr/>
        </p:nvSpPr>
        <p:spPr>
          <a:xfrm>
            <a:off x="6911341" y="299099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Col2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min(col2)</a:t>
            </a:r>
            <a:r>
              <a:rPr lang="fr-FR" dirty="0"/>
              <a:t>=m</a:t>
            </a:r>
          </a:p>
          <a:p>
            <a:r>
              <a:rPr lang="fr-FR" b="1" dirty="0"/>
              <a:t>max(col2)=</a:t>
            </a:r>
            <a:r>
              <a:rPr lang="fr-FR" dirty="0"/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277B5-C4C8-42B7-94B5-C72A6C505B39}"/>
              </a:ext>
            </a:extLst>
          </p:cNvPr>
          <p:cNvSpPr txBox="1"/>
          <p:nvPr/>
        </p:nvSpPr>
        <p:spPr>
          <a:xfrm>
            <a:off x="8583930" y="29222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979F9E2D-231C-44D9-BC4C-0E0E15B2077E}"/>
              </a:ext>
            </a:extLst>
          </p:cNvPr>
          <p:cNvSpPr/>
          <p:nvPr/>
        </p:nvSpPr>
        <p:spPr>
          <a:xfrm>
            <a:off x="9136380" y="2390325"/>
            <a:ext cx="894886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371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… skip </a:t>
            </a:r>
            <a:r>
              <a:rPr lang="fr-FR" dirty="0" err="1">
                <a:solidFill>
                  <a:sysClr val="windowText" lastClr="000000"/>
                </a:solidFill>
              </a:rPr>
              <a:t>with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statistics</a:t>
            </a:r>
            <a:endParaRPr lang="fr-FR" dirty="0">
              <a:solidFill>
                <a:sysClr val="windowText" lastClr="000000"/>
              </a:solidFill>
            </a:endParaRP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(</a:t>
            </a:r>
            <a:r>
              <a:rPr lang="fr-FR" dirty="0" err="1">
                <a:solidFill>
                  <a:sysClr val="windowText" lastClr="000000"/>
                </a:solidFill>
              </a:rPr>
              <a:t>maybe</a:t>
            </a:r>
            <a:r>
              <a:rPr lang="fr-FR" dirty="0">
                <a:solidFill>
                  <a:sysClr val="windowText" lastClr="000000"/>
                </a:solidFill>
              </a:rPr>
              <a:t> False Positive)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43173-0C7E-4E92-9525-61EDD39F0037}"/>
              </a:ext>
            </a:extLst>
          </p:cNvPr>
          <p:cNvSpPr txBox="1"/>
          <p:nvPr/>
        </p:nvSpPr>
        <p:spPr>
          <a:xfrm>
            <a:off x="398308" y="1603272"/>
            <a:ext cx="650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  </a:t>
            </a:r>
          </a:p>
          <a:p>
            <a:r>
              <a:rPr lang="fr-FR" sz="2400" dirty="0"/>
              <a:t>SELECT col2, </a:t>
            </a:r>
            <a:r>
              <a:rPr lang="fr-FR" sz="2400" dirty="0" err="1"/>
              <a:t>colP</a:t>
            </a:r>
            <a:r>
              <a:rPr lang="fr-FR" sz="2400" dirty="0"/>
              <a:t> FROM … WHERE  </a:t>
            </a:r>
            <a:r>
              <a:rPr lang="fr-FR" sz="2400" b="1" dirty="0"/>
              <a:t>col3 = value3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CDE81FD-0EBA-4860-9215-CC113E35B2B3}"/>
              </a:ext>
            </a:extLst>
          </p:cNvPr>
          <p:cNvSpPr/>
          <p:nvPr/>
        </p:nvSpPr>
        <p:spPr>
          <a:xfrm>
            <a:off x="1988821" y="354344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Col3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min(col3)</a:t>
            </a:r>
            <a:r>
              <a:rPr lang="fr-FR" dirty="0"/>
              <a:t>=m</a:t>
            </a:r>
          </a:p>
          <a:p>
            <a:r>
              <a:rPr lang="fr-FR" b="1" dirty="0"/>
              <a:t>max(col3)=</a:t>
            </a:r>
            <a:r>
              <a:rPr lang="fr-FR" dirty="0"/>
              <a:t>M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A66248ED-761D-4B65-898A-FA5D438F445E}"/>
              </a:ext>
            </a:extLst>
          </p:cNvPr>
          <p:cNvSpPr/>
          <p:nvPr/>
        </p:nvSpPr>
        <p:spPr>
          <a:xfrm>
            <a:off x="1988821" y="297325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Col3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CDE6-5990-4774-B823-6264401B89E2}"/>
              </a:ext>
            </a:extLst>
          </p:cNvPr>
          <p:cNvSpPr txBox="1"/>
          <p:nvPr/>
        </p:nvSpPr>
        <p:spPr>
          <a:xfrm>
            <a:off x="3939540" y="2922474"/>
            <a:ext cx="6247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If ( </a:t>
            </a:r>
            <a:r>
              <a:rPr lang="fr-FR" sz="2400" b="1" dirty="0"/>
              <a:t>(value3 &lt; m)  OR (value3 &gt; M)</a:t>
            </a:r>
            <a:r>
              <a:rPr lang="fr-FR" sz="2400" dirty="0"/>
              <a:t> )</a:t>
            </a:r>
          </a:p>
          <a:p>
            <a:r>
              <a:rPr lang="fr-FR" sz="2400" dirty="0"/>
              <a:t>   … AND check for </a:t>
            </a:r>
            <a:r>
              <a:rPr lang="fr-FR" sz="2400" dirty="0" err="1"/>
              <a:t>null</a:t>
            </a:r>
            <a:r>
              <a:rPr lang="fr-FR" sz="2400" dirty="0"/>
              <a:t> to </a:t>
            </a:r>
            <a:r>
              <a:rPr lang="fr-FR" sz="2400" dirty="0" err="1"/>
              <a:t>please</a:t>
            </a:r>
            <a:r>
              <a:rPr lang="fr-FR" sz="2400" dirty="0"/>
              <a:t> SQL </a:t>
            </a:r>
            <a:r>
              <a:rPr lang="fr-FR" sz="2400" dirty="0" err="1"/>
              <a:t>semantic</a:t>
            </a:r>
            <a:r>
              <a:rPr lang="fr-FR" sz="2400" dirty="0"/>
              <a:t> ?!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Impossible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row</a:t>
            </a:r>
            <a:r>
              <a:rPr lang="fr-FR" sz="2400" dirty="0"/>
              <a:t> in </a:t>
            </a:r>
            <a:r>
              <a:rPr lang="fr-FR" sz="2400" dirty="0" err="1"/>
              <a:t>this</a:t>
            </a:r>
            <a:r>
              <a:rPr lang="fr-FR" sz="2400" dirty="0"/>
              <a:t> block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Skip block!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99BCB-2242-4578-9B88-76309D943965}"/>
              </a:ext>
            </a:extLst>
          </p:cNvPr>
          <p:cNvSpPr txBox="1"/>
          <p:nvPr/>
        </p:nvSpPr>
        <p:spPr>
          <a:xfrm>
            <a:off x="560070" y="3870960"/>
            <a:ext cx="97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value3 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7A8661-ADFB-467F-B2D2-9613397B2A85}"/>
              </a:ext>
            </a:extLst>
          </p:cNvPr>
          <p:cNvCxnSpPr>
            <a:cxnSpLocks/>
          </p:cNvCxnSpPr>
          <p:nvPr/>
        </p:nvCxnSpPr>
        <p:spPr>
          <a:xfrm flipV="1">
            <a:off x="1605009" y="3806190"/>
            <a:ext cx="277131" cy="2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EA1007-18D5-43FA-8797-F22D8BAE1A2D}"/>
              </a:ext>
            </a:extLst>
          </p:cNvPr>
          <p:cNvCxnSpPr>
            <a:cxnSpLocks/>
          </p:cNvCxnSpPr>
          <p:nvPr/>
        </p:nvCxnSpPr>
        <p:spPr>
          <a:xfrm>
            <a:off x="1605009" y="4156710"/>
            <a:ext cx="277131" cy="26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2BDB4-C202-4B89-A27B-9F77C946B759}"/>
              </a:ext>
            </a:extLst>
          </p:cNvPr>
          <p:cNvCxnSpPr>
            <a:cxnSpLocks/>
          </p:cNvCxnSpPr>
          <p:nvPr/>
        </p:nvCxnSpPr>
        <p:spPr>
          <a:xfrm>
            <a:off x="1578339" y="4088130"/>
            <a:ext cx="303801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1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Bloom </a:t>
            </a:r>
            <a:r>
              <a:rPr lang="fr-FR" dirty="0" err="1">
                <a:solidFill>
                  <a:sysClr val="windowText" lastClr="000000"/>
                </a:solidFill>
              </a:rPr>
              <a:t>Filter</a:t>
            </a:r>
            <a:r>
              <a:rPr lang="fr-FR" dirty="0">
                <a:solidFill>
                  <a:sysClr val="windowText" lastClr="000000"/>
                </a:solidFill>
              </a:rPr>
              <a:t>  = Union </a:t>
            </a:r>
            <a:r>
              <a:rPr lang="fr-FR" dirty="0" err="1">
                <a:solidFill>
                  <a:sysClr val="windowText" lastClr="000000"/>
                </a:solidFill>
              </a:rPr>
              <a:t>mask</a:t>
            </a:r>
            <a:r>
              <a:rPr lang="fr-FR" dirty="0">
                <a:solidFill>
                  <a:sysClr val="windowText" lastClr="000000"/>
                </a:solidFill>
              </a:rPr>
              <a:t>(hash(..)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43173-0C7E-4E92-9525-61EDD39F0037}"/>
              </a:ext>
            </a:extLst>
          </p:cNvPr>
          <p:cNvSpPr txBox="1"/>
          <p:nvPr/>
        </p:nvSpPr>
        <p:spPr>
          <a:xfrm>
            <a:off x="398308" y="1603272"/>
            <a:ext cx="650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New in Parquet … (</a:t>
            </a:r>
            <a:r>
              <a:rPr lang="fr-FR" sz="2400" dirty="0" err="1"/>
              <a:t>older</a:t>
            </a:r>
            <a:r>
              <a:rPr lang="fr-FR" sz="2400" dirty="0"/>
              <a:t> in ORC) </a:t>
            </a:r>
            <a:br>
              <a:rPr lang="fr-FR" sz="2400" dirty="0"/>
            </a:br>
            <a:r>
              <a:rPr lang="fr-FR" sz="2400" dirty="0" err="1"/>
              <a:t>statistics</a:t>
            </a:r>
            <a:r>
              <a:rPr lang="fr-FR" sz="2400" dirty="0"/>
              <a:t> can </a:t>
            </a:r>
            <a:r>
              <a:rPr lang="fr-FR" sz="2400" dirty="0" err="1"/>
              <a:t>contains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Bloom </a:t>
            </a:r>
            <a:r>
              <a:rPr lang="fr-FR" sz="2400" dirty="0" err="1"/>
              <a:t>filter</a:t>
            </a:r>
            <a:r>
              <a:rPr lang="fr-FR" sz="2400" dirty="0"/>
              <a:t> </a:t>
            </a:r>
            <a:r>
              <a:rPr lang="fr-FR" sz="2400" dirty="0" err="1"/>
              <a:t>mask</a:t>
            </a:r>
            <a:endParaRPr lang="fr-FR" sz="2400" b="1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CDE81FD-0EBA-4860-9215-CC113E35B2B3}"/>
              </a:ext>
            </a:extLst>
          </p:cNvPr>
          <p:cNvSpPr/>
          <p:nvPr/>
        </p:nvSpPr>
        <p:spPr>
          <a:xfrm>
            <a:off x="1988820" y="3543444"/>
            <a:ext cx="1748789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Col3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min(col3)</a:t>
            </a:r>
            <a:r>
              <a:rPr lang="fr-FR" dirty="0"/>
              <a:t>=m</a:t>
            </a:r>
          </a:p>
          <a:p>
            <a:r>
              <a:rPr lang="fr-FR" b="1" dirty="0"/>
              <a:t>max(col3)=</a:t>
            </a:r>
            <a:r>
              <a:rPr lang="fr-FR" dirty="0"/>
              <a:t>M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A66248ED-761D-4B65-898A-FA5D438F445E}"/>
              </a:ext>
            </a:extLst>
          </p:cNvPr>
          <p:cNvSpPr/>
          <p:nvPr/>
        </p:nvSpPr>
        <p:spPr>
          <a:xfrm>
            <a:off x="1988821" y="297325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Col3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CDE6-5990-4774-B823-6264401B89E2}"/>
              </a:ext>
            </a:extLst>
          </p:cNvPr>
          <p:cNvSpPr txBox="1"/>
          <p:nvPr/>
        </p:nvSpPr>
        <p:spPr>
          <a:xfrm>
            <a:off x="3943350" y="2553142"/>
            <a:ext cx="62476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Bitmask</a:t>
            </a:r>
            <a:r>
              <a:rPr lang="fr-FR" sz="2400" dirty="0"/>
              <a:t> hash3 = hash(value3)</a:t>
            </a:r>
          </a:p>
          <a:p>
            <a:r>
              <a:rPr lang="fr-FR" sz="2400" dirty="0"/>
              <a:t>If ( </a:t>
            </a:r>
            <a:r>
              <a:rPr lang="fr-FR" sz="2400" b="1" dirty="0"/>
              <a:t>(hash3 &amp; bloom) == hash3 </a:t>
            </a:r>
            <a:r>
              <a:rPr lang="fr-FR" sz="2400" dirty="0"/>
              <a:t>)</a:t>
            </a:r>
          </a:p>
          <a:p>
            <a:r>
              <a:rPr lang="fr-FR" sz="2400" dirty="0"/>
              <a:t>   … AND check for </a:t>
            </a:r>
            <a:r>
              <a:rPr lang="fr-FR" sz="2400" dirty="0" err="1"/>
              <a:t>null</a:t>
            </a:r>
            <a:r>
              <a:rPr lang="fr-FR" sz="2400" dirty="0"/>
              <a:t> to </a:t>
            </a:r>
            <a:r>
              <a:rPr lang="fr-FR" sz="2400" dirty="0" err="1"/>
              <a:t>please</a:t>
            </a:r>
            <a:r>
              <a:rPr lang="fr-FR" sz="2400" dirty="0"/>
              <a:t> SQL </a:t>
            </a:r>
            <a:r>
              <a:rPr lang="fr-FR" sz="2400" dirty="0" err="1"/>
              <a:t>semantic</a:t>
            </a:r>
            <a:r>
              <a:rPr lang="fr-FR" sz="2400" dirty="0"/>
              <a:t> ?!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Impossible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row</a:t>
            </a:r>
            <a:r>
              <a:rPr lang="fr-FR" sz="2400" dirty="0"/>
              <a:t> in </a:t>
            </a:r>
            <a:r>
              <a:rPr lang="fr-FR" sz="2400" dirty="0" err="1"/>
              <a:t>this</a:t>
            </a:r>
            <a:r>
              <a:rPr lang="fr-FR" sz="2400" dirty="0"/>
              <a:t> block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Skip block!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99BCB-2242-4578-9B88-76309D943965}"/>
              </a:ext>
            </a:extLst>
          </p:cNvPr>
          <p:cNvSpPr txBox="1"/>
          <p:nvPr/>
        </p:nvSpPr>
        <p:spPr>
          <a:xfrm>
            <a:off x="398308" y="3745064"/>
            <a:ext cx="81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value3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965DD955-8BC6-470B-B8F1-0DFB0E0B02C5}"/>
              </a:ext>
            </a:extLst>
          </p:cNvPr>
          <p:cNvSpPr/>
          <p:nvPr/>
        </p:nvSpPr>
        <p:spPr>
          <a:xfrm>
            <a:off x="1988820" y="4537854"/>
            <a:ext cx="2110739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Col3 Bloom </a:t>
            </a:r>
            <a:r>
              <a:rPr lang="fr-FR" sz="1600" dirty="0" err="1"/>
              <a:t>masks</a:t>
            </a:r>
            <a:r>
              <a:rPr lang="fr-FR" sz="1600" dirty="0"/>
              <a:t>{1..k}</a:t>
            </a:r>
          </a:p>
          <a:p>
            <a:r>
              <a:rPr lang="fr-FR" b="1" dirty="0"/>
              <a:t>01001101011010101000111010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C083F-2AD0-4A7D-ABF3-B9CB967D74B9}"/>
              </a:ext>
            </a:extLst>
          </p:cNvPr>
          <p:cNvSpPr txBox="1"/>
          <p:nvPr/>
        </p:nvSpPr>
        <p:spPr>
          <a:xfrm>
            <a:off x="91020" y="4405290"/>
            <a:ext cx="194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Hash{1..k}(value3)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8FAEDAE-9942-4AC6-99B3-6438C549650C}"/>
              </a:ext>
            </a:extLst>
          </p:cNvPr>
          <p:cNvSpPr/>
          <p:nvPr/>
        </p:nvSpPr>
        <p:spPr>
          <a:xfrm>
            <a:off x="723900" y="4076700"/>
            <a:ext cx="243840" cy="262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C3142-CEC3-408C-9EB0-977D1ABB519D}"/>
              </a:ext>
            </a:extLst>
          </p:cNvPr>
          <p:cNvSpPr txBox="1"/>
          <p:nvPr/>
        </p:nvSpPr>
        <p:spPr>
          <a:xfrm>
            <a:off x="142875" y="4716780"/>
            <a:ext cx="140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00001000010100001010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93112-CEBA-4DE6-9241-D089FC3F1155}"/>
              </a:ext>
            </a:extLst>
          </p:cNvPr>
          <p:cNvSpPr txBox="1"/>
          <p:nvPr/>
        </p:nvSpPr>
        <p:spPr>
          <a:xfrm>
            <a:off x="1426845" y="47708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1407A7-CFC0-44A2-9323-A9D96C52ACC0}"/>
              </a:ext>
            </a:extLst>
          </p:cNvPr>
          <p:cNvCxnSpPr>
            <a:cxnSpLocks/>
          </p:cNvCxnSpPr>
          <p:nvPr/>
        </p:nvCxnSpPr>
        <p:spPr>
          <a:xfrm>
            <a:off x="1487805" y="5109210"/>
            <a:ext cx="37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59C7C7-20A8-4911-B1DC-990F92AF4C29}"/>
              </a:ext>
            </a:extLst>
          </p:cNvPr>
          <p:cNvSpPr txBox="1"/>
          <p:nvPr/>
        </p:nvSpPr>
        <p:spPr>
          <a:xfrm>
            <a:off x="6158978" y="4716779"/>
            <a:ext cx="341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hashes, </a:t>
            </a:r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bits, </a:t>
            </a:r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elements</a:t>
            </a:r>
          </a:p>
          <a:p>
            <a:r>
              <a:rPr lang="en-US" dirty="0">
                <a:solidFill>
                  <a:srgbClr val="000000"/>
                </a:solidFill>
                <a:latin typeface="Palatino"/>
              </a:rPr>
              <a:t>=&gt; False positive rate ~ </a:t>
            </a:r>
            <a:r>
              <a:rPr lang="fr-FR" b="0" i="1" dirty="0">
                <a:solidFill>
                  <a:srgbClr val="000000"/>
                </a:solidFill>
                <a:effectLst/>
                <a:latin typeface="Palatino"/>
              </a:rPr>
              <a:t>(1-e</a:t>
            </a:r>
            <a:r>
              <a:rPr lang="fr-FR" b="0" i="1" baseline="30000" dirty="0">
                <a:solidFill>
                  <a:srgbClr val="000000"/>
                </a:solidFill>
                <a:effectLst/>
                <a:latin typeface="Palatino"/>
              </a:rPr>
              <a:t>-kn/m</a:t>
            </a:r>
            <a:r>
              <a:rPr lang="fr-FR" b="0" i="1" dirty="0">
                <a:solidFill>
                  <a:srgbClr val="000000"/>
                </a:solidFill>
                <a:effectLst/>
                <a:latin typeface="Palatino"/>
              </a:rPr>
              <a:t>)</a:t>
            </a:r>
            <a:r>
              <a:rPr lang="fr-FR" b="0" i="1" baseline="30000" dirty="0">
                <a:solidFill>
                  <a:srgbClr val="000000"/>
                </a:solidFill>
                <a:effectLst/>
                <a:latin typeface="Palatino"/>
              </a:rPr>
              <a:t>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90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44DC08-BB6D-48B7-8487-C7005CC8B2C0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« PPD » : </a:t>
            </a:r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-Push-Down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B12FB-FD0F-47B1-86F0-B6DB5A99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47" y="3234599"/>
            <a:ext cx="1473985" cy="11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A80B-2569-44F8-87CB-6BBDB71769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65321-0B2F-408A-AB7B-E7516555AB6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13">
            <a:extLst>
              <a:ext uri="{FF2B5EF4-FFF2-40B4-BE49-F238E27FC236}">
                <a16:creationId xmlns:a16="http://schemas.microsoft.com/office/drawing/2014/main" id="{B10525BB-C253-4EDF-8B2F-7B457CDD81D8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14">
            <a:extLst>
              <a:ext uri="{FF2B5EF4-FFF2-40B4-BE49-F238E27FC236}">
                <a16:creationId xmlns:a16="http://schemas.microsoft.com/office/drawing/2014/main" id="{FC561677-E85E-498D-A3CC-FE0FF201A34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15">
            <a:extLst>
              <a:ext uri="{FF2B5EF4-FFF2-40B4-BE49-F238E27FC236}">
                <a16:creationId xmlns:a16="http://schemas.microsoft.com/office/drawing/2014/main" id="{B9A20C7D-4943-4800-A542-40C3233D8145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7055DE-23C9-4399-9790-2E36C487149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2">
            <a:extLst>
              <a:ext uri="{FF2B5EF4-FFF2-40B4-BE49-F238E27FC236}">
                <a16:creationId xmlns:a16="http://schemas.microsoft.com/office/drawing/2014/main" id="{3DD64787-3093-4FB0-B027-17A30A59DAFF}"/>
              </a:ext>
            </a:extLst>
          </p:cNvPr>
          <p:cNvSpPr/>
          <p:nvPr/>
        </p:nvSpPr>
        <p:spPr>
          <a:xfrm>
            <a:off x="4072710" y="4225679"/>
            <a:ext cx="293769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4CA6B5-C23F-42DF-AF5C-3E2719E423E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00" y="4339979"/>
            <a:ext cx="228672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B298CE-93AF-4BCC-A0A1-F8758F121EB1}"/>
              </a:ext>
            </a:extLst>
          </p:cNvPr>
          <p:cNvSpPr txBox="1"/>
          <p:nvPr/>
        </p:nvSpPr>
        <p:spPr>
          <a:xfrm>
            <a:off x="1190959" y="1479533"/>
            <a:ext cx="345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.. </a:t>
            </a:r>
            <a:r>
              <a:rPr lang="fr-FR" dirty="0" err="1"/>
              <a:t>from</a:t>
            </a:r>
            <a:r>
              <a:rPr lang="fr-FR" dirty="0"/>
              <a:t> … </a:t>
            </a:r>
            <a:r>
              <a:rPr lang="fr-FR" dirty="0" err="1"/>
              <a:t>where</a:t>
            </a:r>
            <a:r>
              <a:rPr lang="fr-FR" dirty="0"/>
              <a:t> col3=value3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1EEE0-3E53-4A53-AEE5-8895BD4B1276}"/>
              </a:ext>
            </a:extLst>
          </p:cNvPr>
          <p:cNvSpPr txBox="1"/>
          <p:nvPr/>
        </p:nvSpPr>
        <p:spPr>
          <a:xfrm>
            <a:off x="907373" y="2554156"/>
            <a:ext cx="346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  <a:p>
            <a:r>
              <a:rPr lang="fr-FR" dirty="0"/>
              <a:t>WITH PREDICATE « </a:t>
            </a:r>
            <a:r>
              <a:rPr lang="fr-FR" b="1" dirty="0" err="1"/>
              <a:t>pushed</a:t>
            </a:r>
            <a:r>
              <a:rPr lang="fr-FR" b="1" dirty="0"/>
              <a:t>-down</a:t>
            </a:r>
            <a:r>
              <a:rPr lang="fr-FR" dirty="0"/>
              <a:t> 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6F0FA-B22F-4274-89B8-63D0C84913CB}"/>
              </a:ext>
            </a:extLst>
          </p:cNvPr>
          <p:cNvSpPr txBox="1"/>
          <p:nvPr/>
        </p:nvSpPr>
        <p:spPr>
          <a:xfrm>
            <a:off x="989310" y="3596552"/>
            <a:ext cx="327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statistics+bloom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66DF9-4FB6-4036-9D2E-E2FFBAB46630}"/>
              </a:ext>
            </a:extLst>
          </p:cNvPr>
          <p:cNvSpPr txBox="1"/>
          <p:nvPr/>
        </p:nvSpPr>
        <p:spPr>
          <a:xfrm>
            <a:off x="1246463" y="4584502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6B10C3AC-746A-4025-846D-00D0AC3A01AA}"/>
              </a:ext>
            </a:extLst>
          </p:cNvPr>
          <p:cNvSpPr/>
          <p:nvPr/>
        </p:nvSpPr>
        <p:spPr>
          <a:xfrm>
            <a:off x="2728089" y="3166439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43DCACA6-4E4A-426D-9730-55B3C5504829}"/>
              </a:ext>
            </a:extLst>
          </p:cNvPr>
          <p:cNvSpPr/>
          <p:nvPr/>
        </p:nvSpPr>
        <p:spPr>
          <a:xfrm>
            <a:off x="2720478" y="4419362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15DFFD4E-FE72-4966-8216-FA409117E9CC}"/>
              </a:ext>
            </a:extLst>
          </p:cNvPr>
          <p:cNvSpPr/>
          <p:nvPr/>
        </p:nvSpPr>
        <p:spPr>
          <a:xfrm>
            <a:off x="2711353" y="209237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1AEE7BB-9F11-4FB9-8FBA-51DE9687DDBA}"/>
              </a:ext>
            </a:extLst>
          </p:cNvPr>
          <p:cNvSpPr/>
          <p:nvPr/>
        </p:nvSpPr>
        <p:spPr>
          <a:xfrm rot="16200000">
            <a:off x="4602068" y="2977797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57F13B6-3ADE-4ACB-A1B5-DB4378E20D83}"/>
              </a:ext>
            </a:extLst>
          </p:cNvPr>
          <p:cNvSpPr/>
          <p:nvPr/>
        </p:nvSpPr>
        <p:spPr>
          <a:xfrm rot="16200000">
            <a:off x="4823983" y="3232659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0E0F9F8-CE27-4F6C-8A7C-B247A1853B00}"/>
              </a:ext>
            </a:extLst>
          </p:cNvPr>
          <p:cNvSpPr/>
          <p:nvPr/>
        </p:nvSpPr>
        <p:spPr>
          <a:xfrm>
            <a:off x="5685478" y="3188501"/>
            <a:ext cx="578774" cy="2736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7D8A90-70A2-4FDD-8710-C91C80C1F6F5}"/>
              </a:ext>
            </a:extLst>
          </p:cNvPr>
          <p:cNvSpPr txBox="1"/>
          <p:nvPr/>
        </p:nvSpPr>
        <p:spPr>
          <a:xfrm>
            <a:off x="6318438" y="3297884"/>
            <a:ext cx="331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for </a:t>
            </a:r>
            <a:r>
              <a:rPr lang="fr-FR" b="1" dirty="0"/>
              <a:t>skip</a:t>
            </a:r>
            <a:r>
              <a:rPr lang="fr-FR" dirty="0"/>
              <a:t> </a:t>
            </a:r>
            <a:r>
              <a:rPr lang="fr-FR" b="1" dirty="0" err="1"/>
              <a:t>RowGroups</a:t>
            </a:r>
            <a:r>
              <a:rPr lang="fr-FR" dirty="0"/>
              <a:t>(=blocks)</a:t>
            </a:r>
          </a:p>
          <a:p>
            <a:r>
              <a:rPr lang="fr-FR" dirty="0" err="1"/>
              <a:t>Where</a:t>
            </a:r>
            <a:r>
              <a:rPr lang="fr-FR" dirty="0"/>
              <a:t> « col3=value3 » </a:t>
            </a:r>
          </a:p>
          <a:p>
            <a:r>
              <a:rPr lang="fr-FR" b="1" dirty="0"/>
              <a:t>by min/max or Bloom</a:t>
            </a:r>
          </a:p>
        </p:txBody>
      </p:sp>
    </p:spTree>
    <p:extLst>
      <p:ext uri="{BB962C8B-B14F-4D97-AF65-F5344CB8AC3E}">
        <p14:creationId xmlns:p14="http://schemas.microsoft.com/office/powerpoint/2010/main" val="2572621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90807-4587-4B26-A4C4-4652FDF2B9D6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r>
              <a:rPr lang="fr-FR" dirty="0">
                <a:solidFill>
                  <a:sysClr val="windowText" lastClr="000000"/>
                </a:solidFill>
              </a:rPr>
              <a:t>Sort + </a:t>
            </a:r>
            <a:r>
              <a:rPr lang="fr-FR" dirty="0" err="1">
                <a:solidFill>
                  <a:sysClr val="windowText" lastClr="000000"/>
                </a:solidFill>
              </a:rPr>
              <a:t>parquet.block.size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for </a:t>
            </a:r>
            <a:r>
              <a:rPr lang="fr-FR" dirty="0" err="1">
                <a:solidFill>
                  <a:sysClr val="windowText" lastClr="000000"/>
                </a:solidFill>
              </a:rPr>
              <a:t>better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-Push-Down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76C4D-1580-4550-A097-02256F224AB9}"/>
              </a:ext>
            </a:extLst>
          </p:cNvPr>
          <p:cNvSpPr txBox="1"/>
          <p:nvPr/>
        </p:nvSpPr>
        <p:spPr>
          <a:xfrm>
            <a:off x="2483116" y="1606225"/>
            <a:ext cx="5675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writting</a:t>
            </a:r>
            <a:r>
              <a:rPr lang="fr-FR" sz="2800" dirty="0"/>
              <a:t> PARQUET files </a:t>
            </a:r>
          </a:p>
          <a:p>
            <a:r>
              <a:rPr lang="fr-FR" sz="2800" dirty="0"/>
              <a:t>… </a:t>
            </a:r>
            <a:r>
              <a:rPr lang="fr-FR" sz="2800" dirty="0" err="1"/>
              <a:t>think</a:t>
            </a:r>
            <a:r>
              <a:rPr lang="fr-FR" sz="2800" dirty="0"/>
              <a:t> to </a:t>
            </a:r>
            <a:r>
              <a:rPr lang="fr-FR" sz="2800" dirty="0" err="1"/>
              <a:t>optimize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r>
              <a:rPr lang="fr-FR" sz="2800" dirty="0"/>
              <a:t> </a:t>
            </a:r>
            <a:r>
              <a:rPr lang="fr-FR" sz="2800" dirty="0" err="1"/>
              <a:t>later</a:t>
            </a:r>
            <a:r>
              <a:rPr lang="fr-FR" sz="2800" dirty="0"/>
              <a:t> ( PPD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9F390-2C44-4D9D-9184-0C6634974902}"/>
              </a:ext>
            </a:extLst>
          </p:cNvPr>
          <p:cNvSpPr txBox="1"/>
          <p:nvPr/>
        </p:nvSpPr>
        <p:spPr>
          <a:xfrm>
            <a:off x="40282" y="2791165"/>
            <a:ext cx="472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id in range 1..1000      </a:t>
            </a:r>
            <a:r>
              <a:rPr lang="fr-FR" dirty="0" err="1"/>
              <a:t>predicate</a:t>
            </a:r>
            <a:r>
              <a:rPr lang="fr-FR" dirty="0"/>
              <a:t> id=542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BEF980BD-1FBD-40CB-90AA-1389AF9D5E60}"/>
              </a:ext>
            </a:extLst>
          </p:cNvPr>
          <p:cNvSpPr/>
          <p:nvPr/>
        </p:nvSpPr>
        <p:spPr>
          <a:xfrm>
            <a:off x="121920" y="3757790"/>
            <a:ext cx="171450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=2</a:t>
            </a:r>
          </a:p>
          <a:p>
            <a:r>
              <a:rPr lang="fr-FR" b="1" dirty="0"/>
              <a:t>max=</a:t>
            </a:r>
            <a:r>
              <a:rPr lang="fr-FR" dirty="0"/>
              <a:t>997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492AF77-F6F7-434A-8DC4-BAC1F617CC09}"/>
              </a:ext>
            </a:extLst>
          </p:cNvPr>
          <p:cNvSpPr/>
          <p:nvPr/>
        </p:nvSpPr>
        <p:spPr>
          <a:xfrm>
            <a:off x="1893570" y="3757790"/>
            <a:ext cx="144135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=5</a:t>
            </a:r>
          </a:p>
          <a:p>
            <a:r>
              <a:rPr lang="fr-FR" b="1" dirty="0"/>
              <a:t>max=</a:t>
            </a:r>
            <a:r>
              <a:rPr lang="fr-FR" dirty="0"/>
              <a:t>998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1B56719-C797-4144-BF59-BFB00D35FC6A}"/>
              </a:ext>
            </a:extLst>
          </p:cNvPr>
          <p:cNvSpPr/>
          <p:nvPr/>
        </p:nvSpPr>
        <p:spPr>
          <a:xfrm>
            <a:off x="3427732" y="3746427"/>
            <a:ext cx="1318898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=4</a:t>
            </a:r>
          </a:p>
          <a:p>
            <a:r>
              <a:rPr lang="fr-FR" b="1" dirty="0"/>
              <a:t>max=</a:t>
            </a:r>
            <a:r>
              <a:rPr lang="fr-FR" dirty="0"/>
              <a:t>992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00070-779F-4A47-A724-4DB0B404AA87}"/>
              </a:ext>
            </a:extLst>
          </p:cNvPr>
          <p:cNvSpPr txBox="1"/>
          <p:nvPr/>
        </p:nvSpPr>
        <p:spPr>
          <a:xfrm>
            <a:off x="504492" y="4854444"/>
            <a:ext cx="453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 value </a:t>
            </a:r>
            <a:r>
              <a:rPr lang="fr-FR" dirty="0" err="1"/>
              <a:t>within</a:t>
            </a:r>
            <a:r>
              <a:rPr lang="fr-FR" dirty="0"/>
              <a:t> min/Max of all blocks</a:t>
            </a:r>
          </a:p>
          <a:p>
            <a:r>
              <a:rPr lang="fr-FR" dirty="0"/>
              <a:t>       </a:t>
            </a:r>
            <a:r>
              <a:rPr lang="fr-FR" b="1" dirty="0"/>
              <a:t>=&gt; NO </a:t>
            </a:r>
            <a:r>
              <a:rPr lang="fr-FR" b="1" dirty="0" err="1"/>
              <a:t>skipped</a:t>
            </a:r>
            <a:r>
              <a:rPr lang="fr-FR" b="1" dirty="0"/>
              <a:t> block</a:t>
            </a:r>
            <a:r>
              <a:rPr lang="fr-FR" dirty="0"/>
              <a:t> … </a:t>
            </a:r>
            <a:r>
              <a:rPr lang="fr-FR" dirty="0" err="1"/>
              <a:t>only</a:t>
            </a:r>
            <a:r>
              <a:rPr lang="fr-FR" dirty="0"/>
              <a:t> False positives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AF142-CC46-423B-BC28-7CE422255214}"/>
              </a:ext>
            </a:extLst>
          </p:cNvPr>
          <p:cNvSpPr txBox="1"/>
          <p:nvPr/>
        </p:nvSpPr>
        <p:spPr>
          <a:xfrm>
            <a:off x="857250" y="3284762"/>
            <a:ext cx="353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Unsorted</a:t>
            </a:r>
            <a:r>
              <a:rPr lang="fr-FR" sz="2400" b="1" dirty="0"/>
              <a:t>,  Big block 128M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35641818-B23C-4E46-812E-62BC1D978214}"/>
              </a:ext>
            </a:extLst>
          </p:cNvPr>
          <p:cNvSpPr/>
          <p:nvPr/>
        </p:nvSpPr>
        <p:spPr>
          <a:xfrm>
            <a:off x="5151120" y="3746427"/>
            <a:ext cx="94869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=2</a:t>
            </a:r>
          </a:p>
          <a:p>
            <a:r>
              <a:rPr lang="fr-FR" sz="1400" b="1" dirty="0"/>
              <a:t>max=2</a:t>
            </a:r>
            <a:r>
              <a:rPr lang="fr-FR" sz="1400" dirty="0"/>
              <a:t>01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4FED0D88-B88D-4B63-97C9-A97EE25939AC}"/>
              </a:ext>
            </a:extLst>
          </p:cNvPr>
          <p:cNvSpPr/>
          <p:nvPr/>
        </p:nvSpPr>
        <p:spPr>
          <a:xfrm>
            <a:off x="6192622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=202</a:t>
            </a:r>
          </a:p>
          <a:p>
            <a:r>
              <a:rPr lang="fr-FR" sz="1400" b="1" dirty="0"/>
              <a:t>max=3</a:t>
            </a:r>
            <a:r>
              <a:rPr lang="fr-FR" sz="1400" dirty="0"/>
              <a:t>50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B984E98B-DA8A-4ABD-9816-280709CD31BF}"/>
              </a:ext>
            </a:extLst>
          </p:cNvPr>
          <p:cNvSpPr/>
          <p:nvPr/>
        </p:nvSpPr>
        <p:spPr>
          <a:xfrm>
            <a:off x="7175601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=352</a:t>
            </a:r>
          </a:p>
          <a:p>
            <a:r>
              <a:rPr lang="fr-FR" sz="1400" b="1" dirty="0"/>
              <a:t>max=5</a:t>
            </a:r>
            <a:r>
              <a:rPr lang="fr-FR" sz="1400" dirty="0"/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E5687-C924-4BB6-9F92-B363E90CA197}"/>
              </a:ext>
            </a:extLst>
          </p:cNvPr>
          <p:cNvSpPr txBox="1"/>
          <p:nvPr/>
        </p:nvSpPr>
        <p:spPr>
          <a:xfrm>
            <a:off x="5913120" y="3296125"/>
            <a:ext cx="3539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Sorted</a:t>
            </a:r>
            <a:r>
              <a:rPr lang="fr-FR" sz="2400" b="1" dirty="0"/>
              <a:t> + Small blocks 16M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E31611C-BDD8-4FAB-A228-F080C2F891AB}"/>
              </a:ext>
            </a:extLst>
          </p:cNvPr>
          <p:cNvSpPr/>
          <p:nvPr/>
        </p:nvSpPr>
        <p:spPr>
          <a:xfrm>
            <a:off x="8158580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=502</a:t>
            </a:r>
          </a:p>
          <a:p>
            <a:r>
              <a:rPr lang="fr-FR" sz="1400" b="1" dirty="0"/>
              <a:t>max=593</a:t>
            </a:r>
            <a:endParaRPr lang="fr-FR" sz="1400" dirty="0"/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8355077F-7F4A-44F6-9B58-B5F62A206DBD}"/>
              </a:ext>
            </a:extLst>
          </p:cNvPr>
          <p:cNvSpPr/>
          <p:nvPr/>
        </p:nvSpPr>
        <p:spPr>
          <a:xfrm>
            <a:off x="9141559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=595</a:t>
            </a:r>
          </a:p>
          <a:p>
            <a:r>
              <a:rPr lang="fr-FR" sz="1400" b="1" dirty="0"/>
              <a:t>max=992</a:t>
            </a:r>
            <a:endParaRPr lang="fr-F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85BC85-08C1-43D2-8E6E-6FAD0B810B54}"/>
              </a:ext>
            </a:extLst>
          </p:cNvPr>
          <p:cNvSpPr txBox="1"/>
          <p:nvPr/>
        </p:nvSpPr>
        <p:spPr>
          <a:xfrm>
            <a:off x="5403180" y="424508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3038C-67AB-4100-9CA7-7DF5525EDB8D}"/>
              </a:ext>
            </a:extLst>
          </p:cNvPr>
          <p:cNvSpPr txBox="1"/>
          <p:nvPr/>
        </p:nvSpPr>
        <p:spPr>
          <a:xfrm>
            <a:off x="6361026" y="42867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0085F3-08DD-44F1-969C-A0EFC4190F50}"/>
              </a:ext>
            </a:extLst>
          </p:cNvPr>
          <p:cNvSpPr txBox="1"/>
          <p:nvPr/>
        </p:nvSpPr>
        <p:spPr>
          <a:xfrm>
            <a:off x="7355661" y="42828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65D4C0-A23B-4CAC-BE7F-DF87FF6414DD}"/>
              </a:ext>
            </a:extLst>
          </p:cNvPr>
          <p:cNvSpPr txBox="1"/>
          <p:nvPr/>
        </p:nvSpPr>
        <p:spPr>
          <a:xfrm>
            <a:off x="9299453" y="42828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5D14054-F039-4494-809E-26A2087F420C}"/>
              </a:ext>
            </a:extLst>
          </p:cNvPr>
          <p:cNvSpPr/>
          <p:nvPr/>
        </p:nvSpPr>
        <p:spPr>
          <a:xfrm>
            <a:off x="776040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63248-8A1E-439D-87EC-9795F6EEBE1E}"/>
              </a:ext>
            </a:extLst>
          </p:cNvPr>
          <p:cNvSpPr txBox="1"/>
          <p:nvPr/>
        </p:nvSpPr>
        <p:spPr>
          <a:xfrm>
            <a:off x="608753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C39AA58-8E7B-472E-9E2D-BB5459AF382E}"/>
              </a:ext>
            </a:extLst>
          </p:cNvPr>
          <p:cNvSpPr/>
          <p:nvPr/>
        </p:nvSpPr>
        <p:spPr>
          <a:xfrm>
            <a:off x="2405999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330144-919E-42B3-A76B-06EB310B9FB0}"/>
              </a:ext>
            </a:extLst>
          </p:cNvPr>
          <p:cNvSpPr txBox="1"/>
          <p:nvPr/>
        </p:nvSpPr>
        <p:spPr>
          <a:xfrm>
            <a:off x="2238712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6B68D4E-652C-45A6-A568-B7C863473044}"/>
              </a:ext>
            </a:extLst>
          </p:cNvPr>
          <p:cNvSpPr/>
          <p:nvPr/>
        </p:nvSpPr>
        <p:spPr>
          <a:xfrm>
            <a:off x="3930652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B063F-390B-4E4E-919E-4C1268B06947}"/>
              </a:ext>
            </a:extLst>
          </p:cNvPr>
          <p:cNvSpPr txBox="1"/>
          <p:nvPr/>
        </p:nvSpPr>
        <p:spPr>
          <a:xfrm>
            <a:off x="3763365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DF4158D-663D-4279-A90F-8A42A353C1F9}"/>
              </a:ext>
            </a:extLst>
          </p:cNvPr>
          <p:cNvSpPr/>
          <p:nvPr/>
        </p:nvSpPr>
        <p:spPr>
          <a:xfrm>
            <a:off x="8458981" y="4377860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CE872-9553-4C39-8423-6ABFF2F8B34B}"/>
              </a:ext>
            </a:extLst>
          </p:cNvPr>
          <p:cNvSpPr txBox="1"/>
          <p:nvPr/>
        </p:nvSpPr>
        <p:spPr>
          <a:xfrm>
            <a:off x="8311299" y="4526732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53847-0FAB-408A-9913-479D9D232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1250280"/>
          </a:xfrm>
        </p:spPr>
        <p:txBody>
          <a:bodyPr vert="horz"/>
          <a:lstStyle/>
          <a:p>
            <a:pPr lvl="0" rtl="0"/>
            <a:r>
              <a:rPr lang="en-US"/>
              <a:t>This Part … High-Level Focus</a:t>
            </a:r>
            <a:br>
              <a:rPr lang="en-US"/>
            </a:br>
            <a:r>
              <a:rPr lang="en-US"/>
              <a:t>MetaStore, </a:t>
            </a:r>
            <a:r>
              <a:rPr lang="en-US" sz="4000"/>
              <a:t>Parquet, Spark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6FBB2-D011-422B-8A59-D8CD3F2A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2880" y="3318840"/>
            <a:ext cx="121932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62877-AB5A-4B08-B219-89E7BF08C4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4B85EA6-837C-49EF-9D2C-D201BDCB567A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82EC8-7C3E-4CEB-8C7C-735D3FDC3E8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E8CE-0E69-45E7-AD87-D901F23A2C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197E954-DD46-4653-A10C-5F7F68D3034C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B955906-BFCE-4723-92AD-9348BA58D59C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343A7-2692-49AC-B0CE-4DCAA0A7A2F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7A26-DB16-412C-813D-EF540EBDFA0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F1F9757-30AA-4EDA-B335-3AE23A29BFD3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CCF4C-293D-4088-AA1D-96F61CC2976B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619685B-024A-4329-A9D9-C2A060AF65E5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B6410DD-88F4-4C90-9D36-40854A274B6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611E6261-366E-4711-9AD1-248BF69069C7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AEBEBC-6D32-48DD-A953-5AD251A4F8C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3995627-FEDC-4CF6-A406-86EA010973CC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829730-88F7-4EA8-B837-C321CADB3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r>
              <a:rPr lang="fr-FR" dirty="0">
                <a:solidFill>
                  <a:sysClr val="windowText" lastClr="000000"/>
                </a:solidFill>
              </a:rPr>
              <a:t> 1/5</a:t>
            </a: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Distributed RDD: </a:t>
            </a:r>
            <a:r>
              <a:rPr lang="fr-FR" dirty="0" err="1">
                <a:solidFill>
                  <a:sysClr val="windowText" lastClr="000000"/>
                </a:solidFill>
              </a:rPr>
              <a:t>Splittable</a:t>
            </a:r>
            <a:r>
              <a:rPr lang="fr-FR" dirty="0">
                <a:solidFill>
                  <a:sysClr val="windowText" lastClr="000000"/>
                </a:solidFill>
              </a:rPr>
              <a:t> File Blocks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731F4AB-20F3-4667-9676-7431A5294F08}"/>
              </a:ext>
            </a:extLst>
          </p:cNvPr>
          <p:cNvSpPr/>
          <p:nvPr/>
        </p:nvSpPr>
        <p:spPr>
          <a:xfrm>
            <a:off x="2243520" y="2092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F9FF0F0-F5F2-4682-8AD0-5183A8879ACC}"/>
              </a:ext>
            </a:extLst>
          </p:cNvPr>
          <p:cNvSpPr/>
          <p:nvPr/>
        </p:nvSpPr>
        <p:spPr>
          <a:xfrm>
            <a:off x="2203199" y="1766520"/>
            <a:ext cx="1545480" cy="1250999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AEC345-90F1-41F6-B1FE-A96D449A3B12}"/>
              </a:ext>
            </a:extLst>
          </p:cNvPr>
          <p:cNvSpPr txBox="1"/>
          <p:nvPr/>
        </p:nvSpPr>
        <p:spPr>
          <a:xfrm>
            <a:off x="2070000" y="1456200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D882FA4-B4C0-43E5-9894-D4517089331D}"/>
              </a:ext>
            </a:extLst>
          </p:cNvPr>
          <p:cNvSpPr/>
          <p:nvPr/>
        </p:nvSpPr>
        <p:spPr>
          <a:xfrm>
            <a:off x="2516040" y="2488320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0C306E00-775A-405D-9783-8148E247B447}"/>
              </a:ext>
            </a:extLst>
          </p:cNvPr>
          <p:cNvSpPr/>
          <p:nvPr/>
        </p:nvSpPr>
        <p:spPr>
          <a:xfrm>
            <a:off x="6457320" y="2142000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C8F869-F3D1-4A23-83C3-72C7690E43B3}"/>
              </a:ext>
            </a:extLst>
          </p:cNvPr>
          <p:cNvSpPr txBox="1"/>
          <p:nvPr/>
        </p:nvSpPr>
        <p:spPr>
          <a:xfrm>
            <a:off x="6235560" y="1456200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B94E5B-CE50-4E58-AD9A-AB5C379C5214}"/>
              </a:ext>
            </a:extLst>
          </p:cNvPr>
          <p:cNvSpPr/>
          <p:nvPr/>
        </p:nvSpPr>
        <p:spPr>
          <a:xfrm>
            <a:off x="6457680" y="2381760"/>
            <a:ext cx="764640" cy="217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969AF14-8E3E-4610-94C6-F2E3522EC3F0}"/>
              </a:ext>
            </a:extLst>
          </p:cNvPr>
          <p:cNvSpPr/>
          <p:nvPr/>
        </p:nvSpPr>
        <p:spPr>
          <a:xfrm>
            <a:off x="6458040" y="2634119"/>
            <a:ext cx="764640" cy="4222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D0B3C2E-F613-482B-B795-C951423D1A6C}"/>
              </a:ext>
            </a:extLst>
          </p:cNvPr>
          <p:cNvSpPr/>
          <p:nvPr/>
        </p:nvSpPr>
        <p:spPr>
          <a:xfrm>
            <a:off x="2298600" y="3742200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1A9870D-A1F0-4F7B-8024-22EC426C3E00}"/>
              </a:ext>
            </a:extLst>
          </p:cNvPr>
          <p:cNvSpPr/>
          <p:nvPr/>
        </p:nvSpPr>
        <p:spPr>
          <a:xfrm>
            <a:off x="1837439" y="4522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2EB561E9-8084-45D4-9F25-553152179C90}"/>
              </a:ext>
            </a:extLst>
          </p:cNvPr>
          <p:cNvSpPr/>
          <p:nvPr/>
        </p:nvSpPr>
        <p:spPr>
          <a:xfrm>
            <a:off x="6457680" y="1745999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EFE3161A-B107-4356-95CA-5530AB13E2FA}"/>
              </a:ext>
            </a:extLst>
          </p:cNvPr>
          <p:cNvSpPr/>
          <p:nvPr/>
        </p:nvSpPr>
        <p:spPr>
          <a:xfrm flipV="1">
            <a:off x="255240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50087FD-D5C8-4C6E-994B-19E129306E1D}"/>
              </a:ext>
            </a:extLst>
          </p:cNvPr>
          <p:cNvSpPr txBox="1"/>
          <p:nvPr/>
        </p:nvSpPr>
        <p:spPr>
          <a:xfrm>
            <a:off x="1525350" y="2958479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76FFA43B-ABFF-4276-8F95-10FC32826F8E}"/>
              </a:ext>
            </a:extLst>
          </p:cNvPr>
          <p:cNvSpPr/>
          <p:nvPr/>
        </p:nvSpPr>
        <p:spPr>
          <a:xfrm>
            <a:off x="5541840" y="35964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EEE7ECC1-CD6E-492E-8D9F-74133C45683D}"/>
              </a:ext>
            </a:extLst>
          </p:cNvPr>
          <p:cNvSpPr/>
          <p:nvPr/>
        </p:nvSpPr>
        <p:spPr>
          <a:xfrm>
            <a:off x="5541840" y="385451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B6C5CACE-33C6-4F11-8054-E20776B461DE}"/>
              </a:ext>
            </a:extLst>
          </p:cNvPr>
          <p:cNvSpPr/>
          <p:nvPr/>
        </p:nvSpPr>
        <p:spPr>
          <a:xfrm>
            <a:off x="5541840" y="411264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0B8744AC-EFD5-4B3C-B890-D46A8DDC68CE}"/>
              </a:ext>
            </a:extLst>
          </p:cNvPr>
          <p:cNvSpPr/>
          <p:nvPr/>
        </p:nvSpPr>
        <p:spPr>
          <a:xfrm>
            <a:off x="5541840" y="437075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8CB8A887-6F3C-459E-8FE4-6637D3B2CF79}"/>
              </a:ext>
            </a:extLst>
          </p:cNvPr>
          <p:cNvSpPr/>
          <p:nvPr/>
        </p:nvSpPr>
        <p:spPr>
          <a:xfrm flipV="1">
            <a:off x="7158960" y="1814400"/>
            <a:ext cx="389879" cy="17517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143F7EF3-1E77-442B-8BEB-F6DED134C6DF}"/>
              </a:ext>
            </a:extLst>
          </p:cNvPr>
          <p:cNvSpPr/>
          <p:nvPr/>
        </p:nvSpPr>
        <p:spPr>
          <a:xfrm flipV="1">
            <a:off x="7953844" y="2439670"/>
            <a:ext cx="316325" cy="151891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1E34F029-CB46-437C-83A6-2CD511D2C5FC}"/>
              </a:ext>
            </a:extLst>
          </p:cNvPr>
          <p:cNvSpPr/>
          <p:nvPr/>
        </p:nvSpPr>
        <p:spPr>
          <a:xfrm flipV="1">
            <a:off x="8293322" y="2442536"/>
            <a:ext cx="399866" cy="1764424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819F8D73-19DB-494E-8D85-E32A37E1110A}"/>
              </a:ext>
            </a:extLst>
          </p:cNvPr>
          <p:cNvSpPr/>
          <p:nvPr/>
        </p:nvSpPr>
        <p:spPr>
          <a:xfrm>
            <a:off x="5541840" y="462888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partition5</a:t>
            </a:r>
          </a:p>
        </p:txBody>
      </p:sp>
      <p:sp>
        <p:nvSpPr>
          <p:cNvPr id="26" name="Forme libre : forme 26">
            <a:extLst>
              <a:ext uri="{FF2B5EF4-FFF2-40B4-BE49-F238E27FC236}">
                <a16:creationId xmlns:a16="http://schemas.microsoft.com/office/drawing/2014/main" id="{C7ACD90B-7A4E-49EC-A318-932847FE622D}"/>
              </a:ext>
            </a:extLst>
          </p:cNvPr>
          <p:cNvSpPr/>
          <p:nvPr/>
        </p:nvSpPr>
        <p:spPr>
          <a:xfrm flipV="1">
            <a:off x="622233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ZoneTexte 27">
            <a:extLst>
              <a:ext uri="{FF2B5EF4-FFF2-40B4-BE49-F238E27FC236}">
                <a16:creationId xmlns:a16="http://schemas.microsoft.com/office/drawing/2014/main" id="{BEE822BA-7CCD-4704-BB17-A0D0772766DC}"/>
              </a:ext>
            </a:extLst>
          </p:cNvPr>
          <p:cNvSpPr txBox="1"/>
          <p:nvPr/>
        </p:nvSpPr>
        <p:spPr>
          <a:xfrm>
            <a:off x="3879540" y="2565630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28" name="Forme libre : forme 28">
            <a:extLst>
              <a:ext uri="{FF2B5EF4-FFF2-40B4-BE49-F238E27FC236}">
                <a16:creationId xmlns:a16="http://schemas.microsoft.com/office/drawing/2014/main" id="{A957CDF4-FAF2-4213-9E39-DF4D187A2965}"/>
              </a:ext>
            </a:extLst>
          </p:cNvPr>
          <p:cNvSpPr/>
          <p:nvPr/>
        </p:nvSpPr>
        <p:spPr>
          <a:xfrm>
            <a:off x="5541840" y="48870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partition6</a:t>
            </a:r>
          </a:p>
        </p:txBody>
      </p:sp>
      <p:sp>
        <p:nvSpPr>
          <p:cNvPr id="29" name="ZoneTexte 29">
            <a:extLst>
              <a:ext uri="{FF2B5EF4-FFF2-40B4-BE49-F238E27FC236}">
                <a16:creationId xmlns:a16="http://schemas.microsoft.com/office/drawing/2014/main" id="{53BD1D98-F403-4FB1-A579-3601A119ACE6}"/>
              </a:ext>
            </a:extLst>
          </p:cNvPr>
          <p:cNvSpPr txBox="1"/>
          <p:nvPr/>
        </p:nvSpPr>
        <p:spPr>
          <a:xfrm>
            <a:off x="7531559" y="1626840"/>
            <a:ext cx="168164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part1-file1</a:t>
            </a:r>
          </a:p>
        </p:txBody>
      </p:sp>
      <p:sp>
        <p:nvSpPr>
          <p:cNvPr id="30" name="ZoneTexte 30">
            <a:extLst>
              <a:ext uri="{FF2B5EF4-FFF2-40B4-BE49-F238E27FC236}">
                <a16:creationId xmlns:a16="http://schemas.microsoft.com/office/drawing/2014/main" id="{4D597BA1-B4FC-44BD-9BA5-1C9DB5131C23}"/>
              </a:ext>
            </a:extLst>
          </p:cNvPr>
          <p:cNvSpPr txBox="1"/>
          <p:nvPr/>
        </p:nvSpPr>
        <p:spPr>
          <a:xfrm>
            <a:off x="7463520" y="2086200"/>
            <a:ext cx="255297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part2-file1, part2-file2</a:t>
            </a:r>
          </a:p>
        </p:txBody>
      </p:sp>
      <p:sp>
        <p:nvSpPr>
          <p:cNvPr id="31" name="ZoneTexte 31">
            <a:extLst>
              <a:ext uri="{FF2B5EF4-FFF2-40B4-BE49-F238E27FC236}">
                <a16:creationId xmlns:a16="http://schemas.microsoft.com/office/drawing/2014/main" id="{A3D46DF9-2535-4A9B-821B-218C8D0C4B55}"/>
              </a:ext>
            </a:extLst>
          </p:cNvPr>
          <p:cNvSpPr txBox="1"/>
          <p:nvPr/>
        </p:nvSpPr>
        <p:spPr>
          <a:xfrm>
            <a:off x="7318439" y="2610720"/>
            <a:ext cx="2762185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(block1)(block2)(block3)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orme libre : forme 34">
            <a:extLst>
              <a:ext uri="{FF2B5EF4-FFF2-40B4-BE49-F238E27FC236}">
                <a16:creationId xmlns:a16="http://schemas.microsoft.com/office/drawing/2014/main" id="{01BC876D-B731-4CC0-BD57-86748ED52A9A}"/>
              </a:ext>
            </a:extLst>
          </p:cNvPr>
          <p:cNvSpPr/>
          <p:nvPr/>
        </p:nvSpPr>
        <p:spPr>
          <a:xfrm>
            <a:off x="2017439" y="4846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33" name="Forme libre : forme 35">
            <a:extLst>
              <a:ext uri="{FF2B5EF4-FFF2-40B4-BE49-F238E27FC236}">
                <a16:creationId xmlns:a16="http://schemas.microsoft.com/office/drawing/2014/main" id="{C5C2DF48-E7EB-412C-B291-35EE6A5C0A6C}"/>
              </a:ext>
            </a:extLst>
          </p:cNvPr>
          <p:cNvSpPr/>
          <p:nvPr/>
        </p:nvSpPr>
        <p:spPr>
          <a:xfrm>
            <a:off x="2413440" y="5242320"/>
            <a:ext cx="209880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ExecutorN</a:t>
            </a:r>
          </a:p>
        </p:txBody>
      </p:sp>
      <p:sp>
        <p:nvSpPr>
          <p:cNvPr id="34" name="Connecteur droit 36">
            <a:extLst>
              <a:ext uri="{FF2B5EF4-FFF2-40B4-BE49-F238E27FC236}">
                <a16:creationId xmlns:a16="http://schemas.microsoft.com/office/drawing/2014/main" id="{A6A7BF75-8CAC-4184-BA69-3CA611150402}"/>
              </a:ext>
            </a:extLst>
          </p:cNvPr>
          <p:cNvSpPr/>
          <p:nvPr/>
        </p:nvSpPr>
        <p:spPr>
          <a:xfrm flipH="1">
            <a:off x="4157640" y="3708000"/>
            <a:ext cx="1234440" cy="1261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Connecteur droit 37">
            <a:extLst>
              <a:ext uri="{FF2B5EF4-FFF2-40B4-BE49-F238E27FC236}">
                <a16:creationId xmlns:a16="http://schemas.microsoft.com/office/drawing/2014/main" id="{82FF541A-9F2A-4BF9-8D11-8CBADC3427BA}"/>
              </a:ext>
            </a:extLst>
          </p:cNvPr>
          <p:cNvSpPr/>
          <p:nvPr/>
        </p:nvSpPr>
        <p:spPr>
          <a:xfrm flipH="1">
            <a:off x="4158000" y="3989880"/>
            <a:ext cx="1306440" cy="97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Connecteur droit 38">
            <a:extLst>
              <a:ext uri="{FF2B5EF4-FFF2-40B4-BE49-F238E27FC236}">
                <a16:creationId xmlns:a16="http://schemas.microsoft.com/office/drawing/2014/main" id="{D0E0D6E0-414D-49B6-8344-B4C3EB52A11C}"/>
              </a:ext>
            </a:extLst>
          </p:cNvPr>
          <p:cNvSpPr/>
          <p:nvPr/>
        </p:nvSpPr>
        <p:spPr>
          <a:xfrm flipH="1">
            <a:off x="4043519" y="4206960"/>
            <a:ext cx="1402201" cy="442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Connecteur droit 39">
            <a:extLst>
              <a:ext uri="{FF2B5EF4-FFF2-40B4-BE49-F238E27FC236}">
                <a16:creationId xmlns:a16="http://schemas.microsoft.com/office/drawing/2014/main" id="{E192962B-5081-4702-8E91-0F1B115D4354}"/>
              </a:ext>
            </a:extLst>
          </p:cNvPr>
          <p:cNvSpPr/>
          <p:nvPr/>
        </p:nvSpPr>
        <p:spPr>
          <a:xfrm flipH="1">
            <a:off x="4538880" y="4477680"/>
            <a:ext cx="857160" cy="880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onnecteur droit 40">
            <a:extLst>
              <a:ext uri="{FF2B5EF4-FFF2-40B4-BE49-F238E27FC236}">
                <a16:creationId xmlns:a16="http://schemas.microsoft.com/office/drawing/2014/main" id="{074BA53B-9197-47B1-B171-DAB426473905}"/>
              </a:ext>
            </a:extLst>
          </p:cNvPr>
          <p:cNvSpPr/>
          <p:nvPr/>
        </p:nvSpPr>
        <p:spPr>
          <a:xfrm flipH="1">
            <a:off x="4272120" y="4759559"/>
            <a:ext cx="1093320" cy="2628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Connecteur droit 41">
            <a:extLst>
              <a:ext uri="{FF2B5EF4-FFF2-40B4-BE49-F238E27FC236}">
                <a16:creationId xmlns:a16="http://schemas.microsoft.com/office/drawing/2014/main" id="{9CB7B26D-A94E-450D-9BC4-DA91512D152F}"/>
              </a:ext>
            </a:extLst>
          </p:cNvPr>
          <p:cNvSpPr/>
          <p:nvPr/>
        </p:nvSpPr>
        <p:spPr>
          <a:xfrm flipH="1">
            <a:off x="4592160" y="4980600"/>
            <a:ext cx="762120" cy="445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ZoneTexte 42">
            <a:extLst>
              <a:ext uri="{FF2B5EF4-FFF2-40B4-BE49-F238E27FC236}">
                <a16:creationId xmlns:a16="http://schemas.microsoft.com/office/drawing/2014/main" id="{51AC3AF6-965F-4429-A03A-A1FF79BF25EF}"/>
              </a:ext>
            </a:extLst>
          </p:cNvPr>
          <p:cNvSpPr txBox="1"/>
          <p:nvPr/>
        </p:nvSpPr>
        <p:spPr>
          <a:xfrm>
            <a:off x="4847760" y="5155920"/>
            <a:ext cx="394308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RDD partition to 1 executor</a:t>
            </a:r>
          </a:p>
        </p:txBody>
      </p:sp>
      <p:sp>
        <p:nvSpPr>
          <p:cNvPr id="41" name="Connecteur droit 21">
            <a:extLst>
              <a:ext uri="{FF2B5EF4-FFF2-40B4-BE49-F238E27FC236}">
                <a16:creationId xmlns:a16="http://schemas.microsoft.com/office/drawing/2014/main" id="{45DF84FB-3373-4A51-85CF-1C1E85038C44}"/>
              </a:ext>
            </a:extLst>
          </p:cNvPr>
          <p:cNvSpPr/>
          <p:nvPr/>
        </p:nvSpPr>
        <p:spPr>
          <a:xfrm flipV="1">
            <a:off x="7737122" y="3204295"/>
            <a:ext cx="275308" cy="1281665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Connecteur droit 21">
            <a:extLst>
              <a:ext uri="{FF2B5EF4-FFF2-40B4-BE49-F238E27FC236}">
                <a16:creationId xmlns:a16="http://schemas.microsoft.com/office/drawing/2014/main" id="{77B132B4-DF90-4779-BC6F-A589A6532423}"/>
              </a:ext>
            </a:extLst>
          </p:cNvPr>
          <p:cNvSpPr/>
          <p:nvPr/>
        </p:nvSpPr>
        <p:spPr>
          <a:xfrm flipV="1">
            <a:off x="8293322" y="3181071"/>
            <a:ext cx="329171" cy="1578488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Connecteur droit 21">
            <a:extLst>
              <a:ext uri="{FF2B5EF4-FFF2-40B4-BE49-F238E27FC236}">
                <a16:creationId xmlns:a16="http://schemas.microsoft.com/office/drawing/2014/main" id="{2BCDE24D-EE35-43FC-B293-E272CC4E4E8D}"/>
              </a:ext>
            </a:extLst>
          </p:cNvPr>
          <p:cNvSpPr/>
          <p:nvPr/>
        </p:nvSpPr>
        <p:spPr>
          <a:xfrm flipV="1">
            <a:off x="8950927" y="3204293"/>
            <a:ext cx="399866" cy="1818066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E25C23-1191-4626-A091-CE95945DEF15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flipV="1">
            <a:off x="7370640" y="3958589"/>
            <a:ext cx="583204" cy="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01EFB7-695A-40AC-925B-46B3981860CF}"/>
              </a:ext>
            </a:extLst>
          </p:cNvPr>
          <p:cNvCxnSpPr>
            <a:cxnSpLocks/>
          </p:cNvCxnSpPr>
          <p:nvPr/>
        </p:nvCxnSpPr>
        <p:spPr>
          <a:xfrm flipV="1">
            <a:off x="7387354" y="4217160"/>
            <a:ext cx="905968" cy="1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63512C-1267-41E4-98C5-189492C1921C}"/>
              </a:ext>
            </a:extLst>
          </p:cNvPr>
          <p:cNvCxnSpPr>
            <a:cxnSpLocks/>
            <a:endCxn id="41" idx="0"/>
          </p:cNvCxnSpPr>
          <p:nvPr/>
        </p:nvCxnSpPr>
        <p:spPr>
          <a:xfrm flipV="1">
            <a:off x="7353899" y="4485960"/>
            <a:ext cx="383223" cy="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FBC60C-BBE9-4D6B-A87A-D10BF65E029F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371879" y="4752062"/>
            <a:ext cx="921443" cy="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B0477-52CA-4A41-94FC-982EE53995E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363617" y="5006884"/>
            <a:ext cx="1587310" cy="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rme libre : forme 26">
            <a:extLst>
              <a:ext uri="{FF2B5EF4-FFF2-40B4-BE49-F238E27FC236}">
                <a16:creationId xmlns:a16="http://schemas.microsoft.com/office/drawing/2014/main" id="{89417B90-6B35-4D9A-AAF1-B9B0FBBB14C2}"/>
              </a:ext>
            </a:extLst>
          </p:cNvPr>
          <p:cNvSpPr/>
          <p:nvPr/>
        </p:nvSpPr>
        <p:spPr>
          <a:xfrm rot="2513522" flipV="1">
            <a:off x="3751329" y="304498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72C989-7D7B-4EAF-88AC-1D91A0E19ADD}"/>
              </a:ext>
            </a:extLst>
          </p:cNvPr>
          <p:cNvSpPr txBox="1"/>
          <p:nvPr/>
        </p:nvSpPr>
        <p:spPr>
          <a:xfrm>
            <a:off x="6413820" y="3168855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 block</a:t>
            </a:r>
          </a:p>
        </p:txBody>
      </p:sp>
    </p:spTree>
    <p:extLst>
      <p:ext uri="{BB962C8B-B14F-4D97-AF65-F5344CB8AC3E}">
        <p14:creationId xmlns:p14="http://schemas.microsoft.com/office/powerpoint/2010/main" val="1766704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r>
              <a:rPr lang="fr-FR" dirty="0">
                <a:solidFill>
                  <a:sysClr val="windowText" lastClr="000000"/>
                </a:solidFill>
              </a:rPr>
              <a:t> 2/5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Partitions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1" name="Organigramme : Disque magnétique 14">
            <a:extLst>
              <a:ext uri="{FF2B5EF4-FFF2-40B4-BE49-F238E27FC236}">
                <a16:creationId xmlns:a16="http://schemas.microsoft.com/office/drawing/2014/main" id="{F7F34EE5-5D9D-4FAB-9F62-9EFDEEA3F0DC}"/>
              </a:ext>
            </a:extLst>
          </p:cNvPr>
          <p:cNvSpPr/>
          <p:nvPr/>
        </p:nvSpPr>
        <p:spPr>
          <a:xfrm>
            <a:off x="1718573" y="2228850"/>
            <a:ext cx="3049200" cy="270129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Organigramme : Disque magnétique 16">
            <a:extLst>
              <a:ext uri="{FF2B5EF4-FFF2-40B4-BE49-F238E27FC236}">
                <a16:creationId xmlns:a16="http://schemas.microsoft.com/office/drawing/2014/main" id="{BD93644A-28BA-418D-B1AD-AD6CCED6B544}"/>
              </a:ext>
            </a:extLst>
          </p:cNvPr>
          <p:cNvSpPr/>
          <p:nvPr/>
        </p:nvSpPr>
        <p:spPr>
          <a:xfrm>
            <a:off x="5893200" y="1410120"/>
            <a:ext cx="2998800" cy="370671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ZoneTexte 18">
            <a:extLst>
              <a:ext uri="{FF2B5EF4-FFF2-40B4-BE49-F238E27FC236}">
                <a16:creationId xmlns:a16="http://schemas.microsoft.com/office/drawing/2014/main" id="{714AF9FE-AB5B-4967-B25F-A37695F1FD82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54" name="Forme libre : forme 19">
            <a:extLst>
              <a:ext uri="{FF2B5EF4-FFF2-40B4-BE49-F238E27FC236}">
                <a16:creationId xmlns:a16="http://schemas.microsoft.com/office/drawing/2014/main" id="{CA3F761A-A406-4B07-A981-5192F2A3D09F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55" name="Forme libre : forme 20">
            <a:extLst>
              <a:ext uri="{FF2B5EF4-FFF2-40B4-BE49-F238E27FC236}">
                <a16:creationId xmlns:a16="http://schemas.microsoft.com/office/drawing/2014/main" id="{0D762BE4-440A-4C39-9712-E873F7E1E116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56" name="ZoneTexte 22">
            <a:extLst>
              <a:ext uri="{FF2B5EF4-FFF2-40B4-BE49-F238E27FC236}">
                <a16:creationId xmlns:a16="http://schemas.microsoft.com/office/drawing/2014/main" id="{7F296626-B868-451D-A1D2-911CAACDED86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59" name="Connecteur droit avec flèche 29">
            <a:extLst>
              <a:ext uri="{FF2B5EF4-FFF2-40B4-BE49-F238E27FC236}">
                <a16:creationId xmlns:a16="http://schemas.microsoft.com/office/drawing/2014/main" id="{7AA0A7AA-482B-41A7-80C9-C61A0278109E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CE64FCA-B38E-49AF-A866-1BBE551FC1C0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62" name="Forme libre : forme 20">
            <a:extLst>
              <a:ext uri="{FF2B5EF4-FFF2-40B4-BE49-F238E27FC236}">
                <a16:creationId xmlns:a16="http://schemas.microsoft.com/office/drawing/2014/main" id="{4F0AF10D-C336-4D22-AC9D-E5010D292E5B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63" name="Forme libre : forme 20">
            <a:extLst>
              <a:ext uri="{FF2B5EF4-FFF2-40B4-BE49-F238E27FC236}">
                <a16:creationId xmlns:a16="http://schemas.microsoft.com/office/drawing/2014/main" id="{72D6FA32-3A51-430A-AC4F-D8615C8030E2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40103F-9B28-4BCA-AA45-0B9389C1F2AF}"/>
              </a:ext>
            </a:extLst>
          </p:cNvPr>
          <p:cNvSpPr txBox="1"/>
          <p:nvPr/>
        </p:nvSpPr>
        <p:spPr>
          <a:xfrm>
            <a:off x="63780" y="1595585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357389-8932-4218-B517-2F0988B5F7B0}"/>
              </a:ext>
            </a:extLst>
          </p:cNvPr>
          <p:cNvSpPr txBox="1"/>
          <p:nvPr/>
        </p:nvSpPr>
        <p:spPr>
          <a:xfrm>
            <a:off x="3951880" y="4816655"/>
            <a:ext cx="2996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.. </a:t>
            </a:r>
            <a:r>
              <a:rPr lang="fr-FR" dirty="0" err="1"/>
              <a:t>From</a:t>
            </a:r>
            <a:r>
              <a:rPr lang="fr-FR" dirty="0"/>
              <a:t> table1</a:t>
            </a:r>
          </a:p>
          <a:p>
            <a:r>
              <a:rPr lang="fr-FR" b="1" dirty="0" err="1"/>
              <a:t>Where</a:t>
            </a:r>
            <a:r>
              <a:rPr lang="fr-FR" b="1" dirty="0"/>
              <a:t> col1=a and col2=2 </a:t>
            </a:r>
            <a:br>
              <a:rPr lang="fr-FR" b="1" dirty="0"/>
            </a:br>
            <a:r>
              <a:rPr lang="fr-FR" b="1" dirty="0"/>
              <a:t>             -- </a:t>
            </a:r>
            <a:r>
              <a:rPr lang="fr-FR" b="1" dirty="0" err="1"/>
              <a:t>partitioned</a:t>
            </a:r>
            <a:r>
              <a:rPr lang="fr-FR" b="1" dirty="0"/>
              <a:t> </a:t>
            </a:r>
            <a:r>
              <a:rPr lang="fr-FR" b="1" dirty="0" err="1"/>
              <a:t>columns</a:t>
            </a:r>
            <a:endParaRPr lang="fr-FR" b="1" dirty="0"/>
          </a:p>
        </p:txBody>
      </p:sp>
      <p:sp>
        <p:nvSpPr>
          <p:cNvPr id="66" name="ZoneTexte 22">
            <a:extLst>
              <a:ext uri="{FF2B5EF4-FFF2-40B4-BE49-F238E27FC236}">
                <a16:creationId xmlns:a16="http://schemas.microsoft.com/office/drawing/2014/main" id="{F0CDCC07-406E-40FE-8ED2-D0C97A9A8C93}"/>
              </a:ext>
            </a:extLst>
          </p:cNvPr>
          <p:cNvSpPr txBox="1"/>
          <p:nvPr/>
        </p:nvSpPr>
        <p:spPr>
          <a:xfrm>
            <a:off x="2380661" y="2364565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43816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A6F0C-AA0F-4203-BE62-3569AC1EDC26}"/>
              </a:ext>
            </a:extLst>
          </p:cNvPr>
          <p:cNvSpPr txBox="1">
            <a:spLocks/>
          </p:cNvSpPr>
          <p:nvPr/>
        </p:nvSpPr>
        <p:spPr>
          <a:xfrm>
            <a:off x="177" y="543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3/5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Schema</a:t>
            </a:r>
            <a:r>
              <a:rPr lang="fr-FR" sz="3600" dirty="0">
                <a:solidFill>
                  <a:sysClr val="windowText" lastClr="000000"/>
                </a:solidFill>
              </a:rPr>
              <a:t>, </a:t>
            </a:r>
            <a:r>
              <a:rPr lang="fr-FR" sz="3600" dirty="0" err="1">
                <a:solidFill>
                  <a:sysClr val="windowText" lastClr="000000"/>
                </a:solidFill>
              </a:rPr>
              <a:t>Binary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Encoding</a:t>
            </a:r>
            <a:r>
              <a:rPr lang="fr-FR" sz="3600" dirty="0">
                <a:solidFill>
                  <a:sysClr val="windowText" lastClr="000000"/>
                </a:solidFill>
              </a:rPr>
              <a:t>, </a:t>
            </a:r>
            <a:r>
              <a:rPr lang="fr-FR" sz="3600" dirty="0" err="1">
                <a:solidFill>
                  <a:sysClr val="windowText" lastClr="000000"/>
                </a:solidFill>
              </a:rPr>
              <a:t>Dictionary</a:t>
            </a:r>
            <a:endParaRPr lang="fr-FR" sz="3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7EEDA-B2E2-4CFA-ADBA-3864F4B0BEF0}"/>
              </a:ext>
            </a:extLst>
          </p:cNvPr>
          <p:cNvSpPr txBox="1"/>
          <p:nvPr/>
        </p:nvSpPr>
        <p:spPr>
          <a:xfrm>
            <a:off x="834390" y="2164080"/>
            <a:ext cx="19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CSV, Xml, ND-JSON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08228-CE53-4E0F-9F0B-2D1DC4955EE1}"/>
              </a:ext>
            </a:extLst>
          </p:cNvPr>
          <p:cNvSpPr txBox="1"/>
          <p:nvPr/>
        </p:nvSpPr>
        <p:spPr>
          <a:xfrm>
            <a:off x="3166237" y="2133600"/>
            <a:ext cx="5152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Schema-less</a:t>
            </a:r>
            <a:r>
              <a:rPr lang="fr-FR" dirty="0"/>
              <a:t> file formats ! </a:t>
            </a:r>
          </a:p>
          <a:p>
            <a:r>
              <a:rPr lang="fr-FR" dirty="0"/>
              <a:t>… </a:t>
            </a:r>
            <a:r>
              <a:rPr lang="fr-FR" dirty="0" err="1"/>
              <a:t>innefficient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 err="1"/>
              <a:t>Redundant</a:t>
            </a:r>
            <a:r>
              <a:rPr lang="fr-FR" dirty="0"/>
              <a:t> &lt;xml&gt; value&lt;/xml&gt;  or « </a:t>
            </a:r>
            <a:r>
              <a:rPr lang="fr-FR" dirty="0" err="1"/>
              <a:t>json</a:t>
            </a:r>
            <a:r>
              <a:rPr lang="fr-FR" dirty="0"/>
              <a:t> »:   « value»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C2E40-9470-4AD8-A4BB-8669229FF2BE}"/>
              </a:ext>
            </a:extLst>
          </p:cNvPr>
          <p:cNvSpPr txBox="1"/>
          <p:nvPr/>
        </p:nvSpPr>
        <p:spPr>
          <a:xfrm>
            <a:off x="864870" y="3482340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PARQUET, ORC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25FB7-4572-454F-B707-21C976D7BF90}"/>
              </a:ext>
            </a:extLst>
          </p:cNvPr>
          <p:cNvSpPr txBox="1"/>
          <p:nvPr/>
        </p:nvSpPr>
        <p:spPr>
          <a:xfrm>
            <a:off x="3166237" y="3482340"/>
            <a:ext cx="4363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file </a:t>
            </a:r>
          </a:p>
          <a:p>
            <a:r>
              <a:rPr lang="fr-FR" dirty="0"/>
              <a:t>… efficient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/>
              <a:t>Efficient </a:t>
            </a:r>
            <a:r>
              <a:rPr lang="fr-FR" dirty="0" err="1"/>
              <a:t>incremental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, or </a:t>
            </a:r>
            <a:r>
              <a:rPr lang="fr-FR" dirty="0" err="1"/>
              <a:t>Dictionary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470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178" y="20184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4/5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Columns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Pruning</a:t>
            </a:r>
            <a:endParaRPr lang="fr-FR" sz="3600" dirty="0">
              <a:solidFill>
                <a:sysClr val="windowText" lastClr="000000"/>
              </a:solidFill>
            </a:endParaRP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 (</a:t>
            </a:r>
            <a:r>
              <a:rPr lang="fr-FR" sz="3600" dirty="0" err="1">
                <a:solidFill>
                  <a:sysClr val="windowText" lastClr="000000"/>
                </a:solidFill>
              </a:rPr>
              <a:t>seek</a:t>
            </a:r>
            <a:r>
              <a:rPr lang="fr-FR" sz="3600" dirty="0">
                <a:solidFill>
                  <a:sysClr val="windowText" lastClr="000000"/>
                </a:solidFill>
              </a:rPr>
              <a:t> in </a:t>
            </a:r>
            <a:r>
              <a:rPr lang="fr-FR" sz="3600" dirty="0" err="1">
                <a:solidFill>
                  <a:sysClr val="windowText" lastClr="000000"/>
                </a:solidFill>
              </a:rPr>
              <a:t>Columnar</a:t>
            </a:r>
            <a:r>
              <a:rPr lang="fr-FR" sz="3600" dirty="0">
                <a:solidFill>
                  <a:sysClr val="windowText" lastClr="000000"/>
                </a:solidFill>
              </a:rPr>
              <a:t> Format)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99D0F7-C889-4AA0-A494-47A6A1CE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50" y="3581282"/>
            <a:ext cx="1473933" cy="110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5A1C8E-8587-49A0-A5B2-8E2519D7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73" y="2766274"/>
            <a:ext cx="1628582" cy="84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A7D15FC-0932-406F-9B01-3AA8BFBE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245" y="2783912"/>
            <a:ext cx="746972" cy="6710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Forme libre : forme 13">
            <a:extLst>
              <a:ext uri="{FF2B5EF4-FFF2-40B4-BE49-F238E27FC236}">
                <a16:creationId xmlns:a16="http://schemas.microsoft.com/office/drawing/2014/main" id="{4E845163-B6FC-443C-9951-F06B915A9BDD}"/>
              </a:ext>
            </a:extLst>
          </p:cNvPr>
          <p:cNvSpPr/>
          <p:nvPr/>
        </p:nvSpPr>
        <p:spPr>
          <a:xfrm>
            <a:off x="5074560" y="3672001"/>
            <a:ext cx="1211716" cy="9003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Forme libre : forme 14">
            <a:extLst>
              <a:ext uri="{FF2B5EF4-FFF2-40B4-BE49-F238E27FC236}">
                <a16:creationId xmlns:a16="http://schemas.microsoft.com/office/drawing/2014/main" id="{436C6A27-294A-473C-9BB7-FA1546B7778B}"/>
              </a:ext>
            </a:extLst>
          </p:cNvPr>
          <p:cNvSpPr/>
          <p:nvPr/>
        </p:nvSpPr>
        <p:spPr>
          <a:xfrm>
            <a:off x="4308866" y="2743594"/>
            <a:ext cx="2495792" cy="913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Forme libre : forme 15">
            <a:extLst>
              <a:ext uri="{FF2B5EF4-FFF2-40B4-BE49-F238E27FC236}">
                <a16:creationId xmlns:a16="http://schemas.microsoft.com/office/drawing/2014/main" id="{D84AA0ED-E9E7-4A8B-9330-3F74DEC802E8}"/>
              </a:ext>
            </a:extLst>
          </p:cNvPr>
          <p:cNvSpPr/>
          <p:nvPr/>
        </p:nvSpPr>
        <p:spPr>
          <a:xfrm>
            <a:off x="5372989" y="1821665"/>
            <a:ext cx="2285920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1745BB2-C2D1-403B-BB35-7C7E76FC43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173" y="1896182"/>
            <a:ext cx="1371551" cy="7847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orme libre : forme 2">
            <a:extLst>
              <a:ext uri="{FF2B5EF4-FFF2-40B4-BE49-F238E27FC236}">
                <a16:creationId xmlns:a16="http://schemas.microsoft.com/office/drawing/2014/main" id="{0C4CF030-A4E1-48E2-AB3B-77C8AA537E83}"/>
              </a:ext>
            </a:extLst>
          </p:cNvPr>
          <p:cNvSpPr/>
          <p:nvPr/>
        </p:nvSpPr>
        <p:spPr>
          <a:xfrm>
            <a:off x="4072744" y="4572329"/>
            <a:ext cx="2937587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B2614B-5B1A-493F-84E8-56179184C6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21" y="4686625"/>
            <a:ext cx="228664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889FEAC-7FBA-42C7-99F7-52F0BB4A4F5B}"/>
              </a:ext>
            </a:extLst>
          </p:cNvPr>
          <p:cNvSpPr txBox="1"/>
          <p:nvPr/>
        </p:nvSpPr>
        <p:spPr>
          <a:xfrm>
            <a:off x="1191094" y="1826279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3A8A4F-7111-48DA-A857-0EE73BEF7791}"/>
              </a:ext>
            </a:extLst>
          </p:cNvPr>
          <p:cNvSpPr txBox="1"/>
          <p:nvPr/>
        </p:nvSpPr>
        <p:spPr>
          <a:xfrm>
            <a:off x="1208498" y="2983225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75CA4B-1699-4424-A3B3-C218A84BA0C7}"/>
              </a:ext>
            </a:extLst>
          </p:cNvPr>
          <p:cNvSpPr txBox="1"/>
          <p:nvPr/>
        </p:nvSpPr>
        <p:spPr>
          <a:xfrm>
            <a:off x="1246595" y="4049512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FCDF96-87BC-4768-89F3-DEE62BE8C5CE}"/>
              </a:ext>
            </a:extLst>
          </p:cNvPr>
          <p:cNvSpPr txBox="1"/>
          <p:nvPr/>
        </p:nvSpPr>
        <p:spPr>
          <a:xfrm>
            <a:off x="1246596" y="4931140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496755E4-77FB-4021-BF78-F235EB4F99E0}"/>
              </a:ext>
            </a:extLst>
          </p:cNvPr>
          <p:cNvSpPr/>
          <p:nvPr/>
        </p:nvSpPr>
        <p:spPr>
          <a:xfrm>
            <a:off x="2728170" y="3513125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Arrow: Curved Right 81">
            <a:extLst>
              <a:ext uri="{FF2B5EF4-FFF2-40B4-BE49-F238E27FC236}">
                <a16:creationId xmlns:a16="http://schemas.microsoft.com/office/drawing/2014/main" id="{080C6627-C07B-4419-8710-CD12412F7F10}"/>
              </a:ext>
            </a:extLst>
          </p:cNvPr>
          <p:cNvSpPr/>
          <p:nvPr/>
        </p:nvSpPr>
        <p:spPr>
          <a:xfrm>
            <a:off x="2720559" y="4766005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Arrow: Curved Right 82">
            <a:extLst>
              <a:ext uri="{FF2B5EF4-FFF2-40B4-BE49-F238E27FC236}">
                <a16:creationId xmlns:a16="http://schemas.microsoft.com/office/drawing/2014/main" id="{17E35016-10A6-4263-8090-2C00AD05E97A}"/>
              </a:ext>
            </a:extLst>
          </p:cNvPr>
          <p:cNvSpPr/>
          <p:nvPr/>
        </p:nvSpPr>
        <p:spPr>
          <a:xfrm>
            <a:off x="2711435" y="2439100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03F8FF7-30D1-44DF-8CD2-A71475BD3917}"/>
              </a:ext>
            </a:extLst>
          </p:cNvPr>
          <p:cNvSpPr/>
          <p:nvPr/>
        </p:nvSpPr>
        <p:spPr>
          <a:xfrm rot="16200000">
            <a:off x="4602083" y="3324490"/>
            <a:ext cx="232402" cy="134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992DEDB6-2C12-454F-9622-E02ECF5F2471}"/>
              </a:ext>
            </a:extLst>
          </p:cNvPr>
          <p:cNvSpPr/>
          <p:nvPr/>
        </p:nvSpPr>
        <p:spPr>
          <a:xfrm rot="16200000">
            <a:off x="4823990" y="3579344"/>
            <a:ext cx="232402" cy="1350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5F29-0C0B-4CC8-A868-3C5A309108C9}"/>
              </a:ext>
            </a:extLst>
          </p:cNvPr>
          <p:cNvSpPr txBox="1"/>
          <p:nvPr/>
        </p:nvSpPr>
        <p:spPr>
          <a:xfrm>
            <a:off x="6381913" y="3810799"/>
            <a:ext cx="168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Seek</a:t>
            </a:r>
            <a:r>
              <a:rPr lang="fr-FR" dirty="0"/>
              <a:t> / </a:t>
            </a:r>
            <a:r>
              <a:rPr lang="fr-FR" dirty="0" err="1"/>
              <a:t>read</a:t>
            </a:r>
            <a:r>
              <a:rPr lang="fr-FR" dirty="0"/>
              <a:t> </a:t>
            </a:r>
          </a:p>
          <a:p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70C6CD-48EB-4BEC-82B7-D510F25DA321}"/>
              </a:ext>
            </a:extLst>
          </p:cNvPr>
          <p:cNvGrpSpPr/>
          <p:nvPr/>
        </p:nvGrpSpPr>
        <p:grpSpPr>
          <a:xfrm>
            <a:off x="7903452" y="3513033"/>
            <a:ext cx="2085571" cy="2012984"/>
            <a:chOff x="5377230" y="2379400"/>
            <a:chExt cx="4809349" cy="2898853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B8C24CD-4035-4405-928C-9DAE340F2BEF}"/>
                </a:ext>
              </a:extLst>
            </p:cNvPr>
            <p:cNvCxnSpPr>
              <a:cxnSpLocks/>
              <a:stCxn id="87" idx="2"/>
              <a:endCxn id="91" idx="0"/>
            </p:cNvCxnSpPr>
            <p:nvPr/>
          </p:nvCxnSpPr>
          <p:spPr>
            <a:xfrm>
              <a:off x="6222261" y="3075394"/>
              <a:ext cx="3810" cy="19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B82B13D-C6DC-4462-BF1A-F9B381C58C40}"/>
                </a:ext>
              </a:extLst>
            </p:cNvPr>
            <p:cNvSpPr txBox="1"/>
            <p:nvPr/>
          </p:nvSpPr>
          <p:spPr>
            <a:xfrm>
              <a:off x="5377230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E2AF2FE-1C5D-4D2A-A79C-690533EA6554}"/>
                </a:ext>
              </a:extLst>
            </p:cNvPr>
            <p:cNvSpPr txBox="1"/>
            <p:nvPr/>
          </p:nvSpPr>
          <p:spPr>
            <a:xfrm>
              <a:off x="6794550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23898C-2995-47F8-B998-3F3142764AD4}"/>
                </a:ext>
              </a:extLst>
            </p:cNvPr>
            <p:cNvSpPr txBox="1"/>
            <p:nvPr/>
          </p:nvSpPr>
          <p:spPr>
            <a:xfrm>
              <a:off x="8455858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Row1-colP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12CA2A7-ABFD-4B57-8C8B-314CE75348D9}"/>
                </a:ext>
              </a:extLst>
            </p:cNvPr>
            <p:cNvCxnSpPr>
              <a:cxnSpLocks/>
            </p:cNvCxnSpPr>
            <p:nvPr/>
          </p:nvCxnSpPr>
          <p:spPr>
            <a:xfrm>
              <a:off x="5960307" y="358544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4678E09-96BF-4756-8FF3-E1E2D3966E64}"/>
                </a:ext>
              </a:extLst>
            </p:cNvPr>
            <p:cNvSpPr txBox="1"/>
            <p:nvPr/>
          </p:nvSpPr>
          <p:spPr>
            <a:xfrm>
              <a:off x="5381040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C904FB7-5CDA-4418-8C2A-A194CB9F3F4A}"/>
                </a:ext>
              </a:extLst>
            </p:cNvPr>
            <p:cNvSpPr txBox="1"/>
            <p:nvPr/>
          </p:nvSpPr>
          <p:spPr>
            <a:xfrm>
              <a:off x="6798362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FE3D18-DC3B-432F-93C4-C20FF8E574A7}"/>
                </a:ext>
              </a:extLst>
            </p:cNvPr>
            <p:cNvSpPr txBox="1"/>
            <p:nvPr/>
          </p:nvSpPr>
          <p:spPr>
            <a:xfrm>
              <a:off x="8459665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79213C4-062A-4F07-8447-505601C31673}"/>
                </a:ext>
              </a:extLst>
            </p:cNvPr>
            <p:cNvCxnSpPr>
              <a:cxnSpLocks/>
            </p:cNvCxnSpPr>
            <p:nvPr/>
          </p:nvCxnSpPr>
          <p:spPr>
            <a:xfrm>
              <a:off x="5971444" y="433578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5DD923-6C3A-4756-B8AF-6049BF4BB75A}"/>
                </a:ext>
              </a:extLst>
            </p:cNvPr>
            <p:cNvSpPr txBox="1"/>
            <p:nvPr/>
          </p:nvSpPr>
          <p:spPr>
            <a:xfrm>
              <a:off x="5377230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RowN-col1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D65B912-DBC4-407A-BCF2-68E256D55776}"/>
                </a:ext>
              </a:extLst>
            </p:cNvPr>
            <p:cNvSpPr txBox="1"/>
            <p:nvPr/>
          </p:nvSpPr>
          <p:spPr>
            <a:xfrm>
              <a:off x="6794548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RowN-col2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6BEDD77-3C99-47E3-899F-046790E1C28E}"/>
                </a:ext>
              </a:extLst>
            </p:cNvPr>
            <p:cNvSpPr txBox="1"/>
            <p:nvPr/>
          </p:nvSpPr>
          <p:spPr>
            <a:xfrm>
              <a:off x="8455858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err="1"/>
                <a:t>RowN-colP</a:t>
              </a:r>
              <a:endParaRPr lang="fr-FR" sz="10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F2F20C5-D425-440B-B119-5C0975E6F320}"/>
                </a:ext>
              </a:extLst>
            </p:cNvPr>
            <p:cNvCxnSpPr>
              <a:cxnSpLocks/>
            </p:cNvCxnSpPr>
            <p:nvPr/>
          </p:nvCxnSpPr>
          <p:spPr>
            <a:xfrm>
              <a:off x="7331907" y="3063478"/>
              <a:ext cx="3810" cy="17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2BBF5C1-6E81-4669-A504-82CE2D75BBF2}"/>
                </a:ext>
              </a:extLst>
            </p:cNvPr>
            <p:cNvCxnSpPr>
              <a:cxnSpLocks/>
            </p:cNvCxnSpPr>
            <p:nvPr/>
          </p:nvCxnSpPr>
          <p:spPr>
            <a:xfrm>
              <a:off x="7331907" y="355877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16A5CA-F1CE-4775-96FA-64638481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343044" y="430911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AA1650D-7276-4CCB-861D-F08E8BB8B81B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87" y="3074908"/>
              <a:ext cx="3810" cy="17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0BA366-2364-4DDA-88C0-C4127E187265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87" y="357020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9C6B7EA-CF87-4301-A5D1-6EE5CE0BB80B}"/>
                </a:ext>
              </a:extLst>
            </p:cNvPr>
            <p:cNvCxnSpPr>
              <a:cxnSpLocks/>
            </p:cNvCxnSpPr>
            <p:nvPr/>
          </p:nvCxnSpPr>
          <p:spPr>
            <a:xfrm>
              <a:off x="9011824" y="432054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40B612D-A0EB-4C7B-82AE-7CC4113CC280}"/>
                </a:ext>
              </a:extLst>
            </p:cNvPr>
            <p:cNvSpPr/>
            <p:nvPr/>
          </p:nvSpPr>
          <p:spPr>
            <a:xfrm>
              <a:off x="6108825" y="2379400"/>
              <a:ext cx="962840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95701C5-DEA7-4312-92B4-40E1CA4EE73B}"/>
                </a:ext>
              </a:extLst>
            </p:cNvPr>
            <p:cNvSpPr/>
            <p:nvPr/>
          </p:nvSpPr>
          <p:spPr>
            <a:xfrm>
              <a:off x="7449617" y="2426670"/>
              <a:ext cx="912489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F7FE24E-BA99-4FB6-B2CA-73CE9814EFC1}"/>
                </a:ext>
              </a:extLst>
            </p:cNvPr>
            <p:cNvSpPr/>
            <p:nvPr/>
          </p:nvSpPr>
          <p:spPr>
            <a:xfrm>
              <a:off x="7940722" y="2436553"/>
              <a:ext cx="849514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229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177" y="543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5/5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PredicatePushDown</a:t>
            </a:r>
            <a:r>
              <a:rPr lang="fr-FR" sz="3600" dirty="0">
                <a:solidFill>
                  <a:sysClr val="windowText" lastClr="000000"/>
                </a:solidFill>
              </a:rPr>
              <a:t> (min-max </a:t>
            </a:r>
            <a:r>
              <a:rPr lang="fr-FR" sz="3600" dirty="0" err="1">
                <a:solidFill>
                  <a:sysClr val="windowText" lastClr="000000"/>
                </a:solidFill>
              </a:rPr>
              <a:t>statistics</a:t>
            </a:r>
            <a:r>
              <a:rPr lang="fr-FR" sz="3600" dirty="0">
                <a:solidFill>
                  <a:sysClr val="windowText" lastClr="000000"/>
                </a:solidFill>
              </a:rPr>
              <a:t>/Bloom)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99D0F7-C889-4AA0-A494-47A6A1CE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50" y="3234585"/>
            <a:ext cx="1473933" cy="110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5A1C8E-8587-49A0-A5B2-8E2519D7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73" y="2419575"/>
            <a:ext cx="1628582" cy="84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A7D15FC-0932-406F-9B01-3AA8BFBE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245" y="2437215"/>
            <a:ext cx="746972" cy="6710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Forme libre : forme 13">
            <a:extLst>
              <a:ext uri="{FF2B5EF4-FFF2-40B4-BE49-F238E27FC236}">
                <a16:creationId xmlns:a16="http://schemas.microsoft.com/office/drawing/2014/main" id="{4E845163-B6FC-443C-9951-F06B915A9BDD}"/>
              </a:ext>
            </a:extLst>
          </p:cNvPr>
          <p:cNvSpPr/>
          <p:nvPr/>
        </p:nvSpPr>
        <p:spPr>
          <a:xfrm>
            <a:off x="5074560" y="3325303"/>
            <a:ext cx="1211716" cy="9003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Forme libre : forme 14">
            <a:extLst>
              <a:ext uri="{FF2B5EF4-FFF2-40B4-BE49-F238E27FC236}">
                <a16:creationId xmlns:a16="http://schemas.microsoft.com/office/drawing/2014/main" id="{436C6A27-294A-473C-9BB7-FA1546B7778B}"/>
              </a:ext>
            </a:extLst>
          </p:cNvPr>
          <p:cNvSpPr/>
          <p:nvPr/>
        </p:nvSpPr>
        <p:spPr>
          <a:xfrm>
            <a:off x="4308866" y="2396896"/>
            <a:ext cx="2495792" cy="913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Forme libre : forme 15">
            <a:extLst>
              <a:ext uri="{FF2B5EF4-FFF2-40B4-BE49-F238E27FC236}">
                <a16:creationId xmlns:a16="http://schemas.microsoft.com/office/drawing/2014/main" id="{D84AA0ED-E9E7-4A8B-9330-3F74DEC802E8}"/>
              </a:ext>
            </a:extLst>
          </p:cNvPr>
          <p:cNvSpPr/>
          <p:nvPr/>
        </p:nvSpPr>
        <p:spPr>
          <a:xfrm>
            <a:off x="5372989" y="1474967"/>
            <a:ext cx="2285920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1745BB2-C2D1-403B-BB35-7C7E76FC43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173" y="1549485"/>
            <a:ext cx="1371551" cy="7847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orme libre : forme 2">
            <a:extLst>
              <a:ext uri="{FF2B5EF4-FFF2-40B4-BE49-F238E27FC236}">
                <a16:creationId xmlns:a16="http://schemas.microsoft.com/office/drawing/2014/main" id="{0C4CF030-A4E1-48E2-AB3B-77C8AA537E83}"/>
              </a:ext>
            </a:extLst>
          </p:cNvPr>
          <p:cNvSpPr/>
          <p:nvPr/>
        </p:nvSpPr>
        <p:spPr>
          <a:xfrm>
            <a:off x="4072744" y="4225631"/>
            <a:ext cx="2937587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B2614B-5B1A-493F-84E8-56179184C6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21" y="4339927"/>
            <a:ext cx="228664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889FEAC-7FBA-42C7-99F7-52F0BB4A4F5B}"/>
              </a:ext>
            </a:extLst>
          </p:cNvPr>
          <p:cNvSpPr txBox="1"/>
          <p:nvPr/>
        </p:nvSpPr>
        <p:spPr>
          <a:xfrm>
            <a:off x="1191094" y="1479581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3A8A4F-7111-48DA-A857-0EE73BEF7791}"/>
              </a:ext>
            </a:extLst>
          </p:cNvPr>
          <p:cNvSpPr txBox="1"/>
          <p:nvPr/>
        </p:nvSpPr>
        <p:spPr>
          <a:xfrm>
            <a:off x="1208498" y="2636528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75CA4B-1699-4424-A3B3-C218A84BA0C7}"/>
              </a:ext>
            </a:extLst>
          </p:cNvPr>
          <p:cNvSpPr txBox="1"/>
          <p:nvPr/>
        </p:nvSpPr>
        <p:spPr>
          <a:xfrm>
            <a:off x="1246595" y="3702815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FCDF96-87BC-4768-89F3-DEE62BE8C5CE}"/>
              </a:ext>
            </a:extLst>
          </p:cNvPr>
          <p:cNvSpPr txBox="1"/>
          <p:nvPr/>
        </p:nvSpPr>
        <p:spPr>
          <a:xfrm>
            <a:off x="1246596" y="4584441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496755E4-77FB-4021-BF78-F235EB4F99E0}"/>
              </a:ext>
            </a:extLst>
          </p:cNvPr>
          <p:cNvSpPr/>
          <p:nvPr/>
        </p:nvSpPr>
        <p:spPr>
          <a:xfrm>
            <a:off x="2728170" y="3166428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Arrow: Curved Right 81">
            <a:extLst>
              <a:ext uri="{FF2B5EF4-FFF2-40B4-BE49-F238E27FC236}">
                <a16:creationId xmlns:a16="http://schemas.microsoft.com/office/drawing/2014/main" id="{080C6627-C07B-4419-8710-CD12412F7F10}"/>
              </a:ext>
            </a:extLst>
          </p:cNvPr>
          <p:cNvSpPr/>
          <p:nvPr/>
        </p:nvSpPr>
        <p:spPr>
          <a:xfrm>
            <a:off x="2720559" y="4419307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Arrow: Curved Right 82">
            <a:extLst>
              <a:ext uri="{FF2B5EF4-FFF2-40B4-BE49-F238E27FC236}">
                <a16:creationId xmlns:a16="http://schemas.microsoft.com/office/drawing/2014/main" id="{17E35016-10A6-4263-8090-2C00AD05E97A}"/>
              </a:ext>
            </a:extLst>
          </p:cNvPr>
          <p:cNvSpPr/>
          <p:nvPr/>
        </p:nvSpPr>
        <p:spPr>
          <a:xfrm>
            <a:off x="2711435" y="2092402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03F8FF7-30D1-44DF-8CD2-A71475BD3917}"/>
              </a:ext>
            </a:extLst>
          </p:cNvPr>
          <p:cNvSpPr/>
          <p:nvPr/>
        </p:nvSpPr>
        <p:spPr>
          <a:xfrm rot="16200000">
            <a:off x="4602083" y="2977793"/>
            <a:ext cx="232402" cy="134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992DEDB6-2C12-454F-9622-E02ECF5F2471}"/>
              </a:ext>
            </a:extLst>
          </p:cNvPr>
          <p:cNvSpPr/>
          <p:nvPr/>
        </p:nvSpPr>
        <p:spPr>
          <a:xfrm rot="16200000">
            <a:off x="4823990" y="3232646"/>
            <a:ext cx="232402" cy="1350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9FAE537-ADAA-4D31-B9A8-EAC484AF9279}"/>
              </a:ext>
            </a:extLst>
          </p:cNvPr>
          <p:cNvSpPr/>
          <p:nvPr/>
        </p:nvSpPr>
        <p:spPr>
          <a:xfrm>
            <a:off x="5685456" y="3188489"/>
            <a:ext cx="578754" cy="2736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FE73C-A493-4177-96F7-BB6DCC100759}"/>
              </a:ext>
            </a:extLst>
          </p:cNvPr>
          <p:cNvSpPr txBox="1"/>
          <p:nvPr/>
        </p:nvSpPr>
        <p:spPr>
          <a:xfrm>
            <a:off x="6318394" y="3297868"/>
            <a:ext cx="331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for </a:t>
            </a:r>
            <a:r>
              <a:rPr lang="fr-FR" b="1" dirty="0"/>
              <a:t>skip</a:t>
            </a:r>
            <a:r>
              <a:rPr lang="fr-FR" dirty="0"/>
              <a:t> </a:t>
            </a:r>
            <a:r>
              <a:rPr lang="fr-FR" b="1" dirty="0" err="1"/>
              <a:t>RowGroups</a:t>
            </a:r>
            <a:r>
              <a:rPr lang="fr-FR" dirty="0"/>
              <a:t>(=blocks)</a:t>
            </a:r>
          </a:p>
          <a:p>
            <a:r>
              <a:rPr lang="fr-FR" dirty="0" err="1"/>
              <a:t>Where</a:t>
            </a:r>
            <a:r>
              <a:rPr lang="fr-FR" dirty="0"/>
              <a:t> « col3=value3 » </a:t>
            </a:r>
          </a:p>
          <a:p>
            <a:r>
              <a:rPr lang="fr-FR" b="1" dirty="0"/>
              <a:t>by min/max or Bloom</a:t>
            </a:r>
          </a:p>
        </p:txBody>
      </p:sp>
    </p:spTree>
    <p:extLst>
      <p:ext uri="{BB962C8B-B14F-4D97-AF65-F5344CB8AC3E}">
        <p14:creationId xmlns:p14="http://schemas.microsoft.com/office/powerpoint/2010/main" val="273377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3FACB-A5C1-4294-830B-49742442BA8A}"/>
              </a:ext>
            </a:extLst>
          </p:cNvPr>
          <p:cNvSpPr txBox="1">
            <a:spLocks/>
          </p:cNvSpPr>
          <p:nvPr/>
        </p:nvSpPr>
        <p:spPr>
          <a:xfrm>
            <a:off x="-148413" y="219014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>
                <a:solidFill>
                  <a:sysClr val="windowText" lastClr="000000"/>
                </a:solidFill>
              </a:rPr>
              <a:t>Next… part 5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94075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(Hive) </a:t>
            </a:r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954800" y="2134524"/>
            <a:ext cx="1807200" cy="26039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1725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297025" y="2676044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/data/table1/**</a:t>
            </a:r>
            <a:endParaRPr lang="fr-FR" dirty="0"/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/data/table2/**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/data/table3/**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2377920" y="3115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4A36A8-9AF9-4FB9-8873-D433C9BE8A9B}"/>
              </a:ext>
            </a:extLst>
          </p:cNvPr>
          <p:cNvSpPr txBox="1"/>
          <p:nvPr/>
        </p:nvSpPr>
        <p:spPr>
          <a:xfrm>
            <a:off x="1778400" y="1107613"/>
            <a:ext cx="2422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r>
              <a:rPr lang="fr-FR" sz="2800" dirty="0"/>
              <a:t> DB</a:t>
            </a:r>
            <a:br>
              <a:rPr lang="fr-FR" sz="2800" dirty="0"/>
            </a:br>
            <a:r>
              <a:rPr lang="fr-FR" sz="2800" dirty="0"/>
              <a:t>(ex: </a:t>
            </a:r>
            <a:r>
              <a:rPr lang="fr-FR" sz="2800" dirty="0" err="1"/>
              <a:t>postgresql</a:t>
            </a:r>
            <a:r>
              <a:rPr lang="fr-FR" sz="2800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3230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3920400" y="2835276"/>
            <a:ext cx="1864800" cy="430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 flipV="1">
            <a:off x="3982560" y="3688752"/>
            <a:ext cx="1802640" cy="35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D00B2A21-E18F-44FA-B3ED-2F08CCE7F7AD}"/>
              </a:ext>
            </a:extLst>
          </p:cNvPr>
          <p:cNvSpPr/>
          <p:nvPr/>
        </p:nvSpPr>
        <p:spPr>
          <a:xfrm>
            <a:off x="2377920" y="3616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Table2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3982560" y="4254180"/>
            <a:ext cx="1701840" cy="24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31">
            <a:extLst>
              <a:ext uri="{FF2B5EF4-FFF2-40B4-BE49-F238E27FC236}">
                <a16:creationId xmlns:a16="http://schemas.microsoft.com/office/drawing/2014/main" id="{475418B2-E101-41DA-9F32-C8E40CFB4FA0}"/>
              </a:ext>
            </a:extLst>
          </p:cNvPr>
          <p:cNvSpPr/>
          <p:nvPr/>
        </p:nvSpPr>
        <p:spPr>
          <a:xfrm>
            <a:off x="2375520" y="4093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A639B-8191-4344-95D1-74E1F2F0F340}"/>
              </a:ext>
            </a:extLst>
          </p:cNvPr>
          <p:cNvSpPr txBox="1"/>
          <p:nvPr/>
        </p:nvSpPr>
        <p:spPr>
          <a:xfrm>
            <a:off x="4165825" y="2232954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Mapping:</a:t>
            </a:r>
          </a:p>
          <a:p>
            <a:r>
              <a:rPr lang="fr-FR" dirty="0"/>
              <a:t>Location URL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C22B-2A39-43A0-A732-6E9B954C25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C0ADBC-A5B6-4A6B-9779-1CEB99EF76C0}"/>
              </a:ext>
            </a:extLst>
          </p:cNvPr>
          <p:cNvSpPr txBox="1"/>
          <p:nvPr/>
        </p:nvSpPr>
        <p:spPr>
          <a:xfrm>
            <a:off x="1069200" y="1447200"/>
            <a:ext cx="84637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Contains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 </a:t>
            </a:r>
            <a:r>
              <a:rPr lang="fr-FR" sz="2800" b="1" dirty="0"/>
              <a:t>DDL</a:t>
            </a:r>
            <a:r>
              <a:rPr lang="fr-FR" sz="2800" dirty="0"/>
              <a:t>   (Data </a:t>
            </a:r>
            <a:r>
              <a:rPr lang="fr-FR" sz="2800" dirty="0" err="1"/>
              <a:t>Definition</a:t>
            </a:r>
            <a:r>
              <a:rPr lang="fr-FR" sz="2800" dirty="0"/>
              <a:t> Langage)</a:t>
            </a:r>
          </a:p>
          <a:p>
            <a:r>
              <a:rPr lang="fr-FR" sz="2800" dirty="0"/>
              <a:t>          </a:t>
            </a:r>
            <a:r>
              <a:rPr lang="fr-FR" sz="2800" b="1" dirty="0" err="1"/>
              <a:t>metadata</a:t>
            </a:r>
            <a:r>
              <a:rPr lang="fr-FR" sz="2800" dirty="0"/>
              <a:t>   (no HDFS data) </a:t>
            </a:r>
          </a:p>
          <a:p>
            <a:endParaRPr lang="fr-FR" sz="2800" dirty="0"/>
          </a:p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 mapping :  </a:t>
            </a:r>
            <a:r>
              <a:rPr lang="fr-FR" sz="2800" b="1" dirty="0" err="1"/>
              <a:t>name</a:t>
            </a:r>
            <a:r>
              <a:rPr lang="fr-FR" sz="2800" b="1" dirty="0"/>
              <a:t> in SQL </a:t>
            </a:r>
            <a:r>
              <a:rPr lang="fr-FR" sz="2800" b="1" dirty="0">
                <a:sym typeface="Wingdings" panose="05000000000000000000" pitchFamily="2" charset="2"/>
              </a:rPr>
              <a:t> location in HDFS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b="1" dirty="0">
                <a:sym typeface="Wingdings" panose="05000000000000000000" pitchFamily="2" charset="2"/>
              </a:rPr>
              <a:t>File format </a:t>
            </a:r>
            <a:r>
              <a:rPr lang="fr-FR" sz="2800" dirty="0" err="1">
                <a:sym typeface="Wingdings" panose="05000000000000000000" pitchFamily="2" charset="2"/>
              </a:rPr>
              <a:t>encoding</a:t>
            </a:r>
            <a:r>
              <a:rPr lang="fr-FR" sz="2800" dirty="0">
                <a:sym typeface="Wingdings" panose="05000000000000000000" pitchFamily="2" charset="2"/>
              </a:rPr>
              <a:t>:  parquet, </a:t>
            </a:r>
            <a:r>
              <a:rPr lang="fr-FR" sz="2800" dirty="0" err="1">
                <a:sym typeface="Wingdings" panose="05000000000000000000" pitchFamily="2" charset="2"/>
              </a:rPr>
              <a:t>orc</a:t>
            </a:r>
            <a:r>
              <a:rPr lang="fr-FR" sz="2800" dirty="0">
                <a:sym typeface="Wingdings" panose="05000000000000000000" pitchFamily="2" charset="2"/>
              </a:rPr>
              <a:t>, </a:t>
            </a:r>
            <a:r>
              <a:rPr lang="fr-FR" sz="2800" dirty="0" err="1">
                <a:sym typeface="Wingdings" panose="05000000000000000000" pitchFamily="2" charset="2"/>
              </a:rPr>
              <a:t>avro</a:t>
            </a:r>
            <a:r>
              <a:rPr lang="fr-FR" sz="2800" dirty="0">
                <a:sym typeface="Wingdings" panose="05000000000000000000" pitchFamily="2" charset="2"/>
              </a:rPr>
              <a:t>, csv, </a:t>
            </a:r>
            <a:r>
              <a:rPr lang="fr-FR" sz="2800" dirty="0" err="1">
                <a:sym typeface="Wingdings" panose="05000000000000000000" pitchFamily="2" charset="2"/>
              </a:rPr>
              <a:t>json</a:t>
            </a:r>
            <a:r>
              <a:rPr lang="fr-FR" sz="2800" dirty="0">
                <a:sym typeface="Wingdings" panose="05000000000000000000" pitchFamily="2" charset="2"/>
              </a:rPr>
              <a:t>, …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dirty="0" err="1">
                <a:sym typeface="Wingdings" panose="05000000000000000000" pitchFamily="2" charset="2"/>
              </a:rPr>
              <a:t>Schema</a:t>
            </a:r>
            <a:r>
              <a:rPr lang="fr-FR" sz="2800" dirty="0">
                <a:sym typeface="Wingdings" panose="05000000000000000000" pitchFamily="2" charset="2"/>
              </a:rPr>
              <a:t> : </a:t>
            </a:r>
            <a:r>
              <a:rPr lang="fr-FR" sz="2800" b="1" dirty="0" err="1">
                <a:sym typeface="Wingdings" panose="05000000000000000000" pitchFamily="2" charset="2"/>
              </a:rPr>
              <a:t>column</a:t>
            </a:r>
            <a:r>
              <a:rPr lang="fr-FR" sz="2800" b="1" dirty="0">
                <a:sym typeface="Wingdings" panose="05000000000000000000" pitchFamily="2" charset="2"/>
              </a:rPr>
              <a:t> types</a:t>
            </a:r>
            <a:endParaRPr lang="fr-F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226080"/>
            <a:ext cx="9428401" cy="946440"/>
          </a:xfrm>
        </p:spPr>
        <p:txBody>
          <a:bodyPr vert="horz"/>
          <a:lstStyle/>
          <a:p>
            <a:pPr rtl="0"/>
            <a:r>
              <a:rPr lang="en-US" dirty="0"/>
              <a:t>Sample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982800" y="1458000"/>
            <a:ext cx="48830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firstName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lastName</a:t>
            </a:r>
            <a:r>
              <a:rPr lang="fr-FR" sz="2400" dirty="0"/>
              <a:t> string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</a:t>
            </a:r>
          </a:p>
          <a:p>
            <a:r>
              <a:rPr lang="fr-FR" sz="2400" dirty="0"/>
              <a:t>  promo </a:t>
            </a:r>
            <a:r>
              <a:rPr lang="fr-FR" sz="2400" dirty="0" err="1"/>
              <a:t>int</a:t>
            </a:r>
            <a:endParaRPr lang="fr-FR" sz="2400" dirty="0"/>
          </a:p>
          <a:p>
            <a:r>
              <a:rPr lang="fr-FR" sz="2400" dirty="0"/>
              <a:t>)</a:t>
            </a:r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60" y="226080"/>
            <a:ext cx="9871439" cy="946440"/>
          </a:xfrm>
        </p:spPr>
        <p:txBody>
          <a:bodyPr vert="horz"/>
          <a:lstStyle/>
          <a:p>
            <a:pPr rtl="0"/>
            <a:r>
              <a:rPr lang="en-US" dirty="0"/>
              <a:t>Advanced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982800" y="1458000"/>
            <a:ext cx="83775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 </a:t>
            </a:r>
            <a:r>
              <a:rPr lang="fr-FR" sz="2400" dirty="0" err="1"/>
              <a:t>firstName</a:t>
            </a:r>
            <a:r>
              <a:rPr lang="fr-FR" sz="2400" dirty="0"/>
              <a:t> string, </a:t>
            </a:r>
            <a:r>
              <a:rPr lang="fr-FR" sz="2400" dirty="0" err="1"/>
              <a:t>lastName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street</a:t>
            </a:r>
            <a:r>
              <a:rPr lang="fr-FR" sz="2400" dirty="0"/>
              <a:t> </a:t>
            </a:r>
            <a:r>
              <a:rPr lang="fr-FR" sz="2400" dirty="0" err="1"/>
              <a:t>string,number</a:t>
            </a:r>
            <a:r>
              <a:rPr lang="fr-FR" sz="2400" dirty="0"/>
              <a:t> </a:t>
            </a:r>
            <a:r>
              <a:rPr lang="fr-FR" sz="2400" dirty="0" err="1"/>
              <a:t>int,zipcode</a:t>
            </a:r>
            <a:r>
              <a:rPr lang="fr-FR" sz="2400" dirty="0"/>
              <a:t>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  <a:r>
              <a:rPr lang="fr-FR" sz="2400" dirty="0"/>
              <a:t>,</a:t>
            </a:r>
          </a:p>
          <a:p>
            <a:r>
              <a:rPr lang="fr-FR" sz="2400" dirty="0"/>
              <a:t>   graduations </a:t>
            </a:r>
            <a:r>
              <a:rPr lang="fr-FR" sz="2400" b="1" dirty="0" err="1"/>
              <a:t>array</a:t>
            </a:r>
            <a:r>
              <a:rPr lang="fr-FR" sz="2400" b="1" dirty="0"/>
              <a:t>&lt;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name</a:t>
            </a:r>
            <a:r>
              <a:rPr lang="fr-FR" sz="2400" dirty="0"/>
              <a:t> string, </a:t>
            </a:r>
            <a:r>
              <a:rPr lang="fr-FR" sz="2400" dirty="0" err="1"/>
              <a:t>obtentionDate</a:t>
            </a:r>
            <a:r>
              <a:rPr lang="fr-FR" sz="2400" dirty="0"/>
              <a:t> date </a:t>
            </a:r>
            <a:r>
              <a:rPr lang="fr-FR" sz="2400" b="1" dirty="0"/>
              <a:t>&gt; &gt;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extraData</a:t>
            </a:r>
            <a:r>
              <a:rPr lang="fr-FR" sz="2400" dirty="0"/>
              <a:t> </a:t>
            </a:r>
            <a:r>
              <a:rPr lang="fr-FR" sz="2400" b="1" dirty="0" err="1"/>
              <a:t>map</a:t>
            </a:r>
            <a:r>
              <a:rPr lang="fr-FR" sz="2400" b="1" dirty="0"/>
              <a:t>&lt; </a:t>
            </a:r>
            <a:r>
              <a:rPr lang="fr-FR" sz="2400" dirty="0" err="1"/>
              <a:t>string,string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 promo </a:t>
            </a:r>
            <a:r>
              <a:rPr lang="fr-FR" sz="2400" dirty="0" err="1"/>
              <a:t>int</a:t>
            </a:r>
            <a:r>
              <a:rPr lang="fr-FR" sz="2400" dirty="0"/>
              <a:t> )</a:t>
            </a:r>
          </a:p>
          <a:p>
            <a:r>
              <a:rPr lang="en-US" sz="2400" dirty="0"/>
              <a:t>CLUSTERED BY ( id, ...)  SORTED BY (</a:t>
            </a:r>
            <a:r>
              <a:rPr lang="en-US" sz="2400" dirty="0" err="1"/>
              <a:t>lastName</a:t>
            </a:r>
            <a:r>
              <a:rPr lang="en-US" sz="2400" dirty="0"/>
              <a:t>, </a:t>
            </a:r>
            <a:r>
              <a:rPr lang="en-US" sz="2400" dirty="0" err="1"/>
              <a:t>firstName</a:t>
            </a:r>
            <a:r>
              <a:rPr lang="en-US" sz="2400" dirty="0"/>
              <a:t> )</a:t>
            </a:r>
            <a:endParaRPr lang="fr-FR" sz="2400" dirty="0"/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0285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7C025-19FF-465D-8DC7-F71336F62DC4}"/>
              </a:ext>
            </a:extLst>
          </p:cNvPr>
          <p:cNvSpPr txBox="1">
            <a:spLocks/>
          </p:cNvSpPr>
          <p:nvPr/>
        </p:nvSpPr>
        <p:spPr>
          <a:xfrm>
            <a:off x="504492" y="2049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C421D-DFD4-4C4A-908D-E7A4E36C65E9}"/>
              </a:ext>
            </a:extLst>
          </p:cNvPr>
          <p:cNvSpPr/>
          <p:nvPr/>
        </p:nvSpPr>
        <p:spPr>
          <a:xfrm>
            <a:off x="4331970" y="1643035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C0F2C3-8CAF-44F8-9C8F-8E08F0EFA8A2}"/>
              </a:ext>
            </a:extLst>
          </p:cNvPr>
          <p:cNvCxnSpPr>
            <a:cxnSpLocks/>
          </p:cNvCxnSpPr>
          <p:nvPr/>
        </p:nvCxnSpPr>
        <p:spPr>
          <a:xfrm>
            <a:off x="5536838" y="1945259"/>
            <a:ext cx="688702" cy="378841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B591F22-E794-4C7B-B26E-882B2850E281}"/>
              </a:ext>
            </a:extLst>
          </p:cNvPr>
          <p:cNvSpPr/>
          <p:nvPr/>
        </p:nvSpPr>
        <p:spPr>
          <a:xfrm>
            <a:off x="6252210" y="211691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9C5A8-DD98-42BE-A03C-6F7EE9EA72B3}"/>
              </a:ext>
            </a:extLst>
          </p:cNvPr>
          <p:cNvSpPr/>
          <p:nvPr/>
        </p:nvSpPr>
        <p:spPr>
          <a:xfrm>
            <a:off x="4324350" y="2438400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189C5-4DD1-4E8C-A84E-9EA79AB81FFA}"/>
              </a:ext>
            </a:extLst>
          </p:cNvPr>
          <p:cNvSpPr/>
          <p:nvPr/>
        </p:nvSpPr>
        <p:spPr>
          <a:xfrm>
            <a:off x="376618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1827D6-07AD-490D-82C5-49BA808B6B67}"/>
              </a:ext>
            </a:extLst>
          </p:cNvPr>
          <p:cNvSpPr/>
          <p:nvPr/>
        </p:nvSpPr>
        <p:spPr>
          <a:xfrm>
            <a:off x="509206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  <a:br>
              <a:rPr lang="fr-FR" dirty="0"/>
            </a:b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EC10B-3DF4-4E3D-AD30-326111B6B305}"/>
              </a:ext>
            </a:extLst>
          </p:cNvPr>
          <p:cNvSpPr txBox="1"/>
          <p:nvPr/>
        </p:nvSpPr>
        <p:spPr>
          <a:xfrm>
            <a:off x="4121943" y="2953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D3874-8714-4587-A119-BE55AF920D88}"/>
              </a:ext>
            </a:extLst>
          </p:cNvPr>
          <p:cNvSpPr txBox="1"/>
          <p:nvPr/>
        </p:nvSpPr>
        <p:spPr>
          <a:xfrm>
            <a:off x="5536838" y="29280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717B60-3EE5-49CC-A30E-9E212BEB6463}"/>
              </a:ext>
            </a:extLst>
          </p:cNvPr>
          <p:cNvSpPr txBox="1"/>
          <p:nvPr/>
        </p:nvSpPr>
        <p:spPr>
          <a:xfrm>
            <a:off x="4842964" y="2149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C587A-5F63-4682-95FC-6D5E3A55244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4882515" y="2057400"/>
            <a:ext cx="762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1C4311-857C-4EBA-B0F5-DE963D31422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346257" y="2852765"/>
            <a:ext cx="313374" cy="376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14B68-C8E2-4F59-BBBC-69A9906A76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21794" y="2851765"/>
            <a:ext cx="650343" cy="377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3813A5A-FDA8-4FAF-9CFC-E49F8697E8D5}"/>
              </a:ext>
            </a:extLst>
          </p:cNvPr>
          <p:cNvSpPr/>
          <p:nvPr/>
        </p:nvSpPr>
        <p:spPr>
          <a:xfrm>
            <a:off x="4564577" y="4149412"/>
            <a:ext cx="87610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43F26E-9528-4DC4-B45B-C80C1AEF747C}"/>
              </a:ext>
            </a:extLst>
          </p:cNvPr>
          <p:cNvSpPr/>
          <p:nvPr/>
        </p:nvSpPr>
        <p:spPr>
          <a:xfrm>
            <a:off x="1980773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StructType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7C225-A42C-4DA9-B082-510018274A96}"/>
              </a:ext>
            </a:extLst>
          </p:cNvPr>
          <p:cNvSpPr/>
          <p:nvPr/>
        </p:nvSpPr>
        <p:spPr>
          <a:xfrm>
            <a:off x="3234857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ArrayType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3ED13-C1AA-49FD-B0EE-01B27F943730}"/>
              </a:ext>
            </a:extLst>
          </p:cNvPr>
          <p:cNvSpPr/>
          <p:nvPr/>
        </p:nvSpPr>
        <p:spPr>
          <a:xfrm>
            <a:off x="4478419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MapType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C2EF32-0FCE-472F-AA05-A82D7CCB7FEF}"/>
              </a:ext>
            </a:extLst>
          </p:cNvPr>
          <p:cNvSpPr/>
          <p:nvPr/>
        </p:nvSpPr>
        <p:spPr>
          <a:xfrm>
            <a:off x="5779445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ScalarType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0C99F5-6FC8-4E9F-B61A-7BECEEE77EA6}"/>
              </a:ext>
            </a:extLst>
          </p:cNvPr>
          <p:cNvSpPr/>
          <p:nvPr/>
        </p:nvSpPr>
        <p:spPr>
          <a:xfrm>
            <a:off x="5609036" y="5159434"/>
            <a:ext cx="201858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Int, Double, Date, ..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2B25F-BA31-4FCB-9468-2F0D85626EE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002629" y="4446270"/>
            <a:ext cx="0" cy="449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023F24-7CED-41BE-916D-49E4508B9B89}"/>
              </a:ext>
            </a:extLst>
          </p:cNvPr>
          <p:cNvCxnSpPr>
            <a:cxnSpLocks/>
          </p:cNvCxnSpPr>
          <p:nvPr/>
        </p:nvCxnSpPr>
        <p:spPr>
          <a:xfrm flipV="1">
            <a:off x="2577632" y="464439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BD6B23-89D0-4C2C-A95B-FDEF52F84DB1}"/>
              </a:ext>
            </a:extLst>
          </p:cNvPr>
          <p:cNvCxnSpPr>
            <a:cxnSpLocks/>
          </p:cNvCxnSpPr>
          <p:nvPr/>
        </p:nvCxnSpPr>
        <p:spPr>
          <a:xfrm flipV="1">
            <a:off x="3827312" y="464058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9CE83-58E4-4CE1-9D73-D23C694A7560}"/>
              </a:ext>
            </a:extLst>
          </p:cNvPr>
          <p:cNvCxnSpPr>
            <a:cxnSpLocks/>
          </p:cNvCxnSpPr>
          <p:nvPr/>
        </p:nvCxnSpPr>
        <p:spPr>
          <a:xfrm flipV="1">
            <a:off x="6364772" y="464820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C643FC-600B-4C1D-BAA0-AE0A73DF0E62}"/>
              </a:ext>
            </a:extLst>
          </p:cNvPr>
          <p:cNvCxnSpPr>
            <a:cxnSpLocks/>
          </p:cNvCxnSpPr>
          <p:nvPr/>
        </p:nvCxnSpPr>
        <p:spPr>
          <a:xfrm>
            <a:off x="2577632" y="4644390"/>
            <a:ext cx="3783331" cy="762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3EF0932-B5FA-46C4-AECB-0559657E60A0}"/>
              </a:ext>
            </a:extLst>
          </p:cNvPr>
          <p:cNvSpPr txBox="1"/>
          <p:nvPr/>
        </p:nvSpPr>
        <p:spPr>
          <a:xfrm>
            <a:off x="5925458" y="1945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B06007-A307-4215-B443-C4BF624DEF9C}"/>
              </a:ext>
            </a:extLst>
          </p:cNvPr>
          <p:cNvSpPr txBox="1"/>
          <p:nvPr/>
        </p:nvSpPr>
        <p:spPr>
          <a:xfrm>
            <a:off x="5959294" y="244488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column,value</a:t>
            </a:r>
            <a:r>
              <a:rPr lang="fr-FR" dirty="0"/>
              <a:t>&gt;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D41C04-BEAE-4038-AF04-7F322302764D}"/>
              </a:ext>
            </a:extLst>
          </p:cNvPr>
          <p:cNvCxnSpPr>
            <a:cxnSpLocks/>
          </p:cNvCxnSpPr>
          <p:nvPr/>
        </p:nvCxnSpPr>
        <p:spPr>
          <a:xfrm flipH="1">
            <a:off x="6034300" y="2714492"/>
            <a:ext cx="745595" cy="4820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E2032F-9AE4-4EEB-B77F-9A23EA471CC5}"/>
              </a:ext>
            </a:extLst>
          </p:cNvPr>
          <p:cNvSpPr txBox="1"/>
          <p:nvPr/>
        </p:nvSpPr>
        <p:spPr>
          <a:xfrm>
            <a:off x="6187182" y="2944501"/>
            <a:ext cx="4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CE9BF7-4F4A-482B-93CD-584BCD83D374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>
            <a:off x="4346257" y="3703258"/>
            <a:ext cx="656372" cy="4461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4732C6-38CD-4E80-94CB-1A07BB771038}"/>
              </a:ext>
            </a:extLst>
          </p:cNvPr>
          <p:cNvSpPr txBox="1"/>
          <p:nvPr/>
        </p:nvSpPr>
        <p:spPr>
          <a:xfrm>
            <a:off x="4770574" y="3647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021031-B9A3-47DC-8E9C-54024A13D2E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672137" y="3703258"/>
            <a:ext cx="945833" cy="9357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9BE3B9-A4AB-482B-9D59-C216EBD0D67E}"/>
              </a:ext>
            </a:extLst>
          </p:cNvPr>
          <p:cNvSpPr txBox="1"/>
          <p:nvPr/>
        </p:nvSpPr>
        <p:spPr>
          <a:xfrm>
            <a:off x="6510751" y="448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6906A3-4370-42EC-954B-18DCC6079B2C}"/>
              </a:ext>
            </a:extLst>
          </p:cNvPr>
          <p:cNvCxnSpPr>
            <a:cxnSpLocks/>
          </p:cNvCxnSpPr>
          <p:nvPr/>
        </p:nvCxnSpPr>
        <p:spPr>
          <a:xfrm flipV="1">
            <a:off x="2194560" y="4223360"/>
            <a:ext cx="2308384" cy="154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3AA4E8-900F-4F1B-BA56-7C1C7005CE04}"/>
              </a:ext>
            </a:extLst>
          </p:cNvPr>
          <p:cNvCxnSpPr>
            <a:cxnSpLocks/>
          </p:cNvCxnSpPr>
          <p:nvPr/>
        </p:nvCxnSpPr>
        <p:spPr>
          <a:xfrm flipV="1">
            <a:off x="2198370" y="4381822"/>
            <a:ext cx="0" cy="40734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7192357-BAF4-40FC-A0BF-F99AB05231C2}"/>
              </a:ext>
            </a:extLst>
          </p:cNvPr>
          <p:cNvSpPr txBox="1"/>
          <p:nvPr/>
        </p:nvSpPr>
        <p:spPr>
          <a:xfrm>
            <a:off x="1810230" y="400560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Fields [</a:t>
            </a:r>
            <a:r>
              <a:rPr lang="fr-FR" dirty="0" err="1"/>
              <a:t>name</a:t>
            </a:r>
            <a:r>
              <a:rPr lang="fr-FR" dirty="0"/>
              <a:t>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EF71A0-3D0E-4358-8CF4-1B9AC7484400}"/>
              </a:ext>
            </a:extLst>
          </p:cNvPr>
          <p:cNvCxnSpPr>
            <a:cxnSpLocks/>
          </p:cNvCxnSpPr>
          <p:nvPr/>
        </p:nvCxnSpPr>
        <p:spPr>
          <a:xfrm flipV="1">
            <a:off x="3464481" y="4371951"/>
            <a:ext cx="1019413" cy="1649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28562F-335D-4605-A2B0-82D85F9F95C0}"/>
              </a:ext>
            </a:extLst>
          </p:cNvPr>
          <p:cNvCxnSpPr>
            <a:cxnSpLocks/>
          </p:cNvCxnSpPr>
          <p:nvPr/>
        </p:nvCxnSpPr>
        <p:spPr>
          <a:xfrm flipV="1">
            <a:off x="3464481" y="4530146"/>
            <a:ext cx="0" cy="25902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893406-AEEF-400D-9B64-9EE9601BFE4C}"/>
              </a:ext>
            </a:extLst>
          </p:cNvPr>
          <p:cNvSpPr txBox="1"/>
          <p:nvPr/>
        </p:nvSpPr>
        <p:spPr>
          <a:xfrm>
            <a:off x="3096062" y="421412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94761-F9CC-498A-9476-6570963A1432}"/>
              </a:ext>
            </a:extLst>
          </p:cNvPr>
          <p:cNvSpPr txBox="1"/>
          <p:nvPr/>
        </p:nvSpPr>
        <p:spPr>
          <a:xfrm>
            <a:off x="4156589" y="431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034053-9F3E-4B8F-BCC8-5874FF03883C}"/>
              </a:ext>
            </a:extLst>
          </p:cNvPr>
          <p:cNvSpPr txBox="1"/>
          <p:nvPr/>
        </p:nvSpPr>
        <p:spPr>
          <a:xfrm>
            <a:off x="4258334" y="39343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BD0E3D-D260-4FB8-AA4D-3B88C3FBAD9C}"/>
              </a:ext>
            </a:extLst>
          </p:cNvPr>
          <p:cNvSpPr txBox="1"/>
          <p:nvPr/>
        </p:nvSpPr>
        <p:spPr>
          <a:xfrm>
            <a:off x="5155979" y="4371273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key, value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9C747C-9968-41C5-9076-D4DDA6822F1D}"/>
              </a:ext>
            </a:extLst>
          </p:cNvPr>
          <p:cNvCxnSpPr>
            <a:cxnSpLocks/>
          </p:cNvCxnSpPr>
          <p:nvPr/>
        </p:nvCxnSpPr>
        <p:spPr>
          <a:xfrm flipH="1" flipV="1">
            <a:off x="5179568" y="4450081"/>
            <a:ext cx="151920" cy="445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D1C50FA-012C-47D6-ADA3-30E87274750F}"/>
              </a:ext>
            </a:extLst>
          </p:cNvPr>
          <p:cNvSpPr txBox="1"/>
          <p:nvPr/>
        </p:nvSpPr>
        <p:spPr>
          <a:xfrm>
            <a:off x="523867" y="2383982"/>
            <a:ext cx="3323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support « </a:t>
            </a:r>
            <a:r>
              <a:rPr lang="fr-FR" dirty="0" err="1"/>
              <a:t>Nested</a:t>
            </a:r>
            <a:r>
              <a:rPr lang="fr-FR" dirty="0"/>
              <a:t> » </a:t>
            </a:r>
            <a:r>
              <a:rPr lang="fr-FR" dirty="0" err="1"/>
              <a:t>fields</a:t>
            </a:r>
            <a:endParaRPr lang="fr-FR" dirty="0"/>
          </a:p>
          <a:p>
            <a:r>
              <a:rPr lang="fr-FR" dirty="0"/>
              <a:t>like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json,xml,parquet</a:t>
            </a:r>
            <a:endParaRPr lang="fr-FR" dirty="0"/>
          </a:p>
          <a:p>
            <a:r>
              <a:rPr lang="fr-FR" dirty="0" err="1"/>
              <a:t>unlike</a:t>
            </a:r>
            <a:r>
              <a:rPr lang="fr-FR" dirty="0"/>
              <a:t> standard </a:t>
            </a:r>
            <a:r>
              <a:rPr lang="fr-FR" dirty="0" err="1"/>
              <a:t>sql</a:t>
            </a:r>
            <a:r>
              <a:rPr lang="fr-FR" dirty="0"/>
              <a:t> DB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4EFD35-C752-4C46-9BD9-3C98BB528C8D}"/>
              </a:ext>
            </a:extLst>
          </p:cNvPr>
          <p:cNvSpPr/>
          <p:nvPr/>
        </p:nvSpPr>
        <p:spPr>
          <a:xfrm>
            <a:off x="1980773" y="1199190"/>
            <a:ext cx="1663838" cy="52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namespace</a:t>
            </a:r>
            <a:r>
              <a:rPr lang="fr-FR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FCE7F5-BDE7-47F7-90E7-C5413610FD37}"/>
              </a:ext>
            </a:extLst>
          </p:cNvPr>
          <p:cNvSpPr txBox="1"/>
          <p:nvPr/>
        </p:nvSpPr>
        <p:spPr>
          <a:xfrm>
            <a:off x="4021033" y="1530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9707F55-1629-4B4B-A495-5824234DC8AC}"/>
              </a:ext>
            </a:extLst>
          </p:cNvPr>
          <p:cNvCxnSpPr>
            <a:cxnSpLocks/>
          </p:cNvCxnSpPr>
          <p:nvPr/>
        </p:nvCxnSpPr>
        <p:spPr>
          <a:xfrm>
            <a:off x="3719597" y="1573474"/>
            <a:ext cx="582072" cy="293239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87522A1-E000-42FC-B84E-1D4803C8B9BC}"/>
              </a:ext>
            </a:extLst>
          </p:cNvPr>
          <p:cNvSpPr txBox="1"/>
          <p:nvPr/>
        </p:nvSpPr>
        <p:spPr>
          <a:xfrm>
            <a:off x="4069271" y="1109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1A7596F-B4C0-4458-94C8-0E543BD99C0B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3715787" y="1293824"/>
            <a:ext cx="653566" cy="12344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D1CE3BD-5CB6-4E76-BD22-A128DC1987B4}"/>
              </a:ext>
            </a:extLst>
          </p:cNvPr>
          <p:cNvSpPr/>
          <p:nvPr/>
        </p:nvSpPr>
        <p:spPr>
          <a:xfrm>
            <a:off x="4428575" y="1060588"/>
            <a:ext cx="997006" cy="30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42B9B0-416F-4F14-B343-4ED744F79A26}"/>
              </a:ext>
            </a:extLst>
          </p:cNvPr>
          <p:cNvSpPr/>
          <p:nvPr/>
        </p:nvSpPr>
        <p:spPr>
          <a:xfrm>
            <a:off x="6263640" y="143873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EF5539-87A0-4A72-8CCF-EA9AC8B850AE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5533028" y="1645920"/>
            <a:ext cx="730612" cy="9741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5EC04E8-6160-4B3B-8B8B-04D5919AB435}"/>
              </a:ext>
            </a:extLst>
          </p:cNvPr>
          <p:cNvSpPr txBox="1"/>
          <p:nvPr/>
        </p:nvSpPr>
        <p:spPr>
          <a:xfrm>
            <a:off x="5932624" y="1380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813ED7-0632-4EC7-A853-587F78B7B887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6584588" y="1853102"/>
            <a:ext cx="237217" cy="198838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0CB454F-4D3D-49A4-8723-B73A782B3BA8}"/>
              </a:ext>
            </a:extLst>
          </p:cNvPr>
          <p:cNvSpPr txBox="1"/>
          <p:nvPr/>
        </p:nvSpPr>
        <p:spPr>
          <a:xfrm>
            <a:off x="6739895" y="1778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0397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2660</Words>
  <Application>Microsoft Office PowerPoint</Application>
  <PresentationFormat>Custom</PresentationFormat>
  <Paragraphs>656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Liberation Sans</vt:lpstr>
      <vt:lpstr>Liberation Serif</vt:lpstr>
      <vt:lpstr>Palatino</vt:lpstr>
      <vt:lpstr>StarSymbol</vt:lpstr>
      <vt:lpstr>Symbol</vt:lpstr>
      <vt:lpstr>Default</vt:lpstr>
      <vt:lpstr>arnaud.nauwynck@gmail.com</vt:lpstr>
      <vt:lpstr>Outline</vt:lpstr>
      <vt:lpstr>Prev Part3: Low-Level Focus ZooKeeper, HDFS, Yarn, Oozie</vt:lpstr>
      <vt:lpstr>This Part … High-Level Focus MetaStore, Parquet, Spark</vt:lpstr>
      <vt:lpstr>(Hive) MetaStore</vt:lpstr>
      <vt:lpstr>MetaStore</vt:lpstr>
      <vt:lpstr>Sample CREATE EXTERNAL TABLE</vt:lpstr>
      <vt:lpstr>Advanced CREATE EXTERNAL TABLE</vt:lpstr>
      <vt:lpstr>PowerPoint Presentation</vt:lpstr>
      <vt:lpstr>PowerPoint Presentation</vt:lpstr>
      <vt:lpstr>PowerPoint Presentation</vt:lpstr>
      <vt:lpstr>Sql&gt; DDL</vt:lpstr>
      <vt:lpstr>DDL.. EXTERNAL table</vt:lpstr>
      <vt:lpstr>Sql&gt; DML</vt:lpstr>
      <vt:lpstr>PowerPoint Presentation</vt:lpstr>
      <vt:lpstr>PowerPoint Presentation</vt:lpstr>
      <vt:lpstr>PowerPoint Presentation</vt:lpstr>
      <vt:lpstr>PowerPoint Presentation</vt:lpstr>
      <vt:lpstr>PARTITIONED BY (col1, col2)</vt:lpstr>
      <vt:lpstr>Alter table ADD PARTITION  / MSCK REPAIR TABLE</vt:lpstr>
      <vt:lpstr>Discover.partitions ??  … False good idea</vt:lpstr>
      <vt:lpstr>PowerPoint Presentation</vt:lpstr>
      <vt:lpstr>Partition: what for ?</vt:lpstr>
      <vt:lpstr>Synchronize HDFS  with  several MetaStores?</vt:lpstr>
      <vt:lpstr>Spark RDD Partitions &gt;&gt; MetaStore Partitions</vt:lpstr>
      <vt:lpstr>Spark RDD Partitions  =  MetaStore Partition * Files * Blocks</vt:lpstr>
      <vt:lpstr>PowerPoint Presentation</vt:lpstr>
      <vt:lpstr>Splitteable File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arnaud.nauwynck@gmail.com</dc:title>
  <dc:creator>arnaud</dc:creator>
  <cp:lastModifiedBy>arnaud.nauwynck@gmail.com</cp:lastModifiedBy>
  <cp:revision>124</cp:revision>
  <dcterms:created xsi:type="dcterms:W3CDTF">2021-12-23T15:22:14Z</dcterms:created>
  <dcterms:modified xsi:type="dcterms:W3CDTF">2021-12-30T14:50:05Z</dcterms:modified>
</cp:coreProperties>
</file>