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35" r:id="rId4"/>
    <p:sldId id="371" r:id="rId5"/>
    <p:sldId id="357" r:id="rId6"/>
    <p:sldId id="338" r:id="rId7"/>
    <p:sldId id="358" r:id="rId8"/>
    <p:sldId id="444" r:id="rId9"/>
    <p:sldId id="445" r:id="rId10"/>
    <p:sldId id="259" r:id="rId11"/>
    <p:sldId id="360" r:id="rId12"/>
    <p:sldId id="372" r:id="rId13"/>
    <p:sldId id="373" r:id="rId14"/>
    <p:sldId id="402" r:id="rId15"/>
    <p:sldId id="397" r:id="rId16"/>
    <p:sldId id="401" r:id="rId17"/>
    <p:sldId id="433" r:id="rId18"/>
    <p:sldId id="403" r:id="rId19"/>
    <p:sldId id="399" r:id="rId20"/>
    <p:sldId id="398" r:id="rId21"/>
    <p:sldId id="432" r:id="rId22"/>
    <p:sldId id="400" r:id="rId23"/>
    <p:sldId id="404" r:id="rId24"/>
    <p:sldId id="405" r:id="rId25"/>
    <p:sldId id="406" r:id="rId26"/>
    <p:sldId id="435" r:id="rId27"/>
    <p:sldId id="410" r:id="rId28"/>
    <p:sldId id="409" r:id="rId29"/>
    <p:sldId id="436" r:id="rId30"/>
    <p:sldId id="411" r:id="rId31"/>
    <p:sldId id="434" r:id="rId32"/>
    <p:sldId id="408" r:id="rId33"/>
    <p:sldId id="407" r:id="rId34"/>
    <p:sldId id="437" r:id="rId35"/>
    <p:sldId id="442" r:id="rId36"/>
    <p:sldId id="441" r:id="rId37"/>
    <p:sldId id="443" r:id="rId38"/>
    <p:sldId id="438" r:id="rId39"/>
    <p:sldId id="412" r:id="rId40"/>
    <p:sldId id="413" r:id="rId41"/>
    <p:sldId id="414" r:id="rId42"/>
    <p:sldId id="439" r:id="rId43"/>
    <p:sldId id="415" r:id="rId44"/>
    <p:sldId id="416" r:id="rId45"/>
    <p:sldId id="423" r:id="rId46"/>
    <p:sldId id="421" r:id="rId47"/>
    <p:sldId id="420" r:id="rId48"/>
    <p:sldId id="422" r:id="rId49"/>
    <p:sldId id="424" r:id="rId50"/>
    <p:sldId id="426" r:id="rId51"/>
    <p:sldId id="425" r:id="rId52"/>
    <p:sldId id="440" r:id="rId53"/>
    <p:sldId id="427" r:id="rId54"/>
    <p:sldId id="261" r:id="rId55"/>
    <p:sldId id="366" r:id="rId5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0" y="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A9CC-7909-114D-6FDA-F4DC3CC1D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E2C10-C064-3503-D0F7-B0FBAE392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28C31-FE6E-6B57-DEE1-7B93478E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BF7A-88F4-42AB-8735-0D8B06B496B0}" type="datetimeFigureOut">
              <a:rPr lang="fr-FR" smtClean="0"/>
              <a:t>29/07/2023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45D0A-B637-4D93-44E5-C5996B98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EA4A3-F55A-BDD7-4103-8A97A961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F847-018D-433C-B615-7770600D82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87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4D46-5982-AD3C-3854-8A63DC01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A9450-EB08-54AF-CA68-7538C7289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F1A9E-C9F3-838F-C839-DB742A78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BF7A-88F4-42AB-8735-0D8B06B496B0}" type="datetimeFigureOut">
              <a:rPr lang="fr-FR" smtClean="0"/>
              <a:t>29/07/2023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C0C51-C33C-51CB-A135-75E381EC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3887A-5507-99E7-F1F9-A2E68880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F847-018D-433C-B615-7770600D82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63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8F5B3-5F05-5FB7-764F-C43D5AA74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70E69-CC42-B420-1BCB-125E6A8EF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55718-D6F4-7B89-5C1C-B7121D27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BF7A-88F4-42AB-8735-0D8B06B496B0}" type="datetimeFigureOut">
              <a:rPr lang="fr-FR" smtClean="0"/>
              <a:t>29/07/2023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7537C-A4DC-4AD8-6EA5-0136CE8D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C97CA-34D6-D836-E3E0-DDAD4711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F847-018D-433C-B615-7770600D82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54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78CF-F2C7-F400-75B6-F4004CCB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EDB3B-32F1-9EC2-C40B-6096216AA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6D010-4BBA-82DF-757C-8872B9B0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BF7A-88F4-42AB-8735-0D8B06B496B0}" type="datetimeFigureOut">
              <a:rPr lang="fr-FR" smtClean="0"/>
              <a:t>29/07/2023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7AB1D-6062-4261-EADE-F3931AF3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8A921-553D-9A1D-76A5-32FE02A8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F847-018D-433C-B615-7770600D82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94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F7EB-14D7-299D-3752-0C891FE4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38D8C-B402-82C5-87E8-E584A704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49A66-84E3-B42A-2393-2950205D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BF7A-88F4-42AB-8735-0D8B06B496B0}" type="datetimeFigureOut">
              <a:rPr lang="fr-FR" smtClean="0"/>
              <a:t>29/07/2023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C41F8-1BC4-23DC-AC0C-FC566D6F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91AE8-F3BB-2B8F-34A7-9397ED9E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F847-018D-433C-B615-7770600D82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8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B947-FF8D-2877-F1B4-38CBE122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BEC0-8896-A844-2FC8-E4DF431FD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8D6F1-B3F0-8D5B-E86D-D7EAE722C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29288-A516-1181-3113-F6E71A04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BF7A-88F4-42AB-8735-0D8B06B496B0}" type="datetimeFigureOut">
              <a:rPr lang="fr-FR" smtClean="0"/>
              <a:t>29/07/2023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48733-716F-D22E-4C0B-447F5205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48763-9270-9FEA-6B3B-F0D8051D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F847-018D-433C-B615-7770600D82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34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3CDB-0511-AFC2-FA97-F8CADD86D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4E050-3DF7-1D15-330A-2CA1A82B9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E24EA-BC5F-68C3-C951-542C53D5E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1AA22-AE0B-5D2F-F89D-EB2B907E2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E9B98-7379-1950-A90D-12BA4F70A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BF7E3B-9042-ACF5-939E-7EA3CD3B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BF7A-88F4-42AB-8735-0D8B06B496B0}" type="datetimeFigureOut">
              <a:rPr lang="fr-FR" smtClean="0"/>
              <a:t>29/07/2023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3EF63-1327-FDC6-C8E0-A397E5AD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51441-028A-2EF3-8D50-B5EFED86B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F847-018D-433C-B615-7770600D82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6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4527-1D8B-F689-592B-47840FC1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4417F0-0F96-B27B-7EB4-A5BDA1773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BF7A-88F4-42AB-8735-0D8B06B496B0}" type="datetimeFigureOut">
              <a:rPr lang="fr-FR" smtClean="0"/>
              <a:t>29/07/2023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04A90-B3A1-39D0-7CC2-9287CE5C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FF6A8-8288-F329-C74A-83074842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F847-018D-433C-B615-7770600D82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87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A4EC26-ED3B-43D4-22B3-16353C6E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BF7A-88F4-42AB-8735-0D8B06B496B0}" type="datetimeFigureOut">
              <a:rPr lang="fr-FR" smtClean="0"/>
              <a:t>29/07/2023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66164-998C-2D2A-B40B-D81DE4DD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9717-51AF-39B0-4F17-205270D0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F847-018D-433C-B615-7770600D82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99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1416-0299-8EC2-0316-3E9747859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AB6B7-8997-42FE-2516-AAB437B57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2DAAB-69F6-55F2-B1BE-1B1EE1D6B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AF15F-CC7A-F832-4524-0D37CC7C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BF7A-88F4-42AB-8735-0D8B06B496B0}" type="datetimeFigureOut">
              <a:rPr lang="fr-FR" smtClean="0"/>
              <a:t>29/07/2023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AA8D9-46C8-4532-41A4-B37FA08D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6C128-951D-4E2C-06C0-D8732E87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F847-018D-433C-B615-7770600D82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99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0325-7917-40E1-0F0A-8D2B56D3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2C062-D352-BC0C-8F9D-66D7CCAC7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4411A-B9EC-0842-CF16-B3307EB1E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DFBF8-61CE-EC61-9FEB-85CA79877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BF7A-88F4-42AB-8735-0D8B06B496B0}" type="datetimeFigureOut">
              <a:rPr lang="fr-FR" smtClean="0"/>
              <a:t>29/07/2023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759EB-9A24-19FC-8C83-517B7E4A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69BF6-D624-00B5-16DB-A97D8AC1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F847-018D-433C-B615-7770600D82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43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35EF6-A506-5ECC-E5F8-9AA18906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0823F-10F6-9A71-8574-0F46FF8B2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2D6EF-20AA-9586-D43A-021AB7AC6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CBF7A-88F4-42AB-8735-0D8B06B496B0}" type="datetimeFigureOut">
              <a:rPr lang="fr-FR" smtClean="0"/>
              <a:t>29/07/2023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67077-AE8A-7C35-56D6-8B5888271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F54EA-2C2B-1D61-40A2-CF59A871B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6F847-018D-433C-B615-7770600D82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64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rnaud.nauwynck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curl.se/download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loc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postman.com/downloa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swagger-express-router" TargetMode="External"/><Relationship Id="rId2" Type="http://schemas.openxmlformats.org/officeDocument/2006/relationships/hyperlink" Target="https://www.npmjs.com/package/swagger-ui-expres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http://localhost:3000/api-docs/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73EE-5745-B948-F1AB-2982F2B07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9392"/>
            <a:ext cx="9144000" cy="4453718"/>
          </a:xfrm>
        </p:spPr>
        <p:txBody>
          <a:bodyPr>
            <a:normAutofit/>
          </a:bodyPr>
          <a:lstStyle/>
          <a:p>
            <a:r>
              <a:rPr lang="fr-FR" dirty="0"/>
              <a:t>Introduction</a:t>
            </a:r>
            <a:br>
              <a:rPr lang="fr-FR" dirty="0"/>
            </a:br>
            <a:r>
              <a:rPr lang="fr-FR" dirty="0"/>
              <a:t>to Web </a:t>
            </a:r>
            <a:r>
              <a:rPr lang="fr-FR" dirty="0" err="1"/>
              <a:t>Development</a:t>
            </a:r>
            <a:br>
              <a:rPr lang="fr-FR" dirty="0"/>
            </a:br>
            <a:br>
              <a:rPr lang="fr-FR" dirty="0"/>
            </a:br>
            <a:r>
              <a:rPr lang="fr-FR" dirty="0"/>
              <a:t>Part 3: </a:t>
            </a:r>
            <a:r>
              <a:rPr lang="fr-FR" dirty="0" err="1"/>
              <a:t>Demo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NodeJs</a:t>
            </a:r>
            <a:r>
              <a:rPr lang="fr-FR" dirty="0"/>
              <a:t> </a:t>
            </a:r>
            <a:r>
              <a:rPr lang="fr-FR" dirty="0" err="1"/>
              <a:t>Rest</a:t>
            </a:r>
            <a:r>
              <a:rPr lang="fr-FR" dirty="0"/>
              <a:t> Api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7A6FC9-854D-517C-3514-F3D41E102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6394" y="5127355"/>
            <a:ext cx="12228393" cy="1730645"/>
          </a:xfrm>
        </p:spPr>
        <p:txBody>
          <a:bodyPr>
            <a:normAutofit/>
          </a:bodyPr>
          <a:lstStyle/>
          <a:p>
            <a:r>
              <a:rPr lang="fr-FR" dirty="0">
                <a:hlinkClick r:id="rId2"/>
              </a:rPr>
              <a:t>arnaud.nauwynck@gmail.com</a:t>
            </a:r>
            <a:endParaRPr lang="fr-FR" dirty="0"/>
          </a:p>
          <a:p>
            <a:r>
              <a:rPr lang="fr-FR" dirty="0"/>
              <a:t>Course </a:t>
            </a:r>
            <a:r>
              <a:rPr lang="fr-FR" dirty="0" err="1"/>
              <a:t>Esilv</a:t>
            </a:r>
            <a:r>
              <a:rPr lang="fr-FR" dirty="0"/>
              <a:t> 2023</a:t>
            </a:r>
          </a:p>
          <a:p>
            <a:r>
              <a:rPr lang="fr-FR" dirty="0"/>
              <a:t>This document: </a:t>
            </a:r>
            <a:br>
              <a:rPr lang="fr-FR" dirty="0"/>
            </a:br>
            <a:r>
              <a:rPr lang="fr-FR" dirty="0"/>
              <a:t>https://github.com/Arnaud-Nauwynck/presentations/web/angular-demos-3-nodejs-rest-api.pdf</a:t>
            </a:r>
          </a:p>
        </p:txBody>
      </p:sp>
    </p:spTree>
    <p:extLst>
      <p:ext uri="{BB962C8B-B14F-4D97-AF65-F5344CB8AC3E}">
        <p14:creationId xmlns:p14="http://schemas.microsoft.com/office/powerpoint/2010/main" val="4226588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27" y="-267221"/>
            <a:ext cx="10515600" cy="2005036"/>
          </a:xfrm>
        </p:spPr>
        <p:txBody>
          <a:bodyPr/>
          <a:lstStyle/>
          <a:p>
            <a:pPr algn="ctr"/>
            <a:r>
              <a:rPr lang="fr-FR" dirty="0" err="1"/>
              <a:t>Todo</a:t>
            </a:r>
            <a:r>
              <a:rPr lang="fr-FR" dirty="0"/>
              <a:t> Web App API Description</a:t>
            </a:r>
            <a:br>
              <a:rPr lang="fr-FR" dirty="0"/>
            </a:br>
            <a:r>
              <a:rPr lang="fr-FR" dirty="0"/>
              <a:t>… CRUD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640A1F-5A10-60ED-92B7-55B07A5674B5}"/>
              </a:ext>
            </a:extLst>
          </p:cNvPr>
          <p:cNvSpPr txBox="1"/>
          <p:nvPr/>
        </p:nvSpPr>
        <p:spPr>
          <a:xfrm>
            <a:off x="1091820" y="1774209"/>
            <a:ext cx="194046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    </a:t>
            </a:r>
            <a:r>
              <a:rPr lang="fr-FR" sz="2400" b="1" dirty="0" err="1"/>
              <a:t>Create</a:t>
            </a:r>
            <a:endParaRPr lang="fr-FR" sz="2400" b="1" dirty="0"/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R    </a:t>
            </a:r>
            <a:r>
              <a:rPr lang="fr-FR" sz="2400" b="1" dirty="0"/>
              <a:t>Read All</a:t>
            </a:r>
          </a:p>
          <a:p>
            <a:endParaRPr lang="fr-FR" sz="2400" b="1" dirty="0"/>
          </a:p>
          <a:p>
            <a:r>
              <a:rPr lang="fr-FR" sz="2400" b="1" dirty="0"/>
              <a:t>      Read By Id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U    </a:t>
            </a:r>
            <a:r>
              <a:rPr lang="fr-FR" sz="2400" b="1" dirty="0"/>
              <a:t>Update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D    </a:t>
            </a:r>
            <a:r>
              <a:rPr lang="fr-FR" sz="2400" b="1" dirty="0" err="1"/>
              <a:t>Delete</a:t>
            </a:r>
            <a:endParaRPr lang="fr-FR" sz="2400" b="1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2F8E7913-6D48-D1F7-3040-12130E04380B}"/>
              </a:ext>
            </a:extLst>
          </p:cNvPr>
          <p:cNvSpPr/>
          <p:nvPr/>
        </p:nvSpPr>
        <p:spPr>
          <a:xfrm>
            <a:off x="3298209" y="1992572"/>
            <a:ext cx="432179" cy="1774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54206-F788-2930-7711-7B181861760B}"/>
              </a:ext>
            </a:extLst>
          </p:cNvPr>
          <p:cNvSpPr txBox="1"/>
          <p:nvPr/>
        </p:nvSpPr>
        <p:spPr>
          <a:xfrm>
            <a:off x="4035320" y="1774209"/>
            <a:ext cx="75233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Page 1: Simple Html </a:t>
            </a:r>
            <a:r>
              <a:rPr lang="fr-FR" sz="2400" dirty="0" err="1"/>
              <a:t>Form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input </a:t>
            </a:r>
            <a:r>
              <a:rPr lang="fr-FR" sz="2400" dirty="0" err="1"/>
              <a:t>fields</a:t>
            </a:r>
            <a:endParaRPr lang="fr-FR" sz="2400" dirty="0"/>
          </a:p>
          <a:p>
            <a:r>
              <a:rPr lang="fr-FR" sz="2400" dirty="0"/>
              <a:t>Click on « Save » </a:t>
            </a:r>
            <a:r>
              <a:rPr lang="fr-FR" sz="2400" dirty="0" err="1"/>
              <a:t>button</a:t>
            </a:r>
            <a:r>
              <a:rPr lang="fr-FR" sz="2400" dirty="0"/>
              <a:t>   =&gt; </a:t>
            </a:r>
            <a:r>
              <a:rPr lang="fr-FR" sz="2400" dirty="0" err="1"/>
              <a:t>save</a:t>
            </a:r>
            <a:r>
              <a:rPr lang="fr-FR" sz="2400" dirty="0"/>
              <a:t> « </a:t>
            </a:r>
            <a:r>
              <a:rPr lang="fr-FR" sz="2400" dirty="0" err="1"/>
              <a:t>Todo</a:t>
            </a:r>
            <a:r>
              <a:rPr lang="fr-FR" sz="2400" dirty="0"/>
              <a:t> » </a:t>
            </a:r>
            <a:r>
              <a:rPr lang="fr-FR" sz="2400" dirty="0" err="1"/>
              <a:t>object</a:t>
            </a:r>
            <a:r>
              <a:rPr lang="fr-FR" sz="2400" dirty="0"/>
              <a:t> on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F967D5-D747-9032-EA1C-79031ED5E23D}"/>
              </a:ext>
            </a:extLst>
          </p:cNvPr>
          <p:cNvSpPr txBox="1"/>
          <p:nvPr/>
        </p:nvSpPr>
        <p:spPr>
          <a:xfrm>
            <a:off x="4035320" y="2900149"/>
            <a:ext cx="3843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Page 2: Show </a:t>
            </a:r>
            <a:r>
              <a:rPr lang="fr-FR" sz="2400" dirty="0" err="1"/>
              <a:t>list</a:t>
            </a:r>
            <a:r>
              <a:rPr lang="fr-FR" sz="2400" dirty="0"/>
              <a:t> of « </a:t>
            </a:r>
            <a:r>
              <a:rPr lang="fr-FR" sz="2400" dirty="0" err="1"/>
              <a:t>Todos</a:t>
            </a:r>
            <a:r>
              <a:rPr lang="fr-FR" sz="2400" dirty="0"/>
              <a:t> »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BF75A62-5DBC-C5E3-FE3A-135CB1A92A66}"/>
              </a:ext>
            </a:extLst>
          </p:cNvPr>
          <p:cNvSpPr/>
          <p:nvPr/>
        </p:nvSpPr>
        <p:spPr>
          <a:xfrm>
            <a:off x="3314132" y="3036630"/>
            <a:ext cx="432179" cy="1774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788282-4751-F0B8-8EE6-E167B08E7719}"/>
              </a:ext>
            </a:extLst>
          </p:cNvPr>
          <p:cNvSpPr txBox="1"/>
          <p:nvPr/>
        </p:nvSpPr>
        <p:spPr>
          <a:xfrm>
            <a:off x="4035320" y="3643950"/>
            <a:ext cx="36890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page 3 for url « /</a:t>
            </a:r>
            <a:r>
              <a:rPr lang="fr-FR" sz="2400" dirty="0" err="1"/>
              <a:t>todo</a:t>
            </a:r>
            <a:r>
              <a:rPr lang="fr-FR" sz="2400" dirty="0"/>
              <a:t>/{id} »</a:t>
            </a:r>
          </a:p>
          <a:p>
            <a:r>
              <a:rPr lang="fr-FR" sz="2400" dirty="0"/>
              <a:t>Show </a:t>
            </a:r>
            <a:r>
              <a:rPr lang="fr-FR" sz="2400" dirty="0" err="1"/>
              <a:t>detailed</a:t>
            </a:r>
            <a:r>
              <a:rPr lang="fr-FR" sz="2400" dirty="0"/>
              <a:t> « </a:t>
            </a:r>
            <a:r>
              <a:rPr lang="fr-FR" sz="2400" dirty="0" err="1"/>
              <a:t>Todo</a:t>
            </a:r>
            <a:r>
              <a:rPr lang="fr-FR" sz="2400" dirty="0"/>
              <a:t>» page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4EF37DF4-1D1A-0EA9-6212-DB309A46C18B}"/>
              </a:ext>
            </a:extLst>
          </p:cNvPr>
          <p:cNvSpPr/>
          <p:nvPr/>
        </p:nvSpPr>
        <p:spPr>
          <a:xfrm>
            <a:off x="3314132" y="3780431"/>
            <a:ext cx="432179" cy="1774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DFCBA60-307F-B59B-75A7-EDB67ED58AE2}"/>
              </a:ext>
            </a:extLst>
          </p:cNvPr>
          <p:cNvSpPr/>
          <p:nvPr/>
        </p:nvSpPr>
        <p:spPr>
          <a:xfrm>
            <a:off x="3298209" y="4865432"/>
            <a:ext cx="432179" cy="1774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3AF4208-36F1-63B8-AAF0-F4D233C6E10B}"/>
              </a:ext>
            </a:extLst>
          </p:cNvPr>
          <p:cNvSpPr/>
          <p:nvPr/>
        </p:nvSpPr>
        <p:spPr>
          <a:xfrm>
            <a:off x="3298208" y="5916315"/>
            <a:ext cx="432179" cy="1774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B405A1-6670-2328-C5FC-B562A601E462}"/>
              </a:ext>
            </a:extLst>
          </p:cNvPr>
          <p:cNvSpPr txBox="1"/>
          <p:nvPr/>
        </p:nvSpPr>
        <p:spPr>
          <a:xfrm>
            <a:off x="4035319" y="4757083"/>
            <a:ext cx="5381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Page 4: Editable page + « update » </a:t>
            </a:r>
            <a:r>
              <a:rPr lang="fr-FR" sz="2400" dirty="0" err="1"/>
              <a:t>button</a:t>
            </a:r>
            <a:endParaRPr lang="fr-FR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F77A05-B85B-D6A2-981E-804091566EA9}"/>
              </a:ext>
            </a:extLst>
          </p:cNvPr>
          <p:cNvSpPr txBox="1"/>
          <p:nvPr/>
        </p:nvSpPr>
        <p:spPr>
          <a:xfrm>
            <a:off x="3996307" y="5728348"/>
            <a:ext cx="2342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« </a:t>
            </a:r>
            <a:r>
              <a:rPr lang="fr-FR" sz="2400" dirty="0" err="1"/>
              <a:t>delete</a:t>
            </a:r>
            <a:r>
              <a:rPr lang="fr-FR" sz="2400" dirty="0"/>
              <a:t> » </a:t>
            </a:r>
            <a:r>
              <a:rPr lang="fr-FR" sz="2400" dirty="0" err="1"/>
              <a:t>button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44536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27" y="-267221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Demo</a:t>
            </a:r>
            <a:r>
              <a:rPr lang="fr-FR" dirty="0"/>
              <a:t> </a:t>
            </a:r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B69A801-248E-C69A-9159-B4E26F24BF61}"/>
              </a:ext>
            </a:extLst>
          </p:cNvPr>
          <p:cNvSpPr/>
          <p:nvPr/>
        </p:nvSpPr>
        <p:spPr>
          <a:xfrm>
            <a:off x="1385229" y="2071119"/>
            <a:ext cx="973540" cy="313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66EEF-0E6C-9825-FBF2-AC38FA16277B}"/>
              </a:ext>
            </a:extLst>
          </p:cNvPr>
          <p:cNvSpPr txBox="1"/>
          <p:nvPr/>
        </p:nvSpPr>
        <p:spPr>
          <a:xfrm>
            <a:off x="2764771" y="882840"/>
            <a:ext cx="740427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Reminder</a:t>
            </a:r>
            <a:r>
              <a:rPr lang="fr-FR" sz="2400" dirty="0"/>
              <a:t> : http client/server, SPA: Single Page Application</a:t>
            </a:r>
          </a:p>
          <a:p>
            <a:r>
              <a:rPr lang="fr-FR" sz="2400" dirty="0" err="1"/>
              <a:t>Classical</a:t>
            </a:r>
            <a:r>
              <a:rPr lang="fr-FR" sz="2400" dirty="0"/>
              <a:t> Web app tutorial: « </a:t>
            </a:r>
            <a:r>
              <a:rPr lang="fr-FR" sz="2400" dirty="0" err="1"/>
              <a:t>Todo</a:t>
            </a:r>
            <a:r>
              <a:rPr lang="fr-FR" sz="2400" dirty="0"/>
              <a:t> web application »</a:t>
            </a:r>
          </a:p>
          <a:p>
            <a:endParaRPr lang="fr-FR" sz="2400" dirty="0"/>
          </a:p>
          <a:p>
            <a:r>
              <a:rPr lang="fr-FR" sz="2400" dirty="0"/>
              <a:t>Setup </a:t>
            </a:r>
            <a:r>
              <a:rPr lang="fr-FR" sz="2400" dirty="0" err="1"/>
              <a:t>NodeJs</a:t>
            </a:r>
            <a:r>
              <a:rPr lang="fr-FR" sz="2400" dirty="0"/>
              <a:t> + Express</a:t>
            </a:r>
          </a:p>
          <a:p>
            <a:endParaRPr lang="fr-FR" sz="2400" dirty="0"/>
          </a:p>
          <a:p>
            <a:r>
              <a:rPr lang="fr-FR" sz="2400" dirty="0"/>
              <a:t>CRUD </a:t>
            </a:r>
            <a:r>
              <a:rPr lang="fr-FR" sz="2400" dirty="0" err="1"/>
              <a:t>Rest</a:t>
            </a:r>
            <a:r>
              <a:rPr lang="fr-FR" sz="2400" dirty="0"/>
              <a:t> </a:t>
            </a:r>
            <a:r>
              <a:rPr lang="fr-FR" sz="2400" dirty="0" err="1"/>
              <a:t>endpoints</a:t>
            </a:r>
            <a:r>
              <a:rPr lang="fr-FR" sz="2400" dirty="0"/>
              <a:t> :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POST « 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PUT «  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DELETE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Curl</a:t>
            </a:r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Postman</a:t>
            </a:r>
          </a:p>
          <a:p>
            <a:r>
              <a:rPr lang="fr-FR" sz="2400" dirty="0" err="1"/>
              <a:t>OpenApi</a:t>
            </a:r>
            <a:r>
              <a:rPr lang="fr-FR" sz="2400" dirty="0"/>
              <a:t> – </a:t>
            </a:r>
            <a:r>
              <a:rPr lang="fr-FR" sz="2400" dirty="0" err="1"/>
              <a:t>Swagger</a:t>
            </a:r>
            <a:r>
              <a:rPr lang="fr-FR" sz="2400" dirty="0"/>
              <a:t> UI </a:t>
            </a:r>
          </a:p>
        </p:txBody>
      </p:sp>
    </p:spTree>
    <p:extLst>
      <p:ext uri="{BB962C8B-B14F-4D97-AF65-F5344CB8AC3E}">
        <p14:creationId xmlns:p14="http://schemas.microsoft.com/office/powerpoint/2010/main" val="415818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1CA71-0587-2D1D-A55B-C5832B40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$ </a:t>
            </a:r>
            <a:r>
              <a:rPr lang="fr-FR" dirty="0" err="1"/>
              <a:t>npm</a:t>
            </a:r>
            <a:r>
              <a:rPr lang="fr-FR" dirty="0"/>
              <a:t> init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331C7C-C8FC-3FD1-C91B-49F5E38E5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640" y="1038443"/>
            <a:ext cx="7324298" cy="568830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04B6C32-52A0-D0C7-3393-1CF5CE57D7B6}"/>
              </a:ext>
            </a:extLst>
          </p:cNvPr>
          <p:cNvSpPr/>
          <p:nvPr/>
        </p:nvSpPr>
        <p:spPr>
          <a:xfrm>
            <a:off x="2227545" y="967801"/>
            <a:ext cx="1577693" cy="30585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6310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634A0-0FCA-0578-2973-A0E8C013B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$ </a:t>
            </a:r>
            <a:r>
              <a:rPr lang="fr-FR" dirty="0" err="1"/>
              <a:t>npm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–s express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BA94E-5D64-6938-8578-0498799B0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134" y="1899584"/>
            <a:ext cx="4423522" cy="7372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AD5696-B6A0-22D3-8D3E-0154DEBBE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0746" y="3053586"/>
            <a:ext cx="6028479" cy="33698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13E9AA0-E3A8-110A-D3D0-FA901DBF8FEE}"/>
              </a:ext>
            </a:extLst>
          </p:cNvPr>
          <p:cNvSpPr/>
          <p:nvPr/>
        </p:nvSpPr>
        <p:spPr>
          <a:xfrm>
            <a:off x="3742019" y="1921296"/>
            <a:ext cx="4592356" cy="402804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28FD2A-EC45-6D88-BBF6-6EBFCF2A3389}"/>
              </a:ext>
            </a:extLst>
          </p:cNvPr>
          <p:cNvSpPr/>
          <p:nvPr/>
        </p:nvSpPr>
        <p:spPr>
          <a:xfrm>
            <a:off x="3175282" y="5444549"/>
            <a:ext cx="2453993" cy="699075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78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B36E4-F54C-4AC0-4889-153EA345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Hello express </a:t>
            </a:r>
            <a:r>
              <a:rPr lang="fr-FR" dirty="0" err="1"/>
              <a:t>endpoint</a:t>
            </a:r>
            <a:r>
              <a:rPr lang="fr-FR" dirty="0"/>
              <a:t> (port 3000)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A24E1E-6335-0893-29E2-6123E4B7D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480" y="2166852"/>
            <a:ext cx="5923757" cy="300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227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BCB5-F50D-33FB-733D-86435673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Running:  $ </a:t>
            </a:r>
            <a:r>
              <a:rPr lang="fr-FR" dirty="0" err="1"/>
              <a:t>node</a:t>
            </a:r>
            <a:r>
              <a:rPr lang="fr-FR" dirty="0"/>
              <a:t> index.js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E12D9D-326F-60BF-7624-78FA47CAD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693" y="2115482"/>
            <a:ext cx="3603803" cy="104681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5B72A33-9AE2-9B2E-15E0-73FAD247D420}"/>
              </a:ext>
            </a:extLst>
          </p:cNvPr>
          <p:cNvSpPr/>
          <p:nvPr/>
        </p:nvSpPr>
        <p:spPr>
          <a:xfrm>
            <a:off x="4008720" y="2115482"/>
            <a:ext cx="3906555" cy="575331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554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E311B-83A9-708C-5597-933FC9EAC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Test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Curl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352D78-AC38-60D4-D550-DA70FF004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827" y="1843880"/>
            <a:ext cx="8344198" cy="444715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30DD7A-0479-EAD3-6163-C0C516FDD467}"/>
              </a:ext>
            </a:extLst>
          </p:cNvPr>
          <p:cNvSpPr/>
          <p:nvPr/>
        </p:nvSpPr>
        <p:spPr>
          <a:xfrm>
            <a:off x="1971675" y="1843879"/>
            <a:ext cx="3867150" cy="323057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872138-E1B3-37DF-FE01-9B99A6870057}"/>
              </a:ext>
            </a:extLst>
          </p:cNvPr>
          <p:cNvSpPr/>
          <p:nvPr/>
        </p:nvSpPr>
        <p:spPr>
          <a:xfrm>
            <a:off x="1971675" y="3691729"/>
            <a:ext cx="2209800" cy="323057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707F53-D788-6E98-A0C3-02EDB139C7FE}"/>
              </a:ext>
            </a:extLst>
          </p:cNvPr>
          <p:cNvSpPr/>
          <p:nvPr/>
        </p:nvSpPr>
        <p:spPr>
          <a:xfrm>
            <a:off x="2009775" y="5801516"/>
            <a:ext cx="3409950" cy="323057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8117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27" y="-267221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Demo</a:t>
            </a:r>
            <a:r>
              <a:rPr lang="fr-FR" dirty="0"/>
              <a:t> </a:t>
            </a:r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B69A801-248E-C69A-9159-B4E26F24BF61}"/>
              </a:ext>
            </a:extLst>
          </p:cNvPr>
          <p:cNvSpPr/>
          <p:nvPr/>
        </p:nvSpPr>
        <p:spPr>
          <a:xfrm>
            <a:off x="1385229" y="3542046"/>
            <a:ext cx="973540" cy="313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66EEF-0E6C-9825-FBF2-AC38FA16277B}"/>
              </a:ext>
            </a:extLst>
          </p:cNvPr>
          <p:cNvSpPr txBox="1"/>
          <p:nvPr/>
        </p:nvSpPr>
        <p:spPr>
          <a:xfrm>
            <a:off x="2764771" y="882840"/>
            <a:ext cx="740427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Reminder</a:t>
            </a:r>
            <a:r>
              <a:rPr lang="fr-FR" sz="2400" dirty="0"/>
              <a:t> : http client/server, SPA: Single Page Application</a:t>
            </a:r>
          </a:p>
          <a:p>
            <a:r>
              <a:rPr lang="fr-FR" sz="2400" dirty="0" err="1"/>
              <a:t>Classical</a:t>
            </a:r>
            <a:r>
              <a:rPr lang="fr-FR" sz="2400" dirty="0"/>
              <a:t> Web app tutorial: « </a:t>
            </a:r>
            <a:r>
              <a:rPr lang="fr-FR" sz="2400" dirty="0" err="1"/>
              <a:t>Todo</a:t>
            </a:r>
            <a:r>
              <a:rPr lang="fr-FR" sz="2400" dirty="0"/>
              <a:t> web application »</a:t>
            </a:r>
          </a:p>
          <a:p>
            <a:endParaRPr lang="fr-FR" sz="2400" dirty="0"/>
          </a:p>
          <a:p>
            <a:r>
              <a:rPr lang="fr-FR" sz="2400" dirty="0"/>
              <a:t>Setup </a:t>
            </a:r>
            <a:r>
              <a:rPr lang="fr-FR" sz="2400" dirty="0" err="1"/>
              <a:t>NodeJs</a:t>
            </a:r>
            <a:r>
              <a:rPr lang="fr-FR" sz="2400" dirty="0"/>
              <a:t> + Express</a:t>
            </a:r>
          </a:p>
          <a:p>
            <a:endParaRPr lang="fr-FR" sz="2400" dirty="0"/>
          </a:p>
          <a:p>
            <a:r>
              <a:rPr lang="fr-FR" sz="2400" dirty="0"/>
              <a:t>CRUD </a:t>
            </a:r>
            <a:r>
              <a:rPr lang="fr-FR" sz="2400" dirty="0" err="1"/>
              <a:t>Rest</a:t>
            </a:r>
            <a:r>
              <a:rPr lang="fr-FR" sz="2400" dirty="0"/>
              <a:t> </a:t>
            </a:r>
            <a:r>
              <a:rPr lang="fr-FR" sz="2400" dirty="0" err="1"/>
              <a:t>endpoints</a:t>
            </a:r>
            <a:r>
              <a:rPr lang="fr-FR" sz="2400" dirty="0"/>
              <a:t> :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POST « 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PUT «  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DELETE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Curl</a:t>
            </a:r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Postman</a:t>
            </a:r>
          </a:p>
          <a:p>
            <a:r>
              <a:rPr lang="fr-FR" sz="2400" dirty="0" err="1"/>
              <a:t>OpenApi</a:t>
            </a:r>
            <a:r>
              <a:rPr lang="fr-FR" sz="2400" dirty="0"/>
              <a:t> – </a:t>
            </a:r>
            <a:r>
              <a:rPr lang="fr-FR" sz="2400" dirty="0" err="1"/>
              <a:t>Swagger</a:t>
            </a:r>
            <a:r>
              <a:rPr lang="fr-FR" sz="2400" dirty="0"/>
              <a:t> UI </a:t>
            </a:r>
          </a:p>
        </p:txBody>
      </p:sp>
    </p:spTree>
    <p:extLst>
      <p:ext uri="{BB962C8B-B14F-4D97-AF65-F5344CB8AC3E}">
        <p14:creationId xmlns:p14="http://schemas.microsoft.com/office/powerpoint/2010/main" val="2541604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4CE38-6694-ED03-2D72-80C89B9B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Rest</a:t>
            </a:r>
            <a:r>
              <a:rPr lang="fr-FR" dirty="0"/>
              <a:t> </a:t>
            </a:r>
            <a:r>
              <a:rPr lang="fr-FR" dirty="0" err="1"/>
              <a:t>endpoint</a:t>
            </a:r>
            <a:r>
              <a:rPr lang="fr-FR" dirty="0"/>
              <a:t> : GET « /</a:t>
            </a:r>
            <a:r>
              <a:rPr lang="fr-FR" dirty="0" err="1"/>
              <a:t>todo</a:t>
            </a:r>
            <a:r>
              <a:rPr lang="fr-FR" dirty="0"/>
              <a:t> 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E89A8-214F-C759-00E0-F60D53DCA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28" y="2012131"/>
            <a:ext cx="9706572" cy="2077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98D0C1-97DA-D97B-09C7-BF0D3E843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909" y="4515773"/>
            <a:ext cx="7578767" cy="142403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E12E2F4-4F88-748B-096F-8F3CB9916AF4}"/>
              </a:ext>
            </a:extLst>
          </p:cNvPr>
          <p:cNvSpPr/>
          <p:nvPr/>
        </p:nvSpPr>
        <p:spPr>
          <a:xfrm>
            <a:off x="1813209" y="2016895"/>
            <a:ext cx="3192180" cy="421506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3B95D4-3E24-9625-7E27-18287ABB0F62}"/>
              </a:ext>
            </a:extLst>
          </p:cNvPr>
          <p:cNvSpPr/>
          <p:nvPr/>
        </p:nvSpPr>
        <p:spPr>
          <a:xfrm>
            <a:off x="3409299" y="4574357"/>
            <a:ext cx="2943876" cy="426268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135C68-A23A-6C4C-C342-BA438BA7B781}"/>
              </a:ext>
            </a:extLst>
          </p:cNvPr>
          <p:cNvSpPr/>
          <p:nvPr/>
        </p:nvSpPr>
        <p:spPr>
          <a:xfrm>
            <a:off x="3914124" y="5044921"/>
            <a:ext cx="2634314" cy="381924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6907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BCB5-F50D-33FB-733D-86435673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Test GET /</a:t>
            </a:r>
            <a:r>
              <a:rPr lang="fr-FR" dirty="0" err="1"/>
              <a:t>todo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curl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49A9D8-C817-130D-BB22-87B9DDE61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32" y="1366808"/>
            <a:ext cx="11333735" cy="8287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F13C51-47BF-4FE0-FC59-F0AC78A09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131" y="2719221"/>
            <a:ext cx="8820914" cy="38865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542A6D3-94D3-BC8E-F0D2-257C587CD6F0}"/>
              </a:ext>
            </a:extLst>
          </p:cNvPr>
          <p:cNvSpPr/>
          <p:nvPr/>
        </p:nvSpPr>
        <p:spPr>
          <a:xfrm>
            <a:off x="1661460" y="2662238"/>
            <a:ext cx="3691589" cy="36671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4ECCD4-4AA6-518C-449A-95C7653AA303}"/>
              </a:ext>
            </a:extLst>
          </p:cNvPr>
          <p:cNvSpPr/>
          <p:nvPr/>
        </p:nvSpPr>
        <p:spPr>
          <a:xfrm>
            <a:off x="318435" y="1325563"/>
            <a:ext cx="4139265" cy="36671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55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27" y="-267221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Demo</a:t>
            </a:r>
            <a:r>
              <a:rPr lang="fr-FR" dirty="0"/>
              <a:t> </a:t>
            </a:r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9451F5-1376-A4C6-E6AF-6FF85D731438}"/>
              </a:ext>
            </a:extLst>
          </p:cNvPr>
          <p:cNvSpPr txBox="1"/>
          <p:nvPr/>
        </p:nvSpPr>
        <p:spPr>
          <a:xfrm>
            <a:off x="2764771" y="882840"/>
            <a:ext cx="740427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Reminder</a:t>
            </a:r>
            <a:r>
              <a:rPr lang="fr-FR" sz="2400" dirty="0"/>
              <a:t> : http client/server, SPA: Single Page Application</a:t>
            </a:r>
          </a:p>
          <a:p>
            <a:r>
              <a:rPr lang="fr-FR" sz="2400" dirty="0" err="1"/>
              <a:t>Classical</a:t>
            </a:r>
            <a:r>
              <a:rPr lang="fr-FR" sz="2400" dirty="0"/>
              <a:t> Web app tutorial: « </a:t>
            </a:r>
            <a:r>
              <a:rPr lang="fr-FR" sz="2400" dirty="0" err="1"/>
              <a:t>Todo</a:t>
            </a:r>
            <a:r>
              <a:rPr lang="fr-FR" sz="2400" dirty="0"/>
              <a:t> web application »</a:t>
            </a:r>
          </a:p>
          <a:p>
            <a:endParaRPr lang="fr-FR" sz="2400" dirty="0"/>
          </a:p>
          <a:p>
            <a:r>
              <a:rPr lang="fr-FR" sz="2400" dirty="0"/>
              <a:t>Setup </a:t>
            </a:r>
            <a:r>
              <a:rPr lang="fr-FR" sz="2400" dirty="0" err="1"/>
              <a:t>NodeJs</a:t>
            </a:r>
            <a:r>
              <a:rPr lang="fr-FR" sz="2400" dirty="0"/>
              <a:t> + Express</a:t>
            </a:r>
          </a:p>
          <a:p>
            <a:endParaRPr lang="fr-FR" sz="2400" dirty="0"/>
          </a:p>
          <a:p>
            <a:r>
              <a:rPr lang="fr-FR" sz="2400" dirty="0"/>
              <a:t>CRUD </a:t>
            </a:r>
            <a:r>
              <a:rPr lang="fr-FR" sz="2400" dirty="0" err="1"/>
              <a:t>Rest</a:t>
            </a:r>
            <a:r>
              <a:rPr lang="fr-FR" sz="2400" dirty="0"/>
              <a:t> </a:t>
            </a:r>
            <a:r>
              <a:rPr lang="fr-FR" sz="2400" dirty="0" err="1"/>
              <a:t>endpoints</a:t>
            </a:r>
            <a:r>
              <a:rPr lang="fr-FR" sz="2400" dirty="0"/>
              <a:t> :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POST « 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PUT «  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DELETE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Curl</a:t>
            </a:r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Postman</a:t>
            </a:r>
          </a:p>
          <a:p>
            <a:r>
              <a:rPr lang="fr-FR" sz="2400" dirty="0" err="1"/>
              <a:t>OpenApi</a:t>
            </a:r>
            <a:r>
              <a:rPr lang="fr-FR" sz="2400" dirty="0"/>
              <a:t> – </a:t>
            </a:r>
            <a:r>
              <a:rPr lang="fr-FR" sz="2400" dirty="0" err="1"/>
              <a:t>Swagger</a:t>
            </a:r>
            <a:r>
              <a:rPr lang="fr-FR" sz="2400" dirty="0"/>
              <a:t> UI </a:t>
            </a:r>
          </a:p>
        </p:txBody>
      </p:sp>
    </p:spTree>
    <p:extLst>
      <p:ext uri="{BB962C8B-B14F-4D97-AF65-F5344CB8AC3E}">
        <p14:creationId xmlns:p14="http://schemas.microsoft.com/office/powerpoint/2010/main" val="3271159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BCB5-F50D-33FB-733D-86435673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Test GET /</a:t>
            </a:r>
            <a:r>
              <a:rPr lang="fr-FR" dirty="0" err="1"/>
              <a:t>todo</a:t>
            </a:r>
            <a:r>
              <a:rPr lang="fr-FR" dirty="0"/>
              <a:t>, 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curl</a:t>
            </a:r>
            <a:r>
              <a:rPr lang="fr-FR" dirty="0"/>
              <a:t> --silent + </a:t>
            </a:r>
            <a:r>
              <a:rPr lang="fr-FR" dirty="0" err="1"/>
              <a:t>jq</a:t>
            </a:r>
            <a:r>
              <a:rPr lang="fr-FR" dirty="0"/>
              <a:t> ‘.’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1BC7C-2455-AA0F-593D-3EDA79E87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918" y="1647672"/>
            <a:ext cx="6234320" cy="45701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1A1E9E6-D11E-6142-B221-EA67D0B963C3}"/>
              </a:ext>
            </a:extLst>
          </p:cNvPr>
          <p:cNvSpPr/>
          <p:nvPr/>
        </p:nvSpPr>
        <p:spPr>
          <a:xfrm>
            <a:off x="3123547" y="1590675"/>
            <a:ext cx="6477653" cy="366712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8838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27" y="-267221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Demo</a:t>
            </a:r>
            <a:r>
              <a:rPr lang="fr-FR" dirty="0"/>
              <a:t> </a:t>
            </a:r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B69A801-248E-C69A-9159-B4E26F24BF61}"/>
              </a:ext>
            </a:extLst>
          </p:cNvPr>
          <p:cNvSpPr/>
          <p:nvPr/>
        </p:nvSpPr>
        <p:spPr>
          <a:xfrm>
            <a:off x="1385229" y="3152206"/>
            <a:ext cx="973540" cy="313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66EEF-0E6C-9825-FBF2-AC38FA16277B}"/>
              </a:ext>
            </a:extLst>
          </p:cNvPr>
          <p:cNvSpPr txBox="1"/>
          <p:nvPr/>
        </p:nvSpPr>
        <p:spPr>
          <a:xfrm>
            <a:off x="2764771" y="882840"/>
            <a:ext cx="740427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Reminder</a:t>
            </a:r>
            <a:r>
              <a:rPr lang="fr-FR" sz="2400" dirty="0"/>
              <a:t> : http client/server, SPA: Single Page Application</a:t>
            </a:r>
          </a:p>
          <a:p>
            <a:r>
              <a:rPr lang="fr-FR" sz="2400" dirty="0" err="1"/>
              <a:t>Classical</a:t>
            </a:r>
            <a:r>
              <a:rPr lang="fr-FR" sz="2400" dirty="0"/>
              <a:t> Web app tutorial: « </a:t>
            </a:r>
            <a:r>
              <a:rPr lang="fr-FR" sz="2400" dirty="0" err="1"/>
              <a:t>Todo</a:t>
            </a:r>
            <a:r>
              <a:rPr lang="fr-FR" sz="2400" dirty="0"/>
              <a:t> web application »</a:t>
            </a:r>
          </a:p>
          <a:p>
            <a:endParaRPr lang="fr-FR" sz="2400" dirty="0"/>
          </a:p>
          <a:p>
            <a:r>
              <a:rPr lang="fr-FR" sz="2400" dirty="0"/>
              <a:t>Setup </a:t>
            </a:r>
            <a:r>
              <a:rPr lang="fr-FR" sz="2400" dirty="0" err="1"/>
              <a:t>NodeJs</a:t>
            </a:r>
            <a:r>
              <a:rPr lang="fr-FR" sz="2400" dirty="0"/>
              <a:t> + Express</a:t>
            </a:r>
          </a:p>
          <a:p>
            <a:endParaRPr lang="fr-FR" sz="2400" dirty="0"/>
          </a:p>
          <a:p>
            <a:r>
              <a:rPr lang="fr-FR" sz="2400" dirty="0"/>
              <a:t>CRUD </a:t>
            </a:r>
            <a:r>
              <a:rPr lang="fr-FR" sz="2400" dirty="0" err="1"/>
              <a:t>Rest</a:t>
            </a:r>
            <a:r>
              <a:rPr lang="fr-FR" sz="2400" dirty="0"/>
              <a:t> </a:t>
            </a:r>
            <a:r>
              <a:rPr lang="fr-FR" sz="2400" dirty="0" err="1"/>
              <a:t>endpoints</a:t>
            </a:r>
            <a:r>
              <a:rPr lang="fr-FR" sz="2400" dirty="0"/>
              <a:t> :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POST « 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PUT «  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DELETE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Curl</a:t>
            </a:r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Postman</a:t>
            </a:r>
          </a:p>
          <a:p>
            <a:r>
              <a:rPr lang="fr-FR" sz="2400" dirty="0" err="1"/>
              <a:t>OpenApi</a:t>
            </a:r>
            <a:r>
              <a:rPr lang="fr-FR" sz="2400" dirty="0"/>
              <a:t> – </a:t>
            </a:r>
            <a:r>
              <a:rPr lang="fr-FR" sz="2400" dirty="0" err="1"/>
              <a:t>Swagger</a:t>
            </a:r>
            <a:r>
              <a:rPr lang="fr-FR" sz="2400" dirty="0"/>
              <a:t> UI </a:t>
            </a:r>
          </a:p>
        </p:txBody>
      </p:sp>
    </p:spTree>
    <p:extLst>
      <p:ext uri="{BB962C8B-B14F-4D97-AF65-F5344CB8AC3E}">
        <p14:creationId xmlns:p14="http://schemas.microsoft.com/office/powerpoint/2010/main" val="3629102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3BCB5-F50D-33FB-733D-86435673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Rest</a:t>
            </a:r>
            <a:r>
              <a:rPr lang="fr-FR" dirty="0"/>
              <a:t> </a:t>
            </a:r>
            <a:r>
              <a:rPr lang="fr-FR" dirty="0" err="1"/>
              <a:t>endpoint</a:t>
            </a:r>
            <a:r>
              <a:rPr lang="fr-FR" dirty="0"/>
              <a:t> POST /</a:t>
            </a:r>
            <a:r>
              <a:rPr lang="fr-FR" dirty="0" err="1"/>
              <a:t>todo</a:t>
            </a:r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A1A886-CB93-B374-0B19-F82C610CC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293" y="1485863"/>
            <a:ext cx="3619617" cy="11551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736D1D-03CF-1820-EF04-4C6598CC7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293" y="3200333"/>
            <a:ext cx="9907227" cy="197650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1A8F27F-4C7C-C71A-B1EE-165417362E0D}"/>
              </a:ext>
            </a:extLst>
          </p:cNvPr>
          <p:cNvSpPr/>
          <p:nvPr/>
        </p:nvSpPr>
        <p:spPr>
          <a:xfrm>
            <a:off x="1571293" y="3200333"/>
            <a:ext cx="4887629" cy="311968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0165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972E-7E58-2863-2579-47557DFB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Add</a:t>
            </a:r>
            <a:r>
              <a:rPr lang="fr-FR" dirty="0"/>
              <a:t> express support for </a:t>
            </a:r>
            <a:r>
              <a:rPr lang="fr-FR" dirty="0" err="1"/>
              <a:t>json</a:t>
            </a:r>
            <a:r>
              <a:rPr lang="fr-FR" dirty="0"/>
              <a:t> body-</a:t>
            </a:r>
            <a:r>
              <a:rPr lang="fr-FR" dirty="0" err="1"/>
              <a:t>parser</a:t>
            </a:r>
            <a:r>
              <a:rPr lang="fr-FR" dirty="0"/>
              <a:t> 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D66505-0EDF-4BCE-5CA2-1C4C496C4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639" y="2214480"/>
            <a:ext cx="5238921" cy="25055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EC4234-9724-F499-A44F-054D733599D5}"/>
              </a:ext>
            </a:extLst>
          </p:cNvPr>
          <p:cNvSpPr/>
          <p:nvPr/>
        </p:nvSpPr>
        <p:spPr>
          <a:xfrm>
            <a:off x="3651533" y="2797944"/>
            <a:ext cx="4887629" cy="311968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972EAD-D39D-B2C2-5D15-695E75090585}"/>
              </a:ext>
            </a:extLst>
          </p:cNvPr>
          <p:cNvSpPr/>
          <p:nvPr/>
        </p:nvSpPr>
        <p:spPr>
          <a:xfrm>
            <a:off x="3599147" y="4198119"/>
            <a:ext cx="3582704" cy="311968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51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D6679-32F2-088F-FCD8-44FB8691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606675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Test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curl</a:t>
            </a:r>
            <a:r>
              <a:rPr lang="fr-FR" dirty="0"/>
              <a:t> …</a:t>
            </a:r>
            <a:br>
              <a:rPr lang="fr-FR" dirty="0"/>
            </a:br>
            <a:r>
              <a:rPr lang="fr-FR" dirty="0"/>
              <a:t>-H « Content-Type: application/</a:t>
            </a:r>
            <a:r>
              <a:rPr lang="fr-FR" dirty="0" err="1"/>
              <a:t>json</a:t>
            </a:r>
            <a:r>
              <a:rPr lang="fr-FR" dirty="0"/>
              <a:t> »</a:t>
            </a:r>
            <a:br>
              <a:rPr lang="fr-FR" dirty="0"/>
            </a:br>
            <a:r>
              <a:rPr lang="fr-FR" dirty="0"/>
              <a:t>-H « </a:t>
            </a:r>
            <a:r>
              <a:rPr lang="fr-FR" dirty="0" err="1"/>
              <a:t>accept</a:t>
            </a:r>
            <a:r>
              <a:rPr lang="fr-FR" dirty="0"/>
              <a:t>: application/</a:t>
            </a:r>
            <a:r>
              <a:rPr lang="fr-FR" dirty="0" err="1"/>
              <a:t>json</a:t>
            </a:r>
            <a:r>
              <a:rPr lang="fr-FR" dirty="0"/>
              <a:t> »</a:t>
            </a:r>
            <a:br>
              <a:rPr lang="fr-FR" dirty="0"/>
            </a:br>
            <a:r>
              <a:rPr lang="fr-FR" dirty="0"/>
              <a:t>-d ’{« description»: « ..» }’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AD67B-DC3A-ED3E-435D-D05C12DEE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3" y="3291812"/>
            <a:ext cx="11939587" cy="77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4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747C6-37AB-FC06-5B6E-35AC175F3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console.log() in </a:t>
            </a:r>
            <a:r>
              <a:rPr lang="fr-FR" dirty="0" err="1"/>
              <a:t>nodejs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DA9155-5527-BAD2-8FB2-94A36AF77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493" y="3795684"/>
            <a:ext cx="11026996" cy="8810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AD252F-F1B5-9A20-D028-47EF9C073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493" y="1923967"/>
            <a:ext cx="9960691" cy="9192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182A921-7FB0-7828-2866-1D74042B5779}"/>
              </a:ext>
            </a:extLst>
          </p:cNvPr>
          <p:cNvSpPr/>
          <p:nvPr/>
        </p:nvSpPr>
        <p:spPr>
          <a:xfrm>
            <a:off x="874493" y="2378855"/>
            <a:ext cx="9741120" cy="392919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991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27" y="-267221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Demo</a:t>
            </a:r>
            <a:r>
              <a:rPr lang="fr-FR" dirty="0"/>
              <a:t> </a:t>
            </a:r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B69A801-248E-C69A-9159-B4E26F24BF61}"/>
              </a:ext>
            </a:extLst>
          </p:cNvPr>
          <p:cNvSpPr/>
          <p:nvPr/>
        </p:nvSpPr>
        <p:spPr>
          <a:xfrm>
            <a:off x="1385229" y="3885631"/>
            <a:ext cx="973540" cy="313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66EEF-0E6C-9825-FBF2-AC38FA16277B}"/>
              </a:ext>
            </a:extLst>
          </p:cNvPr>
          <p:cNvSpPr txBox="1"/>
          <p:nvPr/>
        </p:nvSpPr>
        <p:spPr>
          <a:xfrm>
            <a:off x="2764771" y="882840"/>
            <a:ext cx="740427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Reminder</a:t>
            </a:r>
            <a:r>
              <a:rPr lang="fr-FR" sz="2400" dirty="0"/>
              <a:t> : http client/server, SPA: Single Page Application</a:t>
            </a:r>
          </a:p>
          <a:p>
            <a:r>
              <a:rPr lang="fr-FR" sz="2400" dirty="0" err="1"/>
              <a:t>Classical</a:t>
            </a:r>
            <a:r>
              <a:rPr lang="fr-FR" sz="2400" dirty="0"/>
              <a:t> Web app tutorial: « </a:t>
            </a:r>
            <a:r>
              <a:rPr lang="fr-FR" sz="2400" dirty="0" err="1"/>
              <a:t>Todo</a:t>
            </a:r>
            <a:r>
              <a:rPr lang="fr-FR" sz="2400" dirty="0"/>
              <a:t> web application »</a:t>
            </a:r>
          </a:p>
          <a:p>
            <a:endParaRPr lang="fr-FR" sz="2400" dirty="0"/>
          </a:p>
          <a:p>
            <a:r>
              <a:rPr lang="fr-FR" sz="2400" dirty="0"/>
              <a:t>Setup </a:t>
            </a:r>
            <a:r>
              <a:rPr lang="fr-FR" sz="2400" dirty="0" err="1"/>
              <a:t>NodeJs</a:t>
            </a:r>
            <a:r>
              <a:rPr lang="fr-FR" sz="2400" dirty="0"/>
              <a:t> + Express</a:t>
            </a:r>
          </a:p>
          <a:p>
            <a:endParaRPr lang="fr-FR" sz="2400" dirty="0"/>
          </a:p>
          <a:p>
            <a:r>
              <a:rPr lang="fr-FR" sz="2400" dirty="0"/>
              <a:t>CRUD </a:t>
            </a:r>
            <a:r>
              <a:rPr lang="fr-FR" sz="2400" dirty="0" err="1"/>
              <a:t>Rest</a:t>
            </a:r>
            <a:r>
              <a:rPr lang="fr-FR" sz="2400" dirty="0"/>
              <a:t> </a:t>
            </a:r>
            <a:r>
              <a:rPr lang="fr-FR" sz="2400" dirty="0" err="1"/>
              <a:t>endpoints</a:t>
            </a:r>
            <a:r>
              <a:rPr lang="fr-FR" sz="2400" dirty="0"/>
              <a:t> :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POST « 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PUT «  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DELETE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Curl</a:t>
            </a:r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Postman</a:t>
            </a:r>
          </a:p>
          <a:p>
            <a:r>
              <a:rPr lang="fr-FR" sz="2400" dirty="0" err="1"/>
              <a:t>OpenApi</a:t>
            </a:r>
            <a:r>
              <a:rPr lang="fr-FR" sz="2400" dirty="0"/>
              <a:t> – </a:t>
            </a:r>
            <a:r>
              <a:rPr lang="fr-FR" sz="2400" dirty="0" err="1"/>
              <a:t>Swagger</a:t>
            </a:r>
            <a:r>
              <a:rPr lang="fr-FR" sz="2400" dirty="0"/>
              <a:t> UI </a:t>
            </a:r>
          </a:p>
        </p:txBody>
      </p:sp>
    </p:spTree>
    <p:extLst>
      <p:ext uri="{BB962C8B-B14F-4D97-AF65-F5344CB8AC3E}">
        <p14:creationId xmlns:p14="http://schemas.microsoft.com/office/powerpoint/2010/main" val="2684020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4803-FD09-4784-F444-C1DED48D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Rest</a:t>
            </a:r>
            <a:r>
              <a:rPr lang="fr-FR" dirty="0"/>
              <a:t> </a:t>
            </a:r>
            <a:r>
              <a:rPr lang="fr-FR" dirty="0" err="1"/>
              <a:t>endpoint</a:t>
            </a:r>
            <a:r>
              <a:rPr lang="fr-FR" dirty="0"/>
              <a:t> GET « /</a:t>
            </a:r>
            <a:r>
              <a:rPr lang="fr-FR" dirty="0" err="1"/>
              <a:t>todo</a:t>
            </a:r>
            <a:r>
              <a:rPr lang="fr-FR" dirty="0"/>
              <a:t>/:id 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3DE94-6B45-E336-FE01-DEEDE114D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776" y="2199919"/>
            <a:ext cx="7982187" cy="310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587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EF47-D836-86CE-A52F-C12E7B06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Notice… type coercion, exact === vs ==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3BE749-F7FE-3DE9-ECC1-BB7FBA979708}"/>
              </a:ext>
            </a:extLst>
          </p:cNvPr>
          <p:cNvSpPr txBox="1"/>
          <p:nvPr/>
        </p:nvSpPr>
        <p:spPr>
          <a:xfrm>
            <a:off x="1243013" y="2176463"/>
            <a:ext cx="1076307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 err="1"/>
              <a:t>const</a:t>
            </a:r>
            <a:r>
              <a:rPr lang="fr-FR" sz="3200" dirty="0"/>
              <a:t> id = +req.param.id;   // &lt;= coercion string to </a:t>
            </a:r>
            <a:r>
              <a:rPr lang="fr-FR" sz="3200" dirty="0" err="1"/>
              <a:t>number</a:t>
            </a:r>
            <a:endParaRPr lang="fr-FR" sz="3200" dirty="0"/>
          </a:p>
          <a:p>
            <a:r>
              <a:rPr lang="fr-FR" sz="3200" dirty="0"/>
              <a:t>// </a:t>
            </a:r>
            <a:r>
              <a:rPr lang="fr-FR" sz="3200" dirty="0" err="1"/>
              <a:t>equivalent</a:t>
            </a:r>
            <a:r>
              <a:rPr lang="fr-FR" sz="3200" dirty="0"/>
              <a:t> to:</a:t>
            </a:r>
          </a:p>
          <a:p>
            <a:r>
              <a:rPr lang="fr-FR" sz="3200" dirty="0" err="1"/>
              <a:t>const</a:t>
            </a:r>
            <a:r>
              <a:rPr lang="fr-FR" sz="3200" dirty="0"/>
              <a:t> </a:t>
            </a:r>
            <a:r>
              <a:rPr lang="fr-FR" sz="3200" dirty="0" err="1"/>
              <a:t>idText</a:t>
            </a:r>
            <a:r>
              <a:rPr lang="fr-FR" sz="3200" dirty="0"/>
              <a:t> = req.param.id; // </a:t>
            </a:r>
            <a:r>
              <a:rPr lang="fr-FR" sz="3200" dirty="0" err="1"/>
              <a:t>idText</a:t>
            </a:r>
            <a:r>
              <a:rPr lang="fr-FR" sz="3200" dirty="0"/>
              <a:t> </a:t>
            </a:r>
            <a:r>
              <a:rPr lang="fr-FR" sz="3200" dirty="0" err="1"/>
              <a:t>is</a:t>
            </a:r>
            <a:r>
              <a:rPr lang="fr-FR" sz="3200" dirty="0"/>
              <a:t> string</a:t>
            </a:r>
          </a:p>
          <a:p>
            <a:r>
              <a:rPr lang="fr-FR" sz="3200" dirty="0" err="1"/>
              <a:t>const</a:t>
            </a:r>
            <a:r>
              <a:rPr lang="fr-FR" sz="3200" dirty="0"/>
              <a:t> id = +</a:t>
            </a:r>
            <a:r>
              <a:rPr lang="fr-FR" sz="3200" dirty="0" err="1"/>
              <a:t>idText</a:t>
            </a:r>
            <a:r>
              <a:rPr lang="fr-FR" sz="3200" dirty="0"/>
              <a:t>; // id </a:t>
            </a:r>
            <a:r>
              <a:rPr lang="fr-FR" sz="3200" dirty="0" err="1"/>
              <a:t>is</a:t>
            </a:r>
            <a:r>
              <a:rPr lang="fr-FR" sz="3200" dirty="0"/>
              <a:t> </a:t>
            </a:r>
            <a:r>
              <a:rPr lang="fr-FR" sz="3200" dirty="0" err="1"/>
              <a:t>number</a:t>
            </a:r>
            <a:endParaRPr lang="fr-FR" sz="3200" dirty="0"/>
          </a:p>
          <a:p>
            <a:endParaRPr lang="fr-FR" sz="3200" dirty="0"/>
          </a:p>
          <a:p>
            <a:r>
              <a:rPr lang="fr-FR" sz="3200" dirty="0"/>
              <a:t>(id === 2)   // correct, exact </a:t>
            </a:r>
            <a:r>
              <a:rPr lang="fr-FR" sz="3200" dirty="0" err="1"/>
              <a:t>equality</a:t>
            </a:r>
            <a:r>
              <a:rPr lang="fr-FR" sz="3200" dirty="0"/>
              <a:t> for </a:t>
            </a:r>
            <a:r>
              <a:rPr lang="fr-FR" sz="3200" dirty="0" err="1"/>
              <a:t>number</a:t>
            </a:r>
            <a:endParaRPr lang="fr-FR" sz="3200" dirty="0"/>
          </a:p>
          <a:p>
            <a:r>
              <a:rPr lang="fr-FR" sz="3200" dirty="0"/>
              <a:t>(id === ‘2’)  // </a:t>
            </a:r>
            <a:r>
              <a:rPr lang="fr-FR" sz="3200" dirty="0" err="1"/>
              <a:t>wrong</a:t>
            </a:r>
            <a:r>
              <a:rPr lang="fr-FR" sz="3200" dirty="0"/>
              <a:t>… types </a:t>
            </a:r>
            <a:r>
              <a:rPr lang="fr-FR" sz="3200" dirty="0" err="1"/>
              <a:t>differ</a:t>
            </a:r>
            <a:endParaRPr lang="fr-FR" sz="3200" dirty="0"/>
          </a:p>
          <a:p>
            <a:r>
              <a:rPr lang="fr-FR" sz="3200" dirty="0"/>
              <a:t>(id == ‘2’)  or  (id == 2);  // </a:t>
            </a:r>
            <a:r>
              <a:rPr lang="fr-FR" sz="3200" dirty="0" err="1"/>
              <a:t>both</a:t>
            </a:r>
            <a:r>
              <a:rPr lang="fr-FR" sz="3200" dirty="0"/>
              <a:t> ok, </a:t>
            </a:r>
            <a:r>
              <a:rPr lang="fr-FR" sz="3200" dirty="0" err="1"/>
              <a:t>using</a:t>
            </a:r>
            <a:r>
              <a:rPr lang="fr-FR" sz="3200" dirty="0"/>
              <a:t> </a:t>
            </a:r>
            <a:r>
              <a:rPr lang="fr-FR" sz="3200" dirty="0" err="1"/>
              <a:t>implicit</a:t>
            </a:r>
            <a:r>
              <a:rPr lang="fr-FR" sz="3200" dirty="0"/>
              <a:t> type coercions</a:t>
            </a:r>
          </a:p>
          <a:p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984476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27" y="-267221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Demo</a:t>
            </a:r>
            <a:r>
              <a:rPr lang="fr-FR" dirty="0"/>
              <a:t> </a:t>
            </a:r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B69A801-248E-C69A-9159-B4E26F24BF61}"/>
              </a:ext>
            </a:extLst>
          </p:cNvPr>
          <p:cNvSpPr/>
          <p:nvPr/>
        </p:nvSpPr>
        <p:spPr>
          <a:xfrm>
            <a:off x="1385229" y="4238056"/>
            <a:ext cx="973540" cy="313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66EEF-0E6C-9825-FBF2-AC38FA16277B}"/>
              </a:ext>
            </a:extLst>
          </p:cNvPr>
          <p:cNvSpPr txBox="1"/>
          <p:nvPr/>
        </p:nvSpPr>
        <p:spPr>
          <a:xfrm>
            <a:off x="2764771" y="882840"/>
            <a:ext cx="740427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Reminder</a:t>
            </a:r>
            <a:r>
              <a:rPr lang="fr-FR" sz="2400" dirty="0"/>
              <a:t> : http client/server, SPA: Single Page Application</a:t>
            </a:r>
          </a:p>
          <a:p>
            <a:r>
              <a:rPr lang="fr-FR" sz="2400" dirty="0" err="1"/>
              <a:t>Classical</a:t>
            </a:r>
            <a:r>
              <a:rPr lang="fr-FR" sz="2400" dirty="0"/>
              <a:t> Web app tutorial: « </a:t>
            </a:r>
            <a:r>
              <a:rPr lang="fr-FR" sz="2400" dirty="0" err="1"/>
              <a:t>Todo</a:t>
            </a:r>
            <a:r>
              <a:rPr lang="fr-FR" sz="2400" dirty="0"/>
              <a:t> web application »</a:t>
            </a:r>
          </a:p>
          <a:p>
            <a:endParaRPr lang="fr-FR" sz="2400" dirty="0"/>
          </a:p>
          <a:p>
            <a:r>
              <a:rPr lang="fr-FR" sz="2400" dirty="0"/>
              <a:t>Setup </a:t>
            </a:r>
            <a:r>
              <a:rPr lang="fr-FR" sz="2400" dirty="0" err="1"/>
              <a:t>NodeJs</a:t>
            </a:r>
            <a:r>
              <a:rPr lang="fr-FR" sz="2400" dirty="0"/>
              <a:t> + Express</a:t>
            </a:r>
          </a:p>
          <a:p>
            <a:endParaRPr lang="fr-FR" sz="2400" dirty="0"/>
          </a:p>
          <a:p>
            <a:r>
              <a:rPr lang="fr-FR" sz="2400" dirty="0"/>
              <a:t>CRUD </a:t>
            </a:r>
            <a:r>
              <a:rPr lang="fr-FR" sz="2400" dirty="0" err="1"/>
              <a:t>Rest</a:t>
            </a:r>
            <a:r>
              <a:rPr lang="fr-FR" sz="2400" dirty="0"/>
              <a:t> </a:t>
            </a:r>
            <a:r>
              <a:rPr lang="fr-FR" sz="2400" dirty="0" err="1"/>
              <a:t>endpoints</a:t>
            </a:r>
            <a:r>
              <a:rPr lang="fr-FR" sz="2400" dirty="0"/>
              <a:t> :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POST « 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PUT «  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DELETE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Curl</a:t>
            </a:r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Postman</a:t>
            </a:r>
          </a:p>
          <a:p>
            <a:r>
              <a:rPr lang="fr-FR" sz="2400" dirty="0" err="1"/>
              <a:t>OpenApi</a:t>
            </a:r>
            <a:r>
              <a:rPr lang="fr-FR" sz="2400" dirty="0"/>
              <a:t> – </a:t>
            </a:r>
            <a:r>
              <a:rPr lang="fr-FR" sz="2400" dirty="0" err="1"/>
              <a:t>Swagger</a:t>
            </a:r>
            <a:r>
              <a:rPr lang="fr-FR" sz="2400" dirty="0"/>
              <a:t> UI </a:t>
            </a:r>
          </a:p>
        </p:txBody>
      </p:sp>
    </p:spTree>
    <p:extLst>
      <p:ext uri="{BB962C8B-B14F-4D97-AF65-F5344CB8AC3E}">
        <p14:creationId xmlns:p14="http://schemas.microsoft.com/office/powerpoint/2010/main" val="173243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6C38B-E7E1-4F18-8AAE-1855EE67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238"/>
            <a:ext cx="10515600" cy="103874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SPA = Single Page Application</a:t>
            </a:r>
            <a:br>
              <a:rPr lang="fr-FR" dirty="0"/>
            </a:br>
            <a:r>
              <a:rPr lang="fr-FR" dirty="0"/>
              <a:t>single GET {</a:t>
            </a:r>
            <a:r>
              <a:rPr lang="fr-FR" dirty="0" err="1"/>
              <a:t>html|js</a:t>
            </a:r>
            <a:r>
              <a:rPr lang="fr-FR" dirty="0"/>
              <a:t>}, Multiple </a:t>
            </a:r>
            <a:r>
              <a:rPr lang="fr-FR" dirty="0" err="1"/>
              <a:t>Rest</a:t>
            </a:r>
            <a:r>
              <a:rPr lang="fr-FR" dirty="0"/>
              <a:t> </a:t>
            </a:r>
            <a:r>
              <a:rPr lang="fr-FR" dirty="0" err="1"/>
              <a:t>Json</a:t>
            </a:r>
            <a:r>
              <a:rPr lang="fr-FR" dirty="0"/>
              <a:t> </a:t>
            </a:r>
            <a:r>
              <a:rPr lang="fr-FR" dirty="0" err="1"/>
              <a:t>requests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BC1B1-6813-710E-52DE-B6FF48D42045}"/>
              </a:ext>
            </a:extLst>
          </p:cNvPr>
          <p:cNvSpPr txBox="1"/>
          <p:nvPr/>
        </p:nvSpPr>
        <p:spPr>
          <a:xfrm>
            <a:off x="9441827" y="3266968"/>
            <a:ext cx="12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Web Server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1393B5-7BB4-E6E2-CE8E-719DC92E1084}"/>
              </a:ext>
            </a:extLst>
          </p:cNvPr>
          <p:cNvSpPr txBox="1"/>
          <p:nvPr/>
        </p:nvSpPr>
        <p:spPr>
          <a:xfrm>
            <a:off x="807373" y="1107204"/>
            <a:ext cx="144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Web 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4C5516-6BC4-E448-762F-7380E5627B68}"/>
              </a:ext>
            </a:extLst>
          </p:cNvPr>
          <p:cNvSpPr/>
          <p:nvPr/>
        </p:nvSpPr>
        <p:spPr>
          <a:xfrm>
            <a:off x="9765424" y="3632259"/>
            <a:ext cx="1869743" cy="11215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0966F88-F7E4-42ED-01F1-3F8351F3D157}"/>
              </a:ext>
            </a:extLst>
          </p:cNvPr>
          <p:cNvSpPr/>
          <p:nvPr/>
        </p:nvSpPr>
        <p:spPr>
          <a:xfrm>
            <a:off x="6264260" y="2070992"/>
            <a:ext cx="1533098" cy="2979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8D04399-78E8-7CF3-A255-B06FC3DFB96F}"/>
              </a:ext>
            </a:extLst>
          </p:cNvPr>
          <p:cNvSpPr/>
          <p:nvPr/>
        </p:nvSpPr>
        <p:spPr>
          <a:xfrm flipH="1">
            <a:off x="7075228" y="2344818"/>
            <a:ext cx="1307911" cy="297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ED3EE3-848E-3C41-CD4D-B4D788A545D1}"/>
              </a:ext>
            </a:extLst>
          </p:cNvPr>
          <p:cNvSpPr/>
          <p:nvPr/>
        </p:nvSpPr>
        <p:spPr>
          <a:xfrm>
            <a:off x="802948" y="1476536"/>
            <a:ext cx="3752675" cy="49671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51FF31-23AA-167B-64FC-D99BA2B45DF2}"/>
              </a:ext>
            </a:extLst>
          </p:cNvPr>
          <p:cNvSpPr txBox="1"/>
          <p:nvPr/>
        </p:nvSpPr>
        <p:spPr>
          <a:xfrm>
            <a:off x="6128797" y="1720152"/>
            <a:ext cx="220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GET /page1.html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157768-783F-E969-6F02-C84FFEB77670}"/>
              </a:ext>
            </a:extLst>
          </p:cNvPr>
          <p:cNvSpPr txBox="1"/>
          <p:nvPr/>
        </p:nvSpPr>
        <p:spPr>
          <a:xfrm>
            <a:off x="6088504" y="2542223"/>
            <a:ext cx="191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GET /page1.js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2BD9F4-A707-9618-5AD1-A377D954BE93}"/>
              </a:ext>
            </a:extLst>
          </p:cNvPr>
          <p:cNvSpPr txBox="1"/>
          <p:nvPr/>
        </p:nvSpPr>
        <p:spPr>
          <a:xfrm>
            <a:off x="6094468" y="2930845"/>
            <a:ext cx="2049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GET /page1.css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E1EC78-9F09-4A56-ED32-3F0AF5C87093}"/>
              </a:ext>
            </a:extLst>
          </p:cNvPr>
          <p:cNvSpPr txBox="1"/>
          <p:nvPr/>
        </p:nvSpPr>
        <p:spPr>
          <a:xfrm>
            <a:off x="6082962" y="3331593"/>
            <a:ext cx="288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GET /page1-image2.png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EFEFE1E-EBB2-8BD5-7168-793A90F6F0E6}"/>
              </a:ext>
            </a:extLst>
          </p:cNvPr>
          <p:cNvSpPr/>
          <p:nvPr/>
        </p:nvSpPr>
        <p:spPr>
          <a:xfrm>
            <a:off x="6308680" y="4604859"/>
            <a:ext cx="1533098" cy="2979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04177428-7340-0793-992A-37AC7B76F058}"/>
              </a:ext>
            </a:extLst>
          </p:cNvPr>
          <p:cNvSpPr/>
          <p:nvPr/>
        </p:nvSpPr>
        <p:spPr>
          <a:xfrm flipH="1">
            <a:off x="7030809" y="4857896"/>
            <a:ext cx="1307911" cy="297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3D57F9-5925-5799-1895-D59D7CD83F06}"/>
              </a:ext>
            </a:extLst>
          </p:cNvPr>
          <p:cNvSpPr txBox="1"/>
          <p:nvPr/>
        </p:nvSpPr>
        <p:spPr>
          <a:xfrm>
            <a:off x="6159531" y="4304689"/>
            <a:ext cx="353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POST /api/restEndpoint1 {</a:t>
            </a:r>
            <a:r>
              <a:rPr lang="fr-FR" dirty="0" err="1"/>
              <a:t>json</a:t>
            </a:r>
            <a:r>
              <a:rPr lang="fr-FR" dirty="0"/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C0EB14-CC02-90A8-E4DB-55AC5A776092}"/>
              </a:ext>
            </a:extLst>
          </p:cNvPr>
          <p:cNvSpPr txBox="1"/>
          <p:nvPr/>
        </p:nvSpPr>
        <p:spPr>
          <a:xfrm>
            <a:off x="7030809" y="5099497"/>
            <a:ext cx="162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response</a:t>
            </a:r>
            <a:r>
              <a:rPr lang="fr-FR" dirty="0"/>
              <a:t> {</a:t>
            </a:r>
            <a:r>
              <a:rPr lang="fr-FR" dirty="0" err="1"/>
              <a:t>json</a:t>
            </a:r>
            <a:r>
              <a:rPr lang="fr-FR" dirty="0"/>
              <a:t>}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A42DD2-797D-471B-0466-B8AF87451C92}"/>
              </a:ext>
            </a:extLst>
          </p:cNvPr>
          <p:cNvSpPr/>
          <p:nvPr/>
        </p:nvSpPr>
        <p:spPr>
          <a:xfrm>
            <a:off x="954497" y="1766896"/>
            <a:ext cx="2577204" cy="10851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DD89F0C-60EE-606E-471A-2F4013DA2303}"/>
              </a:ext>
            </a:extLst>
          </p:cNvPr>
          <p:cNvSpPr/>
          <p:nvPr/>
        </p:nvSpPr>
        <p:spPr>
          <a:xfrm>
            <a:off x="2487367" y="2641855"/>
            <a:ext cx="1267903" cy="5174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522B01-896E-90A9-775B-07591EA575BF}"/>
              </a:ext>
            </a:extLst>
          </p:cNvPr>
          <p:cNvSpPr txBox="1"/>
          <p:nvPr/>
        </p:nvSpPr>
        <p:spPr>
          <a:xfrm>
            <a:off x="919840" y="1768473"/>
            <a:ext cx="132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/Page1.html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6B11FE-CA52-EB62-DC21-C15E823BC489}"/>
              </a:ext>
            </a:extLst>
          </p:cNvPr>
          <p:cNvSpPr txBox="1"/>
          <p:nvPr/>
        </p:nvSpPr>
        <p:spPr>
          <a:xfrm>
            <a:off x="2530456" y="2715904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app1.js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ACEAFB7-D5F9-3BE1-5768-925BEF1DBBB1}"/>
              </a:ext>
            </a:extLst>
          </p:cNvPr>
          <p:cNvSpPr txBox="1"/>
          <p:nvPr/>
        </p:nvSpPr>
        <p:spPr>
          <a:xfrm>
            <a:off x="1090071" y="2177444"/>
            <a:ext cx="2441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&lt;script&gt;app1.js&lt;/script&gt;</a:t>
            </a:r>
          </a:p>
        </p:txBody>
      </p:sp>
      <p:sp>
        <p:nvSpPr>
          <p:cNvPr id="25" name="Arrow: Curved Left 24">
            <a:extLst>
              <a:ext uri="{FF2B5EF4-FFF2-40B4-BE49-F238E27FC236}">
                <a16:creationId xmlns:a16="http://schemas.microsoft.com/office/drawing/2014/main" id="{0FFAB218-1AC7-3B06-C4EF-D92DAA0CD247}"/>
              </a:ext>
            </a:extLst>
          </p:cNvPr>
          <p:cNvSpPr/>
          <p:nvPr/>
        </p:nvSpPr>
        <p:spPr>
          <a:xfrm>
            <a:off x="3566572" y="2346038"/>
            <a:ext cx="414796" cy="51743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Arrow: Curved Left 25">
            <a:extLst>
              <a:ext uri="{FF2B5EF4-FFF2-40B4-BE49-F238E27FC236}">
                <a16:creationId xmlns:a16="http://schemas.microsoft.com/office/drawing/2014/main" id="{02BB8025-6DB5-6B60-4849-68A8AE828927}"/>
              </a:ext>
            </a:extLst>
          </p:cNvPr>
          <p:cNvSpPr/>
          <p:nvPr/>
        </p:nvSpPr>
        <p:spPr>
          <a:xfrm>
            <a:off x="3615785" y="2909553"/>
            <a:ext cx="414796" cy="51743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7" name="Arrow: Curved Left 26">
            <a:extLst>
              <a:ext uri="{FF2B5EF4-FFF2-40B4-BE49-F238E27FC236}">
                <a16:creationId xmlns:a16="http://schemas.microsoft.com/office/drawing/2014/main" id="{4EA84182-08E4-3241-5F70-4972D8A4D275}"/>
              </a:ext>
            </a:extLst>
          </p:cNvPr>
          <p:cNvSpPr/>
          <p:nvPr/>
        </p:nvSpPr>
        <p:spPr>
          <a:xfrm>
            <a:off x="3641901" y="3479737"/>
            <a:ext cx="414796" cy="517430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21313F-41EA-A066-9AEC-8672D65E86FF}"/>
              </a:ext>
            </a:extLst>
          </p:cNvPr>
          <p:cNvSpPr txBox="1"/>
          <p:nvPr/>
        </p:nvSpPr>
        <p:spPr>
          <a:xfrm>
            <a:off x="1016672" y="3020863"/>
            <a:ext cx="2785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Parse </a:t>
            </a:r>
            <a:r>
              <a:rPr lang="fr-FR" dirty="0" err="1"/>
              <a:t>js</a:t>
            </a:r>
            <a:r>
              <a:rPr lang="fr-FR" dirty="0"/>
              <a:t> </a:t>
            </a:r>
          </a:p>
          <a:p>
            <a:r>
              <a:rPr lang="fr-FR" dirty="0"/>
              <a:t>+ </a:t>
            </a:r>
            <a:r>
              <a:rPr lang="fr-FR" dirty="0" err="1"/>
              <a:t>execute</a:t>
            </a:r>
            <a:r>
              <a:rPr lang="fr-FR" dirty="0"/>
              <a:t> </a:t>
            </a:r>
            <a:r>
              <a:rPr lang="fr-FR" dirty="0" err="1"/>
              <a:t>function</a:t>
            </a:r>
            <a:r>
              <a:rPr lang="fr-FR" dirty="0"/>
              <a:t> init() {.. }</a:t>
            </a:r>
          </a:p>
          <a:p>
            <a:r>
              <a:rPr lang="fr-FR" dirty="0"/>
              <a:t>+ parse </a:t>
            </a:r>
            <a:r>
              <a:rPr lang="fr-FR" dirty="0" err="1"/>
              <a:t>css</a:t>
            </a:r>
            <a:r>
              <a:rPr lang="fr-FR" dirty="0"/>
              <a:t> + </a:t>
            </a:r>
            <a:r>
              <a:rPr lang="fr-FR" dirty="0" err="1"/>
              <a:t>render</a:t>
            </a:r>
            <a:r>
              <a:rPr lang="fr-FR" dirty="0"/>
              <a:t> html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A5F5328-F079-BA5E-350A-BD9F19C6CDFB}"/>
              </a:ext>
            </a:extLst>
          </p:cNvPr>
          <p:cNvSpPr txBox="1"/>
          <p:nvPr/>
        </p:nvSpPr>
        <p:spPr>
          <a:xfrm>
            <a:off x="1044195" y="397575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CLICK on </a:t>
            </a:r>
            <a:br>
              <a:rPr lang="fr-FR" dirty="0"/>
            </a:br>
            <a:r>
              <a:rPr lang="fr-FR" b="1" dirty="0"/>
              <a:t>&lt;</a:t>
            </a:r>
            <a:r>
              <a:rPr lang="fr-FR" b="1" dirty="0" err="1"/>
              <a:t>button</a:t>
            </a:r>
            <a:r>
              <a:rPr lang="fr-FR" b="1" dirty="0"/>
              <a:t> (click)=« </a:t>
            </a:r>
            <a:r>
              <a:rPr lang="fr-FR" b="1" dirty="0" err="1"/>
              <a:t>callFunction</a:t>
            </a:r>
            <a:r>
              <a:rPr lang="fr-FR" b="1" dirty="0"/>
              <a:t>() » &gt;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DBC4581-05BC-AB7B-2F95-EE845BA93F17}"/>
              </a:ext>
            </a:extLst>
          </p:cNvPr>
          <p:cNvSpPr txBox="1"/>
          <p:nvPr/>
        </p:nvSpPr>
        <p:spPr>
          <a:xfrm>
            <a:off x="907518" y="5114606"/>
            <a:ext cx="45589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>
                <a:solidFill>
                  <a:srgbClr val="00B050"/>
                </a:solidFill>
              </a:rPr>
              <a:t>REPLACE </a:t>
            </a:r>
            <a:r>
              <a:rPr lang="fr-FR" sz="2000" dirty="0" err="1">
                <a:solidFill>
                  <a:srgbClr val="00B050"/>
                </a:solidFill>
              </a:rPr>
              <a:t>add</a:t>
            </a:r>
            <a:r>
              <a:rPr lang="fr-FR" sz="2000" dirty="0">
                <a:solidFill>
                  <a:srgbClr val="00B050"/>
                </a:solidFill>
              </a:rPr>
              <a:t>/</a:t>
            </a:r>
            <a:r>
              <a:rPr lang="fr-FR" sz="2000" dirty="0" err="1">
                <a:solidFill>
                  <a:srgbClr val="00B050"/>
                </a:solidFill>
              </a:rPr>
              <a:t>remote</a:t>
            </a:r>
            <a:r>
              <a:rPr lang="fr-FR" sz="2000" dirty="0">
                <a:solidFill>
                  <a:srgbClr val="00B050"/>
                </a:solidFill>
              </a:rPr>
              <a:t>/update </a:t>
            </a:r>
            <a:r>
              <a:rPr lang="fr-FR" sz="2000" dirty="0" err="1">
                <a:solidFill>
                  <a:srgbClr val="00B050"/>
                </a:solidFill>
              </a:rPr>
              <a:t>some</a:t>
            </a:r>
            <a:r>
              <a:rPr lang="fr-FR" sz="2000" dirty="0">
                <a:solidFill>
                  <a:srgbClr val="00B050"/>
                </a:solidFill>
              </a:rPr>
              <a:t> &lt;div&gt; </a:t>
            </a:r>
          </a:p>
          <a:p>
            <a:r>
              <a:rPr lang="fr-FR" sz="2000" dirty="0" err="1">
                <a:solidFill>
                  <a:srgbClr val="00B050"/>
                </a:solidFill>
              </a:rPr>
              <a:t>Within</a:t>
            </a:r>
            <a:r>
              <a:rPr lang="fr-FR" sz="2000" dirty="0">
                <a:solidFill>
                  <a:srgbClr val="00B050"/>
                </a:solidFill>
              </a:rPr>
              <a:t> SAME page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3E4E726E-DA7A-2568-B023-8C68AD31C91A}"/>
              </a:ext>
            </a:extLst>
          </p:cNvPr>
          <p:cNvSpPr/>
          <p:nvPr/>
        </p:nvSpPr>
        <p:spPr>
          <a:xfrm flipH="1">
            <a:off x="7082821" y="2782721"/>
            <a:ext cx="1307911" cy="297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ED712C4D-C1CD-8FD4-B016-E7F222EA015F}"/>
              </a:ext>
            </a:extLst>
          </p:cNvPr>
          <p:cNvSpPr/>
          <p:nvPr/>
        </p:nvSpPr>
        <p:spPr>
          <a:xfrm flipH="1">
            <a:off x="7108439" y="3185541"/>
            <a:ext cx="1307911" cy="297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CB3A495A-954D-63AE-B750-970E0B0D18F1}"/>
              </a:ext>
            </a:extLst>
          </p:cNvPr>
          <p:cNvSpPr/>
          <p:nvPr/>
        </p:nvSpPr>
        <p:spPr>
          <a:xfrm flipH="1">
            <a:off x="7117094" y="3636300"/>
            <a:ext cx="1307911" cy="297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20DA045F-14A5-A10B-7AE3-0264D59258C0}"/>
              </a:ext>
            </a:extLst>
          </p:cNvPr>
          <p:cNvSpPr/>
          <p:nvPr/>
        </p:nvSpPr>
        <p:spPr>
          <a:xfrm rot="18480633">
            <a:off x="280447" y="3801119"/>
            <a:ext cx="576263" cy="799457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Arrow: Curved Left 42">
            <a:extLst>
              <a:ext uri="{FF2B5EF4-FFF2-40B4-BE49-F238E27FC236}">
                <a16:creationId xmlns:a16="http://schemas.microsoft.com/office/drawing/2014/main" id="{B79233C7-BCCC-988D-765C-B6CABB58D962}"/>
              </a:ext>
            </a:extLst>
          </p:cNvPr>
          <p:cNvSpPr/>
          <p:nvPr/>
        </p:nvSpPr>
        <p:spPr>
          <a:xfrm>
            <a:off x="4200493" y="5538793"/>
            <a:ext cx="1231658" cy="946347"/>
          </a:xfrm>
          <a:prstGeom prst="curvedLef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06AE01C1-8DEB-F1C6-2937-6340A36B159C}"/>
              </a:ext>
            </a:extLst>
          </p:cNvPr>
          <p:cNvSpPr/>
          <p:nvPr/>
        </p:nvSpPr>
        <p:spPr>
          <a:xfrm>
            <a:off x="6305002" y="5928844"/>
            <a:ext cx="1533098" cy="2979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D099B9C7-EBE2-CEA8-D29D-3FF3A562C8C9}"/>
              </a:ext>
            </a:extLst>
          </p:cNvPr>
          <p:cNvSpPr/>
          <p:nvPr/>
        </p:nvSpPr>
        <p:spPr>
          <a:xfrm flipH="1">
            <a:off x="7027131" y="6181881"/>
            <a:ext cx="1307911" cy="297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5A4A21-95CA-9A4F-01AB-29090FC72D45}"/>
              </a:ext>
            </a:extLst>
          </p:cNvPr>
          <p:cNvSpPr txBox="1"/>
          <p:nvPr/>
        </p:nvSpPr>
        <p:spPr>
          <a:xfrm>
            <a:off x="6155853" y="5628674"/>
            <a:ext cx="3538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 POST /api/restEndpoint2 {</a:t>
            </a:r>
            <a:r>
              <a:rPr lang="fr-FR" dirty="0" err="1"/>
              <a:t>json</a:t>
            </a:r>
            <a:r>
              <a:rPr lang="fr-FR" dirty="0"/>
              <a:t>}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CB0D27-A5F6-A1BD-917E-A33D030A83AC}"/>
              </a:ext>
            </a:extLst>
          </p:cNvPr>
          <p:cNvSpPr txBox="1"/>
          <p:nvPr/>
        </p:nvSpPr>
        <p:spPr>
          <a:xfrm>
            <a:off x="7027131" y="6423482"/>
            <a:ext cx="162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response</a:t>
            </a:r>
            <a:r>
              <a:rPr lang="fr-FR" dirty="0"/>
              <a:t> {</a:t>
            </a:r>
            <a:r>
              <a:rPr lang="fr-FR" dirty="0" err="1"/>
              <a:t>json</a:t>
            </a:r>
            <a:r>
              <a:rPr lang="fr-FR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18BECE-EC7E-58A1-0237-2F3E7407F75B}"/>
              </a:ext>
            </a:extLst>
          </p:cNvPr>
          <p:cNvSpPr/>
          <p:nvPr/>
        </p:nvSpPr>
        <p:spPr>
          <a:xfrm rot="17445670">
            <a:off x="-833426" y="1137519"/>
            <a:ext cx="322165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Reminder</a:t>
            </a:r>
            <a:endParaRPr lang="en-US" sz="54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4059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1DF8-B890-25A6-3C68-A7702CA09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365125"/>
            <a:ext cx="11853863" cy="1325563"/>
          </a:xfrm>
        </p:spPr>
        <p:txBody>
          <a:bodyPr/>
          <a:lstStyle/>
          <a:p>
            <a:pPr algn="ctr"/>
            <a:r>
              <a:rPr lang="fr-FR" dirty="0" err="1"/>
              <a:t>Rest</a:t>
            </a:r>
            <a:r>
              <a:rPr lang="fr-FR" dirty="0"/>
              <a:t> </a:t>
            </a:r>
            <a:r>
              <a:rPr lang="fr-FR" dirty="0" err="1"/>
              <a:t>endpoint</a:t>
            </a:r>
            <a:r>
              <a:rPr lang="fr-FR" dirty="0"/>
              <a:t> PUT « /</a:t>
            </a:r>
            <a:r>
              <a:rPr lang="fr-FR" dirty="0" err="1"/>
              <a:t>todo</a:t>
            </a:r>
            <a:r>
              <a:rPr lang="fr-FR" dirty="0"/>
              <a:t> »  </a:t>
            </a:r>
            <a:r>
              <a:rPr lang="fr-FR" dirty="0" err="1"/>
              <a:t>req.body</a:t>
            </a:r>
            <a:r>
              <a:rPr lang="fr-FR" dirty="0"/>
              <a:t>={ id:.., ..}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7DBF3-428C-486A-3FE4-A40CACEC6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989" y="1985836"/>
            <a:ext cx="7044067" cy="378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849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27" y="-267221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Demo</a:t>
            </a:r>
            <a:r>
              <a:rPr lang="fr-FR" dirty="0"/>
              <a:t> </a:t>
            </a:r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B69A801-248E-C69A-9159-B4E26F24BF61}"/>
              </a:ext>
            </a:extLst>
          </p:cNvPr>
          <p:cNvSpPr/>
          <p:nvPr/>
        </p:nvSpPr>
        <p:spPr>
          <a:xfrm>
            <a:off x="1438986" y="4619056"/>
            <a:ext cx="973540" cy="313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66EEF-0E6C-9825-FBF2-AC38FA16277B}"/>
              </a:ext>
            </a:extLst>
          </p:cNvPr>
          <p:cNvSpPr txBox="1"/>
          <p:nvPr/>
        </p:nvSpPr>
        <p:spPr>
          <a:xfrm>
            <a:off x="2764771" y="882840"/>
            <a:ext cx="740427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Reminder</a:t>
            </a:r>
            <a:r>
              <a:rPr lang="fr-FR" sz="2400" dirty="0"/>
              <a:t> : http client/server, SPA: Single Page Application</a:t>
            </a:r>
          </a:p>
          <a:p>
            <a:r>
              <a:rPr lang="fr-FR" sz="2400" dirty="0" err="1"/>
              <a:t>Classical</a:t>
            </a:r>
            <a:r>
              <a:rPr lang="fr-FR" sz="2400" dirty="0"/>
              <a:t> Web app tutorial: « </a:t>
            </a:r>
            <a:r>
              <a:rPr lang="fr-FR" sz="2400" dirty="0" err="1"/>
              <a:t>Todo</a:t>
            </a:r>
            <a:r>
              <a:rPr lang="fr-FR" sz="2400" dirty="0"/>
              <a:t> web application »</a:t>
            </a:r>
          </a:p>
          <a:p>
            <a:endParaRPr lang="fr-FR" sz="2400" dirty="0"/>
          </a:p>
          <a:p>
            <a:r>
              <a:rPr lang="fr-FR" sz="2400" dirty="0"/>
              <a:t>Setup </a:t>
            </a:r>
            <a:r>
              <a:rPr lang="fr-FR" sz="2400" dirty="0" err="1"/>
              <a:t>NodeJs</a:t>
            </a:r>
            <a:r>
              <a:rPr lang="fr-FR" sz="2400" dirty="0"/>
              <a:t> + Express</a:t>
            </a:r>
          </a:p>
          <a:p>
            <a:endParaRPr lang="fr-FR" sz="2400" dirty="0"/>
          </a:p>
          <a:p>
            <a:r>
              <a:rPr lang="fr-FR" sz="2400" dirty="0"/>
              <a:t>CRUD </a:t>
            </a:r>
            <a:r>
              <a:rPr lang="fr-FR" sz="2400" dirty="0" err="1"/>
              <a:t>Rest</a:t>
            </a:r>
            <a:r>
              <a:rPr lang="fr-FR" sz="2400" dirty="0"/>
              <a:t> </a:t>
            </a:r>
            <a:r>
              <a:rPr lang="fr-FR" sz="2400" dirty="0" err="1"/>
              <a:t>endpoints</a:t>
            </a:r>
            <a:r>
              <a:rPr lang="fr-FR" sz="2400" dirty="0"/>
              <a:t> :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POST « 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PUT «  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DELETE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Curl</a:t>
            </a:r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Postman</a:t>
            </a:r>
          </a:p>
          <a:p>
            <a:r>
              <a:rPr lang="fr-FR" sz="2400" dirty="0" err="1"/>
              <a:t>OpenApi</a:t>
            </a:r>
            <a:r>
              <a:rPr lang="fr-FR" sz="2400" dirty="0"/>
              <a:t> – </a:t>
            </a:r>
            <a:r>
              <a:rPr lang="fr-FR" sz="2400" dirty="0" err="1"/>
              <a:t>Swagger</a:t>
            </a:r>
            <a:r>
              <a:rPr lang="fr-FR" sz="2400" dirty="0"/>
              <a:t> UI </a:t>
            </a:r>
          </a:p>
        </p:txBody>
      </p:sp>
    </p:spTree>
    <p:extLst>
      <p:ext uri="{BB962C8B-B14F-4D97-AF65-F5344CB8AC3E}">
        <p14:creationId xmlns:p14="http://schemas.microsoft.com/office/powerpoint/2010/main" val="4074500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546F7-FBEB-FBA3-CAE4-B9CE59729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Endpoint DELETE « /</a:t>
            </a:r>
            <a:r>
              <a:rPr lang="fr-FR" dirty="0" err="1"/>
              <a:t>todo</a:t>
            </a:r>
            <a:r>
              <a:rPr lang="fr-FR" dirty="0"/>
              <a:t>/:id »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FA901-5888-B834-17C7-9CA78FEA8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296" y="2105874"/>
            <a:ext cx="8188142" cy="353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783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18889-202A-4002-C0C4-AB1B56D4D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Test Endpoint DELETE « /</a:t>
            </a:r>
            <a:r>
              <a:rPr lang="fr-FR" dirty="0" err="1"/>
              <a:t>todo</a:t>
            </a:r>
            <a:r>
              <a:rPr lang="fr-FR" dirty="0"/>
              <a:t>/:id 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80D1EF-3AB3-FBB4-156D-3E30B0F3A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845" y="3244825"/>
            <a:ext cx="5027493" cy="962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340FCE-9303-2FE8-388B-B67C8FBA3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845" y="2006298"/>
            <a:ext cx="9324635" cy="7848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884156-0536-BB95-A919-3231863990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2845" y="4886306"/>
            <a:ext cx="8225048" cy="74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42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27" y="-267221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Demo</a:t>
            </a:r>
            <a:r>
              <a:rPr lang="fr-FR" dirty="0"/>
              <a:t> </a:t>
            </a:r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B69A801-248E-C69A-9159-B4E26F24BF61}"/>
              </a:ext>
            </a:extLst>
          </p:cNvPr>
          <p:cNvSpPr/>
          <p:nvPr/>
        </p:nvSpPr>
        <p:spPr>
          <a:xfrm>
            <a:off x="1275692" y="5338194"/>
            <a:ext cx="973540" cy="313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66EEF-0E6C-9825-FBF2-AC38FA16277B}"/>
              </a:ext>
            </a:extLst>
          </p:cNvPr>
          <p:cNvSpPr txBox="1"/>
          <p:nvPr/>
        </p:nvSpPr>
        <p:spPr>
          <a:xfrm>
            <a:off x="2764771" y="882840"/>
            <a:ext cx="740427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Reminder</a:t>
            </a:r>
            <a:r>
              <a:rPr lang="fr-FR" sz="2400" dirty="0"/>
              <a:t> : http client/server, SPA: Single Page Application</a:t>
            </a:r>
          </a:p>
          <a:p>
            <a:r>
              <a:rPr lang="fr-FR" sz="2400" dirty="0" err="1"/>
              <a:t>Classical</a:t>
            </a:r>
            <a:r>
              <a:rPr lang="fr-FR" sz="2400" dirty="0"/>
              <a:t> Web app tutorial: « </a:t>
            </a:r>
            <a:r>
              <a:rPr lang="fr-FR" sz="2400" dirty="0" err="1"/>
              <a:t>Todo</a:t>
            </a:r>
            <a:r>
              <a:rPr lang="fr-FR" sz="2400" dirty="0"/>
              <a:t> web application »</a:t>
            </a:r>
          </a:p>
          <a:p>
            <a:endParaRPr lang="fr-FR" sz="2400" dirty="0"/>
          </a:p>
          <a:p>
            <a:r>
              <a:rPr lang="fr-FR" sz="2400" dirty="0"/>
              <a:t>Setup </a:t>
            </a:r>
            <a:r>
              <a:rPr lang="fr-FR" sz="2400" dirty="0" err="1"/>
              <a:t>NodeJs</a:t>
            </a:r>
            <a:r>
              <a:rPr lang="fr-FR" sz="2400" dirty="0"/>
              <a:t> + Express</a:t>
            </a:r>
          </a:p>
          <a:p>
            <a:endParaRPr lang="fr-FR" sz="2400" dirty="0"/>
          </a:p>
          <a:p>
            <a:r>
              <a:rPr lang="fr-FR" sz="2400" dirty="0"/>
              <a:t>CRUD </a:t>
            </a:r>
            <a:r>
              <a:rPr lang="fr-FR" sz="2400" dirty="0" err="1"/>
              <a:t>Rest</a:t>
            </a:r>
            <a:r>
              <a:rPr lang="fr-FR" sz="2400" dirty="0"/>
              <a:t> </a:t>
            </a:r>
            <a:r>
              <a:rPr lang="fr-FR" sz="2400" dirty="0" err="1"/>
              <a:t>endpoints</a:t>
            </a:r>
            <a:r>
              <a:rPr lang="fr-FR" sz="2400" dirty="0"/>
              <a:t> :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POST « 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PUT «  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DELETE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Curl</a:t>
            </a:r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Postman</a:t>
            </a:r>
          </a:p>
          <a:p>
            <a:r>
              <a:rPr lang="fr-FR" sz="2400" dirty="0" err="1"/>
              <a:t>OpenApi</a:t>
            </a:r>
            <a:r>
              <a:rPr lang="fr-FR" sz="2400" dirty="0"/>
              <a:t> – </a:t>
            </a:r>
            <a:r>
              <a:rPr lang="fr-FR" sz="2400" dirty="0" err="1"/>
              <a:t>Swagger</a:t>
            </a:r>
            <a:r>
              <a:rPr lang="fr-FR" sz="2400" dirty="0"/>
              <a:t> UI </a:t>
            </a:r>
          </a:p>
        </p:txBody>
      </p:sp>
    </p:spTree>
    <p:extLst>
      <p:ext uri="{BB962C8B-B14F-4D97-AF65-F5344CB8AC3E}">
        <p14:creationId xmlns:p14="http://schemas.microsoft.com/office/powerpoint/2010/main" val="36966343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0731-4081-0FA2-ABA5-A3CF5DDE0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$ </a:t>
            </a:r>
            <a:r>
              <a:rPr lang="fr-FR" dirty="0" err="1"/>
              <a:t>curl</a:t>
            </a:r>
            <a:r>
              <a:rPr lang="fr-FR" dirty="0"/>
              <a:t>    …   c:&gt; ??     PS1&gt; </a:t>
            </a:r>
            <a:r>
              <a:rPr lang="fr-FR" dirty="0" err="1"/>
              <a:t>Invoke-WebRequest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3296DD-E97A-728D-4695-0DE980841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130" y="2636942"/>
            <a:ext cx="8068058" cy="40583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48D0D0-9364-782B-6D2C-27B6AD0769FF}"/>
              </a:ext>
            </a:extLst>
          </p:cNvPr>
          <p:cNvSpPr txBox="1"/>
          <p:nvPr/>
        </p:nvSpPr>
        <p:spPr>
          <a:xfrm>
            <a:off x="776288" y="1757363"/>
            <a:ext cx="74043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Curl</a:t>
            </a:r>
            <a:r>
              <a:rPr lang="fr-FR" sz="2400" dirty="0"/>
              <a:t> on </a:t>
            </a:r>
            <a:r>
              <a:rPr lang="fr-FR" sz="2400" dirty="0" err="1"/>
              <a:t>Power-Shell</a:t>
            </a:r>
            <a:r>
              <a:rPr lang="fr-FR" sz="2400" dirty="0"/>
              <a:t> = alias for </a:t>
            </a:r>
            <a:r>
              <a:rPr lang="fr-FR" sz="2400" dirty="0" err="1"/>
              <a:t>Invoke-WebRequest</a:t>
            </a:r>
            <a:r>
              <a:rPr lang="fr-FR" sz="2400" dirty="0"/>
              <a:t> </a:t>
            </a:r>
          </a:p>
          <a:p>
            <a:r>
              <a:rPr lang="fr-FR" sz="2400" dirty="0"/>
              <a:t>…  </a:t>
            </a:r>
            <a:r>
              <a:rPr lang="fr-FR" sz="2400" dirty="0" err="1"/>
              <a:t>different</a:t>
            </a:r>
            <a:r>
              <a:rPr lang="fr-FR" sz="2400" dirty="0"/>
              <a:t> command line arguments / </a:t>
            </a:r>
            <a:r>
              <a:rPr lang="fr-FR" sz="2400" dirty="0" err="1"/>
              <a:t>result</a:t>
            </a:r>
            <a:r>
              <a:rPr lang="fr-FR" sz="2400" dirty="0"/>
              <a:t> </a:t>
            </a:r>
            <a:r>
              <a:rPr lang="fr-FR" sz="2400" dirty="0" err="1"/>
              <a:t>formatting</a:t>
            </a:r>
            <a:r>
              <a:rPr lang="fr-FR" sz="2400" dirty="0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40734805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6296-2AA0-50FE-4257-252903321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>
                <a:hlinkClick r:id="rId2"/>
              </a:rPr>
              <a:t>https://curl.se/download.html</a:t>
            </a:r>
            <a:r>
              <a:rPr lang="fr-FR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F35BEC-AF46-BD9E-748B-14144FB4B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3" y="1593830"/>
            <a:ext cx="10515601" cy="445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1264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46BEF-9DB2-15B6-812F-0BDE008BE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$ </a:t>
            </a:r>
            <a:r>
              <a:rPr lang="fr-FR" dirty="0" err="1"/>
              <a:t>curl</a:t>
            </a:r>
            <a:r>
              <a:rPr lang="fr-FR" dirty="0"/>
              <a:t>   </a:t>
            </a:r>
            <a:r>
              <a:rPr lang="fr-FR" dirty="0" err="1"/>
              <a:t>sheet</a:t>
            </a:r>
            <a:r>
              <a:rPr lang="fr-FR" dirty="0"/>
              <a:t> </a:t>
            </a:r>
            <a:r>
              <a:rPr lang="fr-FR" dirty="0" err="1"/>
              <a:t>cheat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70D28-28FF-9958-45F4-67C66EB90BD7}"/>
              </a:ext>
            </a:extLst>
          </p:cNvPr>
          <p:cNvSpPr txBox="1"/>
          <p:nvPr/>
        </p:nvSpPr>
        <p:spPr>
          <a:xfrm>
            <a:off x="195264" y="1771651"/>
            <a:ext cx="196419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-v</a:t>
            </a:r>
            <a:r>
              <a:rPr lang="fr-FR" sz="3200" dirty="0"/>
              <a:t>     </a:t>
            </a:r>
            <a:r>
              <a:rPr lang="fr-FR" sz="2400" dirty="0" err="1"/>
              <a:t>verbose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&gt;</a:t>
            </a:r>
          </a:p>
          <a:p>
            <a:r>
              <a:rPr lang="fr-FR" sz="2400" dirty="0"/>
              <a:t>&gt;     Sent 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&lt;</a:t>
            </a:r>
          </a:p>
          <a:p>
            <a:r>
              <a:rPr lang="fr-FR" sz="2400" dirty="0"/>
              <a:t>&lt;     </a:t>
            </a:r>
            <a:r>
              <a:rPr lang="fr-FR" sz="2400" dirty="0" err="1"/>
              <a:t>Received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F9C66-EC03-CB2B-DC2C-017D812E1476}"/>
              </a:ext>
            </a:extLst>
          </p:cNvPr>
          <p:cNvSpPr txBox="1"/>
          <p:nvPr/>
        </p:nvSpPr>
        <p:spPr>
          <a:xfrm>
            <a:off x="2524127" y="1204287"/>
            <a:ext cx="5791457" cy="55092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-X GET,POST,PUT,DELETE</a:t>
            </a:r>
          </a:p>
          <a:p>
            <a:endParaRPr lang="fr-FR" sz="2400" b="1" dirty="0"/>
          </a:p>
          <a:p>
            <a:r>
              <a:rPr lang="fr-FR" sz="2400" dirty="0"/>
              <a:t>Default: GET </a:t>
            </a:r>
            <a:r>
              <a:rPr lang="fr-FR" sz="2400" dirty="0" err="1"/>
              <a:t>when</a:t>
            </a:r>
            <a:r>
              <a:rPr lang="fr-FR" sz="2400" dirty="0"/>
              <a:t> no -d</a:t>
            </a:r>
          </a:p>
          <a:p>
            <a:r>
              <a:rPr lang="fr-FR" sz="2400" dirty="0"/>
              <a:t>Or   POST </a:t>
            </a:r>
            <a:r>
              <a:rPr lang="fr-FR" sz="2400" dirty="0" err="1"/>
              <a:t>when</a:t>
            </a:r>
            <a:r>
              <a:rPr lang="fr-FR" sz="2400" dirty="0"/>
              <a:t> –d ’</a:t>
            </a:r>
            <a:r>
              <a:rPr lang="fr-FR" sz="2400" dirty="0" err="1"/>
              <a:t>request</a:t>
            </a:r>
            <a:r>
              <a:rPr lang="fr-FR" sz="2400" dirty="0"/>
              <a:t> body’</a:t>
            </a:r>
          </a:p>
          <a:p>
            <a:endParaRPr lang="fr-FR" sz="2400" dirty="0"/>
          </a:p>
          <a:p>
            <a:r>
              <a:rPr lang="fr-FR" sz="3200" b="1" dirty="0"/>
              <a:t>-d</a:t>
            </a:r>
            <a:r>
              <a:rPr lang="fr-FR" sz="3200" dirty="0"/>
              <a:t> ’</a:t>
            </a:r>
            <a:r>
              <a:rPr lang="fr-FR" sz="3200" dirty="0" err="1"/>
              <a:t>request</a:t>
            </a:r>
            <a:r>
              <a:rPr lang="fr-FR" sz="3200" dirty="0"/>
              <a:t> body’</a:t>
            </a:r>
          </a:p>
          <a:p>
            <a:endParaRPr lang="fr-FR" sz="2400" dirty="0"/>
          </a:p>
          <a:p>
            <a:r>
              <a:rPr lang="fr-FR" sz="2400" b="1" dirty="0"/>
              <a:t>@</a:t>
            </a:r>
            <a:r>
              <a:rPr lang="fr-FR" sz="2400" dirty="0"/>
              <a:t> : </a:t>
            </a:r>
            <a:r>
              <a:rPr lang="fr-FR" sz="2400" dirty="0" err="1"/>
              <a:t>request</a:t>
            </a:r>
            <a:r>
              <a:rPr lang="fr-FR" sz="2400" dirty="0"/>
              <a:t> body </a:t>
            </a:r>
            <a:r>
              <a:rPr lang="fr-FR" sz="2400" dirty="0" err="1"/>
              <a:t>from</a:t>
            </a:r>
            <a:r>
              <a:rPr lang="fr-FR" sz="2400" dirty="0"/>
              <a:t> file </a:t>
            </a:r>
            <a:r>
              <a:rPr lang="fr-FR" sz="2400" dirty="0" err="1"/>
              <a:t>name</a:t>
            </a:r>
            <a:endParaRPr lang="fr-FR" sz="2400" dirty="0"/>
          </a:p>
          <a:p>
            <a:r>
              <a:rPr lang="fr-FR" sz="2400" dirty="0"/>
              <a:t>Example: $ </a:t>
            </a:r>
            <a:r>
              <a:rPr lang="fr-FR" sz="2400" dirty="0" err="1"/>
              <a:t>curl</a:t>
            </a:r>
            <a:r>
              <a:rPr lang="fr-FR" sz="2400" dirty="0"/>
              <a:t> –X POST </a:t>
            </a:r>
            <a:r>
              <a:rPr lang="fr-FR" sz="2400" dirty="0">
                <a:hlinkClick r:id="rId2"/>
              </a:rPr>
              <a:t>http://loc</a:t>
            </a:r>
            <a:r>
              <a:rPr lang="fr-FR" sz="2400" dirty="0"/>
              <a:t> @file.json</a:t>
            </a:r>
          </a:p>
          <a:p>
            <a:endParaRPr lang="fr-FR" sz="2400" dirty="0"/>
          </a:p>
          <a:p>
            <a:r>
              <a:rPr lang="fr-FR" sz="2400" b="1" dirty="0"/>
              <a:t>@- :    </a:t>
            </a:r>
            <a:r>
              <a:rPr lang="fr-FR" sz="2400" dirty="0" err="1"/>
              <a:t>request</a:t>
            </a:r>
            <a:r>
              <a:rPr lang="fr-FR" sz="2400" dirty="0"/>
              <a:t> body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stdin</a:t>
            </a:r>
            <a:endParaRPr lang="fr-FR" sz="2400" dirty="0"/>
          </a:p>
          <a:p>
            <a:r>
              <a:rPr lang="fr-FR" sz="2400" dirty="0"/>
              <a:t>Example: $ cat &lt;&lt; EOF</a:t>
            </a:r>
          </a:p>
          <a:p>
            <a:r>
              <a:rPr lang="fr-FR" sz="2400" dirty="0"/>
              <a:t>{ «</a:t>
            </a:r>
            <a:r>
              <a:rPr lang="fr-FR" sz="2400" dirty="0" err="1"/>
              <a:t>field</a:t>
            </a:r>
            <a:r>
              <a:rPr lang="fr-FR" sz="2400" dirty="0"/>
              <a:t> »: 123 } </a:t>
            </a:r>
          </a:p>
          <a:p>
            <a:r>
              <a:rPr lang="fr-FR" sz="2400" dirty="0"/>
              <a:t>EOF | </a:t>
            </a:r>
            <a:r>
              <a:rPr lang="fr-FR" sz="2400" dirty="0" err="1"/>
              <a:t>curl</a:t>
            </a:r>
            <a:r>
              <a:rPr lang="fr-FR" sz="2400" dirty="0"/>
              <a:t> –X POST </a:t>
            </a:r>
            <a:r>
              <a:rPr lang="fr-FR" sz="2400" dirty="0">
                <a:hlinkClick r:id="rId2"/>
              </a:rPr>
              <a:t>http://loc</a:t>
            </a:r>
            <a:r>
              <a:rPr lang="fr-FR" sz="2400" dirty="0"/>
              <a:t> @-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649EE-1714-19CD-AFF8-2C5852B8DE97}"/>
              </a:ext>
            </a:extLst>
          </p:cNvPr>
          <p:cNvSpPr txBox="1"/>
          <p:nvPr/>
        </p:nvSpPr>
        <p:spPr>
          <a:xfrm>
            <a:off x="7866457" y="1652589"/>
            <a:ext cx="4325543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-H </a:t>
            </a:r>
            <a:r>
              <a:rPr lang="fr-FR" sz="3200" b="1" dirty="0" err="1"/>
              <a:t>header:value</a:t>
            </a:r>
            <a:endParaRPr lang="fr-FR" sz="3200" b="1" dirty="0"/>
          </a:p>
          <a:p>
            <a:endParaRPr lang="fr-FR" sz="2400" b="1" dirty="0"/>
          </a:p>
          <a:p>
            <a:r>
              <a:rPr lang="fr-FR" sz="2400" dirty="0"/>
              <a:t>Example:</a:t>
            </a:r>
          </a:p>
          <a:p>
            <a:r>
              <a:rPr lang="fr-FR" sz="2400" dirty="0"/>
              <a:t>-H </a:t>
            </a:r>
            <a:r>
              <a:rPr lang="fr-FR" sz="2400" dirty="0" err="1"/>
              <a:t>Content-Type:application</a:t>
            </a:r>
            <a:r>
              <a:rPr lang="fr-FR" sz="2400" dirty="0"/>
              <a:t>/</a:t>
            </a:r>
            <a:r>
              <a:rPr lang="fr-FR" sz="2400" dirty="0" err="1"/>
              <a:t>json</a:t>
            </a:r>
            <a:endParaRPr lang="fr-FR" sz="2400" dirty="0"/>
          </a:p>
          <a:p>
            <a:r>
              <a:rPr lang="fr-FR" sz="2400" dirty="0"/>
              <a:t>-H </a:t>
            </a:r>
            <a:r>
              <a:rPr lang="fr-FR" sz="2400" dirty="0" err="1"/>
              <a:t>Accept:application</a:t>
            </a:r>
            <a:r>
              <a:rPr lang="fr-FR" sz="2400" dirty="0"/>
              <a:t>/</a:t>
            </a:r>
            <a:r>
              <a:rPr lang="fr-FR" sz="2400" dirty="0" err="1"/>
              <a:t>json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F701B2-CFB6-4BFF-D21F-0B3E7B95B1A9}"/>
              </a:ext>
            </a:extLst>
          </p:cNvPr>
          <p:cNvSpPr txBox="1"/>
          <p:nvPr/>
        </p:nvSpPr>
        <p:spPr>
          <a:xfrm>
            <a:off x="195264" y="5486400"/>
            <a:ext cx="1073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--silent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FA2A4C-7FAB-6412-8D20-EA71D8D46684}"/>
              </a:ext>
            </a:extLst>
          </p:cNvPr>
          <p:cNvSpPr txBox="1"/>
          <p:nvPr/>
        </p:nvSpPr>
        <p:spPr>
          <a:xfrm>
            <a:off x="7496344" y="5132457"/>
            <a:ext cx="47976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/>
              <a:t>-u </a:t>
            </a:r>
            <a:r>
              <a:rPr lang="fr-FR" sz="3200" dirty="0" err="1"/>
              <a:t>user:password</a:t>
            </a:r>
            <a:endParaRPr lang="fr-FR" sz="3200" dirty="0"/>
          </a:p>
          <a:p>
            <a:endParaRPr lang="fr-FR" sz="2400" dirty="0"/>
          </a:p>
          <a:p>
            <a:r>
              <a:rPr lang="fr-FR" sz="3200" b="1" dirty="0"/>
              <a:t>-x </a:t>
            </a:r>
            <a:r>
              <a:rPr lang="fr-FR" sz="3200" dirty="0"/>
              <a:t>proxy   </a:t>
            </a:r>
            <a:r>
              <a:rPr lang="fr-FR" sz="2400" dirty="0"/>
              <a:t>or export HTTPS_PROXY</a:t>
            </a:r>
          </a:p>
        </p:txBody>
      </p:sp>
    </p:spTree>
    <p:extLst>
      <p:ext uri="{BB962C8B-B14F-4D97-AF65-F5344CB8AC3E}">
        <p14:creationId xmlns:p14="http://schemas.microsoft.com/office/powerpoint/2010/main" val="12778867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27" y="-267221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Demo</a:t>
            </a:r>
            <a:r>
              <a:rPr lang="fr-FR" dirty="0"/>
              <a:t> </a:t>
            </a:r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B69A801-248E-C69A-9159-B4E26F24BF61}"/>
              </a:ext>
            </a:extLst>
          </p:cNvPr>
          <p:cNvSpPr/>
          <p:nvPr/>
        </p:nvSpPr>
        <p:spPr>
          <a:xfrm>
            <a:off x="1438986" y="5709668"/>
            <a:ext cx="973540" cy="313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66EEF-0E6C-9825-FBF2-AC38FA16277B}"/>
              </a:ext>
            </a:extLst>
          </p:cNvPr>
          <p:cNvSpPr txBox="1"/>
          <p:nvPr/>
        </p:nvSpPr>
        <p:spPr>
          <a:xfrm>
            <a:off x="2764771" y="882840"/>
            <a:ext cx="740427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Reminder</a:t>
            </a:r>
            <a:r>
              <a:rPr lang="fr-FR" sz="2400" dirty="0"/>
              <a:t> : http client/server, SPA: Single Page Application</a:t>
            </a:r>
          </a:p>
          <a:p>
            <a:r>
              <a:rPr lang="fr-FR" sz="2400" dirty="0" err="1"/>
              <a:t>Classical</a:t>
            </a:r>
            <a:r>
              <a:rPr lang="fr-FR" sz="2400" dirty="0"/>
              <a:t> Web app tutorial: « </a:t>
            </a:r>
            <a:r>
              <a:rPr lang="fr-FR" sz="2400" dirty="0" err="1"/>
              <a:t>Todo</a:t>
            </a:r>
            <a:r>
              <a:rPr lang="fr-FR" sz="2400" dirty="0"/>
              <a:t> web application »</a:t>
            </a:r>
          </a:p>
          <a:p>
            <a:endParaRPr lang="fr-FR" sz="2400" dirty="0"/>
          </a:p>
          <a:p>
            <a:r>
              <a:rPr lang="fr-FR" sz="2400" dirty="0"/>
              <a:t>Setup </a:t>
            </a:r>
            <a:r>
              <a:rPr lang="fr-FR" sz="2400" dirty="0" err="1"/>
              <a:t>NodeJs</a:t>
            </a:r>
            <a:r>
              <a:rPr lang="fr-FR" sz="2400" dirty="0"/>
              <a:t> + Express</a:t>
            </a:r>
          </a:p>
          <a:p>
            <a:endParaRPr lang="fr-FR" sz="2400" dirty="0"/>
          </a:p>
          <a:p>
            <a:r>
              <a:rPr lang="fr-FR" sz="2400" dirty="0"/>
              <a:t>CRUD </a:t>
            </a:r>
            <a:r>
              <a:rPr lang="fr-FR" sz="2400" dirty="0" err="1"/>
              <a:t>Rest</a:t>
            </a:r>
            <a:r>
              <a:rPr lang="fr-FR" sz="2400" dirty="0"/>
              <a:t> </a:t>
            </a:r>
            <a:r>
              <a:rPr lang="fr-FR" sz="2400" dirty="0" err="1"/>
              <a:t>endpoints</a:t>
            </a:r>
            <a:r>
              <a:rPr lang="fr-FR" sz="2400" dirty="0"/>
              <a:t> :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POST « 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PUT «  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DELETE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Curl</a:t>
            </a:r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Postman</a:t>
            </a:r>
          </a:p>
          <a:p>
            <a:r>
              <a:rPr lang="fr-FR" sz="2400" dirty="0" err="1"/>
              <a:t>OpenApi</a:t>
            </a:r>
            <a:r>
              <a:rPr lang="fr-FR" sz="2400" dirty="0"/>
              <a:t> – </a:t>
            </a:r>
            <a:r>
              <a:rPr lang="fr-FR" sz="2400" dirty="0" err="1"/>
              <a:t>Swagger</a:t>
            </a:r>
            <a:r>
              <a:rPr lang="fr-FR" sz="2400" dirty="0"/>
              <a:t> UI </a:t>
            </a:r>
          </a:p>
        </p:txBody>
      </p:sp>
    </p:spTree>
    <p:extLst>
      <p:ext uri="{BB962C8B-B14F-4D97-AF65-F5344CB8AC3E}">
        <p14:creationId xmlns:p14="http://schemas.microsoft.com/office/powerpoint/2010/main" val="3183572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BBA5-4882-621E-9224-E31276871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5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hlinkClick r:id="rId2"/>
              </a:rPr>
              <a:t>https://www.postman.com/downloads/</a:t>
            </a:r>
            <a:r>
              <a:rPr lang="fr-FR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B9CACD-D75D-BB68-2CAD-7BCBB9712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9763" y="1405111"/>
            <a:ext cx="8545023" cy="540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411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830C-2E4C-F789-F35B-DE3569513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Rest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NodeJs</a:t>
            </a:r>
            <a:r>
              <a:rPr lang="fr-FR" dirty="0"/>
              <a:t> - Express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99D8A4-6EF0-8ACF-B645-93B48B6DBFF0}"/>
              </a:ext>
            </a:extLst>
          </p:cNvPr>
          <p:cNvSpPr txBox="1"/>
          <p:nvPr/>
        </p:nvSpPr>
        <p:spPr>
          <a:xfrm>
            <a:off x="3016156" y="2098675"/>
            <a:ext cx="721511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const</a:t>
            </a:r>
            <a:r>
              <a:rPr lang="fr-FR" sz="2800" dirty="0"/>
              <a:t> express = </a:t>
            </a:r>
            <a:r>
              <a:rPr lang="fr-FR" sz="2800" dirty="0" err="1"/>
              <a:t>require</a:t>
            </a:r>
            <a:r>
              <a:rPr lang="fr-FR" sz="2800" dirty="0"/>
              <a:t>('express');</a:t>
            </a:r>
          </a:p>
          <a:p>
            <a:r>
              <a:rPr lang="fr-FR" sz="2800" dirty="0" err="1"/>
              <a:t>const</a:t>
            </a:r>
            <a:r>
              <a:rPr lang="fr-FR" sz="2800" dirty="0"/>
              <a:t> app = express();</a:t>
            </a:r>
          </a:p>
          <a:p>
            <a:endParaRPr lang="fr-FR" sz="2800" dirty="0"/>
          </a:p>
          <a:p>
            <a:r>
              <a:rPr lang="fr-FR" sz="2800" dirty="0" err="1"/>
              <a:t>app.get</a:t>
            </a:r>
            <a:r>
              <a:rPr lang="fr-FR" sz="2800" dirty="0"/>
              <a:t>('/', </a:t>
            </a:r>
            <a:r>
              <a:rPr lang="fr-FR" sz="2800" dirty="0" err="1"/>
              <a:t>function</a:t>
            </a:r>
            <a:r>
              <a:rPr lang="fr-FR" sz="2800" dirty="0"/>
              <a:t> (</a:t>
            </a:r>
            <a:r>
              <a:rPr lang="fr-FR" sz="2800" dirty="0" err="1"/>
              <a:t>req</a:t>
            </a:r>
            <a:r>
              <a:rPr lang="fr-FR" sz="2800" dirty="0"/>
              <a:t>, </a:t>
            </a:r>
            <a:r>
              <a:rPr lang="fr-FR" sz="2800" dirty="0" err="1"/>
              <a:t>res</a:t>
            </a:r>
            <a:r>
              <a:rPr lang="fr-FR" sz="2800" dirty="0"/>
              <a:t>) {</a:t>
            </a:r>
          </a:p>
          <a:p>
            <a:r>
              <a:rPr lang="fr-FR" sz="2800" dirty="0"/>
              <a:t>  </a:t>
            </a:r>
            <a:r>
              <a:rPr lang="fr-FR" sz="2800" dirty="0" err="1"/>
              <a:t>res.send</a:t>
            </a:r>
            <a:r>
              <a:rPr lang="fr-FR" sz="2800" dirty="0"/>
              <a:t>({ </a:t>
            </a:r>
            <a:r>
              <a:rPr lang="fr-FR" sz="2800" dirty="0" err="1"/>
              <a:t>some</a:t>
            </a:r>
            <a:r>
              <a:rPr lang="fr-FR" sz="2800" dirty="0"/>
              <a:t>: 'Hello </a:t>
            </a:r>
            <a:r>
              <a:rPr lang="fr-FR" sz="2800" dirty="0" err="1"/>
              <a:t>Json</a:t>
            </a:r>
            <a:r>
              <a:rPr lang="fr-FR" sz="2800" dirty="0"/>
              <a:t> Express' })</a:t>
            </a:r>
          </a:p>
          <a:p>
            <a:r>
              <a:rPr lang="fr-FR" sz="2800" dirty="0"/>
              <a:t>});</a:t>
            </a:r>
          </a:p>
          <a:p>
            <a:endParaRPr lang="fr-FR" sz="2800" dirty="0"/>
          </a:p>
          <a:p>
            <a:r>
              <a:rPr lang="fr-FR" sz="2800" dirty="0" err="1"/>
              <a:t>app.listen</a:t>
            </a:r>
            <a:r>
              <a:rPr lang="fr-FR" sz="2800" dirty="0"/>
              <a:t>(3000);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5DB7C7-DF77-E295-0DBD-0316C7B880D0}"/>
              </a:ext>
            </a:extLst>
          </p:cNvPr>
          <p:cNvSpPr/>
          <p:nvPr/>
        </p:nvSpPr>
        <p:spPr>
          <a:xfrm rot="17445670">
            <a:off x="-833426" y="1137519"/>
            <a:ext cx="322165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Reminder</a:t>
            </a:r>
            <a:endParaRPr lang="en-US" sz="54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05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DE116-704E-0D9E-90E7-C6607F373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Postman http GET /</a:t>
            </a:r>
            <a:r>
              <a:rPr lang="fr-FR" dirty="0" err="1"/>
              <a:t>todo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B35485-DBFF-19D3-2AFC-B08BBD529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162" y="1009650"/>
            <a:ext cx="9097577" cy="57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610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C8B75-D2D4-A195-9441-9F4054E0A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613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Postman http POST /</a:t>
            </a:r>
            <a:r>
              <a:rPr lang="fr-FR" dirty="0" err="1"/>
              <a:t>todo</a:t>
            </a:r>
            <a:r>
              <a:rPr lang="fr-FR" dirty="0"/>
              <a:t>   </a:t>
            </a:r>
            <a:r>
              <a:rPr lang="fr-FR" dirty="0" err="1"/>
              <a:t>req.body</a:t>
            </a:r>
            <a:r>
              <a:rPr lang="fr-FR" dirty="0"/>
              <a:t> { </a:t>
            </a:r>
            <a:r>
              <a:rPr lang="fr-FR" dirty="0" err="1"/>
              <a:t>json</a:t>
            </a:r>
            <a:r>
              <a:rPr lang="fr-FR" dirty="0"/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ED912D-D136-4DEB-8947-4F86D6E9D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349" y="1357101"/>
            <a:ext cx="7887162" cy="533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499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27" y="-267221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Demo</a:t>
            </a:r>
            <a:r>
              <a:rPr lang="fr-FR" dirty="0"/>
              <a:t> </a:t>
            </a:r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B69A801-248E-C69A-9159-B4E26F24BF61}"/>
              </a:ext>
            </a:extLst>
          </p:cNvPr>
          <p:cNvSpPr/>
          <p:nvPr/>
        </p:nvSpPr>
        <p:spPr>
          <a:xfrm>
            <a:off x="1385229" y="6100193"/>
            <a:ext cx="973540" cy="313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66EEF-0E6C-9825-FBF2-AC38FA16277B}"/>
              </a:ext>
            </a:extLst>
          </p:cNvPr>
          <p:cNvSpPr txBox="1"/>
          <p:nvPr/>
        </p:nvSpPr>
        <p:spPr>
          <a:xfrm>
            <a:off x="2764771" y="882840"/>
            <a:ext cx="740427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Reminder</a:t>
            </a:r>
            <a:r>
              <a:rPr lang="fr-FR" sz="2400" dirty="0"/>
              <a:t> : http client/server, SPA: Single Page Application</a:t>
            </a:r>
          </a:p>
          <a:p>
            <a:r>
              <a:rPr lang="fr-FR" sz="2400" dirty="0" err="1"/>
              <a:t>Classical</a:t>
            </a:r>
            <a:r>
              <a:rPr lang="fr-FR" sz="2400" dirty="0"/>
              <a:t> Web app tutorial: « </a:t>
            </a:r>
            <a:r>
              <a:rPr lang="fr-FR" sz="2400" dirty="0" err="1"/>
              <a:t>Todo</a:t>
            </a:r>
            <a:r>
              <a:rPr lang="fr-FR" sz="2400" dirty="0"/>
              <a:t> web application »</a:t>
            </a:r>
          </a:p>
          <a:p>
            <a:endParaRPr lang="fr-FR" sz="2400" dirty="0"/>
          </a:p>
          <a:p>
            <a:r>
              <a:rPr lang="fr-FR" sz="2400" dirty="0"/>
              <a:t>Setup </a:t>
            </a:r>
            <a:r>
              <a:rPr lang="fr-FR" sz="2400" dirty="0" err="1"/>
              <a:t>NodeJs</a:t>
            </a:r>
            <a:r>
              <a:rPr lang="fr-FR" sz="2400" dirty="0"/>
              <a:t> + Express</a:t>
            </a:r>
          </a:p>
          <a:p>
            <a:endParaRPr lang="fr-FR" sz="2400" dirty="0"/>
          </a:p>
          <a:p>
            <a:r>
              <a:rPr lang="fr-FR" sz="2400" dirty="0"/>
              <a:t>CRUD </a:t>
            </a:r>
            <a:r>
              <a:rPr lang="fr-FR" sz="2400" dirty="0" err="1"/>
              <a:t>Rest</a:t>
            </a:r>
            <a:r>
              <a:rPr lang="fr-FR" sz="2400" dirty="0"/>
              <a:t> </a:t>
            </a:r>
            <a:r>
              <a:rPr lang="fr-FR" sz="2400" dirty="0" err="1"/>
              <a:t>endpoints</a:t>
            </a:r>
            <a:r>
              <a:rPr lang="fr-FR" sz="2400" dirty="0"/>
              <a:t> :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POST « 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PUT «  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DELETE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Curl</a:t>
            </a:r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Postman</a:t>
            </a:r>
          </a:p>
          <a:p>
            <a:r>
              <a:rPr lang="fr-FR" sz="2400" dirty="0" err="1"/>
              <a:t>OpenApi</a:t>
            </a:r>
            <a:r>
              <a:rPr lang="fr-FR" sz="2400" dirty="0"/>
              <a:t> – </a:t>
            </a:r>
            <a:r>
              <a:rPr lang="fr-FR" sz="2400" dirty="0" err="1"/>
              <a:t>Swagger</a:t>
            </a:r>
            <a:r>
              <a:rPr lang="fr-FR" sz="2400" dirty="0"/>
              <a:t> UI </a:t>
            </a:r>
          </a:p>
        </p:txBody>
      </p:sp>
    </p:spTree>
    <p:extLst>
      <p:ext uri="{BB962C8B-B14F-4D97-AF65-F5344CB8AC3E}">
        <p14:creationId xmlns:p14="http://schemas.microsoft.com/office/powerpoint/2010/main" val="32230018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280BD-2EF6-B6D3-07A4-43E66537F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3" y="123825"/>
            <a:ext cx="11982449" cy="352901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Swagger</a:t>
            </a:r>
            <a:r>
              <a:rPr lang="fr-FR" dirty="0"/>
              <a:t> (</a:t>
            </a:r>
            <a:r>
              <a:rPr lang="fr-FR" dirty="0" err="1"/>
              <a:t>OpenAPI</a:t>
            </a:r>
            <a:r>
              <a:rPr lang="fr-FR" dirty="0"/>
              <a:t>)</a:t>
            </a:r>
            <a:br>
              <a:rPr lang="fr-FR" dirty="0"/>
            </a:br>
            <a:br>
              <a:rPr lang="fr-FR" dirty="0"/>
            </a:br>
            <a:r>
              <a:rPr lang="fr-FR" dirty="0">
                <a:hlinkClick r:id="rId2"/>
              </a:rPr>
              <a:t>https://www.npmjs.com/package/swagger-ui-express</a:t>
            </a:r>
            <a:br>
              <a:rPr lang="fr-FR" dirty="0"/>
            </a:br>
            <a:r>
              <a:rPr lang="fr-FR" dirty="0"/>
              <a:t>+ </a:t>
            </a:r>
            <a:br>
              <a:rPr lang="fr-FR" dirty="0"/>
            </a:br>
            <a:r>
              <a:rPr lang="fr-FR" dirty="0">
                <a:hlinkClick r:id="rId3"/>
              </a:rPr>
              <a:t>https://www.npmjs.com/package/swagger-express-router</a:t>
            </a:r>
            <a:r>
              <a:rPr lang="fr-FR" dirty="0"/>
              <a:t> </a:t>
            </a:r>
            <a:br>
              <a:rPr lang="fr-FR" dirty="0"/>
            </a:b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01DB7F-4100-D8CF-3058-D688B7AA4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08" y="4257657"/>
            <a:ext cx="11652783" cy="51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2339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D775B-6A6A-7093-AA4D-2FFF7281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Configuring</a:t>
            </a:r>
            <a:r>
              <a:rPr lang="fr-FR" dirty="0"/>
              <a:t> express + </a:t>
            </a:r>
            <a:r>
              <a:rPr lang="fr-FR" dirty="0" err="1"/>
              <a:t>swagger</a:t>
            </a:r>
            <a:r>
              <a:rPr lang="fr-FR" dirty="0"/>
              <a:t> ..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80BFD3-EA69-AB8D-6ECB-9FD33F0D3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003" y="2886240"/>
            <a:ext cx="6948709" cy="3733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F9D9F2-4C6C-6857-3D43-ED6540155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902" y="1726488"/>
            <a:ext cx="6277197" cy="62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9379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C62F2-9B5F-943E-6231-AF6478207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Adding</a:t>
            </a:r>
            <a:r>
              <a:rPr lang="fr-FR" dirty="0"/>
              <a:t> </a:t>
            </a:r>
            <a:r>
              <a:rPr lang="fr-FR" dirty="0" err="1"/>
              <a:t>Js</a:t>
            </a:r>
            <a:r>
              <a:rPr lang="fr-FR" dirty="0"/>
              <a:t> Doc:  /** @openapi ..   */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8BF201-19CB-A631-0F35-1AC2831DE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7491" y="2104916"/>
            <a:ext cx="5357018" cy="372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2587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F3A1F-E086-3414-8C66-BD76817A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Console.log   </a:t>
            </a:r>
            <a:r>
              <a:rPr lang="fr-FR" dirty="0" err="1"/>
              <a:t>swagger</a:t>
            </a:r>
            <a:r>
              <a:rPr lang="fr-FR" dirty="0"/>
              <a:t> </a:t>
            </a:r>
            <a:r>
              <a:rPr lang="fr-FR" dirty="0" err="1"/>
              <a:t>spec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js</a:t>
            </a:r>
            <a:r>
              <a:rPr lang="fr-FR" dirty="0"/>
              <a:t> doc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482443-9C85-4189-32B1-02AC5EA88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277" y="3072655"/>
            <a:ext cx="7113647" cy="3104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F20E9F-4321-6ED0-BCA8-6D7E4B1F0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401" y="1948226"/>
            <a:ext cx="7114523" cy="68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027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02708-7CF0-56E8-C0CF-49E4E4033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5" y="1"/>
            <a:ext cx="10515600" cy="1100138"/>
          </a:xfrm>
        </p:spPr>
        <p:txBody>
          <a:bodyPr/>
          <a:lstStyle/>
          <a:p>
            <a:pPr algn="ctr"/>
            <a:r>
              <a:rPr lang="fr-FR" dirty="0" err="1"/>
              <a:t>Swagger</a:t>
            </a:r>
            <a:r>
              <a:rPr lang="fr-FR" dirty="0"/>
              <a:t>-UI : </a:t>
            </a:r>
            <a:r>
              <a:rPr lang="fr-FR" dirty="0">
                <a:hlinkClick r:id="rId2"/>
              </a:rPr>
              <a:t>http://localhost:3000/api-docs/</a:t>
            </a:r>
            <a:r>
              <a:rPr lang="fr-FR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B3C3AA-7F8C-1A5F-A3FE-319048B7F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312" y="992735"/>
            <a:ext cx="10691347" cy="581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27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A30C9-72B6-32E0-489A-1CD75AE8B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8" y="88324"/>
            <a:ext cx="12063412" cy="1325563"/>
          </a:xfrm>
        </p:spPr>
        <p:txBody>
          <a:bodyPr/>
          <a:lstStyle/>
          <a:p>
            <a:r>
              <a:rPr lang="fr-FR" dirty="0"/>
              <a:t>Test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Swagger</a:t>
            </a:r>
            <a:r>
              <a:rPr lang="fr-FR" dirty="0"/>
              <a:t>-UI  « Try </a:t>
            </a:r>
            <a:r>
              <a:rPr lang="fr-FR" dirty="0" err="1"/>
              <a:t>it</a:t>
            </a:r>
            <a:r>
              <a:rPr lang="fr-FR" dirty="0"/>
              <a:t> out » .. « </a:t>
            </a:r>
            <a:r>
              <a:rPr lang="fr-FR" dirty="0" err="1"/>
              <a:t>Execute</a:t>
            </a:r>
            <a:r>
              <a:rPr lang="fr-FR" dirty="0"/>
              <a:t> 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08A95-9418-7323-DDE9-38528ED7E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8" y="1413887"/>
            <a:ext cx="9301655" cy="544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4589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A761-2CF1-F2EC-F866-8301E20F1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2025312" cy="1325563"/>
          </a:xfrm>
        </p:spPr>
        <p:txBody>
          <a:bodyPr/>
          <a:lstStyle/>
          <a:p>
            <a:pPr algn="ctr"/>
            <a:r>
              <a:rPr lang="fr-FR" dirty="0"/>
              <a:t>@openapi  GET « /</a:t>
            </a:r>
            <a:r>
              <a:rPr lang="fr-FR" dirty="0" err="1"/>
              <a:t>todo</a:t>
            </a:r>
            <a:r>
              <a:rPr lang="fr-FR" dirty="0"/>
              <a:t>/{id} » </a:t>
            </a:r>
            <a:r>
              <a:rPr lang="fr-FR" dirty="0" err="1"/>
              <a:t>parameters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for express « /</a:t>
            </a:r>
            <a:r>
              <a:rPr lang="fr-FR" dirty="0" err="1"/>
              <a:t>todo</a:t>
            </a:r>
            <a:r>
              <a:rPr lang="fr-FR" dirty="0"/>
              <a:t>/:id »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E89007-FE2B-813C-182D-758D45BC2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792" y="1519053"/>
            <a:ext cx="5172258" cy="519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D95FF-B4CD-B668-0E96-F84540C7D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279" y="13826"/>
            <a:ext cx="10515600" cy="943092"/>
          </a:xfrm>
        </p:spPr>
        <p:txBody>
          <a:bodyPr/>
          <a:lstStyle/>
          <a:p>
            <a:pPr algn="ctr"/>
            <a:r>
              <a:rPr lang="fr-FR" dirty="0"/>
              <a:t>~ </a:t>
            </a:r>
            <a:r>
              <a:rPr lang="fr-FR" dirty="0" err="1"/>
              <a:t>Rest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Springboot</a:t>
            </a:r>
            <a:r>
              <a:rPr lang="fr-FR" dirty="0"/>
              <a:t>: @RequestMapping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AFDABA99-3D7A-ED42-850D-E010E4C9FF60}"/>
              </a:ext>
            </a:extLst>
          </p:cNvPr>
          <p:cNvSpPr/>
          <p:nvPr/>
        </p:nvSpPr>
        <p:spPr>
          <a:xfrm>
            <a:off x="3473822" y="3446059"/>
            <a:ext cx="1692323" cy="2684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51F7436-D181-DF8E-3195-730A7771157F}"/>
              </a:ext>
            </a:extLst>
          </p:cNvPr>
          <p:cNvSpPr/>
          <p:nvPr/>
        </p:nvSpPr>
        <p:spPr>
          <a:xfrm rot="10800000">
            <a:off x="3473822" y="4223414"/>
            <a:ext cx="1692323" cy="2684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C37462-F4E3-4659-BAAB-193B21428883}"/>
              </a:ext>
            </a:extLst>
          </p:cNvPr>
          <p:cNvSpPr txBox="1"/>
          <p:nvPr/>
        </p:nvSpPr>
        <p:spPr>
          <a:xfrm>
            <a:off x="1677082" y="1531651"/>
            <a:ext cx="35816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http PUT  /api/endpoint1/meth2</a:t>
            </a:r>
          </a:p>
          <a:p>
            <a:r>
              <a:rPr lang="fr-FR" sz="2000" dirty="0"/>
              <a:t>header1:value1</a:t>
            </a:r>
          </a:p>
          <a:p>
            <a:endParaRPr lang="fr-FR" sz="2000" dirty="0"/>
          </a:p>
          <a:p>
            <a:r>
              <a:rPr lang="fr-FR" sz="2000" dirty="0"/>
              <a:t>{</a:t>
            </a:r>
          </a:p>
          <a:p>
            <a:r>
              <a:rPr lang="fr-FR" sz="2000" dirty="0"/>
              <a:t>  « </a:t>
            </a:r>
            <a:r>
              <a:rPr lang="fr-FR" sz="2000" dirty="0" err="1"/>
              <a:t>reqField</a:t>
            </a:r>
            <a:r>
              <a:rPr lang="fr-FR" sz="2000" dirty="0"/>
              <a:t> »: « value» </a:t>
            </a:r>
          </a:p>
          <a:p>
            <a:r>
              <a:rPr lang="fr-FR" sz="20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F20DA3-5B20-AA15-EDF1-2D38957D470C}"/>
              </a:ext>
            </a:extLst>
          </p:cNvPr>
          <p:cNvSpPr txBox="1"/>
          <p:nvPr/>
        </p:nvSpPr>
        <p:spPr>
          <a:xfrm>
            <a:off x="1785253" y="4620110"/>
            <a:ext cx="26909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http 200 OK</a:t>
            </a:r>
          </a:p>
          <a:p>
            <a:r>
              <a:rPr lang="fr-FR" sz="2000" dirty="0"/>
              <a:t>header2:value2</a:t>
            </a:r>
          </a:p>
          <a:p>
            <a:endParaRPr lang="fr-FR" sz="2000" dirty="0"/>
          </a:p>
          <a:p>
            <a:r>
              <a:rPr lang="fr-FR" sz="2000" dirty="0"/>
              <a:t>{</a:t>
            </a:r>
          </a:p>
          <a:p>
            <a:r>
              <a:rPr lang="fr-FR" sz="2000" dirty="0"/>
              <a:t>  « </a:t>
            </a:r>
            <a:r>
              <a:rPr lang="fr-FR" sz="2000" dirty="0" err="1"/>
              <a:t>respField</a:t>
            </a:r>
            <a:r>
              <a:rPr lang="fr-FR" sz="2000" dirty="0"/>
              <a:t> »: « value» </a:t>
            </a:r>
          </a:p>
          <a:p>
            <a:r>
              <a:rPr lang="fr-FR" sz="2000" dirty="0"/>
              <a:t>}</a:t>
            </a: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95BA8B34-890F-B8A4-D8FD-0C5CB5786C59}"/>
              </a:ext>
            </a:extLst>
          </p:cNvPr>
          <p:cNvSpPr/>
          <p:nvPr/>
        </p:nvSpPr>
        <p:spPr>
          <a:xfrm>
            <a:off x="6346209" y="3034351"/>
            <a:ext cx="759725" cy="54591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5A215255-DB1F-7BC4-C3C6-56E74E09EB2B}"/>
              </a:ext>
            </a:extLst>
          </p:cNvPr>
          <p:cNvSpPr/>
          <p:nvPr/>
        </p:nvSpPr>
        <p:spPr>
          <a:xfrm rot="10800000">
            <a:off x="6280243" y="4523095"/>
            <a:ext cx="759725" cy="545911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F00B0E-2D4C-27DC-8F75-5E207EC65986}"/>
              </a:ext>
            </a:extLst>
          </p:cNvPr>
          <p:cNvSpPr txBox="1"/>
          <p:nvPr/>
        </p:nvSpPr>
        <p:spPr>
          <a:xfrm>
            <a:off x="6064155" y="1629853"/>
            <a:ext cx="2337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 </a:t>
            </a:r>
            <a:r>
              <a:rPr lang="fr-FR" dirty="0" err="1"/>
              <a:t>RequestDTO</a:t>
            </a:r>
            <a:r>
              <a:rPr lang="fr-FR" dirty="0"/>
              <a:t> {</a:t>
            </a:r>
          </a:p>
          <a:p>
            <a:r>
              <a:rPr lang="fr-FR" dirty="0"/>
              <a:t>  public String </a:t>
            </a:r>
            <a:r>
              <a:rPr lang="fr-FR" dirty="0" err="1"/>
              <a:t>reqField</a:t>
            </a:r>
            <a:r>
              <a:rPr lang="fr-FR" dirty="0"/>
              <a:t>;</a:t>
            </a:r>
          </a:p>
          <a:p>
            <a:r>
              <a:rPr lang="fr-FR" dirty="0"/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0D054-8FA6-F3C0-C3E3-4077B15968F6}"/>
              </a:ext>
            </a:extLst>
          </p:cNvPr>
          <p:cNvSpPr txBox="1"/>
          <p:nvPr/>
        </p:nvSpPr>
        <p:spPr>
          <a:xfrm>
            <a:off x="6028204" y="2687461"/>
            <a:ext cx="131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Json</a:t>
            </a:r>
            <a:r>
              <a:rPr lang="fr-FR" dirty="0"/>
              <a:t> -&gt; java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014C8F-BAE5-903A-4586-4FBB14DC92EA}"/>
              </a:ext>
            </a:extLst>
          </p:cNvPr>
          <p:cNvSpPr txBox="1"/>
          <p:nvPr/>
        </p:nvSpPr>
        <p:spPr>
          <a:xfrm>
            <a:off x="6096000" y="5005319"/>
            <a:ext cx="131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Java -&gt; </a:t>
            </a:r>
            <a:r>
              <a:rPr lang="fr-FR" dirty="0" err="1"/>
              <a:t>json</a:t>
            </a:r>
            <a:endParaRPr lang="fr-F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E6FBC8-55E0-709B-DA4A-C60AA44E41FA}"/>
              </a:ext>
            </a:extLst>
          </p:cNvPr>
          <p:cNvSpPr txBox="1"/>
          <p:nvPr/>
        </p:nvSpPr>
        <p:spPr>
          <a:xfrm>
            <a:off x="5566187" y="5789220"/>
            <a:ext cx="2427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 </a:t>
            </a:r>
            <a:r>
              <a:rPr lang="fr-FR" dirty="0" err="1"/>
              <a:t>ResponseDTO</a:t>
            </a:r>
            <a:r>
              <a:rPr lang="fr-FR" dirty="0"/>
              <a:t> {</a:t>
            </a:r>
          </a:p>
          <a:p>
            <a:r>
              <a:rPr lang="fr-FR" dirty="0"/>
              <a:t>  public String </a:t>
            </a:r>
            <a:r>
              <a:rPr lang="fr-FR" dirty="0" err="1"/>
              <a:t>respField</a:t>
            </a:r>
            <a:r>
              <a:rPr lang="fr-FR" dirty="0"/>
              <a:t>;</a:t>
            </a:r>
          </a:p>
          <a:p>
            <a:r>
              <a:rPr lang="fr-FR" dirty="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B8500F-9398-D3E9-4EFA-165D184EA992}"/>
              </a:ext>
            </a:extLst>
          </p:cNvPr>
          <p:cNvSpPr txBox="1"/>
          <p:nvPr/>
        </p:nvSpPr>
        <p:spPr>
          <a:xfrm>
            <a:off x="8029597" y="2687461"/>
            <a:ext cx="411138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@RestController</a:t>
            </a:r>
          </a:p>
          <a:p>
            <a:r>
              <a:rPr lang="fr-FR" b="1" dirty="0"/>
              <a:t>@RequestMapping</a:t>
            </a:r>
            <a:r>
              <a:rPr lang="fr-FR" dirty="0"/>
              <a:t>(« /api/endpoint1 »)</a:t>
            </a:r>
          </a:p>
          <a:p>
            <a:r>
              <a:rPr lang="fr-FR" dirty="0"/>
              <a:t>public class </a:t>
            </a:r>
            <a:r>
              <a:rPr lang="fr-FR" dirty="0" err="1"/>
              <a:t>MyRestController</a:t>
            </a:r>
            <a:r>
              <a:rPr lang="fr-FR" dirty="0"/>
              <a:t> {</a:t>
            </a:r>
          </a:p>
          <a:p>
            <a:endParaRPr lang="fr-FR" dirty="0"/>
          </a:p>
          <a:p>
            <a:r>
              <a:rPr lang="fr-FR" dirty="0"/>
              <a:t>     </a:t>
            </a:r>
            <a:r>
              <a:rPr lang="fr-FR" b="1" dirty="0"/>
              <a:t>@PutMapping</a:t>
            </a:r>
            <a:r>
              <a:rPr lang="fr-FR" dirty="0"/>
              <a:t>(« meth2»)</a:t>
            </a:r>
          </a:p>
          <a:p>
            <a:r>
              <a:rPr lang="fr-FR" dirty="0"/>
              <a:t>     public </a:t>
            </a:r>
            <a:r>
              <a:rPr lang="fr-FR" dirty="0" err="1"/>
              <a:t>ResponseDTO</a:t>
            </a:r>
            <a:r>
              <a:rPr lang="fr-FR" dirty="0"/>
              <a:t> </a:t>
            </a:r>
            <a:r>
              <a:rPr lang="fr-FR" dirty="0" err="1"/>
              <a:t>handle</a:t>
            </a:r>
            <a:r>
              <a:rPr lang="fr-FR" dirty="0"/>
              <a:t>(</a:t>
            </a:r>
            <a:br>
              <a:rPr lang="fr-FR" dirty="0"/>
            </a:br>
            <a:r>
              <a:rPr lang="fr-FR" dirty="0"/>
              <a:t>             </a:t>
            </a:r>
            <a:r>
              <a:rPr lang="fr-FR" b="1" dirty="0"/>
              <a:t>@RequestBody</a:t>
            </a:r>
            <a:r>
              <a:rPr lang="fr-FR" dirty="0"/>
              <a:t> </a:t>
            </a:r>
            <a:r>
              <a:rPr lang="fr-FR" dirty="0" err="1"/>
              <a:t>RequestDTO</a:t>
            </a:r>
            <a:r>
              <a:rPr lang="fr-FR" dirty="0"/>
              <a:t> </a:t>
            </a:r>
            <a:r>
              <a:rPr lang="fr-FR" dirty="0" err="1"/>
              <a:t>req</a:t>
            </a:r>
            <a:r>
              <a:rPr lang="fr-FR" dirty="0"/>
              <a:t>) {</a:t>
            </a:r>
          </a:p>
          <a:p>
            <a:r>
              <a:rPr lang="fr-FR" dirty="0"/>
              <a:t>         return new …</a:t>
            </a:r>
          </a:p>
          <a:p>
            <a:r>
              <a:rPr lang="fr-FR" dirty="0"/>
              <a:t>     }</a:t>
            </a:r>
          </a:p>
          <a:p>
            <a:r>
              <a:rPr lang="fr-FR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ECD631-5DC1-11C2-FFEE-05B13A0DD9FB}"/>
              </a:ext>
            </a:extLst>
          </p:cNvPr>
          <p:cNvSpPr/>
          <p:nvPr/>
        </p:nvSpPr>
        <p:spPr>
          <a:xfrm rot="17445670">
            <a:off x="-833426" y="1137519"/>
            <a:ext cx="322165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Reminder</a:t>
            </a:r>
            <a:endParaRPr lang="en-US" sz="54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49146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AA6D-9EF0-6691-EE6E-DCBF632DC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@openapi POST </a:t>
            </a:r>
            <a:br>
              <a:rPr lang="fr-FR" dirty="0"/>
            </a:br>
            <a:r>
              <a:rPr lang="fr-FR" dirty="0" err="1"/>
              <a:t>requestBody</a:t>
            </a:r>
            <a:r>
              <a:rPr lang="fr-FR" dirty="0"/>
              <a:t> .. content .. </a:t>
            </a:r>
            <a:r>
              <a:rPr lang="fr-FR" dirty="0" err="1"/>
              <a:t>schema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684E0-86CD-E7E7-DAF0-FF3D042C4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8" y="1165393"/>
            <a:ext cx="5948361" cy="569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315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E6E6-BF7A-00F6-56F1-5463012D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5562"/>
            <a:ext cx="12192000" cy="1325563"/>
          </a:xfrm>
        </p:spPr>
        <p:txBody>
          <a:bodyPr/>
          <a:lstStyle/>
          <a:p>
            <a:r>
              <a:rPr lang="fr-FR" dirty="0"/>
              <a:t>Test </a:t>
            </a:r>
            <a:r>
              <a:rPr lang="fr-FR" dirty="0" err="1"/>
              <a:t>Swagger</a:t>
            </a:r>
            <a:r>
              <a:rPr lang="fr-FR" dirty="0"/>
              <a:t> POST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requestBody</a:t>
            </a:r>
            <a:r>
              <a:rPr lang="fr-FR" dirty="0"/>
              <a:t> .. </a:t>
            </a:r>
            <a:r>
              <a:rPr lang="fr-FR" dirty="0" err="1"/>
              <a:t>Required</a:t>
            </a:r>
            <a:r>
              <a:rPr lang="fr-FR" dirty="0"/>
              <a:t> </a:t>
            </a:r>
            <a:r>
              <a:rPr lang="fr-FR" dirty="0" err="1"/>
              <a:t>json</a:t>
            </a:r>
            <a:r>
              <a:rPr lang="fr-FR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7EAFAD-2819-BECF-2720-AE478D728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02" y="1199660"/>
            <a:ext cx="10962320" cy="56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417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27" y="-267221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Demo</a:t>
            </a:r>
            <a:r>
              <a:rPr lang="fr-FR" dirty="0"/>
              <a:t> </a:t>
            </a:r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B69A801-248E-C69A-9159-B4E26F24BF61}"/>
              </a:ext>
            </a:extLst>
          </p:cNvPr>
          <p:cNvSpPr/>
          <p:nvPr/>
        </p:nvSpPr>
        <p:spPr>
          <a:xfrm>
            <a:off x="7433604" y="6043043"/>
            <a:ext cx="973540" cy="313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866EEF-0E6C-9825-FBF2-AC38FA16277B}"/>
              </a:ext>
            </a:extLst>
          </p:cNvPr>
          <p:cNvSpPr txBox="1"/>
          <p:nvPr/>
        </p:nvSpPr>
        <p:spPr>
          <a:xfrm>
            <a:off x="2764771" y="882840"/>
            <a:ext cx="740427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Reminder</a:t>
            </a:r>
            <a:r>
              <a:rPr lang="fr-FR" sz="2400" dirty="0"/>
              <a:t> : http client/server, SPA: Single Page Application</a:t>
            </a:r>
          </a:p>
          <a:p>
            <a:r>
              <a:rPr lang="fr-FR" sz="2400" dirty="0" err="1"/>
              <a:t>Classical</a:t>
            </a:r>
            <a:r>
              <a:rPr lang="fr-FR" sz="2400" dirty="0"/>
              <a:t> Web app tutorial: « </a:t>
            </a:r>
            <a:r>
              <a:rPr lang="fr-FR" sz="2400" dirty="0" err="1"/>
              <a:t>Todo</a:t>
            </a:r>
            <a:r>
              <a:rPr lang="fr-FR" sz="2400" dirty="0"/>
              <a:t> web application »</a:t>
            </a:r>
          </a:p>
          <a:p>
            <a:endParaRPr lang="fr-FR" sz="2400" dirty="0"/>
          </a:p>
          <a:p>
            <a:r>
              <a:rPr lang="fr-FR" sz="2400" dirty="0"/>
              <a:t>Setup </a:t>
            </a:r>
            <a:r>
              <a:rPr lang="fr-FR" sz="2400" dirty="0" err="1"/>
              <a:t>NodeJs</a:t>
            </a:r>
            <a:r>
              <a:rPr lang="fr-FR" sz="2400" dirty="0"/>
              <a:t> + Express</a:t>
            </a:r>
          </a:p>
          <a:p>
            <a:endParaRPr lang="fr-FR" sz="2400" dirty="0"/>
          </a:p>
          <a:p>
            <a:r>
              <a:rPr lang="fr-FR" sz="2400" dirty="0"/>
              <a:t>CRUD </a:t>
            </a:r>
            <a:r>
              <a:rPr lang="fr-FR" sz="2400" dirty="0" err="1"/>
              <a:t>Rest</a:t>
            </a:r>
            <a:r>
              <a:rPr lang="fr-FR" sz="2400" dirty="0"/>
              <a:t> </a:t>
            </a:r>
            <a:r>
              <a:rPr lang="fr-FR" sz="2400" dirty="0" err="1"/>
              <a:t>endpoints</a:t>
            </a:r>
            <a:r>
              <a:rPr lang="fr-FR" sz="2400" dirty="0"/>
              <a:t> :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POST « 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PUT «  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DELETE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Curl</a:t>
            </a:r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Postman</a:t>
            </a:r>
          </a:p>
          <a:p>
            <a:r>
              <a:rPr lang="fr-FR" sz="2400" dirty="0" err="1"/>
              <a:t>OpenApi</a:t>
            </a:r>
            <a:r>
              <a:rPr lang="fr-FR" sz="2400" dirty="0"/>
              <a:t> – </a:t>
            </a:r>
            <a:r>
              <a:rPr lang="fr-FR" sz="2400" dirty="0" err="1"/>
              <a:t>Swagger</a:t>
            </a:r>
            <a:r>
              <a:rPr lang="fr-FR" sz="2400" dirty="0"/>
              <a:t> UI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4B6257-84F8-6302-827D-84E9C4F2B4B5}"/>
              </a:ext>
            </a:extLst>
          </p:cNvPr>
          <p:cNvSpPr txBox="1"/>
          <p:nvPr/>
        </p:nvSpPr>
        <p:spPr>
          <a:xfrm>
            <a:off x="8772526" y="5849200"/>
            <a:ext cx="2920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Next </a:t>
            </a:r>
            <a:r>
              <a:rPr lang="fr-FR" dirty="0" err="1"/>
              <a:t>Steps</a:t>
            </a:r>
            <a:r>
              <a:rPr lang="fr-FR" dirty="0"/>
              <a:t> :</a:t>
            </a:r>
          </a:p>
          <a:p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Angular</a:t>
            </a:r>
            <a:r>
              <a:rPr lang="fr-FR" dirty="0"/>
              <a:t> </a:t>
            </a:r>
            <a:r>
              <a:rPr lang="fr-FR" dirty="0" err="1"/>
              <a:t>FrontEnd</a:t>
            </a:r>
            <a:r>
              <a:rPr lang="fr-FR" dirty="0"/>
              <a:t> App</a:t>
            </a:r>
          </a:p>
        </p:txBody>
      </p:sp>
    </p:spTree>
    <p:extLst>
      <p:ext uri="{BB962C8B-B14F-4D97-AF65-F5344CB8AC3E}">
        <p14:creationId xmlns:p14="http://schemas.microsoft.com/office/powerpoint/2010/main" val="20874399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27" y="-267221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Take</a:t>
            </a:r>
            <a:r>
              <a:rPr lang="fr-FR" dirty="0"/>
              <a:t> </a:t>
            </a:r>
            <a:r>
              <a:rPr lang="fr-FR" dirty="0" err="1"/>
              <a:t>Away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A3E294-F566-2C7E-41EB-CFB558B3BE2A}"/>
              </a:ext>
            </a:extLst>
          </p:cNvPr>
          <p:cNvSpPr txBox="1"/>
          <p:nvPr/>
        </p:nvSpPr>
        <p:spPr>
          <a:xfrm>
            <a:off x="1047751" y="1352551"/>
            <a:ext cx="10796674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Simple to code a http server</a:t>
            </a:r>
          </a:p>
          <a:p>
            <a:r>
              <a:rPr lang="fr-FR" sz="2800" dirty="0"/>
              <a:t>.. </a:t>
            </a:r>
            <a:r>
              <a:rPr lang="fr-FR" sz="2800" dirty="0" err="1"/>
              <a:t>even</a:t>
            </a:r>
            <a:r>
              <a:rPr lang="fr-FR" sz="2800" dirty="0"/>
              <a:t> in </a:t>
            </a:r>
            <a:r>
              <a:rPr lang="fr-FR" sz="2800" dirty="0" err="1"/>
              <a:t>NodeJS</a:t>
            </a:r>
            <a:endParaRPr lang="fr-FR" sz="2800" dirty="0"/>
          </a:p>
          <a:p>
            <a:r>
              <a:rPr lang="fr-FR" sz="2800" dirty="0"/>
              <a:t>( </a:t>
            </a:r>
            <a:r>
              <a:rPr lang="fr-FR" sz="2800" dirty="0" err="1"/>
              <a:t>better</a:t>
            </a:r>
            <a:r>
              <a:rPr lang="fr-FR" sz="2800" dirty="0"/>
              <a:t> in Java – </a:t>
            </a:r>
            <a:r>
              <a:rPr lang="fr-FR" sz="2800" dirty="0" err="1"/>
              <a:t>Springboot</a:t>
            </a:r>
            <a:r>
              <a:rPr lang="fr-FR" sz="2800" dirty="0"/>
              <a:t> </a:t>
            </a:r>
          </a:p>
          <a:p>
            <a:r>
              <a:rPr lang="fr-FR" sz="2800" dirty="0"/>
              <a:t>      IDE / Debugger / Type checking / </a:t>
            </a:r>
            <a:r>
              <a:rPr lang="fr-FR" sz="2800" dirty="0" err="1"/>
              <a:t>Libraries</a:t>
            </a:r>
            <a:r>
              <a:rPr lang="fr-FR" sz="2800" dirty="0"/>
              <a:t> / .. </a:t>
            </a:r>
          </a:p>
          <a:p>
            <a:r>
              <a:rPr lang="fr-FR" sz="2800" dirty="0"/>
              <a:t>      more </a:t>
            </a:r>
            <a:r>
              <a:rPr lang="fr-FR" sz="2800" dirty="0" err="1"/>
              <a:t>valuable</a:t>
            </a:r>
            <a:r>
              <a:rPr lang="fr-FR" sz="2800" dirty="0"/>
              <a:t> for </a:t>
            </a:r>
            <a:r>
              <a:rPr lang="fr-FR" sz="2800" dirty="0" err="1"/>
              <a:t>work</a:t>
            </a:r>
            <a:r>
              <a:rPr lang="fr-FR" sz="2800" dirty="0"/>
              <a:t> in </a:t>
            </a:r>
            <a:r>
              <a:rPr lang="fr-FR" sz="2800" dirty="0" err="1"/>
              <a:t>companies</a:t>
            </a:r>
            <a:r>
              <a:rPr lang="fr-FR" sz="2800" dirty="0"/>
              <a:t> </a:t>
            </a:r>
          </a:p>
          <a:p>
            <a:r>
              <a:rPr lang="fr-FR" sz="2800" dirty="0"/>
              <a:t>)</a:t>
            </a:r>
          </a:p>
          <a:p>
            <a:endParaRPr lang="fr-FR" sz="2800" dirty="0"/>
          </a:p>
          <a:p>
            <a:r>
              <a:rPr lang="fr-FR" sz="2800" dirty="0" err="1"/>
              <a:t>Rest</a:t>
            </a:r>
            <a:r>
              <a:rPr lang="fr-FR" sz="2800" dirty="0"/>
              <a:t> </a:t>
            </a:r>
            <a:r>
              <a:rPr lang="fr-FR" sz="2800" dirty="0" err="1"/>
              <a:t>endpoint</a:t>
            </a:r>
            <a:r>
              <a:rPr lang="fr-FR" sz="2800" dirty="0"/>
              <a:t> = http server </a:t>
            </a:r>
            <a:r>
              <a:rPr lang="fr-FR" sz="2800" dirty="0" err="1"/>
              <a:t>using</a:t>
            </a:r>
            <a:r>
              <a:rPr lang="fr-FR" sz="2800" dirty="0"/>
              <a:t> url + </a:t>
            </a:r>
            <a:r>
              <a:rPr lang="fr-FR" sz="2800" dirty="0" err="1"/>
              <a:t>json</a:t>
            </a:r>
            <a:r>
              <a:rPr lang="fr-FR" sz="2800" dirty="0"/>
              <a:t> </a:t>
            </a:r>
            <a:br>
              <a:rPr lang="fr-FR" sz="2800" dirty="0"/>
            </a:br>
            <a:r>
              <a:rPr lang="fr-FR" sz="2800" dirty="0"/>
              <a:t>                             + conventions for state </a:t>
            </a:r>
            <a:r>
              <a:rPr lang="fr-FR" sz="2800" dirty="0" err="1"/>
              <a:t>transfer</a:t>
            </a:r>
            <a:r>
              <a:rPr lang="fr-FR" sz="2800" dirty="0"/>
              <a:t> on GET,POST,PUT,DELETE</a:t>
            </a:r>
          </a:p>
          <a:p>
            <a:endParaRPr lang="fr-FR" sz="2800" dirty="0"/>
          </a:p>
          <a:p>
            <a:r>
              <a:rPr lang="fr-FR" sz="2800" dirty="0"/>
              <a:t>Use </a:t>
            </a:r>
            <a:r>
              <a:rPr lang="fr-FR" sz="2800" dirty="0" err="1"/>
              <a:t>Curl</a:t>
            </a:r>
            <a:r>
              <a:rPr lang="fr-FR" sz="2800" dirty="0"/>
              <a:t> / Postman / </a:t>
            </a:r>
            <a:r>
              <a:rPr lang="fr-FR" sz="2800" dirty="0" err="1"/>
              <a:t>OpenApi</a:t>
            </a:r>
            <a:r>
              <a:rPr lang="fr-FR" sz="2800" dirty="0"/>
              <a:t> </a:t>
            </a:r>
            <a:r>
              <a:rPr lang="fr-FR" sz="2800" dirty="0" err="1"/>
              <a:t>Swagger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1235510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1723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5121867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1723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Next </a:t>
            </a:r>
            <a:r>
              <a:rPr lang="fr-FR" dirty="0" err="1"/>
              <a:t>Steps</a:t>
            </a:r>
            <a:r>
              <a:rPr lang="fr-FR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271325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5938-FD9F-67F2-6706-784583D1F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1353800" cy="1325563"/>
          </a:xfrm>
        </p:spPr>
        <p:txBody>
          <a:bodyPr/>
          <a:lstStyle/>
          <a:p>
            <a:pPr algn="ctr"/>
            <a:r>
              <a:rPr lang="fr-FR" dirty="0" err="1"/>
              <a:t>Ng</a:t>
            </a:r>
            <a:r>
              <a:rPr lang="fr-FR" dirty="0"/>
              <a:t> serve… </a:t>
            </a:r>
            <a:r>
              <a:rPr lang="fr-FR" dirty="0" err="1"/>
              <a:t>why</a:t>
            </a:r>
            <a:r>
              <a:rPr lang="fr-FR" dirty="0"/>
              <a:t> Proxy to /api/**  ?</a:t>
            </a:r>
            <a:br>
              <a:rPr lang="fr-FR" dirty="0"/>
            </a:br>
            <a:r>
              <a:rPr lang="fr-FR" dirty="0"/>
              <a:t>=&gt; CORS Origin </a:t>
            </a:r>
            <a:r>
              <a:rPr lang="fr-FR" dirty="0" err="1"/>
              <a:t>problem</a:t>
            </a:r>
            <a:r>
              <a:rPr lang="fr-FR" dirty="0"/>
              <a:t>  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7FA94-8E2C-8207-6088-20B074B92C5E}"/>
              </a:ext>
            </a:extLst>
          </p:cNvPr>
          <p:cNvSpPr txBox="1"/>
          <p:nvPr/>
        </p:nvSpPr>
        <p:spPr>
          <a:xfrm>
            <a:off x="267316" y="1922030"/>
            <a:ext cx="123231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Because</a:t>
            </a:r>
            <a:r>
              <a:rPr lang="fr-FR" sz="2400" dirty="0"/>
              <a:t> …</a:t>
            </a:r>
            <a:br>
              <a:rPr lang="fr-FR" sz="2400" dirty="0"/>
            </a:br>
            <a:r>
              <a:rPr lang="fr-FR" sz="2400" dirty="0"/>
              <a:t>Web Browser blocks calls to « http://localhost</a:t>
            </a:r>
            <a:r>
              <a:rPr lang="fr-FR" sz="2400" b="1" dirty="0">
                <a:solidFill>
                  <a:srgbClr val="FF0000"/>
                </a:solidFill>
              </a:rPr>
              <a:t>:8080</a:t>
            </a:r>
            <a:r>
              <a:rPr lang="fr-FR" sz="2400" dirty="0"/>
              <a:t>/api/** » </a:t>
            </a:r>
          </a:p>
          <a:p>
            <a:r>
              <a:rPr lang="fr-FR" sz="2400" dirty="0"/>
              <a:t>not </a:t>
            </a:r>
            <a:r>
              <a:rPr lang="fr-FR" sz="2400" dirty="0" err="1"/>
              <a:t>comming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same</a:t>
            </a:r>
            <a:r>
              <a:rPr lang="fr-FR" sz="2400" dirty="0"/>
              <a:t> « </a:t>
            </a:r>
            <a:r>
              <a:rPr lang="fr-FR" sz="2400" dirty="0" err="1"/>
              <a:t>origin</a:t>
            </a:r>
            <a:r>
              <a:rPr lang="fr-FR" sz="2400" dirty="0"/>
              <a:t> </a:t>
            </a:r>
            <a:r>
              <a:rPr lang="fr-FR" sz="2400" dirty="0" err="1"/>
              <a:t>domain</a:t>
            </a:r>
            <a:r>
              <a:rPr lang="fr-FR" sz="2400" dirty="0"/>
              <a:t> »  as « http://localhost</a:t>
            </a:r>
            <a:r>
              <a:rPr lang="fr-FR" sz="2400" b="1" dirty="0">
                <a:solidFill>
                  <a:srgbClr val="00B050"/>
                </a:solidFill>
              </a:rPr>
              <a:t>:4000</a:t>
            </a:r>
            <a:r>
              <a:rPr lang="fr-FR" sz="2400" dirty="0"/>
              <a:t>/index.html » «app.js » 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36FE6E-EF46-E37E-D19B-0526E893383A}"/>
              </a:ext>
            </a:extLst>
          </p:cNvPr>
          <p:cNvSpPr/>
          <p:nvPr/>
        </p:nvSpPr>
        <p:spPr>
          <a:xfrm>
            <a:off x="4531464" y="3907699"/>
            <a:ext cx="521558" cy="11754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8F4CD60-C8DE-2B02-2C79-FC80A78292EA}"/>
              </a:ext>
            </a:extLst>
          </p:cNvPr>
          <p:cNvSpPr/>
          <p:nvPr/>
        </p:nvSpPr>
        <p:spPr>
          <a:xfrm>
            <a:off x="2553031" y="5375084"/>
            <a:ext cx="3294236" cy="2979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47790B-E9AF-184F-4D14-ADC0A82E02E2}"/>
              </a:ext>
            </a:extLst>
          </p:cNvPr>
          <p:cNvSpPr txBox="1"/>
          <p:nvPr/>
        </p:nvSpPr>
        <p:spPr>
          <a:xfrm>
            <a:off x="4344288" y="3353701"/>
            <a:ext cx="982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err="1"/>
              <a:t>ng</a:t>
            </a:r>
            <a:r>
              <a:rPr lang="fr-FR" b="1" dirty="0"/>
              <a:t> serve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449CDDED-9689-6D89-1606-70046FAB1BF3}"/>
              </a:ext>
            </a:extLst>
          </p:cNvPr>
          <p:cNvSpPr/>
          <p:nvPr/>
        </p:nvSpPr>
        <p:spPr>
          <a:xfrm rot="13761183">
            <a:off x="5301958" y="3685755"/>
            <a:ext cx="342710" cy="83304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E2FAFB3-EB2A-F588-CC5B-6A36E4243343}"/>
              </a:ext>
            </a:extLst>
          </p:cNvPr>
          <p:cNvSpPr/>
          <p:nvPr/>
        </p:nvSpPr>
        <p:spPr>
          <a:xfrm rot="17449833">
            <a:off x="5346782" y="4180162"/>
            <a:ext cx="342710" cy="83304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66794A-2067-198D-FE0F-8FE6CD35363B}"/>
              </a:ext>
            </a:extLst>
          </p:cNvPr>
          <p:cNvSpPr txBox="1"/>
          <p:nvPr/>
        </p:nvSpPr>
        <p:spPr>
          <a:xfrm>
            <a:off x="6128967" y="3538367"/>
            <a:ext cx="171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static</a:t>
            </a:r>
            <a:r>
              <a:rPr lang="fr-FR" dirty="0"/>
              <a:t> *.html,*.</a:t>
            </a:r>
            <a:r>
              <a:rPr lang="fr-FR" dirty="0" err="1"/>
              <a:t>js</a:t>
            </a:r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C9C99F-85A4-804D-3BE7-BE2EB4CF2390}"/>
              </a:ext>
            </a:extLst>
          </p:cNvPr>
          <p:cNvSpPr txBox="1"/>
          <p:nvPr/>
        </p:nvSpPr>
        <p:spPr>
          <a:xfrm>
            <a:off x="6132120" y="4323215"/>
            <a:ext cx="23364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conf/</a:t>
            </a:r>
            <a:r>
              <a:rPr lang="fr-FR" dirty="0" err="1"/>
              <a:t>proxy.json</a:t>
            </a:r>
            <a:r>
              <a:rPr lang="fr-FR" dirty="0"/>
              <a:t> (or .</a:t>
            </a:r>
            <a:r>
              <a:rPr lang="fr-FR" dirty="0" err="1"/>
              <a:t>js</a:t>
            </a:r>
            <a:r>
              <a:rPr lang="fr-FR" dirty="0"/>
              <a:t>) </a:t>
            </a:r>
            <a:br>
              <a:rPr lang="fr-FR" dirty="0"/>
            </a:br>
            <a:r>
              <a:rPr lang="fr-FR" dirty="0" err="1"/>
              <a:t>redirect</a:t>
            </a:r>
            <a:r>
              <a:rPr lang="fr-FR" dirty="0"/>
              <a:t> </a:t>
            </a:r>
            <a:r>
              <a:rPr lang="fr-FR" b="1" dirty="0"/>
              <a:t>/api/** </a:t>
            </a:r>
          </a:p>
          <a:p>
            <a:r>
              <a:rPr lang="fr-FR" dirty="0"/>
              <a:t>to  localhost:8080/api/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2312AE-7B3B-67CB-4697-D21D689D8A69}"/>
              </a:ext>
            </a:extLst>
          </p:cNvPr>
          <p:cNvSpPr/>
          <p:nvPr/>
        </p:nvSpPr>
        <p:spPr>
          <a:xfrm>
            <a:off x="10438813" y="5322041"/>
            <a:ext cx="944327" cy="6845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9E9C0C-4C2B-CDB6-230B-C6EE4AC5FC77}"/>
              </a:ext>
            </a:extLst>
          </p:cNvPr>
          <p:cNvSpPr txBox="1"/>
          <p:nvPr/>
        </p:nvSpPr>
        <p:spPr>
          <a:xfrm>
            <a:off x="10199212" y="4977562"/>
            <a:ext cx="161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Backend server</a:t>
            </a:r>
          </a:p>
        </p:txBody>
      </p:sp>
      <p:sp>
        <p:nvSpPr>
          <p:cNvPr id="22" name="Cross 21">
            <a:extLst>
              <a:ext uri="{FF2B5EF4-FFF2-40B4-BE49-F238E27FC236}">
                <a16:creationId xmlns:a16="http://schemas.microsoft.com/office/drawing/2014/main" id="{ECA71646-4BA5-EB34-71A0-18DF037BE30A}"/>
              </a:ext>
            </a:extLst>
          </p:cNvPr>
          <p:cNvSpPr/>
          <p:nvPr/>
        </p:nvSpPr>
        <p:spPr>
          <a:xfrm rot="18871349">
            <a:off x="2576202" y="5187750"/>
            <a:ext cx="770277" cy="766280"/>
          </a:xfrm>
          <a:prstGeom prst="plus">
            <a:avLst>
              <a:gd name="adj" fmla="val 45702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880D176-231C-3DBA-74C0-DCFA715AA068}"/>
              </a:ext>
            </a:extLst>
          </p:cNvPr>
          <p:cNvSpPr/>
          <p:nvPr/>
        </p:nvSpPr>
        <p:spPr>
          <a:xfrm>
            <a:off x="1501666" y="3991810"/>
            <a:ext cx="855302" cy="17432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E7D38E-FD90-9AC2-493C-09C10D744CDC}"/>
              </a:ext>
            </a:extLst>
          </p:cNvPr>
          <p:cNvSpPr txBox="1"/>
          <p:nvPr/>
        </p:nvSpPr>
        <p:spPr>
          <a:xfrm>
            <a:off x="1308604" y="3538367"/>
            <a:ext cx="1468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Web Browser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49AF4D5-FC72-3615-E84B-DB04CD82F01B}"/>
              </a:ext>
            </a:extLst>
          </p:cNvPr>
          <p:cNvSpPr/>
          <p:nvPr/>
        </p:nvSpPr>
        <p:spPr>
          <a:xfrm>
            <a:off x="2584971" y="4084081"/>
            <a:ext cx="1005774" cy="2979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D255C144-103F-0292-5E14-BE7CFF5AA41E}"/>
              </a:ext>
            </a:extLst>
          </p:cNvPr>
          <p:cNvSpPr/>
          <p:nvPr/>
        </p:nvSpPr>
        <p:spPr>
          <a:xfrm flipH="1">
            <a:off x="3044811" y="4409418"/>
            <a:ext cx="688637" cy="297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23D008-E15F-A185-C35A-90878C9D3B93}"/>
              </a:ext>
            </a:extLst>
          </p:cNvPr>
          <p:cNvSpPr/>
          <p:nvPr/>
        </p:nvSpPr>
        <p:spPr>
          <a:xfrm>
            <a:off x="4061329" y="4288411"/>
            <a:ext cx="193436" cy="215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FEC6069-6256-B880-89A6-7107E9936A72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4254765" y="4396011"/>
            <a:ext cx="35484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C888031-2B69-A96C-6F15-6617962DBE78}"/>
              </a:ext>
            </a:extLst>
          </p:cNvPr>
          <p:cNvSpPr txBox="1"/>
          <p:nvPr/>
        </p:nvSpPr>
        <p:spPr>
          <a:xfrm>
            <a:off x="3728551" y="3937921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:4000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E45ADA-B87F-284A-4FC9-CCC2F96404FC}"/>
              </a:ext>
            </a:extLst>
          </p:cNvPr>
          <p:cNvSpPr txBox="1"/>
          <p:nvPr/>
        </p:nvSpPr>
        <p:spPr>
          <a:xfrm>
            <a:off x="9596239" y="522052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:8080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1C0B2ACD-7E35-E3B6-4F44-7956D7F9A4E0}"/>
              </a:ext>
            </a:extLst>
          </p:cNvPr>
          <p:cNvSpPr/>
          <p:nvPr/>
        </p:nvSpPr>
        <p:spPr>
          <a:xfrm>
            <a:off x="7931841" y="5360603"/>
            <a:ext cx="1005774" cy="2979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B3779B04-03E0-7549-17F3-6B940A154839}"/>
              </a:ext>
            </a:extLst>
          </p:cNvPr>
          <p:cNvSpPr/>
          <p:nvPr/>
        </p:nvSpPr>
        <p:spPr>
          <a:xfrm flipH="1">
            <a:off x="8391681" y="5685940"/>
            <a:ext cx="688637" cy="2979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8BDC6E1-4C8C-0361-BF0F-CF4AB1D4BC6D}"/>
              </a:ext>
            </a:extLst>
          </p:cNvPr>
          <p:cNvSpPr/>
          <p:nvPr/>
        </p:nvSpPr>
        <p:spPr>
          <a:xfrm>
            <a:off x="9999783" y="5523823"/>
            <a:ext cx="193436" cy="215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228B436-5CBE-A96C-6373-8BA327017951}"/>
              </a:ext>
            </a:extLst>
          </p:cNvPr>
          <p:cNvCxnSpPr>
            <a:cxnSpLocks/>
            <a:stCxn id="37" idx="6"/>
          </p:cNvCxnSpPr>
          <p:nvPr/>
        </p:nvCxnSpPr>
        <p:spPr>
          <a:xfrm>
            <a:off x="10193219" y="5631423"/>
            <a:ext cx="354848" cy="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B425832-3B14-6D24-8973-E189D6C6ED13}"/>
              </a:ext>
            </a:extLst>
          </p:cNvPr>
          <p:cNvSpPr txBox="1"/>
          <p:nvPr/>
        </p:nvSpPr>
        <p:spPr>
          <a:xfrm>
            <a:off x="2584971" y="5821974"/>
            <a:ext cx="2409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Blocked</a:t>
            </a:r>
            <a:r>
              <a:rPr lang="fr-FR" b="1" dirty="0">
                <a:solidFill>
                  <a:srgbClr val="FF0000"/>
                </a:solidFill>
              </a:rPr>
              <a:t>: CORS </a:t>
            </a:r>
            <a:r>
              <a:rPr lang="fr-FR" b="1" dirty="0" err="1">
                <a:solidFill>
                  <a:srgbClr val="FF0000"/>
                </a:solidFill>
              </a:rPr>
              <a:t>origin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B4238DD1-C61A-1A94-3441-0E0753612A82}"/>
              </a:ext>
            </a:extLst>
          </p:cNvPr>
          <p:cNvSpPr/>
          <p:nvPr/>
        </p:nvSpPr>
        <p:spPr>
          <a:xfrm rot="17449833">
            <a:off x="7125848" y="4950897"/>
            <a:ext cx="342710" cy="83304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0EF06B-722E-3ACB-02E7-672C5F7885B2}"/>
              </a:ext>
            </a:extLst>
          </p:cNvPr>
          <p:cNvSpPr/>
          <p:nvPr/>
        </p:nvSpPr>
        <p:spPr>
          <a:xfrm rot="17445670">
            <a:off x="-833426" y="1137519"/>
            <a:ext cx="3221651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Reminder</a:t>
            </a:r>
            <a:endParaRPr lang="en-US" sz="5400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059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27" y="-267221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Demo</a:t>
            </a:r>
            <a:r>
              <a:rPr lang="fr-FR" dirty="0"/>
              <a:t> </a:t>
            </a:r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B69A801-248E-C69A-9159-B4E26F24BF61}"/>
              </a:ext>
            </a:extLst>
          </p:cNvPr>
          <p:cNvSpPr/>
          <p:nvPr/>
        </p:nvSpPr>
        <p:spPr>
          <a:xfrm>
            <a:off x="1438986" y="1330231"/>
            <a:ext cx="973540" cy="3138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AC1A05-BF3C-1DD9-D740-37385514F9C6}"/>
              </a:ext>
            </a:extLst>
          </p:cNvPr>
          <p:cNvSpPr txBox="1"/>
          <p:nvPr/>
        </p:nvSpPr>
        <p:spPr>
          <a:xfrm>
            <a:off x="2764771" y="882840"/>
            <a:ext cx="740427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Reminder</a:t>
            </a:r>
            <a:r>
              <a:rPr lang="fr-FR" sz="2400" dirty="0"/>
              <a:t> : http client/server, SPA: Single Page Application</a:t>
            </a:r>
          </a:p>
          <a:p>
            <a:r>
              <a:rPr lang="fr-FR" sz="2400" dirty="0" err="1"/>
              <a:t>Classical</a:t>
            </a:r>
            <a:r>
              <a:rPr lang="fr-FR" sz="2400" dirty="0"/>
              <a:t> Web app tutorial: « </a:t>
            </a:r>
            <a:r>
              <a:rPr lang="fr-FR" sz="2400" dirty="0" err="1"/>
              <a:t>Todo</a:t>
            </a:r>
            <a:r>
              <a:rPr lang="fr-FR" sz="2400" dirty="0"/>
              <a:t> web application »</a:t>
            </a:r>
          </a:p>
          <a:p>
            <a:endParaRPr lang="fr-FR" sz="2400" dirty="0"/>
          </a:p>
          <a:p>
            <a:r>
              <a:rPr lang="fr-FR" sz="2400" dirty="0"/>
              <a:t>Setup </a:t>
            </a:r>
            <a:r>
              <a:rPr lang="fr-FR" sz="2400" dirty="0" err="1"/>
              <a:t>NodeJs</a:t>
            </a:r>
            <a:r>
              <a:rPr lang="fr-FR" sz="2400" dirty="0"/>
              <a:t> + Express</a:t>
            </a:r>
          </a:p>
          <a:p>
            <a:endParaRPr lang="fr-FR" sz="2400" dirty="0"/>
          </a:p>
          <a:p>
            <a:r>
              <a:rPr lang="fr-FR" sz="2400" dirty="0"/>
              <a:t>CRUD </a:t>
            </a:r>
            <a:r>
              <a:rPr lang="fr-FR" sz="2400" dirty="0" err="1"/>
              <a:t>Rest</a:t>
            </a:r>
            <a:r>
              <a:rPr lang="fr-FR" sz="2400" dirty="0"/>
              <a:t> </a:t>
            </a:r>
            <a:r>
              <a:rPr lang="fr-FR" sz="2400" dirty="0" err="1"/>
              <a:t>endpoints</a:t>
            </a:r>
            <a:r>
              <a:rPr lang="fr-FR" sz="2400" dirty="0"/>
              <a:t> :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POST « 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GET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PUT «  /</a:t>
            </a:r>
            <a:r>
              <a:rPr lang="fr-FR" sz="2400" dirty="0" err="1"/>
              <a:t>todo</a:t>
            </a:r>
            <a:r>
              <a:rPr lang="fr-FR" sz="2400" dirty="0"/>
              <a:t> »  {</a:t>
            </a:r>
            <a:r>
              <a:rPr lang="fr-FR" sz="2400" dirty="0" err="1"/>
              <a:t>json</a:t>
            </a:r>
            <a:r>
              <a:rPr lang="fr-FR" sz="2400" dirty="0"/>
              <a:t>}</a:t>
            </a:r>
          </a:p>
          <a:p>
            <a:pPr marL="342900" indent="-342900">
              <a:buFontTx/>
              <a:buChar char="-"/>
            </a:pPr>
            <a:r>
              <a:rPr lang="fr-FR" sz="2400" dirty="0"/>
              <a:t>DELETE « /</a:t>
            </a:r>
            <a:r>
              <a:rPr lang="fr-FR" sz="2400" dirty="0" err="1"/>
              <a:t>todo</a:t>
            </a:r>
            <a:r>
              <a:rPr lang="fr-FR" sz="2400" dirty="0"/>
              <a:t>/:id »</a:t>
            </a:r>
          </a:p>
          <a:p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Curl</a:t>
            </a:r>
            <a:endParaRPr lang="fr-FR" sz="2400" dirty="0"/>
          </a:p>
          <a:p>
            <a:r>
              <a:rPr lang="fr-FR" sz="2400" dirty="0"/>
              <a:t>Test </a:t>
            </a:r>
            <a:r>
              <a:rPr lang="fr-FR" sz="2400" dirty="0" err="1"/>
              <a:t>using</a:t>
            </a:r>
            <a:r>
              <a:rPr lang="fr-FR" sz="2400" dirty="0"/>
              <a:t> Postman</a:t>
            </a:r>
          </a:p>
          <a:p>
            <a:r>
              <a:rPr lang="fr-FR" sz="2400" dirty="0" err="1"/>
              <a:t>OpenApi</a:t>
            </a:r>
            <a:r>
              <a:rPr lang="fr-FR" sz="2400" dirty="0"/>
              <a:t> – </a:t>
            </a:r>
            <a:r>
              <a:rPr lang="fr-FR" sz="2400" dirty="0" err="1"/>
              <a:t>Swagger</a:t>
            </a:r>
            <a:r>
              <a:rPr lang="fr-FR" sz="2400" dirty="0"/>
              <a:t> UI </a:t>
            </a:r>
          </a:p>
        </p:txBody>
      </p:sp>
    </p:spTree>
    <p:extLst>
      <p:ext uri="{BB962C8B-B14F-4D97-AF65-F5344CB8AC3E}">
        <p14:creationId xmlns:p14="http://schemas.microsoft.com/office/powerpoint/2010/main" val="53222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A79F-C3F9-3D2D-4D0A-CB94D4AC8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Web Site Sketch -&gt; Discover API </a:t>
            </a:r>
            <a:r>
              <a:rPr lang="fr-FR" dirty="0" err="1"/>
              <a:t>requirement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60EED3-8128-F5F8-8820-1F68CA03647F}"/>
              </a:ext>
            </a:extLst>
          </p:cNvPr>
          <p:cNvSpPr/>
          <p:nvPr/>
        </p:nvSpPr>
        <p:spPr>
          <a:xfrm>
            <a:off x="1595437" y="3008312"/>
            <a:ext cx="1552575" cy="1743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55DB4D-910A-3247-71B8-C3D5EE4894F8}"/>
              </a:ext>
            </a:extLst>
          </p:cNvPr>
          <p:cNvSpPr txBox="1"/>
          <p:nvPr/>
        </p:nvSpPr>
        <p:spPr>
          <a:xfrm>
            <a:off x="1746617" y="2638980"/>
            <a:ext cx="12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Home Page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1907D5-7FE0-EEC2-BBBA-0E25A6AB7327}"/>
              </a:ext>
            </a:extLst>
          </p:cNvPr>
          <p:cNvSpPr/>
          <p:nvPr/>
        </p:nvSpPr>
        <p:spPr>
          <a:xfrm>
            <a:off x="1881187" y="3429000"/>
            <a:ext cx="957263" cy="400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New…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6256EF-605E-B96A-428C-E5D7D93DB93C}"/>
              </a:ext>
            </a:extLst>
          </p:cNvPr>
          <p:cNvSpPr/>
          <p:nvPr/>
        </p:nvSpPr>
        <p:spPr>
          <a:xfrm>
            <a:off x="1893092" y="4090193"/>
            <a:ext cx="957263" cy="400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List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5F5A091-97CA-0A25-16EB-F978D51B76F5}"/>
              </a:ext>
            </a:extLst>
          </p:cNvPr>
          <p:cNvSpPr/>
          <p:nvPr/>
        </p:nvSpPr>
        <p:spPr>
          <a:xfrm rot="19653192">
            <a:off x="2947471" y="3101548"/>
            <a:ext cx="1247775" cy="2762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542ACE2-979A-A0E4-2DEA-9C9ABD18544D}"/>
              </a:ext>
            </a:extLst>
          </p:cNvPr>
          <p:cNvSpPr/>
          <p:nvPr/>
        </p:nvSpPr>
        <p:spPr>
          <a:xfrm rot="2449350">
            <a:off x="2909285" y="4554110"/>
            <a:ext cx="1247775" cy="2762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8AC245-AD17-0E9C-C64E-38AC16DCF2C6}"/>
              </a:ext>
            </a:extLst>
          </p:cNvPr>
          <p:cNvSpPr/>
          <p:nvPr/>
        </p:nvSpPr>
        <p:spPr>
          <a:xfrm>
            <a:off x="4225684" y="4549193"/>
            <a:ext cx="2565641" cy="1743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3EB898-B008-7B2A-DDB9-DD60A11203D0}"/>
              </a:ext>
            </a:extLst>
          </p:cNvPr>
          <p:cNvSpPr txBox="1"/>
          <p:nvPr/>
        </p:nvSpPr>
        <p:spPr>
          <a:xfrm>
            <a:off x="4376864" y="4179861"/>
            <a:ext cx="999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 Page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28B5E91-6FC7-82A8-66FE-8E2EA2350C64}"/>
              </a:ext>
            </a:extLst>
          </p:cNvPr>
          <p:cNvSpPr/>
          <p:nvPr/>
        </p:nvSpPr>
        <p:spPr>
          <a:xfrm>
            <a:off x="5457656" y="5004559"/>
            <a:ext cx="473699" cy="400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Del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0C37D17-FCAC-53C4-2A66-E6723BD0BCD4}"/>
              </a:ext>
            </a:extLst>
          </p:cNvPr>
          <p:cNvSpPr/>
          <p:nvPr/>
        </p:nvSpPr>
        <p:spPr>
          <a:xfrm>
            <a:off x="6029327" y="5004559"/>
            <a:ext cx="691767" cy="400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Detail</a:t>
            </a:r>
            <a:endParaRPr lang="fr-FR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9B9F39-6EC8-22CD-B2CB-8A49BE586064}"/>
              </a:ext>
            </a:extLst>
          </p:cNvPr>
          <p:cNvSpPr txBox="1"/>
          <p:nvPr/>
        </p:nvSpPr>
        <p:spPr>
          <a:xfrm>
            <a:off x="4225684" y="5004559"/>
            <a:ext cx="129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(id1) </a:t>
            </a:r>
            <a:r>
              <a:rPr lang="fr-FR" dirty="0" err="1"/>
              <a:t>Todo</a:t>
            </a:r>
            <a:r>
              <a:rPr lang="fr-FR" dirty="0"/>
              <a:t> 1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FBC8F6D-3213-B75E-E9A1-A4E648425C61}"/>
              </a:ext>
            </a:extLst>
          </p:cNvPr>
          <p:cNvSpPr/>
          <p:nvPr/>
        </p:nvSpPr>
        <p:spPr>
          <a:xfrm>
            <a:off x="5457656" y="5543198"/>
            <a:ext cx="473699" cy="400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Del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B1AF034-9F9F-A0C9-0516-796087CED658}"/>
              </a:ext>
            </a:extLst>
          </p:cNvPr>
          <p:cNvSpPr/>
          <p:nvPr/>
        </p:nvSpPr>
        <p:spPr>
          <a:xfrm>
            <a:off x="6029327" y="5543198"/>
            <a:ext cx="691767" cy="400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 err="1"/>
              <a:t>Detail</a:t>
            </a:r>
            <a:endParaRPr lang="fr-FR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B45259-AD97-F88E-7A99-51CE7EEA9770}"/>
              </a:ext>
            </a:extLst>
          </p:cNvPr>
          <p:cNvSpPr txBox="1"/>
          <p:nvPr/>
        </p:nvSpPr>
        <p:spPr>
          <a:xfrm>
            <a:off x="4225684" y="5543198"/>
            <a:ext cx="129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(id2) </a:t>
            </a:r>
            <a:r>
              <a:rPr lang="fr-FR" dirty="0" err="1"/>
              <a:t>Todo</a:t>
            </a:r>
            <a:r>
              <a:rPr lang="fr-FR" dirty="0"/>
              <a:t> 2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E292D9E9-FC80-F0D4-D230-7184E0308A3B}"/>
              </a:ext>
            </a:extLst>
          </p:cNvPr>
          <p:cNvSpPr/>
          <p:nvPr/>
        </p:nvSpPr>
        <p:spPr>
          <a:xfrm>
            <a:off x="6647847" y="5082307"/>
            <a:ext cx="1247775" cy="2762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4878FE-6291-A560-9A58-63E8C4A79C91}"/>
              </a:ext>
            </a:extLst>
          </p:cNvPr>
          <p:cNvSpPr/>
          <p:nvPr/>
        </p:nvSpPr>
        <p:spPr>
          <a:xfrm>
            <a:off x="8096423" y="4549193"/>
            <a:ext cx="2565641" cy="1743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1BB0A-1D07-4FC6-60CE-97ECA3B486F9}"/>
              </a:ext>
            </a:extLst>
          </p:cNvPr>
          <p:cNvSpPr txBox="1"/>
          <p:nvPr/>
        </p:nvSpPr>
        <p:spPr>
          <a:xfrm>
            <a:off x="8247603" y="4179861"/>
            <a:ext cx="21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Readonly</a:t>
            </a:r>
            <a:r>
              <a:rPr lang="fr-FR" dirty="0"/>
              <a:t> </a:t>
            </a:r>
            <a:r>
              <a:rPr lang="fr-FR" dirty="0" err="1"/>
              <a:t>Detail</a:t>
            </a:r>
            <a:r>
              <a:rPr lang="fr-FR" dirty="0"/>
              <a:t> Page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452919-2730-0B7F-7C63-2B679CDD3E68}"/>
              </a:ext>
            </a:extLst>
          </p:cNvPr>
          <p:cNvSpPr txBox="1"/>
          <p:nvPr/>
        </p:nvSpPr>
        <p:spPr>
          <a:xfrm>
            <a:off x="8174188" y="4723030"/>
            <a:ext cx="2053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id : 1 </a:t>
            </a:r>
          </a:p>
          <a:p>
            <a:r>
              <a:rPr lang="fr-FR" dirty="0"/>
              <a:t>Description : </a:t>
            </a:r>
            <a:r>
              <a:rPr lang="fr-FR" dirty="0" err="1"/>
              <a:t>Todo</a:t>
            </a:r>
            <a:r>
              <a:rPr lang="fr-FR" dirty="0"/>
              <a:t> 1</a:t>
            </a:r>
          </a:p>
          <a:p>
            <a:r>
              <a:rPr lang="fr-FR" dirty="0" err="1"/>
              <a:t>Priority</a:t>
            </a:r>
            <a:r>
              <a:rPr lang="fr-FR" dirty="0"/>
              <a:t>: 2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18FDD12-28ED-2B5A-3ADA-76AC9025E7FF}"/>
              </a:ext>
            </a:extLst>
          </p:cNvPr>
          <p:cNvSpPr/>
          <p:nvPr/>
        </p:nvSpPr>
        <p:spPr>
          <a:xfrm>
            <a:off x="9334563" y="5799288"/>
            <a:ext cx="473699" cy="400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List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DDE7E80-7A93-8547-12D7-6BBD6825373E}"/>
              </a:ext>
            </a:extLst>
          </p:cNvPr>
          <p:cNvSpPr/>
          <p:nvPr/>
        </p:nvSpPr>
        <p:spPr>
          <a:xfrm>
            <a:off x="9906234" y="5799288"/>
            <a:ext cx="691767" cy="400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Edit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EA8D21BB-4379-9027-A79D-417E92964B9A}"/>
              </a:ext>
            </a:extLst>
          </p:cNvPr>
          <p:cNvSpPr/>
          <p:nvPr/>
        </p:nvSpPr>
        <p:spPr>
          <a:xfrm rot="10800000">
            <a:off x="7163326" y="5861199"/>
            <a:ext cx="2070835" cy="2762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5C73B52-11D3-5F92-373A-D6B9395D902F}"/>
              </a:ext>
            </a:extLst>
          </p:cNvPr>
          <p:cNvSpPr/>
          <p:nvPr/>
        </p:nvSpPr>
        <p:spPr>
          <a:xfrm rot="16200000">
            <a:off x="9423033" y="4536810"/>
            <a:ext cx="2070835" cy="2762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E43285-642A-5851-15F3-753FEE39E304}"/>
              </a:ext>
            </a:extLst>
          </p:cNvPr>
          <p:cNvSpPr/>
          <p:nvPr/>
        </p:nvSpPr>
        <p:spPr>
          <a:xfrm>
            <a:off x="4218548" y="1884325"/>
            <a:ext cx="2565641" cy="1743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C598FF-EC2F-0942-B1CF-BE65AB8865E9}"/>
              </a:ext>
            </a:extLst>
          </p:cNvPr>
          <p:cNvSpPr txBox="1"/>
          <p:nvPr/>
        </p:nvSpPr>
        <p:spPr>
          <a:xfrm>
            <a:off x="4369728" y="1514993"/>
            <a:ext cx="165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New </a:t>
            </a:r>
            <a:r>
              <a:rPr lang="fr-FR" dirty="0" err="1"/>
              <a:t>Form</a:t>
            </a:r>
            <a:r>
              <a:rPr lang="fr-FR" dirty="0"/>
              <a:t> Page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98A0B6-12B6-8101-ED90-3B692CB14FE3}"/>
              </a:ext>
            </a:extLst>
          </p:cNvPr>
          <p:cNvSpPr txBox="1"/>
          <p:nvPr/>
        </p:nvSpPr>
        <p:spPr>
          <a:xfrm>
            <a:off x="4296313" y="2058162"/>
            <a:ext cx="1373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Description :</a:t>
            </a:r>
          </a:p>
          <a:p>
            <a:r>
              <a:rPr lang="fr-FR" dirty="0" err="1"/>
              <a:t>Priority</a:t>
            </a:r>
            <a:r>
              <a:rPr lang="fr-FR" dirty="0"/>
              <a:t>: 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4D44986-A53B-F3EF-F381-98E5279CC97F}"/>
              </a:ext>
            </a:extLst>
          </p:cNvPr>
          <p:cNvSpPr/>
          <p:nvPr/>
        </p:nvSpPr>
        <p:spPr>
          <a:xfrm>
            <a:off x="5197070" y="3164854"/>
            <a:ext cx="691767" cy="400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Save</a:t>
            </a:r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A0E5654C-774A-623E-9592-A30CA5DC0887}"/>
              </a:ext>
            </a:extLst>
          </p:cNvPr>
          <p:cNvSpPr/>
          <p:nvPr/>
        </p:nvSpPr>
        <p:spPr>
          <a:xfrm rot="5400000">
            <a:off x="5224868" y="3898319"/>
            <a:ext cx="729425" cy="2903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172478A-E651-A2EF-EA04-70116B005E40}"/>
              </a:ext>
            </a:extLst>
          </p:cNvPr>
          <p:cNvSpPr/>
          <p:nvPr/>
        </p:nvSpPr>
        <p:spPr>
          <a:xfrm>
            <a:off x="5666014" y="2107157"/>
            <a:ext cx="1067326" cy="310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525419-C4B2-2ECE-D550-2DAAF3DDDC78}"/>
              </a:ext>
            </a:extLst>
          </p:cNvPr>
          <p:cNvSpPr/>
          <p:nvPr/>
        </p:nvSpPr>
        <p:spPr>
          <a:xfrm>
            <a:off x="5666014" y="2495187"/>
            <a:ext cx="1067326" cy="310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6D62AD4-5A20-2C38-7130-301C986F9C42}"/>
              </a:ext>
            </a:extLst>
          </p:cNvPr>
          <p:cNvSpPr/>
          <p:nvPr/>
        </p:nvSpPr>
        <p:spPr>
          <a:xfrm>
            <a:off x="8100299" y="1828879"/>
            <a:ext cx="2565641" cy="17430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31B05F-D997-85A2-9976-1468C7BFA94E}"/>
              </a:ext>
            </a:extLst>
          </p:cNvPr>
          <p:cNvSpPr txBox="1"/>
          <p:nvPr/>
        </p:nvSpPr>
        <p:spPr>
          <a:xfrm>
            <a:off x="8251479" y="1459547"/>
            <a:ext cx="191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Update </a:t>
            </a:r>
            <a:r>
              <a:rPr lang="fr-FR" dirty="0" err="1"/>
              <a:t>Form</a:t>
            </a:r>
            <a:r>
              <a:rPr lang="fr-FR" dirty="0"/>
              <a:t> Page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23B0D6-0878-8364-A0D5-A574BE18C832}"/>
              </a:ext>
            </a:extLst>
          </p:cNvPr>
          <p:cNvSpPr txBox="1"/>
          <p:nvPr/>
        </p:nvSpPr>
        <p:spPr>
          <a:xfrm>
            <a:off x="8174188" y="2294452"/>
            <a:ext cx="1373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Description :</a:t>
            </a:r>
          </a:p>
          <a:p>
            <a:r>
              <a:rPr lang="fr-FR" dirty="0" err="1"/>
              <a:t>Priority</a:t>
            </a:r>
            <a:r>
              <a:rPr lang="fr-FR" dirty="0"/>
              <a:t>: 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E0BF1A9-F63C-C827-62AA-88B6F2879D47}"/>
              </a:ext>
            </a:extLst>
          </p:cNvPr>
          <p:cNvSpPr/>
          <p:nvPr/>
        </p:nvSpPr>
        <p:spPr>
          <a:xfrm>
            <a:off x="9078821" y="3109408"/>
            <a:ext cx="827413" cy="400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Update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12DFC4-E969-DBA0-9977-714EBC83C20A}"/>
              </a:ext>
            </a:extLst>
          </p:cNvPr>
          <p:cNvSpPr/>
          <p:nvPr/>
        </p:nvSpPr>
        <p:spPr>
          <a:xfrm>
            <a:off x="9543889" y="2343447"/>
            <a:ext cx="1067326" cy="310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C4A02E-AD04-4C11-182A-532F9EDD9FEC}"/>
              </a:ext>
            </a:extLst>
          </p:cNvPr>
          <p:cNvSpPr/>
          <p:nvPr/>
        </p:nvSpPr>
        <p:spPr>
          <a:xfrm>
            <a:off x="9543889" y="2731477"/>
            <a:ext cx="1067326" cy="310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1831B0-52E0-3CBB-D3A8-CBA524B95F5F}"/>
              </a:ext>
            </a:extLst>
          </p:cNvPr>
          <p:cNvSpPr txBox="1"/>
          <p:nvPr/>
        </p:nvSpPr>
        <p:spPr>
          <a:xfrm>
            <a:off x="8207629" y="1864525"/>
            <a:ext cx="2467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Update TODO - id : 1234</a:t>
            </a:r>
          </a:p>
        </p:txBody>
      </p:sp>
      <p:sp>
        <p:nvSpPr>
          <p:cNvPr id="47" name="Arrow: Right 46">
            <a:extLst>
              <a:ext uri="{FF2B5EF4-FFF2-40B4-BE49-F238E27FC236}">
                <a16:creationId xmlns:a16="http://schemas.microsoft.com/office/drawing/2014/main" id="{2F71584C-1E1B-74D8-D47A-70EEA6FFB801}"/>
              </a:ext>
            </a:extLst>
          </p:cNvPr>
          <p:cNvSpPr/>
          <p:nvPr/>
        </p:nvSpPr>
        <p:spPr>
          <a:xfrm rot="5400000">
            <a:off x="9253523" y="3668426"/>
            <a:ext cx="556241" cy="2872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1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1A8D-0A37-9765-8C74-484D3F96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9" y="365125"/>
            <a:ext cx="12034836" cy="1325563"/>
          </a:xfrm>
        </p:spPr>
        <p:txBody>
          <a:bodyPr/>
          <a:lstStyle/>
          <a:p>
            <a:r>
              <a:rPr lang="fr-FR" dirty="0"/>
              <a:t>App Skeleton Buttons : Action / </a:t>
            </a:r>
            <a:r>
              <a:rPr lang="fr-FR" dirty="0" err="1"/>
              <a:t>Query</a:t>
            </a:r>
            <a:r>
              <a:rPr lang="fr-FR" dirty="0"/>
              <a:t> - Navigation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A45EB2-FEE4-6D16-0075-8DD112F77038}"/>
              </a:ext>
            </a:extLst>
          </p:cNvPr>
          <p:cNvSpPr txBox="1"/>
          <p:nvPr/>
        </p:nvSpPr>
        <p:spPr>
          <a:xfrm>
            <a:off x="3401795" y="2100897"/>
            <a:ext cx="62314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Button type Action =&gt;   </a:t>
            </a:r>
            <a:r>
              <a:rPr lang="fr-FR" sz="2400" dirty="0" err="1"/>
              <a:t>Execute</a:t>
            </a:r>
            <a:r>
              <a:rPr lang="fr-FR" sz="2400" dirty="0"/>
              <a:t> Action on Server</a:t>
            </a:r>
          </a:p>
          <a:p>
            <a:r>
              <a:rPr lang="fr-FR" sz="2400" dirty="0"/>
              <a:t>                                           = http POST, PUT, DELETE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A934E0-12FE-9972-83D6-A3DA02827DC1}"/>
              </a:ext>
            </a:extLst>
          </p:cNvPr>
          <p:cNvSpPr txBox="1"/>
          <p:nvPr/>
        </p:nvSpPr>
        <p:spPr>
          <a:xfrm>
            <a:off x="3367707" y="5329238"/>
            <a:ext cx="7473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Button type Navigation =&gt;  </a:t>
            </a:r>
            <a:r>
              <a:rPr lang="fr-FR" sz="2400" dirty="0" err="1"/>
              <a:t>load</a:t>
            </a:r>
            <a:r>
              <a:rPr lang="fr-FR" sz="2400" dirty="0"/>
              <a:t> page data = </a:t>
            </a:r>
            <a:r>
              <a:rPr lang="fr-FR" sz="2400" dirty="0" err="1"/>
              <a:t>execute</a:t>
            </a:r>
            <a:r>
              <a:rPr lang="fr-FR" sz="2400" dirty="0"/>
              <a:t> </a:t>
            </a:r>
            <a:r>
              <a:rPr lang="fr-FR" sz="2400" dirty="0" err="1"/>
              <a:t>query</a:t>
            </a:r>
            <a:endParaRPr lang="fr-FR" sz="2400" dirty="0"/>
          </a:p>
          <a:p>
            <a:r>
              <a:rPr lang="fr-FR" sz="2400" dirty="0"/>
              <a:t>                                                 = http GET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7D367-C035-807B-4690-F8B977FB0680}"/>
              </a:ext>
            </a:extLst>
          </p:cNvPr>
          <p:cNvSpPr txBox="1"/>
          <p:nvPr/>
        </p:nvSpPr>
        <p:spPr>
          <a:xfrm>
            <a:off x="3367707" y="4259560"/>
            <a:ext cx="7160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Button type </a:t>
            </a:r>
            <a:r>
              <a:rPr lang="fr-FR" sz="2400" dirty="0" err="1"/>
              <a:t>Query</a:t>
            </a:r>
            <a:r>
              <a:rPr lang="fr-FR" sz="2400" dirty="0"/>
              <a:t> / </a:t>
            </a:r>
            <a:r>
              <a:rPr lang="fr-FR" sz="2400" dirty="0" err="1"/>
              <a:t>Refresh</a:t>
            </a:r>
            <a:r>
              <a:rPr lang="fr-FR" sz="2400" dirty="0"/>
              <a:t> =&gt; </a:t>
            </a:r>
            <a:r>
              <a:rPr lang="fr-FR" sz="2400" dirty="0" err="1"/>
              <a:t>Execute</a:t>
            </a:r>
            <a:r>
              <a:rPr lang="fr-FR" sz="2400" dirty="0"/>
              <a:t> </a:t>
            </a:r>
            <a:r>
              <a:rPr lang="fr-FR" sz="2400" dirty="0" err="1"/>
              <a:t>Query</a:t>
            </a:r>
            <a:r>
              <a:rPr lang="fr-FR" sz="2400" dirty="0"/>
              <a:t> on Server</a:t>
            </a:r>
            <a:br>
              <a:rPr lang="fr-FR" sz="2400" dirty="0"/>
            </a:br>
            <a:r>
              <a:rPr lang="fr-FR" sz="2400" dirty="0"/>
              <a:t>                                                 = http GET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4F25298-4171-B948-12FA-B4E92F700EFA}"/>
              </a:ext>
            </a:extLst>
          </p:cNvPr>
          <p:cNvSpPr/>
          <p:nvPr/>
        </p:nvSpPr>
        <p:spPr>
          <a:xfrm>
            <a:off x="838199" y="3155662"/>
            <a:ext cx="1305801" cy="5373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Some</a:t>
            </a:r>
            <a:r>
              <a:rPr lang="fr-FR" dirty="0"/>
              <a:t> Button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DB7CEB-1134-E4BB-8748-379B09DC5C18}"/>
              </a:ext>
            </a:extLst>
          </p:cNvPr>
          <p:cNvSpPr/>
          <p:nvPr/>
        </p:nvSpPr>
        <p:spPr>
          <a:xfrm>
            <a:off x="1409701" y="5004097"/>
            <a:ext cx="1114424" cy="12395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49A1A0F-ECDC-175C-8EFD-5A7950BF0B72}"/>
              </a:ext>
            </a:extLst>
          </p:cNvPr>
          <p:cNvSpPr/>
          <p:nvPr/>
        </p:nvSpPr>
        <p:spPr>
          <a:xfrm rot="18727114">
            <a:off x="2214562" y="2733204"/>
            <a:ext cx="1171575" cy="3238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FCC4F11-45AF-D58D-1D56-7D9C3D2FC2D4}"/>
              </a:ext>
            </a:extLst>
          </p:cNvPr>
          <p:cNvSpPr/>
          <p:nvPr/>
        </p:nvSpPr>
        <p:spPr>
          <a:xfrm rot="3301351">
            <a:off x="2170066" y="3839880"/>
            <a:ext cx="1171575" cy="3238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FF89BF2-4433-6614-D165-EFA659809A51}"/>
              </a:ext>
            </a:extLst>
          </p:cNvPr>
          <p:cNvSpPr/>
          <p:nvPr/>
        </p:nvSpPr>
        <p:spPr>
          <a:xfrm rot="4127018">
            <a:off x="1779817" y="4349069"/>
            <a:ext cx="2063914" cy="3238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883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10281</TotalTime>
  <Words>2175</Words>
  <Application>Microsoft Office PowerPoint</Application>
  <PresentationFormat>Widescreen</PresentationFormat>
  <Paragraphs>412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Office Theme</vt:lpstr>
      <vt:lpstr>Introduction to Web Development  Part 3: Demo  NodeJs Rest Api</vt:lpstr>
      <vt:lpstr>Demo Outline</vt:lpstr>
      <vt:lpstr>SPA = Single Page Application single GET {html|js}, Multiple Rest Json requests</vt:lpstr>
      <vt:lpstr>Rest using NodeJs - Express</vt:lpstr>
      <vt:lpstr>~ Rest using Springboot: @RequestMapping</vt:lpstr>
      <vt:lpstr>Ng serve… why Proxy to /api/**  ? =&gt; CORS Origin problem  !</vt:lpstr>
      <vt:lpstr>Demo Outline</vt:lpstr>
      <vt:lpstr>Web Site Sketch -&gt; Discover API requirement</vt:lpstr>
      <vt:lpstr>App Skeleton Buttons : Action / Query - Navigation</vt:lpstr>
      <vt:lpstr>Todo Web App API Description … CRUD</vt:lpstr>
      <vt:lpstr>Demo Outline</vt:lpstr>
      <vt:lpstr>$ npm init</vt:lpstr>
      <vt:lpstr>$ npm install –s express</vt:lpstr>
      <vt:lpstr>Hello express endpoint (port 3000)</vt:lpstr>
      <vt:lpstr>Running:  $ node index.js</vt:lpstr>
      <vt:lpstr>Test using Curl</vt:lpstr>
      <vt:lpstr>Demo Outline</vt:lpstr>
      <vt:lpstr>Rest endpoint : GET « /todo »</vt:lpstr>
      <vt:lpstr>Test GET /todo using curl</vt:lpstr>
      <vt:lpstr>Test GET /todo,  using curl --silent + jq ‘.’</vt:lpstr>
      <vt:lpstr>Demo Outline</vt:lpstr>
      <vt:lpstr>Rest endpoint POST /todo</vt:lpstr>
      <vt:lpstr>Add express support for json body-parser !!</vt:lpstr>
      <vt:lpstr>Test using curl … -H « Content-Type: application/json » -H « accept: application/json » -d ’{« description»: « ..» }’</vt:lpstr>
      <vt:lpstr>console.log() in nodejs</vt:lpstr>
      <vt:lpstr>Demo Outline</vt:lpstr>
      <vt:lpstr>Rest endpoint GET « /todo/:id »</vt:lpstr>
      <vt:lpstr>Notice… type coercion, exact === vs ==</vt:lpstr>
      <vt:lpstr>Demo Outline</vt:lpstr>
      <vt:lpstr>Rest endpoint PUT « /todo »  req.body={ id:.., ..}</vt:lpstr>
      <vt:lpstr>Demo Outline</vt:lpstr>
      <vt:lpstr>Endpoint DELETE « /todo/:id »</vt:lpstr>
      <vt:lpstr>Test Endpoint DELETE « /todo/:id »</vt:lpstr>
      <vt:lpstr>Demo Outline</vt:lpstr>
      <vt:lpstr>$ curl    …   c:&gt; ??     PS1&gt; Invoke-WebRequest</vt:lpstr>
      <vt:lpstr>https://curl.se/download.html </vt:lpstr>
      <vt:lpstr>$ curl   sheet cheat</vt:lpstr>
      <vt:lpstr>Demo Outline</vt:lpstr>
      <vt:lpstr>https://www.postman.com/downloads/ </vt:lpstr>
      <vt:lpstr>Postman http GET /todo</vt:lpstr>
      <vt:lpstr>Postman http POST /todo   req.body { json}</vt:lpstr>
      <vt:lpstr>Demo Outline</vt:lpstr>
      <vt:lpstr>Swagger (OpenAPI)  https://www.npmjs.com/package/swagger-ui-express +  https://www.npmjs.com/package/swagger-express-router  </vt:lpstr>
      <vt:lpstr>Configuring express + swagger ..</vt:lpstr>
      <vt:lpstr>Adding Js Doc:  /** @openapi ..   */</vt:lpstr>
      <vt:lpstr>Console.log   swagger spec from js doc</vt:lpstr>
      <vt:lpstr>Swagger-UI : http://localhost:3000/api-docs/ </vt:lpstr>
      <vt:lpstr>Test using Swagger-UI  « Try it out » .. « Execute »</vt:lpstr>
      <vt:lpstr>@openapi  GET « /todo/{id} » parameters  for express « /todo/:id »</vt:lpstr>
      <vt:lpstr>@openapi POST  requestBody .. content .. schema</vt:lpstr>
      <vt:lpstr>Test Swagger POST with requestBody .. Required json </vt:lpstr>
      <vt:lpstr>Demo Outline</vt:lpstr>
      <vt:lpstr>Take Away</vt:lpstr>
      <vt:lpstr>Questions</vt:lpstr>
      <vt:lpstr>Next Steps 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  Part 2: Html – DOM - JavaScript</dc:title>
  <dc:creator>NAUWYNCK Arnaud</dc:creator>
  <cp:lastModifiedBy>NAUWYNCK Arnaud</cp:lastModifiedBy>
  <cp:revision>55</cp:revision>
  <dcterms:created xsi:type="dcterms:W3CDTF">2023-07-22T17:43:13Z</dcterms:created>
  <dcterms:modified xsi:type="dcterms:W3CDTF">2023-08-01T11:24:32Z</dcterms:modified>
</cp:coreProperties>
</file>