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91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5" r:id="rId17"/>
    <p:sldId id="271" r:id="rId18"/>
    <p:sldId id="270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92" r:id="rId28"/>
    <p:sldId id="281" r:id="rId29"/>
    <p:sldId id="286" r:id="rId30"/>
    <p:sldId id="282" r:id="rId31"/>
    <p:sldId id="283" r:id="rId32"/>
    <p:sldId id="284" r:id="rId33"/>
    <p:sldId id="290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66" d="100"/>
          <a:sy n="66" d="100"/>
        </p:scale>
        <p:origin x="3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D8AA-4EA8-D919-6838-AA2E300CC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472E6-5DE5-5D85-34B4-29FE62807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759DA-0BFC-4E20-7D73-D0EE8EAF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41FA-70DA-42D7-AF94-FADEB37EA860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254FE-3B06-59B5-80C0-3E053A24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1AF29-EC8A-6EE8-2845-FF821A43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9E0-0E88-43F2-8FCE-947C8F7342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71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7571-283D-F44D-AAA3-4A3D3318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7F212-4C21-750B-9272-41088D0C8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2451D-8197-AC61-36E8-7B0919B8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41FA-70DA-42D7-AF94-FADEB37EA860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BA27C-1BF1-6A6F-A706-87E82CE1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7771B-7995-DE83-6CF8-79CA13C0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9E0-0E88-43F2-8FCE-947C8F7342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32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8BE2EA-1A42-89E3-F625-4DA268FAF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8FE31-1E16-4ABD-D21F-AD17C1F55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F5B88-FFAB-0775-D6DE-FEE13BBD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41FA-70DA-42D7-AF94-FADEB37EA860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188EC-0959-0827-7FF5-24349ED90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AAF59-B605-6E91-10FF-A81F3D22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9E0-0E88-43F2-8FCE-947C8F7342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18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3810F-743F-0204-3F26-9D47BA72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DBA60-BFEA-5196-6FD5-A5D211AA6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EF03A-F9E9-A35D-C71C-8DA6389E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41FA-70DA-42D7-AF94-FADEB37EA860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0FD99-7052-D3A9-C490-BF1805D3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FF775-AA70-43F8-205A-A772E0FE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9E0-0E88-43F2-8FCE-947C8F7342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03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A06F-B9CB-8DD8-297B-1EFCAABF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97729-44B4-C2F8-B766-AFC40A018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42F9-1487-A6C0-FCFB-2E5C212A1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41FA-70DA-42D7-AF94-FADEB37EA860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6FADD-C514-4BF9-4ACA-C6A61812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9230C-D187-608C-93CD-203D4C16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9E0-0E88-43F2-8FCE-947C8F7342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3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2C1B-622D-DF16-9E36-4D88416E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B4CD1-7F7A-0A10-2519-0E691922E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E3670-2EF6-F08A-27A6-A8C14D747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489D3-DF1F-2B38-89BC-F4E299D7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41FA-70DA-42D7-AF94-FADEB37EA860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FF5F0-A8B3-2802-CEAE-FB10B4F0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CCD2F-AF80-6B61-C4AE-AE6CBB31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9E0-0E88-43F2-8FCE-947C8F7342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80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2B27-08C7-0DF8-2999-85950D630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DE802-F474-C299-F378-5860FA5DD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17786-E825-A0BE-0E64-63E13ABA0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2EAF7-B809-4DB1-73DD-E2CCC67A0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AF372-0B37-088B-188A-48E90868C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2C44C-ABE0-964D-EE38-AC0394872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41FA-70DA-42D7-AF94-FADEB37EA860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D52E9-5C5C-9E2E-9562-015EF497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10A0D-BB03-362C-FC20-164015DD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9E0-0E88-43F2-8FCE-947C8F7342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26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4979-2D3E-EC1F-C173-5A5E5D26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CB83D-A0D6-243E-D91B-45CE68974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41FA-70DA-42D7-AF94-FADEB37EA860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9EACC-C890-CF4C-E895-541583E6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37ED4-4225-9712-31C3-F9E5AAA7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9E0-0E88-43F2-8FCE-947C8F7342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05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AA68E0-4177-569D-C853-57D64D54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41FA-70DA-42D7-AF94-FADEB37EA860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926DC7-2D3F-4EB9-EB5B-D466FDCEB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1775A-1DCE-DB56-38E1-E6C1CE14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9E0-0E88-43F2-8FCE-947C8F7342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8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0B0E-E12F-151E-B1D1-BD9F65C0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E3B58-E63C-699F-94B1-EB33FBCD0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98E16-2EFC-094A-33CA-BD963F385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F8261-8BE5-5FC1-2F5E-02D78D31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41FA-70DA-42D7-AF94-FADEB37EA860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D9EE2-AEBA-25C5-371A-189D66DF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9FD8A-ECE8-C21A-072F-B67FBF63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9E0-0E88-43F2-8FCE-947C8F7342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03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0F33-BF6E-07D6-5707-F996FDBB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DA941-33AA-02C8-DA6A-9AC6D5AFB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3665C-7B28-74E7-72E4-F4ED3F329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5F01B-BDD9-58AF-5AB5-6D0269E2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A41FA-70DA-42D7-AF94-FADEB37EA860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FD47A-C3F0-2A09-FB1D-9C5714C7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B63B7-1F22-6ED1-680F-3DCF28DE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C9E0-0E88-43F2-8FCE-947C8F7342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35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E47E71-2DB7-A976-8657-C2D003BD8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BEC0E-EBD1-5A0A-B205-58CBF387E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0403E-4704-04F7-6536-BD48A6A45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A41FA-70DA-42D7-AF94-FADEB37EA860}" type="datetimeFigureOut">
              <a:rPr lang="fr-FR" smtClean="0"/>
              <a:t>27/03/2024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BD2F9-B480-4959-8A81-BF8B11EDF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726E0-A6D3-A972-4C9E-C997E2450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CC9E0-0E88-43F2-8FCE-947C8F7342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06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E55AB-11CE-1E71-1493-02C9BB20A0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GDPR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6CE8B-2062-F3FE-B314-B090A62BA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4538"/>
            <a:ext cx="9144000" cy="813262"/>
          </a:xfrm>
        </p:spPr>
        <p:txBody>
          <a:bodyPr/>
          <a:lstStyle/>
          <a:p>
            <a:r>
              <a:rPr lang="fr-FR" dirty="0"/>
              <a:t>arnaud.nauwynck@gmail.com</a:t>
            </a:r>
          </a:p>
        </p:txBody>
      </p:sp>
    </p:spTree>
    <p:extLst>
      <p:ext uri="{BB962C8B-B14F-4D97-AF65-F5344CB8AC3E}">
        <p14:creationId xmlns:p14="http://schemas.microsoft.com/office/powerpoint/2010/main" val="2953477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51D6-5F45-3589-4CA0-33271D2E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7404"/>
          </a:xfrm>
        </p:spPr>
        <p:txBody>
          <a:bodyPr/>
          <a:lstStyle/>
          <a:p>
            <a:pPr algn="ctr"/>
            <a:r>
              <a:rPr lang="fr-FR" dirty="0" err="1"/>
              <a:t>Purpose</a:t>
            </a:r>
            <a:r>
              <a:rPr lang="fr-FR" dirty="0"/>
              <a:t> Limitation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E73F0A-193C-28BD-9D4B-FD1DB7A29096}"/>
              </a:ext>
            </a:extLst>
          </p:cNvPr>
          <p:cNvSpPr txBox="1"/>
          <p:nvPr/>
        </p:nvSpPr>
        <p:spPr>
          <a:xfrm>
            <a:off x="2793077" y="2736502"/>
            <a:ext cx="79767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do not </a:t>
            </a:r>
            <a:r>
              <a:rPr lang="fr-FR" sz="2800" dirty="0" err="1"/>
              <a:t>collect</a:t>
            </a:r>
            <a:r>
              <a:rPr lang="fr-FR" sz="2800" dirty="0"/>
              <a:t> </a:t>
            </a:r>
            <a:r>
              <a:rPr lang="fr-FR" sz="2800" dirty="0" err="1"/>
              <a:t>anything</a:t>
            </a:r>
            <a:r>
              <a:rPr lang="fr-FR" sz="2800" dirty="0"/>
              <a:t> "</a:t>
            </a:r>
            <a:r>
              <a:rPr lang="fr-FR" sz="2800" dirty="0" err="1"/>
              <a:t>just</a:t>
            </a:r>
            <a:r>
              <a:rPr lang="fr-FR" sz="2800" dirty="0"/>
              <a:t> in case"</a:t>
            </a:r>
          </a:p>
          <a:p>
            <a:endParaRPr lang="fr-FR" sz="2800" dirty="0"/>
          </a:p>
          <a:p>
            <a:r>
              <a:rPr lang="fr-FR" sz="2800" dirty="0"/>
              <a:t>use data for the </a:t>
            </a:r>
            <a:r>
              <a:rPr lang="fr-FR" sz="2800" dirty="0" err="1"/>
              <a:t>purpose</a:t>
            </a:r>
            <a:r>
              <a:rPr lang="fr-FR" sz="2800" dirty="0"/>
              <a:t>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declare</a:t>
            </a:r>
            <a:r>
              <a:rPr lang="fr-FR" sz="2800" dirty="0"/>
              <a:t> </a:t>
            </a:r>
            <a:r>
              <a:rPr lang="fr-FR" sz="2800" dirty="0" err="1"/>
              <a:t>it</a:t>
            </a:r>
            <a:r>
              <a:rPr lang="fr-FR" sz="2800" dirty="0"/>
              <a:t>, </a:t>
            </a:r>
            <a:r>
              <a:rPr lang="fr-FR" sz="2800" dirty="0" err="1"/>
              <a:t>nothing</a:t>
            </a:r>
            <a:r>
              <a:rPr lang="fr-FR" sz="2800" dirty="0"/>
              <a:t> more</a:t>
            </a:r>
          </a:p>
        </p:txBody>
      </p:sp>
    </p:spTree>
    <p:extLst>
      <p:ext uri="{BB962C8B-B14F-4D97-AF65-F5344CB8AC3E}">
        <p14:creationId xmlns:p14="http://schemas.microsoft.com/office/powerpoint/2010/main" val="389001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51D6-5F45-3589-4CA0-33271D2E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7404"/>
          </a:xfrm>
        </p:spPr>
        <p:txBody>
          <a:bodyPr/>
          <a:lstStyle/>
          <a:p>
            <a:pPr algn="ctr"/>
            <a:r>
              <a:rPr lang="fr-FR" dirty="0" err="1"/>
              <a:t>Minimalist</a:t>
            </a:r>
            <a:r>
              <a:rPr lang="fr-FR" dirty="0"/>
              <a:t> Data </a:t>
            </a:r>
            <a:r>
              <a:rPr lang="fr-FR" dirty="0" err="1"/>
              <a:t>Needs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C36742-B2F0-CDB1-D6EB-E139F60E6FE3}"/>
              </a:ext>
            </a:extLst>
          </p:cNvPr>
          <p:cNvSpPr txBox="1"/>
          <p:nvPr/>
        </p:nvSpPr>
        <p:spPr>
          <a:xfrm>
            <a:off x="2698865" y="3846022"/>
            <a:ext cx="5590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use </a:t>
            </a:r>
            <a:r>
              <a:rPr lang="fr-FR" sz="2400" b="1" dirty="0" err="1"/>
              <a:t>pseudonimisation</a:t>
            </a:r>
            <a:r>
              <a:rPr lang="fr-FR" sz="2400" dirty="0"/>
              <a:t>  (</a:t>
            </a:r>
            <a:r>
              <a:rPr lang="fr-FR" sz="2400" dirty="0" err="1"/>
              <a:t>reversible</a:t>
            </a:r>
            <a:r>
              <a:rPr lang="fr-FR" sz="2400" dirty="0"/>
              <a:t>,  ~index)</a:t>
            </a:r>
          </a:p>
          <a:p>
            <a:r>
              <a:rPr lang="fr-FR" sz="2400" dirty="0"/>
              <a:t>or </a:t>
            </a:r>
            <a:r>
              <a:rPr lang="fr-FR" sz="2400" b="1" dirty="0"/>
              <a:t>anonymisation</a:t>
            </a:r>
            <a:r>
              <a:rPr lang="fr-FR" sz="2400" dirty="0"/>
              <a:t>  (</a:t>
            </a:r>
            <a:r>
              <a:rPr lang="fr-FR" sz="2400" dirty="0" err="1"/>
              <a:t>irreversible</a:t>
            </a:r>
            <a:r>
              <a:rPr lang="fr-FR" sz="2400" dirty="0"/>
              <a:t>, ~</a:t>
            </a:r>
            <a:r>
              <a:rPr lang="fr-FR" sz="2400" dirty="0" err="1"/>
              <a:t>random</a:t>
            </a:r>
            <a:r>
              <a:rPr lang="fr-FR" sz="24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11E2B-D5AA-46C9-D8E3-67D3EBD0731B}"/>
              </a:ext>
            </a:extLst>
          </p:cNvPr>
          <p:cNvSpPr txBox="1"/>
          <p:nvPr/>
        </p:nvSpPr>
        <p:spPr>
          <a:xfrm>
            <a:off x="2698865" y="2693324"/>
            <a:ext cx="8262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strictly</a:t>
            </a:r>
            <a:r>
              <a:rPr lang="fr-FR" sz="2800" dirty="0"/>
              <a:t> minimal for </a:t>
            </a:r>
            <a:r>
              <a:rPr lang="fr-FR" sz="2800" dirty="0" err="1"/>
              <a:t>what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necessary</a:t>
            </a:r>
            <a:r>
              <a:rPr lang="fr-FR" sz="2800" dirty="0"/>
              <a:t> for the </a:t>
            </a:r>
            <a:r>
              <a:rPr lang="fr-FR" sz="2800" dirty="0" err="1"/>
              <a:t>processing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328104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51D6-5F45-3589-4CA0-33271D2E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7404"/>
          </a:xfrm>
        </p:spPr>
        <p:txBody>
          <a:bodyPr/>
          <a:lstStyle/>
          <a:p>
            <a:pPr algn="ctr"/>
            <a:r>
              <a:rPr lang="fr-FR" dirty="0" err="1"/>
              <a:t>Accurate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542891-D1DE-819F-E3FB-985E0508852D}"/>
              </a:ext>
            </a:extLst>
          </p:cNvPr>
          <p:cNvSpPr txBox="1"/>
          <p:nvPr/>
        </p:nvSpPr>
        <p:spPr>
          <a:xfrm>
            <a:off x="3574474" y="2730732"/>
            <a:ext cx="6506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Data must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b="1" dirty="0" err="1"/>
              <a:t>accurate</a:t>
            </a:r>
            <a:r>
              <a:rPr lang="fr-FR" sz="2400" dirty="0"/>
              <a:t>,  and </a:t>
            </a:r>
            <a:r>
              <a:rPr lang="fr-FR" sz="2400" b="1" dirty="0"/>
              <a:t>up to date</a:t>
            </a:r>
          </a:p>
          <a:p>
            <a:endParaRPr lang="fr-FR" sz="2400" b="1" dirty="0"/>
          </a:p>
          <a:p>
            <a:r>
              <a:rPr lang="fr-FR" sz="2400" dirty="0" err="1"/>
              <a:t>Users</a:t>
            </a:r>
            <a:r>
              <a:rPr lang="fr-FR" sz="2400" dirty="0"/>
              <a:t> can </a:t>
            </a:r>
            <a:r>
              <a:rPr lang="fr-FR" sz="2400" dirty="0" err="1"/>
              <a:t>ask</a:t>
            </a:r>
            <a:r>
              <a:rPr lang="fr-FR" sz="2400" dirty="0"/>
              <a:t> for </a:t>
            </a:r>
            <a:r>
              <a:rPr lang="fr-FR" sz="2400" dirty="0" err="1"/>
              <a:t>review</a:t>
            </a:r>
            <a:r>
              <a:rPr lang="fr-FR" sz="2400" dirty="0"/>
              <a:t> / corrections</a:t>
            </a:r>
          </a:p>
        </p:txBody>
      </p:sp>
    </p:spTree>
    <p:extLst>
      <p:ext uri="{BB962C8B-B14F-4D97-AF65-F5344CB8AC3E}">
        <p14:creationId xmlns:p14="http://schemas.microsoft.com/office/powerpoint/2010/main" val="342998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51D6-5F45-3589-4CA0-33271D2E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7404"/>
          </a:xfrm>
        </p:spPr>
        <p:txBody>
          <a:bodyPr/>
          <a:lstStyle/>
          <a:p>
            <a:pPr algn="ctr"/>
            <a:r>
              <a:rPr lang="fr-FR" dirty="0"/>
              <a:t>Purge / Expire Data : Time Limit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9E900-FD3D-4386-32D4-822AA1F02BB7}"/>
              </a:ext>
            </a:extLst>
          </p:cNvPr>
          <p:cNvSpPr txBox="1"/>
          <p:nvPr/>
        </p:nvSpPr>
        <p:spPr>
          <a:xfrm>
            <a:off x="3158837" y="2787536"/>
            <a:ext cx="63233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retention</a:t>
            </a:r>
            <a:r>
              <a:rPr lang="fr-FR" sz="2800" dirty="0"/>
              <a:t> for  business / </a:t>
            </a:r>
            <a:r>
              <a:rPr lang="fr-FR" sz="2800" dirty="0" err="1"/>
              <a:t>legal</a:t>
            </a:r>
            <a:r>
              <a:rPr lang="fr-FR" sz="2800" dirty="0"/>
              <a:t> </a:t>
            </a:r>
            <a:r>
              <a:rPr lang="fr-FR" sz="2800" dirty="0" err="1"/>
              <a:t>need</a:t>
            </a:r>
            <a:r>
              <a:rPr lang="fr-FR" sz="2800" dirty="0"/>
              <a:t>  ... </a:t>
            </a:r>
            <a:r>
              <a:rPr lang="fr-FR" sz="2800" dirty="0" err="1"/>
              <a:t>ask</a:t>
            </a:r>
            <a:r>
              <a:rPr lang="fr-FR" sz="2800" dirty="0"/>
              <a:t> </a:t>
            </a:r>
          </a:p>
          <a:p>
            <a:endParaRPr lang="fr-FR" sz="2800" dirty="0"/>
          </a:p>
          <a:p>
            <a:r>
              <a:rPr lang="fr-FR" sz="2800" dirty="0" err="1"/>
              <a:t>then</a:t>
            </a:r>
            <a:r>
              <a:rPr lang="fr-FR" sz="2800" dirty="0"/>
              <a:t> </a:t>
            </a:r>
            <a:r>
              <a:rPr lang="fr-FR" sz="2800" dirty="0" err="1"/>
              <a:t>automatically</a:t>
            </a:r>
            <a:r>
              <a:rPr lang="fr-FR" sz="2800" dirty="0"/>
              <a:t> </a:t>
            </a:r>
            <a:r>
              <a:rPr lang="fr-FR" sz="2800" dirty="0" err="1"/>
              <a:t>delete</a:t>
            </a:r>
            <a:r>
              <a:rPr lang="fr-FR" sz="2800" dirty="0"/>
              <a:t> data </a:t>
            </a:r>
            <a:r>
              <a:rPr lang="fr-FR" sz="2800" dirty="0" err="1"/>
              <a:t>after</a:t>
            </a:r>
            <a:r>
              <a:rPr lang="fr-F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3247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51D6-5F45-3589-4CA0-33271D2E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7404"/>
          </a:xfrm>
        </p:spPr>
        <p:txBody>
          <a:bodyPr/>
          <a:lstStyle/>
          <a:p>
            <a:pPr algn="ctr"/>
            <a:r>
              <a:rPr lang="fr-FR" dirty="0" err="1"/>
              <a:t>Integrity</a:t>
            </a:r>
            <a:r>
              <a:rPr lang="fr-FR" dirty="0"/>
              <a:t> and </a:t>
            </a:r>
            <a:r>
              <a:rPr lang="fr-FR" dirty="0" err="1"/>
              <a:t>Confidentiality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1AE1F-0F38-E9F3-229C-C01A7F78489F}"/>
              </a:ext>
            </a:extLst>
          </p:cNvPr>
          <p:cNvSpPr txBox="1"/>
          <p:nvPr/>
        </p:nvSpPr>
        <p:spPr>
          <a:xfrm>
            <a:off x="1946582" y="2151023"/>
            <a:ext cx="86062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process </a:t>
            </a:r>
            <a:r>
              <a:rPr lang="fr-FR" sz="3200" dirty="0" err="1"/>
              <a:t>securely</a:t>
            </a:r>
            <a:r>
              <a:rPr lang="fr-FR" sz="3200" dirty="0"/>
              <a:t> for the end-</a:t>
            </a:r>
            <a:r>
              <a:rPr lang="fr-FR" sz="3200" dirty="0" err="1"/>
              <a:t>users</a:t>
            </a:r>
            <a:endParaRPr lang="fr-FR" sz="3200" dirty="0"/>
          </a:p>
          <a:p>
            <a:endParaRPr lang="fr-FR" sz="3200" dirty="0"/>
          </a:p>
          <a:p>
            <a:r>
              <a:rPr lang="fr-FR" sz="3200" dirty="0" err="1"/>
              <a:t>protect</a:t>
            </a:r>
            <a:r>
              <a:rPr lang="fr-FR" sz="3200" dirty="0"/>
              <a:t> </a:t>
            </a:r>
            <a:r>
              <a:rPr lang="fr-FR" sz="3200" dirty="0" err="1"/>
              <a:t>against</a:t>
            </a:r>
            <a:r>
              <a:rPr lang="fr-FR" sz="3200" dirty="0"/>
              <a:t> </a:t>
            </a:r>
            <a:r>
              <a:rPr lang="fr-FR" sz="3200" dirty="0" err="1"/>
              <a:t>unauthorized</a:t>
            </a:r>
            <a:r>
              <a:rPr lang="fr-FR" sz="3200" dirty="0"/>
              <a:t>, </a:t>
            </a:r>
            <a:r>
              <a:rPr lang="fr-FR" sz="3200" dirty="0" err="1"/>
              <a:t>unlawfull</a:t>
            </a:r>
            <a:r>
              <a:rPr lang="fr-FR" sz="3200" dirty="0"/>
              <a:t> </a:t>
            </a:r>
            <a:r>
              <a:rPr lang="fr-FR" sz="3200" dirty="0" err="1"/>
              <a:t>processing</a:t>
            </a:r>
            <a:endParaRPr lang="fr-FR" sz="3200" dirty="0"/>
          </a:p>
          <a:p>
            <a:r>
              <a:rPr lang="fr-FR" sz="3200" dirty="0" err="1"/>
              <a:t>warn</a:t>
            </a:r>
            <a:r>
              <a:rPr lang="fr-FR" sz="3200" dirty="0"/>
              <a:t> for data </a:t>
            </a:r>
            <a:r>
              <a:rPr lang="fr-FR" sz="3200" dirty="0" err="1"/>
              <a:t>loss</a:t>
            </a:r>
            <a:r>
              <a:rPr lang="fr-FR" sz="3200" dirty="0"/>
              <a:t>, damage</a:t>
            </a:r>
          </a:p>
          <a:p>
            <a:endParaRPr lang="fr-FR" sz="3200" dirty="0"/>
          </a:p>
          <a:p>
            <a:r>
              <a:rPr lang="fr-FR" sz="3200" dirty="0"/>
              <a:t>( the CIA </a:t>
            </a:r>
            <a:r>
              <a:rPr lang="fr-FR" sz="3200" dirty="0" err="1"/>
              <a:t>triad</a:t>
            </a:r>
            <a:r>
              <a:rPr lang="fr-FR" sz="32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468598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51D6-5F45-3589-4CA0-33271D2E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7404"/>
          </a:xfrm>
        </p:spPr>
        <p:txBody>
          <a:bodyPr/>
          <a:lstStyle/>
          <a:p>
            <a:pPr algn="ctr"/>
            <a:r>
              <a:rPr lang="fr-FR" dirty="0" err="1"/>
              <a:t>Accountability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49D62-569A-8A8F-88BF-5E401B2E0284}"/>
              </a:ext>
            </a:extLst>
          </p:cNvPr>
          <p:cNvSpPr txBox="1"/>
          <p:nvPr/>
        </p:nvSpPr>
        <p:spPr>
          <a:xfrm>
            <a:off x="2784529" y="2769030"/>
            <a:ext cx="7648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The Data Controller  (</a:t>
            </a:r>
            <a:r>
              <a:rPr lang="fr-FR" sz="2000" dirty="0" err="1"/>
              <a:t>cf</a:t>
            </a:r>
            <a:r>
              <a:rPr lang="fr-FR" sz="2000" dirty="0"/>
              <a:t> </a:t>
            </a:r>
            <a:r>
              <a:rPr lang="fr-FR" sz="2000" dirty="0" err="1"/>
              <a:t>next</a:t>
            </a:r>
            <a:r>
              <a:rPr lang="fr-FR" sz="2000" dirty="0"/>
              <a:t>)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responsible</a:t>
            </a:r>
            <a:r>
              <a:rPr lang="fr-FR" sz="2000" dirty="0"/>
              <a:t> for </a:t>
            </a:r>
            <a:r>
              <a:rPr lang="fr-FR" sz="2000" dirty="0" err="1"/>
              <a:t>respecting</a:t>
            </a:r>
            <a:r>
              <a:rPr lang="fr-FR" sz="2000" dirty="0"/>
              <a:t> the </a:t>
            </a:r>
            <a:r>
              <a:rPr lang="fr-FR" sz="2000" dirty="0" err="1"/>
              <a:t>principles</a:t>
            </a:r>
            <a:endParaRPr lang="fr-FR" sz="2000" dirty="0"/>
          </a:p>
          <a:p>
            <a:r>
              <a:rPr lang="fr-FR" sz="2000" dirty="0"/>
              <a:t>and must </a:t>
            </a:r>
            <a:r>
              <a:rPr lang="fr-FR" sz="2000" dirty="0" err="1"/>
              <a:t>demonstrate</a:t>
            </a:r>
            <a:r>
              <a:rPr lang="fr-FR" sz="2000" dirty="0"/>
              <a:t> compliance, </a:t>
            </a:r>
            <a:r>
              <a:rPr lang="fr-FR" sz="2000" dirty="0" err="1"/>
              <a:t>collaborate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authority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6234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51D6-5F45-3589-4CA0-33271D2E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7404"/>
          </a:xfrm>
        </p:spPr>
        <p:txBody>
          <a:bodyPr/>
          <a:lstStyle/>
          <a:p>
            <a:pPr algn="ctr"/>
            <a:r>
              <a:rPr lang="fr-FR" dirty="0"/>
              <a:t>Must </a:t>
            </a:r>
            <a:r>
              <a:rPr lang="fr-FR" dirty="0" err="1"/>
              <a:t>Provide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3895C-D079-047B-BD0E-02BC980D0E59}"/>
              </a:ext>
            </a:extLst>
          </p:cNvPr>
          <p:cNvSpPr txBox="1"/>
          <p:nvPr/>
        </p:nvSpPr>
        <p:spPr>
          <a:xfrm>
            <a:off x="3450956" y="1839133"/>
            <a:ext cx="533620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Who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the Data Controller ?   </a:t>
            </a:r>
          </a:p>
          <a:p>
            <a:r>
              <a:rPr lang="fr-FR" sz="2400" dirty="0"/>
              <a:t>and </a:t>
            </a:r>
            <a:r>
              <a:rPr lang="fr-FR" sz="2400" dirty="0" err="1"/>
              <a:t>who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 the DPO</a:t>
            </a:r>
          </a:p>
          <a:p>
            <a:endParaRPr lang="fr-FR" sz="2400" dirty="0"/>
          </a:p>
          <a:p>
            <a:r>
              <a:rPr lang="fr-FR" sz="2400" dirty="0" err="1"/>
              <a:t>Purpose</a:t>
            </a:r>
            <a:r>
              <a:rPr lang="fr-FR" sz="2400" dirty="0"/>
              <a:t> and </a:t>
            </a:r>
            <a:r>
              <a:rPr lang="fr-FR" sz="2400" dirty="0" err="1"/>
              <a:t>legal</a:t>
            </a:r>
            <a:r>
              <a:rPr lang="fr-FR" sz="2400" dirty="0"/>
              <a:t> basis</a:t>
            </a:r>
          </a:p>
          <a:p>
            <a:endParaRPr lang="fr-FR" sz="2400" dirty="0"/>
          </a:p>
          <a:p>
            <a:r>
              <a:rPr lang="fr-FR" sz="2400" dirty="0" err="1"/>
              <a:t>Legitimate</a:t>
            </a:r>
            <a:r>
              <a:rPr lang="fr-FR" sz="2400" dirty="0"/>
              <a:t> </a:t>
            </a:r>
            <a:r>
              <a:rPr lang="fr-FR" sz="2400" dirty="0" err="1"/>
              <a:t>interrest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Other</a:t>
            </a:r>
            <a:r>
              <a:rPr lang="fr-FR" sz="2400" dirty="0"/>
              <a:t> </a:t>
            </a:r>
            <a:r>
              <a:rPr lang="fr-FR" sz="2400" dirty="0" err="1"/>
              <a:t>recipient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International </a:t>
            </a:r>
            <a:r>
              <a:rPr lang="fr-FR" sz="2400" dirty="0" err="1"/>
              <a:t>Transfers</a:t>
            </a:r>
            <a:r>
              <a:rPr lang="fr-FR" sz="2400" dirty="0"/>
              <a:t> (ex: public cloud?)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006874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51D6-5F45-3589-4CA0-33271D2E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7404"/>
          </a:xfrm>
        </p:spPr>
        <p:txBody>
          <a:bodyPr/>
          <a:lstStyle/>
          <a:p>
            <a:pPr algn="ctr"/>
            <a:r>
              <a:rPr lang="fr-FR" dirty="0"/>
              <a:t>Must </a:t>
            </a:r>
            <a:r>
              <a:rPr lang="fr-FR" dirty="0" err="1"/>
              <a:t>Provide</a:t>
            </a:r>
            <a:r>
              <a:rPr lang="fr-FR" dirty="0"/>
              <a:t> (... </a:t>
            </a:r>
            <a:r>
              <a:rPr lang="fr-FR" dirty="0" err="1"/>
              <a:t>next</a:t>
            </a:r>
            <a:r>
              <a:rPr lang="fr-FR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D049DD-C905-7991-E549-C49473E29509}"/>
              </a:ext>
            </a:extLst>
          </p:cNvPr>
          <p:cNvSpPr txBox="1"/>
          <p:nvPr/>
        </p:nvSpPr>
        <p:spPr>
          <a:xfrm>
            <a:off x="4019488" y="1777564"/>
            <a:ext cx="466396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Retention</a:t>
            </a:r>
            <a:r>
              <a:rPr lang="fr-FR" sz="2400" dirty="0"/>
              <a:t> </a:t>
            </a:r>
            <a:r>
              <a:rPr lang="fr-FR" sz="2400" dirty="0" err="1"/>
              <a:t>period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Statement</a:t>
            </a:r>
            <a:r>
              <a:rPr lang="fr-FR" sz="2400" dirty="0"/>
              <a:t> of Right</a:t>
            </a:r>
          </a:p>
          <a:p>
            <a:endParaRPr lang="fr-FR" sz="2400" dirty="0"/>
          </a:p>
          <a:p>
            <a:r>
              <a:rPr lang="fr-FR" sz="2400" dirty="0"/>
              <a:t>Notification of the right to </a:t>
            </a:r>
            <a:r>
              <a:rPr lang="fr-FR" sz="2400" dirty="0" err="1"/>
              <a:t>complain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Special</a:t>
            </a:r>
            <a:r>
              <a:rPr lang="fr-FR" sz="2400" dirty="0"/>
              <a:t> </a:t>
            </a:r>
            <a:r>
              <a:rPr lang="fr-FR" sz="2400" dirty="0" err="1"/>
              <a:t>rights</a:t>
            </a:r>
            <a:r>
              <a:rPr lang="fr-FR" sz="2400" dirty="0"/>
              <a:t> if consent </a:t>
            </a:r>
            <a:r>
              <a:rPr lang="fr-FR" sz="2400" dirty="0" err="1"/>
              <a:t>used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Whether</a:t>
            </a:r>
            <a:r>
              <a:rPr lang="fr-FR" sz="2400" dirty="0"/>
              <a:t> </a:t>
            </a:r>
            <a:r>
              <a:rPr lang="fr-FR" sz="2400" dirty="0" err="1"/>
              <a:t>obligated</a:t>
            </a:r>
            <a:r>
              <a:rPr lang="fr-FR" sz="2400" dirty="0"/>
              <a:t> to </a:t>
            </a:r>
            <a:r>
              <a:rPr lang="fr-FR" sz="2400" dirty="0" err="1"/>
              <a:t>provide</a:t>
            </a:r>
            <a:r>
              <a:rPr lang="fr-FR" sz="2400" dirty="0"/>
              <a:t> data</a:t>
            </a:r>
          </a:p>
          <a:p>
            <a:endParaRPr lang="fr-FR" sz="2400" dirty="0"/>
          </a:p>
          <a:p>
            <a:r>
              <a:rPr lang="fr-FR" sz="2400" dirty="0"/>
              <a:t>Use of </a:t>
            </a:r>
            <a:r>
              <a:rPr lang="fr-FR" sz="2400" dirty="0" err="1"/>
              <a:t>automated</a:t>
            </a:r>
            <a:r>
              <a:rPr lang="fr-FR" sz="2400" dirty="0"/>
              <a:t> </a:t>
            </a:r>
            <a:r>
              <a:rPr lang="fr-FR" sz="2400" dirty="0" err="1"/>
              <a:t>decision-making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5607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51D6-5F45-3589-4CA0-33271D2E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7404"/>
          </a:xfrm>
        </p:spPr>
        <p:txBody>
          <a:bodyPr/>
          <a:lstStyle/>
          <a:p>
            <a:pPr algn="ctr"/>
            <a:r>
              <a:rPr lang="fr-FR" dirty="0"/>
              <a:t>Right To Know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C52C34-7B6F-7FA5-C404-8AD20C7250D8}"/>
              </a:ext>
            </a:extLst>
          </p:cNvPr>
          <p:cNvSpPr txBox="1"/>
          <p:nvPr/>
        </p:nvSpPr>
        <p:spPr>
          <a:xfrm>
            <a:off x="2009613" y="2552054"/>
            <a:ext cx="92346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Article 13 :  right to know </a:t>
            </a:r>
            <a:r>
              <a:rPr lang="fr-FR" sz="2800" dirty="0" err="1"/>
              <a:t>before</a:t>
            </a:r>
            <a:r>
              <a:rPr lang="fr-FR" sz="2800" dirty="0"/>
              <a:t> </a:t>
            </a:r>
            <a:r>
              <a:rPr lang="fr-FR" sz="2800" dirty="0" err="1"/>
              <a:t>giving</a:t>
            </a:r>
            <a:r>
              <a:rPr lang="fr-FR" sz="2800" dirty="0"/>
              <a:t> </a:t>
            </a:r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personnal</a:t>
            </a:r>
            <a:r>
              <a:rPr lang="fr-FR" sz="2800" dirty="0"/>
              <a:t> data</a:t>
            </a:r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Article 14: right to know </a:t>
            </a:r>
            <a:r>
              <a:rPr lang="fr-FR" sz="2800" dirty="0" err="1"/>
              <a:t>when</a:t>
            </a:r>
            <a:r>
              <a:rPr lang="fr-FR" sz="2800" dirty="0"/>
              <a:t> a </a:t>
            </a:r>
            <a:r>
              <a:rPr lang="fr-FR" sz="2800" dirty="0" err="1"/>
              <a:t>controller</a:t>
            </a:r>
            <a:r>
              <a:rPr lang="fr-FR" sz="2800" dirty="0"/>
              <a:t> </a:t>
            </a:r>
            <a:r>
              <a:rPr lang="fr-FR" sz="2800" dirty="0" err="1"/>
              <a:t>get</a:t>
            </a:r>
            <a:r>
              <a:rPr lang="fr-FR" sz="2800" dirty="0"/>
              <a:t> </a:t>
            </a:r>
            <a:r>
              <a:rPr lang="fr-FR" sz="2800" dirty="0" err="1"/>
              <a:t>personnal</a:t>
            </a:r>
            <a:r>
              <a:rPr lang="fr-FR" sz="2800" dirty="0"/>
              <a:t> data </a:t>
            </a:r>
          </a:p>
          <a:p>
            <a:r>
              <a:rPr lang="fr-FR" sz="2800" dirty="0"/>
              <a:t>      </a:t>
            </a:r>
            <a:r>
              <a:rPr lang="fr-FR" sz="2800" dirty="0" err="1"/>
              <a:t>from</a:t>
            </a:r>
            <a:r>
              <a:rPr lang="fr-FR" sz="2800" dirty="0"/>
              <a:t> </a:t>
            </a:r>
            <a:r>
              <a:rPr lang="fr-FR" sz="2800" dirty="0" err="1"/>
              <a:t>elsewhere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979210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51D6-5F45-3589-4CA0-33271D2E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7404"/>
          </a:xfrm>
        </p:spPr>
        <p:txBody>
          <a:bodyPr/>
          <a:lstStyle/>
          <a:p>
            <a:pPr algn="ctr"/>
            <a:r>
              <a:rPr lang="fr-FR" dirty="0"/>
              <a:t>Right to Correct/</a:t>
            </a:r>
            <a:r>
              <a:rPr lang="fr-FR" dirty="0" err="1"/>
              <a:t>Delete</a:t>
            </a:r>
            <a:r>
              <a:rPr lang="fr-FR" dirty="0"/>
              <a:t>/Stop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63AC54-B872-8BC7-7D88-EA1C508BA645}"/>
              </a:ext>
            </a:extLst>
          </p:cNvPr>
          <p:cNvSpPr txBox="1"/>
          <p:nvPr/>
        </p:nvSpPr>
        <p:spPr>
          <a:xfrm>
            <a:off x="3253891" y="1817061"/>
            <a:ext cx="611770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Article 15 : right to </a:t>
            </a:r>
            <a:r>
              <a:rPr lang="fr-FR" sz="2800" b="1" dirty="0"/>
              <a:t>know(copy)</a:t>
            </a:r>
            <a:r>
              <a:rPr lang="fr-FR" sz="2800" dirty="0"/>
              <a:t> the data </a:t>
            </a:r>
          </a:p>
          <a:p>
            <a:endParaRPr lang="fr-FR" sz="2800" dirty="0"/>
          </a:p>
          <a:p>
            <a:r>
              <a:rPr lang="fr-FR" sz="2800" dirty="0"/>
              <a:t>Article 16 :  right to </a:t>
            </a:r>
            <a:r>
              <a:rPr lang="fr-FR" sz="2800" b="1" dirty="0"/>
              <a:t>correct</a:t>
            </a:r>
            <a:r>
              <a:rPr lang="fr-FR" sz="2800" dirty="0"/>
              <a:t> if </a:t>
            </a:r>
            <a:r>
              <a:rPr lang="fr-FR" sz="2800" dirty="0" err="1"/>
              <a:t>inacurate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Article 17: </a:t>
            </a:r>
            <a:r>
              <a:rPr lang="fr-FR" sz="2800" b="1" dirty="0" err="1"/>
              <a:t>delete</a:t>
            </a:r>
            <a:r>
              <a:rPr lang="fr-FR" sz="2800" dirty="0"/>
              <a:t> if possible</a:t>
            </a:r>
          </a:p>
          <a:p>
            <a:endParaRPr lang="fr-FR" sz="2800" dirty="0"/>
          </a:p>
          <a:p>
            <a:r>
              <a:rPr lang="fr-FR" sz="2800" dirty="0"/>
              <a:t>Article 18 : </a:t>
            </a:r>
            <a:r>
              <a:rPr lang="fr-FR" sz="2800" b="1" dirty="0"/>
              <a:t>stop</a:t>
            </a:r>
            <a:r>
              <a:rPr lang="fr-FR" sz="2800" dirty="0"/>
              <a:t> </a:t>
            </a:r>
            <a:r>
              <a:rPr lang="fr-FR" sz="2800" dirty="0" err="1"/>
              <a:t>doing</a:t>
            </a:r>
            <a:r>
              <a:rPr lang="fr-FR" sz="2800" dirty="0"/>
              <a:t> </a:t>
            </a:r>
            <a:r>
              <a:rPr lang="fr-FR" sz="2800" dirty="0" err="1"/>
              <a:t>that</a:t>
            </a:r>
            <a:r>
              <a:rPr lang="fr-FR" sz="2800" dirty="0"/>
              <a:t> </a:t>
            </a:r>
            <a:r>
              <a:rPr lang="fr-FR" sz="2800" dirty="0" err="1"/>
              <a:t>with</a:t>
            </a:r>
            <a:r>
              <a:rPr lang="fr-FR" sz="2800" dirty="0"/>
              <a:t> data</a:t>
            </a:r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... </a:t>
            </a:r>
            <a:r>
              <a:rPr lang="fr-FR" sz="2800" dirty="0" err="1"/>
              <a:t>with</a:t>
            </a:r>
            <a:r>
              <a:rPr lang="fr-FR" sz="2800" dirty="0"/>
              <a:t> 1 </a:t>
            </a:r>
            <a:r>
              <a:rPr lang="fr-FR" sz="2800" dirty="0" err="1"/>
              <a:t>month</a:t>
            </a:r>
            <a:r>
              <a:rPr lang="fr-FR" sz="2800" dirty="0"/>
              <a:t> </a:t>
            </a:r>
            <a:r>
              <a:rPr lang="fr-FR" sz="2800" dirty="0" err="1"/>
              <a:t>delay</a:t>
            </a:r>
            <a:r>
              <a:rPr lang="fr-FR" sz="2800" dirty="0"/>
              <a:t> max, and free</a:t>
            </a:r>
          </a:p>
        </p:txBody>
      </p:sp>
    </p:spTree>
    <p:extLst>
      <p:ext uri="{BB962C8B-B14F-4D97-AF65-F5344CB8AC3E}">
        <p14:creationId xmlns:p14="http://schemas.microsoft.com/office/powerpoint/2010/main" val="258448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51D6-5F45-3589-4CA0-33271D2E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7404"/>
          </a:xfrm>
        </p:spPr>
        <p:txBody>
          <a:bodyPr/>
          <a:lstStyle/>
          <a:p>
            <a:pPr algn="ctr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GDPR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D438D-6D1D-B810-38B4-4996FEC39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894"/>
            <a:ext cx="6096000" cy="4732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16C990-A801-3FF5-CD3E-C8419D056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498" y="2033382"/>
            <a:ext cx="6051340" cy="468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54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51D6-5F45-3589-4CA0-33271D2E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7404"/>
          </a:xfrm>
        </p:spPr>
        <p:txBody>
          <a:bodyPr/>
          <a:lstStyle/>
          <a:p>
            <a:pPr algn="ctr"/>
            <a:r>
              <a:rPr lang="fr-FR" dirty="0" err="1"/>
              <a:t>Governance</a:t>
            </a:r>
            <a:r>
              <a:rPr lang="fr-FR" dirty="0"/>
              <a:t> Obligations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C1CDFA-8174-6364-738B-830AD660080D}"/>
              </a:ext>
            </a:extLst>
          </p:cNvPr>
          <p:cNvSpPr txBox="1"/>
          <p:nvPr/>
        </p:nvSpPr>
        <p:spPr>
          <a:xfrm>
            <a:off x="2725838" y="2037145"/>
            <a:ext cx="734297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Article 24 : </a:t>
            </a:r>
            <a:r>
              <a:rPr lang="fr-FR" sz="2800" dirty="0" err="1"/>
              <a:t>Accountability</a:t>
            </a:r>
            <a:r>
              <a:rPr lang="fr-FR" sz="2800" dirty="0"/>
              <a:t> and </a:t>
            </a:r>
            <a:r>
              <a:rPr lang="fr-FR" sz="2800" dirty="0" err="1"/>
              <a:t>governance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Article 25 : Protection by design</a:t>
            </a:r>
          </a:p>
          <a:p>
            <a:endParaRPr lang="fr-FR" sz="2800" dirty="0"/>
          </a:p>
          <a:p>
            <a:r>
              <a:rPr lang="fr-FR" sz="2800" dirty="0"/>
              <a:t>Article 30 : Records of </a:t>
            </a:r>
            <a:r>
              <a:rPr lang="fr-FR" sz="2800" dirty="0" err="1"/>
              <a:t>Processing</a:t>
            </a:r>
            <a:r>
              <a:rPr lang="fr-FR" sz="2800" dirty="0"/>
              <a:t> Activity  (Audit)</a:t>
            </a:r>
          </a:p>
          <a:p>
            <a:endParaRPr lang="fr-FR" sz="2800" dirty="0"/>
          </a:p>
          <a:p>
            <a:r>
              <a:rPr lang="fr-FR" sz="2800" dirty="0"/>
              <a:t>Article 31 : </a:t>
            </a:r>
            <a:r>
              <a:rPr lang="fr-FR" sz="2800" dirty="0" err="1"/>
              <a:t>Cooperate</a:t>
            </a:r>
            <a:r>
              <a:rPr lang="fr-FR" sz="2800" dirty="0"/>
              <a:t>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r>
              <a:rPr lang="fr-FR" sz="2800" dirty="0" err="1"/>
              <a:t>Regulators</a:t>
            </a:r>
            <a:r>
              <a:rPr lang="fr-FR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9527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51D6-5F45-3589-4CA0-33271D2E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7404"/>
          </a:xfrm>
        </p:spPr>
        <p:txBody>
          <a:bodyPr/>
          <a:lstStyle/>
          <a:p>
            <a:pPr algn="ctr"/>
            <a:r>
              <a:rPr lang="fr-FR" dirty="0" err="1"/>
              <a:t>Accountability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CD83A-B095-A8D1-9191-F324CE19D332}"/>
              </a:ext>
            </a:extLst>
          </p:cNvPr>
          <p:cNvSpPr txBox="1"/>
          <p:nvPr/>
        </p:nvSpPr>
        <p:spPr>
          <a:xfrm>
            <a:off x="3379808" y="2453832"/>
            <a:ext cx="5044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things</a:t>
            </a:r>
            <a:r>
              <a:rPr lang="fr-FR" sz="2400" dirty="0"/>
              <a:t> must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understood</a:t>
            </a:r>
            <a:r>
              <a:rPr lang="fr-FR" sz="2400" dirty="0"/>
              <a:t>, </a:t>
            </a:r>
            <a:r>
              <a:rPr lang="fr-FR" sz="2400" dirty="0" err="1"/>
              <a:t>organized</a:t>
            </a:r>
            <a:r>
              <a:rPr lang="fr-FR" sz="2400" dirty="0"/>
              <a:t>, </a:t>
            </a:r>
          </a:p>
          <a:p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written</a:t>
            </a:r>
            <a:r>
              <a:rPr lang="fr-FR" sz="2400" dirty="0"/>
              <a:t> </a:t>
            </a:r>
            <a:r>
              <a:rPr lang="fr-FR" sz="2400" dirty="0" err="1"/>
              <a:t>policies</a:t>
            </a:r>
            <a:r>
              <a:rPr lang="fr-FR" sz="2400" dirty="0"/>
              <a:t>, </a:t>
            </a:r>
          </a:p>
          <a:p>
            <a:r>
              <a:rPr lang="fr-FR" sz="2400" dirty="0" err="1"/>
              <a:t>folllowed</a:t>
            </a:r>
            <a:r>
              <a:rPr lang="fr-FR" sz="2400" dirty="0"/>
              <a:t> by the </a:t>
            </a:r>
            <a:r>
              <a:rPr lang="fr-FR" sz="2400" dirty="0" err="1"/>
              <a:t>organization</a:t>
            </a:r>
            <a:r>
              <a:rPr lang="fr-FR" sz="2400" dirty="0"/>
              <a:t> structure</a:t>
            </a:r>
          </a:p>
        </p:txBody>
      </p:sp>
    </p:spTree>
    <p:extLst>
      <p:ext uri="{BB962C8B-B14F-4D97-AF65-F5344CB8AC3E}">
        <p14:creationId xmlns:p14="http://schemas.microsoft.com/office/powerpoint/2010/main" val="311144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51D6-5F45-3589-4CA0-33271D2E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7404"/>
          </a:xfrm>
        </p:spPr>
        <p:txBody>
          <a:bodyPr/>
          <a:lstStyle/>
          <a:p>
            <a:pPr algn="ctr"/>
            <a:r>
              <a:rPr lang="fr-FR" dirty="0"/>
              <a:t>Protection By Default &amp; By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47EA5-A1B4-7B01-E4C4-624702352415}"/>
              </a:ext>
            </a:extLst>
          </p:cNvPr>
          <p:cNvSpPr txBox="1"/>
          <p:nvPr/>
        </p:nvSpPr>
        <p:spPr>
          <a:xfrm>
            <a:off x="2534856" y="1741990"/>
            <a:ext cx="666176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minimize</a:t>
            </a:r>
            <a:r>
              <a:rPr lang="fr-FR" sz="2400" dirty="0"/>
              <a:t> Data</a:t>
            </a:r>
          </a:p>
          <a:p>
            <a:endParaRPr lang="fr-FR" sz="2400" dirty="0"/>
          </a:p>
          <a:p>
            <a:r>
              <a:rPr lang="fr-FR" sz="2400" dirty="0"/>
              <a:t>audit </a:t>
            </a:r>
            <a:r>
              <a:rPr lang="fr-FR" sz="2400" dirty="0" err="1"/>
              <a:t>every</a:t>
            </a:r>
            <a:r>
              <a:rPr lang="fr-FR" sz="2400" dirty="0"/>
              <a:t> </a:t>
            </a:r>
            <a:r>
              <a:rPr lang="fr-FR" sz="2400" dirty="0" err="1"/>
              <a:t>field</a:t>
            </a:r>
            <a:r>
              <a:rPr lang="fr-FR" sz="2400" dirty="0"/>
              <a:t> :</a:t>
            </a:r>
          </a:p>
          <a:p>
            <a:r>
              <a:rPr lang="fr-FR" sz="2400" dirty="0"/>
              <a:t>do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really</a:t>
            </a:r>
            <a:r>
              <a:rPr lang="fr-FR" sz="2400" dirty="0"/>
              <a:t> </a:t>
            </a:r>
            <a:r>
              <a:rPr lang="fr-FR" sz="2400" dirty="0" err="1"/>
              <a:t>need</a:t>
            </a:r>
            <a:r>
              <a:rPr lang="fr-FR" sz="2400" dirty="0"/>
              <a:t> </a:t>
            </a:r>
            <a:r>
              <a:rPr lang="fr-FR" sz="2400" dirty="0" err="1"/>
              <a:t>each</a:t>
            </a:r>
            <a:r>
              <a:rPr lang="fr-FR" sz="2400" dirty="0"/>
              <a:t> </a:t>
            </a:r>
            <a:r>
              <a:rPr lang="fr-FR" sz="2400" dirty="0" err="1"/>
              <a:t>field</a:t>
            </a:r>
            <a:r>
              <a:rPr lang="fr-FR" sz="2400" dirty="0"/>
              <a:t>, </a:t>
            </a:r>
            <a:r>
              <a:rPr lang="fr-FR" sz="2400" dirty="0" err="1"/>
              <a:t>each</a:t>
            </a:r>
            <a:r>
              <a:rPr lang="fr-FR" sz="2400" dirty="0"/>
              <a:t> line ?</a:t>
            </a:r>
          </a:p>
          <a:p>
            <a:r>
              <a:rPr lang="fr-FR" sz="2400" dirty="0"/>
              <a:t>if yes, </a:t>
            </a:r>
            <a:r>
              <a:rPr lang="fr-FR" sz="2400" dirty="0" err="1"/>
              <a:t>could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pseudonimized</a:t>
            </a:r>
            <a:r>
              <a:rPr lang="fr-FR" sz="2400" dirty="0"/>
              <a:t> / </a:t>
            </a:r>
            <a:r>
              <a:rPr lang="fr-FR" sz="2400" dirty="0" err="1"/>
              <a:t>anonymized</a:t>
            </a:r>
            <a:r>
              <a:rPr lang="fr-FR" sz="2400" dirty="0"/>
              <a:t> ?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minimize</a:t>
            </a:r>
            <a:r>
              <a:rPr lang="fr-FR" sz="2400" dirty="0"/>
              <a:t> Data </a:t>
            </a:r>
            <a:r>
              <a:rPr lang="fr-FR" sz="2400" dirty="0" err="1"/>
              <a:t>security</a:t>
            </a:r>
            <a:r>
              <a:rPr lang="fr-FR" sz="2400" dirty="0"/>
              <a:t> Access to </a:t>
            </a:r>
            <a:r>
              <a:rPr lang="fr-FR" sz="2400" dirty="0" err="1"/>
              <a:t>required</a:t>
            </a:r>
            <a:r>
              <a:rPr lang="fr-FR" sz="2400" dirty="0"/>
              <a:t> minimum</a:t>
            </a:r>
          </a:p>
          <a:p>
            <a:r>
              <a:rPr lang="fr-FR" sz="2400" dirty="0" err="1"/>
              <a:t>Who</a:t>
            </a:r>
            <a:r>
              <a:rPr lang="fr-FR" sz="2400" dirty="0"/>
              <a:t> </a:t>
            </a:r>
            <a:r>
              <a:rPr lang="fr-FR" sz="2400" dirty="0" err="1"/>
              <a:t>needs</a:t>
            </a:r>
            <a:r>
              <a:rPr lang="fr-FR" sz="2400" dirty="0"/>
              <a:t> to </a:t>
            </a:r>
            <a:r>
              <a:rPr lang="fr-FR" sz="2400" dirty="0" err="1"/>
              <a:t>see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?</a:t>
            </a:r>
          </a:p>
          <a:p>
            <a:r>
              <a:rPr lang="fr-FR" sz="2400" dirty="0" err="1"/>
              <a:t>keep</a:t>
            </a:r>
            <a:r>
              <a:rPr lang="fr-FR" sz="2400" dirty="0"/>
              <a:t> audit of </a:t>
            </a:r>
            <a:r>
              <a:rPr lang="fr-FR" sz="2400" dirty="0" err="1"/>
              <a:t>who</a:t>
            </a:r>
            <a:r>
              <a:rPr lang="fr-FR" sz="2400" dirty="0"/>
              <a:t> has </a:t>
            </a:r>
            <a:r>
              <a:rPr lang="fr-FR" sz="2400" dirty="0" err="1"/>
              <a:t>read</a:t>
            </a:r>
            <a:r>
              <a:rPr lang="fr-FR" sz="2400" dirty="0"/>
              <a:t>/</a:t>
            </a:r>
            <a:r>
              <a:rPr lang="fr-FR" sz="2400" dirty="0" err="1"/>
              <a:t>write</a:t>
            </a:r>
            <a:r>
              <a:rPr lang="fr-FR" sz="2400" dirty="0"/>
              <a:t> </a:t>
            </a:r>
            <a:r>
              <a:rPr lang="fr-FR" sz="2400" dirty="0" err="1"/>
              <a:t>access</a:t>
            </a:r>
            <a:r>
              <a:rPr lang="fr-FR" sz="2400" dirty="0"/>
              <a:t> 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06507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51D6-5F45-3589-4CA0-33271D2E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7404"/>
          </a:xfrm>
        </p:spPr>
        <p:txBody>
          <a:bodyPr/>
          <a:lstStyle/>
          <a:p>
            <a:pPr algn="ctr"/>
            <a:r>
              <a:rPr lang="fr-FR" dirty="0"/>
              <a:t>Secure  </a:t>
            </a:r>
            <a:r>
              <a:rPr lang="fr-FR" dirty="0" err="1"/>
              <a:t>proportionally</a:t>
            </a:r>
            <a:r>
              <a:rPr lang="fr-FR" dirty="0"/>
              <a:t> to Risk of end-</a:t>
            </a:r>
            <a:r>
              <a:rPr lang="fr-FR" dirty="0" err="1"/>
              <a:t>users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D4CE81-39D1-CD7C-D988-2153A2B1EF4B}"/>
              </a:ext>
            </a:extLst>
          </p:cNvPr>
          <p:cNvSpPr txBox="1"/>
          <p:nvPr/>
        </p:nvSpPr>
        <p:spPr>
          <a:xfrm>
            <a:off x="3217762" y="2181828"/>
            <a:ext cx="641246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take</a:t>
            </a:r>
            <a:r>
              <a:rPr lang="fr-FR" sz="2800" dirty="0"/>
              <a:t> </a:t>
            </a:r>
            <a:r>
              <a:rPr lang="fr-FR" sz="2800" dirty="0" err="1"/>
              <a:t>into</a:t>
            </a:r>
            <a:r>
              <a:rPr lang="fr-FR" sz="2800" dirty="0"/>
              <a:t> </a:t>
            </a:r>
            <a:r>
              <a:rPr lang="fr-FR" sz="2800" dirty="0" err="1"/>
              <a:t>account</a:t>
            </a:r>
            <a:r>
              <a:rPr lang="fr-FR" sz="2800" dirty="0"/>
              <a:t> </a:t>
            </a:r>
          </a:p>
          <a:p>
            <a:r>
              <a:rPr lang="fr-FR" sz="2800" dirty="0"/>
              <a:t>- state of the art </a:t>
            </a:r>
            <a:r>
              <a:rPr lang="fr-FR" sz="2800" dirty="0" err="1"/>
              <a:t>security</a:t>
            </a:r>
            <a:endParaRPr lang="fr-FR" sz="2800" dirty="0"/>
          </a:p>
          <a:p>
            <a:r>
              <a:rPr lang="fr-FR" sz="2800" dirty="0"/>
              <a:t>- </a:t>
            </a:r>
            <a:r>
              <a:rPr lang="fr-FR" sz="2800" dirty="0" err="1"/>
              <a:t>cost</a:t>
            </a:r>
            <a:endParaRPr lang="fr-FR" sz="2800" dirty="0"/>
          </a:p>
          <a:p>
            <a:r>
              <a:rPr lang="fr-FR" sz="2800" dirty="0"/>
              <a:t>- </a:t>
            </a:r>
            <a:r>
              <a:rPr lang="fr-FR" sz="2800" dirty="0" err="1"/>
              <a:t>risk</a:t>
            </a:r>
            <a:endParaRPr lang="fr-FR" sz="2800" dirty="0"/>
          </a:p>
          <a:p>
            <a:r>
              <a:rPr lang="fr-FR" sz="2800" dirty="0"/>
              <a:t>- impacts</a:t>
            </a:r>
          </a:p>
          <a:p>
            <a:endParaRPr lang="fr-FR" sz="2800" dirty="0"/>
          </a:p>
          <a:p>
            <a:r>
              <a:rPr lang="fr-FR" sz="2800" dirty="0"/>
              <a:t>.. in the </a:t>
            </a:r>
            <a:r>
              <a:rPr lang="fr-FR" sz="2800" dirty="0" err="1"/>
              <a:t>context</a:t>
            </a:r>
            <a:r>
              <a:rPr lang="fr-FR" sz="2800" dirty="0"/>
              <a:t> of end-</a:t>
            </a:r>
            <a:r>
              <a:rPr lang="fr-FR" sz="2800" dirty="0" err="1"/>
              <a:t>users</a:t>
            </a:r>
            <a:r>
              <a:rPr lang="fr-FR" sz="2800" dirty="0"/>
              <a:t> </a:t>
            </a:r>
            <a:r>
              <a:rPr lang="fr-FR" sz="2800" dirty="0" err="1"/>
              <a:t>risk</a:t>
            </a:r>
            <a:r>
              <a:rPr lang="fr-FR" sz="2800" dirty="0"/>
              <a:t> x impacts</a:t>
            </a:r>
          </a:p>
        </p:txBody>
      </p:sp>
    </p:spTree>
    <p:extLst>
      <p:ext uri="{BB962C8B-B14F-4D97-AF65-F5344CB8AC3E}">
        <p14:creationId xmlns:p14="http://schemas.microsoft.com/office/powerpoint/2010/main" val="732902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51D6-5F45-3589-4CA0-33271D2E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7404"/>
          </a:xfrm>
        </p:spPr>
        <p:txBody>
          <a:bodyPr/>
          <a:lstStyle/>
          <a:p>
            <a:pPr algn="ctr"/>
            <a:r>
              <a:rPr lang="fr-FR" dirty="0"/>
              <a:t>Record of </a:t>
            </a:r>
            <a:r>
              <a:rPr lang="fr-FR" dirty="0" err="1"/>
              <a:t>Processing</a:t>
            </a:r>
            <a:r>
              <a:rPr lang="fr-FR" dirty="0"/>
              <a:t> </a:t>
            </a:r>
            <a:r>
              <a:rPr lang="fr-FR" dirty="0" err="1"/>
              <a:t>Activities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22B758-45CD-043F-0A87-3349E6A00A44}"/>
              </a:ext>
            </a:extLst>
          </p:cNvPr>
          <p:cNvSpPr txBox="1"/>
          <p:nvPr/>
        </p:nvSpPr>
        <p:spPr>
          <a:xfrm>
            <a:off x="1967696" y="1967696"/>
            <a:ext cx="851720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keep</a:t>
            </a:r>
            <a:r>
              <a:rPr lang="fr-FR" sz="2800" dirty="0"/>
              <a:t> audit of : </a:t>
            </a:r>
          </a:p>
          <a:p>
            <a:endParaRPr lang="fr-FR" sz="2800" dirty="0"/>
          </a:p>
          <a:p>
            <a:r>
              <a:rPr lang="fr-FR" sz="2800" dirty="0" err="1"/>
              <a:t>What</a:t>
            </a:r>
            <a:r>
              <a:rPr lang="fr-FR" sz="2800" dirty="0"/>
              <a:t> data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processed</a:t>
            </a:r>
            <a:r>
              <a:rPr lang="fr-FR" sz="2800" dirty="0"/>
              <a:t>,  </a:t>
            </a:r>
          </a:p>
          <a:p>
            <a:r>
              <a:rPr lang="fr-FR" sz="2800" dirty="0" err="1"/>
              <a:t>pupose</a:t>
            </a:r>
            <a:r>
              <a:rPr lang="fr-FR" sz="2800" dirty="0"/>
              <a:t> and </a:t>
            </a:r>
            <a:r>
              <a:rPr lang="fr-FR" sz="2800" dirty="0" err="1"/>
              <a:t>legal</a:t>
            </a:r>
            <a:r>
              <a:rPr lang="fr-FR" sz="2800" dirty="0"/>
              <a:t> basis</a:t>
            </a:r>
          </a:p>
          <a:p>
            <a:r>
              <a:rPr lang="fr-FR" sz="2800" dirty="0" err="1"/>
              <a:t>Retention</a:t>
            </a:r>
            <a:r>
              <a:rPr lang="fr-FR" sz="2800" dirty="0"/>
              <a:t> </a:t>
            </a:r>
            <a:r>
              <a:rPr lang="fr-FR" sz="2800" dirty="0" err="1"/>
              <a:t>periods</a:t>
            </a:r>
            <a:r>
              <a:rPr lang="fr-FR" sz="2800" dirty="0"/>
              <a:t>, </a:t>
            </a:r>
            <a:r>
              <a:rPr lang="fr-FR" sz="2800" dirty="0" err="1"/>
              <a:t>security</a:t>
            </a:r>
            <a:r>
              <a:rPr lang="fr-FR" sz="2800" dirty="0"/>
              <a:t> </a:t>
            </a:r>
            <a:r>
              <a:rPr lang="fr-FR" sz="2800" dirty="0" err="1"/>
              <a:t>measures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can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dirty="0" err="1"/>
              <a:t>requested</a:t>
            </a:r>
            <a:r>
              <a:rPr lang="fr-FR" sz="2800" dirty="0"/>
              <a:t> by the </a:t>
            </a:r>
            <a:r>
              <a:rPr lang="fr-FR" sz="2800" dirty="0" err="1"/>
              <a:t>regulator</a:t>
            </a:r>
            <a:endParaRPr lang="fr-FR" sz="2800" dirty="0"/>
          </a:p>
          <a:p>
            <a:r>
              <a:rPr lang="fr-FR" sz="2800" dirty="0"/>
              <a:t>( not </a:t>
            </a:r>
            <a:r>
              <a:rPr lang="fr-FR" sz="2800" dirty="0" err="1"/>
              <a:t>required</a:t>
            </a:r>
            <a:r>
              <a:rPr lang="fr-FR" sz="2800" dirty="0"/>
              <a:t> id "</a:t>
            </a:r>
            <a:r>
              <a:rPr lang="fr-FR" sz="2800" dirty="0" err="1"/>
              <a:t>occasional</a:t>
            </a:r>
            <a:r>
              <a:rPr lang="fr-FR" sz="2800" dirty="0"/>
              <a:t>" or </a:t>
            </a:r>
            <a:r>
              <a:rPr lang="fr-FR" sz="2800" dirty="0" err="1"/>
              <a:t>very</a:t>
            </a:r>
            <a:r>
              <a:rPr lang="fr-FR" sz="2800" dirty="0"/>
              <a:t> </a:t>
            </a:r>
            <a:r>
              <a:rPr lang="fr-FR" sz="2800" dirty="0" err="1"/>
              <a:t>small</a:t>
            </a:r>
            <a:r>
              <a:rPr lang="fr-FR" sz="2800" dirty="0"/>
              <a:t> </a:t>
            </a:r>
            <a:r>
              <a:rPr lang="fr-FR" sz="2800" dirty="0" err="1"/>
              <a:t>organizations</a:t>
            </a:r>
            <a:r>
              <a:rPr lang="fr-F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0237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51D6-5F45-3589-4CA0-33271D2E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59" y="1"/>
            <a:ext cx="12082041" cy="798652"/>
          </a:xfrm>
        </p:spPr>
        <p:txBody>
          <a:bodyPr>
            <a:noAutofit/>
          </a:bodyPr>
          <a:lstStyle/>
          <a:p>
            <a:pPr algn="ctr"/>
            <a:r>
              <a:rPr lang="fr-FR" sz="4000" dirty="0"/>
              <a:t>DPIA (Data Protection Impact </a:t>
            </a:r>
            <a:r>
              <a:rPr lang="fr-FR" sz="4000" dirty="0" err="1"/>
              <a:t>Assessment</a:t>
            </a:r>
            <a:r>
              <a:rPr lang="fr-FR" sz="40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8BD867-DEE0-68C4-6390-92CA7D037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509" y="753835"/>
            <a:ext cx="4852962" cy="602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69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51D6-5F45-3589-4CA0-33271D2E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7404"/>
          </a:xfrm>
        </p:spPr>
        <p:txBody>
          <a:bodyPr/>
          <a:lstStyle/>
          <a:p>
            <a:pPr algn="ctr"/>
            <a:r>
              <a:rPr lang="fr-FR" dirty="0"/>
              <a:t>DPIA ... </a:t>
            </a:r>
            <a:r>
              <a:rPr lang="fr-FR" dirty="0" err="1"/>
              <a:t>Mandatory</a:t>
            </a:r>
            <a:r>
              <a:rPr lang="fr-FR" dirty="0"/>
              <a:t> if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7EE23-2BEA-7D36-BE4C-DEBA3087EDAA}"/>
              </a:ext>
            </a:extLst>
          </p:cNvPr>
          <p:cNvSpPr txBox="1"/>
          <p:nvPr/>
        </p:nvSpPr>
        <p:spPr>
          <a:xfrm>
            <a:off x="3130952" y="2459504"/>
            <a:ext cx="67628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processing</a:t>
            </a:r>
            <a:r>
              <a:rPr lang="fr-FR" sz="2400" dirty="0"/>
              <a:t> and profiling </a:t>
            </a:r>
            <a:r>
              <a:rPr lang="fr-FR" sz="2400" dirty="0" err="1"/>
              <a:t>that</a:t>
            </a:r>
            <a:r>
              <a:rPr lang="fr-FR" sz="2400" dirty="0"/>
              <a:t> causes </a:t>
            </a:r>
            <a:r>
              <a:rPr lang="fr-FR" sz="2400" dirty="0" err="1"/>
              <a:t>significant</a:t>
            </a:r>
            <a:r>
              <a:rPr lang="fr-FR" sz="2400" dirty="0"/>
              <a:t> </a:t>
            </a:r>
            <a:r>
              <a:rPr lang="fr-FR" sz="2400" dirty="0" err="1"/>
              <a:t>effect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large </a:t>
            </a:r>
            <a:r>
              <a:rPr lang="fr-FR" sz="2400" dirty="0" err="1"/>
              <a:t>scale</a:t>
            </a:r>
            <a:r>
              <a:rPr lang="fr-FR" sz="2400" dirty="0"/>
              <a:t> </a:t>
            </a:r>
            <a:r>
              <a:rPr lang="fr-FR" sz="2400" dirty="0" err="1"/>
              <a:t>special</a:t>
            </a:r>
            <a:r>
              <a:rPr lang="fr-FR" sz="2400" dirty="0"/>
              <a:t> </a:t>
            </a:r>
            <a:r>
              <a:rPr lang="fr-FR" sz="2400" dirty="0" err="1"/>
              <a:t>category</a:t>
            </a:r>
            <a:r>
              <a:rPr lang="fr-FR" sz="2400" dirty="0"/>
              <a:t> data  (</a:t>
            </a:r>
            <a:r>
              <a:rPr lang="fr-FR" sz="2400" dirty="0" err="1"/>
              <a:t>health</a:t>
            </a:r>
            <a:r>
              <a:rPr lang="fr-FR" sz="2400" dirty="0"/>
              <a:t>, ..)</a:t>
            </a:r>
          </a:p>
          <a:p>
            <a:endParaRPr lang="fr-FR" sz="2400" dirty="0"/>
          </a:p>
          <a:p>
            <a:r>
              <a:rPr lang="fr-FR" sz="2400" dirty="0"/>
              <a:t>Public area monitoring</a:t>
            </a:r>
          </a:p>
        </p:txBody>
      </p:sp>
    </p:spTree>
    <p:extLst>
      <p:ext uri="{BB962C8B-B14F-4D97-AF65-F5344CB8AC3E}">
        <p14:creationId xmlns:p14="http://schemas.microsoft.com/office/powerpoint/2010/main" val="2470473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989F-7D65-0E73-B17A-FED22A36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Data Controller | Processor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4A1B4-23C7-F3D9-80DB-1E0B8ED8B0CC}"/>
              </a:ext>
            </a:extLst>
          </p:cNvPr>
          <p:cNvSpPr txBox="1"/>
          <p:nvPr/>
        </p:nvSpPr>
        <p:spPr>
          <a:xfrm>
            <a:off x="970269" y="2650602"/>
            <a:ext cx="102514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Data Processor </a:t>
            </a:r>
            <a:r>
              <a:rPr lang="fr-FR" sz="2400" dirty="0"/>
              <a:t>= an </a:t>
            </a:r>
            <a:r>
              <a:rPr lang="fr-FR" sz="2400" dirty="0" err="1"/>
              <a:t>entity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processes</a:t>
            </a:r>
            <a:r>
              <a:rPr lang="fr-FR" sz="2400" dirty="0"/>
              <a:t> </a:t>
            </a:r>
            <a:r>
              <a:rPr lang="fr-FR" sz="2400" dirty="0" err="1"/>
              <a:t>personal</a:t>
            </a:r>
            <a:r>
              <a:rPr lang="fr-FR" sz="2400" dirty="0"/>
              <a:t> data on </a:t>
            </a:r>
            <a:r>
              <a:rPr lang="fr-FR" sz="2400" dirty="0" err="1"/>
              <a:t>behalf</a:t>
            </a:r>
            <a:r>
              <a:rPr lang="fr-FR" sz="2400" dirty="0"/>
              <a:t> of a Controller</a:t>
            </a:r>
          </a:p>
          <a:p>
            <a:r>
              <a:rPr lang="fr-FR" sz="2400" dirty="0"/>
              <a:t>  (</a:t>
            </a:r>
            <a:r>
              <a:rPr lang="fr-FR" sz="2400" dirty="0" err="1"/>
              <a:t>third</a:t>
            </a:r>
            <a:r>
              <a:rPr lang="fr-FR" sz="2400" dirty="0"/>
              <a:t> party / supplier / </a:t>
            </a:r>
            <a:r>
              <a:rPr lang="fr-FR" sz="2400" dirty="0" err="1"/>
              <a:t>outsourcer</a:t>
            </a:r>
            <a:r>
              <a:rPr lang="fr-FR" sz="2400" dirty="0"/>
              <a:t> / cloud provider ) </a:t>
            </a:r>
          </a:p>
          <a:p>
            <a:endParaRPr lang="fr-FR" sz="2400" dirty="0"/>
          </a:p>
          <a:p>
            <a:r>
              <a:rPr lang="fr-FR" sz="2400" b="1" dirty="0"/>
              <a:t>Data Controller </a:t>
            </a:r>
            <a:r>
              <a:rPr lang="fr-FR" sz="2400" dirty="0"/>
              <a:t>= an </a:t>
            </a:r>
            <a:r>
              <a:rPr lang="fr-FR" sz="2400" dirty="0" err="1"/>
              <a:t>entity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determine</a:t>
            </a:r>
            <a:r>
              <a:rPr lang="fr-FR" sz="2400" dirty="0"/>
              <a:t> a </a:t>
            </a:r>
            <a:r>
              <a:rPr lang="fr-FR" sz="2400" dirty="0" err="1"/>
              <a:t>processing</a:t>
            </a:r>
            <a:r>
              <a:rPr lang="fr-FR" sz="2400" dirty="0"/>
              <a:t> of a </a:t>
            </a:r>
            <a:r>
              <a:rPr lang="fr-FR" sz="2400" dirty="0" err="1"/>
              <a:t>personnal</a:t>
            </a:r>
            <a:r>
              <a:rPr lang="fr-FR" sz="24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536820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51D6-5F45-3589-4CA0-33271D2E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7404"/>
          </a:xfrm>
        </p:spPr>
        <p:txBody>
          <a:bodyPr/>
          <a:lstStyle/>
          <a:p>
            <a:pPr algn="ctr"/>
            <a:r>
              <a:rPr lang="fr-FR" dirty="0"/>
              <a:t>Data { Controller |Processor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090A4-0F17-68BA-0FA8-A28A898B561E}"/>
              </a:ext>
            </a:extLst>
          </p:cNvPr>
          <p:cNvSpPr txBox="1"/>
          <p:nvPr/>
        </p:nvSpPr>
        <p:spPr>
          <a:xfrm>
            <a:off x="2297574" y="2048719"/>
            <a:ext cx="87198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Article 28 : Controller must manage Processors</a:t>
            </a:r>
          </a:p>
          <a:p>
            <a:endParaRPr lang="fr-FR" sz="2400" dirty="0"/>
          </a:p>
          <a:p>
            <a:r>
              <a:rPr lang="fr-FR" sz="2400" dirty="0"/>
              <a:t>Article 29 : Processors must do </a:t>
            </a:r>
            <a:r>
              <a:rPr lang="fr-FR" sz="2400" dirty="0" err="1"/>
              <a:t>nothing</a:t>
            </a:r>
            <a:r>
              <a:rPr lang="fr-FR" sz="2400" dirty="0"/>
              <a:t> </a:t>
            </a:r>
            <a:r>
              <a:rPr lang="fr-FR" sz="2400" dirty="0" err="1"/>
              <a:t>else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must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contract</a:t>
            </a:r>
            <a:r>
              <a:rPr lang="fr-FR" sz="2400" dirty="0"/>
              <a:t> / scope of service</a:t>
            </a:r>
          </a:p>
          <a:p>
            <a:r>
              <a:rPr lang="fr-FR" sz="2400" dirty="0" err="1"/>
              <a:t>sub</a:t>
            </a:r>
            <a:r>
              <a:rPr lang="fr-FR" sz="2400" dirty="0"/>
              <a:t>-processors? must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agreed</a:t>
            </a:r>
            <a:r>
              <a:rPr lang="fr-FR" sz="2400" dirty="0"/>
              <a:t> by Controller</a:t>
            </a:r>
          </a:p>
          <a:p>
            <a:endParaRPr lang="fr-FR" sz="2400" dirty="0"/>
          </a:p>
          <a:p>
            <a:r>
              <a:rPr lang="fr-FR" sz="2400" dirty="0"/>
              <a:t>Processor must help Controller/Data </a:t>
            </a:r>
            <a:r>
              <a:rPr lang="fr-FR" sz="2400" dirty="0" err="1"/>
              <a:t>Subjects</a:t>
            </a:r>
            <a:r>
              <a:rPr lang="fr-FR" sz="2400" dirty="0"/>
              <a:t> for obligations/</a:t>
            </a:r>
            <a:r>
              <a:rPr lang="fr-FR" sz="2400" dirty="0" err="1"/>
              <a:t>rights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98275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AB56-7C26-32A0-BC5D-E299E033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873"/>
            <a:ext cx="10515600" cy="978061"/>
          </a:xfrm>
        </p:spPr>
        <p:txBody>
          <a:bodyPr/>
          <a:lstStyle/>
          <a:p>
            <a:pPr algn="ctr"/>
            <a:r>
              <a:rPr lang="fr-FR" dirty="0"/>
              <a:t>Do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Say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4F7B70-B744-5480-EF94-8A54053EC755}"/>
              </a:ext>
            </a:extLst>
          </p:cNvPr>
          <p:cNvSpPr txBox="1"/>
          <p:nvPr/>
        </p:nvSpPr>
        <p:spPr>
          <a:xfrm>
            <a:off x="2268637" y="3096228"/>
            <a:ext cx="75294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Article 32:</a:t>
            </a:r>
          </a:p>
          <a:p>
            <a:endParaRPr lang="fr-FR" sz="2400" dirty="0"/>
          </a:p>
          <a:p>
            <a:r>
              <a:rPr lang="fr-FR" sz="2400" dirty="0"/>
              <a:t>You are </a:t>
            </a:r>
            <a:r>
              <a:rPr lang="fr-FR" sz="2400" dirty="0" err="1"/>
              <a:t>responsible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endParaRPr lang="fr-FR" sz="2400" dirty="0"/>
          </a:p>
          <a:p>
            <a:r>
              <a:rPr lang="fr-FR" sz="2400" dirty="0" err="1"/>
              <a:t>everybody</a:t>
            </a:r>
            <a:r>
              <a:rPr lang="fr-FR" sz="2400" dirty="0"/>
              <a:t> </a:t>
            </a:r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what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says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the data </a:t>
            </a:r>
            <a:r>
              <a:rPr lang="fr-FR" sz="2400" dirty="0" err="1"/>
              <a:t>he</a:t>
            </a:r>
            <a:r>
              <a:rPr lang="fr-FR" sz="2400" dirty="0"/>
              <a:t> has </a:t>
            </a:r>
            <a:r>
              <a:rPr lang="fr-FR" sz="2400" dirty="0" err="1"/>
              <a:t>access</a:t>
            </a:r>
            <a:r>
              <a:rPr lang="fr-FR" sz="2400" dirty="0"/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219363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51D6-5F45-3589-4CA0-33271D2E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7404"/>
          </a:xfrm>
        </p:spPr>
        <p:txBody>
          <a:bodyPr/>
          <a:lstStyle/>
          <a:p>
            <a:pPr algn="ctr"/>
            <a:r>
              <a:rPr lang="fr-FR" dirty="0"/>
              <a:t>99 articles 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2052E-B023-9C64-A521-309943D97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573" y="1857239"/>
            <a:ext cx="6732853" cy="31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46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51D6-5F45-3589-4CA0-33271D2E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7404"/>
          </a:xfrm>
        </p:spPr>
        <p:txBody>
          <a:bodyPr/>
          <a:lstStyle/>
          <a:p>
            <a:pPr algn="ctr"/>
            <a:r>
              <a:rPr lang="fr-FR" dirty="0"/>
              <a:t>DPO : Data Protection </a:t>
            </a:r>
            <a:r>
              <a:rPr lang="fr-FR" dirty="0" err="1"/>
              <a:t>Officer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A6B20F-EF3D-BD56-036E-71F199E30FCF}"/>
              </a:ext>
            </a:extLst>
          </p:cNvPr>
          <p:cNvSpPr txBox="1"/>
          <p:nvPr/>
        </p:nvSpPr>
        <p:spPr>
          <a:xfrm>
            <a:off x="3732835" y="2199190"/>
            <a:ext cx="45510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Article 37 : </a:t>
            </a:r>
            <a:r>
              <a:rPr lang="fr-FR" dirty="0" err="1"/>
              <a:t>you</a:t>
            </a:r>
            <a:r>
              <a:rPr lang="fr-FR" dirty="0"/>
              <a:t> must </a:t>
            </a:r>
            <a:r>
              <a:rPr lang="fr-FR" dirty="0" err="1"/>
              <a:t>name</a:t>
            </a:r>
            <a:r>
              <a:rPr lang="fr-FR" dirty="0"/>
              <a:t> a (</a:t>
            </a:r>
            <a:r>
              <a:rPr lang="fr-FR" dirty="0" err="1"/>
              <a:t>competent</a:t>
            </a:r>
            <a:r>
              <a:rPr lang="fr-FR" dirty="0"/>
              <a:t>) DPO</a:t>
            </a:r>
          </a:p>
          <a:p>
            <a:endParaRPr lang="fr-FR" dirty="0"/>
          </a:p>
          <a:p>
            <a:r>
              <a:rPr lang="fr-FR" dirty="0"/>
              <a:t>Article 38 : DPO has </a:t>
            </a:r>
            <a:r>
              <a:rPr lang="fr-FR" dirty="0" err="1"/>
              <a:t>rights</a:t>
            </a:r>
            <a:r>
              <a:rPr lang="fr-FR" dirty="0"/>
              <a:t> and </a:t>
            </a:r>
            <a:r>
              <a:rPr lang="fr-FR" dirty="0" err="1"/>
              <a:t>responsibilities</a:t>
            </a:r>
            <a:endParaRPr lang="fr-FR" dirty="0"/>
          </a:p>
          <a:p>
            <a:endParaRPr lang="fr-FR" dirty="0"/>
          </a:p>
          <a:p>
            <a:r>
              <a:rPr lang="fr-FR" dirty="0"/>
              <a:t>Article 39 : a DPO has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tasks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897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51D6-5F45-3589-4CA0-33271D2E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7404"/>
          </a:xfrm>
        </p:spPr>
        <p:txBody>
          <a:bodyPr/>
          <a:lstStyle/>
          <a:p>
            <a:pPr algn="ctr"/>
            <a:r>
              <a:rPr lang="fr-FR" dirty="0"/>
              <a:t>Security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06015E-DF1E-0213-D53E-3CDCE9B7A30C}"/>
              </a:ext>
            </a:extLst>
          </p:cNvPr>
          <p:cNvSpPr txBox="1"/>
          <p:nvPr/>
        </p:nvSpPr>
        <p:spPr>
          <a:xfrm>
            <a:off x="2801072" y="2274838"/>
            <a:ext cx="74240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Article 32 : </a:t>
            </a:r>
            <a:r>
              <a:rPr lang="fr-FR" sz="2400" dirty="0" err="1"/>
              <a:t>appropriate</a:t>
            </a:r>
            <a:r>
              <a:rPr lang="fr-FR" sz="2400" dirty="0"/>
              <a:t> </a:t>
            </a:r>
            <a:r>
              <a:rPr lang="fr-FR" sz="2400" dirty="0" err="1"/>
              <a:t>technical</a:t>
            </a:r>
            <a:r>
              <a:rPr lang="fr-FR" sz="2400" dirty="0"/>
              <a:t> &amp; </a:t>
            </a:r>
            <a:r>
              <a:rPr lang="fr-FR" sz="2400" dirty="0" err="1"/>
              <a:t>organizatinoal</a:t>
            </a:r>
            <a:r>
              <a:rPr lang="fr-FR" sz="2400" dirty="0"/>
              <a:t> </a:t>
            </a:r>
            <a:r>
              <a:rPr lang="fr-FR" sz="2400" dirty="0" err="1"/>
              <a:t>security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Article 33 : </a:t>
            </a:r>
            <a:r>
              <a:rPr lang="fr-FR" sz="2400" dirty="0" err="1"/>
              <a:t>notify</a:t>
            </a:r>
            <a:r>
              <a:rPr lang="fr-FR" sz="2400" dirty="0"/>
              <a:t> </a:t>
            </a:r>
            <a:r>
              <a:rPr lang="fr-FR" sz="2400" dirty="0" err="1"/>
              <a:t>Regulator</a:t>
            </a:r>
            <a:r>
              <a:rPr lang="fr-FR" sz="2400" dirty="0"/>
              <a:t> (72H) if </a:t>
            </a:r>
            <a:r>
              <a:rPr lang="fr-FR" sz="2400" dirty="0" err="1"/>
              <a:t>personal</a:t>
            </a:r>
            <a:r>
              <a:rPr lang="fr-FR" sz="2400" dirty="0"/>
              <a:t> data </a:t>
            </a:r>
            <a:r>
              <a:rPr lang="fr-FR" sz="2400" dirty="0" err="1"/>
              <a:t>breach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Article 34: </a:t>
            </a:r>
            <a:r>
              <a:rPr lang="fr-FR" sz="2400" dirty="0" err="1"/>
              <a:t>Notify</a:t>
            </a:r>
            <a:r>
              <a:rPr lang="fr-FR" sz="2400" dirty="0"/>
              <a:t> data </a:t>
            </a:r>
            <a:r>
              <a:rPr lang="fr-FR" sz="2400" dirty="0" err="1"/>
              <a:t>subjects</a:t>
            </a:r>
            <a:r>
              <a:rPr lang="fr-FR" sz="2400" dirty="0"/>
              <a:t> if </a:t>
            </a:r>
            <a:r>
              <a:rPr lang="fr-FR" sz="2400" dirty="0" err="1"/>
              <a:t>personal</a:t>
            </a:r>
            <a:r>
              <a:rPr lang="fr-FR" sz="2400" dirty="0"/>
              <a:t> data </a:t>
            </a:r>
            <a:r>
              <a:rPr lang="fr-FR" sz="2400" dirty="0" err="1"/>
              <a:t>breach</a:t>
            </a:r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15950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AB56-7C26-32A0-BC5D-E299E033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873"/>
            <a:ext cx="10515600" cy="978061"/>
          </a:xfrm>
        </p:spPr>
        <p:txBody>
          <a:bodyPr/>
          <a:lstStyle/>
          <a:p>
            <a:pPr algn="ctr"/>
            <a:r>
              <a:rPr lang="fr-FR" dirty="0"/>
              <a:t>Risk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6B0D1-2F31-8516-65CF-C214706F6331}"/>
              </a:ext>
            </a:extLst>
          </p:cNvPr>
          <p:cNvSpPr txBox="1"/>
          <p:nvPr/>
        </p:nvSpPr>
        <p:spPr>
          <a:xfrm>
            <a:off x="1140107" y="2413337"/>
            <a:ext cx="47340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Impact (for end-</a:t>
            </a:r>
            <a:r>
              <a:rPr lang="fr-FR" b="1" dirty="0" err="1"/>
              <a:t>users</a:t>
            </a:r>
            <a:r>
              <a:rPr lang="fr-FR" b="1" dirty="0"/>
              <a:t>)</a:t>
            </a:r>
          </a:p>
          <a:p>
            <a:endParaRPr lang="fr-FR" dirty="0"/>
          </a:p>
          <a:p>
            <a:r>
              <a:rPr lang="fr-FR" dirty="0"/>
              <a:t>1=minor    ex: </a:t>
            </a:r>
            <a:r>
              <a:rPr lang="fr-FR" dirty="0" err="1"/>
              <a:t>disclosure</a:t>
            </a:r>
            <a:r>
              <a:rPr lang="fr-FR" dirty="0"/>
              <a:t> of info</a:t>
            </a:r>
          </a:p>
          <a:p>
            <a:r>
              <a:rPr lang="fr-FR" dirty="0"/>
              <a:t>2=</a:t>
            </a:r>
            <a:r>
              <a:rPr lang="fr-FR" dirty="0" err="1"/>
              <a:t>low</a:t>
            </a:r>
            <a:r>
              <a:rPr lang="fr-FR" dirty="0"/>
              <a:t>        ex: </a:t>
            </a:r>
            <a:r>
              <a:rPr lang="fr-FR" dirty="0" err="1"/>
              <a:t>disclosure</a:t>
            </a:r>
            <a:r>
              <a:rPr lang="fr-FR" dirty="0"/>
              <a:t> of </a:t>
            </a:r>
            <a:r>
              <a:rPr lang="fr-FR" dirty="0" err="1"/>
              <a:t>special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data</a:t>
            </a:r>
          </a:p>
          <a:p>
            <a:r>
              <a:rPr lang="fr-FR" dirty="0"/>
              <a:t>3=medium  </a:t>
            </a:r>
            <a:r>
              <a:rPr lang="fr-FR" dirty="0" err="1"/>
              <a:t>ex:theft</a:t>
            </a:r>
            <a:r>
              <a:rPr lang="fr-FR" dirty="0"/>
              <a:t> of </a:t>
            </a:r>
            <a:r>
              <a:rPr lang="fr-FR" dirty="0" err="1"/>
              <a:t>identity</a:t>
            </a:r>
            <a:endParaRPr lang="fr-FR" dirty="0"/>
          </a:p>
          <a:p>
            <a:r>
              <a:rPr lang="fr-FR" dirty="0"/>
              <a:t>4=high      ex: </a:t>
            </a:r>
            <a:r>
              <a:rPr lang="fr-FR" dirty="0" err="1"/>
              <a:t>irretrieval</a:t>
            </a:r>
            <a:r>
              <a:rPr lang="fr-FR" dirty="0"/>
              <a:t> control of sensitive data </a:t>
            </a:r>
          </a:p>
          <a:p>
            <a:r>
              <a:rPr lang="fr-FR" dirty="0"/>
              <a:t>5=</a:t>
            </a:r>
            <a:r>
              <a:rPr lang="fr-FR" dirty="0" err="1"/>
              <a:t>critical</a:t>
            </a:r>
            <a:r>
              <a:rPr lang="fr-FR" dirty="0"/>
              <a:t>  ex: life </a:t>
            </a:r>
            <a:r>
              <a:rPr lang="fr-FR" dirty="0" err="1"/>
              <a:t>changing</a:t>
            </a:r>
            <a:endParaRPr lang="fr-FR" dirty="0"/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A0E9953B-D020-EDA1-BFCD-56ECA5C8806B}"/>
              </a:ext>
            </a:extLst>
          </p:cNvPr>
          <p:cNvSpPr/>
          <p:nvPr/>
        </p:nvSpPr>
        <p:spPr>
          <a:xfrm rot="18984786">
            <a:off x="6058446" y="3383641"/>
            <a:ext cx="567160" cy="563972"/>
          </a:xfrm>
          <a:prstGeom prst="plus">
            <a:avLst>
              <a:gd name="adj" fmla="val 439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04046-A96F-D156-619D-23789B1AD513}"/>
              </a:ext>
            </a:extLst>
          </p:cNvPr>
          <p:cNvSpPr txBox="1"/>
          <p:nvPr/>
        </p:nvSpPr>
        <p:spPr>
          <a:xfrm>
            <a:off x="6902489" y="2527196"/>
            <a:ext cx="12286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Probability</a:t>
            </a:r>
            <a:endParaRPr lang="fr-FR" b="1" dirty="0"/>
          </a:p>
          <a:p>
            <a:endParaRPr lang="fr-FR" dirty="0"/>
          </a:p>
          <a:p>
            <a:r>
              <a:rPr lang="fr-FR" dirty="0"/>
              <a:t>1=</a:t>
            </a:r>
            <a:r>
              <a:rPr lang="fr-FR" dirty="0" err="1"/>
              <a:t>unlikely</a:t>
            </a:r>
            <a:endParaRPr lang="fr-FR" dirty="0"/>
          </a:p>
          <a:p>
            <a:r>
              <a:rPr lang="fr-FR" dirty="0"/>
              <a:t>2=possible</a:t>
            </a:r>
          </a:p>
          <a:p>
            <a:r>
              <a:rPr lang="fr-FR" dirty="0"/>
              <a:t>..</a:t>
            </a:r>
          </a:p>
          <a:p>
            <a:r>
              <a:rPr lang="fr-FR" dirty="0"/>
              <a:t>5=certain</a:t>
            </a: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334EA301-016E-9769-BE3F-DC115F6793DC}"/>
              </a:ext>
            </a:extLst>
          </p:cNvPr>
          <p:cNvSpPr/>
          <p:nvPr/>
        </p:nvSpPr>
        <p:spPr>
          <a:xfrm rot="18984786">
            <a:off x="8357950" y="3383640"/>
            <a:ext cx="567160" cy="563972"/>
          </a:xfrm>
          <a:prstGeom prst="plus">
            <a:avLst>
              <a:gd name="adj" fmla="val 439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F6BF17-E7CC-61A3-5D3C-E0755EB7653A}"/>
              </a:ext>
            </a:extLst>
          </p:cNvPr>
          <p:cNvSpPr txBox="1"/>
          <p:nvPr/>
        </p:nvSpPr>
        <p:spPr>
          <a:xfrm>
            <a:off x="9159424" y="2481044"/>
            <a:ext cx="1233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Number</a:t>
            </a:r>
            <a:r>
              <a:rPr lang="fr-FR" b="1" dirty="0"/>
              <a:t> </a:t>
            </a:r>
          </a:p>
          <a:p>
            <a:r>
              <a:rPr lang="fr-FR" b="1" dirty="0"/>
              <a:t>of </a:t>
            </a:r>
            <a:r>
              <a:rPr lang="fr-FR" b="1" dirty="0" err="1"/>
              <a:t>Subjects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5486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AB56-7C26-32A0-BC5D-E299E033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19" y="2650602"/>
            <a:ext cx="10515600" cy="978061"/>
          </a:xfrm>
        </p:spPr>
        <p:txBody>
          <a:bodyPr/>
          <a:lstStyle/>
          <a:p>
            <a:pPr algn="ctr"/>
            <a:r>
              <a:rPr lang="fr-FR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76548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51D6-5F45-3589-4CA0-33271D2E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7404"/>
          </a:xfrm>
        </p:spPr>
        <p:txBody>
          <a:bodyPr/>
          <a:lstStyle/>
          <a:p>
            <a:pPr algn="ctr"/>
            <a:r>
              <a:rPr lang="fr-FR" dirty="0" err="1"/>
              <a:t>Terms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84B1D9-192C-A62C-1FB7-190B42AD4CDF}"/>
              </a:ext>
            </a:extLst>
          </p:cNvPr>
          <p:cNvSpPr txBox="1"/>
          <p:nvPr/>
        </p:nvSpPr>
        <p:spPr>
          <a:xfrm>
            <a:off x="1451674" y="2469396"/>
            <a:ext cx="89693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Data </a:t>
            </a:r>
            <a:r>
              <a:rPr lang="fr-FR" sz="2000" b="1" dirty="0" err="1"/>
              <a:t>Subjects</a:t>
            </a:r>
            <a:r>
              <a:rPr lang="fr-FR" sz="2000" dirty="0"/>
              <a:t>  =  living </a:t>
            </a:r>
            <a:r>
              <a:rPr lang="fr-FR" sz="2000" dirty="0" err="1"/>
              <a:t>individuals</a:t>
            </a:r>
            <a:r>
              <a:rPr lang="fr-FR" sz="2000" dirty="0"/>
              <a:t> in EU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b="1" dirty="0"/>
              <a:t>Data Controller</a:t>
            </a:r>
            <a:r>
              <a:rPr lang="fr-FR" sz="2000" dirty="0"/>
              <a:t> = </a:t>
            </a:r>
            <a:r>
              <a:rPr lang="fr-FR" sz="2000" dirty="0" err="1"/>
              <a:t>giving</a:t>
            </a:r>
            <a:r>
              <a:rPr lang="fr-FR" sz="2000" dirty="0"/>
              <a:t> </a:t>
            </a:r>
            <a:r>
              <a:rPr lang="fr-FR" sz="2000" dirty="0" err="1"/>
              <a:t>order</a:t>
            </a:r>
            <a:r>
              <a:rPr lang="fr-FR" sz="2000" dirty="0"/>
              <a:t> to process data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b="1" dirty="0"/>
              <a:t>Data Processor</a:t>
            </a:r>
            <a:r>
              <a:rPr lang="fr-FR" sz="2000" dirty="0"/>
              <a:t>  =  </a:t>
            </a:r>
            <a:r>
              <a:rPr lang="fr-FR" sz="2000" dirty="0" err="1"/>
              <a:t>processing</a:t>
            </a:r>
            <a:r>
              <a:rPr lang="fr-FR" sz="2000" dirty="0"/>
              <a:t> the data as </a:t>
            </a:r>
            <a:r>
              <a:rPr lang="fr-FR" sz="2000" dirty="0" err="1"/>
              <a:t>specified</a:t>
            </a:r>
            <a:r>
              <a:rPr lang="fr-FR" sz="2000" dirty="0"/>
              <a:t> by </a:t>
            </a:r>
            <a:r>
              <a:rPr lang="fr-FR" sz="2000" dirty="0" err="1"/>
              <a:t>controller</a:t>
            </a:r>
            <a:r>
              <a:rPr lang="fr-FR" sz="2000" dirty="0"/>
              <a:t>  (ex: cloud provider)</a:t>
            </a:r>
          </a:p>
        </p:txBody>
      </p:sp>
    </p:spTree>
    <p:extLst>
      <p:ext uri="{BB962C8B-B14F-4D97-AF65-F5344CB8AC3E}">
        <p14:creationId xmlns:p14="http://schemas.microsoft.com/office/powerpoint/2010/main" val="149737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51D6-5F45-3589-4CA0-33271D2E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7404"/>
          </a:xfrm>
        </p:spPr>
        <p:txBody>
          <a:bodyPr/>
          <a:lstStyle/>
          <a:p>
            <a:pPr algn="ctr"/>
            <a:r>
              <a:rPr lang="fr-FR" dirty="0" err="1"/>
              <a:t>Principle</a:t>
            </a:r>
            <a:r>
              <a:rPr lang="fr-FR" dirty="0"/>
              <a:t> 1 : OK to use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5794B8-7F10-E872-0895-DB5EE3B566C8}"/>
              </a:ext>
            </a:extLst>
          </p:cNvPr>
          <p:cNvSpPr txBox="1"/>
          <p:nvPr/>
        </p:nvSpPr>
        <p:spPr>
          <a:xfrm>
            <a:off x="2161309" y="2399139"/>
            <a:ext cx="689490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Using</a:t>
            </a:r>
            <a:r>
              <a:rPr lang="fr-FR" sz="2800" dirty="0"/>
              <a:t> Data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legal</a:t>
            </a:r>
            <a:r>
              <a:rPr lang="fr-FR" sz="2800" dirty="0"/>
              <a:t>, </a:t>
            </a:r>
            <a:r>
              <a:rPr lang="fr-FR" sz="2800" dirty="0" err="1"/>
              <a:t>fair</a:t>
            </a:r>
            <a:r>
              <a:rPr lang="fr-FR" sz="2800" dirty="0"/>
              <a:t> and </a:t>
            </a:r>
            <a:r>
              <a:rPr lang="fr-FR" sz="2800" dirty="0" err="1"/>
              <a:t>expected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BUT living </a:t>
            </a:r>
            <a:r>
              <a:rPr lang="fr-FR" sz="2800" dirty="0" err="1"/>
              <a:t>individual</a:t>
            </a:r>
            <a:r>
              <a:rPr lang="fr-FR" sz="2800" dirty="0"/>
              <a:t> </a:t>
            </a:r>
            <a:r>
              <a:rPr lang="fr-FR" sz="2800" dirty="0" err="1"/>
              <a:t>also</a:t>
            </a:r>
            <a:r>
              <a:rPr lang="fr-FR" sz="2800" dirty="0"/>
              <a:t> have </a:t>
            </a:r>
            <a:r>
              <a:rPr lang="fr-FR" sz="2800" dirty="0" err="1"/>
              <a:t>freedom</a:t>
            </a:r>
            <a:r>
              <a:rPr lang="fr-FR" sz="2800" dirty="0"/>
              <a:t> </a:t>
            </a:r>
            <a:r>
              <a:rPr lang="fr-FR" sz="2800" dirty="0" err="1"/>
              <a:t>rights</a:t>
            </a:r>
            <a:r>
              <a:rPr lang="fr-FR" sz="2800" dirty="0"/>
              <a:t>,</a:t>
            </a:r>
          </a:p>
          <a:p>
            <a:r>
              <a:rPr lang="fr-FR" sz="2800" dirty="0"/>
              <a:t>     </a:t>
            </a:r>
            <a:r>
              <a:rPr lang="fr-FR" sz="2800" dirty="0" err="1"/>
              <a:t>including</a:t>
            </a:r>
            <a:r>
              <a:rPr lang="fr-FR" sz="2800" dirty="0"/>
              <a:t> </a:t>
            </a:r>
            <a:r>
              <a:rPr lang="fr-FR" sz="2800" dirty="0" err="1"/>
              <a:t>rights</a:t>
            </a:r>
            <a:r>
              <a:rPr lang="fr-FR" sz="2800" dirty="0"/>
              <a:t> for </a:t>
            </a:r>
            <a:r>
              <a:rPr lang="fr-FR" sz="2800" dirty="0" err="1"/>
              <a:t>their</a:t>
            </a:r>
            <a:r>
              <a:rPr lang="fr-FR" sz="2800" dirty="0"/>
              <a:t> </a:t>
            </a:r>
            <a:r>
              <a:rPr lang="fr-FR" sz="2800" dirty="0" err="1"/>
              <a:t>personnal</a:t>
            </a:r>
            <a:r>
              <a:rPr lang="fr-FR" sz="2800" dirty="0"/>
              <a:t> data</a:t>
            </a:r>
          </a:p>
          <a:p>
            <a:endParaRPr lang="fr-FR" sz="2800" dirty="0"/>
          </a:p>
          <a:p>
            <a:r>
              <a:rPr lang="fr-FR" sz="2800" dirty="0"/>
              <a:t>So balance </a:t>
            </a:r>
            <a:r>
              <a:rPr lang="fr-FR" sz="2800" dirty="0" err="1"/>
              <a:t>both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04236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C396-4363-53A7-63C0-6445B374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Balance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40CFB-26FC-2F74-64F5-9D0698D0F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051" y="1879345"/>
            <a:ext cx="6685898" cy="408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56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51D6-5F45-3589-4CA0-33271D2E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7404"/>
          </a:xfrm>
        </p:spPr>
        <p:txBody>
          <a:bodyPr/>
          <a:lstStyle/>
          <a:p>
            <a:pPr algn="ctr"/>
            <a:r>
              <a:rPr lang="fr-FR" dirty="0"/>
              <a:t>Restriction Principles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1C1FCD-F4DE-7415-8F63-1CD259CD9666}"/>
              </a:ext>
            </a:extLst>
          </p:cNvPr>
          <p:cNvSpPr txBox="1"/>
          <p:nvPr/>
        </p:nvSpPr>
        <p:spPr>
          <a:xfrm>
            <a:off x="3691205" y="1551710"/>
            <a:ext cx="533915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Only</a:t>
            </a:r>
            <a:r>
              <a:rPr lang="fr-FR" sz="2800" dirty="0"/>
              <a:t> </a:t>
            </a:r>
            <a:r>
              <a:rPr lang="fr-FR" sz="2800" dirty="0" err="1"/>
              <a:t>collect</a:t>
            </a:r>
            <a:r>
              <a:rPr lang="fr-FR" sz="2800" dirty="0"/>
              <a:t> for </a:t>
            </a:r>
            <a:r>
              <a:rPr lang="fr-FR" sz="2800" b="1" dirty="0" err="1"/>
              <a:t>specific</a:t>
            </a:r>
            <a:r>
              <a:rPr lang="fr-FR" sz="2800" b="1" dirty="0"/>
              <a:t> </a:t>
            </a:r>
            <a:r>
              <a:rPr lang="fr-FR" sz="2800" b="1" dirty="0" err="1"/>
              <a:t>purpose</a:t>
            </a:r>
            <a:endParaRPr lang="fr-FR" sz="2800" b="1" dirty="0"/>
          </a:p>
          <a:p>
            <a:endParaRPr lang="fr-FR" sz="2800" dirty="0"/>
          </a:p>
          <a:p>
            <a:r>
              <a:rPr lang="fr-FR" sz="2800" dirty="0" err="1"/>
              <a:t>Only</a:t>
            </a:r>
            <a:r>
              <a:rPr lang="fr-FR" sz="2800" dirty="0"/>
              <a:t> </a:t>
            </a:r>
            <a:r>
              <a:rPr lang="fr-FR" sz="2800" b="1" dirty="0" err="1"/>
              <a:t>necessary</a:t>
            </a:r>
            <a:r>
              <a:rPr lang="fr-FR" sz="2800" dirty="0"/>
              <a:t> data (not more)</a:t>
            </a:r>
          </a:p>
          <a:p>
            <a:endParaRPr lang="fr-FR" sz="2800" dirty="0"/>
          </a:p>
          <a:p>
            <a:r>
              <a:rPr lang="fr-FR" sz="2800" dirty="0"/>
              <a:t>Data must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b="1" dirty="0" err="1"/>
              <a:t>accurate</a:t>
            </a:r>
            <a:endParaRPr lang="fr-FR" sz="2800" b="1" dirty="0"/>
          </a:p>
          <a:p>
            <a:endParaRPr lang="fr-FR" sz="2800" dirty="0"/>
          </a:p>
          <a:p>
            <a:r>
              <a:rPr lang="fr-FR" sz="2800" dirty="0" err="1"/>
              <a:t>Delete</a:t>
            </a:r>
            <a:r>
              <a:rPr lang="fr-FR" sz="2800" dirty="0"/>
              <a:t> </a:t>
            </a:r>
            <a:r>
              <a:rPr lang="fr-FR" sz="2800" dirty="0" err="1"/>
              <a:t>when</a:t>
            </a:r>
            <a:r>
              <a:rPr lang="fr-FR" sz="2800" dirty="0"/>
              <a:t> </a:t>
            </a:r>
            <a:r>
              <a:rPr lang="fr-FR" sz="2800" b="1" dirty="0"/>
              <a:t>finish</a:t>
            </a:r>
          </a:p>
          <a:p>
            <a:endParaRPr lang="fr-FR" sz="2800" dirty="0"/>
          </a:p>
          <a:p>
            <a:r>
              <a:rPr lang="fr-FR" sz="2800" b="1" dirty="0"/>
              <a:t>Secure</a:t>
            </a:r>
            <a:r>
              <a:rPr lang="fr-FR" sz="2800" dirty="0"/>
              <a:t> (</a:t>
            </a:r>
            <a:r>
              <a:rPr lang="fr-FR" sz="2800" dirty="0" err="1"/>
              <a:t>measure</a:t>
            </a:r>
            <a:r>
              <a:rPr lang="fr-FR" sz="2800" dirty="0"/>
              <a:t> </a:t>
            </a:r>
            <a:r>
              <a:rPr lang="fr-FR" sz="2800" dirty="0" err="1"/>
              <a:t>risk</a:t>
            </a:r>
            <a:r>
              <a:rPr lang="fr-FR" sz="2800" dirty="0"/>
              <a:t> for end-</a:t>
            </a:r>
            <a:r>
              <a:rPr lang="fr-FR" sz="2800" dirty="0" err="1"/>
              <a:t>users</a:t>
            </a:r>
            <a:r>
              <a:rPr lang="fr-FR" sz="2800" dirty="0"/>
              <a:t>)</a:t>
            </a:r>
          </a:p>
          <a:p>
            <a:endParaRPr lang="fr-FR" sz="2800" dirty="0"/>
          </a:p>
          <a:p>
            <a:r>
              <a:rPr lang="fr-FR" sz="2800" dirty="0"/>
              <a:t>Be </a:t>
            </a:r>
            <a:r>
              <a:rPr lang="fr-FR" sz="2800" b="1" dirty="0" err="1"/>
              <a:t>accountable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319750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51D6-5F45-3589-4CA0-33271D2E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7404"/>
          </a:xfrm>
        </p:spPr>
        <p:txBody>
          <a:bodyPr/>
          <a:lstStyle/>
          <a:p>
            <a:pPr algn="ctr"/>
            <a:r>
              <a:rPr lang="fr-FR" dirty="0" err="1"/>
              <a:t>Lawfull</a:t>
            </a:r>
            <a:r>
              <a:rPr lang="fr-FR" dirty="0"/>
              <a:t>, </a:t>
            </a:r>
            <a:r>
              <a:rPr lang="fr-FR" dirty="0" err="1"/>
              <a:t>Fair</a:t>
            </a:r>
            <a:r>
              <a:rPr lang="fr-FR" dirty="0"/>
              <a:t>, Transparent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B2B1F-7439-8A12-0748-02298EFF6F59}"/>
              </a:ext>
            </a:extLst>
          </p:cNvPr>
          <p:cNvSpPr txBox="1"/>
          <p:nvPr/>
        </p:nvSpPr>
        <p:spPr>
          <a:xfrm>
            <a:off x="1235825" y="2172393"/>
            <a:ext cx="98816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Transparent:  tell people </a:t>
            </a:r>
            <a:r>
              <a:rPr lang="fr-FR" sz="2400" dirty="0" err="1"/>
              <a:t>what</a:t>
            </a:r>
            <a:r>
              <a:rPr lang="fr-FR" sz="2400" dirty="0"/>
              <a:t> </a:t>
            </a:r>
            <a:r>
              <a:rPr lang="fr-FR" sz="2400" dirty="0" err="1"/>
              <a:t>you're</a:t>
            </a:r>
            <a:r>
              <a:rPr lang="fr-FR" sz="2400" dirty="0"/>
              <a:t> </a:t>
            </a:r>
            <a:r>
              <a:rPr lang="fr-FR" sz="2400" dirty="0" err="1"/>
              <a:t>doing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data</a:t>
            </a:r>
          </a:p>
          <a:p>
            <a:endParaRPr lang="fr-FR" sz="2400" dirty="0"/>
          </a:p>
          <a:p>
            <a:r>
              <a:rPr lang="fr-FR" sz="2400" dirty="0" err="1"/>
              <a:t>Fair</a:t>
            </a:r>
            <a:r>
              <a:rPr lang="fr-FR" sz="2400" dirty="0"/>
              <a:t>:  balance people </a:t>
            </a:r>
            <a:r>
              <a:rPr lang="fr-FR" sz="2400" dirty="0" err="1"/>
              <a:t>rights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interrest</a:t>
            </a:r>
            <a:r>
              <a:rPr lang="fr-FR" sz="2400" dirty="0"/>
              <a:t> of organisation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processing</a:t>
            </a:r>
            <a:r>
              <a:rPr lang="fr-FR" sz="2400" dirty="0"/>
              <a:t> data</a:t>
            </a:r>
          </a:p>
          <a:p>
            <a:endParaRPr lang="fr-FR" sz="2400" dirty="0"/>
          </a:p>
          <a:p>
            <a:r>
              <a:rPr lang="fr-FR" sz="2400" dirty="0" err="1"/>
              <a:t>Lawfull</a:t>
            </a:r>
            <a:r>
              <a:rPr lang="fr-FR" sz="2400" dirty="0"/>
              <a:t> : process for one of 6 </a:t>
            </a:r>
            <a:r>
              <a:rPr lang="fr-FR" sz="2400" dirty="0" err="1"/>
              <a:t>specified</a:t>
            </a:r>
            <a:r>
              <a:rPr lang="fr-FR" sz="2400" dirty="0"/>
              <a:t> </a:t>
            </a:r>
            <a:r>
              <a:rPr lang="fr-FR" sz="2400" dirty="0" err="1"/>
              <a:t>reasons</a:t>
            </a:r>
            <a:r>
              <a:rPr lang="fr-FR" sz="2400" dirty="0"/>
              <a:t>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888F0-4976-6A15-A239-8A42F4E74894}"/>
              </a:ext>
            </a:extLst>
          </p:cNvPr>
          <p:cNvSpPr txBox="1"/>
          <p:nvPr/>
        </p:nvSpPr>
        <p:spPr>
          <a:xfrm>
            <a:off x="7575665" y="3646516"/>
            <a:ext cx="26958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consent</a:t>
            </a:r>
          </a:p>
          <a:p>
            <a:r>
              <a:rPr lang="fr-FR" sz="2400" dirty="0" err="1"/>
              <a:t>contract</a:t>
            </a:r>
            <a:endParaRPr lang="fr-FR" sz="2400" dirty="0"/>
          </a:p>
          <a:p>
            <a:r>
              <a:rPr lang="fr-FR" sz="2400" dirty="0" err="1"/>
              <a:t>legal</a:t>
            </a:r>
            <a:r>
              <a:rPr lang="fr-FR" sz="2400" dirty="0"/>
              <a:t> obligation</a:t>
            </a:r>
          </a:p>
          <a:p>
            <a:r>
              <a:rPr lang="fr-FR" sz="2400" dirty="0"/>
              <a:t>vital </a:t>
            </a:r>
            <a:r>
              <a:rPr lang="fr-FR" sz="2400" dirty="0" err="1"/>
              <a:t>interrest</a:t>
            </a:r>
            <a:endParaRPr lang="fr-FR" sz="2400" dirty="0"/>
          </a:p>
          <a:p>
            <a:r>
              <a:rPr lang="fr-FR" sz="2400" dirty="0"/>
              <a:t>official</a:t>
            </a:r>
          </a:p>
          <a:p>
            <a:r>
              <a:rPr lang="fr-FR" sz="2400" dirty="0" err="1"/>
              <a:t>legitimate</a:t>
            </a:r>
            <a:r>
              <a:rPr lang="fr-FR" sz="2400" dirty="0"/>
              <a:t> </a:t>
            </a:r>
            <a:r>
              <a:rPr lang="fr-FR" sz="2400" dirty="0" err="1"/>
              <a:t>interrests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6789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51D6-5F45-3589-4CA0-33271D2E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47404"/>
          </a:xfrm>
        </p:spPr>
        <p:txBody>
          <a:bodyPr/>
          <a:lstStyle/>
          <a:p>
            <a:pPr algn="ctr"/>
            <a:r>
              <a:rPr lang="fr-FR" dirty="0" err="1"/>
              <a:t>Special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6F7D47-1698-EF74-829D-D01CB34A5FAC}"/>
              </a:ext>
            </a:extLst>
          </p:cNvPr>
          <p:cNvSpPr txBox="1"/>
          <p:nvPr/>
        </p:nvSpPr>
        <p:spPr>
          <a:xfrm>
            <a:off x="4872556" y="1784466"/>
            <a:ext cx="244688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Discrimation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Biometric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Health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Sexual</a:t>
            </a:r>
            <a:r>
              <a:rPr lang="fr-FR" sz="2400" dirty="0"/>
              <a:t> orientation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01209F-8835-C560-1420-66E8367AD1D9}"/>
              </a:ext>
            </a:extLst>
          </p:cNvPr>
          <p:cNvSpPr txBox="1"/>
          <p:nvPr/>
        </p:nvSpPr>
        <p:spPr>
          <a:xfrm>
            <a:off x="1490749" y="5199183"/>
            <a:ext cx="9413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Processing</a:t>
            </a:r>
            <a:r>
              <a:rPr lang="fr-FR" sz="2400" dirty="0"/>
              <a:t> </a:t>
            </a:r>
            <a:r>
              <a:rPr lang="fr-FR" sz="2400" dirty="0" err="1"/>
              <a:t>Special</a:t>
            </a:r>
            <a:r>
              <a:rPr lang="fr-FR" sz="2400" dirty="0"/>
              <a:t> Data? ... if</a:t>
            </a:r>
          </a:p>
          <a:p>
            <a:r>
              <a:rPr lang="fr-FR" sz="2400" dirty="0"/>
              <a:t>explicit consent,  </a:t>
            </a:r>
            <a:r>
              <a:rPr lang="fr-FR" sz="2400" dirty="0" err="1"/>
              <a:t>employment</a:t>
            </a:r>
            <a:r>
              <a:rPr lang="fr-FR" sz="2400" dirty="0"/>
              <a:t>, vital </a:t>
            </a:r>
            <a:r>
              <a:rPr lang="fr-FR" sz="2400" dirty="0" err="1"/>
              <a:t>interest</a:t>
            </a:r>
            <a:r>
              <a:rPr lang="fr-FR" sz="2400" dirty="0"/>
              <a:t>, public </a:t>
            </a:r>
            <a:r>
              <a:rPr lang="fr-FR" sz="2400" dirty="0" err="1"/>
              <a:t>interest</a:t>
            </a:r>
            <a:r>
              <a:rPr lang="fr-FR" sz="2400" dirty="0"/>
              <a:t>, public </a:t>
            </a:r>
            <a:r>
              <a:rPr lang="fr-FR" sz="2400" dirty="0" err="1"/>
              <a:t>health</a:t>
            </a:r>
            <a:r>
              <a:rPr lang="fr-FR" sz="2400" dirty="0"/>
              <a:t>,</a:t>
            </a:r>
          </a:p>
          <a:p>
            <a:r>
              <a:rPr lang="fr-FR" sz="2400" dirty="0" err="1"/>
              <a:t>what</a:t>
            </a:r>
            <a:r>
              <a:rPr lang="fr-FR" sz="2400" dirty="0"/>
              <a:t> an organisation </a:t>
            </a:r>
            <a:r>
              <a:rPr lang="fr-FR" sz="2400" dirty="0" err="1"/>
              <a:t>does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775815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899</Words>
  <Application>Microsoft Office PowerPoint</Application>
  <PresentationFormat>Widescreen</PresentationFormat>
  <Paragraphs>217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GDPR Principles</vt:lpstr>
      <vt:lpstr>What is GDPR</vt:lpstr>
      <vt:lpstr>99 articles !</vt:lpstr>
      <vt:lpstr>Terms</vt:lpstr>
      <vt:lpstr>Principle 1 : OK to use data</vt:lpstr>
      <vt:lpstr>Balance</vt:lpstr>
      <vt:lpstr>Restriction Principles</vt:lpstr>
      <vt:lpstr>Lawfull, Fair, Transparent</vt:lpstr>
      <vt:lpstr>Special Category Data</vt:lpstr>
      <vt:lpstr>Purpose Limitation</vt:lpstr>
      <vt:lpstr>Minimalist Data Needs</vt:lpstr>
      <vt:lpstr>Accurate</vt:lpstr>
      <vt:lpstr>Purge / Expire Data : Time Limit</vt:lpstr>
      <vt:lpstr>Integrity and Confidentiality</vt:lpstr>
      <vt:lpstr>Accountability</vt:lpstr>
      <vt:lpstr>Must Provide</vt:lpstr>
      <vt:lpstr>Must Provide (... next)</vt:lpstr>
      <vt:lpstr>Right To Know</vt:lpstr>
      <vt:lpstr>Right to Correct/Delete/Stop</vt:lpstr>
      <vt:lpstr>Governance Obligations</vt:lpstr>
      <vt:lpstr>Accountability</vt:lpstr>
      <vt:lpstr>Protection By Default &amp; By Design</vt:lpstr>
      <vt:lpstr>Secure  proportionally to Risk of end-users</vt:lpstr>
      <vt:lpstr>Record of Processing Activities</vt:lpstr>
      <vt:lpstr>DPIA (Data Protection Impact Assessment)</vt:lpstr>
      <vt:lpstr>DPIA ... Mandatory if </vt:lpstr>
      <vt:lpstr>Data Controller | Processor</vt:lpstr>
      <vt:lpstr>Data { Controller |Processor }</vt:lpstr>
      <vt:lpstr>Do what you Say</vt:lpstr>
      <vt:lpstr>DPO : Data Protection Officer</vt:lpstr>
      <vt:lpstr>Security</vt:lpstr>
      <vt:lpstr>Risk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GDPR Principles</dc:title>
  <dc:creator>NAUWYNCK Arnaud</dc:creator>
  <cp:lastModifiedBy>NAUWYNCK Arnaud</cp:lastModifiedBy>
  <cp:revision>24</cp:revision>
  <dcterms:created xsi:type="dcterms:W3CDTF">2024-03-27T22:03:54Z</dcterms:created>
  <dcterms:modified xsi:type="dcterms:W3CDTF">2024-03-27T23:52:08Z</dcterms:modified>
</cp:coreProperties>
</file>