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91" r:id="rId7"/>
    <p:sldId id="277" r:id="rId8"/>
    <p:sldId id="260" r:id="rId9"/>
    <p:sldId id="287" r:id="rId10"/>
    <p:sldId id="286" r:id="rId11"/>
    <p:sldId id="276" r:id="rId12"/>
    <p:sldId id="283" r:id="rId13"/>
    <p:sldId id="288" r:id="rId14"/>
    <p:sldId id="284" r:id="rId15"/>
    <p:sldId id="261" r:id="rId16"/>
    <p:sldId id="290" r:id="rId17"/>
    <p:sldId id="289" r:id="rId18"/>
    <p:sldId id="262" r:id="rId19"/>
    <p:sldId id="292" r:id="rId20"/>
    <p:sldId id="263" r:id="rId21"/>
    <p:sldId id="293" r:id="rId22"/>
    <p:sldId id="265" r:id="rId23"/>
    <p:sldId id="294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1D9C-A62C-6E2F-2DD3-3F22B180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2D307-AA7E-A3BA-E365-D8D7241D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95DB-226E-C9BE-D266-550B7A24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BB6B-EFFC-BABA-4F8C-8A371553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AB78-8DA6-6BF8-D2E5-CA68EAA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83DF-A508-9EED-00E1-5A9C68C4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ED4FD-B34D-C265-3D7B-56C1CFB18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8D9C-83DE-8EF2-6B36-0404505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48E7-54D9-9CC9-3AEC-DE7DB546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2BC0-9772-9C3E-51D8-B66CDC1E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99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C661-34BF-793A-89E6-A228DF64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3F9D8-84BD-023E-6EBE-AC7989BA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50E4-E24A-542B-04A3-6A68727C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76D6-767B-ACDA-ADBC-655A9FF2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5978-EC8A-26A6-7157-D73C8E7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96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2EC-C291-474E-803A-42618C6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F322-DFE4-B5AF-D086-D65C73C3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CF64-D425-CA62-F49A-2DB0CAC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8F45-068E-8628-8DFC-BC89CF72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7089-CD34-C20A-49CE-473857C1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9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6BA5-DB21-D0B5-560C-D1067084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E5C0-CE78-8DA8-207E-131F8BF5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B1B-A9CA-D7A4-3A11-3C5AE5C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21B8-4AED-7F1A-D1DF-CC196A1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E96A-4F01-BC40-769D-83A839A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0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7F85-1CC7-E4D3-2C74-563CAFAC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15F4-FED0-21DA-3BD0-406A13F90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D59B-3E59-5816-89AF-9B928E4B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7FEF5-B1A5-DB2A-3822-F1715AD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DA60A-2E52-B27D-353E-45B6F2ED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DF54-423F-83B9-8A58-D2D1D929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1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91AC-6D95-32B2-472C-332DBA4A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84A8-46D5-3507-5D1C-1D6F1BDA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2189C-823F-73B1-AE51-01A47549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AC4C-BD7B-BA5E-791E-6EF010D9C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04659-B607-72D2-7BCE-8F405328C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6E3C7-A91A-CEFA-8588-2A15B406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C3C44-EB3D-29D3-23FB-19F26BFF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11D24-1170-7EBF-6595-21B9926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ED77-2532-FA36-10A0-98BEC710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9A0D4-DBFD-0FD0-CA70-56FFF264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773BA-AB5B-84F9-75AF-658CC34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4E813-4042-A8E8-D01C-175C655C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8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836B0-1A19-310F-9305-9501A0CE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71124-3AD0-2D10-F2CA-5E279F4D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60674-B7DB-0E08-97FF-9C14CA75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9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532B-76CC-E597-8FDE-F1E7F0CC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B67D-E369-BEFA-5569-6A0B2204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92B1-5481-6491-D571-8FD6E7A83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D9AF1-FEA6-36BF-6E21-34D65D23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DC24-7D9E-197D-2E86-5B7EEDB2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5746-FCC9-AD20-5A79-B8944AF6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3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EDA4-123D-BBBA-E142-BDCEFEBD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FD738-912A-2B59-ED3D-E701EDE0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3BE5C-F537-5F7F-8EF1-A96DB05A5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F0B9-C2C0-E801-C52E-1EED8E3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0A2B-090C-3B3B-3B0F-34A9F64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37C2-3784-7950-93B8-28D3D83E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4F12E-5910-390D-7D2E-E5A340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D527-3D3C-EFC8-87A5-01A29322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1BD-94CF-D0DD-C69F-249859BFE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CEE4-5C03-4FD4-A907-F816265DCF1B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5D8D-D2D9-4756-E37E-C3D051842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A2A0-B535-7A3E-1163-5571A3F88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7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aud-Nauwynck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8045-D5AB-CDD6-CAA6-00398729D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1 -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D18CD-C51A-D7EB-D0CF-29A2501B3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February</a:t>
            </a:r>
            <a:r>
              <a:rPr lang="fr-FR" dirty="0"/>
              <a:t>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D231F-F352-D118-545C-F0F2DF418947}"/>
              </a:ext>
            </a:extLst>
          </p:cNvPr>
          <p:cNvSpPr txBox="1"/>
          <p:nvPr/>
        </p:nvSpPr>
        <p:spPr>
          <a:xfrm>
            <a:off x="4343400" y="5670273"/>
            <a:ext cx="30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arnaud.nauwynck@gmail.com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EF825-45F0-C62A-470D-EC72CF447E24}"/>
              </a:ext>
            </a:extLst>
          </p:cNvPr>
          <p:cNvSpPr txBox="1"/>
          <p:nvPr/>
        </p:nvSpPr>
        <p:spPr>
          <a:xfrm>
            <a:off x="2314161" y="6160604"/>
            <a:ext cx="722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document:  </a:t>
            </a:r>
            <a:r>
              <a:rPr lang="fr-FR" dirty="0">
                <a:hlinkClick r:id="rId2"/>
              </a:rPr>
              <a:t>https://github.com/Arnaud-Nauwynck/presentations</a:t>
            </a:r>
            <a:br>
              <a:rPr lang="fr-FR" dirty="0"/>
            </a:br>
            <a:r>
              <a:rPr lang="fr-FR" dirty="0"/>
              <a:t>           /</a:t>
            </a:r>
            <a:r>
              <a:rPr lang="fr-FR" dirty="0" err="1"/>
              <a:t>tree</a:t>
            </a:r>
            <a:r>
              <a:rPr lang="fr-FR" dirty="0"/>
              <a:t>/main/java/TP-design-patterns/handson-1-design-patterns.pptx</a:t>
            </a:r>
          </a:p>
        </p:txBody>
      </p:sp>
    </p:spTree>
    <p:extLst>
      <p:ext uri="{BB962C8B-B14F-4D97-AF65-F5344CB8AC3E}">
        <p14:creationId xmlns:p14="http://schemas.microsoft.com/office/powerpoint/2010/main" val="398195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</a:t>
            </a:r>
            <a:r>
              <a:rPr lang="fr-FR" dirty="0" err="1"/>
              <a:t>explain</a:t>
            </a:r>
            <a:r>
              <a:rPr lang="fr-FR" dirty="0"/>
              <a:t> design-pattern for </a:t>
            </a:r>
            <a:br>
              <a:rPr lang="fr-FR" dirty="0"/>
            </a:br>
            <a:r>
              <a:rPr lang="fr-FR" dirty="0"/>
              <a:t>« File» - « </a:t>
            </a:r>
            <a:r>
              <a:rPr lang="fr-FR" dirty="0" err="1"/>
              <a:t>INodeData</a:t>
            </a:r>
            <a:r>
              <a:rPr lang="fr-FR" dirty="0"/>
              <a:t> »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5365B-4016-7A38-E1BF-6C7555EB0480}"/>
              </a:ext>
            </a:extLst>
          </p:cNvPr>
          <p:cNvSpPr txBox="1"/>
          <p:nvPr/>
        </p:nvSpPr>
        <p:spPr>
          <a:xfrm>
            <a:off x="4437822" y="3871291"/>
            <a:ext cx="2612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Hint</a:t>
            </a:r>
            <a:r>
              <a:rPr lang="fr-FR" dirty="0"/>
              <a:t>.. Bridge / Adapter / ..</a:t>
            </a:r>
          </a:p>
          <a:p>
            <a:endParaRPr lang="fr-FR" dirty="0"/>
          </a:p>
          <a:p>
            <a:r>
              <a:rPr lang="fr-FR" dirty="0" err="1"/>
              <a:t>AClass</a:t>
            </a:r>
            <a:r>
              <a:rPr lang="fr-FR" dirty="0"/>
              <a:t> -&gt;   </a:t>
            </a:r>
            <a:r>
              <a:rPr lang="fr-FR" dirty="0" err="1"/>
              <a:t>AImpl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3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1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 : </a:t>
            </a:r>
            <a:r>
              <a:rPr lang="fr-FR" dirty="0" err="1"/>
              <a:t>complete</a:t>
            </a:r>
            <a:r>
              <a:rPr lang="fr-FR" dirty="0"/>
              <a:t> links …</a:t>
            </a:r>
            <a:br>
              <a:rPr lang="fr-FR" dirty="0"/>
            </a:br>
            <a:r>
              <a:rPr lang="fr-FR" dirty="0" err="1"/>
              <a:t>explain</a:t>
            </a:r>
            <a:r>
              <a:rPr lang="fr-FR" dirty="0"/>
              <a:t>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6281529" y="1895957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5181599" y="310749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7253908" y="310749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93B57-4C87-E56D-03E9-BC04F62A8B6B}"/>
              </a:ext>
            </a:extLst>
          </p:cNvPr>
          <p:cNvSpPr/>
          <p:nvPr/>
        </p:nvSpPr>
        <p:spPr>
          <a:xfrm>
            <a:off x="2860812" y="1890987"/>
            <a:ext cx="1800640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RootFileSystem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CA30F-78BC-603B-78A9-8452E3A54324}"/>
              </a:ext>
            </a:extLst>
          </p:cNvPr>
          <p:cNvSpPr/>
          <p:nvPr/>
        </p:nvSpPr>
        <p:spPr>
          <a:xfrm>
            <a:off x="3824908" y="3792427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4737B-58CF-4FD6-7392-631B8F6CFC6D}"/>
              </a:ext>
            </a:extLst>
          </p:cNvPr>
          <p:cNvSpPr/>
          <p:nvPr/>
        </p:nvSpPr>
        <p:spPr>
          <a:xfrm>
            <a:off x="1346751" y="3563279"/>
            <a:ext cx="1273037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8B33B-20E7-CD20-7999-600F333AC46E}"/>
              </a:ext>
            </a:extLst>
          </p:cNvPr>
          <p:cNvSpPr txBox="1"/>
          <p:nvPr/>
        </p:nvSpPr>
        <p:spPr>
          <a:xfrm>
            <a:off x="743984" y="4772843"/>
            <a:ext cx="74070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</a:t>
            </a:r>
            <a:r>
              <a:rPr lang="fr-FR" dirty="0" err="1"/>
              <a:t>unix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« </a:t>
            </a:r>
            <a:r>
              <a:rPr lang="fr-FR" dirty="0" err="1"/>
              <a:t>mount</a:t>
            </a:r>
            <a:r>
              <a:rPr lang="fr-FR" dirty="0"/>
              <a:t> » a partition of a </a:t>
            </a:r>
            <a:r>
              <a:rPr lang="fr-FR" dirty="0" err="1"/>
              <a:t>disk</a:t>
            </a:r>
            <a:r>
              <a:rPr lang="fr-FR" dirty="0"/>
              <a:t>(block </a:t>
            </a:r>
            <a:r>
              <a:rPr lang="fr-FR" dirty="0" err="1"/>
              <a:t>device</a:t>
            </a:r>
            <a:r>
              <a:rPr lang="fr-FR" dirty="0"/>
              <a:t>) as a directory , 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knowing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FileSystemType</a:t>
            </a:r>
            <a:r>
              <a:rPr lang="fr-FR" dirty="0"/>
              <a:t> (ext3, </a:t>
            </a:r>
            <a:r>
              <a:rPr lang="fr-FR" dirty="0" err="1"/>
              <a:t>betterfs</a:t>
            </a:r>
            <a:r>
              <a:rPr lang="fr-FR" dirty="0"/>
              <a:t>, </a:t>
            </a:r>
            <a:r>
              <a:rPr lang="fr-FR" dirty="0" err="1"/>
              <a:t>ntfs</a:t>
            </a:r>
            <a:r>
              <a:rPr lang="fr-FR" dirty="0"/>
              <a:t>, ..)</a:t>
            </a:r>
            <a:br>
              <a:rPr lang="fr-FR" dirty="0"/>
            </a:br>
            <a:r>
              <a:rPr lang="fr-FR" dirty="0"/>
              <a:t>$ su root</a:t>
            </a:r>
          </a:p>
          <a:p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–t ext2 /dev/hda1  /mnt/mydisk-partition1</a:t>
            </a:r>
          </a:p>
          <a:p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–t ext3 /dev/hda2  /mnt/mydisk-partition2 </a:t>
            </a:r>
            <a:br>
              <a:rPr lang="fr-FR" dirty="0"/>
            </a:br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     =&gt; show all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mounts</a:t>
            </a:r>
            <a:endParaRPr lang="fr-FR" dirty="0"/>
          </a:p>
          <a:p>
            <a:r>
              <a:rPr lang="fr-FR" dirty="0"/>
              <a:t># cat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fstab</a:t>
            </a:r>
            <a:r>
              <a:rPr lang="fr-FR" dirty="0"/>
              <a:t>   =&gt; show all </a:t>
            </a:r>
            <a:r>
              <a:rPr lang="fr-FR" dirty="0" err="1"/>
              <a:t>mounts</a:t>
            </a:r>
            <a:r>
              <a:rPr lang="fr-FR" dirty="0"/>
              <a:t> at boot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43D7F-6117-8ABE-66B5-3F8F6072D511}"/>
              </a:ext>
            </a:extLst>
          </p:cNvPr>
          <p:cNvSpPr/>
          <p:nvPr/>
        </p:nvSpPr>
        <p:spPr>
          <a:xfrm>
            <a:off x="1641612" y="4224780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48BB0-BA23-D4FD-0079-CC6CA6308536}"/>
              </a:ext>
            </a:extLst>
          </p:cNvPr>
          <p:cNvSpPr/>
          <p:nvPr/>
        </p:nvSpPr>
        <p:spPr>
          <a:xfrm>
            <a:off x="646043" y="2871403"/>
            <a:ext cx="1697934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69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75064"/>
            <a:ext cx="11618844" cy="183142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model UML classes for </a:t>
            </a:r>
            <a:r>
              <a:rPr lang="fr-FR" dirty="0" err="1"/>
              <a:t>unix</a:t>
            </a:r>
            <a:r>
              <a:rPr lang="fr-FR" dirty="0"/>
              <a:t> « NFS » (Network File System)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AA983-3063-5A24-39F4-EEE9BF7A198C}"/>
              </a:ext>
            </a:extLst>
          </p:cNvPr>
          <p:cNvSpPr/>
          <p:nvPr/>
        </p:nvSpPr>
        <p:spPr>
          <a:xfrm>
            <a:off x="5176629" y="3102525"/>
            <a:ext cx="1721128" cy="55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NFSClient</a:t>
            </a:r>
            <a:br>
              <a:rPr lang="fr-FR" dirty="0"/>
            </a:b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C08BF-F4DB-4858-9D3C-3FE19A82004E}"/>
              </a:ext>
            </a:extLst>
          </p:cNvPr>
          <p:cNvSpPr/>
          <p:nvPr/>
        </p:nvSpPr>
        <p:spPr>
          <a:xfrm>
            <a:off x="8849139" y="3115631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NFSServer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25F11-C694-0C28-A9CD-1785B3399540}"/>
              </a:ext>
            </a:extLst>
          </p:cNvPr>
          <p:cNvSpPr/>
          <p:nvPr/>
        </p:nvSpPr>
        <p:spPr>
          <a:xfrm>
            <a:off x="2231335" y="3102523"/>
            <a:ext cx="1845364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Directory??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CC1C5-284A-833F-52D3-EDB9E8D2C0A3}"/>
              </a:ext>
            </a:extLst>
          </p:cNvPr>
          <p:cNvSpPr/>
          <p:nvPr/>
        </p:nvSpPr>
        <p:spPr>
          <a:xfrm>
            <a:off x="2112066" y="3781697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FileSystem</a:t>
            </a:r>
            <a:r>
              <a:rPr lang="fr-FR" dirty="0"/>
              <a:t> ???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206D6-CA86-97D4-4F4C-692FE0D5A999}"/>
              </a:ext>
            </a:extLst>
          </p:cNvPr>
          <p:cNvSpPr/>
          <p:nvPr/>
        </p:nvSpPr>
        <p:spPr>
          <a:xfrm>
            <a:off x="2112066" y="4555434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FileSystemType</a:t>
            </a:r>
            <a:r>
              <a:rPr lang="fr-FR" dirty="0"/>
              <a:t>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C31DE-9468-4CC5-4746-490E639E6500}"/>
              </a:ext>
            </a:extLst>
          </p:cNvPr>
          <p:cNvSpPr/>
          <p:nvPr/>
        </p:nvSpPr>
        <p:spPr>
          <a:xfrm>
            <a:off x="2170044" y="5393634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Device</a:t>
            </a:r>
            <a:r>
              <a:rPr lang="fr-FR" dirty="0"/>
              <a:t> ??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D59BE-3021-4E9B-B819-021544E82233}"/>
              </a:ext>
            </a:extLst>
          </p:cNvPr>
          <p:cNvCxnSpPr>
            <a:cxnSpLocks/>
          </p:cNvCxnSpPr>
          <p:nvPr/>
        </p:nvCxnSpPr>
        <p:spPr>
          <a:xfrm>
            <a:off x="7031106" y="3377577"/>
            <a:ext cx="1610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05F273-4F3C-F9A2-63D0-D52EBA7EDB47}"/>
              </a:ext>
            </a:extLst>
          </p:cNvPr>
          <p:cNvSpPr txBox="1"/>
          <p:nvPr/>
        </p:nvSpPr>
        <p:spPr>
          <a:xfrm>
            <a:off x="6977271" y="3607762"/>
            <a:ext cx="254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TCP socket (</a:t>
            </a:r>
            <a:r>
              <a:rPr lang="fr-FR" dirty="0" err="1"/>
              <a:t>IP,port</a:t>
            </a:r>
            <a:r>
              <a:rPr lang="fr-FR" dirty="0"/>
              <a:t>)</a:t>
            </a:r>
          </a:p>
          <a:p>
            <a:r>
              <a:rPr lang="fr-FR" dirty="0"/>
              <a:t>… to call NFS </a:t>
            </a:r>
            <a:r>
              <a:rPr lang="fr-FR" dirty="0" err="1"/>
              <a:t>requests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00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F88-CF8A-675F-537E-4B971362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linux « char </a:t>
            </a:r>
            <a:r>
              <a:rPr lang="fr-FR" dirty="0" err="1"/>
              <a:t>device</a:t>
            </a:r>
            <a:r>
              <a:rPr lang="fr-FR" dirty="0"/>
              <a:t>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99BC6-0377-3D03-4A62-02EBC8E0E3AE}"/>
              </a:ext>
            </a:extLst>
          </p:cNvPr>
          <p:cNvSpPr/>
          <p:nvPr/>
        </p:nvSpPr>
        <p:spPr>
          <a:xfrm>
            <a:off x="4055993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0664-2DA1-02B3-02C9-EF23D528F45F}"/>
              </a:ext>
            </a:extLst>
          </p:cNvPr>
          <p:cNvSpPr/>
          <p:nvPr/>
        </p:nvSpPr>
        <p:spPr>
          <a:xfrm>
            <a:off x="2946124" y="3611318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CharDevice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666F3-7329-1FD3-2CAA-73C593FA832D}"/>
              </a:ext>
            </a:extLst>
          </p:cNvPr>
          <p:cNvSpPr/>
          <p:nvPr/>
        </p:nvSpPr>
        <p:spPr>
          <a:xfrm>
            <a:off x="5126106" y="3611318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BlockDevice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D6084-F715-7350-4CA5-AD01D7C78F98}"/>
              </a:ext>
            </a:extLst>
          </p:cNvPr>
          <p:cNvSpPr txBox="1"/>
          <p:nvPr/>
        </p:nvSpPr>
        <p:spPr>
          <a:xfrm>
            <a:off x="1302026" y="4954657"/>
            <a:ext cx="8461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also</a:t>
            </a:r>
            <a:r>
              <a:rPr lang="fr-FR" dirty="0"/>
              <a:t> « char </a:t>
            </a:r>
            <a:r>
              <a:rPr lang="fr-FR" dirty="0" err="1"/>
              <a:t>device</a:t>
            </a:r>
            <a:r>
              <a:rPr lang="fr-FR" dirty="0"/>
              <a:t> », in addition to « block </a:t>
            </a:r>
            <a:r>
              <a:rPr lang="fr-FR" dirty="0" err="1"/>
              <a:t>device</a:t>
            </a:r>
            <a:r>
              <a:rPr lang="fr-FR" dirty="0"/>
              <a:t> »</a:t>
            </a:r>
          </a:p>
          <a:p>
            <a:r>
              <a:rPr lang="fr-FR" dirty="0"/>
              <a:t>« char </a:t>
            </a:r>
            <a:r>
              <a:rPr lang="fr-FR" dirty="0" err="1"/>
              <a:t>device</a:t>
            </a:r>
            <a:r>
              <a:rPr lang="fr-FR" dirty="0"/>
              <a:t> » can </a:t>
            </a:r>
            <a:r>
              <a:rPr lang="fr-FR" dirty="0" err="1"/>
              <a:t>get</a:t>
            </a:r>
            <a:r>
              <a:rPr lang="fr-FR" dirty="0"/>
              <a:t> serial data, </a:t>
            </a:r>
            <a:r>
              <a:rPr lang="fr-FR" dirty="0" err="1"/>
              <a:t>from</a:t>
            </a:r>
            <a:r>
              <a:rPr lang="fr-FR" dirty="0"/>
              <a:t> a « mouse », a network interface, a keyboard, …</a:t>
            </a:r>
          </a:p>
          <a:p>
            <a:r>
              <a:rPr lang="fr-FR" dirty="0"/>
              <a:t>You can </a:t>
            </a:r>
            <a:r>
              <a:rPr lang="fr-FR" dirty="0" err="1"/>
              <a:t>query</a:t>
            </a:r>
            <a:r>
              <a:rPr lang="fr-FR" dirty="0"/>
              <a:t> linux mouse via « cat /dev/mouse » …</a:t>
            </a:r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those</a:t>
            </a:r>
            <a:r>
              <a:rPr lang="fr-FR" dirty="0"/>
              <a:t> classes</a:t>
            </a:r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EBA52-3B76-F2A6-0EE3-D80DD3EBB964}"/>
              </a:ext>
            </a:extLst>
          </p:cNvPr>
          <p:cNvSpPr/>
          <p:nvPr/>
        </p:nvSpPr>
        <p:spPr>
          <a:xfrm>
            <a:off x="6354416" y="1540146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131B0-8DBC-AA29-8D6E-D45DBAF5DB8E}"/>
              </a:ext>
            </a:extLst>
          </p:cNvPr>
          <p:cNvSpPr/>
          <p:nvPr/>
        </p:nvSpPr>
        <p:spPr>
          <a:xfrm>
            <a:off x="6354416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FCF97-65D4-E492-B759-F866B755AD0B}"/>
              </a:ext>
            </a:extLst>
          </p:cNvPr>
          <p:cNvSpPr/>
          <p:nvPr/>
        </p:nvSpPr>
        <p:spPr>
          <a:xfrm>
            <a:off x="8426725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26856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 : linux loopback </a:t>
            </a:r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821A0-6CE0-87C8-BD85-B34497A0B7F7}"/>
              </a:ext>
            </a:extLst>
          </p:cNvPr>
          <p:cNvSpPr txBox="1"/>
          <p:nvPr/>
        </p:nvSpPr>
        <p:spPr>
          <a:xfrm>
            <a:off x="3255064" y="2743200"/>
            <a:ext cx="639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UML class for loopback </a:t>
            </a:r>
            <a:r>
              <a:rPr lang="fr-FR" dirty="0" err="1"/>
              <a:t>device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linux, if </a:t>
            </a:r>
            <a:r>
              <a:rPr lang="fr-FR" dirty="0" err="1"/>
              <a:t>you</a:t>
            </a:r>
            <a:r>
              <a:rPr lang="fr-FR" dirty="0"/>
              <a:t> have a file (of 650Mo), </a:t>
            </a:r>
            <a:r>
              <a:rPr lang="fr-FR" dirty="0" err="1"/>
              <a:t>with</a:t>
            </a:r>
            <a:r>
              <a:rPr lang="fr-FR" dirty="0"/>
              <a:t> file format « iso9660 »</a:t>
            </a:r>
          </a:p>
          <a:p>
            <a:r>
              <a:rPr lang="fr-FR" dirty="0"/>
              <a:t>It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as a « CD-ROM », and </a:t>
            </a:r>
            <a:r>
              <a:rPr lang="fr-FR" dirty="0" err="1"/>
              <a:t>mounted</a:t>
            </a:r>
            <a:endParaRPr lang="fr-FR" dirty="0"/>
          </a:p>
          <a:p>
            <a:endParaRPr lang="fr-FR" dirty="0"/>
          </a:p>
          <a:p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/iso</a:t>
            </a:r>
          </a:p>
          <a:p>
            <a:r>
              <a:rPr lang="en-US" dirty="0" err="1"/>
              <a:t>sudo</a:t>
            </a:r>
            <a:r>
              <a:rPr lang="en-US" dirty="0"/>
              <a:t> mount -o loop /path/to/my-iso-</a:t>
            </a:r>
            <a:r>
              <a:rPr lang="en-US" dirty="0" err="1"/>
              <a:t>image.iso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/iso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16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 : linux « /proc »  </a:t>
            </a: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936A1-4157-37DB-110D-A0E1ED241B5C}"/>
              </a:ext>
            </a:extLst>
          </p:cNvPr>
          <p:cNvSpPr txBox="1"/>
          <p:nvPr/>
        </p:nvSpPr>
        <p:spPr>
          <a:xfrm>
            <a:off x="2426410" y="2542705"/>
            <a:ext cx="88584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UML class for /proc </a:t>
            </a:r>
            <a:r>
              <a:rPr lang="fr-FR" dirty="0" err="1"/>
              <a:t>special</a:t>
            </a:r>
            <a:r>
              <a:rPr lang="fr-FR" dirty="0"/>
              <a:t> files</a:t>
            </a:r>
          </a:p>
          <a:p>
            <a:endParaRPr lang="fr-FR" dirty="0"/>
          </a:p>
          <a:p>
            <a:r>
              <a:rPr lang="fr-FR" dirty="0"/>
              <a:t>On linux, </a:t>
            </a:r>
            <a:r>
              <a:rPr lang="fr-FR" dirty="0" err="1"/>
              <a:t>many</a:t>
            </a:r>
            <a:r>
              <a:rPr lang="fr-FR" dirty="0"/>
              <a:t> system information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on </a:t>
            </a:r>
            <a:r>
              <a:rPr lang="fr-FR" dirty="0" err="1"/>
              <a:t>virtual</a:t>
            </a:r>
            <a:r>
              <a:rPr lang="fr-FR" dirty="0"/>
              <a:t> files of the « /proc » (and « /</a:t>
            </a:r>
            <a:r>
              <a:rPr lang="fr-FR" dirty="0" err="1"/>
              <a:t>sys</a:t>
            </a:r>
            <a:r>
              <a:rPr lang="fr-FR" dirty="0"/>
              <a:t> » )</a:t>
            </a:r>
          </a:p>
          <a:p>
            <a:r>
              <a:rPr lang="fr-FR" dirty="0"/>
              <a:t>filesystems</a:t>
            </a:r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ps</a:t>
            </a:r>
            <a:endParaRPr lang="fr-FR" dirty="0"/>
          </a:p>
          <a:p>
            <a:r>
              <a:rPr lang="fr-FR" dirty="0"/>
              <a:t>    =&gt;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/>
              <a:t>   … </a:t>
            </a:r>
            <a:r>
              <a:rPr lang="fr-FR" dirty="0" err="1"/>
              <a:t>internally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as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« ls /proc »</a:t>
            </a:r>
          </a:p>
          <a:p>
            <a:endParaRPr lang="fr-FR" dirty="0"/>
          </a:p>
          <a:p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of process « $</a:t>
            </a:r>
            <a:r>
              <a:rPr lang="fr-FR" dirty="0" err="1"/>
              <a:t>pid</a:t>
            </a:r>
            <a:r>
              <a:rPr lang="fr-FR" dirty="0"/>
              <a:t> »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using</a:t>
            </a:r>
            <a:endParaRPr lang="fr-FR" dirty="0"/>
          </a:p>
          <a:p>
            <a:r>
              <a:rPr lang="fr-FR" dirty="0"/>
              <a:t>$ ls –l  /proc/$</a:t>
            </a:r>
            <a:r>
              <a:rPr lang="fr-FR" dirty="0" err="1"/>
              <a:t>pid</a:t>
            </a:r>
            <a:r>
              <a:rPr lang="fr-FR" dirty="0"/>
              <a:t>/</a:t>
            </a:r>
            <a:r>
              <a:rPr lang="fr-FR" dirty="0" err="1"/>
              <a:t>fd</a:t>
            </a:r>
            <a:r>
              <a:rPr lang="fr-FR" dirty="0"/>
              <a:t>       # </a:t>
            </a:r>
            <a:r>
              <a:rPr lang="fr-FR" dirty="0" err="1"/>
              <a:t>list</a:t>
            </a:r>
            <a:r>
              <a:rPr lang="fr-FR" dirty="0"/>
              <a:t> open files for process</a:t>
            </a:r>
          </a:p>
          <a:p>
            <a:r>
              <a:rPr lang="fr-FR" dirty="0"/>
              <a:t>$ cat /proc/$</a:t>
            </a:r>
            <a:r>
              <a:rPr lang="fr-FR" dirty="0" err="1"/>
              <a:t>pid</a:t>
            </a:r>
            <a:r>
              <a:rPr lang="fr-FR" dirty="0"/>
              <a:t>/xxx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0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 : </a:t>
            </a:r>
            <a:r>
              <a:rPr lang="fr-FR" dirty="0" err="1"/>
              <a:t>Namespaces</a:t>
            </a:r>
            <a:r>
              <a:rPr lang="fr-FR" dirty="0"/>
              <a:t> .. « </a:t>
            </a:r>
            <a:r>
              <a:rPr lang="fr-FR" dirty="0" err="1"/>
              <a:t>Chroot</a:t>
            </a:r>
            <a:r>
              <a:rPr lang="fr-FR" dirty="0"/>
              <a:t>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8EDD3-19B7-4D9F-765C-BBA8099187DA}"/>
              </a:ext>
            </a:extLst>
          </p:cNvPr>
          <p:cNvSpPr txBox="1"/>
          <p:nvPr/>
        </p:nvSpPr>
        <p:spPr>
          <a:xfrm>
            <a:off x="2986709" y="3881231"/>
            <a:ext cx="6805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</a:t>
            </a:r>
            <a:r>
              <a:rPr lang="fr-FR" dirty="0" err="1"/>
              <a:t>you</a:t>
            </a:r>
            <a:r>
              <a:rPr lang="fr-FR" dirty="0"/>
              <a:t> can « </a:t>
            </a:r>
            <a:r>
              <a:rPr lang="fr-FR" dirty="0" err="1"/>
              <a:t>chroot</a:t>
            </a:r>
            <a:r>
              <a:rPr lang="fr-FR" dirty="0"/>
              <a:t> » a process,</a:t>
            </a:r>
          </a:p>
          <a:p>
            <a:r>
              <a:rPr lang="fr-FR" dirty="0"/>
              <a:t>  for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sandboxed</a:t>
            </a:r>
            <a:r>
              <a:rPr lang="fr-FR" dirty="0"/>
              <a:t>, and can not </a:t>
            </a:r>
            <a:r>
              <a:rPr lang="fr-FR" dirty="0" err="1"/>
              <a:t>get</a:t>
            </a:r>
            <a:r>
              <a:rPr lang="fr-FR" dirty="0"/>
              <a:t> out of </a:t>
            </a:r>
            <a:r>
              <a:rPr lang="fr-FR" dirty="0" err="1"/>
              <a:t>his</a:t>
            </a:r>
            <a:r>
              <a:rPr lang="fr-FR" dirty="0"/>
              <a:t> « </a:t>
            </a:r>
            <a:r>
              <a:rPr lang="fr-FR" dirty="0" err="1"/>
              <a:t>jail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widely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containers</a:t>
            </a:r>
          </a:p>
          <a:p>
            <a:r>
              <a:rPr lang="fr-FR" dirty="0"/>
              <a:t>…In </a:t>
            </a:r>
            <a:r>
              <a:rPr lang="fr-FR" dirty="0" err="1"/>
              <a:t>fact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 « root » directory per « filesystem» </a:t>
            </a:r>
            <a:r>
              <a:rPr lang="fr-FR" dirty="0" err="1"/>
              <a:t>namespace</a:t>
            </a:r>
            <a:endParaRPr lang="fr-FR" dirty="0"/>
          </a:p>
          <a:p>
            <a:r>
              <a:rPr lang="fr-FR" dirty="0"/>
              <a:t>There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namespaces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2F644-3C6C-8117-10BB-68D7AF147B41}"/>
              </a:ext>
            </a:extLst>
          </p:cNvPr>
          <p:cNvSpPr txBox="1"/>
          <p:nvPr/>
        </p:nvSpPr>
        <p:spPr>
          <a:xfrm>
            <a:off x="2986709" y="241662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as UML classes</a:t>
            </a:r>
          </a:p>
        </p:txBody>
      </p:sp>
    </p:spTree>
    <p:extLst>
      <p:ext uri="{BB962C8B-B14F-4D97-AF65-F5344CB8AC3E}">
        <p14:creationId xmlns:p14="http://schemas.microsoft.com/office/powerpoint/2010/main" val="408586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 : </a:t>
            </a:r>
            <a:r>
              <a:rPr lang="fr-FR" dirty="0" err="1"/>
              <a:t>Namespaces</a:t>
            </a:r>
            <a:r>
              <a:rPr lang="fr-FR" dirty="0"/>
              <a:t> .. Docker Containers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00F5F-14BD-B61C-2C20-FDEEA78ED0E5}"/>
              </a:ext>
            </a:extLst>
          </p:cNvPr>
          <p:cNvSpPr txBox="1"/>
          <p:nvPr/>
        </p:nvSpPr>
        <p:spPr>
          <a:xfrm>
            <a:off x="2986709" y="2416627"/>
            <a:ext cx="71211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as UML classes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« process » points to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namespaces</a:t>
            </a:r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forking</a:t>
            </a:r>
            <a:r>
              <a:rPr lang="fr-FR" dirty="0"/>
              <a:t>, a </a:t>
            </a:r>
            <a:r>
              <a:rPr lang="fr-FR" dirty="0" err="1"/>
              <a:t>child</a:t>
            </a:r>
            <a:r>
              <a:rPr lang="fr-FR" dirty="0"/>
              <a:t> process </a:t>
            </a:r>
            <a:r>
              <a:rPr lang="fr-FR" dirty="0" err="1"/>
              <a:t>inherits</a:t>
            </a:r>
            <a:r>
              <a:rPr lang="fr-FR" dirty="0"/>
              <a:t> all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parent </a:t>
            </a:r>
            <a:r>
              <a:rPr lang="fr-FR" dirty="0" err="1"/>
              <a:t>namespaces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FileSystem</a:t>
            </a:r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IP,</a:t>
            </a:r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/>
              <a:t>..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kubernetes</a:t>
            </a:r>
            <a:r>
              <a:rPr lang="fr-FR" dirty="0"/>
              <a:t>, all containers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pod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5428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474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File Explorer </a:t>
            </a:r>
            <a:r>
              <a:rPr lang="fr-FR" dirty="0" err="1"/>
              <a:t>ClickHandler</a:t>
            </a:r>
            <a:br>
              <a:rPr lang="fr-FR" dirty="0"/>
            </a:br>
            <a:r>
              <a:rPr lang="fr-FR" dirty="0"/>
              <a:t>model as UML classes … </a:t>
            </a:r>
            <a:r>
              <a:rPr lang="fr-FR" dirty="0" err="1"/>
              <a:t>recognize</a:t>
            </a:r>
            <a:r>
              <a:rPr lang="fr-FR" dirty="0"/>
              <a:t> patterns</a:t>
            </a:r>
            <a:br>
              <a:rPr lang="fr-FR" dirty="0"/>
            </a:br>
            <a:r>
              <a:rPr lang="fr-FR" dirty="0"/>
              <a:t>« </a:t>
            </a:r>
            <a:r>
              <a:rPr lang="fr-FR" dirty="0" err="1"/>
              <a:t>Decorator</a:t>
            </a:r>
            <a:r>
              <a:rPr lang="fr-FR" dirty="0"/>
              <a:t> », « Chain Of </a:t>
            </a:r>
            <a:r>
              <a:rPr lang="fr-FR" dirty="0" err="1"/>
              <a:t>Responsibility</a:t>
            </a:r>
            <a:r>
              <a:rPr lang="fr-FR" dirty="0"/>
              <a:t>», « </a:t>
            </a:r>
            <a:r>
              <a:rPr lang="fr-FR" dirty="0" err="1"/>
              <a:t>Strategy</a:t>
            </a:r>
            <a:r>
              <a:rPr lang="fr-FR" dirty="0"/>
              <a:t> »,  </a:t>
            </a:r>
            <a:r>
              <a:rPr lang="fr-FR" dirty="0" err="1"/>
              <a:t>else</a:t>
            </a:r>
            <a:r>
              <a:rPr lang="fr-FR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95030-64B3-416B-B30C-37FBD7701952}"/>
              </a:ext>
            </a:extLst>
          </p:cNvPr>
          <p:cNvSpPr txBox="1"/>
          <p:nvPr/>
        </p:nvSpPr>
        <p:spPr>
          <a:xfrm>
            <a:off x="2052431" y="3264742"/>
            <a:ext cx="94558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double-click</a:t>
            </a:r>
            <a:r>
              <a:rPr lang="fr-FR" sz="2000" dirty="0"/>
              <a:t> on a file 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« .exe » =&gt;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executes</a:t>
            </a:r>
            <a:endParaRPr lang="fr-FR" sz="2000" dirty="0"/>
          </a:p>
          <a:p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« .</a:t>
            </a:r>
            <a:r>
              <a:rPr lang="fr-FR" sz="2000" dirty="0" err="1"/>
              <a:t>pdf</a:t>
            </a:r>
            <a:r>
              <a:rPr lang="fr-FR" sz="2000" dirty="0"/>
              <a:t> », « .doc », « .pptx », « .html » …. =&gt; </a:t>
            </a:r>
            <a:r>
              <a:rPr lang="fr-FR" sz="2000" dirty="0" err="1"/>
              <a:t>it</a:t>
            </a:r>
            <a:r>
              <a:rPr lang="fr-FR" sz="2000" dirty="0"/>
              <a:t> opens an application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« .tar », « .</a:t>
            </a:r>
            <a:r>
              <a:rPr lang="fr-FR" sz="2000" dirty="0" err="1"/>
              <a:t>gz</a:t>
            </a:r>
            <a:r>
              <a:rPr lang="fr-FR" sz="2000" dirty="0"/>
              <a:t> » =&gt; </a:t>
            </a:r>
            <a:r>
              <a:rPr lang="fr-FR" sz="2000" dirty="0" err="1"/>
              <a:t>it</a:t>
            </a:r>
            <a:r>
              <a:rPr lang="fr-FR" sz="2000" dirty="0"/>
              <a:t> proposes </a:t>
            </a:r>
            <a:r>
              <a:rPr lang="fr-FR" sz="2000" dirty="0" err="1"/>
              <a:t>you</a:t>
            </a:r>
            <a:r>
              <a:rPr lang="fr-FR" sz="2000" dirty="0"/>
              <a:t> to </a:t>
            </a:r>
            <a:r>
              <a:rPr lang="fr-FR" sz="2000" dirty="0" err="1"/>
              <a:t>uncompress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« .tar.gz » =&gt; </a:t>
            </a:r>
            <a:r>
              <a:rPr lang="fr-FR" sz="2000" dirty="0" err="1"/>
              <a:t>it</a:t>
            </a:r>
            <a:r>
              <a:rPr lang="fr-FR" sz="2000" dirty="0"/>
              <a:t> proposes </a:t>
            </a:r>
            <a:r>
              <a:rPr lang="fr-FR" sz="2000" dirty="0" err="1"/>
              <a:t>you</a:t>
            </a:r>
            <a:r>
              <a:rPr lang="fr-FR" sz="2000" dirty="0"/>
              <a:t> to </a:t>
            </a:r>
            <a:r>
              <a:rPr lang="fr-FR" sz="2000" dirty="0" err="1"/>
              <a:t>uncompress</a:t>
            </a:r>
            <a:r>
              <a:rPr lang="fr-FR" sz="2000" dirty="0"/>
              <a:t>, and </a:t>
            </a:r>
            <a:r>
              <a:rPr lang="fr-FR" sz="2000" dirty="0" err="1"/>
              <a:t>then</a:t>
            </a:r>
            <a:r>
              <a:rPr lang="fr-FR" sz="2000" dirty="0"/>
              <a:t> to </a:t>
            </a:r>
            <a:r>
              <a:rPr lang="fr-FR" sz="2000" dirty="0" err="1"/>
              <a:t>extract</a:t>
            </a:r>
            <a:r>
              <a:rPr lang="fr-FR" sz="2000" dirty="0"/>
              <a:t> in a new </a:t>
            </a:r>
            <a:r>
              <a:rPr lang="fr-FR" sz="2000" dirty="0" err="1"/>
              <a:t>dir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 « .zip » =&gt; </a:t>
            </a:r>
            <a:r>
              <a:rPr lang="fr-FR" sz="2000" dirty="0" err="1"/>
              <a:t>it</a:t>
            </a:r>
            <a:r>
              <a:rPr lang="fr-FR" sz="2000" dirty="0"/>
              <a:t> proposes </a:t>
            </a:r>
            <a:r>
              <a:rPr lang="fr-FR" sz="2000" dirty="0" err="1"/>
              <a:t>you</a:t>
            </a:r>
            <a:r>
              <a:rPr lang="fr-FR" sz="2000" dirty="0"/>
              <a:t> to </a:t>
            </a:r>
            <a:r>
              <a:rPr lang="fr-FR" sz="2000" dirty="0" err="1"/>
              <a:t>extract</a:t>
            </a:r>
            <a:r>
              <a:rPr lang="fr-FR" sz="2000" dirty="0"/>
              <a:t> in a new </a:t>
            </a:r>
            <a:r>
              <a:rPr lang="fr-FR" sz="2000" dirty="0" err="1"/>
              <a:t>dir</a:t>
            </a:r>
            <a:br>
              <a:rPr lang="fr-FR" sz="2000" dirty="0"/>
            </a:br>
            <a:r>
              <a:rPr lang="fr-FR" sz="2000" dirty="0"/>
              <a:t>                                          zip files </a:t>
            </a:r>
            <a:r>
              <a:rPr lang="fr-FR" sz="2000" dirty="0" err="1"/>
              <a:t>behave</a:t>
            </a:r>
            <a:r>
              <a:rPr lang="fr-FR" sz="2000" dirty="0"/>
              <a:t> like a directory.. You can </a:t>
            </a:r>
            <a:r>
              <a:rPr lang="fr-FR" sz="2000" dirty="0" err="1"/>
              <a:t>browse</a:t>
            </a:r>
            <a:r>
              <a:rPr lang="fr-FR" sz="2000" dirty="0"/>
              <a:t> in </a:t>
            </a:r>
            <a:r>
              <a:rPr lang="fr-FR" sz="2000" dirty="0" err="1"/>
              <a:t>it</a:t>
            </a:r>
            <a:r>
              <a:rPr lang="fr-F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416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2619879" y="231979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630397" y="367047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ViewFileSystem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stCxn id="4" idx="0"/>
          </p:cNvCxnSpPr>
          <p:nvPr/>
        </p:nvCxnSpPr>
        <p:spPr>
          <a:xfrm flipV="1">
            <a:off x="1919586" y="2955794"/>
            <a:ext cx="1484658" cy="7146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2A2CF27-8043-96FB-6F9A-987EAE9AD36F}"/>
              </a:ext>
            </a:extLst>
          </p:cNvPr>
          <p:cNvSpPr/>
          <p:nvPr/>
        </p:nvSpPr>
        <p:spPr>
          <a:xfrm>
            <a:off x="1843052" y="5008224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MountViewDir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3845410" y="2955794"/>
            <a:ext cx="266585" cy="198900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88-003E-5766-53E7-D56ACD3869C1}"/>
              </a:ext>
            </a:extLst>
          </p:cNvPr>
          <p:cNvSpPr txBox="1"/>
          <p:nvPr/>
        </p:nvSpPr>
        <p:spPr>
          <a:xfrm>
            <a:off x="1663377" y="4445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child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D79953-D056-EEA0-9CE6-65E5B1751A8E}"/>
              </a:ext>
            </a:extLst>
          </p:cNvPr>
          <p:cNvCxnSpPr>
            <a:cxnSpLocks/>
          </p:cNvCxnSpPr>
          <p:nvPr/>
        </p:nvCxnSpPr>
        <p:spPr>
          <a:xfrm>
            <a:off x="2042434" y="4306480"/>
            <a:ext cx="840064" cy="638318"/>
          </a:xfrm>
          <a:prstGeom prst="straightConnector1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BDBD437-5919-EB71-8755-C99AA7B4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15" y="3855863"/>
            <a:ext cx="6325148" cy="1733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2E5BB4-85BB-A6FB-2280-945DC926141E}"/>
              </a:ext>
            </a:extLst>
          </p:cNvPr>
          <p:cNvSpPr txBox="1"/>
          <p:nvPr/>
        </p:nvSpPr>
        <p:spPr>
          <a:xfrm>
            <a:off x="5610510" y="2505670"/>
            <a:ext cx="6354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https://github.com/apache/hadoop/blob/trunk/</a:t>
            </a:r>
            <a:br>
              <a:rPr lang="fr-FR" dirty="0"/>
            </a:br>
            <a:r>
              <a:rPr lang="fr-FR" dirty="0" err="1"/>
              <a:t>hadoop-common-project</a:t>
            </a:r>
            <a:r>
              <a:rPr lang="fr-FR" dirty="0"/>
              <a:t>/</a:t>
            </a:r>
            <a:r>
              <a:rPr lang="fr-FR" dirty="0" err="1"/>
              <a:t>hadoop-common</a:t>
            </a:r>
            <a:r>
              <a:rPr lang="fr-FR" dirty="0"/>
              <a:t>/</a:t>
            </a:r>
            <a:br>
              <a:rPr lang="fr-FR" dirty="0"/>
            </a:br>
            <a:r>
              <a:rPr lang="fr-FR" dirty="0"/>
              <a:t>src/main/java/</a:t>
            </a:r>
            <a:r>
              <a:rPr lang="fr-FR" dirty="0" err="1"/>
              <a:t>org</a:t>
            </a:r>
            <a:r>
              <a:rPr lang="fr-FR" dirty="0"/>
              <a:t>/apache/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fs</a:t>
            </a:r>
            <a:r>
              <a:rPr lang="fr-FR" dirty="0"/>
              <a:t>/</a:t>
            </a:r>
            <a:r>
              <a:rPr lang="fr-FR" dirty="0" err="1"/>
              <a:t>viewfs</a:t>
            </a:r>
            <a:r>
              <a:rPr lang="fr-FR" dirty="0"/>
              <a:t>/</a:t>
            </a:r>
            <a:r>
              <a:rPr lang="fr-FR" b="1" dirty="0"/>
              <a:t>ViewFileSystem.java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B361C-F1D3-83F1-B671-95E8BF4CF7E8}"/>
              </a:ext>
            </a:extLst>
          </p:cNvPr>
          <p:cNvSpPr/>
          <p:nvPr/>
        </p:nvSpPr>
        <p:spPr>
          <a:xfrm>
            <a:off x="4091323" y="4048681"/>
            <a:ext cx="769929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Dir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752AD8-E4A0-AED9-C5C6-6C21ABEC6FDC}"/>
              </a:ext>
            </a:extLst>
          </p:cNvPr>
          <p:cNvCxnSpPr>
            <a:cxnSpLocks/>
          </p:cNvCxnSpPr>
          <p:nvPr/>
        </p:nvCxnSpPr>
        <p:spPr>
          <a:xfrm flipV="1">
            <a:off x="4111995" y="4722713"/>
            <a:ext cx="309434" cy="2445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7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730-2E60-AF5F-19EC-DAC6F01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148C7-5731-6E74-3131-04BBDC24A8A3}"/>
              </a:ext>
            </a:extLst>
          </p:cNvPr>
          <p:cNvSpPr txBox="1"/>
          <p:nvPr/>
        </p:nvSpPr>
        <p:spPr>
          <a:xfrm>
            <a:off x="2971800" y="1968560"/>
            <a:ext cx="6528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goal of </a:t>
            </a:r>
            <a:r>
              <a:rPr lang="fr-FR" dirty="0" err="1"/>
              <a:t>this</a:t>
            </a:r>
            <a:r>
              <a:rPr lang="fr-FR" dirty="0"/>
              <a:t> Hands-On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recognize</a:t>
            </a:r>
            <a:r>
              <a:rPr lang="fr-FR" dirty="0"/>
              <a:t> and model as UML Classes</a:t>
            </a:r>
          </a:p>
          <a:p>
            <a:r>
              <a:rPr lang="fr-FR" dirty="0" err="1"/>
              <a:t>many</a:t>
            </a:r>
            <a:r>
              <a:rPr lang="fr-FR" dirty="0"/>
              <a:t> Design Patterns in the « </a:t>
            </a:r>
            <a:r>
              <a:rPr lang="fr-FR" dirty="0" err="1"/>
              <a:t>FileSystem</a:t>
            </a:r>
            <a:r>
              <a:rPr lang="fr-FR" dirty="0"/>
              <a:t> » ( = File + Directories)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Composite,</a:t>
            </a:r>
          </a:p>
          <a:p>
            <a:r>
              <a:rPr lang="fr-FR" dirty="0"/>
              <a:t>Prototype,</a:t>
            </a:r>
          </a:p>
          <a:p>
            <a:r>
              <a:rPr lang="fr-FR" dirty="0"/>
              <a:t>Proxy,</a:t>
            </a:r>
          </a:p>
          <a:p>
            <a:r>
              <a:rPr lang="fr-FR" dirty="0"/>
              <a:t>Adapter,</a:t>
            </a:r>
          </a:p>
          <a:p>
            <a:r>
              <a:rPr lang="fr-FR" dirty="0"/>
              <a:t>Bridge,</a:t>
            </a:r>
          </a:p>
          <a:p>
            <a:r>
              <a:rPr lang="fr-FR" dirty="0" err="1"/>
              <a:t>Decorator</a:t>
            </a:r>
            <a:r>
              <a:rPr lang="fr-FR" dirty="0"/>
              <a:t>,</a:t>
            </a:r>
          </a:p>
          <a:p>
            <a:r>
              <a:rPr lang="fr-FR" dirty="0" err="1"/>
              <a:t>Strategy</a:t>
            </a:r>
            <a:r>
              <a:rPr lang="fr-FR" dirty="0"/>
              <a:t>,</a:t>
            </a:r>
          </a:p>
          <a:p>
            <a:r>
              <a:rPr lang="fr-FR" dirty="0"/>
              <a:t>Abstract </a:t>
            </a:r>
            <a:r>
              <a:rPr lang="fr-FR" dirty="0" err="1"/>
              <a:t>Factory</a:t>
            </a:r>
            <a:r>
              <a:rPr lang="fr-FR" dirty="0"/>
              <a:t>, </a:t>
            </a:r>
          </a:p>
          <a:p>
            <a:r>
              <a:rPr lang="fr-FR" dirty="0"/>
              <a:t>Command</a:t>
            </a:r>
          </a:p>
          <a:p>
            <a:r>
              <a:rPr lang="fr-FR" dirty="0"/>
              <a:t>Visitor,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82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2070118" y="230296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80636" y="365364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DistributedFileSystem</a:t>
            </a:r>
            <a:endParaRPr lang="fr-FR" dirty="0"/>
          </a:p>
          <a:p>
            <a:pPr algn="ctr"/>
            <a:r>
              <a:rPr lang="fr-FR" dirty="0"/>
              <a:t>(HDFS)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stCxn id="4" idx="0"/>
          </p:cNvCxnSpPr>
          <p:nvPr/>
        </p:nvCxnSpPr>
        <p:spPr>
          <a:xfrm flipV="1">
            <a:off x="1369825" y="2938964"/>
            <a:ext cx="1484658" cy="7146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2A2CF27-8043-96FB-6F9A-987EAE9AD36F}"/>
              </a:ext>
            </a:extLst>
          </p:cNvPr>
          <p:cNvSpPr/>
          <p:nvPr/>
        </p:nvSpPr>
        <p:spPr>
          <a:xfrm>
            <a:off x="1293291" y="4991394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DistributedOutputStream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68084-00A9-D9A0-16CA-EC57A1406506}"/>
              </a:ext>
            </a:extLst>
          </p:cNvPr>
          <p:cNvSpPr/>
          <p:nvPr/>
        </p:nvSpPr>
        <p:spPr>
          <a:xfrm>
            <a:off x="1293290" y="569355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DistributedInputStream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782251-AE57-C891-7F2E-808957469BDE}"/>
              </a:ext>
            </a:extLst>
          </p:cNvPr>
          <p:cNvCxnSpPr>
            <a:cxnSpLocks/>
          </p:cNvCxnSpPr>
          <p:nvPr/>
        </p:nvCxnSpPr>
        <p:spPr>
          <a:xfrm>
            <a:off x="622690" y="4281168"/>
            <a:ext cx="611470" cy="891082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B85A2-8E2E-36CC-54C5-1C4B22244EF7}"/>
              </a:ext>
            </a:extLst>
          </p:cNvPr>
          <p:cNvCxnSpPr>
            <a:cxnSpLocks/>
          </p:cNvCxnSpPr>
          <p:nvPr/>
        </p:nvCxnSpPr>
        <p:spPr>
          <a:xfrm>
            <a:off x="563559" y="4281168"/>
            <a:ext cx="592064" cy="1703057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3CC86-61DD-A541-1AF7-C2DCD40ED268}"/>
              </a:ext>
            </a:extLst>
          </p:cNvPr>
          <p:cNvSpPr/>
          <p:nvPr/>
        </p:nvSpPr>
        <p:spPr>
          <a:xfrm>
            <a:off x="4721823" y="359022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HadoopOutputStream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D3D26-FB6E-B421-5728-221E3305D135}"/>
              </a:ext>
            </a:extLst>
          </p:cNvPr>
          <p:cNvSpPr/>
          <p:nvPr/>
        </p:nvSpPr>
        <p:spPr>
          <a:xfrm>
            <a:off x="4721822" y="4292382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HadoopInputStream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DAC47-24CA-ECD4-204E-9356F95964BF}"/>
              </a:ext>
            </a:extLst>
          </p:cNvPr>
          <p:cNvCxnSpPr>
            <a:cxnSpLocks/>
          </p:cNvCxnSpPr>
          <p:nvPr/>
        </p:nvCxnSpPr>
        <p:spPr>
          <a:xfrm>
            <a:off x="4051222" y="2879994"/>
            <a:ext cx="611470" cy="891082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A05105-8866-61A0-A2D5-22B6DD163EF2}"/>
              </a:ext>
            </a:extLst>
          </p:cNvPr>
          <p:cNvCxnSpPr>
            <a:cxnSpLocks/>
          </p:cNvCxnSpPr>
          <p:nvPr/>
        </p:nvCxnSpPr>
        <p:spPr>
          <a:xfrm>
            <a:off x="3992091" y="2879994"/>
            <a:ext cx="592064" cy="1703057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3295649" y="4019039"/>
            <a:ext cx="1426173" cy="90892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4B14C6-A4DE-FD4A-19F0-B97B9848B842}"/>
              </a:ext>
            </a:extLst>
          </p:cNvPr>
          <p:cNvCxnSpPr>
            <a:cxnSpLocks/>
          </p:cNvCxnSpPr>
          <p:nvPr/>
        </p:nvCxnSpPr>
        <p:spPr>
          <a:xfrm flipV="1">
            <a:off x="3884126" y="4905816"/>
            <a:ext cx="1426173" cy="90892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0E35E6-3BA6-3A95-0717-0A9004B91BC5}"/>
              </a:ext>
            </a:extLst>
          </p:cNvPr>
          <p:cNvSpPr txBox="1"/>
          <p:nvPr/>
        </p:nvSpPr>
        <p:spPr>
          <a:xfrm>
            <a:off x="273725" y="4802918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88-003E-5766-53E7-D56ACD3869C1}"/>
              </a:ext>
            </a:extLst>
          </p:cNvPr>
          <p:cNvSpPr txBox="1"/>
          <p:nvPr/>
        </p:nvSpPr>
        <p:spPr>
          <a:xfrm>
            <a:off x="855564" y="4482019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958222-D81C-9BF3-AF94-466733FA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042" y="4171559"/>
            <a:ext cx="4782842" cy="21450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E762D6-FBBD-B05B-6C6E-2BC161D4DFD7}"/>
              </a:ext>
            </a:extLst>
          </p:cNvPr>
          <p:cNvSpPr txBox="1"/>
          <p:nvPr/>
        </p:nvSpPr>
        <p:spPr>
          <a:xfrm>
            <a:off x="7529310" y="3370966"/>
            <a:ext cx="400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https://github.com/apache/hadoop/</a:t>
            </a:r>
          </a:p>
        </p:txBody>
      </p:sp>
    </p:spTree>
    <p:extLst>
      <p:ext uri="{BB962C8B-B14F-4D97-AF65-F5344CB8AC3E}">
        <p14:creationId xmlns:p14="http://schemas.microsoft.com/office/powerpoint/2010/main" val="404093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293785" y="2111565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1696639" y="342900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AzureBlobFileSystem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abfs</a:t>
            </a:r>
            <a:r>
              <a:rPr lang="fr-FR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36389" y="2732060"/>
            <a:ext cx="1149439" cy="6969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3CC86-61DD-A541-1AF7-C2DCD40ED268}"/>
              </a:ext>
            </a:extLst>
          </p:cNvPr>
          <p:cNvSpPr/>
          <p:nvPr/>
        </p:nvSpPr>
        <p:spPr>
          <a:xfrm>
            <a:off x="5711130" y="2022011"/>
            <a:ext cx="2220296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Blob Client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4753320" y="2312680"/>
            <a:ext cx="957809" cy="290669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AE3CCD-F340-1C54-2657-1F73A4EB2CA2}"/>
              </a:ext>
            </a:extLst>
          </p:cNvPr>
          <p:cNvCxnSpPr>
            <a:cxnSpLocks/>
          </p:cNvCxnSpPr>
          <p:nvPr/>
        </p:nvCxnSpPr>
        <p:spPr>
          <a:xfrm>
            <a:off x="4235261" y="3673027"/>
            <a:ext cx="5180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A7CBE5-CFDE-E8E8-4EF9-CE89B07BA044}"/>
              </a:ext>
            </a:extLst>
          </p:cNvPr>
          <p:cNvCxnSpPr>
            <a:cxnSpLocks/>
          </p:cNvCxnSpPr>
          <p:nvPr/>
        </p:nvCxnSpPr>
        <p:spPr>
          <a:xfrm>
            <a:off x="4753320" y="2603350"/>
            <a:ext cx="0" cy="10696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B615AFF-1DAA-C6B0-FA03-410AA768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45" y="5354447"/>
            <a:ext cx="6713802" cy="12955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BA43A0-AAD0-387A-2814-FEA10DB313B2}"/>
              </a:ext>
            </a:extLst>
          </p:cNvPr>
          <p:cNvSpPr txBox="1"/>
          <p:nvPr/>
        </p:nvSpPr>
        <p:spPr>
          <a:xfrm>
            <a:off x="6253075" y="4311443"/>
            <a:ext cx="5663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https://github.com/apache/hadoop/</a:t>
            </a:r>
            <a:br>
              <a:rPr lang="fr-FR" dirty="0"/>
            </a:br>
            <a:r>
              <a:rPr lang="fr-FR" dirty="0"/>
              <a:t>blob/</a:t>
            </a:r>
            <a:r>
              <a:rPr lang="fr-FR" dirty="0" err="1"/>
              <a:t>trunk</a:t>
            </a:r>
            <a:r>
              <a:rPr lang="fr-FR" dirty="0"/>
              <a:t>/</a:t>
            </a:r>
            <a:r>
              <a:rPr lang="fr-FR" dirty="0" err="1"/>
              <a:t>hadoop-tools</a:t>
            </a:r>
            <a:r>
              <a:rPr lang="fr-FR" dirty="0"/>
              <a:t>/</a:t>
            </a:r>
            <a:r>
              <a:rPr lang="fr-FR" dirty="0" err="1"/>
              <a:t>hadoop</a:t>
            </a:r>
            <a:r>
              <a:rPr lang="fr-FR" dirty="0"/>
              <a:t>-azure/src/main/java/</a:t>
            </a:r>
          </a:p>
          <a:p>
            <a:r>
              <a:rPr lang="fr-FR" dirty="0" err="1"/>
              <a:t>org</a:t>
            </a:r>
            <a:r>
              <a:rPr lang="fr-FR" dirty="0"/>
              <a:t>/apache/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fs</a:t>
            </a:r>
            <a:r>
              <a:rPr lang="fr-FR" dirty="0"/>
              <a:t>/</a:t>
            </a:r>
            <a:r>
              <a:rPr lang="fr-FR" dirty="0" err="1"/>
              <a:t>azurebfs</a:t>
            </a:r>
            <a:r>
              <a:rPr lang="fr-FR" dirty="0"/>
              <a:t>/AzureBlobFileSystem.java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D3C8-F582-164D-4ECF-0557055434AB}"/>
              </a:ext>
            </a:extLst>
          </p:cNvPr>
          <p:cNvSpPr/>
          <p:nvPr/>
        </p:nvSpPr>
        <p:spPr>
          <a:xfrm>
            <a:off x="2473933" y="4773108"/>
            <a:ext cx="2528762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</a:t>
            </a:r>
            <a:r>
              <a:rPr lang="fr-FR" dirty="0" err="1"/>
              <a:t>FileOutputStream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AA951-ADEE-405E-509B-489147B43D4F}"/>
              </a:ext>
            </a:extLst>
          </p:cNvPr>
          <p:cNvCxnSpPr>
            <a:cxnSpLocks/>
          </p:cNvCxnSpPr>
          <p:nvPr/>
        </p:nvCxnSpPr>
        <p:spPr>
          <a:xfrm>
            <a:off x="3317207" y="4077733"/>
            <a:ext cx="419906" cy="664972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ACED6B-E786-38EF-7B46-175FBF7E9316}"/>
              </a:ext>
            </a:extLst>
          </p:cNvPr>
          <p:cNvCxnSpPr>
            <a:cxnSpLocks/>
          </p:cNvCxnSpPr>
          <p:nvPr/>
        </p:nvCxnSpPr>
        <p:spPr>
          <a:xfrm flipV="1">
            <a:off x="4494290" y="2456415"/>
            <a:ext cx="0" cy="321223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493C2-9CEC-7694-D8FA-6259A34C139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932774" y="2111565"/>
            <a:ext cx="804339" cy="197916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7B2ED4-F8A1-0172-E36B-1FFA02A5D808}"/>
              </a:ext>
            </a:extLst>
          </p:cNvPr>
          <p:cNvSpPr/>
          <p:nvPr/>
        </p:nvSpPr>
        <p:spPr>
          <a:xfrm>
            <a:off x="3737113" y="1820895"/>
            <a:ext cx="957809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B8C78-FB8E-51C2-E08B-EB147E6F42B3}"/>
              </a:ext>
            </a:extLst>
          </p:cNvPr>
          <p:cNvCxnSpPr>
            <a:cxnSpLocks/>
          </p:cNvCxnSpPr>
          <p:nvPr/>
        </p:nvCxnSpPr>
        <p:spPr>
          <a:xfrm>
            <a:off x="3113448" y="4123215"/>
            <a:ext cx="409516" cy="150343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8CEA3-4769-5C97-EB13-49A0C95485FE}"/>
              </a:ext>
            </a:extLst>
          </p:cNvPr>
          <p:cNvSpPr/>
          <p:nvPr/>
        </p:nvSpPr>
        <p:spPr>
          <a:xfrm>
            <a:off x="2473933" y="5668647"/>
            <a:ext cx="2528762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</a:t>
            </a:r>
            <a:r>
              <a:rPr lang="fr-FR" dirty="0" err="1"/>
              <a:t>FileInputStream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BA9E31-14B6-9C22-3063-94F910A55C78}"/>
              </a:ext>
            </a:extLst>
          </p:cNvPr>
          <p:cNvSpPr/>
          <p:nvPr/>
        </p:nvSpPr>
        <p:spPr>
          <a:xfrm>
            <a:off x="6107617" y="2974088"/>
            <a:ext cx="2220296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AzureFileClient</a:t>
            </a:r>
            <a:endParaRPr lang="fr-F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ADAEB7-A61F-B959-0952-4841B07F173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694922" y="3264758"/>
            <a:ext cx="1412695" cy="148631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908E0C-7B6C-4137-FBD6-520BA92D8D28}"/>
              </a:ext>
            </a:extLst>
          </p:cNvPr>
          <p:cNvCxnSpPr>
            <a:cxnSpLocks/>
          </p:cNvCxnSpPr>
          <p:nvPr/>
        </p:nvCxnSpPr>
        <p:spPr>
          <a:xfrm flipV="1">
            <a:off x="5104933" y="3511741"/>
            <a:ext cx="1011486" cy="230002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30E31-D409-B44A-692A-ADE7E0856FBD}"/>
              </a:ext>
            </a:extLst>
          </p:cNvPr>
          <p:cNvCxnSpPr>
            <a:cxnSpLocks/>
          </p:cNvCxnSpPr>
          <p:nvPr/>
        </p:nvCxnSpPr>
        <p:spPr>
          <a:xfrm flipV="1">
            <a:off x="4366200" y="2456415"/>
            <a:ext cx="0" cy="228629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F01761-8F01-A250-8B3B-983C26BB51F0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813638" y="2603350"/>
            <a:ext cx="7640" cy="331323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F2BE02-E155-6543-E66B-57645165EFE7}"/>
              </a:ext>
            </a:extLst>
          </p:cNvPr>
          <p:cNvCxnSpPr>
            <a:cxnSpLocks/>
          </p:cNvCxnSpPr>
          <p:nvPr/>
        </p:nvCxnSpPr>
        <p:spPr>
          <a:xfrm>
            <a:off x="7931426" y="2233227"/>
            <a:ext cx="1257453" cy="497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ED5620-5304-F2C1-4725-8733B8CE4233}"/>
              </a:ext>
            </a:extLst>
          </p:cNvPr>
          <p:cNvSpPr/>
          <p:nvPr/>
        </p:nvSpPr>
        <p:spPr>
          <a:xfrm>
            <a:off x="9188879" y="2022866"/>
            <a:ext cx="1576358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HttpClient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F0FE37-EC14-659E-3B94-E4820C4D9668}"/>
              </a:ext>
            </a:extLst>
          </p:cNvPr>
          <p:cNvSpPr/>
          <p:nvPr/>
        </p:nvSpPr>
        <p:spPr>
          <a:xfrm>
            <a:off x="8881594" y="2876484"/>
            <a:ext cx="1844371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OkHttpHttpClient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CE80E2-01EF-720C-FB75-97F531F00470}"/>
              </a:ext>
            </a:extLst>
          </p:cNvPr>
          <p:cNvSpPr/>
          <p:nvPr/>
        </p:nvSpPr>
        <p:spPr>
          <a:xfrm>
            <a:off x="9875891" y="3514769"/>
            <a:ext cx="1778692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NettyHttpClient</a:t>
            </a:r>
            <a:endParaRPr lang="fr-FR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7B7C00-4AAC-BEE0-7B07-0A1E9E2FCED3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9803780" y="2604205"/>
            <a:ext cx="173278" cy="2722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33581-3914-4361-C5EA-F41B5B02319D}"/>
              </a:ext>
            </a:extLst>
          </p:cNvPr>
          <p:cNvCxnSpPr>
            <a:cxnSpLocks/>
          </p:cNvCxnSpPr>
          <p:nvPr/>
        </p:nvCxnSpPr>
        <p:spPr>
          <a:xfrm flipH="1" flipV="1">
            <a:off x="10405897" y="2619511"/>
            <a:ext cx="768856" cy="87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4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…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538C0-5C7F-7BE9-0271-189FE6476572}"/>
              </a:ext>
            </a:extLst>
          </p:cNvPr>
          <p:cNvSpPr txBox="1"/>
          <p:nvPr/>
        </p:nvSpPr>
        <p:spPr>
          <a:xfrm>
            <a:off x="2674961" y="1528549"/>
            <a:ext cx="80248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Implements</a:t>
            </a:r>
            <a:r>
              <a:rPr lang="fr-FR" sz="2000" dirty="0"/>
              <a:t> in Java</a:t>
            </a:r>
          </a:p>
          <a:p>
            <a:endParaRPr lang="fr-FR" sz="2000" dirty="0"/>
          </a:p>
          <a:p>
            <a:r>
              <a:rPr lang="fr-FR" sz="2000" dirty="0"/>
              <a:t>abstract class </a:t>
            </a:r>
            <a:r>
              <a:rPr lang="fr-FR" sz="2000" dirty="0" err="1"/>
              <a:t>INodeDTO</a:t>
            </a:r>
            <a:r>
              <a:rPr lang="fr-FR" sz="2000" dirty="0"/>
              <a:t>  {.. }</a:t>
            </a:r>
          </a:p>
          <a:p>
            <a:r>
              <a:rPr lang="fr-FR" sz="2000" dirty="0"/>
              <a:t>class </a:t>
            </a:r>
            <a:r>
              <a:rPr lang="fr-FR" sz="2000" dirty="0" err="1"/>
              <a:t>FileDTO</a:t>
            </a:r>
            <a:r>
              <a:rPr lang="fr-FR" sz="2000" dirty="0"/>
              <a:t> </a:t>
            </a:r>
            <a:r>
              <a:rPr lang="fr-FR" sz="2000" dirty="0" err="1"/>
              <a:t>extends</a:t>
            </a:r>
            <a:r>
              <a:rPr lang="fr-FR" sz="2000" dirty="0"/>
              <a:t> </a:t>
            </a:r>
            <a:r>
              <a:rPr lang="fr-FR" sz="2000" dirty="0" err="1"/>
              <a:t>INodeDTO</a:t>
            </a:r>
            <a:r>
              <a:rPr lang="fr-FR" sz="2000" dirty="0"/>
              <a:t> { … }</a:t>
            </a:r>
          </a:p>
          <a:p>
            <a:r>
              <a:rPr lang="fr-FR" sz="2000" dirty="0"/>
              <a:t>class </a:t>
            </a:r>
            <a:r>
              <a:rPr lang="fr-FR" sz="2000" dirty="0" err="1"/>
              <a:t>DirDTO</a:t>
            </a:r>
            <a:r>
              <a:rPr lang="fr-FR" sz="2000" dirty="0"/>
              <a:t> </a:t>
            </a:r>
            <a:r>
              <a:rPr lang="fr-FR" sz="2000" dirty="0" err="1"/>
              <a:t>extends</a:t>
            </a:r>
            <a:r>
              <a:rPr lang="fr-FR" sz="2000" dirty="0"/>
              <a:t> </a:t>
            </a:r>
            <a:r>
              <a:rPr lang="fr-FR" sz="2000" dirty="0" err="1"/>
              <a:t>INodeDTO</a:t>
            </a:r>
            <a:r>
              <a:rPr lang="fr-FR" sz="2000" dirty="0"/>
              <a:t> { … }</a:t>
            </a:r>
          </a:p>
          <a:p>
            <a:r>
              <a:rPr lang="fr-FR" sz="2000" dirty="0"/>
              <a:t>Etc…</a:t>
            </a:r>
          </a:p>
          <a:p>
            <a:endParaRPr lang="fr-FR" sz="2000" dirty="0"/>
          </a:p>
          <a:p>
            <a:r>
              <a:rPr lang="fr-FR" sz="2000" dirty="0"/>
              <a:t>So as to </a:t>
            </a:r>
            <a:r>
              <a:rPr lang="fr-FR" sz="2000" dirty="0" err="1"/>
              <a:t>describe</a:t>
            </a:r>
            <a:r>
              <a:rPr lang="fr-FR" sz="2000" dirty="0"/>
              <a:t> </a:t>
            </a:r>
            <a:r>
              <a:rPr lang="fr-FR" sz="2000" dirty="0" err="1"/>
              <a:t>some</a:t>
            </a:r>
            <a:r>
              <a:rPr lang="fr-FR" sz="2000" dirty="0"/>
              <a:t> filesystem data </a:t>
            </a:r>
            <a:r>
              <a:rPr lang="fr-FR" sz="2000" dirty="0" err="1"/>
              <a:t>using</a:t>
            </a:r>
            <a:r>
              <a:rPr lang="fr-FR" sz="2000" dirty="0"/>
              <a:t> POJO classes </a:t>
            </a:r>
          </a:p>
          <a:p>
            <a:r>
              <a:rPr lang="fr-FR" sz="2000" dirty="0"/>
              <a:t>(to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serializable</a:t>
            </a:r>
            <a:r>
              <a:rPr lang="fr-FR" sz="2000" dirty="0"/>
              <a:t> on </a:t>
            </a:r>
            <a:r>
              <a:rPr lang="fr-FR" sz="2000" dirty="0" err="1"/>
              <a:t>Json</a:t>
            </a:r>
            <a:r>
              <a:rPr lang="fr-FR" sz="2000" dirty="0"/>
              <a:t>, to </a:t>
            </a:r>
            <a:r>
              <a:rPr lang="fr-FR" sz="2000" dirty="0" err="1"/>
              <a:t>get</a:t>
            </a:r>
            <a:r>
              <a:rPr lang="fr-FR" sz="2000" dirty="0"/>
              <a:t> data over a http web page )</a:t>
            </a:r>
          </a:p>
        </p:txBody>
      </p:sp>
    </p:spTree>
    <p:extLst>
      <p:ext uri="{BB962C8B-B14F-4D97-AF65-F5344CB8AC3E}">
        <p14:creationId xmlns:p14="http://schemas.microsoft.com/office/powerpoint/2010/main" val="3182144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3BC4-B6AD-DEC2-5141-6CD08ADD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37037-17F8-D241-EC55-481AAE66BECE}"/>
              </a:ext>
            </a:extLst>
          </p:cNvPr>
          <p:cNvSpPr txBox="1"/>
          <p:nvPr/>
        </p:nvSpPr>
        <p:spPr>
          <a:xfrm>
            <a:off x="3261815" y="2179093"/>
            <a:ext cx="50491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Implement</a:t>
            </a:r>
            <a:r>
              <a:rPr lang="fr-FR" dirty="0"/>
              <a:t> the </a:t>
            </a:r>
            <a:r>
              <a:rPr lang="fr-FR" dirty="0" err="1"/>
              <a:t>builder</a:t>
            </a:r>
            <a:r>
              <a:rPr lang="fr-FR" dirty="0"/>
              <a:t> of DTO </a:t>
            </a:r>
            <a:r>
              <a:rPr lang="fr-FR" dirty="0" err="1"/>
              <a:t>using</a:t>
            </a:r>
            <a:r>
              <a:rPr lang="fr-FR" dirty="0"/>
              <a:t> real </a:t>
            </a:r>
            <a:r>
              <a:rPr lang="fr-FR" dirty="0" err="1"/>
              <a:t>java.io.File</a:t>
            </a:r>
            <a:r>
              <a:rPr lang="fr-FR" dirty="0"/>
              <a:t> </a:t>
            </a:r>
          </a:p>
          <a:p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Factory</a:t>
            </a:r>
            <a:endParaRPr lang="fr-FR" dirty="0"/>
          </a:p>
          <a:p>
            <a:r>
              <a:rPr lang="fr-FR" dirty="0" err="1"/>
              <a:t>Implements</a:t>
            </a:r>
            <a:r>
              <a:rPr lang="fr-FR" dirty="0"/>
              <a:t> the Visitor design pattern</a:t>
            </a:r>
          </a:p>
          <a:p>
            <a:endParaRPr lang="fr-FR" dirty="0"/>
          </a:p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ideas</a:t>
            </a:r>
            <a:r>
              <a:rPr lang="fr-FR" dirty="0"/>
              <a:t> ?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876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 : </a:t>
            </a:r>
            <a:r>
              <a:rPr lang="fr-FR" dirty="0" err="1"/>
              <a:t>complete</a:t>
            </a:r>
            <a:r>
              <a:rPr lang="fr-FR" dirty="0"/>
              <a:t> UML links for classes </a:t>
            </a:r>
            <a:r>
              <a:rPr lang="fr-FR" dirty="0" err="1"/>
              <a:t>diagram</a:t>
            </a:r>
            <a:r>
              <a:rPr lang="fr-FR" dirty="0"/>
              <a:t> of a basic </a:t>
            </a: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5123621" y="2802834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4023691" y="4014372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6096000" y="4014372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C5B19-2B49-2871-A79A-069C5CB932C5}"/>
              </a:ext>
            </a:extLst>
          </p:cNvPr>
          <p:cNvSpPr txBox="1"/>
          <p:nvPr/>
        </p:nvSpPr>
        <p:spPr>
          <a:xfrm>
            <a:off x="1098274" y="5426765"/>
            <a:ext cx="5075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Directory: are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sub</a:t>
            </a:r>
            <a:r>
              <a:rPr lang="fr-FR" dirty="0"/>
              <a:t>-directories and Files</a:t>
            </a:r>
          </a:p>
          <a:p>
            <a:r>
              <a:rPr lang="fr-FR" dirty="0"/>
              <a:t>File </a:t>
            </a:r>
            <a:r>
              <a:rPr lang="fr-FR" dirty="0" err="1"/>
              <a:t>contains</a:t>
            </a:r>
            <a:r>
              <a:rPr lang="fr-FR" dirty="0"/>
              <a:t> bytes</a:t>
            </a:r>
          </a:p>
          <a:p>
            <a:r>
              <a:rPr lang="fr-FR" dirty="0" err="1"/>
              <a:t>Both</a:t>
            </a:r>
            <a:r>
              <a:rPr lang="fr-FR" dirty="0"/>
              <a:t> File and Directory are </a:t>
            </a:r>
            <a:r>
              <a:rPr lang="fr-FR" dirty="0" err="1"/>
              <a:t>INodes</a:t>
            </a:r>
            <a:endParaRPr lang="fr-FR" dirty="0"/>
          </a:p>
          <a:p>
            <a:r>
              <a:rPr lang="fr-FR" dirty="0"/>
              <a:t>The root filesystem starts at « / » 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5C86-D2D0-2C41-DA4E-BC72D94DDB25}"/>
              </a:ext>
            </a:extLst>
          </p:cNvPr>
          <p:cNvSpPr/>
          <p:nvPr/>
        </p:nvSpPr>
        <p:spPr>
          <a:xfrm>
            <a:off x="1749287" y="2802833"/>
            <a:ext cx="1886765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RootFileSystem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96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D53-7CB6-BD57-D6C4-A9F79F1F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65125"/>
            <a:ext cx="11549269" cy="1325563"/>
          </a:xfrm>
        </p:spPr>
        <p:txBody>
          <a:bodyPr>
            <a:norm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 2: Design pattern </a:t>
            </a:r>
            <a:r>
              <a:rPr lang="fr-FR" dirty="0" err="1"/>
              <a:t>used</a:t>
            </a:r>
            <a:r>
              <a:rPr lang="fr-FR" dirty="0"/>
              <a:t> for « Directory »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F4E7A-42A9-73E6-03A4-EE4E5AA91BB8}"/>
              </a:ext>
            </a:extLst>
          </p:cNvPr>
          <p:cNvSpPr txBox="1"/>
          <p:nvPr/>
        </p:nvSpPr>
        <p:spPr>
          <a:xfrm>
            <a:off x="2822713" y="3086100"/>
            <a:ext cx="6337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</a:t>
            </a:r>
            <a:r>
              <a:rPr lang="fr-FR" dirty="0" err="1"/>
              <a:t>Explain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b/ 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general</a:t>
            </a:r>
            <a:r>
              <a:rPr lang="fr-FR" dirty="0"/>
              <a:t> structure of the « composite » Design-Pattern</a:t>
            </a:r>
          </a:p>
          <a:p>
            <a:endParaRPr lang="fr-FR" dirty="0"/>
          </a:p>
          <a:p>
            <a:r>
              <a:rPr lang="fr-FR" dirty="0"/>
              <a:t>c/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1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2B6B-D211-FCD2-A5A4-9988EEA3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 :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pattern in a </a:t>
            </a:r>
            <a:r>
              <a:rPr lang="fr-FR" dirty="0" err="1"/>
              <a:t>graphic</a:t>
            </a:r>
            <a:r>
              <a:rPr lang="fr-FR" dirty="0"/>
              <a:t> </a:t>
            </a:r>
            <a:r>
              <a:rPr lang="fr-FR" dirty="0" err="1"/>
              <a:t>drawing</a:t>
            </a:r>
            <a:r>
              <a:rPr lang="fr-FR" dirty="0"/>
              <a:t> app (PowerPoint)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07E26-96D0-D7DE-DE4A-7E4EFE56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58" y="2350465"/>
            <a:ext cx="5505927" cy="320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F42DD-D155-374E-C880-85D70A88DDB5}"/>
              </a:ext>
            </a:extLst>
          </p:cNvPr>
          <p:cNvSpPr txBox="1"/>
          <p:nvPr/>
        </p:nvSpPr>
        <p:spPr>
          <a:xfrm>
            <a:off x="1982856" y="6047960"/>
            <a:ext cx="755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</a:t>
            </a:r>
            <a:r>
              <a:rPr lang="fr-FR" dirty="0" err="1"/>
              <a:t>give</a:t>
            </a:r>
            <a:r>
              <a:rPr lang="fr-FR" dirty="0"/>
              <a:t> UML classes for a minimal </a:t>
            </a:r>
            <a:r>
              <a:rPr lang="fr-FR" dirty="0" err="1"/>
              <a:t>graphic</a:t>
            </a:r>
            <a:r>
              <a:rPr lang="fr-FR" dirty="0"/>
              <a:t> app </a:t>
            </a:r>
            <a:r>
              <a:rPr lang="fr-FR" dirty="0" err="1"/>
              <a:t>supporting</a:t>
            </a:r>
            <a:r>
              <a:rPr lang="fr-FR" dirty="0"/>
              <a:t>: Line, Rectangle, </a:t>
            </a:r>
            <a:r>
              <a:rPr lang="fr-FR" dirty="0" err="1"/>
              <a:t>Text</a:t>
            </a:r>
            <a:endParaRPr lang="fr-FR" dirty="0"/>
          </a:p>
          <a:p>
            <a:r>
              <a:rPr lang="fr-FR" dirty="0"/>
              <a:t>b/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recursively</a:t>
            </a:r>
            <a:r>
              <a:rPr lang="fr-FR" dirty="0"/>
              <a:t> « group » </a:t>
            </a:r>
            <a:r>
              <a:rPr lang="fr-FR" dirty="0" err="1"/>
              <a:t>elements</a:t>
            </a:r>
            <a:r>
              <a:rPr lang="fr-FR" dirty="0"/>
              <a:t> of type « group », </a:t>
            </a:r>
            <a:r>
              <a:rPr lang="fr-FR" dirty="0" err="1"/>
              <a:t>rotate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659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D7B2-907F-135F-4014-24056C7C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 : </a:t>
            </a:r>
            <a:r>
              <a:rPr lang="fr-FR" dirty="0" err="1"/>
              <a:t>Copy&amp;Paste</a:t>
            </a:r>
            <a:r>
              <a:rPr lang="fr-FR" dirty="0"/>
              <a:t> .. Pattern=?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E611-0B65-47ED-2363-D1B0FB6640C2}"/>
              </a:ext>
            </a:extLst>
          </p:cNvPr>
          <p:cNvSpPr txBox="1"/>
          <p:nvPr/>
        </p:nvSpPr>
        <p:spPr>
          <a:xfrm>
            <a:off x="2932043" y="3061252"/>
            <a:ext cx="6897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(File or Directory)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copy&amp;paste</a:t>
            </a:r>
            <a:r>
              <a:rPr lang="fr-FR" dirty="0"/>
              <a:t>,</a:t>
            </a:r>
          </a:p>
          <a:p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duplicating</a:t>
            </a:r>
            <a:r>
              <a:rPr lang="fr-FR" dirty="0"/>
              <a:t> the full content of </a:t>
            </a:r>
            <a:r>
              <a:rPr lang="fr-FR" dirty="0" err="1"/>
              <a:t>it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file </a:t>
            </a:r>
            <a:r>
              <a:rPr lang="fr-FR" dirty="0" err="1"/>
              <a:t>act</a:t>
            </a:r>
            <a:r>
              <a:rPr lang="fr-FR" dirty="0"/>
              <a:t> as a « ?? Name of pattern ??» for </a:t>
            </a:r>
            <a:r>
              <a:rPr lang="fr-FR" dirty="0" err="1"/>
              <a:t>creating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24244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complete</a:t>
            </a:r>
            <a:r>
              <a:rPr lang="fr-FR" dirty="0"/>
              <a:t> more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3945834" y="198782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2845904" y="319936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4918213" y="319936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012EE-B737-25AA-C531-51E208F25357}"/>
              </a:ext>
            </a:extLst>
          </p:cNvPr>
          <p:cNvSpPr/>
          <p:nvPr/>
        </p:nvSpPr>
        <p:spPr>
          <a:xfrm>
            <a:off x="7957930" y="321282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SymbolicLink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4436-97AF-5182-883E-117FE5494BE0}"/>
              </a:ext>
            </a:extLst>
          </p:cNvPr>
          <p:cNvSpPr txBox="1"/>
          <p:nvPr/>
        </p:nvSpPr>
        <p:spPr>
          <a:xfrm>
            <a:off x="1530626" y="5113683"/>
            <a:ext cx="10065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create</a:t>
            </a:r>
            <a:r>
              <a:rPr lang="fr-FR" dirty="0"/>
              <a:t> 2 types of links</a:t>
            </a:r>
          </a:p>
          <a:p>
            <a:r>
              <a:rPr lang="fr-FR" dirty="0"/>
              <a:t>$ ln a b       </a:t>
            </a:r>
            <a:r>
              <a:rPr lang="fr-FR" dirty="0">
                <a:sym typeface="Wingdings" panose="05000000000000000000" pitchFamily="2" charset="2"/>
              </a:rPr>
              <a:t> « hard </a:t>
            </a:r>
            <a:r>
              <a:rPr lang="fr-FR" dirty="0" err="1">
                <a:sym typeface="Wingdings" panose="05000000000000000000" pitchFamily="2" charset="2"/>
              </a:rPr>
              <a:t>link</a:t>
            </a:r>
            <a:r>
              <a:rPr lang="fr-FR" dirty="0">
                <a:sym typeface="Wingdings" panose="05000000000000000000" pitchFamily="2" charset="2"/>
              </a:rPr>
              <a:t> »  :   Inode </a:t>
            </a:r>
            <a:r>
              <a:rPr lang="fr-FR" dirty="0" err="1">
                <a:sym typeface="Wingdings" panose="05000000000000000000" pitchFamily="2" charset="2"/>
              </a:rPr>
              <a:t>counter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incremented</a:t>
            </a:r>
            <a:r>
              <a:rPr lang="fr-FR" dirty="0">
                <a:sym typeface="Wingdings" panose="05000000000000000000" pitchFamily="2" charset="2"/>
              </a:rPr>
              <a:t> for </a:t>
            </a:r>
            <a:r>
              <a:rPr lang="fr-FR" dirty="0" err="1">
                <a:sym typeface="Wingdings" panose="05000000000000000000" pitchFamily="2" charset="2"/>
              </a:rPr>
              <a:t>existing</a:t>
            </a:r>
            <a:r>
              <a:rPr lang="fr-FR" dirty="0">
                <a:sym typeface="Wingdings" panose="05000000000000000000" pitchFamily="2" charset="2"/>
              </a:rPr>
              <a:t> file « a », </a:t>
            </a:r>
            <a:r>
              <a:rPr lang="fr-FR" dirty="0" err="1">
                <a:sym typeface="Wingdings" panose="05000000000000000000" pitchFamily="2" charset="2"/>
              </a:rPr>
              <a:t>now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also</a:t>
            </a:r>
            <a:r>
              <a:rPr lang="fr-FR" dirty="0">
                <a:sym typeface="Wingdings" panose="05000000000000000000" pitchFamily="2" charset="2"/>
              </a:rPr>
              <a:t> visible as « b »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          … </a:t>
            </a:r>
            <a:r>
              <a:rPr lang="fr-FR" dirty="0" err="1">
                <a:sym typeface="Wingdings" panose="05000000000000000000" pitchFamily="2" charset="2"/>
              </a:rPr>
              <a:t>delete</a:t>
            </a:r>
            <a:r>
              <a:rPr lang="fr-FR" dirty="0">
                <a:sym typeface="Wingdings" panose="05000000000000000000" pitchFamily="2" charset="2"/>
              </a:rPr>
              <a:t> « a » =&gt; « b » </a:t>
            </a:r>
            <a:r>
              <a:rPr lang="fr-FR" dirty="0" err="1">
                <a:sym typeface="Wingdings" panose="05000000000000000000" pitchFamily="2" charset="2"/>
              </a:rPr>
              <a:t>still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exists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with</a:t>
            </a:r>
            <a:r>
              <a:rPr lang="fr-FR" dirty="0">
                <a:sym typeface="Wingdings" panose="05000000000000000000" pitchFamily="2" charset="2"/>
              </a:rPr>
              <a:t> content of </a:t>
            </a:r>
            <a:r>
              <a:rPr lang="fr-FR" dirty="0" err="1">
                <a:sym typeface="Wingdings" panose="05000000000000000000" pitchFamily="2" charset="2"/>
              </a:rPr>
              <a:t>previous</a:t>
            </a:r>
            <a:r>
              <a:rPr lang="fr-FR" dirty="0">
                <a:sym typeface="Wingdings" panose="05000000000000000000" pitchFamily="2" charset="2"/>
              </a:rPr>
              <a:t> file</a:t>
            </a:r>
            <a:endParaRPr lang="fr-FR" dirty="0"/>
          </a:p>
          <a:p>
            <a:r>
              <a:rPr lang="fr-FR" dirty="0"/>
              <a:t>$ ln –s a b  </a:t>
            </a:r>
            <a:r>
              <a:rPr lang="fr-FR" dirty="0">
                <a:sym typeface="Wingdings" panose="05000000000000000000" pitchFamily="2" charset="2"/>
              </a:rPr>
              <a:t> « </a:t>
            </a:r>
            <a:r>
              <a:rPr lang="fr-FR" dirty="0" err="1">
                <a:sym typeface="Wingdings" panose="05000000000000000000" pitchFamily="2" charset="2"/>
              </a:rPr>
              <a:t>symbolic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link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  <a:p>
            <a:r>
              <a:rPr lang="fr-FR" dirty="0">
                <a:sym typeface="Wingdings" panose="05000000000000000000" pitchFamily="2" charset="2"/>
              </a:rPr>
              <a:t>          …. </a:t>
            </a:r>
            <a:r>
              <a:rPr lang="fr-FR" dirty="0" err="1">
                <a:sym typeface="Wingdings" panose="05000000000000000000" pitchFamily="2" charset="2"/>
              </a:rPr>
              <a:t>Delete</a:t>
            </a:r>
            <a:r>
              <a:rPr lang="fr-FR" dirty="0">
                <a:sym typeface="Wingdings" panose="05000000000000000000" pitchFamily="2" charset="2"/>
              </a:rPr>
              <a:t> « a » =&gt; « b » points to non-</a:t>
            </a:r>
            <a:r>
              <a:rPr lang="fr-FR" dirty="0" err="1">
                <a:sym typeface="Wingdings" panose="05000000000000000000" pitchFamily="2" charset="2"/>
              </a:rPr>
              <a:t>existing</a:t>
            </a:r>
            <a:r>
              <a:rPr lang="fr-FR" dirty="0">
                <a:sym typeface="Wingdings" panose="05000000000000000000" pitchFamily="2" charset="2"/>
              </a:rPr>
              <a:t> file </a:t>
            </a:r>
            <a:r>
              <a:rPr lang="fr-FR" dirty="0" err="1">
                <a:sym typeface="Wingdings" panose="05000000000000000000" pitchFamily="2" charset="2"/>
              </a:rPr>
              <a:t>name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Notice </a:t>
            </a:r>
            <a:r>
              <a:rPr lang="fr-FR" dirty="0" err="1">
                <a:sym typeface="Wingdings" panose="05000000000000000000" pitchFamily="2" charset="2"/>
              </a:rPr>
              <a:t>there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NO  « Link » class, </a:t>
            </a:r>
            <a:r>
              <a:rPr lang="fr-FR" dirty="0" err="1">
                <a:sym typeface="Wingdings" panose="05000000000000000000" pitchFamily="2" charset="2"/>
              </a:rPr>
              <a:t>only</a:t>
            </a:r>
            <a:r>
              <a:rPr lang="fr-FR" dirty="0">
                <a:sym typeface="Wingdings" panose="05000000000000000000" pitchFamily="2" charset="2"/>
              </a:rPr>
              <a:t> « </a:t>
            </a:r>
            <a:r>
              <a:rPr lang="fr-FR" dirty="0" err="1">
                <a:sym typeface="Wingdings" panose="05000000000000000000" pitchFamily="2" charset="2"/>
              </a:rPr>
              <a:t>SymbolicLink</a:t>
            </a:r>
            <a:r>
              <a:rPr lang="fr-FR" dirty="0">
                <a:sym typeface="Wingdings" panose="05000000000000000000" pitchFamily="2" charset="2"/>
              </a:rPr>
              <a:t> » class … but </a:t>
            </a:r>
            <a:r>
              <a:rPr lang="fr-FR" dirty="0" err="1">
                <a:sym typeface="Wingdings" panose="05000000000000000000" pitchFamily="2" charset="2"/>
              </a:rPr>
              <a:t>there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a new class « </a:t>
            </a:r>
            <a:r>
              <a:rPr lang="fr-FR" dirty="0" err="1">
                <a:sym typeface="Wingdings" panose="05000000000000000000" pitchFamily="2" charset="2"/>
              </a:rPr>
              <a:t>DataINode</a:t>
            </a:r>
            <a:r>
              <a:rPr lang="fr-FR" dirty="0">
                <a:sym typeface="Wingdings" panose="05000000000000000000" pitchFamily="2" charset="2"/>
              </a:rPr>
              <a:t> »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7808C-C840-5EA2-B07A-326CD945FFAA}"/>
              </a:ext>
            </a:extLst>
          </p:cNvPr>
          <p:cNvSpPr/>
          <p:nvPr/>
        </p:nvSpPr>
        <p:spPr>
          <a:xfrm>
            <a:off x="6034708" y="3951840"/>
            <a:ext cx="1558788" cy="45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DataINode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: </a:t>
            </a:r>
            <a:r>
              <a:rPr lang="fr-FR" dirty="0" err="1"/>
              <a:t>explain</a:t>
            </a:r>
            <a:r>
              <a:rPr lang="fr-FR" dirty="0"/>
              <a:t> design-pattern for « </a:t>
            </a:r>
            <a:r>
              <a:rPr lang="fr-FR" dirty="0" err="1"/>
              <a:t>Symbolic</a:t>
            </a:r>
            <a:r>
              <a:rPr lang="fr-FR" dirty="0"/>
              <a:t> Link » class</a:t>
            </a:r>
          </a:p>
        </p:txBody>
      </p:sp>
    </p:spTree>
    <p:extLst>
      <p:ext uri="{BB962C8B-B14F-4D97-AF65-F5344CB8AC3E}">
        <p14:creationId xmlns:p14="http://schemas.microsoft.com/office/powerpoint/2010/main" val="248842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5B40-09C6-C18D-81DB-52A4C804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7 :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of « Proxy » design pattern in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FA2E2-593F-CEB8-702F-23A0DC4E80D8}"/>
              </a:ext>
            </a:extLst>
          </p:cNvPr>
          <p:cNvSpPr txBox="1"/>
          <p:nvPr/>
        </p:nvSpPr>
        <p:spPr>
          <a:xfrm>
            <a:off x="3597965" y="3429000"/>
            <a:ext cx="4452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 DNS </a:t>
            </a:r>
            <a:r>
              <a:rPr lang="fr-FR" dirty="0" err="1"/>
              <a:t>name</a:t>
            </a:r>
            <a:r>
              <a:rPr lang="fr-FR" dirty="0"/>
              <a:t>  vs  Ipv4  </a:t>
            </a:r>
            <a:r>
              <a:rPr lang="fr-FR" dirty="0" err="1"/>
              <a:t>address</a:t>
            </a:r>
            <a:r>
              <a:rPr lang="fr-FR" dirty="0"/>
              <a:t>, Ipv6 </a:t>
            </a:r>
            <a:r>
              <a:rPr lang="fr-FR" dirty="0" err="1"/>
              <a:t>address</a:t>
            </a:r>
            <a:endParaRPr lang="fr-FR" dirty="0"/>
          </a:p>
          <a:p>
            <a:endParaRPr lang="fr-FR" dirty="0"/>
          </a:p>
          <a:p>
            <a:r>
              <a:rPr lang="fr-FR" dirty="0"/>
              <a:t>b/   http proxy   (cache)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as UML classes</a:t>
            </a:r>
          </a:p>
        </p:txBody>
      </p:sp>
    </p:spTree>
    <p:extLst>
      <p:ext uri="{BB962C8B-B14F-4D97-AF65-F5344CB8AC3E}">
        <p14:creationId xmlns:p14="http://schemas.microsoft.com/office/powerpoint/2010/main" val="126396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7828</TotalTime>
  <Words>1361</Words>
  <Application>Microsoft Office PowerPoint</Application>
  <PresentationFormat>Widescreen</PresentationFormat>
  <Paragraphs>196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Hands-On 1 - Design Patterns</vt:lpstr>
      <vt:lpstr>Outline</vt:lpstr>
      <vt:lpstr>Exercise 1 : complete UML links for classes diagram of a basic FileSystem</vt:lpstr>
      <vt:lpstr>Exercise 2: Design pattern used for « Directory » ?</vt:lpstr>
      <vt:lpstr>Exercise 3 : Can you recognize same pattern in a graphic drawing app (PowerPoint)</vt:lpstr>
      <vt:lpstr>Exercise 4 : Copy&amp;Paste .. Pattern=?</vt:lpstr>
      <vt:lpstr>Exercise 5 : complete more links</vt:lpstr>
      <vt:lpstr>Exercise 6 : explain design-pattern for « Symbolic Link » class</vt:lpstr>
      <vt:lpstr>Exercise 7 : give other examples of « Proxy » design pattern in network</vt:lpstr>
      <vt:lpstr>Exercise 8 : explain design-pattern for  « File» - « INodeData » class</vt:lpstr>
      <vt:lpstr>Exercise 9 : complete links … explain Pattern</vt:lpstr>
      <vt:lpstr>Exercise 10 : model UML classes for unix « NFS » (Network File System)</vt:lpstr>
      <vt:lpstr>Exercise 11 : linux « char device »</vt:lpstr>
      <vt:lpstr>Exercise 12 : linux loopback device</vt:lpstr>
      <vt:lpstr>Exercise 13 : linux « /proc »  FileSystem</vt:lpstr>
      <vt:lpstr>Exercise 14 : Namespaces .. « Chroot »</vt:lpstr>
      <vt:lpstr>Exercise 15 : Namespaces .. Docker Containers support</vt:lpstr>
      <vt:lpstr>Exercise 16 : File Explorer ClickHandler model as UML classes … recognize patterns « Decorator », « Chain Of Responsibility», « Strategy »,  else ?</vt:lpstr>
      <vt:lpstr>Exercise 17 : FileSystem class in Hadoop. which patterns do you recognize ?</vt:lpstr>
      <vt:lpstr>Exercise 18 : FileSystem class in Hadoop. which patterns do you recognize ?</vt:lpstr>
      <vt:lpstr>Exercise 19 : FileSystem class in Hadoop. which patterns do you recognize ?</vt:lpstr>
      <vt:lpstr>Exercise … </vt:lpstr>
      <vt:lpstr>Exercise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1 - Design Patterns</dc:title>
  <dc:creator>arnaud.nauwynck@gmail.com</dc:creator>
  <cp:lastModifiedBy>NAUWYNCK Arnaud</cp:lastModifiedBy>
  <cp:revision>29</cp:revision>
  <dcterms:created xsi:type="dcterms:W3CDTF">2023-01-21T16:25:09Z</dcterms:created>
  <dcterms:modified xsi:type="dcterms:W3CDTF">2023-02-23T22:55:28Z</dcterms:modified>
</cp:coreProperties>
</file>