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370" r:id="rId4"/>
    <p:sldId id="385" r:id="rId5"/>
    <p:sldId id="386" r:id="rId6"/>
    <p:sldId id="387" r:id="rId7"/>
    <p:sldId id="388" r:id="rId8"/>
    <p:sldId id="390" r:id="rId9"/>
    <p:sldId id="377" r:id="rId10"/>
    <p:sldId id="371" r:id="rId11"/>
    <p:sldId id="372" r:id="rId12"/>
    <p:sldId id="373" r:id="rId13"/>
    <p:sldId id="314" r:id="rId14"/>
    <p:sldId id="258" r:id="rId15"/>
    <p:sldId id="259" r:id="rId16"/>
    <p:sldId id="260" r:id="rId17"/>
    <p:sldId id="319" r:id="rId18"/>
    <p:sldId id="369" r:id="rId19"/>
    <p:sldId id="365" r:id="rId20"/>
    <p:sldId id="366" r:id="rId21"/>
    <p:sldId id="367" r:id="rId22"/>
    <p:sldId id="368" r:id="rId23"/>
    <p:sldId id="320" r:id="rId24"/>
    <p:sldId id="321" r:id="rId25"/>
    <p:sldId id="261" r:id="rId26"/>
    <p:sldId id="324" r:id="rId27"/>
    <p:sldId id="333" r:id="rId28"/>
    <p:sldId id="337" r:id="rId29"/>
    <p:sldId id="334" r:id="rId30"/>
    <p:sldId id="335" r:id="rId31"/>
    <p:sldId id="336" r:id="rId32"/>
    <p:sldId id="332" r:id="rId33"/>
    <p:sldId id="331" r:id="rId34"/>
    <p:sldId id="322" r:id="rId35"/>
    <p:sldId id="330" r:id="rId36"/>
    <p:sldId id="323" r:id="rId37"/>
    <p:sldId id="262" r:id="rId38"/>
    <p:sldId id="329" r:id="rId39"/>
    <p:sldId id="338" r:id="rId40"/>
    <p:sldId id="339" r:id="rId41"/>
    <p:sldId id="340" r:id="rId42"/>
    <p:sldId id="328" r:id="rId43"/>
    <p:sldId id="342" r:id="rId44"/>
    <p:sldId id="343" r:id="rId45"/>
    <p:sldId id="344" r:id="rId46"/>
    <p:sldId id="376" r:id="rId47"/>
    <p:sldId id="374" r:id="rId48"/>
    <p:sldId id="341" r:id="rId49"/>
    <p:sldId id="345" r:id="rId50"/>
    <p:sldId id="264" r:id="rId51"/>
    <p:sldId id="350" r:id="rId52"/>
    <p:sldId id="346" r:id="rId53"/>
    <p:sldId id="349" r:id="rId54"/>
    <p:sldId id="348" r:id="rId55"/>
    <p:sldId id="263" r:id="rId56"/>
    <p:sldId id="316" r:id="rId57"/>
    <p:sldId id="351" r:id="rId58"/>
    <p:sldId id="347" r:id="rId59"/>
    <p:sldId id="358" r:id="rId60"/>
    <p:sldId id="355" r:id="rId61"/>
    <p:sldId id="352" r:id="rId62"/>
    <p:sldId id="353" r:id="rId63"/>
    <p:sldId id="361" r:id="rId64"/>
    <p:sldId id="360" r:id="rId65"/>
    <p:sldId id="362" r:id="rId66"/>
    <p:sldId id="375" r:id="rId67"/>
    <p:sldId id="364" r:id="rId68"/>
    <p:sldId id="356" r:id="rId69"/>
    <p:sldId id="359" r:id="rId70"/>
    <p:sldId id="363" r:id="rId71"/>
    <p:sldId id="357" r:id="rId72"/>
    <p:sldId id="317" r:id="rId73"/>
    <p:sldId id="378" r:id="rId74"/>
    <p:sldId id="265" r:id="rId75"/>
    <p:sldId id="266" r:id="rId76"/>
    <p:sldId id="267" r:id="rId77"/>
    <p:sldId id="279" r:id="rId78"/>
    <p:sldId id="379" r:id="rId79"/>
    <p:sldId id="280" r:id="rId80"/>
    <p:sldId id="281" r:id="rId81"/>
    <p:sldId id="282" r:id="rId82"/>
    <p:sldId id="380" r:id="rId83"/>
    <p:sldId id="283" r:id="rId84"/>
    <p:sldId id="285" r:id="rId85"/>
    <p:sldId id="381" r:id="rId86"/>
    <p:sldId id="391" r:id="rId87"/>
    <p:sldId id="286" r:id="rId88"/>
    <p:sldId id="284" r:id="rId89"/>
    <p:sldId id="382" r:id="rId90"/>
    <p:sldId id="287" r:id="rId91"/>
    <p:sldId id="288" r:id="rId92"/>
    <p:sldId id="289" r:id="rId93"/>
    <p:sldId id="290" r:id="rId94"/>
    <p:sldId id="295" r:id="rId95"/>
    <p:sldId id="300" r:id="rId96"/>
    <p:sldId id="296" r:id="rId97"/>
    <p:sldId id="384" r:id="rId98"/>
    <p:sldId id="302" r:id="rId99"/>
    <p:sldId id="383" r:id="rId1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459" autoAdjust="0"/>
  </p:normalViewPr>
  <p:slideViewPr>
    <p:cSldViewPr snapToGrid="0">
      <p:cViewPr varScale="1">
        <p:scale>
          <a:sx n="77" d="100"/>
          <a:sy n="77" d="100"/>
        </p:scale>
        <p:origin x="1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93CE5-02C3-407E-B50D-E4F65FFF998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98D93-E10A-4966-84A9-D48738D018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9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8D93-E10A-4966-84A9-D48738D018C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60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8D93-E10A-4966-84A9-D48738D018CD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2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8D93-E10A-4966-84A9-D48738D018CD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8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B5C-0FB8-3DFB-616F-C1D9FEFB3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A984E-E415-FAC5-87FE-739858221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4908-84F6-90EC-D378-0FC087AF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D4B1-82AA-45BF-B46F-1DE959E2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55E1-DB03-BCDD-83D8-0DA49370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8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736A-80EB-60A5-A134-08EAB70D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B3F0-5A75-24E6-6CC4-ECAE28C5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CDCB-8376-4D8B-69E0-D10A8D2A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A9D4-2741-C70D-A2FB-465D922F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3496-19E8-7E5B-9A66-95AF157C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74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F03D8-88F1-DA2E-8275-4BDFFCFCF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3DC8D-9CCE-9778-4405-F9F7CC38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BB0C-468B-EBB7-7A85-B705B115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23EE-B81E-245F-DC5D-0BD0F100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78A5-204F-D024-7566-58912FEE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6E7C-DD08-C7AC-C5F6-75088C7E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C32E-72C5-52D0-B4B8-30DA2EBD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3730-C8D0-47BC-1D43-775C553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3BA9-DD47-1CEE-ACBA-D9760E3B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C7AC-1749-AE40-CDD9-46F9F0A5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6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EDA6-E7E0-6BB9-E1AF-25BABBA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8F5D-1D75-6C47-480D-6D438AC0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7489-9F93-0B8E-BC3A-255AD502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96CA7-A6B3-F982-7A97-4F5A53A9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BBFF-1351-A68B-4ABE-1AF7BBBA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2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18B-33FF-7852-1CF8-890B3993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1A35-AFAB-5BA6-50B9-3EA91C456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6D28E-A53A-F016-CF9F-D0A71B3A4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4DD99-F5B3-E86A-3D3A-71F45749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BADF7-3A32-3C89-3FBC-B775C32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534D-03C6-E061-2436-4CD645E5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02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54D3-6065-9EA0-E8DC-EAB7B84B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2C36-541A-E7EB-45D6-F6E7629D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CFA2-4C7A-42F7-2984-A67F8D1CE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ED3F-9CB6-57D7-A69C-F8CCFA143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B9EB2-C41E-585A-AEDF-9E780FA8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A09EF-1DF1-DD18-6323-48A16EF1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6CD84-8411-269F-3717-E5BAFE0D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B1441-F66D-1511-46CA-BDFEC6A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3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0B65-28FE-CE27-C86A-5D432135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E796-2138-5E4B-FF42-9A0876D1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11D79-56AB-48D3-ABDB-CA412F29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24B71-CB4E-A2D9-5508-E601316E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88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EDB03-531C-431C-E4C6-465907AC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38BD-C73E-B132-155A-7DEC58A3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BD9D2-8855-9089-8C68-AE1934A3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893E-EAFC-26D2-9821-41E4BC6C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6F72-703B-6A65-6D6C-614625F1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0151C-5663-4457-1ED0-56B95B0B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1422-3C83-D4C6-A1DB-8CB3D16D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20D39-9BBC-E559-1B7E-45231344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1041-C70A-1127-9445-53ABE08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79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DB18-F927-027F-A8D6-0DD574B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6A1A7-F961-8BEC-EB13-1003C98DC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6D3F-76B0-D058-3A34-35E76D60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A1D2E-E166-77E5-E89A-4EB5A515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4AAB-138F-574A-8716-91F24F6D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A486-408A-074B-EE4B-501EB680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1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58312-E46E-1634-5512-0336D2ED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EE59-EDA0-B212-DD05-33195D087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717C-D693-046A-5911-5622EDB5C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4F79-FC1B-4B53-B2BC-E702E28DAB11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DB83-E9D8-F621-3296-08A4D39A3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A4DC-75FA-0FFB-C02F-28B6E65F7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32F2-80D3-4829-F0B9-BF2C570F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2515"/>
            <a:ext cx="9144000" cy="2733448"/>
          </a:xfrm>
        </p:spPr>
        <p:txBody>
          <a:bodyPr/>
          <a:lstStyle/>
          <a:p>
            <a:r>
              <a:rPr lang="fr-FR" dirty="0"/>
              <a:t>Introduction to (Spark) </a:t>
            </a:r>
            <a:r>
              <a:rPr lang="fr-FR" dirty="0" err="1"/>
              <a:t>BigData</a:t>
            </a:r>
            <a:r>
              <a:rPr lang="fr-FR" dirty="0"/>
              <a:t> </a:t>
            </a:r>
            <a:r>
              <a:rPr lang="fr-FR" dirty="0" err="1"/>
              <a:t>Processing</a:t>
            </a:r>
            <a:br>
              <a:rPr lang="fr-FR" dirty="0"/>
            </a:br>
            <a:r>
              <a:rPr lang="fr-FR" dirty="0"/>
              <a:t>(Distributed Operations)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F9965-8E63-3A92-8E0D-1EA64A1BE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12254"/>
          </a:xfrm>
        </p:spPr>
        <p:txBody>
          <a:bodyPr/>
          <a:lstStyle/>
          <a:p>
            <a:r>
              <a:rPr lang="fr-FR" dirty="0"/>
              <a:t>cours 2024</a:t>
            </a:r>
          </a:p>
          <a:p>
            <a:r>
              <a:rPr lang="fr-FR" dirty="0"/>
              <a:t>arnaud.nauwynck@gmail.com</a:t>
            </a:r>
          </a:p>
          <a:p>
            <a:endParaRPr lang="fr-FR" dirty="0"/>
          </a:p>
          <a:p>
            <a:r>
              <a:rPr lang="fr-FR" dirty="0"/>
              <a:t>This document: https://github.com/Arnaud-Nauwynck/Presentations/bigdata</a:t>
            </a:r>
          </a:p>
        </p:txBody>
      </p:sp>
    </p:spTree>
    <p:extLst>
      <p:ext uri="{BB962C8B-B14F-4D97-AF65-F5344CB8AC3E}">
        <p14:creationId xmlns:p14="http://schemas.microsoft.com/office/powerpoint/2010/main" val="312992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9C16-135E-9658-033F-CF2FC3B3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461" y="13811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How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eat</a:t>
            </a:r>
            <a:r>
              <a:rPr lang="fr-FR" dirty="0"/>
              <a:t> an </a:t>
            </a:r>
            <a:r>
              <a:rPr lang="fr-FR" dirty="0" err="1"/>
              <a:t>Elephant</a:t>
            </a:r>
            <a:r>
              <a:rPr lang="fr-FR" dirty="0"/>
              <a:t> ?</a:t>
            </a:r>
          </a:p>
        </p:txBody>
      </p:sp>
      <p:pic>
        <p:nvPicPr>
          <p:cNvPr id="9218" name="Picture 2" descr="Elephants' Graveyard? | Peter James Thomas">
            <a:extLst>
              <a:ext uri="{FF2B5EF4-FFF2-40B4-BE49-F238E27FC236}">
                <a16:creationId xmlns:a16="http://schemas.microsoft.com/office/drawing/2014/main" id="{92F2E7F6-7CE3-CC33-96D9-7E90CA9F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616076"/>
            <a:ext cx="7429500" cy="455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6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FE6-A13B-CFB9-DFB3-A3CC31DE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1750" cy="1258888"/>
          </a:xfrm>
        </p:spPr>
        <p:txBody>
          <a:bodyPr/>
          <a:lstStyle/>
          <a:p>
            <a:r>
              <a:rPr lang="fr-FR" dirty="0"/>
              <a:t>https://www.azquotes.com/quote/529521</a:t>
            </a:r>
            <a:br>
              <a:rPr lang="fr-FR" dirty="0"/>
            </a:br>
            <a:r>
              <a:rPr lang="fr-FR" dirty="0"/>
              <a:t>( </a:t>
            </a:r>
            <a:r>
              <a:rPr lang="fr-FR" dirty="0" err="1"/>
              <a:t>African</a:t>
            </a:r>
            <a:r>
              <a:rPr lang="fr-FR" dirty="0"/>
              <a:t> </a:t>
            </a:r>
            <a:r>
              <a:rPr lang="fr-FR" dirty="0" err="1"/>
              <a:t>Proverb</a:t>
            </a:r>
            <a:r>
              <a:rPr lang="fr-FR" dirty="0"/>
              <a:t>)</a:t>
            </a:r>
          </a:p>
        </p:txBody>
      </p:sp>
      <p:pic>
        <p:nvPicPr>
          <p:cNvPr id="8194" name="Picture 2" descr="There is only one way to eat an elephant, a bite at a time. - Desmond Tutu">
            <a:extLst>
              <a:ext uri="{FF2B5EF4-FFF2-40B4-BE49-F238E27FC236}">
                <a16:creationId xmlns:a16="http://schemas.microsoft.com/office/drawing/2014/main" id="{C9223998-D6E2-2F5D-0043-3400C4FC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838325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4A91-C254-1C01-4C88-DE5A08A5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1803400"/>
            <a:ext cx="11344275" cy="279241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split </a:t>
            </a:r>
            <a:r>
              <a:rPr lang="fr-FR" sz="3600" dirty="0" err="1"/>
              <a:t>into</a:t>
            </a:r>
            <a:r>
              <a:rPr lang="fr-FR" sz="3600" dirty="0"/>
              <a:t> </a:t>
            </a:r>
            <a:r>
              <a:rPr lang="fr-FR" sz="3600" dirty="0" err="1"/>
              <a:t>pieces</a:t>
            </a:r>
            <a:r>
              <a:rPr lang="fr-FR" sz="3600" dirty="0"/>
              <a:t> (partitions), </a:t>
            </a:r>
            <a:br>
              <a:rPr lang="fr-FR" sz="3600" dirty="0"/>
            </a:br>
            <a:br>
              <a:rPr lang="fr-FR" sz="3600" dirty="0"/>
            </a:br>
            <a:r>
              <a:rPr lang="fr-FR" sz="3600" dirty="0"/>
              <a:t>and </a:t>
            </a:r>
            <a:r>
              <a:rPr lang="fr-FR" sz="3600" dirty="0" err="1"/>
              <a:t>then</a:t>
            </a:r>
            <a:r>
              <a:rPr lang="fr-FR" sz="3600" dirty="0"/>
              <a:t> </a:t>
            </a:r>
            <a:br>
              <a:rPr lang="fr-FR" sz="3600" dirty="0"/>
            </a:br>
            <a:br>
              <a:rPr lang="fr-FR" sz="3600" dirty="0"/>
            </a:br>
            <a:r>
              <a:rPr lang="fr-FR" sz="3600" dirty="0" err="1"/>
              <a:t>iterate</a:t>
            </a:r>
            <a:r>
              <a:rPr lang="fr-FR" sz="3600" dirty="0"/>
              <a:t> one partition at a time</a:t>
            </a:r>
            <a:br>
              <a:rPr lang="fr-FR" sz="3600" dirty="0"/>
            </a:br>
            <a:r>
              <a:rPr lang="fr-FR" sz="3600" dirty="0"/>
              <a:t>(or </a:t>
            </a:r>
            <a:r>
              <a:rPr lang="fr-FR" sz="3600" dirty="0" err="1"/>
              <a:t>parallelize</a:t>
            </a:r>
            <a:r>
              <a:rPr lang="fr-FR" sz="3600" dirty="0"/>
              <a:t> + </a:t>
            </a:r>
            <a:r>
              <a:rPr lang="fr-FR" sz="3600" dirty="0" err="1"/>
              <a:t>iterate</a:t>
            </a:r>
            <a:r>
              <a:rPr lang="fr-FR" sz="3600" dirty="0"/>
              <a:t> if possible)</a:t>
            </a:r>
          </a:p>
        </p:txBody>
      </p:sp>
    </p:spTree>
    <p:extLst>
      <p:ext uri="{BB962C8B-B14F-4D97-AF65-F5344CB8AC3E}">
        <p14:creationId xmlns:p14="http://schemas.microsoft.com/office/powerpoint/2010/main" val="58805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4351338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903168" y="2543541"/>
            <a:ext cx="9607061" cy="33352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271954" y="1893279"/>
            <a:ext cx="849921" cy="392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45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java.util.ArrayList</a:t>
            </a:r>
            <a:r>
              <a:rPr lang="fr-FR" dirty="0"/>
              <a:t>&lt;T&gt;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DF984D-E1AB-A505-19C1-79E9AEEDED61}"/>
              </a:ext>
            </a:extLst>
          </p:cNvPr>
          <p:cNvSpPr/>
          <p:nvPr/>
        </p:nvSpPr>
        <p:spPr>
          <a:xfrm>
            <a:off x="4484077" y="2461846"/>
            <a:ext cx="281354" cy="3499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3674AC-574E-29BB-A34C-BDB561DA18DA}"/>
              </a:ext>
            </a:extLst>
          </p:cNvPr>
          <p:cNvCxnSpPr/>
          <p:nvPr/>
        </p:nvCxnSpPr>
        <p:spPr>
          <a:xfrm>
            <a:off x="3294185" y="2461846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4847F-8F98-D83A-E798-EC52F2E5D988}"/>
              </a:ext>
            </a:extLst>
          </p:cNvPr>
          <p:cNvSpPr txBox="1"/>
          <p:nvPr/>
        </p:nvSpPr>
        <p:spPr>
          <a:xfrm>
            <a:off x="1977467" y="1923186"/>
            <a:ext cx="15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List&lt;T&gt; ls =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5F8D2-8B04-63FE-B4E9-2AAF13117B50}"/>
              </a:ext>
            </a:extLst>
          </p:cNvPr>
          <p:cNvCxnSpPr/>
          <p:nvPr/>
        </p:nvCxnSpPr>
        <p:spPr>
          <a:xfrm>
            <a:off x="4865078" y="2643554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312BE-FFB6-EEB0-061C-88B5DFE9CF39}"/>
              </a:ext>
            </a:extLst>
          </p:cNvPr>
          <p:cNvSpPr txBox="1"/>
          <p:nvPr/>
        </p:nvSpPr>
        <p:spPr>
          <a:xfrm>
            <a:off x="4170750" y="1533401"/>
            <a:ext cx="1230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T[] </a:t>
            </a:r>
            <a:r>
              <a:rPr lang="fr-FR" sz="2400" dirty="0" err="1"/>
              <a:t>array</a:t>
            </a:r>
            <a:endParaRPr lang="fr-FR" sz="2400" dirty="0"/>
          </a:p>
          <a:p>
            <a:r>
              <a:rPr lang="fr-FR" sz="2400" dirty="0"/>
              <a:t>size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2B739B-72EF-6606-DB87-1ADCE4800E4F}"/>
              </a:ext>
            </a:extLst>
          </p:cNvPr>
          <p:cNvSpPr/>
          <p:nvPr/>
        </p:nvSpPr>
        <p:spPr>
          <a:xfrm>
            <a:off x="6037386" y="2540977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7FA309-0DBB-1391-83B4-64816B6A77F9}"/>
              </a:ext>
            </a:extLst>
          </p:cNvPr>
          <p:cNvCxnSpPr/>
          <p:nvPr/>
        </p:nvCxnSpPr>
        <p:spPr>
          <a:xfrm>
            <a:off x="4865078" y="3071450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506E9-9C8F-D569-CD27-3D186405975C}"/>
              </a:ext>
            </a:extLst>
          </p:cNvPr>
          <p:cNvSpPr/>
          <p:nvPr/>
        </p:nvSpPr>
        <p:spPr>
          <a:xfrm>
            <a:off x="6037386" y="2968873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CFEA6F-13D3-01CE-3790-3FC0018D8D2E}"/>
              </a:ext>
            </a:extLst>
          </p:cNvPr>
          <p:cNvCxnSpPr/>
          <p:nvPr/>
        </p:nvCxnSpPr>
        <p:spPr>
          <a:xfrm>
            <a:off x="4865078" y="3499346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870D36-F2A2-7E8D-27C1-29B9F0B634A0}"/>
              </a:ext>
            </a:extLst>
          </p:cNvPr>
          <p:cNvSpPr/>
          <p:nvPr/>
        </p:nvSpPr>
        <p:spPr>
          <a:xfrm>
            <a:off x="6037386" y="3396769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C3D89-B553-8317-853B-82D275882532}"/>
              </a:ext>
            </a:extLst>
          </p:cNvPr>
          <p:cNvCxnSpPr/>
          <p:nvPr/>
        </p:nvCxnSpPr>
        <p:spPr>
          <a:xfrm>
            <a:off x="4865078" y="3927242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65344-9FE3-BE3E-872D-94C4380F6EBB}"/>
              </a:ext>
            </a:extLst>
          </p:cNvPr>
          <p:cNvSpPr/>
          <p:nvPr/>
        </p:nvSpPr>
        <p:spPr>
          <a:xfrm>
            <a:off x="6037386" y="3824665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AC8AA-F9C4-7A8D-41E8-3C5D98F317DF}"/>
              </a:ext>
            </a:extLst>
          </p:cNvPr>
          <p:cNvCxnSpPr/>
          <p:nvPr/>
        </p:nvCxnSpPr>
        <p:spPr>
          <a:xfrm>
            <a:off x="4865078" y="4953004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A3106FD-6CBD-6619-9DC5-0913B283A488}"/>
              </a:ext>
            </a:extLst>
          </p:cNvPr>
          <p:cNvSpPr/>
          <p:nvPr/>
        </p:nvSpPr>
        <p:spPr>
          <a:xfrm>
            <a:off x="6037386" y="4850427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63E5A-1CC5-B012-100F-13C7DCF35158}"/>
              </a:ext>
            </a:extLst>
          </p:cNvPr>
          <p:cNvCxnSpPr/>
          <p:nvPr/>
        </p:nvCxnSpPr>
        <p:spPr>
          <a:xfrm>
            <a:off x="4865078" y="5380900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4E8CDBF-A074-3713-D7AC-4F118517257E}"/>
              </a:ext>
            </a:extLst>
          </p:cNvPr>
          <p:cNvSpPr/>
          <p:nvPr/>
        </p:nvSpPr>
        <p:spPr>
          <a:xfrm>
            <a:off x="6037386" y="5278323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8FC9DF-E43D-DA51-5B39-8099D735A059}"/>
              </a:ext>
            </a:extLst>
          </p:cNvPr>
          <p:cNvSpPr txBox="1"/>
          <p:nvPr/>
        </p:nvSpPr>
        <p:spPr>
          <a:xfrm>
            <a:off x="6324865" y="1545116"/>
            <a:ext cx="238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 </a:t>
            </a:r>
            <a:r>
              <a:rPr lang="fr-FR" sz="2400" dirty="0" err="1"/>
              <a:t>objects</a:t>
            </a:r>
            <a:r>
              <a:rPr lang="fr-FR" sz="2400" dirty="0"/>
              <a:t>  (=</a:t>
            </a:r>
            <a:r>
              <a:rPr lang="fr-FR" sz="2400" dirty="0" err="1"/>
              <a:t>rows</a:t>
            </a:r>
            <a:r>
              <a:rPr lang="fr-FR" sz="24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AE1C1-EDDD-197D-7601-330CBE612255}"/>
              </a:ext>
            </a:extLst>
          </p:cNvPr>
          <p:cNvSpPr txBox="1"/>
          <p:nvPr/>
        </p:nvSpPr>
        <p:spPr>
          <a:xfrm>
            <a:off x="7590693" y="2384851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row</a:t>
            </a:r>
            <a:r>
              <a:rPr lang="fr-FR" sz="2400" dirty="0"/>
              <a:t>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77609-CBE6-E936-31BA-8DF33310D79A}"/>
              </a:ext>
            </a:extLst>
          </p:cNvPr>
          <p:cNvSpPr txBox="1"/>
          <p:nvPr/>
        </p:nvSpPr>
        <p:spPr>
          <a:xfrm>
            <a:off x="7620002" y="5150067"/>
            <a:ext cx="11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row</a:t>
            </a:r>
            <a:r>
              <a:rPr lang="fr-FR" sz="2400" dirty="0"/>
              <a:t> N-1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95BA4-E4CD-9992-F614-8B1AAC8B0EE6}"/>
              </a:ext>
            </a:extLst>
          </p:cNvPr>
          <p:cNvSpPr txBox="1"/>
          <p:nvPr/>
        </p:nvSpPr>
        <p:spPr>
          <a:xfrm>
            <a:off x="7590692" y="2840617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row</a:t>
            </a:r>
            <a:r>
              <a:rPr lang="fr-FR" sz="2400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AF4B01-C402-25B2-0FD5-F2302B4E0045}"/>
              </a:ext>
            </a:extLst>
          </p:cNvPr>
          <p:cNvSpPr txBox="1"/>
          <p:nvPr/>
        </p:nvSpPr>
        <p:spPr>
          <a:xfrm>
            <a:off x="6583143" y="4141221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139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List&lt;T&gt;  Java VM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2872-5D90-8A95-1566-D5595D07A2A8}"/>
              </a:ext>
            </a:extLst>
          </p:cNvPr>
          <p:cNvSpPr txBox="1"/>
          <p:nvPr/>
        </p:nvSpPr>
        <p:spPr>
          <a:xfrm>
            <a:off x="4532260" y="1667959"/>
            <a:ext cx="74328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Restriction 1/  </a:t>
            </a:r>
            <a:r>
              <a:rPr lang="fr-FR" sz="2800" dirty="0" err="1"/>
              <a:t>array</a:t>
            </a:r>
            <a:r>
              <a:rPr lang="fr-FR" sz="2800" dirty="0"/>
              <a:t> are </a:t>
            </a:r>
            <a:r>
              <a:rPr lang="fr-FR" sz="2800" dirty="0" err="1"/>
              <a:t>indexed</a:t>
            </a:r>
            <a:r>
              <a:rPr lang="fr-FR" sz="2800" dirty="0"/>
              <a:t> by "</a:t>
            </a:r>
            <a:r>
              <a:rPr lang="fr-FR" sz="2800" dirty="0" err="1"/>
              <a:t>int</a:t>
            </a:r>
            <a:r>
              <a:rPr lang="fr-FR" sz="2800" dirty="0"/>
              <a:t>" (32 bits)</a:t>
            </a:r>
          </a:p>
          <a:p>
            <a:endParaRPr lang="fr-FR" sz="2800" dirty="0"/>
          </a:p>
          <a:p>
            <a:r>
              <a:rPr lang="fr-FR" sz="2800" b="1" dirty="0" err="1"/>
              <a:t>number</a:t>
            </a:r>
            <a:r>
              <a:rPr lang="fr-FR" sz="2800" b="1" dirty="0"/>
              <a:t> of </a:t>
            </a:r>
            <a:r>
              <a:rPr lang="fr-FR" sz="2800" b="1" dirty="0" err="1"/>
              <a:t>elements</a:t>
            </a:r>
            <a:r>
              <a:rPr lang="fr-FR" sz="2800" b="1" dirty="0"/>
              <a:t> : N  &lt;</a:t>
            </a:r>
            <a:r>
              <a:rPr lang="fr-FR" sz="2800" dirty="0"/>
              <a:t>   2 ^32 - 1  </a:t>
            </a:r>
            <a:r>
              <a:rPr lang="fr-FR" sz="2800" b="1" dirty="0"/>
              <a:t>~ 2 Billions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Restriction 2/  </a:t>
            </a:r>
            <a:r>
              <a:rPr lang="fr-FR" sz="2800" dirty="0" err="1"/>
              <a:t>objects</a:t>
            </a:r>
            <a:r>
              <a:rPr lang="fr-FR" sz="2800" dirty="0"/>
              <a:t> are in </a:t>
            </a:r>
            <a:r>
              <a:rPr lang="fr-FR" sz="2800" dirty="0" err="1"/>
              <a:t>heap</a:t>
            </a:r>
            <a:r>
              <a:rPr lang="fr-FR" sz="2800" dirty="0"/>
              <a:t> memory (-</a:t>
            </a:r>
            <a:r>
              <a:rPr lang="fr-FR" sz="2800" dirty="0" err="1"/>
              <a:t>Xmx</a:t>
            </a:r>
            <a:r>
              <a:rPr lang="fr-FR" sz="2800" dirty="0"/>
              <a:t>)</a:t>
            </a:r>
            <a:br>
              <a:rPr lang="fr-FR" sz="2800" dirty="0"/>
            </a:br>
            <a:br>
              <a:rPr lang="fr-FR" sz="2800" dirty="0"/>
            </a:br>
            <a:r>
              <a:rPr lang="fr-FR" sz="2800" b="1" dirty="0"/>
              <a:t>total memory size</a:t>
            </a:r>
            <a:r>
              <a:rPr lang="fr-FR" sz="2800" dirty="0"/>
              <a:t> (in bytes) &lt; -</a:t>
            </a:r>
            <a:r>
              <a:rPr lang="fr-FR" sz="2800" dirty="0" err="1"/>
              <a:t>Xmx</a:t>
            </a:r>
            <a:r>
              <a:rPr lang="fr-FR" sz="2800" dirty="0"/>
              <a:t> </a:t>
            </a:r>
          </a:p>
          <a:p>
            <a:r>
              <a:rPr lang="fr-FR" sz="2800" dirty="0"/>
              <a:t>                                                          (ex: -Xmx128g)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52E300-14E1-0AF5-1E0B-466C476A2E8C}"/>
              </a:ext>
            </a:extLst>
          </p:cNvPr>
          <p:cNvGrpSpPr/>
          <p:nvPr/>
        </p:nvGrpSpPr>
        <p:grpSpPr>
          <a:xfrm>
            <a:off x="1438048" y="2378162"/>
            <a:ext cx="1978811" cy="2185046"/>
            <a:chOff x="480780" y="2334687"/>
            <a:chExt cx="2378963" cy="2209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1895C7-ABAD-F02D-143E-C19E3F97058C}"/>
                </a:ext>
              </a:extLst>
            </p:cNvPr>
            <p:cNvSpPr/>
            <p:nvPr/>
          </p:nvSpPr>
          <p:spPr>
            <a:xfrm>
              <a:off x="838200" y="2334687"/>
              <a:ext cx="178710" cy="2209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675E41F-0917-4500-D7AE-115380FB6B15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0" y="2334687"/>
              <a:ext cx="282958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ED7B55D-F4D8-F3B3-044C-46A732ED2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2449434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CDAD98-40C5-966D-E966-D093D8EFE556}"/>
                </a:ext>
              </a:extLst>
            </p:cNvPr>
            <p:cNvSpPr/>
            <p:nvPr/>
          </p:nvSpPr>
          <p:spPr>
            <a:xfrm>
              <a:off x="1824829" y="2384657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90360D-28C0-8133-EBB0-77CD92754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2719646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855AF0-BDE4-5178-1CC1-47CFC9842D24}"/>
                </a:ext>
              </a:extLst>
            </p:cNvPr>
            <p:cNvSpPr/>
            <p:nvPr/>
          </p:nvSpPr>
          <p:spPr>
            <a:xfrm>
              <a:off x="1824829" y="2654870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3B0068-009D-23C9-AFD8-E8C70D530A8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2989859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3888FF-14D8-D006-CEC4-C7160501D544}"/>
                </a:ext>
              </a:extLst>
            </p:cNvPr>
            <p:cNvSpPr/>
            <p:nvPr/>
          </p:nvSpPr>
          <p:spPr>
            <a:xfrm>
              <a:off x="1824829" y="2925082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7A6A70C-076A-3838-7A8E-0389650EE8A9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3260071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C46D24-8155-DB62-0A10-AF79E1488FA3}"/>
                </a:ext>
              </a:extLst>
            </p:cNvPr>
            <p:cNvSpPr/>
            <p:nvPr/>
          </p:nvSpPr>
          <p:spPr>
            <a:xfrm>
              <a:off x="1824829" y="3195295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F22BC3-5EAB-467E-95FC-5F21DD9CFB28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3907830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B64B8A-A2B1-9C63-5289-FDB9058011C4}"/>
                </a:ext>
              </a:extLst>
            </p:cNvPr>
            <p:cNvSpPr/>
            <p:nvPr/>
          </p:nvSpPr>
          <p:spPr>
            <a:xfrm>
              <a:off x="1824829" y="3843054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E4E21-463B-500A-CC8C-4BB4486D42C7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4178042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862B49-45BD-FE05-5A40-3052744D7181}"/>
                </a:ext>
              </a:extLst>
            </p:cNvPr>
            <p:cNvSpPr/>
            <p:nvPr/>
          </p:nvSpPr>
          <p:spPr>
            <a:xfrm>
              <a:off x="1824829" y="4113266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E5CC8A-DA66-8255-90C5-7DCF7FAD0056}"/>
                </a:ext>
              </a:extLst>
            </p:cNvPr>
            <p:cNvSpPr txBox="1"/>
            <p:nvPr/>
          </p:nvSpPr>
          <p:spPr>
            <a:xfrm>
              <a:off x="2041707" y="3337798"/>
              <a:ext cx="818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35ECA6B-CFC4-2558-C945-88B3C8C2163E}"/>
              </a:ext>
            </a:extLst>
          </p:cNvPr>
          <p:cNvSpPr/>
          <p:nvPr/>
        </p:nvSpPr>
        <p:spPr>
          <a:xfrm>
            <a:off x="1295670" y="2051539"/>
            <a:ext cx="2564566" cy="284577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929EE3A5-49A3-2757-7489-CCEFB1F78678}"/>
              </a:ext>
            </a:extLst>
          </p:cNvPr>
          <p:cNvSpPr/>
          <p:nvPr/>
        </p:nvSpPr>
        <p:spPr>
          <a:xfrm>
            <a:off x="1242646" y="4961221"/>
            <a:ext cx="2678723" cy="38458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AD6A2-4565-DB9C-B938-95E4E7417817}"/>
              </a:ext>
            </a:extLst>
          </p:cNvPr>
          <p:cNvSpPr txBox="1"/>
          <p:nvPr/>
        </p:nvSpPr>
        <p:spPr>
          <a:xfrm>
            <a:off x="1694272" y="5335385"/>
            <a:ext cx="172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memory &lt;  -</a:t>
            </a:r>
            <a:r>
              <a:rPr lang="fr-FR" dirty="0" err="1"/>
              <a:t>Xmx</a:t>
            </a:r>
            <a:endParaRPr lang="fr-FR" dirty="0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90B810D2-8C12-5FF1-7CC1-F320512BF7AF}"/>
              </a:ext>
            </a:extLst>
          </p:cNvPr>
          <p:cNvSpPr/>
          <p:nvPr/>
        </p:nvSpPr>
        <p:spPr>
          <a:xfrm rot="5400000">
            <a:off x="380617" y="3405806"/>
            <a:ext cx="2185047" cy="148651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21637C-A26E-1CC4-6EEF-E6C7E5B4FCB7}"/>
              </a:ext>
            </a:extLst>
          </p:cNvPr>
          <p:cNvSpPr txBox="1"/>
          <p:nvPr/>
        </p:nvSpPr>
        <p:spPr>
          <a:xfrm>
            <a:off x="0" y="313838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&lt; 2Billions</a:t>
            </a:r>
          </a:p>
        </p:txBody>
      </p:sp>
    </p:spTree>
    <p:extLst>
      <p:ext uri="{BB962C8B-B14F-4D97-AF65-F5344CB8AC3E}">
        <p14:creationId xmlns:p14="http://schemas.microsoft.com/office/powerpoint/2010/main" val="386399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377461"/>
          </a:xfrm>
        </p:spPr>
        <p:txBody>
          <a:bodyPr/>
          <a:lstStyle/>
          <a:p>
            <a:pPr algn="ctr"/>
            <a:r>
              <a:rPr lang="fr-FR" dirty="0" err="1"/>
              <a:t>Splitting</a:t>
            </a:r>
            <a:r>
              <a:rPr lang="fr-FR" dirty="0"/>
              <a:t> List&lt;T&gt; in  </a:t>
            </a:r>
            <a:r>
              <a:rPr lang="fr-FR" dirty="0" err="1"/>
              <a:t>sub-list</a:t>
            </a:r>
            <a:r>
              <a:rPr lang="fr-FR" dirty="0"/>
              <a:t>   List&lt;Partition&lt;T&gt;&gt;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8C65AC-06E2-394D-DFDF-D5EB5CDFE6F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03759" y="3028328"/>
            <a:ext cx="1558781" cy="4530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6B5A94-0CCE-40AC-84A0-CBD5DFAB6141}"/>
              </a:ext>
            </a:extLst>
          </p:cNvPr>
          <p:cNvSpPr txBox="1"/>
          <p:nvPr/>
        </p:nvSpPr>
        <p:spPr>
          <a:xfrm>
            <a:off x="1327787" y="2130553"/>
            <a:ext cx="293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List&lt;Partition&lt;T&gt;&gt; ls =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D45A4B-9DD8-10C4-AE11-3D303F706229}"/>
              </a:ext>
            </a:extLst>
          </p:cNvPr>
          <p:cNvCxnSpPr>
            <a:cxnSpLocks/>
          </p:cNvCxnSpPr>
          <p:nvPr/>
        </p:nvCxnSpPr>
        <p:spPr>
          <a:xfrm>
            <a:off x="6317791" y="2725616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20F91E-8E8C-7B63-D9D2-160E63FE42AE}"/>
              </a:ext>
            </a:extLst>
          </p:cNvPr>
          <p:cNvSpPr txBox="1"/>
          <p:nvPr/>
        </p:nvSpPr>
        <p:spPr>
          <a:xfrm>
            <a:off x="5323565" y="1629914"/>
            <a:ext cx="1437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Partition=</a:t>
            </a:r>
          </a:p>
          <a:p>
            <a:r>
              <a:rPr lang="fr-FR" sz="2400" dirty="0"/>
              <a:t>   T[] </a:t>
            </a:r>
            <a:r>
              <a:rPr lang="fr-FR" sz="2400" dirty="0" err="1"/>
              <a:t>array</a:t>
            </a:r>
            <a:endParaRPr lang="fr-FR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A4CB6-87E5-4C69-85E0-6DC5A23791AC}"/>
              </a:ext>
            </a:extLst>
          </p:cNvPr>
          <p:cNvSpPr/>
          <p:nvPr/>
        </p:nvSpPr>
        <p:spPr>
          <a:xfrm>
            <a:off x="7163598" y="2652841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4101F-3FE1-AB57-38AD-1CB093059764}"/>
              </a:ext>
            </a:extLst>
          </p:cNvPr>
          <p:cNvSpPr/>
          <p:nvPr/>
        </p:nvSpPr>
        <p:spPr>
          <a:xfrm>
            <a:off x="7163597" y="2955552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8C46E-E31E-653E-B7AB-0F3A03AB6537}"/>
              </a:ext>
            </a:extLst>
          </p:cNvPr>
          <p:cNvSpPr/>
          <p:nvPr/>
        </p:nvSpPr>
        <p:spPr>
          <a:xfrm>
            <a:off x="7163597" y="3380486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154DE-C94D-62DC-A292-269A81BE3C47}"/>
              </a:ext>
            </a:extLst>
          </p:cNvPr>
          <p:cNvSpPr txBox="1"/>
          <p:nvPr/>
        </p:nvSpPr>
        <p:spPr>
          <a:xfrm>
            <a:off x="7313079" y="1718439"/>
            <a:ext cx="238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 </a:t>
            </a:r>
            <a:r>
              <a:rPr lang="fr-FR" sz="2400" dirty="0" err="1"/>
              <a:t>objects</a:t>
            </a:r>
            <a:r>
              <a:rPr lang="fr-FR" sz="2400" dirty="0"/>
              <a:t>  (=</a:t>
            </a:r>
            <a:r>
              <a:rPr lang="fr-FR" sz="2400" dirty="0" err="1"/>
              <a:t>rows</a:t>
            </a:r>
            <a:r>
              <a:rPr lang="fr-FR" sz="24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E42B30-16BE-349E-8EED-DE1CAE592FDD}"/>
              </a:ext>
            </a:extLst>
          </p:cNvPr>
          <p:cNvSpPr txBox="1"/>
          <p:nvPr/>
        </p:nvSpPr>
        <p:spPr>
          <a:xfrm>
            <a:off x="7430905" y="2991370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A9C29E-358F-6240-7010-A46C6C6F7478}"/>
              </a:ext>
            </a:extLst>
          </p:cNvPr>
          <p:cNvCxnSpPr/>
          <p:nvPr/>
        </p:nvCxnSpPr>
        <p:spPr>
          <a:xfrm>
            <a:off x="1942944" y="2754832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F2386B1-8F86-9C3A-D4FA-03DF80E55CF1}"/>
              </a:ext>
            </a:extLst>
          </p:cNvPr>
          <p:cNvSpPr/>
          <p:nvPr/>
        </p:nvSpPr>
        <p:spPr>
          <a:xfrm>
            <a:off x="3142005" y="2888963"/>
            <a:ext cx="303647" cy="130234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530CDF-98D4-307A-7C71-87FA41028E7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303759" y="3225983"/>
            <a:ext cx="1565491" cy="1254733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A40E9-88A0-4B00-8E08-75DAAC5A65B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303757" y="4023537"/>
            <a:ext cx="1539164" cy="214933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43CE05-5A15-EBC4-79C3-24FD8AA867C6}"/>
              </a:ext>
            </a:extLst>
          </p:cNvPr>
          <p:cNvSpPr txBox="1"/>
          <p:nvPr/>
        </p:nvSpPr>
        <p:spPr>
          <a:xfrm>
            <a:off x="4862540" y="28889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996822-26FD-68B2-5F2B-B35D731934C4}"/>
              </a:ext>
            </a:extLst>
          </p:cNvPr>
          <p:cNvSpPr txBox="1"/>
          <p:nvPr/>
        </p:nvSpPr>
        <p:spPr>
          <a:xfrm>
            <a:off x="4869250" y="429605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A54751-CE6F-DCBC-57DB-15E72FCB9818}"/>
              </a:ext>
            </a:extLst>
          </p:cNvPr>
          <p:cNvSpPr txBox="1"/>
          <p:nvPr/>
        </p:nvSpPr>
        <p:spPr>
          <a:xfrm>
            <a:off x="4842921" y="598820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6C9D75-88B5-BF22-BB12-9F4A96ACD935}"/>
              </a:ext>
            </a:extLst>
          </p:cNvPr>
          <p:cNvSpPr txBox="1"/>
          <p:nvPr/>
        </p:nvSpPr>
        <p:spPr>
          <a:xfrm>
            <a:off x="5465727" y="5035163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9DF23F-A6F3-53A7-D9B5-E73F39D8E124}"/>
              </a:ext>
            </a:extLst>
          </p:cNvPr>
          <p:cNvSpPr/>
          <p:nvPr/>
        </p:nvSpPr>
        <p:spPr>
          <a:xfrm>
            <a:off x="6195233" y="2619579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503D61-D5C4-23DA-FCA5-F46F78BDADEA}"/>
              </a:ext>
            </a:extLst>
          </p:cNvPr>
          <p:cNvCxnSpPr>
            <a:cxnSpLocks/>
          </p:cNvCxnSpPr>
          <p:nvPr/>
        </p:nvCxnSpPr>
        <p:spPr>
          <a:xfrm>
            <a:off x="6317791" y="3028327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1D539A-01FE-AA02-4B3C-209AA230DCA9}"/>
              </a:ext>
            </a:extLst>
          </p:cNvPr>
          <p:cNvCxnSpPr>
            <a:cxnSpLocks/>
          </p:cNvCxnSpPr>
          <p:nvPr/>
        </p:nvCxnSpPr>
        <p:spPr>
          <a:xfrm>
            <a:off x="6317791" y="3428999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B3E76D9-E305-C15B-1867-9166D5B95EFE}"/>
              </a:ext>
            </a:extLst>
          </p:cNvPr>
          <p:cNvCxnSpPr>
            <a:cxnSpLocks/>
          </p:cNvCxnSpPr>
          <p:nvPr/>
        </p:nvCxnSpPr>
        <p:spPr>
          <a:xfrm>
            <a:off x="6317791" y="4167438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8265994-8F99-43DA-77E4-E5F40320E8F4}"/>
              </a:ext>
            </a:extLst>
          </p:cNvPr>
          <p:cNvSpPr/>
          <p:nvPr/>
        </p:nvSpPr>
        <p:spPr>
          <a:xfrm>
            <a:off x="7163598" y="4094663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A27E8A-CD33-E41A-8F67-3EB1DE083523}"/>
              </a:ext>
            </a:extLst>
          </p:cNvPr>
          <p:cNvSpPr/>
          <p:nvPr/>
        </p:nvSpPr>
        <p:spPr>
          <a:xfrm>
            <a:off x="7163597" y="4397374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69EB49-C58F-BA6E-4CA7-12396A57D4AC}"/>
              </a:ext>
            </a:extLst>
          </p:cNvPr>
          <p:cNvSpPr/>
          <p:nvPr/>
        </p:nvSpPr>
        <p:spPr>
          <a:xfrm>
            <a:off x="7163597" y="4822308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60F626-6FA1-57A5-1CCF-B711B5EEE523}"/>
              </a:ext>
            </a:extLst>
          </p:cNvPr>
          <p:cNvSpPr txBox="1"/>
          <p:nvPr/>
        </p:nvSpPr>
        <p:spPr>
          <a:xfrm>
            <a:off x="7430905" y="4433192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8D93956-5F59-1195-4748-988D278AD537}"/>
              </a:ext>
            </a:extLst>
          </p:cNvPr>
          <p:cNvSpPr/>
          <p:nvPr/>
        </p:nvSpPr>
        <p:spPr>
          <a:xfrm>
            <a:off x="6195233" y="4061401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9E87D23-F8B5-A313-B242-27BAAFC6557A}"/>
              </a:ext>
            </a:extLst>
          </p:cNvPr>
          <p:cNvCxnSpPr>
            <a:cxnSpLocks/>
          </p:cNvCxnSpPr>
          <p:nvPr/>
        </p:nvCxnSpPr>
        <p:spPr>
          <a:xfrm>
            <a:off x="6317791" y="4470149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088E3B-5D2E-B23C-35A4-08E9F14A3898}"/>
              </a:ext>
            </a:extLst>
          </p:cNvPr>
          <p:cNvCxnSpPr>
            <a:cxnSpLocks/>
          </p:cNvCxnSpPr>
          <p:nvPr/>
        </p:nvCxnSpPr>
        <p:spPr>
          <a:xfrm>
            <a:off x="6317791" y="4870821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AA4D7B6-9A63-1E4B-D84A-CA6D2C6E65C8}"/>
              </a:ext>
            </a:extLst>
          </p:cNvPr>
          <p:cNvCxnSpPr>
            <a:cxnSpLocks/>
          </p:cNvCxnSpPr>
          <p:nvPr/>
        </p:nvCxnSpPr>
        <p:spPr>
          <a:xfrm>
            <a:off x="6317791" y="5849464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5B6FDA-FAA0-C531-9DBE-46ABEEB8A659}"/>
              </a:ext>
            </a:extLst>
          </p:cNvPr>
          <p:cNvSpPr/>
          <p:nvPr/>
        </p:nvSpPr>
        <p:spPr>
          <a:xfrm>
            <a:off x="7163598" y="5776689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69B172-9FE0-A52E-4BD8-A331F058CFFB}"/>
              </a:ext>
            </a:extLst>
          </p:cNvPr>
          <p:cNvSpPr/>
          <p:nvPr/>
        </p:nvSpPr>
        <p:spPr>
          <a:xfrm>
            <a:off x="7163597" y="6079400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4E8C38A-F263-47FA-9C92-40C719901A75}"/>
              </a:ext>
            </a:extLst>
          </p:cNvPr>
          <p:cNvSpPr/>
          <p:nvPr/>
        </p:nvSpPr>
        <p:spPr>
          <a:xfrm>
            <a:off x="7163597" y="6504334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AA4CAD-6060-2BDD-ADF7-6E51903A4A9B}"/>
              </a:ext>
            </a:extLst>
          </p:cNvPr>
          <p:cNvSpPr txBox="1"/>
          <p:nvPr/>
        </p:nvSpPr>
        <p:spPr>
          <a:xfrm>
            <a:off x="7430905" y="6115218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24F840-66D6-52F8-3FB5-80C21862495B}"/>
              </a:ext>
            </a:extLst>
          </p:cNvPr>
          <p:cNvSpPr/>
          <p:nvPr/>
        </p:nvSpPr>
        <p:spPr>
          <a:xfrm>
            <a:off x="6195233" y="5743427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05EB702-E44A-4D4B-9512-503F16D4861A}"/>
              </a:ext>
            </a:extLst>
          </p:cNvPr>
          <p:cNvCxnSpPr>
            <a:cxnSpLocks/>
          </p:cNvCxnSpPr>
          <p:nvPr/>
        </p:nvCxnSpPr>
        <p:spPr>
          <a:xfrm>
            <a:off x="6317791" y="6152175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E20E3D6-2B55-5B49-128E-D5D9978C5A6A}"/>
              </a:ext>
            </a:extLst>
          </p:cNvPr>
          <p:cNvCxnSpPr>
            <a:cxnSpLocks/>
          </p:cNvCxnSpPr>
          <p:nvPr/>
        </p:nvCxnSpPr>
        <p:spPr>
          <a:xfrm>
            <a:off x="6317791" y="6552847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8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List&lt; Partition&lt;T&gt; &gt; 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380726" y="1680304"/>
            <a:ext cx="88739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 MORE Restriction on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elements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rows</a:t>
            </a:r>
            <a:r>
              <a:rPr lang="fr-FR" sz="2800" dirty="0"/>
              <a:t> are </a:t>
            </a:r>
            <a:r>
              <a:rPr lang="fr-FR" sz="2800" dirty="0" err="1"/>
              <a:t>indexed</a:t>
            </a:r>
            <a:r>
              <a:rPr lang="fr-FR" sz="2800" dirty="0"/>
              <a:t> by   [</a:t>
            </a:r>
            <a:r>
              <a:rPr lang="fr-FR" sz="2800" dirty="0" err="1"/>
              <a:t>partitionIndex</a:t>
            </a:r>
            <a:r>
              <a:rPr lang="fr-FR" sz="2800" dirty="0"/>
              <a:t>][</a:t>
            </a:r>
            <a:r>
              <a:rPr lang="fr-FR" sz="2800" dirty="0" err="1"/>
              <a:t>indexWithinPartition</a:t>
            </a:r>
            <a:r>
              <a:rPr lang="fr-FR" sz="2800" dirty="0"/>
              <a:t>]</a:t>
            </a:r>
          </a:p>
          <a:p>
            <a:r>
              <a:rPr lang="fr-FR" sz="2800" dirty="0"/>
              <a:t>can </a:t>
            </a:r>
            <a:r>
              <a:rPr lang="fr-FR" sz="2800" dirty="0" err="1"/>
              <a:t>be</a:t>
            </a:r>
            <a:r>
              <a:rPr lang="fr-FR" sz="2800" dirty="0"/>
              <a:t> &gt; 2^32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b="1" dirty="0"/>
              <a:t>STILL Restriction 2</a:t>
            </a:r>
            <a:r>
              <a:rPr lang="fr-FR" sz="2800" dirty="0"/>
              <a:t>/  </a:t>
            </a:r>
            <a:r>
              <a:rPr lang="fr-FR" sz="2800" dirty="0" err="1"/>
              <a:t>objects</a:t>
            </a:r>
            <a:r>
              <a:rPr lang="fr-FR" sz="2800" dirty="0"/>
              <a:t> are in </a:t>
            </a:r>
            <a:r>
              <a:rPr lang="fr-FR" sz="2800" dirty="0" err="1"/>
              <a:t>heap</a:t>
            </a:r>
            <a:r>
              <a:rPr lang="fr-FR" sz="2800" dirty="0"/>
              <a:t> memory (-</a:t>
            </a:r>
            <a:r>
              <a:rPr lang="fr-FR" sz="2800" dirty="0" err="1"/>
              <a:t>Xmx</a:t>
            </a:r>
            <a:r>
              <a:rPr lang="fr-FR" sz="2800" dirty="0"/>
              <a:t>)</a:t>
            </a:r>
            <a:br>
              <a:rPr lang="fr-FR" sz="2800" dirty="0"/>
            </a:br>
            <a:br>
              <a:rPr lang="fr-FR" sz="2800" dirty="0"/>
            </a:br>
            <a:r>
              <a:rPr lang="fr-FR" sz="2800" b="1" dirty="0"/>
              <a:t>total memory size</a:t>
            </a:r>
            <a:r>
              <a:rPr lang="fr-FR" sz="2800" dirty="0"/>
              <a:t> (in bytes) &lt; -</a:t>
            </a:r>
            <a:r>
              <a:rPr lang="fr-FR" sz="2800" dirty="0" err="1"/>
              <a:t>Xmx</a:t>
            </a:r>
            <a:r>
              <a:rPr lang="fr-FR" sz="2800" dirty="0"/>
              <a:t> </a:t>
            </a:r>
          </a:p>
          <a:p>
            <a:r>
              <a:rPr lang="fr-FR" sz="2800" dirty="0"/>
              <a:t>                                                       (ex: -Xmx128g)</a:t>
            </a:r>
          </a:p>
        </p:txBody>
      </p:sp>
    </p:spTree>
    <p:extLst>
      <p:ext uri="{BB962C8B-B14F-4D97-AF65-F5344CB8AC3E}">
        <p14:creationId xmlns:p14="http://schemas.microsoft.com/office/powerpoint/2010/main" val="165824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877E-984E-1896-D4ED-C777D856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Practical</a:t>
            </a:r>
            <a:r>
              <a:rPr lang="fr-FR" dirty="0"/>
              <a:t> API for </a:t>
            </a:r>
            <a:r>
              <a:rPr lang="fr-FR" dirty="0" err="1"/>
              <a:t>Iterating</a:t>
            </a:r>
            <a:r>
              <a:rPr lang="fr-FR" dirty="0"/>
              <a:t> on List&lt;List&lt;T&gt;&gt;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F93DE-237D-AAF5-3E27-FF5A81060340}"/>
              </a:ext>
            </a:extLst>
          </p:cNvPr>
          <p:cNvSpPr txBox="1"/>
          <p:nvPr/>
        </p:nvSpPr>
        <p:spPr>
          <a:xfrm>
            <a:off x="314326" y="2157413"/>
            <a:ext cx="42359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partitionCount</a:t>
            </a:r>
            <a:r>
              <a:rPr lang="fr-FR" dirty="0"/>
              <a:t> = </a:t>
            </a:r>
            <a:r>
              <a:rPr lang="fr-FR" dirty="0" err="1"/>
              <a:t>ds.partitionCount</a:t>
            </a:r>
            <a:r>
              <a:rPr lang="fr-FR" dirty="0"/>
              <a:t>();</a:t>
            </a:r>
          </a:p>
          <a:p>
            <a:r>
              <a:rPr lang="fr-FR" dirty="0"/>
              <a:t>for( 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partitionCount</a:t>
            </a:r>
            <a:r>
              <a:rPr lang="fr-FR" dirty="0"/>
              <a:t>; i++) {</a:t>
            </a:r>
          </a:p>
          <a:p>
            <a:r>
              <a:rPr lang="fr-FR" dirty="0"/>
              <a:t>    List&lt;T&gt; </a:t>
            </a:r>
            <a:r>
              <a:rPr lang="fr-FR" dirty="0" err="1"/>
              <a:t>currPartition</a:t>
            </a:r>
            <a:r>
              <a:rPr lang="fr-FR" dirty="0"/>
              <a:t> = </a:t>
            </a:r>
            <a:r>
              <a:rPr lang="fr-FR" dirty="0" err="1"/>
              <a:t>ds.partition</a:t>
            </a:r>
            <a:r>
              <a:rPr lang="fr-FR" dirty="0"/>
              <a:t>(i);</a:t>
            </a:r>
          </a:p>
          <a:p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currPartitionLen</a:t>
            </a:r>
            <a:r>
              <a:rPr lang="fr-FR" dirty="0"/>
              <a:t> = </a:t>
            </a:r>
            <a:r>
              <a:rPr lang="fr-FR" dirty="0" err="1"/>
              <a:t>currPartition.size</a:t>
            </a:r>
            <a:r>
              <a:rPr lang="fr-FR" dirty="0"/>
              <a:t>();</a:t>
            </a:r>
          </a:p>
          <a:p>
            <a:endParaRPr lang="fr-FR" dirty="0"/>
          </a:p>
          <a:p>
            <a:r>
              <a:rPr lang="fr-FR" dirty="0"/>
              <a:t>    for (</a:t>
            </a:r>
            <a:r>
              <a:rPr lang="fr-FR" dirty="0" err="1"/>
              <a:t>int</a:t>
            </a:r>
            <a:r>
              <a:rPr lang="fr-FR" dirty="0"/>
              <a:t> j = 0; j &lt; </a:t>
            </a:r>
            <a:r>
              <a:rPr lang="fr-FR" dirty="0" err="1"/>
              <a:t>currPartitionLen</a:t>
            </a:r>
            <a:r>
              <a:rPr lang="fr-FR" dirty="0"/>
              <a:t>; j++) {</a:t>
            </a:r>
          </a:p>
          <a:p>
            <a:r>
              <a:rPr lang="fr-FR" dirty="0"/>
              <a:t>          T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currPartition.rowAt</a:t>
            </a:r>
            <a:r>
              <a:rPr lang="fr-FR" dirty="0"/>
              <a:t>(j);</a:t>
            </a:r>
          </a:p>
          <a:p>
            <a:endParaRPr lang="fr-FR" dirty="0"/>
          </a:p>
          <a:p>
            <a:r>
              <a:rPr lang="fr-FR" dirty="0"/>
              <a:t>          </a:t>
            </a:r>
            <a:r>
              <a:rPr lang="fr-FR" b="1" dirty="0" err="1"/>
              <a:t>someUserFunction</a:t>
            </a:r>
            <a:r>
              <a:rPr lang="fr-FR" dirty="0"/>
              <a:t>( </a:t>
            </a:r>
            <a:r>
              <a:rPr lang="fr-FR" dirty="0" err="1"/>
              <a:t>row</a:t>
            </a:r>
            <a:r>
              <a:rPr lang="fr-FR" dirty="0"/>
              <a:t> );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29357-8798-839F-1FE2-2283790381BF}"/>
              </a:ext>
            </a:extLst>
          </p:cNvPr>
          <p:cNvSpPr txBox="1"/>
          <p:nvPr/>
        </p:nvSpPr>
        <p:spPr>
          <a:xfrm>
            <a:off x="5008790" y="2802613"/>
            <a:ext cx="3009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Iterator</a:t>
            </a:r>
            <a:r>
              <a:rPr lang="fr-FR" dirty="0"/>
              <a:t>&lt;T&gt; </a:t>
            </a:r>
            <a:r>
              <a:rPr lang="fr-FR" dirty="0" err="1"/>
              <a:t>iter</a:t>
            </a:r>
            <a:r>
              <a:rPr lang="fr-FR" dirty="0"/>
              <a:t> = </a:t>
            </a:r>
            <a:r>
              <a:rPr lang="fr-FR" dirty="0" err="1"/>
              <a:t>ds.iterator</a:t>
            </a:r>
            <a:r>
              <a:rPr lang="fr-FR" dirty="0"/>
              <a:t>();</a:t>
            </a:r>
          </a:p>
          <a:p>
            <a:r>
              <a:rPr lang="fr-FR" dirty="0" err="1"/>
              <a:t>while</a:t>
            </a:r>
            <a:r>
              <a:rPr lang="fr-FR" dirty="0"/>
              <a:t>(</a:t>
            </a:r>
            <a:r>
              <a:rPr lang="fr-FR" dirty="0" err="1"/>
              <a:t>iter.hasNext</a:t>
            </a:r>
            <a:r>
              <a:rPr lang="fr-FR" dirty="0"/>
              <a:t>() {</a:t>
            </a:r>
          </a:p>
          <a:p>
            <a:r>
              <a:rPr lang="fr-FR" dirty="0"/>
              <a:t>     T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iter.next</a:t>
            </a:r>
            <a:r>
              <a:rPr lang="fr-FR" dirty="0"/>
              <a:t>();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b="1" dirty="0" err="1"/>
              <a:t>someUserFunction</a:t>
            </a:r>
            <a:r>
              <a:rPr lang="fr-FR" dirty="0"/>
              <a:t>( </a:t>
            </a:r>
            <a:r>
              <a:rPr lang="fr-FR" dirty="0" err="1"/>
              <a:t>row</a:t>
            </a:r>
            <a:r>
              <a:rPr lang="fr-FR" dirty="0"/>
              <a:t> )</a:t>
            </a:r>
          </a:p>
          <a:p>
            <a:r>
              <a:rPr lang="fr-FR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CDB4-572D-8719-E69F-F03382AD7509}"/>
              </a:ext>
            </a:extLst>
          </p:cNvPr>
          <p:cNvSpPr txBox="1"/>
          <p:nvPr/>
        </p:nvSpPr>
        <p:spPr>
          <a:xfrm>
            <a:off x="5335301" y="1378932"/>
            <a:ext cx="2254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Object-</a:t>
            </a:r>
            <a:r>
              <a:rPr lang="fr-FR" b="1" dirty="0" err="1"/>
              <a:t>Oriented</a:t>
            </a:r>
            <a:r>
              <a:rPr lang="fr-FR" b="1" dirty="0"/>
              <a:t> Style</a:t>
            </a:r>
          </a:p>
          <a:p>
            <a:r>
              <a:rPr lang="fr-FR" b="1" dirty="0" err="1"/>
              <a:t>using</a:t>
            </a:r>
            <a:r>
              <a:rPr lang="fr-FR" b="1" dirty="0"/>
              <a:t> </a:t>
            </a:r>
            <a:r>
              <a:rPr lang="fr-FR" b="1" dirty="0" err="1"/>
              <a:t>Iterator</a:t>
            </a:r>
            <a:r>
              <a:rPr lang="fr-FR" b="1" dirty="0"/>
              <a:t> pattern</a:t>
            </a:r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6F17B-AEE3-2DB9-28C8-0F4E4320CF36}"/>
              </a:ext>
            </a:extLst>
          </p:cNvPr>
          <p:cNvSpPr txBox="1"/>
          <p:nvPr/>
        </p:nvSpPr>
        <p:spPr>
          <a:xfrm>
            <a:off x="761474" y="1517432"/>
            <a:ext cx="336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Old-</a:t>
            </a:r>
            <a:r>
              <a:rPr lang="fr-FR" b="1" dirty="0" err="1"/>
              <a:t>School</a:t>
            </a:r>
            <a:r>
              <a:rPr lang="fr-FR" b="1" dirty="0"/>
              <a:t> </a:t>
            </a:r>
            <a:r>
              <a:rPr lang="fr-FR" b="1" dirty="0" err="1"/>
              <a:t>Imperative</a:t>
            </a:r>
            <a:r>
              <a:rPr lang="fr-FR" b="1" dirty="0"/>
              <a:t> Code Style</a:t>
            </a: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97A79-847E-59D4-59D5-573D46A9A1AC}"/>
              </a:ext>
            </a:extLst>
          </p:cNvPr>
          <p:cNvSpPr txBox="1"/>
          <p:nvPr/>
        </p:nvSpPr>
        <p:spPr>
          <a:xfrm>
            <a:off x="700175" y="5666919"/>
            <a:ext cx="342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BAD ... UGLY, INNEFICIENT</a:t>
            </a:r>
          </a:p>
          <a:p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scale</a:t>
            </a:r>
            <a:r>
              <a:rPr lang="fr-FR" dirty="0"/>
              <a:t> on </a:t>
            </a:r>
            <a:r>
              <a:rPr lang="fr-FR" dirty="0" err="1"/>
              <a:t>distributed</a:t>
            </a:r>
            <a:r>
              <a:rPr lang="fr-FR" dirty="0"/>
              <a:t> code</a:t>
            </a:r>
          </a:p>
          <a:p>
            <a:r>
              <a:rPr lang="fr-FR" dirty="0"/>
              <a:t>NOT </a:t>
            </a:r>
            <a:r>
              <a:rPr lang="fr-FR" dirty="0" err="1"/>
              <a:t>even</a:t>
            </a:r>
            <a:r>
              <a:rPr lang="fr-FR" dirty="0"/>
              <a:t> on </a:t>
            </a:r>
            <a:r>
              <a:rPr lang="fr-FR" dirty="0" err="1"/>
              <a:t>Multi-Threads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DFB8F-B3AF-48BC-63FE-B717BAD7D279}"/>
              </a:ext>
            </a:extLst>
          </p:cNvPr>
          <p:cNvSpPr txBox="1"/>
          <p:nvPr/>
        </p:nvSpPr>
        <p:spPr>
          <a:xfrm>
            <a:off x="8429670" y="2635831"/>
            <a:ext cx="3824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 err="1"/>
              <a:t>ds.forEach</a:t>
            </a:r>
            <a:r>
              <a:rPr lang="fr-FR" dirty="0"/>
              <a:t>( </a:t>
            </a:r>
            <a:r>
              <a:rPr lang="fr-FR" b="1" dirty="0" err="1"/>
              <a:t>someUserFunction</a:t>
            </a:r>
            <a:r>
              <a:rPr lang="fr-FR" dirty="0"/>
              <a:t> );</a:t>
            </a:r>
          </a:p>
          <a:p>
            <a:endParaRPr lang="fr-FR" dirty="0"/>
          </a:p>
          <a:p>
            <a:r>
              <a:rPr lang="fr-FR" dirty="0"/>
              <a:t>// lambda </a:t>
            </a:r>
            <a:r>
              <a:rPr lang="fr-FR" dirty="0" err="1"/>
              <a:t>equivalent</a:t>
            </a:r>
            <a:endParaRPr lang="fr-FR" dirty="0"/>
          </a:p>
          <a:p>
            <a:r>
              <a:rPr lang="fr-FR" dirty="0" err="1"/>
              <a:t>ds.forEach</a:t>
            </a:r>
            <a:r>
              <a:rPr lang="fr-FR" dirty="0"/>
              <a:t>(x =&gt; </a:t>
            </a:r>
            <a:r>
              <a:rPr lang="fr-FR" b="1" dirty="0" err="1"/>
              <a:t>someUserFunction</a:t>
            </a:r>
            <a:r>
              <a:rPr lang="fr-FR" dirty="0"/>
              <a:t>(x));</a:t>
            </a: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36675-3EE8-7226-293C-EBD0F2BD3030}"/>
              </a:ext>
            </a:extLst>
          </p:cNvPr>
          <p:cNvSpPr txBox="1"/>
          <p:nvPr/>
        </p:nvSpPr>
        <p:spPr>
          <a:xfrm>
            <a:off x="9169114" y="1370995"/>
            <a:ext cx="246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Functional</a:t>
            </a:r>
            <a:r>
              <a:rPr lang="fr-FR" b="1" dirty="0"/>
              <a:t> Style</a:t>
            </a:r>
          </a:p>
          <a:p>
            <a:r>
              <a:rPr lang="fr-FR" b="1" dirty="0" err="1"/>
              <a:t>using</a:t>
            </a:r>
            <a:r>
              <a:rPr lang="fr-FR" b="1" dirty="0"/>
              <a:t> Lambda, callbacks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2220F-009E-B82D-4636-9C502A497232}"/>
              </a:ext>
            </a:extLst>
          </p:cNvPr>
          <p:cNvSpPr txBox="1"/>
          <p:nvPr/>
        </p:nvSpPr>
        <p:spPr>
          <a:xfrm>
            <a:off x="4905462" y="5666919"/>
            <a:ext cx="342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BAD</a:t>
            </a:r>
          </a:p>
          <a:p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scale</a:t>
            </a:r>
            <a:r>
              <a:rPr lang="fr-FR" dirty="0"/>
              <a:t> on </a:t>
            </a:r>
            <a:r>
              <a:rPr lang="fr-FR" dirty="0" err="1"/>
              <a:t>distributed</a:t>
            </a:r>
            <a:r>
              <a:rPr lang="fr-FR" dirty="0"/>
              <a:t> code</a:t>
            </a:r>
          </a:p>
          <a:p>
            <a:r>
              <a:rPr lang="fr-FR" dirty="0"/>
              <a:t>NOT </a:t>
            </a:r>
            <a:r>
              <a:rPr lang="fr-FR" dirty="0" err="1"/>
              <a:t>even</a:t>
            </a:r>
            <a:r>
              <a:rPr lang="fr-FR" dirty="0"/>
              <a:t> on </a:t>
            </a:r>
            <a:r>
              <a:rPr lang="fr-FR" dirty="0" err="1"/>
              <a:t>Multi-Threads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05D0C-F181-F5D2-3E10-78255EB375C9}"/>
              </a:ext>
            </a:extLst>
          </p:cNvPr>
          <p:cNvSpPr txBox="1"/>
          <p:nvPr/>
        </p:nvSpPr>
        <p:spPr>
          <a:xfrm>
            <a:off x="8754502" y="5666631"/>
            <a:ext cx="317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OK</a:t>
            </a:r>
          </a:p>
          <a:p>
            <a:r>
              <a:rPr lang="fr-FR" dirty="0"/>
              <a:t>( callbacks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serializable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5232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FF09-EC8B-9A6E-674B-DF2AE7D2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0"/>
            <a:ext cx="10515600" cy="1390650"/>
          </a:xfrm>
        </p:spPr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Parallelizable</a:t>
            </a:r>
            <a:r>
              <a:rPr lang="fr-FR" dirty="0"/>
              <a:t> Operations:</a:t>
            </a:r>
            <a:br>
              <a:rPr lang="fr-FR" dirty="0"/>
            </a:br>
            <a:r>
              <a:rPr lang="fr-FR" dirty="0" err="1"/>
              <a:t>dataset.count</a:t>
            </a:r>
            <a:r>
              <a:rPr lang="fr-FR" dirty="0"/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98037A-E3B0-AAB5-9763-7C75D8BCCA8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84359" y="2666378"/>
            <a:ext cx="1558781" cy="4530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66196B-BD2B-BD92-3026-BEE45DEA73B6}"/>
              </a:ext>
            </a:extLst>
          </p:cNvPr>
          <p:cNvCxnSpPr>
            <a:cxnSpLocks/>
          </p:cNvCxnSpPr>
          <p:nvPr/>
        </p:nvCxnSpPr>
        <p:spPr>
          <a:xfrm>
            <a:off x="3498391" y="2363666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03C61D-B4E7-97D0-86E3-20135C58A0B0}"/>
              </a:ext>
            </a:extLst>
          </p:cNvPr>
          <p:cNvSpPr/>
          <p:nvPr/>
        </p:nvSpPr>
        <p:spPr>
          <a:xfrm>
            <a:off x="4344198" y="2290891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4E18B-2EB0-4DBD-B936-36B774AA65BB}"/>
              </a:ext>
            </a:extLst>
          </p:cNvPr>
          <p:cNvSpPr/>
          <p:nvPr/>
        </p:nvSpPr>
        <p:spPr>
          <a:xfrm>
            <a:off x="4344197" y="2593602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4A85B-DAB1-F613-F16E-6F43611B07B2}"/>
              </a:ext>
            </a:extLst>
          </p:cNvPr>
          <p:cNvSpPr/>
          <p:nvPr/>
        </p:nvSpPr>
        <p:spPr>
          <a:xfrm>
            <a:off x="4344197" y="3018536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33D4A-2853-266E-009D-768179FF3013}"/>
              </a:ext>
            </a:extLst>
          </p:cNvPr>
          <p:cNvSpPr txBox="1"/>
          <p:nvPr/>
        </p:nvSpPr>
        <p:spPr>
          <a:xfrm>
            <a:off x="4611505" y="2629420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9498E-D6EF-D476-4CE8-06A489A9F4AE}"/>
              </a:ext>
            </a:extLst>
          </p:cNvPr>
          <p:cNvSpPr/>
          <p:nvPr/>
        </p:nvSpPr>
        <p:spPr>
          <a:xfrm>
            <a:off x="322605" y="2527013"/>
            <a:ext cx="303647" cy="130234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11C189-DDFC-7C21-4F42-6F4E7341B0C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84359" y="2864033"/>
            <a:ext cx="1565491" cy="1254733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2DDD72-77CA-5B57-B547-151611D0637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84357" y="3661587"/>
            <a:ext cx="1539164" cy="214933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F3FCEF-07F2-2015-5457-26D42115AA35}"/>
              </a:ext>
            </a:extLst>
          </p:cNvPr>
          <p:cNvSpPr txBox="1"/>
          <p:nvPr/>
        </p:nvSpPr>
        <p:spPr>
          <a:xfrm>
            <a:off x="2043140" y="252701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1C9FEC-435F-CD3E-35F2-F486DD43FF85}"/>
              </a:ext>
            </a:extLst>
          </p:cNvPr>
          <p:cNvSpPr txBox="1"/>
          <p:nvPr/>
        </p:nvSpPr>
        <p:spPr>
          <a:xfrm>
            <a:off x="2049850" y="39341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4CF814-4A50-AEC9-BEB9-48682C044004}"/>
              </a:ext>
            </a:extLst>
          </p:cNvPr>
          <p:cNvSpPr txBox="1"/>
          <p:nvPr/>
        </p:nvSpPr>
        <p:spPr>
          <a:xfrm>
            <a:off x="2023521" y="562625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840F7-A937-79AB-89FA-18F9C9D5C9D2}"/>
              </a:ext>
            </a:extLst>
          </p:cNvPr>
          <p:cNvSpPr txBox="1"/>
          <p:nvPr/>
        </p:nvSpPr>
        <p:spPr>
          <a:xfrm>
            <a:off x="2646327" y="4673213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33934F-7B7E-9349-1A9E-163234238524}"/>
              </a:ext>
            </a:extLst>
          </p:cNvPr>
          <p:cNvSpPr/>
          <p:nvPr/>
        </p:nvSpPr>
        <p:spPr>
          <a:xfrm>
            <a:off x="3375833" y="2257629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C1C5BA-1884-ABF5-0B19-7777B83006D8}"/>
              </a:ext>
            </a:extLst>
          </p:cNvPr>
          <p:cNvCxnSpPr>
            <a:cxnSpLocks/>
          </p:cNvCxnSpPr>
          <p:nvPr/>
        </p:nvCxnSpPr>
        <p:spPr>
          <a:xfrm>
            <a:off x="3498391" y="2666377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B9D9CC-3F04-5B35-308F-DBBFA57C8DD6}"/>
              </a:ext>
            </a:extLst>
          </p:cNvPr>
          <p:cNvCxnSpPr>
            <a:cxnSpLocks/>
          </p:cNvCxnSpPr>
          <p:nvPr/>
        </p:nvCxnSpPr>
        <p:spPr>
          <a:xfrm>
            <a:off x="3498391" y="3067049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6D42C3-CF88-4185-79B5-A110627C3324}"/>
              </a:ext>
            </a:extLst>
          </p:cNvPr>
          <p:cNvCxnSpPr>
            <a:cxnSpLocks/>
          </p:cNvCxnSpPr>
          <p:nvPr/>
        </p:nvCxnSpPr>
        <p:spPr>
          <a:xfrm>
            <a:off x="3498391" y="3805488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554E29-9412-B4F2-F0C8-EF2330773185}"/>
              </a:ext>
            </a:extLst>
          </p:cNvPr>
          <p:cNvSpPr/>
          <p:nvPr/>
        </p:nvSpPr>
        <p:spPr>
          <a:xfrm>
            <a:off x="4344198" y="3732713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1C1113-11F4-C1EA-7FF7-0E625099562D}"/>
              </a:ext>
            </a:extLst>
          </p:cNvPr>
          <p:cNvSpPr/>
          <p:nvPr/>
        </p:nvSpPr>
        <p:spPr>
          <a:xfrm>
            <a:off x="4344197" y="4035424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7F040-7A93-EB89-815C-AB67BC312014}"/>
              </a:ext>
            </a:extLst>
          </p:cNvPr>
          <p:cNvSpPr/>
          <p:nvPr/>
        </p:nvSpPr>
        <p:spPr>
          <a:xfrm>
            <a:off x="4344197" y="4460358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1E6DB-ADE6-C061-2E6E-990E0524CB8E}"/>
              </a:ext>
            </a:extLst>
          </p:cNvPr>
          <p:cNvSpPr txBox="1"/>
          <p:nvPr/>
        </p:nvSpPr>
        <p:spPr>
          <a:xfrm>
            <a:off x="4611505" y="4071242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929037-5370-F050-47D1-32C8EF1B9EDE}"/>
              </a:ext>
            </a:extLst>
          </p:cNvPr>
          <p:cNvSpPr/>
          <p:nvPr/>
        </p:nvSpPr>
        <p:spPr>
          <a:xfrm>
            <a:off x="3375833" y="3699451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43793C-D961-19E8-932D-72C82110B172}"/>
              </a:ext>
            </a:extLst>
          </p:cNvPr>
          <p:cNvCxnSpPr>
            <a:cxnSpLocks/>
          </p:cNvCxnSpPr>
          <p:nvPr/>
        </p:nvCxnSpPr>
        <p:spPr>
          <a:xfrm>
            <a:off x="3498391" y="4108199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D0D480-B7F1-01C8-BD70-1923E0C0206F}"/>
              </a:ext>
            </a:extLst>
          </p:cNvPr>
          <p:cNvCxnSpPr>
            <a:cxnSpLocks/>
          </p:cNvCxnSpPr>
          <p:nvPr/>
        </p:nvCxnSpPr>
        <p:spPr>
          <a:xfrm>
            <a:off x="3498391" y="4508871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82E55E-9DD4-F2F3-A364-6B04AD6D1154}"/>
              </a:ext>
            </a:extLst>
          </p:cNvPr>
          <p:cNvCxnSpPr>
            <a:cxnSpLocks/>
          </p:cNvCxnSpPr>
          <p:nvPr/>
        </p:nvCxnSpPr>
        <p:spPr>
          <a:xfrm>
            <a:off x="3498391" y="5487514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044314-9F0B-78DB-0200-7C4463EFF824}"/>
              </a:ext>
            </a:extLst>
          </p:cNvPr>
          <p:cNvSpPr/>
          <p:nvPr/>
        </p:nvSpPr>
        <p:spPr>
          <a:xfrm>
            <a:off x="4344198" y="5414739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885DC8-1B15-C676-878C-AB6ED5EFD0ED}"/>
              </a:ext>
            </a:extLst>
          </p:cNvPr>
          <p:cNvSpPr/>
          <p:nvPr/>
        </p:nvSpPr>
        <p:spPr>
          <a:xfrm>
            <a:off x="4344197" y="5717450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0C7BAA-4837-0E44-29B2-6D6C007BD6CB}"/>
              </a:ext>
            </a:extLst>
          </p:cNvPr>
          <p:cNvSpPr/>
          <p:nvPr/>
        </p:nvSpPr>
        <p:spPr>
          <a:xfrm>
            <a:off x="4344197" y="6142384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0F3D5A-6F6C-70F0-86A6-A37DABF3CB5A}"/>
              </a:ext>
            </a:extLst>
          </p:cNvPr>
          <p:cNvSpPr txBox="1"/>
          <p:nvPr/>
        </p:nvSpPr>
        <p:spPr>
          <a:xfrm>
            <a:off x="4611505" y="5753268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E0051C-6B30-994A-F79E-8AC8CA82EFD1}"/>
              </a:ext>
            </a:extLst>
          </p:cNvPr>
          <p:cNvSpPr/>
          <p:nvPr/>
        </p:nvSpPr>
        <p:spPr>
          <a:xfrm>
            <a:off x="3375833" y="5381477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A59215-1723-78F8-8B08-E8E00E17E510}"/>
              </a:ext>
            </a:extLst>
          </p:cNvPr>
          <p:cNvCxnSpPr>
            <a:cxnSpLocks/>
          </p:cNvCxnSpPr>
          <p:nvPr/>
        </p:nvCxnSpPr>
        <p:spPr>
          <a:xfrm>
            <a:off x="3498391" y="5790225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D87E46-82C4-598B-C916-20BA68DC46E3}"/>
              </a:ext>
            </a:extLst>
          </p:cNvPr>
          <p:cNvCxnSpPr>
            <a:cxnSpLocks/>
          </p:cNvCxnSpPr>
          <p:nvPr/>
        </p:nvCxnSpPr>
        <p:spPr>
          <a:xfrm>
            <a:off x="3498391" y="6190897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6150F3-B381-A858-6672-E0C06416DE5D}"/>
              </a:ext>
            </a:extLst>
          </p:cNvPr>
          <p:cNvSpPr txBox="1"/>
          <p:nvPr/>
        </p:nvSpPr>
        <p:spPr>
          <a:xfrm>
            <a:off x="229744" y="1775926"/>
            <a:ext cx="129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  .count() 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8DBD6E-3BDB-4CD1-6C86-C50ED85328FF}"/>
              </a:ext>
            </a:extLst>
          </p:cNvPr>
          <p:cNvSpPr txBox="1"/>
          <p:nvPr/>
        </p:nvSpPr>
        <p:spPr>
          <a:xfrm>
            <a:off x="6404842" y="2513275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partition0  count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FC9825-1AFC-8F58-E46D-93BC62E04D70}"/>
              </a:ext>
            </a:extLst>
          </p:cNvPr>
          <p:cNvSpPr txBox="1"/>
          <p:nvPr/>
        </p:nvSpPr>
        <p:spPr>
          <a:xfrm>
            <a:off x="6412888" y="3969712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partition1  count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1EC622-54DD-1379-2C3D-6895252E8EFB}"/>
              </a:ext>
            </a:extLst>
          </p:cNvPr>
          <p:cNvSpPr txBox="1"/>
          <p:nvPr/>
        </p:nvSpPr>
        <p:spPr>
          <a:xfrm>
            <a:off x="6412888" y="5649583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partitionP</a:t>
            </a:r>
            <a:r>
              <a:rPr lang="fr-FR" dirty="0"/>
              <a:t>  count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71DE046-C9FA-0415-3063-2C37F987A644}"/>
              </a:ext>
            </a:extLst>
          </p:cNvPr>
          <p:cNvSpPr/>
          <p:nvPr/>
        </p:nvSpPr>
        <p:spPr>
          <a:xfrm>
            <a:off x="5905669" y="2567785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CC206F03-AED2-9D05-9E20-CB781B7DF3A5}"/>
              </a:ext>
            </a:extLst>
          </p:cNvPr>
          <p:cNvSpPr/>
          <p:nvPr/>
        </p:nvSpPr>
        <p:spPr>
          <a:xfrm>
            <a:off x="5541889" y="2179182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966F3676-B1A3-6F7B-31FF-E9314A282A16}"/>
              </a:ext>
            </a:extLst>
          </p:cNvPr>
          <p:cNvSpPr/>
          <p:nvPr/>
        </p:nvSpPr>
        <p:spPr>
          <a:xfrm>
            <a:off x="5525040" y="3655591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41AF76E9-9ADC-CC11-804A-B2F54E4E606A}"/>
              </a:ext>
            </a:extLst>
          </p:cNvPr>
          <p:cNvSpPr/>
          <p:nvPr/>
        </p:nvSpPr>
        <p:spPr>
          <a:xfrm>
            <a:off x="5541889" y="5330502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5D0D5E7-E084-741A-107E-26647A44492B}"/>
              </a:ext>
            </a:extLst>
          </p:cNvPr>
          <p:cNvSpPr/>
          <p:nvPr/>
        </p:nvSpPr>
        <p:spPr>
          <a:xfrm>
            <a:off x="5926673" y="4037132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49CBA0B-1F65-1885-2A06-ADE34263524D}"/>
              </a:ext>
            </a:extLst>
          </p:cNvPr>
          <p:cNvSpPr/>
          <p:nvPr/>
        </p:nvSpPr>
        <p:spPr>
          <a:xfrm>
            <a:off x="5903681" y="5712043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7F77FEAC-7F55-C9E2-89A9-CA20CB087D53}"/>
              </a:ext>
            </a:extLst>
          </p:cNvPr>
          <p:cNvSpPr/>
          <p:nvPr/>
        </p:nvSpPr>
        <p:spPr>
          <a:xfrm>
            <a:off x="8718477" y="2558813"/>
            <a:ext cx="296936" cy="345514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799427-F434-ACB1-3539-83F967CD6694}"/>
              </a:ext>
            </a:extLst>
          </p:cNvPr>
          <p:cNvSpPr txBox="1"/>
          <p:nvPr/>
        </p:nvSpPr>
        <p:spPr>
          <a:xfrm>
            <a:off x="9686875" y="4035424"/>
            <a:ext cx="253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dataset.count</a:t>
            </a:r>
            <a:endParaRPr lang="fr-FR" b="1" dirty="0"/>
          </a:p>
          <a:p>
            <a:r>
              <a:rPr lang="fr-FR" b="1" dirty="0"/>
              <a:t> = </a:t>
            </a:r>
            <a:r>
              <a:rPr lang="fr-FR" b="1" dirty="0" err="1"/>
              <a:t>Sum</a:t>
            </a:r>
            <a:r>
              <a:rPr lang="fr-FR" b="1" dirty="0"/>
              <a:t> </a:t>
            </a:r>
            <a:r>
              <a:rPr lang="fr-FR" b="1" dirty="0" err="1"/>
              <a:t>partition_i</a:t>
            </a:r>
            <a:r>
              <a:rPr lang="fr-FR" b="1" dirty="0"/>
              <a:t>  count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785CE11-B52E-99F4-4B2C-DD5BF4910E6E}"/>
              </a:ext>
            </a:extLst>
          </p:cNvPr>
          <p:cNvSpPr/>
          <p:nvPr/>
        </p:nvSpPr>
        <p:spPr>
          <a:xfrm>
            <a:off x="9207205" y="4145536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42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4351338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81024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B1CA4A-5E3F-D1E7-131E-D72A00B8080D}"/>
              </a:ext>
            </a:extLst>
          </p:cNvPr>
          <p:cNvSpPr txBox="1">
            <a:spLocks/>
          </p:cNvSpPr>
          <p:nvPr/>
        </p:nvSpPr>
        <p:spPr>
          <a:xfrm>
            <a:off x="723900" y="0"/>
            <a:ext cx="10515600" cy="1390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Parallelizable</a:t>
            </a:r>
            <a:r>
              <a:rPr lang="fr-FR" dirty="0"/>
              <a:t> Operations:</a:t>
            </a:r>
            <a:br>
              <a:rPr lang="fr-FR" dirty="0"/>
            </a:br>
            <a:r>
              <a:rPr lang="fr-FR" dirty="0" err="1"/>
              <a:t>dataset</a:t>
            </a:r>
            <a:r>
              <a:rPr lang="fr-FR" dirty="0"/>
              <a:t>  .count()  .</a:t>
            </a:r>
            <a:r>
              <a:rPr lang="fr-FR" dirty="0" err="1"/>
              <a:t>find</a:t>
            </a:r>
            <a:r>
              <a:rPr lang="fr-FR" dirty="0"/>
              <a:t>()  .first() .min() .max() .</a:t>
            </a:r>
            <a:r>
              <a:rPr lang="fr-FR" dirty="0" err="1"/>
              <a:t>sample</a:t>
            </a:r>
            <a:r>
              <a:rPr lang="fr-FR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84568-CB87-6EC3-0EFC-89CFDB5C59D5}"/>
              </a:ext>
            </a:extLst>
          </p:cNvPr>
          <p:cNvSpPr txBox="1"/>
          <p:nvPr/>
        </p:nvSpPr>
        <p:spPr>
          <a:xfrm>
            <a:off x="4156942" y="2037025"/>
            <a:ext cx="240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partition0  </a:t>
            </a:r>
            <a:r>
              <a:rPr lang="fr-FR" dirty="0" err="1"/>
              <a:t>partialResult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B3D69-05D3-8D06-D8C7-0A0C4335008B}"/>
              </a:ext>
            </a:extLst>
          </p:cNvPr>
          <p:cNvSpPr txBox="1"/>
          <p:nvPr/>
        </p:nvSpPr>
        <p:spPr>
          <a:xfrm>
            <a:off x="4164988" y="3493462"/>
            <a:ext cx="240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partition1  </a:t>
            </a:r>
            <a:r>
              <a:rPr lang="fr-FR" dirty="0" err="1"/>
              <a:t>partialResult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498FA-3460-48B2-5323-A878451A4EED}"/>
              </a:ext>
            </a:extLst>
          </p:cNvPr>
          <p:cNvSpPr txBox="1"/>
          <p:nvPr/>
        </p:nvSpPr>
        <p:spPr>
          <a:xfrm>
            <a:off x="4164988" y="5173333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partitionP</a:t>
            </a:r>
            <a:r>
              <a:rPr lang="fr-FR" dirty="0"/>
              <a:t>  </a:t>
            </a:r>
            <a:r>
              <a:rPr lang="fr-FR" dirty="0" err="1"/>
              <a:t>partialResult</a:t>
            </a:r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B88919-626C-95F1-AEBE-3746E6F96FB5}"/>
              </a:ext>
            </a:extLst>
          </p:cNvPr>
          <p:cNvSpPr/>
          <p:nvPr/>
        </p:nvSpPr>
        <p:spPr>
          <a:xfrm>
            <a:off x="3657769" y="2091535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2CD5DB4-52B8-2992-7A1E-CFFAE60C0191}"/>
              </a:ext>
            </a:extLst>
          </p:cNvPr>
          <p:cNvSpPr/>
          <p:nvPr/>
        </p:nvSpPr>
        <p:spPr>
          <a:xfrm>
            <a:off x="3293989" y="1702932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AC559A4-A687-CC6A-F927-1A04A953394C}"/>
              </a:ext>
            </a:extLst>
          </p:cNvPr>
          <p:cNvSpPr/>
          <p:nvPr/>
        </p:nvSpPr>
        <p:spPr>
          <a:xfrm>
            <a:off x="3277140" y="3179341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AC12193-BAC1-5BFD-9BD0-280CB1C0D327}"/>
              </a:ext>
            </a:extLst>
          </p:cNvPr>
          <p:cNvSpPr/>
          <p:nvPr/>
        </p:nvSpPr>
        <p:spPr>
          <a:xfrm>
            <a:off x="3293989" y="4854252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2BF082-A26C-8F69-5809-2D411C72111A}"/>
              </a:ext>
            </a:extLst>
          </p:cNvPr>
          <p:cNvSpPr/>
          <p:nvPr/>
        </p:nvSpPr>
        <p:spPr>
          <a:xfrm>
            <a:off x="3678773" y="3560882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3762370-7EE0-E673-2542-5C6344FC0EF8}"/>
              </a:ext>
            </a:extLst>
          </p:cNvPr>
          <p:cNvSpPr/>
          <p:nvPr/>
        </p:nvSpPr>
        <p:spPr>
          <a:xfrm>
            <a:off x="3655781" y="5235793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FA675EB-A1EB-4763-10D7-A85A932414ED}"/>
              </a:ext>
            </a:extLst>
          </p:cNvPr>
          <p:cNvSpPr/>
          <p:nvPr/>
        </p:nvSpPr>
        <p:spPr>
          <a:xfrm>
            <a:off x="6470577" y="2082563"/>
            <a:ext cx="296936" cy="345514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6C641-ADD7-DC98-71EA-6E6EE7FB5E96}"/>
              </a:ext>
            </a:extLst>
          </p:cNvPr>
          <p:cNvSpPr txBox="1"/>
          <p:nvPr/>
        </p:nvSpPr>
        <p:spPr>
          <a:xfrm>
            <a:off x="3353842" y="5961329"/>
            <a:ext cx="248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1/2 : "</a:t>
            </a:r>
            <a:r>
              <a:rPr lang="fr-FR" b="1" dirty="0"/>
              <a:t>mapper</a:t>
            </a:r>
            <a:r>
              <a:rPr lang="fr-FR" dirty="0"/>
              <a:t>" </a:t>
            </a:r>
            <a:r>
              <a:rPr lang="fr-FR" dirty="0" err="1"/>
              <a:t>side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C1F05-9D26-0A71-AE02-D2F3FA3B753C}"/>
              </a:ext>
            </a:extLst>
          </p:cNvPr>
          <p:cNvSpPr txBox="1"/>
          <p:nvPr/>
        </p:nvSpPr>
        <p:spPr>
          <a:xfrm>
            <a:off x="6470577" y="5926361"/>
            <a:ext cx="317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2/2 : </a:t>
            </a:r>
            <a:r>
              <a:rPr lang="fr-FR" dirty="0" err="1"/>
              <a:t>shuffle</a:t>
            </a:r>
            <a:r>
              <a:rPr lang="fr-FR" dirty="0"/>
              <a:t> "</a:t>
            </a:r>
            <a:r>
              <a:rPr lang="fr-FR" b="1" dirty="0" err="1"/>
              <a:t>reducer</a:t>
            </a:r>
            <a:r>
              <a:rPr lang="fr-FR" dirty="0"/>
              <a:t>" </a:t>
            </a:r>
            <a:r>
              <a:rPr lang="fr-FR" dirty="0" err="1"/>
              <a:t>side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22A4A4-46F1-72D5-DEA3-0C028AD3237E}"/>
              </a:ext>
            </a:extLst>
          </p:cNvPr>
          <p:cNvSpPr txBox="1"/>
          <p:nvPr/>
        </p:nvSpPr>
        <p:spPr>
          <a:xfrm>
            <a:off x="7438975" y="3559174"/>
            <a:ext cx="3523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dataset.globalResult</a:t>
            </a:r>
            <a:endParaRPr lang="fr-FR" dirty="0"/>
          </a:p>
          <a:p>
            <a:r>
              <a:rPr lang="fr-FR" dirty="0"/>
              <a:t> = </a:t>
            </a:r>
            <a:r>
              <a:rPr lang="fr-FR" dirty="0" err="1"/>
              <a:t>reduce</a:t>
            </a:r>
            <a:r>
              <a:rPr lang="fr-FR" dirty="0"/>
              <a:t>( </a:t>
            </a:r>
            <a:r>
              <a:rPr lang="fr-FR" dirty="0" err="1"/>
              <a:t>partition_i</a:t>
            </a:r>
            <a:r>
              <a:rPr lang="fr-FR" dirty="0"/>
              <a:t>  </a:t>
            </a:r>
            <a:r>
              <a:rPr lang="fr-FR" dirty="0" err="1"/>
              <a:t>partialResult</a:t>
            </a:r>
            <a:r>
              <a:rPr lang="fr-FR" dirty="0"/>
              <a:t>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001E7F-7812-FE95-3EEC-639F2380E10A}"/>
              </a:ext>
            </a:extLst>
          </p:cNvPr>
          <p:cNvSpPr/>
          <p:nvPr/>
        </p:nvSpPr>
        <p:spPr>
          <a:xfrm>
            <a:off x="6959305" y="3669286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76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BC6A-899E-225F-46E9-5FDDA35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(Hadoop) </a:t>
            </a:r>
            <a:r>
              <a:rPr lang="fr-FR" dirty="0" err="1"/>
              <a:t>Map-Reduce</a:t>
            </a:r>
            <a:r>
              <a:rPr lang="fr-FR" dirty="0"/>
              <a:t> ... </a:t>
            </a:r>
            <a:r>
              <a:rPr lang="fr-FR" dirty="0" err="1"/>
              <a:t>legacy</a:t>
            </a:r>
            <a:endParaRPr lang="fr-FR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88EC084-9C49-044B-15D6-4A83190C3238}"/>
              </a:ext>
            </a:extLst>
          </p:cNvPr>
          <p:cNvSpPr/>
          <p:nvPr/>
        </p:nvSpPr>
        <p:spPr>
          <a:xfrm>
            <a:off x="1557339" y="2449830"/>
            <a:ext cx="1385886" cy="147923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3D6E9-5E20-4908-61B1-BFA08FEF135C}"/>
              </a:ext>
            </a:extLst>
          </p:cNvPr>
          <p:cNvSpPr txBox="1"/>
          <p:nvPr/>
        </p:nvSpPr>
        <p:spPr>
          <a:xfrm>
            <a:off x="1362075" y="1421268"/>
            <a:ext cx="1510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LAKE Big Data</a:t>
            </a:r>
          </a:p>
          <a:p>
            <a:r>
              <a:rPr lang="fr-FR" dirty="0"/>
              <a:t>Input Files</a:t>
            </a:r>
          </a:p>
          <a:p>
            <a:r>
              <a:rPr lang="fr-FR" dirty="0"/>
              <a:t>in HDFS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06ED0D-8B1E-B37A-B46A-EB5A78307C48}"/>
              </a:ext>
            </a:extLst>
          </p:cNvPr>
          <p:cNvSpPr/>
          <p:nvPr/>
        </p:nvSpPr>
        <p:spPr>
          <a:xfrm rot="19505043">
            <a:off x="3478774" y="2211248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8ACDC95-B6DE-65BD-5581-460C569FEF2C}"/>
              </a:ext>
            </a:extLst>
          </p:cNvPr>
          <p:cNvSpPr/>
          <p:nvPr/>
        </p:nvSpPr>
        <p:spPr>
          <a:xfrm>
            <a:off x="3588311" y="2758025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172038F-C086-7FDB-CFF6-EEEE101CB6EE}"/>
              </a:ext>
            </a:extLst>
          </p:cNvPr>
          <p:cNvSpPr/>
          <p:nvPr/>
        </p:nvSpPr>
        <p:spPr>
          <a:xfrm rot="2490032">
            <a:off x="3478774" y="3390247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22A405-FEED-8B33-1D1B-077F897E5D1F}"/>
              </a:ext>
            </a:extLst>
          </p:cNvPr>
          <p:cNvSpPr/>
          <p:nvPr/>
        </p:nvSpPr>
        <p:spPr>
          <a:xfrm>
            <a:off x="4490445" y="1866443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473DF9-83A0-F9A9-D6CA-6F583D93F1F2}"/>
              </a:ext>
            </a:extLst>
          </p:cNvPr>
          <p:cNvSpPr/>
          <p:nvPr/>
        </p:nvSpPr>
        <p:spPr>
          <a:xfrm>
            <a:off x="4490445" y="2706529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45EDBF-7EC9-34C0-6C26-D134F8F856C0}"/>
              </a:ext>
            </a:extLst>
          </p:cNvPr>
          <p:cNvSpPr/>
          <p:nvPr/>
        </p:nvSpPr>
        <p:spPr>
          <a:xfrm>
            <a:off x="4490445" y="3528359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()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EA7B72-BF1C-98BA-D01C-8B6E1BF71FB6}"/>
              </a:ext>
            </a:extLst>
          </p:cNvPr>
          <p:cNvSpPr/>
          <p:nvPr/>
        </p:nvSpPr>
        <p:spPr>
          <a:xfrm rot="4480288">
            <a:off x="4764576" y="3364736"/>
            <a:ext cx="2553748" cy="1285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7CCDB64-5277-8CC2-C9B1-0F750B62EDF1}"/>
              </a:ext>
            </a:extLst>
          </p:cNvPr>
          <p:cNvSpPr/>
          <p:nvPr/>
        </p:nvSpPr>
        <p:spPr>
          <a:xfrm rot="4136103">
            <a:off x="5086282" y="3775841"/>
            <a:ext cx="1755192" cy="1138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35F3294-A691-4D9E-7E8D-6BFFF2442442}"/>
              </a:ext>
            </a:extLst>
          </p:cNvPr>
          <p:cNvSpPr/>
          <p:nvPr/>
        </p:nvSpPr>
        <p:spPr>
          <a:xfrm rot="3737492">
            <a:off x="5423993" y="4211155"/>
            <a:ext cx="995906" cy="126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99221-2529-0497-B319-3F390AC8F884}"/>
              </a:ext>
            </a:extLst>
          </p:cNvPr>
          <p:cNvSpPr txBox="1"/>
          <p:nvPr/>
        </p:nvSpPr>
        <p:spPr>
          <a:xfrm>
            <a:off x="5320663" y="4962861"/>
            <a:ext cx="3122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Map</a:t>
            </a:r>
            <a:r>
              <a:rPr lang="fr-FR" b="1" dirty="0"/>
              <a:t> </a:t>
            </a:r>
            <a:r>
              <a:rPr lang="fr-FR" b="1" dirty="0" err="1"/>
              <a:t>Task</a:t>
            </a:r>
            <a:r>
              <a:rPr lang="fr-FR" b="1" dirty="0"/>
              <a:t> </a:t>
            </a:r>
            <a:r>
              <a:rPr lang="fr-FR" b="1" dirty="0" err="1"/>
              <a:t>Intermediate</a:t>
            </a:r>
            <a:r>
              <a:rPr lang="fr-FR" b="1" dirty="0"/>
              <a:t> </a:t>
            </a:r>
            <a:r>
              <a:rPr lang="fr-FR" b="1" dirty="0" err="1"/>
              <a:t>Results</a:t>
            </a:r>
            <a:endParaRPr lang="fr-FR" b="1" dirty="0"/>
          </a:p>
          <a:p>
            <a:r>
              <a:rPr lang="fr-FR" dirty="0"/>
              <a:t>in HDFS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EF6545-9CD8-0928-8EB8-ABE50CA54662}"/>
              </a:ext>
            </a:extLst>
          </p:cNvPr>
          <p:cNvSpPr/>
          <p:nvPr/>
        </p:nvSpPr>
        <p:spPr>
          <a:xfrm>
            <a:off x="7387552" y="3138380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r>
              <a:rPr lang="fr-FR" dirty="0"/>
              <a:t>()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8DB7D6-C1EA-6796-19AE-754E808B6052}"/>
              </a:ext>
            </a:extLst>
          </p:cNvPr>
          <p:cNvSpPr/>
          <p:nvPr/>
        </p:nvSpPr>
        <p:spPr>
          <a:xfrm>
            <a:off x="7387552" y="2275108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r>
              <a:rPr lang="fr-FR" dirty="0"/>
              <a:t>()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E2984EE-9963-4B43-4E8D-2E96924733BD}"/>
              </a:ext>
            </a:extLst>
          </p:cNvPr>
          <p:cNvSpPr/>
          <p:nvPr/>
        </p:nvSpPr>
        <p:spPr>
          <a:xfrm rot="19505043">
            <a:off x="8724944" y="3085818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0286D54-063F-B780-C2BC-204FD60E90E2}"/>
              </a:ext>
            </a:extLst>
          </p:cNvPr>
          <p:cNvSpPr/>
          <p:nvPr/>
        </p:nvSpPr>
        <p:spPr>
          <a:xfrm rot="1833998">
            <a:off x="8729321" y="2466665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81487018-AC37-E5B2-DC2B-66FA37AC00D7}"/>
              </a:ext>
            </a:extLst>
          </p:cNvPr>
          <p:cNvSpPr/>
          <p:nvPr/>
        </p:nvSpPr>
        <p:spPr>
          <a:xfrm>
            <a:off x="9588113" y="2245110"/>
            <a:ext cx="1385886" cy="147923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9BD39-2E18-79DB-7102-CCFDDAF6C727}"/>
              </a:ext>
            </a:extLst>
          </p:cNvPr>
          <p:cNvSpPr txBox="1"/>
          <p:nvPr/>
        </p:nvSpPr>
        <p:spPr>
          <a:xfrm>
            <a:off x="9827278" y="1405777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Output Files</a:t>
            </a:r>
          </a:p>
          <a:p>
            <a:r>
              <a:rPr lang="fr-FR" dirty="0"/>
              <a:t>in HDFS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273ACD1-1A42-01F2-9F29-FAC310FB9378}"/>
              </a:ext>
            </a:extLst>
          </p:cNvPr>
          <p:cNvSpPr/>
          <p:nvPr/>
        </p:nvSpPr>
        <p:spPr>
          <a:xfrm rot="17872746">
            <a:off x="6330068" y="3976816"/>
            <a:ext cx="1393015" cy="118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BB7ACC-3966-D6E7-E39F-D61ABB903112}"/>
              </a:ext>
            </a:extLst>
          </p:cNvPr>
          <p:cNvSpPr/>
          <p:nvPr/>
        </p:nvSpPr>
        <p:spPr>
          <a:xfrm rot="17270231">
            <a:off x="5816306" y="3528758"/>
            <a:ext cx="2227288" cy="1275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3FD230BB-7776-056B-FF43-279B161AD65E}"/>
              </a:ext>
            </a:extLst>
          </p:cNvPr>
          <p:cNvSpPr/>
          <p:nvPr/>
        </p:nvSpPr>
        <p:spPr>
          <a:xfrm>
            <a:off x="5676899" y="5532435"/>
            <a:ext cx="1571625" cy="125889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4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38F2-033B-C60E-FA0D-E277092A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Spark</a:t>
            </a:r>
            <a:br>
              <a:rPr lang="fr-FR" dirty="0"/>
            </a:b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2052" name="Picture 4" descr="machine learning algorithms ...">
            <a:extLst>
              <a:ext uri="{FF2B5EF4-FFF2-40B4-BE49-F238E27FC236}">
                <a16:creationId xmlns:a16="http://schemas.microsoft.com/office/drawing/2014/main" id="{3D69A40F-874D-601D-5470-1FA98105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11" y="1952626"/>
            <a:ext cx="4634602" cy="194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4FD60A-F847-C7DE-1E6D-DF2183963582}"/>
              </a:ext>
            </a:extLst>
          </p:cNvPr>
          <p:cNvSpPr txBox="1"/>
          <p:nvPr/>
        </p:nvSpPr>
        <p:spPr>
          <a:xfrm>
            <a:off x="1047750" y="4400551"/>
            <a:ext cx="110807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Urban </a:t>
            </a:r>
            <a:r>
              <a:rPr lang="fr-FR" sz="2400" dirty="0" err="1"/>
              <a:t>Legend</a:t>
            </a:r>
            <a:r>
              <a:rPr lang="fr-FR" sz="2400" dirty="0"/>
              <a:t> :  Spark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faster</a:t>
            </a:r>
            <a:r>
              <a:rPr lang="fr-FR" sz="2400" dirty="0"/>
              <a:t> </a:t>
            </a:r>
            <a:r>
              <a:rPr lang="fr-FR" sz="2400" dirty="0" err="1"/>
              <a:t>because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caches </a:t>
            </a:r>
            <a:r>
              <a:rPr lang="fr-FR" sz="2400" dirty="0" err="1"/>
              <a:t>shuffle</a:t>
            </a:r>
            <a:r>
              <a:rPr lang="fr-FR" sz="2400" dirty="0"/>
              <a:t> data in-memory    ???   </a:t>
            </a:r>
          </a:p>
          <a:p>
            <a:r>
              <a:rPr lang="fr-FR" sz="2400" dirty="0"/>
              <a:t>         </a:t>
            </a:r>
            <a:r>
              <a:rPr lang="fr-FR" sz="2400" b="1" dirty="0"/>
              <a:t>WRONG</a:t>
            </a:r>
            <a:r>
              <a:rPr lang="fr-FR" sz="2400" dirty="0"/>
              <a:t>  !!!!</a:t>
            </a:r>
          </a:p>
          <a:p>
            <a:r>
              <a:rPr lang="fr-FR" sz="2400" dirty="0"/>
              <a:t>Spark </a:t>
            </a:r>
            <a:r>
              <a:rPr lang="fr-FR" sz="2400" dirty="0" err="1"/>
              <a:t>save</a:t>
            </a:r>
            <a:r>
              <a:rPr lang="fr-FR" sz="2400" dirty="0"/>
              <a:t> all </a:t>
            </a:r>
            <a:r>
              <a:rPr lang="fr-FR" sz="2400" dirty="0" err="1"/>
              <a:t>shuffle</a:t>
            </a:r>
            <a:r>
              <a:rPr lang="fr-FR" sz="2400" dirty="0"/>
              <a:t> files to Local Disk</a:t>
            </a:r>
          </a:p>
          <a:p>
            <a:r>
              <a:rPr lang="fr-FR" sz="2400" dirty="0"/>
              <a:t>.. </a:t>
            </a:r>
            <a:r>
              <a:rPr lang="fr-FR" sz="2400" dirty="0" err="1"/>
              <a:t>even</a:t>
            </a:r>
            <a:r>
              <a:rPr lang="fr-FR" sz="2400" dirty="0"/>
              <a:t> </a:t>
            </a:r>
            <a:r>
              <a:rPr lang="fr-FR" sz="2400" dirty="0" err="1"/>
              <a:t>maybe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 </a:t>
            </a:r>
            <a:r>
              <a:rPr lang="fr-FR" sz="2400" dirty="0" err="1"/>
              <a:t>writes</a:t>
            </a:r>
            <a:r>
              <a:rPr lang="fr-FR" sz="2400" dirty="0"/>
              <a:t> per </a:t>
            </a:r>
            <a:r>
              <a:rPr lang="fr-FR" sz="2400" dirty="0" err="1"/>
              <a:t>shuffle</a:t>
            </a:r>
            <a:r>
              <a:rPr lang="fr-FR" sz="2400" dirty="0"/>
              <a:t> ("Spill To Disk")</a:t>
            </a:r>
          </a:p>
          <a:p>
            <a:r>
              <a:rPr lang="fr-FR" sz="2400" dirty="0"/>
              <a:t>=&gt; </a:t>
            </a:r>
            <a:r>
              <a:rPr lang="fr-FR" sz="2400" dirty="0" err="1"/>
              <a:t>faster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Hdfs</a:t>
            </a:r>
            <a:r>
              <a:rPr lang="fr-FR" sz="2400" dirty="0"/>
              <a:t>,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tolerant</a:t>
            </a:r>
            <a:r>
              <a:rPr lang="fr-FR" sz="2400" dirty="0"/>
              <a:t> to </a:t>
            </a:r>
            <a:r>
              <a:rPr lang="fr-FR" sz="2400" dirty="0" err="1"/>
              <a:t>failures</a:t>
            </a:r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D3F3C-9EA3-F2E1-7461-6DCF4FBAC6A5}"/>
              </a:ext>
            </a:extLst>
          </p:cNvPr>
          <p:cNvSpPr txBox="1"/>
          <p:nvPr/>
        </p:nvSpPr>
        <p:spPr>
          <a:xfrm>
            <a:off x="8367712" y="3128963"/>
            <a:ext cx="193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WRONG </a:t>
            </a:r>
            <a:r>
              <a:rPr lang="fr-FR" dirty="0" err="1"/>
              <a:t>schema</a:t>
            </a:r>
            <a:r>
              <a:rPr lang="fr-FR" dirty="0"/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54037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Split: </a:t>
            </a:r>
            <a:r>
              <a:rPr lang="fr-FR" dirty="0" err="1"/>
              <a:t>Distribute</a:t>
            </a:r>
            <a:r>
              <a:rPr lang="fr-FR" dirty="0"/>
              <a:t> on Multi </a:t>
            </a:r>
            <a:r>
              <a:rPr lang="fr-FR" dirty="0" err="1"/>
              <a:t>JVMs</a:t>
            </a:r>
            <a:r>
              <a:rPr lang="fr-FR" dirty="0"/>
              <a:t> Cluster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595CAF-75EB-5929-F472-AB86E29409C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376424" y="2107108"/>
            <a:ext cx="2053451" cy="90"/>
          </a:xfrm>
          <a:prstGeom prst="straightConnector1">
            <a:avLst/>
          </a:prstGeom>
          <a:ln w="444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5D465A-EDA1-8636-152F-98F2C0721D19}"/>
              </a:ext>
            </a:extLst>
          </p:cNvPr>
          <p:cNvCxnSpPr>
            <a:cxnSpLocks/>
          </p:cNvCxnSpPr>
          <p:nvPr/>
        </p:nvCxnSpPr>
        <p:spPr>
          <a:xfrm>
            <a:off x="2549420" y="2168429"/>
            <a:ext cx="557018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6B881C3-AC46-68D8-CCBA-28A81D1B231E}"/>
              </a:ext>
            </a:extLst>
          </p:cNvPr>
          <p:cNvSpPr/>
          <p:nvPr/>
        </p:nvSpPr>
        <p:spPr>
          <a:xfrm>
            <a:off x="3214672" y="2029064"/>
            <a:ext cx="303647" cy="130234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60809A-C51C-E082-92CC-4BDFFA6C3EFC}"/>
              </a:ext>
            </a:extLst>
          </p:cNvPr>
          <p:cNvCxnSpPr>
            <a:cxnSpLocks/>
          </p:cNvCxnSpPr>
          <p:nvPr/>
        </p:nvCxnSpPr>
        <p:spPr>
          <a:xfrm>
            <a:off x="3376426" y="2366084"/>
            <a:ext cx="1565491" cy="1254733"/>
          </a:xfrm>
          <a:prstGeom prst="straightConnector1">
            <a:avLst/>
          </a:prstGeom>
          <a:ln w="444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DCB8EF-5141-1D17-9107-6106DC03DA33}"/>
              </a:ext>
            </a:extLst>
          </p:cNvPr>
          <p:cNvCxnSpPr>
            <a:cxnSpLocks/>
          </p:cNvCxnSpPr>
          <p:nvPr/>
        </p:nvCxnSpPr>
        <p:spPr>
          <a:xfrm>
            <a:off x="3376424" y="3163638"/>
            <a:ext cx="1539164" cy="2149331"/>
          </a:xfrm>
          <a:prstGeom prst="straightConnector1">
            <a:avLst/>
          </a:prstGeom>
          <a:ln w="444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18F4AC-12DE-F468-CEEA-EE649D66BAA8}"/>
              </a:ext>
            </a:extLst>
          </p:cNvPr>
          <p:cNvSpPr txBox="1"/>
          <p:nvPr/>
        </p:nvSpPr>
        <p:spPr>
          <a:xfrm>
            <a:off x="5429875" y="19225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321580-2FCC-C87C-CBE1-27DAAB15A82C}"/>
              </a:ext>
            </a:extLst>
          </p:cNvPr>
          <p:cNvSpPr txBox="1"/>
          <p:nvPr/>
        </p:nvSpPr>
        <p:spPr>
          <a:xfrm>
            <a:off x="5551460" y="46324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6231C36-9DF8-0FF1-61C3-1091927B753B}"/>
              </a:ext>
            </a:extLst>
          </p:cNvPr>
          <p:cNvSpPr/>
          <p:nvPr/>
        </p:nvSpPr>
        <p:spPr>
          <a:xfrm>
            <a:off x="2349098" y="1865718"/>
            <a:ext cx="1565491" cy="174800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CC776-6C9D-34AE-AE48-E397E872FFD0}"/>
              </a:ext>
            </a:extLst>
          </p:cNvPr>
          <p:cNvSpPr txBox="1"/>
          <p:nvPr/>
        </p:nvSpPr>
        <p:spPr>
          <a:xfrm>
            <a:off x="1766398" y="1375336"/>
            <a:ext cx="270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main JVM = "</a:t>
            </a:r>
            <a:r>
              <a:rPr lang="fr-FR" sz="2400" b="1" dirty="0"/>
              <a:t>driver</a:t>
            </a:r>
            <a:r>
              <a:rPr lang="fr-FR" sz="2400" dirty="0"/>
              <a:t>"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20A2B1-D675-44E2-DD1C-7D80239C7DB4}"/>
              </a:ext>
            </a:extLst>
          </p:cNvPr>
          <p:cNvGrpSpPr/>
          <p:nvPr/>
        </p:nvGrpSpPr>
        <p:grpSpPr>
          <a:xfrm>
            <a:off x="6691019" y="1675857"/>
            <a:ext cx="1878830" cy="1021134"/>
            <a:chOff x="6691019" y="1724305"/>
            <a:chExt cx="1878830" cy="102113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410111-9DCB-C71A-0E4A-129CDBC046BC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C0DE77-3DB7-62BB-79B0-B44D2020B480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113873-B83F-51F4-266D-FFAC9F2C6587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D5272E-AE10-A7ED-2D17-07EB52F2A12B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5E086B-32D2-2B42-146D-3E79765B8886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1B0C5-C92E-844B-6266-D15EF49EE7BA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52EF0C8-2622-3843-B72E-CD4373B32D50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6DD07C5-8397-2245-2F0A-E790ABC1D61F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A0894E8-4A8B-9E4A-5D47-E8E8907F78EE}"/>
              </a:ext>
            </a:extLst>
          </p:cNvPr>
          <p:cNvSpPr/>
          <p:nvPr/>
        </p:nvSpPr>
        <p:spPr>
          <a:xfrm>
            <a:off x="5103671" y="1465459"/>
            <a:ext cx="3773881" cy="13685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1FADF1-37A9-2DA9-BB27-5B746650A9CB}"/>
              </a:ext>
            </a:extLst>
          </p:cNvPr>
          <p:cNvSpPr txBox="1"/>
          <p:nvPr/>
        </p:nvSpPr>
        <p:spPr>
          <a:xfrm>
            <a:off x="5429875" y="369689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C0A30B-A398-0AF0-085B-C120BE3168E8}"/>
              </a:ext>
            </a:extLst>
          </p:cNvPr>
          <p:cNvGrpSpPr/>
          <p:nvPr/>
        </p:nvGrpSpPr>
        <p:grpSpPr>
          <a:xfrm>
            <a:off x="6691019" y="3450216"/>
            <a:ext cx="1878830" cy="1021134"/>
            <a:chOff x="6691019" y="1724305"/>
            <a:chExt cx="1878830" cy="1021134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FEC13E6-E4A2-1FA2-DB24-57AAC2ED1A98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6A0B810-FCBD-63A2-7A4E-4AD28D037064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A4D0854-E5F4-9004-6A1A-3CE499DA1D35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FECDCD-FD85-A66E-5CB4-10271B8BC82D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82AFCB-B2AF-54A0-57D6-23894A670D02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288620-6547-6063-AA10-FF96CCDC2EAB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74EB07F-43EF-8755-0D1A-27981FFFE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D4BDCEC-C108-21C4-C3BD-33BD4CD7CC3C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4EA8959-BE25-D321-FC29-03852B7CE77B}"/>
              </a:ext>
            </a:extLst>
          </p:cNvPr>
          <p:cNvSpPr/>
          <p:nvPr/>
        </p:nvSpPr>
        <p:spPr>
          <a:xfrm>
            <a:off x="5103671" y="3239818"/>
            <a:ext cx="3773881" cy="13685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E4A328-018E-7D96-968E-B88146ACF3E4}"/>
              </a:ext>
            </a:extLst>
          </p:cNvPr>
          <p:cNvSpPr txBox="1"/>
          <p:nvPr/>
        </p:nvSpPr>
        <p:spPr>
          <a:xfrm>
            <a:off x="5429875" y="580116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0B2C1B-0EFA-4F9C-215D-198D0543A2AC}"/>
              </a:ext>
            </a:extLst>
          </p:cNvPr>
          <p:cNvGrpSpPr/>
          <p:nvPr/>
        </p:nvGrpSpPr>
        <p:grpSpPr>
          <a:xfrm>
            <a:off x="6691019" y="5554491"/>
            <a:ext cx="1878830" cy="1021134"/>
            <a:chOff x="6691019" y="1724305"/>
            <a:chExt cx="1878830" cy="102113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DB41B0-F4E6-49DE-7169-7A251E6D007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9BEFDA-AE47-EF73-E20C-778E84B99EEF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B0316C-1349-2FFE-7E4C-106F2F785763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64BE7A-42FD-B1E0-6FE7-407DE1717497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9E928C-7E3F-4F1F-7490-F761C9A30F99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6C952-ADD7-31FD-A27E-517D03B555D7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C80B4B3-58C8-B288-6962-12754E2C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4D56C1-8B59-BE08-2C3B-D4BD8F54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7632A0-0D24-A70D-79B1-5F5B966BD440}"/>
              </a:ext>
            </a:extLst>
          </p:cNvPr>
          <p:cNvSpPr/>
          <p:nvPr/>
        </p:nvSpPr>
        <p:spPr>
          <a:xfrm>
            <a:off x="5103671" y="5344093"/>
            <a:ext cx="3773881" cy="13685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612D5B-9CC8-B929-EF6F-67039273F378}"/>
              </a:ext>
            </a:extLst>
          </p:cNvPr>
          <p:cNvSpPr txBox="1"/>
          <p:nvPr/>
        </p:nvSpPr>
        <p:spPr>
          <a:xfrm>
            <a:off x="5231638" y="1065967"/>
            <a:ext cx="2594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JVM = "</a:t>
            </a:r>
            <a:r>
              <a:rPr lang="fr-FR" sz="2400" b="1" dirty="0" err="1"/>
              <a:t>executor</a:t>
            </a:r>
            <a:r>
              <a:rPr lang="fr-FR" sz="2400" b="1" dirty="0"/>
              <a:t> 1</a:t>
            </a:r>
            <a:r>
              <a:rPr lang="fr-FR" sz="2400" dirty="0"/>
              <a:t>"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67628D-58EE-FB92-AA37-795BD6DD5E0B}"/>
              </a:ext>
            </a:extLst>
          </p:cNvPr>
          <p:cNvSpPr txBox="1"/>
          <p:nvPr/>
        </p:nvSpPr>
        <p:spPr>
          <a:xfrm>
            <a:off x="5231637" y="2855018"/>
            <a:ext cx="2594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JVM = "</a:t>
            </a:r>
            <a:r>
              <a:rPr lang="fr-FR" sz="2400" b="1" dirty="0" err="1"/>
              <a:t>executor</a:t>
            </a:r>
            <a:r>
              <a:rPr lang="fr-FR" sz="2400" b="1" dirty="0"/>
              <a:t> 2</a:t>
            </a:r>
            <a:r>
              <a:rPr lang="fr-FR" sz="2400" dirty="0"/>
              <a:t>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7FA53C-FBD0-19AE-E86B-A22D043C7F4E}"/>
              </a:ext>
            </a:extLst>
          </p:cNvPr>
          <p:cNvSpPr txBox="1"/>
          <p:nvPr/>
        </p:nvSpPr>
        <p:spPr>
          <a:xfrm>
            <a:off x="5231636" y="4962674"/>
            <a:ext cx="264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JVM = "</a:t>
            </a:r>
            <a:r>
              <a:rPr lang="fr-FR" sz="2400" b="1" dirty="0" err="1"/>
              <a:t>executor</a:t>
            </a:r>
            <a:r>
              <a:rPr lang="fr-FR" sz="2400" b="1" dirty="0"/>
              <a:t> N</a:t>
            </a:r>
            <a:r>
              <a:rPr lang="fr-FR" sz="2400" dirty="0"/>
              <a:t>"</a:t>
            </a:r>
          </a:p>
        </p:txBody>
      </p:sp>
      <p:pic>
        <p:nvPicPr>
          <p:cNvPr id="1026" name="Picture 2" descr="Cut with scissors - Free icons">
            <a:extLst>
              <a:ext uri="{FF2B5EF4-FFF2-40B4-BE49-F238E27FC236}">
                <a16:creationId xmlns:a16="http://schemas.microsoft.com/office/drawing/2014/main" id="{4F135B59-FBE4-5416-C6BD-8F88E684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64683" y="913667"/>
            <a:ext cx="1217812" cy="12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ut with scissors - Free icons">
            <a:extLst>
              <a:ext uri="{FF2B5EF4-FFF2-40B4-BE49-F238E27FC236}">
                <a16:creationId xmlns:a16="http://schemas.microsoft.com/office/drawing/2014/main" id="{84A78CD6-4CBB-EA20-142A-B1DAD55F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30728" y="2320019"/>
            <a:ext cx="1217812" cy="12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ut with scissors - Free icons">
            <a:extLst>
              <a:ext uri="{FF2B5EF4-FFF2-40B4-BE49-F238E27FC236}">
                <a16:creationId xmlns:a16="http://schemas.microsoft.com/office/drawing/2014/main" id="{D3957A5A-F8C5-F27E-984D-69938C81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45907" y="4423671"/>
            <a:ext cx="1217812" cy="12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7E0109-3A1A-6B8E-44D3-798DBE6D1A93}"/>
              </a:ext>
            </a:extLst>
          </p:cNvPr>
          <p:cNvCxnSpPr/>
          <p:nvPr/>
        </p:nvCxnSpPr>
        <p:spPr>
          <a:xfrm>
            <a:off x="4572254" y="2024536"/>
            <a:ext cx="31825" cy="4591093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5567F3-4298-433A-9E5B-5F08239434F0}"/>
              </a:ext>
            </a:extLst>
          </p:cNvPr>
          <p:cNvCxnSpPr>
            <a:cxnSpLocks/>
          </p:cNvCxnSpPr>
          <p:nvPr/>
        </p:nvCxnSpPr>
        <p:spPr>
          <a:xfrm flipH="1" flipV="1">
            <a:off x="4572254" y="2917775"/>
            <a:ext cx="4741829" cy="1115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05673A-E5A4-3178-E6C3-C60F8AA1FE25}"/>
              </a:ext>
            </a:extLst>
          </p:cNvPr>
          <p:cNvCxnSpPr>
            <a:cxnSpLocks/>
          </p:cNvCxnSpPr>
          <p:nvPr/>
        </p:nvCxnSpPr>
        <p:spPr>
          <a:xfrm flipH="1" flipV="1">
            <a:off x="4572253" y="5024466"/>
            <a:ext cx="4741829" cy="1115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5923AA-2513-FBAE-FECD-9BF42CD0AE39}"/>
              </a:ext>
            </a:extLst>
          </p:cNvPr>
          <p:cNvCxnSpPr>
            <a:cxnSpLocks/>
          </p:cNvCxnSpPr>
          <p:nvPr/>
        </p:nvCxnSpPr>
        <p:spPr>
          <a:xfrm flipH="1" flipV="1">
            <a:off x="4622682" y="4675318"/>
            <a:ext cx="4741829" cy="1115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4C8A28-46AA-9A7B-196D-E5ABC6D1D87A}"/>
              </a:ext>
            </a:extLst>
          </p:cNvPr>
          <p:cNvCxnSpPr>
            <a:cxnSpLocks/>
          </p:cNvCxnSpPr>
          <p:nvPr/>
        </p:nvCxnSpPr>
        <p:spPr>
          <a:xfrm flipH="1" flipV="1">
            <a:off x="4588166" y="4833430"/>
            <a:ext cx="4741829" cy="1115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D63F6D2-1E4B-B80C-413D-FCDF156624F9}"/>
              </a:ext>
            </a:extLst>
          </p:cNvPr>
          <p:cNvSpPr/>
          <p:nvPr/>
        </p:nvSpPr>
        <p:spPr>
          <a:xfrm>
            <a:off x="1207476" y="821987"/>
            <a:ext cx="10785231" cy="594222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087337-8856-6DEC-FD56-E1F52F94A3CE}"/>
              </a:ext>
            </a:extLst>
          </p:cNvPr>
          <p:cNvSpPr txBox="1"/>
          <p:nvPr/>
        </p:nvSpPr>
        <p:spPr>
          <a:xfrm>
            <a:off x="39527" y="2778153"/>
            <a:ext cx="105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50227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Distributed in-memory </a:t>
            </a:r>
            <a:r>
              <a:rPr lang="fr-FR" dirty="0" err="1"/>
              <a:t>Dataset</a:t>
            </a:r>
            <a:r>
              <a:rPr lang="fr-FR" dirty="0"/>
              <a:t>&lt;T&gt; 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1455904" y="1306375"/>
            <a:ext cx="98904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 NO more </a:t>
            </a:r>
            <a:r>
              <a:rPr lang="fr-FR" sz="2800" dirty="0" err="1"/>
              <a:t>limited</a:t>
            </a:r>
            <a:r>
              <a:rPr lang="fr-FR" sz="2800" dirty="0"/>
              <a:t> by</a:t>
            </a:r>
          </a:p>
          <a:p>
            <a:r>
              <a:rPr lang="fr-FR" sz="2800" dirty="0"/>
              <a:t>     - </a:t>
            </a:r>
            <a:r>
              <a:rPr lang="fr-FR" sz="2800" dirty="0" err="1">
                <a:solidFill>
                  <a:srgbClr val="00B050"/>
                </a:solidFill>
              </a:rPr>
              <a:t>number</a:t>
            </a:r>
            <a:r>
              <a:rPr lang="fr-FR" sz="2800" dirty="0">
                <a:solidFill>
                  <a:srgbClr val="00B050"/>
                </a:solidFill>
              </a:rPr>
              <a:t> of </a:t>
            </a:r>
            <a:r>
              <a:rPr lang="fr-FR" sz="2800" dirty="0" err="1">
                <a:solidFill>
                  <a:srgbClr val="00B050"/>
                </a:solidFill>
              </a:rPr>
              <a:t>elements</a:t>
            </a:r>
            <a:endParaRPr lang="fr-FR" sz="2800" dirty="0">
              <a:solidFill>
                <a:srgbClr val="00B050"/>
              </a:solidFill>
            </a:endParaRPr>
          </a:p>
          <a:p>
            <a:r>
              <a:rPr lang="fr-FR" sz="2800" dirty="0"/>
              <a:t>     - </a:t>
            </a:r>
            <a:r>
              <a:rPr lang="fr-FR" sz="2800" dirty="0">
                <a:solidFill>
                  <a:srgbClr val="00B050"/>
                </a:solidFill>
              </a:rPr>
              <a:t>single host </a:t>
            </a:r>
            <a:r>
              <a:rPr lang="fr-FR" sz="2800" dirty="0" err="1">
                <a:solidFill>
                  <a:srgbClr val="00B050"/>
                </a:solidFill>
              </a:rPr>
              <a:t>node</a:t>
            </a:r>
            <a:r>
              <a:rPr lang="fr-FR" sz="2800" dirty="0">
                <a:solidFill>
                  <a:srgbClr val="00B050"/>
                </a:solidFill>
              </a:rPr>
              <a:t> RAM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b="1" dirty="0"/>
              <a:t>STILL Restrictions : </a:t>
            </a:r>
          </a:p>
          <a:p>
            <a:br>
              <a:rPr lang="fr-FR" sz="2800" dirty="0"/>
            </a:br>
            <a:r>
              <a:rPr lang="fr-FR" sz="2800" b="1" dirty="0">
                <a:solidFill>
                  <a:srgbClr val="FF0000"/>
                </a:solidFill>
              </a:rPr>
              <a:t>partition(s) memory size &lt; RAM of a </a:t>
            </a:r>
            <a:r>
              <a:rPr lang="fr-FR" sz="2800" b="1" dirty="0" err="1">
                <a:solidFill>
                  <a:srgbClr val="FF0000"/>
                </a:solidFill>
              </a:rPr>
              <a:t>executor</a:t>
            </a:r>
            <a:r>
              <a:rPr lang="fr-FR" sz="2800" b="1" dirty="0">
                <a:solidFill>
                  <a:srgbClr val="FF0000"/>
                </a:solidFill>
              </a:rPr>
              <a:t> holding partition(s)</a:t>
            </a:r>
          </a:p>
          <a:p>
            <a:endParaRPr lang="fr-FR" sz="2800" b="1" dirty="0">
              <a:solidFill>
                <a:srgbClr val="FF0000"/>
              </a:solidFill>
            </a:endParaRPr>
          </a:p>
          <a:p>
            <a:r>
              <a:rPr lang="fr-FR" sz="2800" b="1" dirty="0">
                <a:solidFill>
                  <a:srgbClr val="FF0000"/>
                </a:solidFill>
              </a:rPr>
              <a:t>total memory size &lt;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b="1" dirty="0">
                <a:solidFill>
                  <a:srgbClr val="FF0000"/>
                </a:solidFill>
              </a:rPr>
              <a:t>total RAM of cluster</a:t>
            </a:r>
          </a:p>
          <a:p>
            <a:endParaRPr lang="fr-FR" sz="2800" dirty="0"/>
          </a:p>
          <a:p>
            <a:r>
              <a:rPr lang="fr-FR" sz="2800" dirty="0" err="1"/>
              <a:t>Dataset</a:t>
            </a:r>
            <a:r>
              <a:rPr lang="fr-FR" sz="2800" dirty="0"/>
              <a:t> must </a:t>
            </a:r>
            <a:r>
              <a:rPr lang="fr-FR" sz="2800" dirty="0" err="1"/>
              <a:t>be"</a:t>
            </a:r>
            <a:r>
              <a:rPr lang="fr-FR" sz="2800" b="1" dirty="0" err="1">
                <a:solidFill>
                  <a:srgbClr val="FF0000"/>
                </a:solidFill>
              </a:rPr>
              <a:t>equally</a:t>
            </a:r>
            <a:r>
              <a:rPr lang="fr-FR" sz="2800" b="1" dirty="0">
                <a:solidFill>
                  <a:srgbClr val="FF0000"/>
                </a:solidFill>
              </a:rPr>
              <a:t> split and </a:t>
            </a:r>
            <a:r>
              <a:rPr lang="fr-FR" sz="2800" b="1" dirty="0" err="1">
                <a:solidFill>
                  <a:srgbClr val="FF0000"/>
                </a:solidFill>
              </a:rPr>
              <a:t>distributed</a:t>
            </a:r>
            <a:r>
              <a:rPr lang="fr-FR" sz="2800" dirty="0"/>
              <a:t>"  (not </a:t>
            </a:r>
            <a:r>
              <a:rPr lang="fr-FR" sz="2800" dirty="0" err="1"/>
              <a:t>skewed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099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Swap Partition RAM to Local Disk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335AA-4E62-92BD-CF1F-E0656B1F4FB8}"/>
              </a:ext>
            </a:extLst>
          </p:cNvPr>
          <p:cNvSpPr txBox="1"/>
          <p:nvPr/>
        </p:nvSpPr>
        <p:spPr>
          <a:xfrm>
            <a:off x="1265779" y="288531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BE14C-C3D4-F8D0-7E0F-DCA2B5D475CD}"/>
              </a:ext>
            </a:extLst>
          </p:cNvPr>
          <p:cNvGrpSpPr/>
          <p:nvPr/>
        </p:nvGrpSpPr>
        <p:grpSpPr>
          <a:xfrm>
            <a:off x="4276065" y="1927903"/>
            <a:ext cx="1878830" cy="1021134"/>
            <a:chOff x="6691019" y="1724305"/>
            <a:chExt cx="1878830" cy="102113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7D4333C-1209-55C2-80A6-F09CEA02B8E3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502F8C-5F4F-648F-30F7-FC80348D8730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5508C-E72E-F04B-1C78-762231998D45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4B2047-2042-B2E0-E2E9-B4772C830E38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EE34F0-401E-AAED-46D3-F0DCD49B7D57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AB3F95-BF28-506D-834D-7809F58F9D9F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EA1FD6-6651-07DE-1C8B-A7BADDE45747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00462D5-9105-989B-25B2-A8A728F5AA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626705-B920-4B9B-284C-1D551791D1E4}"/>
              </a:ext>
            </a:extLst>
          </p:cNvPr>
          <p:cNvSpPr/>
          <p:nvPr/>
        </p:nvSpPr>
        <p:spPr>
          <a:xfrm>
            <a:off x="1324707" y="1768364"/>
            <a:ext cx="5286751" cy="226091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2444C-217C-AB0A-C83C-2440DC819C64}"/>
              </a:ext>
            </a:extLst>
          </p:cNvPr>
          <p:cNvSpPr txBox="1"/>
          <p:nvPr/>
        </p:nvSpPr>
        <p:spPr>
          <a:xfrm>
            <a:off x="2816684" y="1318013"/>
            <a:ext cx="23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JVM = "</a:t>
            </a:r>
            <a:r>
              <a:rPr lang="fr-FR" sz="2400" b="1" dirty="0" err="1"/>
              <a:t>executor</a:t>
            </a:r>
            <a:r>
              <a:rPr lang="fr-FR" sz="2400" dirty="0"/>
              <a:t>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A70DA-31A5-E9C1-D2DF-47270D22CE45}"/>
              </a:ext>
            </a:extLst>
          </p:cNvPr>
          <p:cNvSpPr/>
          <p:nvPr/>
        </p:nvSpPr>
        <p:spPr>
          <a:xfrm>
            <a:off x="2381860" y="2697114"/>
            <a:ext cx="246605" cy="8891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15D48-6ABF-0F66-55DB-4A051EAC8F37}"/>
              </a:ext>
            </a:extLst>
          </p:cNvPr>
          <p:cNvSpPr txBox="1"/>
          <p:nvPr/>
        </p:nvSpPr>
        <p:spPr>
          <a:xfrm>
            <a:off x="2604540" y="28322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either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8DA75-4175-1832-406C-849C6F314F27}"/>
              </a:ext>
            </a:extLst>
          </p:cNvPr>
          <p:cNvSpPr txBox="1"/>
          <p:nvPr/>
        </p:nvSpPr>
        <p:spPr>
          <a:xfrm>
            <a:off x="2927069" y="246965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66742-CD98-1772-5BC7-C9495C760D2A}"/>
              </a:ext>
            </a:extLst>
          </p:cNvPr>
          <p:cNvSpPr txBox="1"/>
          <p:nvPr/>
        </p:nvSpPr>
        <p:spPr>
          <a:xfrm>
            <a:off x="2918712" y="354735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Disk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862C106D-E26E-87CC-8EB6-E27DE18D5DBC}"/>
              </a:ext>
            </a:extLst>
          </p:cNvPr>
          <p:cNvSpPr/>
          <p:nvPr/>
        </p:nvSpPr>
        <p:spPr>
          <a:xfrm>
            <a:off x="5134322" y="4259107"/>
            <a:ext cx="1477136" cy="155416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DF88D4-21C3-D71C-A438-62CE35207668}"/>
              </a:ext>
            </a:extLst>
          </p:cNvPr>
          <p:cNvCxnSpPr>
            <a:cxnSpLocks/>
          </p:cNvCxnSpPr>
          <p:nvPr/>
        </p:nvCxnSpPr>
        <p:spPr>
          <a:xfrm>
            <a:off x="4441471" y="3884044"/>
            <a:ext cx="802958" cy="860335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2F360-3022-AE78-06C3-C05EA546F698}"/>
              </a:ext>
            </a:extLst>
          </p:cNvPr>
          <p:cNvSpPr txBox="1"/>
          <p:nvPr/>
        </p:nvSpPr>
        <p:spPr>
          <a:xfrm>
            <a:off x="4216466" y="3500897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 </a:t>
            </a:r>
            <a:r>
              <a:rPr lang="fr-FR" dirty="0" err="1"/>
              <a:t>path</a:t>
            </a:r>
            <a:endParaRPr lang="fr-FR" dirty="0"/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8A059DD1-D439-757E-9C1D-130766266EFA}"/>
              </a:ext>
            </a:extLst>
          </p:cNvPr>
          <p:cNvSpPr/>
          <p:nvPr/>
        </p:nvSpPr>
        <p:spPr>
          <a:xfrm>
            <a:off x="5263478" y="4718758"/>
            <a:ext cx="838662" cy="57799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6EBE4BE2-D404-2FEE-4BF4-921E0DD59276}"/>
              </a:ext>
            </a:extLst>
          </p:cNvPr>
          <p:cNvSpPr/>
          <p:nvPr/>
        </p:nvSpPr>
        <p:spPr>
          <a:xfrm>
            <a:off x="7074877" y="2507498"/>
            <a:ext cx="902677" cy="262134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4938DA-AF9D-5711-157A-CECFA8F56EF0}"/>
              </a:ext>
            </a:extLst>
          </p:cNvPr>
          <p:cNvSpPr txBox="1"/>
          <p:nvPr/>
        </p:nvSpPr>
        <p:spPr>
          <a:xfrm>
            <a:off x="8059616" y="3085398"/>
            <a:ext cx="1987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swap</a:t>
            </a:r>
            <a:r>
              <a:rPr lang="fr-FR" sz="2800" dirty="0"/>
              <a:t> </a:t>
            </a:r>
          </a:p>
          <a:p>
            <a:r>
              <a:rPr lang="fr-FR" sz="2800" dirty="0"/>
              <a:t>(="Spill")</a:t>
            </a:r>
          </a:p>
          <a:p>
            <a:r>
              <a:rPr lang="fr-FR" sz="2800" dirty="0" err="1"/>
              <a:t>write</a:t>
            </a:r>
            <a:r>
              <a:rPr lang="fr-FR" sz="2800" dirty="0"/>
              <a:t> to </a:t>
            </a:r>
            <a:r>
              <a:rPr lang="fr-FR" sz="2800" dirty="0" err="1"/>
              <a:t>disk</a:t>
            </a:r>
            <a:endParaRPr lang="fr-FR" sz="2800" dirty="0"/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98079120-AA15-1627-29D1-0DF53A2657F1}"/>
              </a:ext>
            </a:extLst>
          </p:cNvPr>
          <p:cNvSpPr/>
          <p:nvPr/>
        </p:nvSpPr>
        <p:spPr>
          <a:xfrm flipV="1">
            <a:off x="9368808" y="2447643"/>
            <a:ext cx="902677" cy="262134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4FB00C-9DA4-439D-D1F7-E79235D1DEEE}"/>
              </a:ext>
            </a:extLst>
          </p:cNvPr>
          <p:cNvSpPr txBox="1"/>
          <p:nvPr/>
        </p:nvSpPr>
        <p:spPr>
          <a:xfrm>
            <a:off x="10359122" y="3245698"/>
            <a:ext cx="1546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disk</a:t>
            </a:r>
            <a:endParaRPr lang="fr-FR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732863-31D4-83A7-EB85-98A83A0CEA16}"/>
              </a:ext>
            </a:extLst>
          </p:cNvPr>
          <p:cNvSpPr/>
          <p:nvPr/>
        </p:nvSpPr>
        <p:spPr>
          <a:xfrm>
            <a:off x="4082057" y="1834662"/>
            <a:ext cx="2224959" cy="120152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8C1F76-FCF1-A060-81C3-04B55BA5F8DE}"/>
              </a:ext>
            </a:extLst>
          </p:cNvPr>
          <p:cNvSpPr/>
          <p:nvPr/>
        </p:nvSpPr>
        <p:spPr>
          <a:xfrm flipV="1">
            <a:off x="4082058" y="3495920"/>
            <a:ext cx="1101750" cy="36253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265DEA-24AE-E298-F022-23CF769E9BE5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2978200" y="2989276"/>
            <a:ext cx="970000" cy="21231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231DDB-DB32-4D60-EE6E-46AE34BD4968}"/>
              </a:ext>
            </a:extLst>
          </p:cNvPr>
          <p:cNvCxnSpPr>
            <a:cxnSpLocks/>
          </p:cNvCxnSpPr>
          <p:nvPr/>
        </p:nvCxnSpPr>
        <p:spPr>
          <a:xfrm>
            <a:off x="2957108" y="3201593"/>
            <a:ext cx="1008428" cy="29432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93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 err="1"/>
              <a:t>Parallelize</a:t>
            </a:r>
            <a:r>
              <a:rPr lang="fr-FR" dirty="0"/>
              <a:t> on cluster : use N(&gt;=100) </a:t>
            </a:r>
            <a:r>
              <a:rPr lang="fr-FR" dirty="0" err="1"/>
              <a:t>CPUs</a:t>
            </a:r>
            <a:r>
              <a:rPr lang="fr-FR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1707903" y="2770369"/>
            <a:ext cx="9206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How to process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b="1" dirty="0" err="1"/>
              <a:t>multi-threads</a:t>
            </a:r>
            <a:r>
              <a:rPr lang="fr-FR" sz="3200" dirty="0"/>
              <a:t> ?  (use CPU </a:t>
            </a:r>
            <a:r>
              <a:rPr lang="fr-FR" sz="3200" dirty="0" err="1"/>
              <a:t>cores</a:t>
            </a:r>
            <a:r>
              <a:rPr lang="fr-FR" sz="3200" dirty="0"/>
              <a:t> )</a:t>
            </a:r>
          </a:p>
          <a:p>
            <a:endParaRPr lang="fr-FR" sz="3200" dirty="0"/>
          </a:p>
          <a:p>
            <a:r>
              <a:rPr lang="fr-FR" sz="3200" b="1" dirty="0"/>
              <a:t>How </a:t>
            </a:r>
            <a:r>
              <a:rPr lang="fr-FR" sz="3200" b="1" dirty="0" err="1"/>
              <a:t>many</a:t>
            </a:r>
            <a:r>
              <a:rPr lang="fr-FR" sz="3200" dirty="0"/>
              <a:t> partitions can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processed</a:t>
            </a:r>
            <a:r>
              <a:rPr lang="fr-FR" sz="3200" dirty="0"/>
              <a:t> </a:t>
            </a:r>
            <a:r>
              <a:rPr lang="fr-FR" sz="3200" b="1" dirty="0" err="1"/>
              <a:t>concurrently</a:t>
            </a:r>
            <a:r>
              <a:rPr lang="fr-FR" sz="32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9152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1 Partition on 1 Thread = 1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1026" name="Picture 2" descr="Multi-Core Desktop CPU ...">
            <a:extLst>
              <a:ext uri="{FF2B5EF4-FFF2-40B4-BE49-F238E27FC236}">
                <a16:creationId xmlns:a16="http://schemas.microsoft.com/office/drawing/2014/main" id="{AF6A8538-8B9D-FFD0-6E91-D572038C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" y="2785797"/>
            <a:ext cx="2332037" cy="11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BCDF124-29A0-F72A-F6CB-C46D3FAFF64F}"/>
              </a:ext>
            </a:extLst>
          </p:cNvPr>
          <p:cNvGrpSpPr/>
          <p:nvPr/>
        </p:nvGrpSpPr>
        <p:grpSpPr>
          <a:xfrm>
            <a:off x="5222723" y="2647648"/>
            <a:ext cx="256419" cy="1315962"/>
            <a:chOff x="4542971" y="2801257"/>
            <a:chExt cx="256419" cy="13159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0228AB-087E-D150-63C0-6C4B2764A4D3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5611418-82FC-099F-81BC-4EE420100D51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B410F4-FF59-FF72-C684-15C2D1140CA1}"/>
              </a:ext>
            </a:extLst>
          </p:cNvPr>
          <p:cNvGrpSpPr/>
          <p:nvPr/>
        </p:nvGrpSpPr>
        <p:grpSpPr>
          <a:xfrm>
            <a:off x="5408990" y="2761343"/>
            <a:ext cx="256419" cy="1315962"/>
            <a:chOff x="4542971" y="2801257"/>
            <a:chExt cx="256419" cy="131596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7027AB-ACC3-E5C2-51A3-FF0BC7B3BA8C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4DFEB4-A6E9-AAB6-C3D0-21E4369B9545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F7855-6BE6-4087-70A8-532EFE47A123}"/>
              </a:ext>
            </a:extLst>
          </p:cNvPr>
          <p:cNvGrpSpPr/>
          <p:nvPr/>
        </p:nvGrpSpPr>
        <p:grpSpPr>
          <a:xfrm>
            <a:off x="5607352" y="2878667"/>
            <a:ext cx="256419" cy="1315962"/>
            <a:chOff x="4542971" y="2801257"/>
            <a:chExt cx="256419" cy="131596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7EEEE5-68F9-9E37-2EE3-72EEF705F6B1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00DBF7-97C1-0FE0-D8D5-72AAEDA78ADB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592369-493E-0C74-BA32-4B7A6EED0B7F}"/>
              </a:ext>
            </a:extLst>
          </p:cNvPr>
          <p:cNvGrpSpPr/>
          <p:nvPr/>
        </p:nvGrpSpPr>
        <p:grpSpPr>
          <a:xfrm>
            <a:off x="5804502" y="2986315"/>
            <a:ext cx="256419" cy="1315962"/>
            <a:chOff x="4542971" y="2801257"/>
            <a:chExt cx="256419" cy="131596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076CEA-4992-6D36-6A2C-174E1E8B9DCF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FEDCC2-F005-CB71-955D-C5946C0D5D70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3E7D63-0479-02EB-5993-8A0B87A9F722}"/>
              </a:ext>
            </a:extLst>
          </p:cNvPr>
          <p:cNvGrpSpPr/>
          <p:nvPr/>
        </p:nvGrpSpPr>
        <p:grpSpPr>
          <a:xfrm>
            <a:off x="6013753" y="3104850"/>
            <a:ext cx="256419" cy="1315962"/>
            <a:chOff x="4542971" y="2801257"/>
            <a:chExt cx="256419" cy="131596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905E2F-1044-89FF-5FC9-9E03C155E19E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893F4D-75EA-4C7D-1A1D-1BE31E67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EFF4E336-A447-6D04-3A37-A55BB785DC42}"/>
              </a:ext>
            </a:extLst>
          </p:cNvPr>
          <p:cNvSpPr/>
          <p:nvPr/>
        </p:nvSpPr>
        <p:spPr>
          <a:xfrm>
            <a:off x="4851402" y="2308981"/>
            <a:ext cx="1892903" cy="23271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591703-A6FB-C625-A101-54801779668A}"/>
              </a:ext>
            </a:extLst>
          </p:cNvPr>
          <p:cNvSpPr txBox="1"/>
          <p:nvPr/>
        </p:nvSpPr>
        <p:spPr>
          <a:xfrm>
            <a:off x="390703" y="1832001"/>
            <a:ext cx="199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Physical CPU (</a:t>
            </a:r>
            <a:r>
              <a:rPr lang="fr-FR" dirty="0" err="1"/>
              <a:t>Core</a:t>
            </a:r>
            <a:r>
              <a:rPr lang="fr-FR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48690-399E-DCA0-8E7F-E904DE649872}"/>
              </a:ext>
            </a:extLst>
          </p:cNvPr>
          <p:cNvSpPr txBox="1"/>
          <p:nvPr/>
        </p:nvSpPr>
        <p:spPr>
          <a:xfrm>
            <a:off x="4604355" y="1347413"/>
            <a:ext cx="2518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 </a:t>
            </a:r>
            <a:r>
              <a:rPr lang="fr-FR" b="1" dirty="0" err="1"/>
              <a:t>TreadPool</a:t>
            </a:r>
            <a:endParaRPr lang="fr-FR" b="1" dirty="0"/>
          </a:p>
          <a:p>
            <a:r>
              <a:rPr lang="fr-FR" dirty="0"/>
              <a:t>+ FIFO </a:t>
            </a:r>
            <a:r>
              <a:rPr lang="fr-FR" b="1" dirty="0" err="1"/>
              <a:t>Task</a:t>
            </a:r>
            <a:r>
              <a:rPr lang="fr-FR" b="1" dirty="0"/>
              <a:t> Queue</a:t>
            </a:r>
          </a:p>
          <a:p>
            <a:r>
              <a:rPr lang="fr-FR" dirty="0"/>
              <a:t>=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executions</a:t>
            </a:r>
            <a:r>
              <a:rPr lang="fr-FR" dirty="0"/>
              <a:t> service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6AE550-187F-BC65-BFB6-86E53F16FCB9}"/>
              </a:ext>
            </a:extLst>
          </p:cNvPr>
          <p:cNvSpPr/>
          <p:nvPr/>
        </p:nvSpPr>
        <p:spPr>
          <a:xfrm>
            <a:off x="3764040" y="3245152"/>
            <a:ext cx="1074057" cy="348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EA59B5-08B4-3105-3AA0-D771EFBEB5DA}"/>
              </a:ext>
            </a:extLst>
          </p:cNvPr>
          <p:cNvSpPr/>
          <p:nvPr/>
        </p:nvSpPr>
        <p:spPr>
          <a:xfrm>
            <a:off x="3846286" y="3320143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23825C-758B-9A00-F6AB-053F1680CC62}"/>
              </a:ext>
            </a:extLst>
          </p:cNvPr>
          <p:cNvSpPr/>
          <p:nvPr/>
        </p:nvSpPr>
        <p:spPr>
          <a:xfrm>
            <a:off x="4051904" y="3317727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20C116B-EB19-7513-B4E3-C9888B3B3F43}"/>
              </a:ext>
            </a:extLst>
          </p:cNvPr>
          <p:cNvSpPr/>
          <p:nvPr/>
        </p:nvSpPr>
        <p:spPr>
          <a:xfrm rot="17994670">
            <a:off x="3130248" y="3951885"/>
            <a:ext cx="805542" cy="2508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1299F2-46EA-4075-904C-E070914A14E3}"/>
              </a:ext>
            </a:extLst>
          </p:cNvPr>
          <p:cNvSpPr txBox="1"/>
          <p:nvPr/>
        </p:nvSpPr>
        <p:spPr>
          <a:xfrm>
            <a:off x="2202352" y="4636105"/>
            <a:ext cx="2098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enqueue</a:t>
            </a:r>
            <a:endParaRPr lang="fr-FR" dirty="0"/>
          </a:p>
          <a:p>
            <a:r>
              <a:rPr lang="fr-FR" b="1" dirty="0"/>
              <a:t>Partition to Process </a:t>
            </a:r>
          </a:p>
          <a:p>
            <a:r>
              <a:rPr lang="fr-FR" dirty="0"/>
              <a:t>(=</a:t>
            </a:r>
            <a:r>
              <a:rPr lang="fr-FR" b="1" dirty="0" err="1"/>
              <a:t>Task</a:t>
            </a:r>
            <a:r>
              <a:rPr lang="fr-FR" dirty="0"/>
              <a:t>)</a:t>
            </a:r>
          </a:p>
          <a:p>
            <a:r>
              <a:rPr lang="fr-FR" dirty="0"/>
              <a:t>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E9C1EE-C3A5-9046-A6DE-F5CDE015464F}"/>
              </a:ext>
            </a:extLst>
          </p:cNvPr>
          <p:cNvSpPr/>
          <p:nvPr/>
        </p:nvSpPr>
        <p:spPr>
          <a:xfrm>
            <a:off x="3061725" y="4420812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D07D8E-94D7-FC0E-88D1-5C815AB047B1}"/>
              </a:ext>
            </a:extLst>
          </p:cNvPr>
          <p:cNvSpPr/>
          <p:nvPr/>
        </p:nvSpPr>
        <p:spPr>
          <a:xfrm>
            <a:off x="2836657" y="4420812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A5B56-81B1-ED42-2EA8-3A19BF10E40E}"/>
              </a:ext>
            </a:extLst>
          </p:cNvPr>
          <p:cNvSpPr txBox="1"/>
          <p:nvPr/>
        </p:nvSpPr>
        <p:spPr>
          <a:xfrm>
            <a:off x="3773468" y="292662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pending</a:t>
            </a:r>
            <a:endParaRPr lang="fr-FR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E6149A9-B834-94AA-A124-00BA61EEA6D6}"/>
              </a:ext>
            </a:extLst>
          </p:cNvPr>
          <p:cNvSpPr/>
          <p:nvPr/>
        </p:nvSpPr>
        <p:spPr>
          <a:xfrm rot="20005875">
            <a:off x="4705713" y="3247975"/>
            <a:ext cx="409790" cy="208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E21B956-8E46-45AC-EAA9-9D9731E220DA}"/>
              </a:ext>
            </a:extLst>
          </p:cNvPr>
          <p:cNvSpPr/>
          <p:nvPr/>
        </p:nvSpPr>
        <p:spPr>
          <a:xfrm rot="21312198">
            <a:off x="4715875" y="3369207"/>
            <a:ext cx="409790" cy="208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A72D810-C41F-B256-AC6C-208C1BD1A47A}"/>
              </a:ext>
            </a:extLst>
          </p:cNvPr>
          <p:cNvSpPr/>
          <p:nvPr/>
        </p:nvSpPr>
        <p:spPr>
          <a:xfrm rot="1714607">
            <a:off x="4693647" y="3483991"/>
            <a:ext cx="409790" cy="208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896CD6-079F-BB9F-9FF5-0B3932891222}"/>
              </a:ext>
            </a:extLst>
          </p:cNvPr>
          <p:cNvSpPr/>
          <p:nvPr/>
        </p:nvSpPr>
        <p:spPr>
          <a:xfrm>
            <a:off x="5370287" y="3138715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C7DB46-4CBB-BB67-F7EE-D986F98A5C63}"/>
              </a:ext>
            </a:extLst>
          </p:cNvPr>
          <p:cNvSpPr/>
          <p:nvPr/>
        </p:nvSpPr>
        <p:spPr>
          <a:xfrm>
            <a:off x="5566292" y="3380619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4BD9B5-4562-4A14-8C96-4E6CBECF3ADD}"/>
              </a:ext>
            </a:extLst>
          </p:cNvPr>
          <p:cNvSpPr/>
          <p:nvPr/>
        </p:nvSpPr>
        <p:spPr>
          <a:xfrm>
            <a:off x="6173410" y="3694669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8AE594-14D1-9544-70FD-1E37CA68FAB9}"/>
              </a:ext>
            </a:extLst>
          </p:cNvPr>
          <p:cNvSpPr txBox="1"/>
          <p:nvPr/>
        </p:nvSpPr>
        <p:spPr>
          <a:xfrm>
            <a:off x="4557994" y="4619489"/>
            <a:ext cx="1653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dispatch</a:t>
            </a:r>
          </a:p>
          <a:p>
            <a:r>
              <a:rPr lang="fr-FR" b="1" dirty="0"/>
              <a:t>1 Partition </a:t>
            </a:r>
            <a:r>
              <a:rPr lang="fr-FR" b="1" dirty="0" err="1"/>
              <a:t>Task</a:t>
            </a:r>
            <a:endParaRPr lang="fr-FR" b="1" dirty="0"/>
          </a:p>
          <a:p>
            <a:r>
              <a:rPr lang="fr-FR" dirty="0"/>
              <a:t>on </a:t>
            </a:r>
          </a:p>
          <a:p>
            <a:r>
              <a:rPr lang="fr-FR" dirty="0"/>
              <a:t>1 free Thread</a:t>
            </a:r>
          </a:p>
          <a:p>
            <a:r>
              <a:rPr lang="fr-FR" dirty="0"/>
              <a:t> 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4E9D2AD-0442-25BE-4373-CD2EB4FB01BF}"/>
              </a:ext>
            </a:extLst>
          </p:cNvPr>
          <p:cNvGrpSpPr/>
          <p:nvPr/>
        </p:nvGrpSpPr>
        <p:grpSpPr>
          <a:xfrm>
            <a:off x="9890972" y="2969020"/>
            <a:ext cx="1878830" cy="1021134"/>
            <a:chOff x="6691019" y="1724305"/>
            <a:chExt cx="1878830" cy="102113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D8D72A-633E-1E58-44B0-5837BB15E617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E3BA22-BAA2-300C-A2D3-E9862E22E944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32B247-95F8-4CFF-C4C2-F4BEB7717025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11EF82-435D-E81E-7A8F-451823612E0B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93F5D-1E7F-2BDE-5373-74A123AF62F7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5B2998-08F1-E681-5D6D-1112D2544E77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84D6F54-D3EF-691D-46F2-9BEAB1C953AF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86FA286-7C6A-71E0-610B-6237147C40E0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C3827F1-E81C-939D-360F-85B4316CBC53}"/>
              </a:ext>
            </a:extLst>
          </p:cNvPr>
          <p:cNvSpPr/>
          <p:nvPr/>
        </p:nvSpPr>
        <p:spPr>
          <a:xfrm>
            <a:off x="9696964" y="2875779"/>
            <a:ext cx="2224959" cy="120152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5E4E048-D71D-F8A5-F075-692BE683E2AA}"/>
              </a:ext>
            </a:extLst>
          </p:cNvPr>
          <p:cNvGrpSpPr/>
          <p:nvPr/>
        </p:nvGrpSpPr>
        <p:grpSpPr>
          <a:xfrm>
            <a:off x="7584012" y="2537247"/>
            <a:ext cx="303298" cy="1962482"/>
            <a:chOff x="4542971" y="2801257"/>
            <a:chExt cx="256419" cy="131596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0590FB-7EE9-63A5-E471-F8970D40A252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4DD4D8-1C3A-EF0C-FD3A-ECAA9AC90920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8871686-C41C-7EF4-4D48-740F96DC9E9C}"/>
              </a:ext>
            </a:extLst>
          </p:cNvPr>
          <p:cNvSpPr txBox="1"/>
          <p:nvPr/>
        </p:nvSpPr>
        <p:spPr>
          <a:xfrm>
            <a:off x="7825917" y="2107492"/>
            <a:ext cx="41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Task</a:t>
            </a:r>
            <a:r>
              <a:rPr lang="fr-FR" dirty="0"/>
              <a:t> =  1 Partition </a:t>
            </a:r>
            <a:r>
              <a:rPr lang="fr-FR" dirty="0" err="1"/>
              <a:t>processed</a:t>
            </a:r>
            <a:r>
              <a:rPr lang="fr-FR" dirty="0"/>
              <a:t> by 1 Thread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384BE7E-3753-3DA9-68AF-F8648EDEBABD}"/>
              </a:ext>
            </a:extLst>
          </p:cNvPr>
          <p:cNvSpPr txBox="1"/>
          <p:nvPr/>
        </p:nvSpPr>
        <p:spPr>
          <a:xfrm>
            <a:off x="7745143" y="2762426"/>
            <a:ext cx="169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for(</a:t>
            </a:r>
            <a:r>
              <a:rPr lang="fr-FR" dirty="0" err="1"/>
              <a:t>row</a:t>
            </a:r>
            <a:r>
              <a:rPr lang="fr-FR" dirty="0"/>
              <a:t> : </a:t>
            </a:r>
            <a:r>
              <a:rPr lang="fr-FR" dirty="0" err="1"/>
              <a:t>rows</a:t>
            </a:r>
            <a:r>
              <a:rPr lang="fr-FR" dirty="0"/>
              <a:t>) {</a:t>
            </a:r>
          </a:p>
          <a:p>
            <a:r>
              <a:rPr lang="fr-FR" dirty="0"/>
              <a:t>   process(</a:t>
            </a:r>
            <a:r>
              <a:rPr lang="fr-FR" dirty="0" err="1"/>
              <a:t>row</a:t>
            </a:r>
            <a:r>
              <a:rPr lang="fr-FR" dirty="0"/>
              <a:t>)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172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Life of a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12F1295F-643C-8295-B3A1-BD06729AC158}"/>
              </a:ext>
            </a:extLst>
          </p:cNvPr>
          <p:cNvSpPr/>
          <p:nvPr/>
        </p:nvSpPr>
        <p:spPr>
          <a:xfrm rot="11938789">
            <a:off x="3842247" y="2318032"/>
            <a:ext cx="308108" cy="6142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3279E4-FD4E-79AD-22D4-1B60AD8E8EB8}"/>
              </a:ext>
            </a:extLst>
          </p:cNvPr>
          <p:cNvSpPr/>
          <p:nvPr/>
        </p:nvSpPr>
        <p:spPr>
          <a:xfrm>
            <a:off x="4794236" y="1272268"/>
            <a:ext cx="4271099" cy="1011003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EDCAF2-21BE-FB98-A429-6EA35D74068A}"/>
              </a:ext>
            </a:extLst>
          </p:cNvPr>
          <p:cNvGrpSpPr/>
          <p:nvPr/>
        </p:nvGrpSpPr>
        <p:grpSpPr>
          <a:xfrm>
            <a:off x="5859641" y="1428908"/>
            <a:ext cx="433221" cy="709076"/>
            <a:chOff x="4542971" y="2801257"/>
            <a:chExt cx="256419" cy="131596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9A6148-0CD6-BA7B-7D6B-6617DD120AF8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58C4A52-51A2-B8A8-C125-2CC57D09B305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F9D35B9-42FF-670E-0788-2746C929B973}"/>
              </a:ext>
            </a:extLst>
          </p:cNvPr>
          <p:cNvSpPr txBox="1"/>
          <p:nvPr/>
        </p:nvSpPr>
        <p:spPr>
          <a:xfrm>
            <a:off x="6365908" y="1389792"/>
            <a:ext cx="2060953" cy="11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for(</a:t>
            </a:r>
            <a:r>
              <a:rPr lang="fr-FR" sz="1400" dirty="0" err="1"/>
              <a:t>row</a:t>
            </a:r>
            <a:r>
              <a:rPr lang="fr-FR" sz="1400" dirty="0"/>
              <a:t> : </a:t>
            </a:r>
            <a:r>
              <a:rPr lang="fr-FR" sz="1400" dirty="0" err="1"/>
              <a:t>rows</a:t>
            </a:r>
            <a:r>
              <a:rPr lang="fr-FR" sz="1400" dirty="0"/>
              <a:t>) {</a:t>
            </a:r>
          </a:p>
          <a:p>
            <a:r>
              <a:rPr lang="fr-FR" sz="1400" dirty="0"/>
              <a:t>   process(</a:t>
            </a:r>
            <a:r>
              <a:rPr lang="fr-FR" sz="1400" dirty="0" err="1"/>
              <a:t>row</a:t>
            </a:r>
            <a:r>
              <a:rPr lang="fr-FR" sz="1400" dirty="0"/>
              <a:t>)</a:t>
            </a:r>
          </a:p>
          <a:p>
            <a:r>
              <a:rPr lang="fr-FR" sz="1400" dirty="0"/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0832DC-7503-4811-2E82-36E349A73CA0}"/>
              </a:ext>
            </a:extLst>
          </p:cNvPr>
          <p:cNvSpPr/>
          <p:nvPr/>
        </p:nvSpPr>
        <p:spPr>
          <a:xfrm>
            <a:off x="3229399" y="1274008"/>
            <a:ext cx="1845016" cy="1007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FF0954-6D6D-3F8D-FCE9-65D2DBF1AD52}"/>
              </a:ext>
            </a:extLst>
          </p:cNvPr>
          <p:cNvSpPr/>
          <p:nvPr/>
        </p:nvSpPr>
        <p:spPr>
          <a:xfrm>
            <a:off x="8585563" y="1272267"/>
            <a:ext cx="628586" cy="1008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C30BD745-840D-4A91-27F2-DBBA1FF63BEC}"/>
              </a:ext>
            </a:extLst>
          </p:cNvPr>
          <p:cNvSpPr/>
          <p:nvPr/>
        </p:nvSpPr>
        <p:spPr>
          <a:xfrm rot="20729446">
            <a:off x="8794390" y="2370978"/>
            <a:ext cx="308108" cy="6142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576387-7A45-6AD4-D81E-37DA5C0735BA}"/>
              </a:ext>
            </a:extLst>
          </p:cNvPr>
          <p:cNvSpPr txBox="1"/>
          <p:nvPr/>
        </p:nvSpPr>
        <p:spPr>
          <a:xfrm>
            <a:off x="3613957" y="3200067"/>
            <a:ext cx="1336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load</a:t>
            </a:r>
            <a:endParaRPr lang="fr-FR" sz="2000" dirty="0"/>
          </a:p>
          <a:p>
            <a:r>
              <a:rPr lang="fr-FR" sz="2000" dirty="0"/>
              <a:t>partition</a:t>
            </a:r>
          </a:p>
          <a:p>
            <a:r>
              <a:rPr lang="fr-FR" sz="2000" b="1" dirty="0"/>
              <a:t>data</a:t>
            </a:r>
          </a:p>
          <a:p>
            <a:r>
              <a:rPr lang="fr-FR" sz="2000" dirty="0"/>
              <a:t>in-memory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C860C9-CE8A-C90A-1F54-2D47D276BC74}"/>
              </a:ext>
            </a:extLst>
          </p:cNvPr>
          <p:cNvSpPr txBox="1"/>
          <p:nvPr/>
        </p:nvSpPr>
        <p:spPr>
          <a:xfrm>
            <a:off x="8724770" y="3231868"/>
            <a:ext cx="80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write</a:t>
            </a:r>
            <a:r>
              <a:rPr lang="fr-FR" sz="2000" dirty="0"/>
              <a:t> </a:t>
            </a:r>
          </a:p>
          <a:p>
            <a:r>
              <a:rPr lang="fr-FR" sz="2000" dirty="0" err="1"/>
              <a:t>result</a:t>
            </a:r>
            <a:endParaRPr lang="fr-FR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67B9B6-2005-031B-15FE-3AEA6FE31EB7}"/>
              </a:ext>
            </a:extLst>
          </p:cNvPr>
          <p:cNvSpPr txBox="1"/>
          <p:nvPr/>
        </p:nvSpPr>
        <p:spPr>
          <a:xfrm>
            <a:off x="6276559" y="3184195"/>
            <a:ext cx="195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process</a:t>
            </a:r>
            <a:r>
              <a:rPr lang="fr-FR" sz="2000" dirty="0"/>
              <a:t> partition</a:t>
            </a:r>
          </a:p>
          <a:p>
            <a:r>
              <a:rPr lang="fr-FR" sz="2000" dirty="0"/>
              <a:t>by Thread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0F2372C2-DFF2-4652-BCDA-35E984990694}"/>
              </a:ext>
            </a:extLst>
          </p:cNvPr>
          <p:cNvSpPr/>
          <p:nvPr/>
        </p:nvSpPr>
        <p:spPr>
          <a:xfrm rot="16200000">
            <a:off x="4004532" y="2342086"/>
            <a:ext cx="236167" cy="14797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B433F36C-714C-D3C3-18CD-0DD69A88AD13}"/>
              </a:ext>
            </a:extLst>
          </p:cNvPr>
          <p:cNvSpPr/>
          <p:nvPr/>
        </p:nvSpPr>
        <p:spPr>
          <a:xfrm rot="16200000">
            <a:off x="6771055" y="1490330"/>
            <a:ext cx="236170" cy="31832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39CCAD67-5E6E-3351-429E-1EB860859BB6}"/>
              </a:ext>
            </a:extLst>
          </p:cNvPr>
          <p:cNvSpPr/>
          <p:nvPr/>
        </p:nvSpPr>
        <p:spPr>
          <a:xfrm rot="16200000">
            <a:off x="8847111" y="2773668"/>
            <a:ext cx="236164" cy="61663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122154-63EA-3DC4-FD96-F8EAC4392161}"/>
              </a:ext>
            </a:extLst>
          </p:cNvPr>
          <p:cNvSpPr txBox="1"/>
          <p:nvPr/>
        </p:nvSpPr>
        <p:spPr>
          <a:xfrm>
            <a:off x="1848602" y="3200821"/>
            <a:ext cx="1518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receive</a:t>
            </a:r>
            <a:endParaRPr lang="fr-FR" sz="2000" dirty="0"/>
          </a:p>
          <a:p>
            <a:r>
              <a:rPr lang="fr-FR" sz="2000" dirty="0"/>
              <a:t>program</a:t>
            </a:r>
          </a:p>
          <a:p>
            <a:r>
              <a:rPr lang="fr-FR" sz="2000" b="1" dirty="0" err="1"/>
              <a:t>bytecode</a:t>
            </a:r>
            <a:endParaRPr lang="fr-FR" sz="2000" b="1" dirty="0"/>
          </a:p>
          <a:p>
            <a:r>
              <a:rPr lang="fr-FR" sz="2000" dirty="0"/>
              <a:t>(</a:t>
            </a:r>
            <a:r>
              <a:rPr lang="fr-FR" sz="2000" dirty="0" err="1"/>
              <a:t>from</a:t>
            </a:r>
            <a:r>
              <a:rPr lang="fr-FR" sz="2000" dirty="0"/>
              <a:t> driver)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73065C22-1A9E-6A26-4EFD-F3EA05BE043F}"/>
              </a:ext>
            </a:extLst>
          </p:cNvPr>
          <p:cNvSpPr/>
          <p:nvPr/>
        </p:nvSpPr>
        <p:spPr>
          <a:xfrm rot="16200000">
            <a:off x="2754535" y="2799126"/>
            <a:ext cx="227729" cy="5572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D09492-7216-C1D8-D061-B9DEA641FD74}"/>
              </a:ext>
            </a:extLst>
          </p:cNvPr>
          <p:cNvSpPr/>
          <p:nvPr/>
        </p:nvSpPr>
        <p:spPr>
          <a:xfrm>
            <a:off x="2517789" y="1272267"/>
            <a:ext cx="711609" cy="1011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947F04DB-E9D4-836A-0555-069E50B4CBD7}"/>
              </a:ext>
            </a:extLst>
          </p:cNvPr>
          <p:cNvSpPr/>
          <p:nvPr/>
        </p:nvSpPr>
        <p:spPr>
          <a:xfrm rot="15276735">
            <a:off x="2363735" y="2262967"/>
            <a:ext cx="308108" cy="6142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B19C66F-AD28-57F6-B9E3-7776846CC2D0}"/>
              </a:ext>
            </a:extLst>
          </p:cNvPr>
          <p:cNvSpPr/>
          <p:nvPr/>
        </p:nvSpPr>
        <p:spPr>
          <a:xfrm rot="13562281">
            <a:off x="3441647" y="4861380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6DD762-C523-22DD-6761-FB11E1A0695B}"/>
              </a:ext>
            </a:extLst>
          </p:cNvPr>
          <p:cNvSpPr txBox="1"/>
          <p:nvPr/>
        </p:nvSpPr>
        <p:spPr>
          <a:xfrm>
            <a:off x="3642443" y="455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either</a:t>
            </a:r>
            <a:endParaRPr lang="fr-FR" sz="2000" dirty="0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6A5A0563-DC81-8EB9-40C8-B42128B700ED}"/>
              </a:ext>
            </a:extLst>
          </p:cNvPr>
          <p:cNvSpPr/>
          <p:nvPr/>
        </p:nvSpPr>
        <p:spPr>
          <a:xfrm rot="10800000">
            <a:off x="3867391" y="4934848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0BD7AC83-204C-FD0F-5DE8-D210B3D94E2B}"/>
              </a:ext>
            </a:extLst>
          </p:cNvPr>
          <p:cNvSpPr/>
          <p:nvPr/>
        </p:nvSpPr>
        <p:spPr>
          <a:xfrm rot="8448202">
            <a:off x="4285020" y="4892102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6F144B-75C1-AD5A-937F-D91E72091DA8}"/>
              </a:ext>
            </a:extLst>
          </p:cNvPr>
          <p:cNvSpPr txBox="1"/>
          <p:nvPr/>
        </p:nvSpPr>
        <p:spPr>
          <a:xfrm>
            <a:off x="2337745" y="5188107"/>
            <a:ext cx="13624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already</a:t>
            </a:r>
            <a:br>
              <a:rPr lang="fr-FR" sz="2000" dirty="0"/>
            </a:br>
            <a:r>
              <a:rPr lang="fr-FR" sz="2000" dirty="0" err="1"/>
              <a:t>cached</a:t>
            </a:r>
            <a:br>
              <a:rPr lang="fr-FR" sz="2000" dirty="0"/>
            </a:br>
            <a:r>
              <a:rPr lang="fr-FR" sz="2000" b="1" dirty="0"/>
              <a:t>in-memory</a:t>
            </a:r>
          </a:p>
          <a:p>
            <a:r>
              <a:rPr lang="fr-FR" sz="2000" dirty="0"/>
              <a:t>(FAST)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AA86EE-1D29-B9CF-2156-9D1CF997EA75}"/>
              </a:ext>
            </a:extLst>
          </p:cNvPr>
          <p:cNvSpPr txBox="1"/>
          <p:nvPr/>
        </p:nvSpPr>
        <p:spPr>
          <a:xfrm>
            <a:off x="3630007" y="5571467"/>
            <a:ext cx="1164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read</a:t>
            </a:r>
            <a:br>
              <a:rPr lang="fr-FR" sz="2000" dirty="0"/>
            </a:br>
            <a:r>
              <a:rPr lang="fr-FR" sz="2000" dirty="0" err="1"/>
              <a:t>from</a:t>
            </a: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b="1" dirty="0"/>
              <a:t>local </a:t>
            </a:r>
            <a:r>
              <a:rPr lang="fr-FR" sz="2000" b="1" dirty="0" err="1"/>
              <a:t>disk</a:t>
            </a:r>
            <a:endParaRPr lang="fr-FR" sz="2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4D97BD-B547-4A57-C567-E369950F439A}"/>
              </a:ext>
            </a:extLst>
          </p:cNvPr>
          <p:cNvSpPr txBox="1"/>
          <p:nvPr/>
        </p:nvSpPr>
        <p:spPr>
          <a:xfrm>
            <a:off x="4693375" y="5170023"/>
            <a:ext cx="25446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network </a:t>
            </a:r>
            <a:br>
              <a:rPr lang="fr-FR" sz="2000" dirty="0"/>
            </a:br>
            <a:r>
              <a:rPr lang="fr-FR" sz="2000" b="1" dirty="0" err="1"/>
              <a:t>shuffle</a:t>
            </a:r>
            <a:r>
              <a:rPr lang="fr-FR" sz="2000" b="1" dirty="0"/>
              <a:t> </a:t>
            </a:r>
            <a:r>
              <a:rPr lang="fr-FR" sz="2000" b="1" dirty="0" err="1"/>
              <a:t>fetch</a:t>
            </a:r>
            <a:r>
              <a:rPr lang="fr-FR" sz="2000" b="1" dirty="0"/>
              <a:t> </a:t>
            </a:r>
          </a:p>
          <a:p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executor</a:t>
            </a:r>
            <a:r>
              <a:rPr lang="fr-FR" sz="2000" dirty="0"/>
              <a:t>(s)</a:t>
            </a:r>
          </a:p>
          <a:p>
            <a:r>
              <a:rPr lang="fr-FR" sz="2000" dirty="0"/>
              <a:t>(to local </a:t>
            </a:r>
            <a:r>
              <a:rPr lang="fr-FR" sz="2000" dirty="0" err="1"/>
              <a:t>disk</a:t>
            </a:r>
            <a:r>
              <a:rPr lang="fr-FR" sz="2000" dirty="0"/>
              <a:t>)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65B13F25-D070-7C92-4763-ACCB1F2C4169}"/>
              </a:ext>
            </a:extLst>
          </p:cNvPr>
          <p:cNvSpPr/>
          <p:nvPr/>
        </p:nvSpPr>
        <p:spPr>
          <a:xfrm rot="2611857">
            <a:off x="8608636" y="4969325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E67834-8564-D67F-E983-143968FB4864}"/>
              </a:ext>
            </a:extLst>
          </p:cNvPr>
          <p:cNvSpPr txBox="1"/>
          <p:nvPr/>
        </p:nvSpPr>
        <p:spPr>
          <a:xfrm>
            <a:off x="8808428" y="45809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either</a:t>
            </a:r>
            <a:endParaRPr lang="fr-FR" sz="2000" dirty="0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232A8CEA-DB30-4AD9-8C2B-3AA324182B97}"/>
              </a:ext>
            </a:extLst>
          </p:cNvPr>
          <p:cNvSpPr/>
          <p:nvPr/>
        </p:nvSpPr>
        <p:spPr>
          <a:xfrm>
            <a:off x="9034380" y="5042793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A1328EDE-F5D4-A00B-BAA1-9BDC72B6F462}"/>
              </a:ext>
            </a:extLst>
          </p:cNvPr>
          <p:cNvSpPr/>
          <p:nvPr/>
        </p:nvSpPr>
        <p:spPr>
          <a:xfrm rot="18765059">
            <a:off x="9452009" y="5000047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3080F0-DB79-AF44-397A-5ADAAFC49DB5}"/>
              </a:ext>
            </a:extLst>
          </p:cNvPr>
          <p:cNvSpPr txBox="1"/>
          <p:nvPr/>
        </p:nvSpPr>
        <p:spPr>
          <a:xfrm>
            <a:off x="7504734" y="5296052"/>
            <a:ext cx="1362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in-memory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569D98-0C2E-9CD3-9AA0-9109182CAF62}"/>
              </a:ext>
            </a:extLst>
          </p:cNvPr>
          <p:cNvSpPr txBox="1"/>
          <p:nvPr/>
        </p:nvSpPr>
        <p:spPr>
          <a:xfrm>
            <a:off x="8796996" y="5679412"/>
            <a:ext cx="1164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write</a:t>
            </a:r>
            <a:br>
              <a:rPr lang="fr-FR" sz="2000" dirty="0"/>
            </a:br>
            <a:r>
              <a:rPr lang="fr-FR" sz="2000" dirty="0"/>
              <a:t>to </a:t>
            </a:r>
            <a:br>
              <a:rPr lang="fr-FR" sz="2000" dirty="0"/>
            </a:br>
            <a:r>
              <a:rPr lang="fr-FR" sz="2000" b="1" dirty="0"/>
              <a:t>local </a:t>
            </a:r>
            <a:r>
              <a:rPr lang="fr-FR" sz="2000" b="1" dirty="0" err="1"/>
              <a:t>disk</a:t>
            </a:r>
            <a:endParaRPr lang="fr-FR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06B81A-9035-B80D-D985-B2C8CF775CBA}"/>
              </a:ext>
            </a:extLst>
          </p:cNvPr>
          <p:cNvSpPr txBox="1"/>
          <p:nvPr/>
        </p:nvSpPr>
        <p:spPr>
          <a:xfrm>
            <a:off x="9860364" y="5277968"/>
            <a:ext cx="2259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network </a:t>
            </a:r>
            <a:br>
              <a:rPr lang="fr-FR" sz="2000" dirty="0"/>
            </a:br>
            <a:r>
              <a:rPr lang="fr-FR" sz="2000" b="1" dirty="0" err="1"/>
              <a:t>shuffle</a:t>
            </a:r>
            <a:r>
              <a:rPr lang="fr-FR" sz="2000" b="1" dirty="0"/>
              <a:t> </a:t>
            </a:r>
            <a:r>
              <a:rPr lang="fr-FR" sz="2000" b="1" dirty="0" err="1"/>
              <a:t>fetch</a:t>
            </a:r>
            <a:r>
              <a:rPr lang="fr-FR" sz="2000" b="1" dirty="0"/>
              <a:t> </a:t>
            </a:r>
          </a:p>
          <a:p>
            <a:r>
              <a:rPr lang="fr-FR" sz="2000" dirty="0"/>
              <a:t>to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executor</a:t>
            </a:r>
            <a:r>
              <a:rPr lang="fr-FR" sz="2000" dirty="0"/>
              <a:t>(s)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67AD15-DAA9-92F6-C6A0-0CAE96FAD73F}"/>
              </a:ext>
            </a:extLst>
          </p:cNvPr>
          <p:cNvCxnSpPr>
            <a:cxnSpLocks/>
          </p:cNvCxnSpPr>
          <p:nvPr/>
        </p:nvCxnSpPr>
        <p:spPr>
          <a:xfrm>
            <a:off x="3808837" y="1519806"/>
            <a:ext cx="349320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B39D39-9B65-909D-E131-2534A94E2DB5}"/>
              </a:ext>
            </a:extLst>
          </p:cNvPr>
          <p:cNvSpPr/>
          <p:nvPr/>
        </p:nvSpPr>
        <p:spPr>
          <a:xfrm>
            <a:off x="4249553" y="1470961"/>
            <a:ext cx="474407" cy="97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0E76F1-85E6-A858-0A03-287E8B5AF209}"/>
              </a:ext>
            </a:extLst>
          </p:cNvPr>
          <p:cNvSpPr/>
          <p:nvPr/>
        </p:nvSpPr>
        <p:spPr>
          <a:xfrm>
            <a:off x="4249553" y="1674133"/>
            <a:ext cx="474407" cy="97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AA661C-2717-1F9F-1C54-A1B5293E463F}"/>
              </a:ext>
            </a:extLst>
          </p:cNvPr>
          <p:cNvSpPr/>
          <p:nvPr/>
        </p:nvSpPr>
        <p:spPr>
          <a:xfrm>
            <a:off x="4249553" y="1959339"/>
            <a:ext cx="474407" cy="97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30B66A2-AB74-2372-5E20-BF06C543B3BF}"/>
              </a:ext>
            </a:extLst>
          </p:cNvPr>
          <p:cNvSpPr/>
          <p:nvPr/>
        </p:nvSpPr>
        <p:spPr>
          <a:xfrm>
            <a:off x="3660023" y="1423578"/>
            <a:ext cx="86186" cy="685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7764395-F08F-55D9-C41D-6855219F2A54}"/>
              </a:ext>
            </a:extLst>
          </p:cNvPr>
          <p:cNvCxnSpPr>
            <a:cxnSpLocks/>
          </p:cNvCxnSpPr>
          <p:nvPr/>
        </p:nvCxnSpPr>
        <p:spPr>
          <a:xfrm>
            <a:off x="3808837" y="1722977"/>
            <a:ext cx="349320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B053B9-1114-1CA5-F7C3-5A56385FAEB2}"/>
              </a:ext>
            </a:extLst>
          </p:cNvPr>
          <p:cNvCxnSpPr>
            <a:cxnSpLocks/>
          </p:cNvCxnSpPr>
          <p:nvPr/>
        </p:nvCxnSpPr>
        <p:spPr>
          <a:xfrm>
            <a:off x="3808837" y="1991900"/>
            <a:ext cx="349320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47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Concurrent Threads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070760" y="1255015"/>
            <a:ext cx="843718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Compromise:</a:t>
            </a:r>
          </a:p>
          <a:p>
            <a:r>
              <a:rPr lang="fr-FR" sz="3200" dirty="0"/>
              <a:t>- use as </a:t>
            </a:r>
            <a:r>
              <a:rPr lang="fr-FR" sz="3200" dirty="0" err="1"/>
              <a:t>many</a:t>
            </a:r>
            <a:r>
              <a:rPr lang="fr-FR" sz="3200" dirty="0"/>
              <a:t> as possible?  thread </a:t>
            </a:r>
            <a:r>
              <a:rPr lang="fr-FR" sz="3200" dirty="0" err="1"/>
              <a:t>need</a:t>
            </a:r>
            <a:r>
              <a:rPr lang="fr-FR" sz="3200" dirty="0"/>
              <a:t> </a:t>
            </a:r>
            <a:r>
              <a:rPr lang="fr-FR" sz="3200" dirty="0" err="1"/>
              <a:t>cpu</a:t>
            </a:r>
            <a:br>
              <a:rPr lang="fr-FR" sz="3200" dirty="0"/>
            </a:br>
            <a:r>
              <a:rPr lang="fr-FR" sz="3200" dirty="0"/>
              <a:t>    </a:t>
            </a:r>
            <a:r>
              <a:rPr lang="fr-FR" sz="3200" b="1" dirty="0"/>
              <a:t>threads ~= </a:t>
            </a:r>
            <a:r>
              <a:rPr lang="fr-FR" sz="3200" b="1" dirty="0" err="1"/>
              <a:t>vcore</a:t>
            </a:r>
            <a:endParaRPr lang="fr-FR" sz="3200" b="1" dirty="0"/>
          </a:p>
          <a:p>
            <a:endParaRPr lang="fr-FR" sz="3200" dirty="0"/>
          </a:p>
          <a:p>
            <a:r>
              <a:rPr lang="fr-FR" sz="3200" dirty="0"/>
              <a:t>   </a:t>
            </a:r>
            <a:r>
              <a:rPr lang="fr-FR" sz="3200" dirty="0" err="1"/>
              <a:t>avoid</a:t>
            </a:r>
            <a:r>
              <a:rPr lang="fr-FR" sz="3200" dirty="0"/>
              <a:t> </a:t>
            </a:r>
            <a:r>
              <a:rPr lang="fr-FR" sz="3200" dirty="0" err="1"/>
              <a:t>unused</a:t>
            </a:r>
            <a:r>
              <a:rPr lang="fr-FR" sz="3200" dirty="0"/>
              <a:t> </a:t>
            </a:r>
            <a:r>
              <a:rPr lang="fr-FR" sz="3200" dirty="0" err="1"/>
              <a:t>iddle</a:t>
            </a:r>
            <a:r>
              <a:rPr lang="fr-FR" sz="3200" dirty="0"/>
              <a:t> CPU </a:t>
            </a:r>
            <a:r>
              <a:rPr lang="fr-FR" sz="3200" dirty="0" err="1"/>
              <a:t>while</a:t>
            </a:r>
            <a:r>
              <a:rPr lang="fr-FR" sz="3200" dirty="0"/>
              <a:t> </a:t>
            </a:r>
            <a:r>
              <a:rPr lang="fr-FR" sz="3200" dirty="0" err="1"/>
              <a:t>waiting</a:t>
            </a:r>
            <a:r>
              <a:rPr lang="fr-FR" sz="3200" dirty="0"/>
              <a:t> for In-Out</a:t>
            </a:r>
          </a:p>
          <a:p>
            <a:r>
              <a:rPr lang="fr-FR" sz="3200" dirty="0"/>
              <a:t>   in </a:t>
            </a:r>
            <a:r>
              <a:rPr lang="fr-FR" sz="3200" dirty="0" err="1"/>
              <a:t>general</a:t>
            </a:r>
            <a:r>
              <a:rPr lang="fr-FR" sz="3200" dirty="0"/>
              <a:t>     </a:t>
            </a:r>
            <a:r>
              <a:rPr lang="fr-FR" sz="3200" b="1" dirty="0"/>
              <a:t>threads = </a:t>
            </a:r>
            <a:r>
              <a:rPr lang="fr-FR" sz="3200" b="1" dirty="0" err="1"/>
              <a:t>vcore</a:t>
            </a:r>
            <a:r>
              <a:rPr lang="fr-FR" sz="3200" b="1" dirty="0"/>
              <a:t> = 2 x </a:t>
            </a:r>
            <a:r>
              <a:rPr lang="fr-FR" sz="3200" b="1" dirty="0" err="1"/>
              <a:t>core</a:t>
            </a:r>
            <a:r>
              <a:rPr lang="fr-FR" sz="3200" b="1" dirty="0"/>
              <a:t> - 1</a:t>
            </a:r>
          </a:p>
          <a:p>
            <a:endParaRPr lang="fr-FR" sz="3200" dirty="0"/>
          </a:p>
          <a:p>
            <a:r>
              <a:rPr lang="fr-FR" sz="3200" dirty="0"/>
              <a:t>- </a:t>
            </a:r>
            <a:r>
              <a:rPr lang="fr-FR" sz="3200" dirty="0" err="1"/>
              <a:t>can't</a:t>
            </a:r>
            <a:r>
              <a:rPr lang="fr-FR" sz="3200" dirty="0"/>
              <a:t> use </a:t>
            </a:r>
            <a:r>
              <a:rPr lang="fr-FR" sz="3200" dirty="0" err="1"/>
              <a:t>too</a:t>
            </a:r>
            <a:r>
              <a:rPr lang="fr-FR" sz="3200" dirty="0"/>
              <a:t> </a:t>
            </a:r>
            <a:r>
              <a:rPr lang="fr-FR" sz="3200" dirty="0" err="1"/>
              <a:t>much</a:t>
            </a:r>
            <a:r>
              <a:rPr lang="fr-FR" sz="3200" dirty="0"/>
              <a:t> </a:t>
            </a:r>
            <a:r>
              <a:rPr lang="fr-FR" sz="3200" dirty="0" err="1"/>
              <a:t>concurrently</a:t>
            </a:r>
            <a:r>
              <a:rPr lang="fr-FR" sz="3200" dirty="0"/>
              <a:t>:</a:t>
            </a:r>
          </a:p>
          <a:p>
            <a:r>
              <a:rPr lang="fr-FR" sz="3200" dirty="0"/>
              <a:t>  </a:t>
            </a:r>
            <a:r>
              <a:rPr lang="fr-FR" sz="3200" dirty="0" err="1"/>
              <a:t>each</a:t>
            </a:r>
            <a:r>
              <a:rPr lang="fr-FR" sz="3200" dirty="0"/>
              <a:t> </a:t>
            </a:r>
            <a:r>
              <a:rPr lang="fr-FR" sz="3200" dirty="0" err="1"/>
              <a:t>task</a:t>
            </a:r>
            <a:r>
              <a:rPr lang="fr-FR" sz="3200" dirty="0"/>
              <a:t> </a:t>
            </a:r>
            <a:r>
              <a:rPr lang="fr-FR" sz="3200" dirty="0" err="1"/>
              <a:t>need</a:t>
            </a:r>
            <a:r>
              <a:rPr lang="fr-FR" sz="3200" dirty="0"/>
              <a:t> RAM memory, </a:t>
            </a:r>
            <a:r>
              <a:rPr lang="fr-FR" sz="3200" dirty="0" err="1"/>
              <a:t>so</a:t>
            </a:r>
            <a:r>
              <a:rPr lang="fr-FR" sz="3200" dirty="0"/>
              <a:t> </a:t>
            </a:r>
          </a:p>
          <a:p>
            <a:r>
              <a:rPr lang="fr-FR" sz="3200" dirty="0"/>
              <a:t>      threads * </a:t>
            </a:r>
            <a:r>
              <a:rPr lang="fr-FR" sz="3200" dirty="0" err="1"/>
              <a:t>taskMemory</a:t>
            </a:r>
            <a:r>
              <a:rPr lang="fr-FR" sz="3200" dirty="0"/>
              <a:t> &lt;  total RAM</a:t>
            </a:r>
          </a:p>
        </p:txBody>
      </p:sp>
    </p:spTree>
    <p:extLst>
      <p:ext uri="{BB962C8B-B14F-4D97-AF65-F5344CB8AC3E}">
        <p14:creationId xmlns:p14="http://schemas.microsoft.com/office/powerpoint/2010/main" val="244812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B238-4A01-A06E-D911-2DA95E69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36524"/>
            <a:ext cx="11053764" cy="3012831"/>
          </a:xfrm>
        </p:spPr>
        <p:txBody>
          <a:bodyPr/>
          <a:lstStyle/>
          <a:p>
            <a:pPr algn="ctr"/>
            <a:r>
              <a:rPr lang="fr-FR" dirty="0"/>
              <a:t>Distributed </a:t>
            </a:r>
            <a:r>
              <a:rPr lang="fr-FR" dirty="0" err="1"/>
              <a:t>Processing</a:t>
            </a:r>
            <a:r>
              <a:rPr lang="fr-FR" dirty="0"/>
              <a:t> Goal : </a:t>
            </a:r>
            <a:br>
              <a:rPr lang="fr-FR" dirty="0"/>
            </a:b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Tera</a:t>
            </a:r>
            <a:r>
              <a:rPr lang="fr-FR" dirty="0"/>
              <a:t> &lt;&lt; </a:t>
            </a:r>
            <a:r>
              <a:rPr lang="fr-FR" dirty="0" err="1"/>
              <a:t>Peta</a:t>
            </a:r>
            <a:r>
              <a:rPr lang="fr-FR" dirty="0"/>
              <a:t> Bytes &lt;&lt; ... of Data</a:t>
            </a:r>
            <a:br>
              <a:rPr lang="fr-FR" dirty="0"/>
            </a:br>
            <a:r>
              <a:rPr lang="fr-FR" dirty="0"/>
              <a:t>but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Commodity</a:t>
            </a:r>
            <a:r>
              <a:rPr lang="fr-FR" dirty="0"/>
              <a:t> hardwares cluster (Giga of RAM)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346A48A-B12D-2A0B-84CA-5A585FF2BA13}"/>
              </a:ext>
            </a:extLst>
          </p:cNvPr>
          <p:cNvSpPr/>
          <p:nvPr/>
        </p:nvSpPr>
        <p:spPr>
          <a:xfrm>
            <a:off x="4400552" y="5601814"/>
            <a:ext cx="7453311" cy="104695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11A2-6768-98D0-F4E8-C102B50B711E}"/>
              </a:ext>
            </a:extLst>
          </p:cNvPr>
          <p:cNvSpPr txBox="1"/>
          <p:nvPr/>
        </p:nvSpPr>
        <p:spPr>
          <a:xfrm>
            <a:off x="3019322" y="5676318"/>
            <a:ext cx="133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Lake</a:t>
            </a:r>
          </a:p>
          <a:p>
            <a:r>
              <a:rPr lang="fr-FR" b="1" dirty="0"/>
              <a:t>= </a:t>
            </a:r>
            <a:r>
              <a:rPr lang="fr-FR" b="1" dirty="0" err="1"/>
              <a:t>Peta</a:t>
            </a:r>
            <a:r>
              <a:rPr lang="fr-FR" dirty="0"/>
              <a:t> Bytes</a:t>
            </a:r>
          </a:p>
        </p:txBody>
      </p:sp>
      <p:pic>
        <p:nvPicPr>
          <p:cNvPr id="6148" name="Picture 4" descr="Negibljivi disk - Wikipedija, prosta ...">
            <a:extLst>
              <a:ext uri="{FF2B5EF4-FFF2-40B4-BE49-F238E27FC236}">
                <a16:creationId xmlns:a16="http://schemas.microsoft.com/office/drawing/2014/main" id="{D01ABA38-ADD1-8C15-53D3-5DC50AB1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29" y="4573598"/>
            <a:ext cx="2201614" cy="79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A9AB5EE-B0A9-D566-AB2E-E58E8CE2CC8A}"/>
              </a:ext>
            </a:extLst>
          </p:cNvPr>
          <p:cNvSpPr/>
          <p:nvPr/>
        </p:nvSpPr>
        <p:spPr>
          <a:xfrm rot="1044205">
            <a:off x="2536229" y="5296957"/>
            <a:ext cx="1084548" cy="361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D8E21-6551-D7F1-5C94-F8033A0AA3F6}"/>
              </a:ext>
            </a:extLst>
          </p:cNvPr>
          <p:cNvSpPr txBox="1"/>
          <p:nvPr/>
        </p:nvSpPr>
        <p:spPr>
          <a:xfrm>
            <a:off x="233379" y="4942706"/>
            <a:ext cx="238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Storage Files to process</a:t>
            </a:r>
          </a:p>
          <a:p>
            <a:r>
              <a:rPr lang="fr-FR" dirty="0"/>
              <a:t>in Giga/</a:t>
            </a:r>
            <a:r>
              <a:rPr lang="fr-FR" dirty="0" err="1"/>
              <a:t>Tera</a:t>
            </a:r>
            <a:r>
              <a:rPr lang="fr-FR" dirty="0"/>
              <a:t> Bytes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D2314-EABC-C037-655D-994E253330D2}"/>
              </a:ext>
            </a:extLst>
          </p:cNvPr>
          <p:cNvSpPr txBox="1"/>
          <p:nvPr/>
        </p:nvSpPr>
        <p:spPr>
          <a:xfrm>
            <a:off x="4056175" y="4434304"/>
            <a:ext cx="24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Disk</a:t>
            </a:r>
          </a:p>
          <a:p>
            <a:r>
              <a:rPr lang="fr-FR" b="1" dirty="0"/>
              <a:t>= Giga(SSD) / </a:t>
            </a:r>
            <a:r>
              <a:rPr lang="fr-FR" b="1" dirty="0" err="1"/>
              <a:t>Tera</a:t>
            </a:r>
            <a:r>
              <a:rPr lang="fr-FR" b="1" dirty="0"/>
              <a:t> </a:t>
            </a:r>
            <a:r>
              <a:rPr lang="fr-FR" dirty="0"/>
              <a:t>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2C0F7-AF79-A471-5675-A8755D38FE30}"/>
              </a:ext>
            </a:extLst>
          </p:cNvPr>
          <p:cNvSpPr txBox="1"/>
          <p:nvPr/>
        </p:nvSpPr>
        <p:spPr>
          <a:xfrm>
            <a:off x="5615894" y="3539720"/>
            <a:ext cx="133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RAM</a:t>
            </a:r>
          </a:p>
          <a:p>
            <a:r>
              <a:rPr lang="fr-FR" b="1" dirty="0"/>
              <a:t>= Giga </a:t>
            </a:r>
            <a:r>
              <a:rPr lang="fr-FR" dirty="0"/>
              <a:t>Bytes</a:t>
            </a:r>
          </a:p>
        </p:txBody>
      </p:sp>
      <p:pic>
        <p:nvPicPr>
          <p:cNvPr id="6150" name="Picture 6" descr="DRAM (Dynamic Random Access Memory ...">
            <a:extLst>
              <a:ext uri="{FF2B5EF4-FFF2-40B4-BE49-F238E27FC236}">
                <a16:creationId xmlns:a16="http://schemas.microsoft.com/office/drawing/2014/main" id="{AB06E34F-EF17-E77D-FAA2-11BC7E84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20" y="3753979"/>
            <a:ext cx="647268" cy="28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1A5C22-0E88-1C1A-880A-181B6587DF54}"/>
              </a:ext>
            </a:extLst>
          </p:cNvPr>
          <p:cNvSpPr/>
          <p:nvPr/>
        </p:nvSpPr>
        <p:spPr>
          <a:xfrm rot="20244993">
            <a:off x="2521270" y="4040371"/>
            <a:ext cx="1233459" cy="361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ED252-D3D7-8FFD-EB9D-E937952F60CF}"/>
              </a:ext>
            </a:extLst>
          </p:cNvPr>
          <p:cNvSpPr txBox="1"/>
          <p:nvPr/>
        </p:nvSpPr>
        <p:spPr>
          <a:xfrm>
            <a:off x="233379" y="3760569"/>
            <a:ext cx="2611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RAM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  <a:p>
            <a:r>
              <a:rPr lang="fr-FR" dirty="0"/>
              <a:t>to process</a:t>
            </a:r>
          </a:p>
          <a:p>
            <a:r>
              <a:rPr lang="fr-FR" dirty="0"/>
              <a:t>in Giga Bytes</a:t>
            </a:r>
          </a:p>
        </p:txBody>
      </p:sp>
    </p:spTree>
    <p:extLst>
      <p:ext uri="{BB962C8B-B14F-4D97-AF65-F5344CB8AC3E}">
        <p14:creationId xmlns:p14="http://schemas.microsoft.com/office/powerpoint/2010/main" val="226348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Successive </a:t>
            </a:r>
            <a:r>
              <a:rPr lang="fr-FR" dirty="0" err="1"/>
              <a:t>Tasks</a:t>
            </a:r>
            <a:r>
              <a:rPr lang="fr-FR" dirty="0"/>
              <a:t> Timeline for 1 Thread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262455C-6B0D-B6F2-CC13-16FC848BE0BC}"/>
              </a:ext>
            </a:extLst>
          </p:cNvPr>
          <p:cNvSpPr/>
          <p:nvPr/>
        </p:nvSpPr>
        <p:spPr>
          <a:xfrm>
            <a:off x="5290845" y="5269974"/>
            <a:ext cx="1098248" cy="154334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18512724-AF91-58EF-3C85-816FC056F955}"/>
              </a:ext>
            </a:extLst>
          </p:cNvPr>
          <p:cNvSpPr/>
          <p:nvPr/>
        </p:nvSpPr>
        <p:spPr>
          <a:xfrm>
            <a:off x="5391704" y="5601559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4FE7F467-F10D-0A69-8A38-EAEAEF277075}"/>
              </a:ext>
            </a:extLst>
          </p:cNvPr>
          <p:cNvSpPr/>
          <p:nvPr/>
        </p:nvSpPr>
        <p:spPr>
          <a:xfrm>
            <a:off x="5481210" y="5710417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3A1EBD8-15F5-6FB3-6F70-325979E30068}"/>
              </a:ext>
            </a:extLst>
          </p:cNvPr>
          <p:cNvSpPr/>
          <p:nvPr/>
        </p:nvSpPr>
        <p:spPr>
          <a:xfrm>
            <a:off x="5570716" y="5833789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61EEA2-6DC4-754F-5C9D-E3B58ECBF37B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841460" y="2564911"/>
            <a:ext cx="7992532" cy="668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604B6-7633-F870-C692-51B00BEBF5A7}"/>
              </a:ext>
            </a:extLst>
          </p:cNvPr>
          <p:cNvSpPr/>
          <p:nvPr/>
        </p:nvSpPr>
        <p:spPr>
          <a:xfrm>
            <a:off x="728523" y="2119110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F87C5-71D2-CE83-264F-4766E8DFE81C}"/>
              </a:ext>
            </a:extLst>
          </p:cNvPr>
          <p:cNvSpPr/>
          <p:nvPr/>
        </p:nvSpPr>
        <p:spPr>
          <a:xfrm>
            <a:off x="728521" y="3271849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147593-CA51-7225-6949-C42901636B94}"/>
              </a:ext>
            </a:extLst>
          </p:cNvPr>
          <p:cNvSpPr/>
          <p:nvPr/>
        </p:nvSpPr>
        <p:spPr>
          <a:xfrm>
            <a:off x="2327124" y="1315773"/>
            <a:ext cx="6976533" cy="275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4BCE8-6D67-1F80-0FD2-F7F41DD7A07B}"/>
              </a:ext>
            </a:extLst>
          </p:cNvPr>
          <p:cNvSpPr txBox="1"/>
          <p:nvPr/>
        </p:nvSpPr>
        <p:spPr>
          <a:xfrm>
            <a:off x="4930565" y="949821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timeline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541B10-6FEA-34DA-DD0A-0588D2B82009}"/>
              </a:ext>
            </a:extLst>
          </p:cNvPr>
          <p:cNvSpPr txBox="1"/>
          <p:nvPr/>
        </p:nvSpPr>
        <p:spPr>
          <a:xfrm>
            <a:off x="1416676" y="289673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endParaRPr lang="fr-FR" dirty="0"/>
          </a:p>
          <a:p>
            <a:r>
              <a:rPr lang="fr-FR" dirty="0"/>
              <a:t>partition 0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6056C-0794-6FB9-1E78-850D6DC0C9BC}"/>
              </a:ext>
            </a:extLst>
          </p:cNvPr>
          <p:cNvSpPr txBox="1"/>
          <p:nvPr/>
        </p:nvSpPr>
        <p:spPr>
          <a:xfrm>
            <a:off x="4259459" y="2771655"/>
            <a:ext cx="88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r>
              <a:rPr lang="fr-FR" dirty="0"/>
              <a:t> </a:t>
            </a:r>
          </a:p>
          <a:p>
            <a:r>
              <a:rPr lang="fr-FR" dirty="0" err="1"/>
              <a:t>result</a:t>
            </a:r>
            <a:r>
              <a:rPr lang="fr-FR" dirty="0"/>
              <a:t> 0</a:t>
            </a:r>
          </a:p>
          <a:p>
            <a:r>
              <a:rPr lang="fr-FR" dirty="0"/>
              <a:t>to </a:t>
            </a:r>
            <a:r>
              <a:rPr lang="fr-FR" dirty="0" err="1"/>
              <a:t>disk</a:t>
            </a:r>
            <a:endParaRPr lang="fr-FR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80761D-1031-E0F1-1F1E-8DC0D8B18BF4}"/>
              </a:ext>
            </a:extLst>
          </p:cNvPr>
          <p:cNvCxnSpPr>
            <a:cxnSpLocks/>
          </p:cNvCxnSpPr>
          <p:nvPr/>
        </p:nvCxnSpPr>
        <p:spPr>
          <a:xfrm flipV="1">
            <a:off x="849473" y="3732369"/>
            <a:ext cx="7992534" cy="668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ard 46">
            <a:extLst>
              <a:ext uri="{FF2B5EF4-FFF2-40B4-BE49-F238E27FC236}">
                <a16:creationId xmlns:a16="http://schemas.microsoft.com/office/drawing/2014/main" id="{55A35EC1-C0A5-8441-F055-C2E498C7A59E}"/>
              </a:ext>
            </a:extLst>
          </p:cNvPr>
          <p:cNvSpPr/>
          <p:nvPr/>
        </p:nvSpPr>
        <p:spPr>
          <a:xfrm>
            <a:off x="5662818" y="5955274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owchart: Card 47">
            <a:extLst>
              <a:ext uri="{FF2B5EF4-FFF2-40B4-BE49-F238E27FC236}">
                <a16:creationId xmlns:a16="http://schemas.microsoft.com/office/drawing/2014/main" id="{9B48C9AF-1499-AA70-DBDE-73E49BCB682D}"/>
              </a:ext>
            </a:extLst>
          </p:cNvPr>
          <p:cNvSpPr/>
          <p:nvPr/>
        </p:nvSpPr>
        <p:spPr>
          <a:xfrm>
            <a:off x="5752324" y="6064132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14B07A2F-6D87-C88D-115A-0BE1A9D144C4}"/>
              </a:ext>
            </a:extLst>
          </p:cNvPr>
          <p:cNvSpPr/>
          <p:nvPr/>
        </p:nvSpPr>
        <p:spPr>
          <a:xfrm>
            <a:off x="5841830" y="6187504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FCFAD0E-5B56-26A6-964D-F83CB2A06467}"/>
              </a:ext>
            </a:extLst>
          </p:cNvPr>
          <p:cNvSpPr/>
          <p:nvPr/>
        </p:nvSpPr>
        <p:spPr>
          <a:xfrm>
            <a:off x="728521" y="4501254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6743557-4C60-1985-DE7B-96FDF67E7325}"/>
              </a:ext>
            </a:extLst>
          </p:cNvPr>
          <p:cNvCxnSpPr>
            <a:cxnSpLocks/>
          </p:cNvCxnSpPr>
          <p:nvPr/>
        </p:nvCxnSpPr>
        <p:spPr>
          <a:xfrm flipV="1">
            <a:off x="849473" y="4961774"/>
            <a:ext cx="7992534" cy="668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8BC36F97-8C86-6DF3-64CD-F85A4B185AEB}"/>
              </a:ext>
            </a:extLst>
          </p:cNvPr>
          <p:cNvSpPr txBox="1"/>
          <p:nvPr/>
        </p:nvSpPr>
        <p:spPr>
          <a:xfrm>
            <a:off x="2566425" y="2632227"/>
            <a:ext cx="15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process part 0</a:t>
            </a:r>
          </a:p>
          <a:p>
            <a:r>
              <a:rPr lang="fr-FR" dirty="0"/>
              <a:t>by Thread T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A9C5F59-9DF2-8F00-B07D-270FE3A14CF0}"/>
              </a:ext>
            </a:extLst>
          </p:cNvPr>
          <p:cNvCxnSpPr/>
          <p:nvPr/>
        </p:nvCxnSpPr>
        <p:spPr>
          <a:xfrm>
            <a:off x="5062949" y="2251747"/>
            <a:ext cx="0" cy="1093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622775F-ABA5-D0AC-A184-F015BFD5D4B5}"/>
              </a:ext>
            </a:extLst>
          </p:cNvPr>
          <p:cNvCxnSpPr/>
          <p:nvPr/>
        </p:nvCxnSpPr>
        <p:spPr>
          <a:xfrm>
            <a:off x="8422790" y="3392495"/>
            <a:ext cx="0" cy="1093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0234840-FB7A-A1AC-4B4F-2B7EDC1B6FBB}"/>
              </a:ext>
            </a:extLst>
          </p:cNvPr>
          <p:cNvSpPr/>
          <p:nvPr/>
        </p:nvSpPr>
        <p:spPr>
          <a:xfrm>
            <a:off x="736536" y="5297823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B14193B-FEE1-851D-0FBE-85351CCA3942}"/>
              </a:ext>
            </a:extLst>
          </p:cNvPr>
          <p:cNvSpPr/>
          <p:nvPr/>
        </p:nvSpPr>
        <p:spPr>
          <a:xfrm>
            <a:off x="1016482" y="5511449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AC7FD80-FC2D-2DA6-01A6-5518BA36A9D1}"/>
              </a:ext>
            </a:extLst>
          </p:cNvPr>
          <p:cNvSpPr/>
          <p:nvPr/>
        </p:nvSpPr>
        <p:spPr>
          <a:xfrm>
            <a:off x="1296428" y="5658966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12362A4-9D75-2AC9-0BCF-0B3CEBB18D82}"/>
              </a:ext>
            </a:extLst>
          </p:cNvPr>
          <p:cNvSpPr/>
          <p:nvPr/>
        </p:nvSpPr>
        <p:spPr>
          <a:xfrm>
            <a:off x="1576374" y="5833789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BC12962-ED7D-49B8-D932-0581903F6342}"/>
              </a:ext>
            </a:extLst>
          </p:cNvPr>
          <p:cNvGrpSpPr/>
          <p:nvPr/>
        </p:nvGrpSpPr>
        <p:grpSpPr>
          <a:xfrm>
            <a:off x="8422790" y="4192865"/>
            <a:ext cx="3343493" cy="1161208"/>
            <a:chOff x="5059638" y="2980430"/>
            <a:chExt cx="3343493" cy="1161208"/>
          </a:xfrm>
        </p:grpSpPr>
        <p:sp>
          <p:nvSpPr>
            <p:cNvPr id="267" name="Arrow: Down 266">
              <a:extLst>
                <a:ext uri="{FF2B5EF4-FFF2-40B4-BE49-F238E27FC236}">
                  <a16:creationId xmlns:a16="http://schemas.microsoft.com/office/drawing/2014/main" id="{E242BC84-E55B-BFA2-829A-C697C06D9294}"/>
                </a:ext>
              </a:extLst>
            </p:cNvPr>
            <p:cNvSpPr/>
            <p:nvPr/>
          </p:nvSpPr>
          <p:spPr>
            <a:xfrm rot="11938789">
              <a:off x="5059638" y="3722041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92114619-9371-80FB-5A86-0DFAF57AAC76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183813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60A6648-A6C4-52EB-DF01-049B6A2864E9}"/>
                </a:ext>
              </a:extLst>
            </p:cNvPr>
            <p:cNvSpPr/>
            <p:nvPr/>
          </p:nvSpPr>
          <p:spPr>
            <a:xfrm>
              <a:off x="5944764" y="3152587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98EE927-A923-863C-1A49-8876964AD2C6}"/>
                </a:ext>
              </a:extLst>
            </p:cNvPr>
            <p:cNvSpPr/>
            <p:nvPr/>
          </p:nvSpPr>
          <p:spPr>
            <a:xfrm>
              <a:off x="5944764" y="3282474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2298B76-1C3D-9732-5C40-7AECF40C8F72}"/>
                </a:ext>
              </a:extLst>
            </p:cNvPr>
            <p:cNvSpPr/>
            <p:nvPr/>
          </p:nvSpPr>
          <p:spPr>
            <a:xfrm>
              <a:off x="5944764" y="3464805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CDB7019A-41FB-8278-E2AA-7145F5EA8A3D}"/>
                </a:ext>
              </a:extLst>
            </p:cNvPr>
            <p:cNvSpPr/>
            <p:nvPr/>
          </p:nvSpPr>
          <p:spPr>
            <a:xfrm>
              <a:off x="5554810" y="3138315"/>
              <a:ext cx="66608" cy="438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14EFB67-AE17-961A-AB1E-95339F953AD1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313700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EF49538A-3359-4A13-6D9D-4DBB8A3F8815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485621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B2957BD2-A15E-F8FF-A636-E9171944F264}"/>
                </a:ext>
              </a:extLst>
            </p:cNvPr>
            <p:cNvSpPr/>
            <p:nvPr/>
          </p:nvSpPr>
          <p:spPr>
            <a:xfrm>
              <a:off x="5103859" y="3046579"/>
              <a:ext cx="3270551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7D000A1-01D8-C15B-FD63-747F4890433D}"/>
                </a:ext>
              </a:extLst>
            </p:cNvPr>
            <p:cNvGrpSpPr/>
            <p:nvPr/>
          </p:nvGrpSpPr>
          <p:grpSpPr>
            <a:xfrm>
              <a:off x="6460076" y="3146718"/>
              <a:ext cx="334808" cy="453310"/>
              <a:chOff x="4542971" y="2801257"/>
              <a:chExt cx="256419" cy="1315962"/>
            </a:xfrm>
          </p:grpSpPr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DC84035-DBDE-8D29-D639-525564DE5C75}"/>
                  </a:ext>
                </a:extLst>
              </p:cNvPr>
              <p:cNvCxnSpPr/>
              <p:nvPr/>
            </p:nvCxnSpPr>
            <p:spPr>
              <a:xfrm>
                <a:off x="4683276" y="2801257"/>
                <a:ext cx="0" cy="131596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1D7912A0-8EB0-6E66-24A3-CFDD70F2F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971" y="2801257"/>
                <a:ext cx="2564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F366231-AB61-6ED5-0998-8AE4DB0DE6DC}"/>
                </a:ext>
              </a:extLst>
            </p:cNvPr>
            <p:cNvSpPr txBox="1"/>
            <p:nvPr/>
          </p:nvSpPr>
          <p:spPr>
            <a:xfrm>
              <a:off x="6749508" y="2980430"/>
              <a:ext cx="15927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for(</a:t>
              </a:r>
              <a:r>
                <a:rPr lang="fr-FR" sz="1400" dirty="0" err="1"/>
                <a:t>row</a:t>
              </a:r>
              <a:r>
                <a:rPr lang="fr-FR" sz="1400" dirty="0"/>
                <a:t> : </a:t>
              </a:r>
              <a:r>
                <a:rPr lang="fr-FR" sz="1400" dirty="0" err="1"/>
                <a:t>rows</a:t>
              </a:r>
              <a:r>
                <a:rPr lang="fr-FR" sz="1400" dirty="0"/>
                <a:t>) {</a:t>
              </a:r>
            </a:p>
            <a:p>
              <a:r>
                <a:rPr lang="fr-FR" sz="1400" dirty="0"/>
                <a:t>   process(</a:t>
              </a:r>
              <a:r>
                <a:rPr lang="fr-FR" sz="1400" dirty="0" err="1"/>
                <a:t>row</a:t>
              </a:r>
              <a:r>
                <a:rPr lang="fr-FR" sz="1400" dirty="0"/>
                <a:t>)</a:t>
              </a:r>
            </a:p>
            <a:p>
              <a:r>
                <a:rPr lang="fr-FR" sz="1400" dirty="0"/>
                <a:t>}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B4A928D-4D61-E50B-B90D-99E806042A99}"/>
                </a:ext>
              </a:extLst>
            </p:cNvPr>
            <p:cNvSpPr/>
            <p:nvPr/>
          </p:nvSpPr>
          <p:spPr>
            <a:xfrm>
              <a:off x="5108697" y="3046579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3432B1DE-2CEB-4A0D-85E2-00C3AEEDA112}"/>
                </a:ext>
              </a:extLst>
            </p:cNvPr>
            <p:cNvSpPr/>
            <p:nvPr/>
          </p:nvSpPr>
          <p:spPr>
            <a:xfrm>
              <a:off x="8155729" y="3046578"/>
              <a:ext cx="218681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Arrow: Down 279">
              <a:extLst>
                <a:ext uri="{FF2B5EF4-FFF2-40B4-BE49-F238E27FC236}">
                  <a16:creationId xmlns:a16="http://schemas.microsoft.com/office/drawing/2014/main" id="{B4CE0B7D-B664-8F9B-7CD0-22F98FCDC6F7}"/>
                </a:ext>
              </a:extLst>
            </p:cNvPr>
            <p:cNvSpPr/>
            <p:nvPr/>
          </p:nvSpPr>
          <p:spPr>
            <a:xfrm rot="20729446">
              <a:off x="8165014" y="3748980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ED34BEE-E796-07C8-0D63-4560BF299719}"/>
              </a:ext>
            </a:extLst>
          </p:cNvPr>
          <p:cNvGrpSpPr/>
          <p:nvPr/>
        </p:nvGrpSpPr>
        <p:grpSpPr>
          <a:xfrm>
            <a:off x="5059638" y="2980430"/>
            <a:ext cx="3343493" cy="1161208"/>
            <a:chOff x="5059638" y="2980430"/>
            <a:chExt cx="3343493" cy="1161208"/>
          </a:xfrm>
        </p:grpSpPr>
        <p:sp>
          <p:nvSpPr>
            <p:cNvPr id="284" name="Arrow: Down 283">
              <a:extLst>
                <a:ext uri="{FF2B5EF4-FFF2-40B4-BE49-F238E27FC236}">
                  <a16:creationId xmlns:a16="http://schemas.microsoft.com/office/drawing/2014/main" id="{0A8A5CF3-19FA-4C05-4186-E307EA3F7C42}"/>
                </a:ext>
              </a:extLst>
            </p:cNvPr>
            <p:cNvSpPr/>
            <p:nvPr/>
          </p:nvSpPr>
          <p:spPr>
            <a:xfrm rot="11938789">
              <a:off x="5059638" y="3722041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76E6BB7D-3C84-62CD-2275-A29FC81FB956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183813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73A9743C-818C-DE27-7045-0D8FB4DF9D0B}"/>
                </a:ext>
              </a:extLst>
            </p:cNvPr>
            <p:cNvSpPr/>
            <p:nvPr/>
          </p:nvSpPr>
          <p:spPr>
            <a:xfrm>
              <a:off x="5944764" y="3152587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C9E2002E-0EEF-2D45-9A13-5F30C57BB692}"/>
                </a:ext>
              </a:extLst>
            </p:cNvPr>
            <p:cNvSpPr/>
            <p:nvPr/>
          </p:nvSpPr>
          <p:spPr>
            <a:xfrm>
              <a:off x="5944764" y="3282474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D0B45D0F-1FB0-6D46-CB04-F264455B69BA}"/>
                </a:ext>
              </a:extLst>
            </p:cNvPr>
            <p:cNvSpPr/>
            <p:nvPr/>
          </p:nvSpPr>
          <p:spPr>
            <a:xfrm>
              <a:off x="5944764" y="3464805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2DD9052-44AA-CF58-DE41-324BD7610501}"/>
                </a:ext>
              </a:extLst>
            </p:cNvPr>
            <p:cNvSpPr/>
            <p:nvPr/>
          </p:nvSpPr>
          <p:spPr>
            <a:xfrm>
              <a:off x="5554810" y="3138315"/>
              <a:ext cx="66608" cy="438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64E8AFD7-5C83-BCF5-C10A-72BEACC6885C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313700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0A068B3D-80B0-17F2-2C34-D1AB362CF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485621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4ADBAF0-7CD6-1D3E-20DA-D0060B6DCA00}"/>
                </a:ext>
              </a:extLst>
            </p:cNvPr>
            <p:cNvSpPr/>
            <p:nvPr/>
          </p:nvSpPr>
          <p:spPr>
            <a:xfrm>
              <a:off x="5103859" y="3046579"/>
              <a:ext cx="3270551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02F13D8D-EDB5-C9F3-5699-DAEF582E5A78}"/>
                </a:ext>
              </a:extLst>
            </p:cNvPr>
            <p:cNvGrpSpPr/>
            <p:nvPr/>
          </p:nvGrpSpPr>
          <p:grpSpPr>
            <a:xfrm>
              <a:off x="6460076" y="3146718"/>
              <a:ext cx="334808" cy="453310"/>
              <a:chOff x="4542971" y="2801257"/>
              <a:chExt cx="256419" cy="1315962"/>
            </a:xfrm>
          </p:grpSpPr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F61A1D14-641D-17CC-2334-324ED42E4FD0}"/>
                  </a:ext>
                </a:extLst>
              </p:cNvPr>
              <p:cNvCxnSpPr/>
              <p:nvPr/>
            </p:nvCxnSpPr>
            <p:spPr>
              <a:xfrm>
                <a:off x="4683276" y="2801257"/>
                <a:ext cx="0" cy="131596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435DBE3-3153-7DCA-658B-E80C08050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971" y="2801257"/>
                <a:ext cx="2564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DB891BA6-B49E-BE1D-F989-AD7ACD1300BC}"/>
                </a:ext>
              </a:extLst>
            </p:cNvPr>
            <p:cNvSpPr txBox="1"/>
            <p:nvPr/>
          </p:nvSpPr>
          <p:spPr>
            <a:xfrm>
              <a:off x="6749508" y="2980430"/>
              <a:ext cx="15927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for(</a:t>
              </a:r>
              <a:r>
                <a:rPr lang="fr-FR" sz="1400" dirty="0" err="1"/>
                <a:t>row</a:t>
              </a:r>
              <a:r>
                <a:rPr lang="fr-FR" sz="1400" dirty="0"/>
                <a:t> : </a:t>
              </a:r>
              <a:r>
                <a:rPr lang="fr-FR" sz="1400" dirty="0" err="1"/>
                <a:t>rows</a:t>
              </a:r>
              <a:r>
                <a:rPr lang="fr-FR" sz="1400" dirty="0"/>
                <a:t>) {</a:t>
              </a:r>
            </a:p>
            <a:p>
              <a:r>
                <a:rPr lang="fr-FR" sz="1400" dirty="0"/>
                <a:t>   process(</a:t>
              </a:r>
              <a:r>
                <a:rPr lang="fr-FR" sz="1400" dirty="0" err="1"/>
                <a:t>row</a:t>
              </a:r>
              <a:r>
                <a:rPr lang="fr-FR" sz="1400" dirty="0"/>
                <a:t>)</a:t>
              </a:r>
            </a:p>
            <a:p>
              <a:r>
                <a:rPr lang="fr-FR" sz="1400" dirty="0"/>
                <a:t>}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AA010BE-E4CE-C1A8-A973-21AD0CBAE6BA}"/>
                </a:ext>
              </a:extLst>
            </p:cNvPr>
            <p:cNvSpPr/>
            <p:nvPr/>
          </p:nvSpPr>
          <p:spPr>
            <a:xfrm>
              <a:off x="5108697" y="3046579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F2A818-5642-01B9-3C9B-779F42F9C830}"/>
                </a:ext>
              </a:extLst>
            </p:cNvPr>
            <p:cNvSpPr/>
            <p:nvPr/>
          </p:nvSpPr>
          <p:spPr>
            <a:xfrm>
              <a:off x="8155729" y="3046578"/>
              <a:ext cx="218681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Arrow: Down 296">
              <a:extLst>
                <a:ext uri="{FF2B5EF4-FFF2-40B4-BE49-F238E27FC236}">
                  <a16:creationId xmlns:a16="http://schemas.microsoft.com/office/drawing/2014/main" id="{D2E1E3B6-CC7E-B5B6-9F47-88AFBC16574C}"/>
                </a:ext>
              </a:extLst>
            </p:cNvPr>
            <p:cNvSpPr/>
            <p:nvPr/>
          </p:nvSpPr>
          <p:spPr>
            <a:xfrm rot="20729446">
              <a:off x="8165014" y="3748980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D638A33B-D688-CC1C-F225-CAAE314029AD}"/>
              </a:ext>
            </a:extLst>
          </p:cNvPr>
          <p:cNvGrpSpPr/>
          <p:nvPr/>
        </p:nvGrpSpPr>
        <p:grpSpPr>
          <a:xfrm>
            <a:off x="1695433" y="1818353"/>
            <a:ext cx="3343493" cy="1161208"/>
            <a:chOff x="5059638" y="2980430"/>
            <a:chExt cx="3343493" cy="1161208"/>
          </a:xfrm>
        </p:grpSpPr>
        <p:sp>
          <p:nvSpPr>
            <p:cNvPr id="301" name="Arrow: Down 300">
              <a:extLst>
                <a:ext uri="{FF2B5EF4-FFF2-40B4-BE49-F238E27FC236}">
                  <a16:creationId xmlns:a16="http://schemas.microsoft.com/office/drawing/2014/main" id="{D00DB877-7933-5691-14F0-5E2D77236259}"/>
                </a:ext>
              </a:extLst>
            </p:cNvPr>
            <p:cNvSpPr/>
            <p:nvPr/>
          </p:nvSpPr>
          <p:spPr>
            <a:xfrm rot="11938789">
              <a:off x="5059638" y="3722041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59046D6-1686-415D-CB3B-A17FE5413C03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183813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2123C23-F379-4B42-DC13-B131B6B4D662}"/>
                </a:ext>
              </a:extLst>
            </p:cNvPr>
            <p:cNvSpPr/>
            <p:nvPr/>
          </p:nvSpPr>
          <p:spPr>
            <a:xfrm>
              <a:off x="5944764" y="3152587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24A36E0E-3D7A-6BCF-DF82-90165F06D7D4}"/>
                </a:ext>
              </a:extLst>
            </p:cNvPr>
            <p:cNvSpPr/>
            <p:nvPr/>
          </p:nvSpPr>
          <p:spPr>
            <a:xfrm>
              <a:off x="5944764" y="3282474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B4064A6-A95A-43A7-F4E2-21AC1E0EEABB}"/>
                </a:ext>
              </a:extLst>
            </p:cNvPr>
            <p:cNvSpPr/>
            <p:nvPr/>
          </p:nvSpPr>
          <p:spPr>
            <a:xfrm>
              <a:off x="5944764" y="3464805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EA01F1A-0AA6-0B04-AEEB-FB6C0C0EACC7}"/>
                </a:ext>
              </a:extLst>
            </p:cNvPr>
            <p:cNvSpPr/>
            <p:nvPr/>
          </p:nvSpPr>
          <p:spPr>
            <a:xfrm>
              <a:off x="5554810" y="3138315"/>
              <a:ext cx="66608" cy="438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C18E9995-696B-B537-F6B5-2545FBF39C80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313700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712B2253-F324-9DFE-F4E6-FA1896A952B5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485621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8901A40F-BD74-FDCF-DEA9-5B79F28E95E8}"/>
                </a:ext>
              </a:extLst>
            </p:cNvPr>
            <p:cNvSpPr/>
            <p:nvPr/>
          </p:nvSpPr>
          <p:spPr>
            <a:xfrm>
              <a:off x="5103859" y="3046579"/>
              <a:ext cx="3270551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079E57-8158-4220-BC37-4A6D90362942}"/>
                </a:ext>
              </a:extLst>
            </p:cNvPr>
            <p:cNvGrpSpPr/>
            <p:nvPr/>
          </p:nvGrpSpPr>
          <p:grpSpPr>
            <a:xfrm>
              <a:off x="6460076" y="3146718"/>
              <a:ext cx="334808" cy="453310"/>
              <a:chOff x="4542971" y="2801257"/>
              <a:chExt cx="256419" cy="1315962"/>
            </a:xfrm>
          </p:grpSpPr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55B53019-4626-1BC3-3E09-4EE5655A7885}"/>
                  </a:ext>
                </a:extLst>
              </p:cNvPr>
              <p:cNvCxnSpPr/>
              <p:nvPr/>
            </p:nvCxnSpPr>
            <p:spPr>
              <a:xfrm>
                <a:off x="4683276" y="2801257"/>
                <a:ext cx="0" cy="131596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53482815-C7C7-5BDE-3D5D-D7306CBF8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971" y="2801257"/>
                <a:ext cx="2564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3B46E69-53DF-00A9-9FF3-C0969EBAFC1C}"/>
                </a:ext>
              </a:extLst>
            </p:cNvPr>
            <p:cNvSpPr txBox="1"/>
            <p:nvPr/>
          </p:nvSpPr>
          <p:spPr>
            <a:xfrm>
              <a:off x="6749508" y="2980430"/>
              <a:ext cx="15927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for(</a:t>
              </a:r>
              <a:r>
                <a:rPr lang="fr-FR" sz="1400" dirty="0" err="1"/>
                <a:t>row</a:t>
              </a:r>
              <a:r>
                <a:rPr lang="fr-FR" sz="1400" dirty="0"/>
                <a:t> : </a:t>
              </a:r>
              <a:r>
                <a:rPr lang="fr-FR" sz="1400" dirty="0" err="1"/>
                <a:t>rows</a:t>
              </a:r>
              <a:r>
                <a:rPr lang="fr-FR" sz="1400" dirty="0"/>
                <a:t>) {</a:t>
              </a:r>
            </a:p>
            <a:p>
              <a:r>
                <a:rPr lang="fr-FR" sz="1400" dirty="0"/>
                <a:t>   process(</a:t>
              </a:r>
              <a:r>
                <a:rPr lang="fr-FR" sz="1400" dirty="0" err="1"/>
                <a:t>row</a:t>
              </a:r>
              <a:r>
                <a:rPr lang="fr-FR" sz="1400" dirty="0"/>
                <a:t>)</a:t>
              </a:r>
            </a:p>
            <a:p>
              <a:r>
                <a:rPr lang="fr-FR" sz="1400" dirty="0"/>
                <a:t>}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BD24FE3-8534-9B74-59A0-D5068F662090}"/>
                </a:ext>
              </a:extLst>
            </p:cNvPr>
            <p:cNvSpPr/>
            <p:nvPr/>
          </p:nvSpPr>
          <p:spPr>
            <a:xfrm>
              <a:off x="5108697" y="3046579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89DF859E-7F69-A072-8332-95DACA09D424}"/>
                </a:ext>
              </a:extLst>
            </p:cNvPr>
            <p:cNvSpPr/>
            <p:nvPr/>
          </p:nvSpPr>
          <p:spPr>
            <a:xfrm>
              <a:off x="8155729" y="3046578"/>
              <a:ext cx="218681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Arrow: Down 313">
              <a:extLst>
                <a:ext uri="{FF2B5EF4-FFF2-40B4-BE49-F238E27FC236}">
                  <a16:creationId xmlns:a16="http://schemas.microsoft.com/office/drawing/2014/main" id="{91E65233-8C71-5ECC-CB01-538548FE8D9B}"/>
                </a:ext>
              </a:extLst>
            </p:cNvPr>
            <p:cNvSpPr/>
            <p:nvPr/>
          </p:nvSpPr>
          <p:spPr>
            <a:xfrm rot="20729446">
              <a:off x="8165014" y="3748980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0273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Timeline for N(100) Partitions - P(4) Threads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147593-CA51-7225-6949-C42901636B94}"/>
              </a:ext>
            </a:extLst>
          </p:cNvPr>
          <p:cNvSpPr/>
          <p:nvPr/>
        </p:nvSpPr>
        <p:spPr>
          <a:xfrm>
            <a:off x="2327124" y="1315773"/>
            <a:ext cx="6976533" cy="275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4BCE8-6D67-1F80-0FD2-F7F41DD7A07B}"/>
              </a:ext>
            </a:extLst>
          </p:cNvPr>
          <p:cNvSpPr txBox="1"/>
          <p:nvPr/>
        </p:nvSpPr>
        <p:spPr>
          <a:xfrm>
            <a:off x="4930565" y="949821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timeline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FE69B65-4776-3564-275F-69A0E8C3CA86}"/>
              </a:ext>
            </a:extLst>
          </p:cNvPr>
          <p:cNvSpPr/>
          <p:nvPr/>
        </p:nvSpPr>
        <p:spPr>
          <a:xfrm>
            <a:off x="1463978" y="5186999"/>
            <a:ext cx="1098248" cy="154334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74347203-5063-E554-C208-47BF69C01D84}"/>
              </a:ext>
            </a:extLst>
          </p:cNvPr>
          <p:cNvSpPr/>
          <p:nvPr/>
        </p:nvSpPr>
        <p:spPr>
          <a:xfrm>
            <a:off x="1564837" y="5518584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2BB0B506-2156-CA5E-D3AE-11A10CC44CB9}"/>
              </a:ext>
            </a:extLst>
          </p:cNvPr>
          <p:cNvSpPr/>
          <p:nvPr/>
        </p:nvSpPr>
        <p:spPr>
          <a:xfrm>
            <a:off x="1654343" y="5627442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EF669CB1-965E-F960-8DB5-535191E90B7E}"/>
              </a:ext>
            </a:extLst>
          </p:cNvPr>
          <p:cNvSpPr/>
          <p:nvPr/>
        </p:nvSpPr>
        <p:spPr>
          <a:xfrm>
            <a:off x="1743849" y="5750814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D77A5B05-0D38-A65C-18D5-6DA7B1691B23}"/>
              </a:ext>
            </a:extLst>
          </p:cNvPr>
          <p:cNvSpPr/>
          <p:nvPr/>
        </p:nvSpPr>
        <p:spPr>
          <a:xfrm>
            <a:off x="1835951" y="5872299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AE8A92A7-AFD0-B5E4-4CE8-89DE6177C43A}"/>
              </a:ext>
            </a:extLst>
          </p:cNvPr>
          <p:cNvSpPr/>
          <p:nvPr/>
        </p:nvSpPr>
        <p:spPr>
          <a:xfrm>
            <a:off x="1925457" y="5981157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4DE35D9E-44C4-F38D-5414-90D949CCA852}"/>
              </a:ext>
            </a:extLst>
          </p:cNvPr>
          <p:cNvSpPr/>
          <p:nvPr/>
        </p:nvSpPr>
        <p:spPr>
          <a:xfrm>
            <a:off x="2014963" y="6104529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4D5D104-9DBE-6260-1E8D-B4C096561099}"/>
              </a:ext>
            </a:extLst>
          </p:cNvPr>
          <p:cNvGrpSpPr/>
          <p:nvPr/>
        </p:nvGrpSpPr>
        <p:grpSpPr>
          <a:xfrm>
            <a:off x="2027618" y="2779771"/>
            <a:ext cx="691972" cy="127931"/>
            <a:chOff x="1636131" y="2297377"/>
            <a:chExt cx="1557013" cy="6463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EAB096-9CB9-0255-B13F-B751FACE0E08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CE22F2-57EC-FFA9-E3E1-2B35FF5610C3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8FA93F-B81D-66C7-8088-DABF6152C3D8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2FEE04-8B08-893F-8F30-817F05C05824}"/>
              </a:ext>
            </a:extLst>
          </p:cNvPr>
          <p:cNvGrpSpPr/>
          <p:nvPr/>
        </p:nvGrpSpPr>
        <p:grpSpPr>
          <a:xfrm>
            <a:off x="2027616" y="3525243"/>
            <a:ext cx="820024" cy="117817"/>
            <a:chOff x="1636131" y="2297377"/>
            <a:chExt cx="1557013" cy="64633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125A8E-F96E-9953-427B-267C7ACC464A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92E135-5305-E217-DB0C-79D2D03F39AB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B5BCC2B-3F43-B560-FFDD-14D8BCAC889E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C753AF-C6AD-AD88-313A-5B16CBB29644}"/>
              </a:ext>
            </a:extLst>
          </p:cNvPr>
          <p:cNvGrpSpPr/>
          <p:nvPr/>
        </p:nvGrpSpPr>
        <p:grpSpPr>
          <a:xfrm>
            <a:off x="2027617" y="3026952"/>
            <a:ext cx="957486" cy="117817"/>
            <a:chOff x="1636131" y="2297377"/>
            <a:chExt cx="1557013" cy="64633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BB3FB84-8A05-8F6D-395B-477E488AB0C5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D6C7DE3-AE85-F78F-8256-2954150769D3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5488E9-4BBD-2551-0615-9542F03D2924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A25576-0C67-D9FB-F0B6-5E7C1783F4DF}"/>
              </a:ext>
            </a:extLst>
          </p:cNvPr>
          <p:cNvGrpSpPr/>
          <p:nvPr/>
        </p:nvGrpSpPr>
        <p:grpSpPr>
          <a:xfrm>
            <a:off x="2027617" y="3264987"/>
            <a:ext cx="745067" cy="126964"/>
            <a:chOff x="1636131" y="2297377"/>
            <a:chExt cx="1557013" cy="6463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C47D96-E764-FD21-6A3D-E56ECEEB3700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83272B-70E0-8F2C-E65C-BE319AE40E36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F5A857-FDC5-0E62-E899-481975750E11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42DEBD8-872F-F2AE-0AD9-93C8B15AA28B}"/>
              </a:ext>
            </a:extLst>
          </p:cNvPr>
          <p:cNvSpPr txBox="1"/>
          <p:nvPr/>
        </p:nvSpPr>
        <p:spPr>
          <a:xfrm>
            <a:off x="1564837" y="1609870"/>
            <a:ext cx="3383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 </a:t>
            </a:r>
            <a:r>
              <a:rPr lang="fr-FR" b="1" dirty="0"/>
              <a:t>start time</a:t>
            </a:r>
            <a:r>
              <a:rPr lang="fr-FR" dirty="0"/>
              <a:t>,</a:t>
            </a:r>
          </a:p>
          <a:p>
            <a:r>
              <a:rPr lang="fr-FR" dirty="0"/>
              <a:t>first 4 partitions are </a:t>
            </a:r>
            <a:r>
              <a:rPr lang="fr-FR" dirty="0" err="1"/>
              <a:t>processessed</a:t>
            </a:r>
            <a:r>
              <a:rPr lang="fr-FR" dirty="0"/>
              <a:t> </a:t>
            </a:r>
          </a:p>
          <a:p>
            <a:r>
              <a:rPr lang="fr-FR" dirty="0"/>
              <a:t>by Threads 1,2,3,4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3B583B-CA5C-930C-9655-75B0F23A1C68}"/>
              </a:ext>
            </a:extLst>
          </p:cNvPr>
          <p:cNvGrpSpPr/>
          <p:nvPr/>
        </p:nvGrpSpPr>
        <p:grpSpPr>
          <a:xfrm>
            <a:off x="2753268" y="3792303"/>
            <a:ext cx="691972" cy="127931"/>
            <a:chOff x="1636131" y="2297377"/>
            <a:chExt cx="1557013" cy="64633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F151EC9-C897-058A-84F1-6B57EE5A4466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C0077EF-54BC-97D7-6682-FC12F7D0A62D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FFF0ABC-A502-807A-547C-18261D525044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DEE34A-C84D-583D-FCBE-66B232ECB264}"/>
              </a:ext>
            </a:extLst>
          </p:cNvPr>
          <p:cNvGrpSpPr/>
          <p:nvPr/>
        </p:nvGrpSpPr>
        <p:grpSpPr>
          <a:xfrm>
            <a:off x="2919885" y="4484310"/>
            <a:ext cx="840691" cy="109988"/>
            <a:chOff x="1636131" y="2297377"/>
            <a:chExt cx="1557013" cy="64633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7AC358-B30A-334B-E4D6-180077417387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804803E-7157-5ED6-539A-4062021D1A68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53E35E-557E-CC5E-968E-E648EB165951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03FE11-7922-9786-46F0-306BEA834A90}"/>
              </a:ext>
            </a:extLst>
          </p:cNvPr>
          <p:cNvGrpSpPr/>
          <p:nvPr/>
        </p:nvGrpSpPr>
        <p:grpSpPr>
          <a:xfrm>
            <a:off x="3072706" y="4022068"/>
            <a:ext cx="807961" cy="127930"/>
            <a:chOff x="1636131" y="2297377"/>
            <a:chExt cx="1557013" cy="64633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33ADD3-1C0D-3D25-2688-077114FA1195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2753ED-CC2B-6103-4412-DD93DA28C33E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E038C0-4B43-7BC3-8ABC-775DA2FB1111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662BA67-E1E5-9048-3B98-A6096CC67B4F}"/>
              </a:ext>
            </a:extLst>
          </p:cNvPr>
          <p:cNvGrpSpPr/>
          <p:nvPr/>
        </p:nvGrpSpPr>
        <p:grpSpPr>
          <a:xfrm>
            <a:off x="2847924" y="4257125"/>
            <a:ext cx="745067" cy="126964"/>
            <a:chOff x="1636131" y="2297377"/>
            <a:chExt cx="1557013" cy="64633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8220CCB-0B1D-769D-7337-6E8281EA5297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BED7282-2F9F-E23D-F0A4-3B866ECED220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F01D6EB-DEC9-F3C8-0ECC-6F5F80A18F73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2F8DF3-BC5F-E54D-7663-37ACBB1D8866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729920" y="2844402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5757D1-40CD-990E-2A8A-4F77EA9A3749}"/>
              </a:ext>
            </a:extLst>
          </p:cNvPr>
          <p:cNvCxnSpPr>
            <a:cxnSpLocks/>
          </p:cNvCxnSpPr>
          <p:nvPr/>
        </p:nvCxnSpPr>
        <p:spPr>
          <a:xfrm>
            <a:off x="3007548" y="3092543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C7FAB0-ADF0-1658-E5A3-FA046692FFE9}"/>
              </a:ext>
            </a:extLst>
          </p:cNvPr>
          <p:cNvCxnSpPr>
            <a:cxnSpLocks/>
          </p:cNvCxnSpPr>
          <p:nvPr/>
        </p:nvCxnSpPr>
        <p:spPr>
          <a:xfrm>
            <a:off x="2791373" y="3327319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8B5345-4DC8-C654-DE00-FEE7F9D23361}"/>
              </a:ext>
            </a:extLst>
          </p:cNvPr>
          <p:cNvCxnSpPr>
            <a:cxnSpLocks/>
          </p:cNvCxnSpPr>
          <p:nvPr/>
        </p:nvCxnSpPr>
        <p:spPr>
          <a:xfrm>
            <a:off x="2875167" y="3556955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FF5542-735E-7111-80A3-A28F14EF1C7D}"/>
              </a:ext>
            </a:extLst>
          </p:cNvPr>
          <p:cNvCxnSpPr>
            <a:cxnSpLocks/>
          </p:cNvCxnSpPr>
          <p:nvPr/>
        </p:nvCxnSpPr>
        <p:spPr>
          <a:xfrm>
            <a:off x="3476856" y="3850060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17A3B80-2899-5A1F-8679-51EBADDA26A2}"/>
              </a:ext>
            </a:extLst>
          </p:cNvPr>
          <p:cNvGrpSpPr/>
          <p:nvPr/>
        </p:nvGrpSpPr>
        <p:grpSpPr>
          <a:xfrm>
            <a:off x="3531820" y="4737284"/>
            <a:ext cx="807961" cy="127930"/>
            <a:chOff x="1636131" y="2297377"/>
            <a:chExt cx="1557013" cy="64633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0A36AE8-B16B-BC45-E0A3-E35DD94D0343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726B1F-59C5-9145-785A-D95D5DB2B3FA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8C4108B-DD3B-4760-83CB-969714FC0017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AE42298-D3DB-5606-2EFB-FE9F55FFFC01}"/>
              </a:ext>
            </a:extLst>
          </p:cNvPr>
          <p:cNvCxnSpPr>
            <a:cxnSpLocks/>
          </p:cNvCxnSpPr>
          <p:nvPr/>
        </p:nvCxnSpPr>
        <p:spPr>
          <a:xfrm>
            <a:off x="3912283" y="4062647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EB9182E-8BBD-8422-17E1-9E4AE4583C0D}"/>
              </a:ext>
            </a:extLst>
          </p:cNvPr>
          <p:cNvGrpSpPr/>
          <p:nvPr/>
        </p:nvGrpSpPr>
        <p:grpSpPr>
          <a:xfrm>
            <a:off x="3967247" y="4969161"/>
            <a:ext cx="1074048" cy="104870"/>
            <a:chOff x="1636131" y="2297377"/>
            <a:chExt cx="1557013" cy="64633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B9D7D6C-0DB6-1DDC-F527-4D05742880AA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1D921BD-4FB7-21B8-B161-6C5891943045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F56928-D8D3-BB5E-4160-A4724464B0A9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82554EE-078F-B23A-3051-4B2CFB82A29D}"/>
              </a:ext>
            </a:extLst>
          </p:cNvPr>
          <p:cNvCxnSpPr>
            <a:cxnSpLocks/>
          </p:cNvCxnSpPr>
          <p:nvPr/>
        </p:nvCxnSpPr>
        <p:spPr>
          <a:xfrm>
            <a:off x="3615331" y="4322006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235C218-34CC-5244-B852-F360DFDD81A1}"/>
              </a:ext>
            </a:extLst>
          </p:cNvPr>
          <p:cNvGrpSpPr/>
          <p:nvPr/>
        </p:nvGrpSpPr>
        <p:grpSpPr>
          <a:xfrm>
            <a:off x="3670295" y="5228520"/>
            <a:ext cx="1074048" cy="104870"/>
            <a:chOff x="1636131" y="2297377"/>
            <a:chExt cx="1557013" cy="64633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E96B7BC-1830-DB75-1ED0-17DFD9008DB4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4624B8A-D9F9-DBFF-FCFF-9195F73E0AB5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A90803-79FA-F1CE-225B-A85B842F00CC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32D6D72-C7C2-D97B-7FE0-0F021A87CB72}"/>
              </a:ext>
            </a:extLst>
          </p:cNvPr>
          <p:cNvCxnSpPr>
            <a:cxnSpLocks/>
          </p:cNvCxnSpPr>
          <p:nvPr/>
        </p:nvCxnSpPr>
        <p:spPr>
          <a:xfrm>
            <a:off x="3782916" y="4498264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288DAB-B682-14DA-64CB-45F1D37ABEDA}"/>
              </a:ext>
            </a:extLst>
          </p:cNvPr>
          <p:cNvGrpSpPr/>
          <p:nvPr/>
        </p:nvGrpSpPr>
        <p:grpSpPr>
          <a:xfrm>
            <a:off x="3837880" y="5404778"/>
            <a:ext cx="1074048" cy="104870"/>
            <a:chOff x="1636131" y="2297377"/>
            <a:chExt cx="1557013" cy="64633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01B8417-2205-C5F9-FC22-067554DD96AE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BEB0E-7FDA-52DE-C8FD-94F2EB573A0E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4815450-444F-2BD4-817E-E2E3827FCB14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285434-310A-6920-C1AD-A059745B1DDA}"/>
              </a:ext>
            </a:extLst>
          </p:cNvPr>
          <p:cNvCxnSpPr>
            <a:cxnSpLocks/>
          </p:cNvCxnSpPr>
          <p:nvPr/>
        </p:nvCxnSpPr>
        <p:spPr>
          <a:xfrm>
            <a:off x="5056704" y="5014893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C03A0BF-F3EC-81CD-DE86-927CD4917E84}"/>
              </a:ext>
            </a:extLst>
          </p:cNvPr>
          <p:cNvGrpSpPr/>
          <p:nvPr/>
        </p:nvGrpSpPr>
        <p:grpSpPr>
          <a:xfrm>
            <a:off x="5111668" y="5921407"/>
            <a:ext cx="5718830" cy="115756"/>
            <a:chOff x="1636131" y="2297377"/>
            <a:chExt cx="1557013" cy="64633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747A7A9-60D5-684A-87DB-06B98F8594D2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BDB9661-DABF-AFEA-458A-50BF9AEBA345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1BACF91-3E5B-BFE6-0AEA-B141991969CA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DC965E8-1186-06CB-EE6E-E71A47EC93F0}"/>
              </a:ext>
            </a:extLst>
          </p:cNvPr>
          <p:cNvCxnSpPr>
            <a:cxnSpLocks/>
          </p:cNvCxnSpPr>
          <p:nvPr/>
        </p:nvCxnSpPr>
        <p:spPr>
          <a:xfrm>
            <a:off x="4752612" y="5294230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C8EE891-4DB1-5CB4-1B63-CBE78D7090B8}"/>
              </a:ext>
            </a:extLst>
          </p:cNvPr>
          <p:cNvGrpSpPr/>
          <p:nvPr/>
        </p:nvGrpSpPr>
        <p:grpSpPr>
          <a:xfrm>
            <a:off x="4807576" y="6200744"/>
            <a:ext cx="667877" cy="104870"/>
            <a:chOff x="1636131" y="2297377"/>
            <a:chExt cx="1557013" cy="646331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5AB812A-B157-041F-31E6-13B505C5D876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4DD8883-4B1B-8B3F-378A-7C289F84D25C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4CFA7C2-A41F-0510-03BE-A0675929C39F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85F6D0B-FAEF-5968-6A02-FF8DC798CB58}"/>
              </a:ext>
            </a:extLst>
          </p:cNvPr>
          <p:cNvCxnSpPr>
            <a:cxnSpLocks/>
          </p:cNvCxnSpPr>
          <p:nvPr/>
        </p:nvCxnSpPr>
        <p:spPr>
          <a:xfrm>
            <a:off x="4365869" y="4788538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EE66BB1-72CD-037E-8DEC-F402339787E9}"/>
              </a:ext>
            </a:extLst>
          </p:cNvPr>
          <p:cNvGrpSpPr/>
          <p:nvPr/>
        </p:nvGrpSpPr>
        <p:grpSpPr>
          <a:xfrm>
            <a:off x="4420832" y="5683645"/>
            <a:ext cx="2869509" cy="116277"/>
            <a:chOff x="1636131" y="2297377"/>
            <a:chExt cx="1557013" cy="646331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C13E641-D323-C30E-EC8C-891AFCA13A30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BFBFC1E-F2D8-FE79-D7C2-AF455179FAA8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999450D-09B0-75F3-812A-B9DA8E17EA6B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7C78B7D-F01C-6378-5BD2-F3C8544078B6}"/>
              </a:ext>
            </a:extLst>
          </p:cNvPr>
          <p:cNvCxnSpPr>
            <a:cxnSpLocks/>
          </p:cNvCxnSpPr>
          <p:nvPr/>
        </p:nvCxnSpPr>
        <p:spPr>
          <a:xfrm>
            <a:off x="4925474" y="5475465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AE1EC9C-389D-42B2-59C4-8E81B3940845}"/>
              </a:ext>
            </a:extLst>
          </p:cNvPr>
          <p:cNvGrpSpPr/>
          <p:nvPr/>
        </p:nvGrpSpPr>
        <p:grpSpPr>
          <a:xfrm>
            <a:off x="4980438" y="6381979"/>
            <a:ext cx="694046" cy="104870"/>
            <a:chOff x="1636131" y="2297377"/>
            <a:chExt cx="1557013" cy="646331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297335F-7E33-3C1B-4266-BBEF354CC827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F368380-D3E2-8CBE-8122-F0FDF0AAFC85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0687D4A-D822-5615-C5AF-A73D225AFF7C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E585857E-CC4B-521A-F96B-4864DE97A6B2}"/>
              </a:ext>
            </a:extLst>
          </p:cNvPr>
          <p:cNvSpPr txBox="1"/>
          <p:nvPr/>
        </p:nvSpPr>
        <p:spPr>
          <a:xfrm>
            <a:off x="4223510" y="2712160"/>
            <a:ext cx="2475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/>
              <a:t>"full" </a:t>
            </a:r>
            <a:r>
              <a:rPr lang="fr-FR" b="1" dirty="0" err="1"/>
              <a:t>processing</a:t>
            </a:r>
            <a:r>
              <a:rPr lang="fr-FR" dirty="0"/>
              <a:t>,</a:t>
            </a:r>
          </a:p>
          <a:p>
            <a:r>
              <a:rPr lang="fr-FR" dirty="0"/>
              <a:t>at </a:t>
            </a:r>
            <a:r>
              <a:rPr lang="fr-FR" dirty="0" err="1"/>
              <a:t>any</a:t>
            </a:r>
            <a:r>
              <a:rPr lang="fr-FR" dirty="0"/>
              <a:t> time t, </a:t>
            </a:r>
            <a:r>
              <a:rPr lang="fr-FR" dirty="0" err="1"/>
              <a:t>there</a:t>
            </a:r>
            <a:r>
              <a:rPr lang="fr-FR" dirty="0"/>
              <a:t> are </a:t>
            </a:r>
          </a:p>
          <a:p>
            <a:r>
              <a:rPr lang="fr-FR" b="1" dirty="0" err="1"/>
              <a:t>exactly</a:t>
            </a:r>
            <a:r>
              <a:rPr lang="fr-FR" b="1" dirty="0"/>
              <a:t> 4 partitions </a:t>
            </a:r>
          </a:p>
          <a:p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processed</a:t>
            </a:r>
            <a:endParaRPr lang="fr-FR" dirty="0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9E2A9CF-D802-D0BF-0EBB-F32F087EF21D}"/>
              </a:ext>
            </a:extLst>
          </p:cNvPr>
          <p:cNvCxnSpPr>
            <a:cxnSpLocks/>
          </p:cNvCxnSpPr>
          <p:nvPr/>
        </p:nvCxnSpPr>
        <p:spPr>
          <a:xfrm>
            <a:off x="4667250" y="3951071"/>
            <a:ext cx="0" cy="21405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D0E70E6-B142-2FAA-970C-B94E3626A144}"/>
              </a:ext>
            </a:extLst>
          </p:cNvPr>
          <p:cNvCxnSpPr>
            <a:cxnSpLocks/>
          </p:cNvCxnSpPr>
          <p:nvPr/>
        </p:nvCxnSpPr>
        <p:spPr>
          <a:xfrm>
            <a:off x="4207151" y="3963950"/>
            <a:ext cx="0" cy="21405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83A4C1-DADC-A07A-EDBA-BCAA9AEE41BF}"/>
              </a:ext>
            </a:extLst>
          </p:cNvPr>
          <p:cNvCxnSpPr>
            <a:cxnSpLocks/>
          </p:cNvCxnSpPr>
          <p:nvPr/>
        </p:nvCxnSpPr>
        <p:spPr>
          <a:xfrm>
            <a:off x="5111668" y="3951071"/>
            <a:ext cx="25435" cy="274001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5C582385-52D3-3124-D034-6E2BDF936944}"/>
              </a:ext>
            </a:extLst>
          </p:cNvPr>
          <p:cNvSpPr txBox="1"/>
          <p:nvPr/>
        </p:nvSpPr>
        <p:spPr>
          <a:xfrm>
            <a:off x="6656552" y="3407087"/>
            <a:ext cx="2442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during</a:t>
            </a:r>
            <a:r>
              <a:rPr lang="fr-FR" dirty="0"/>
              <a:t> "</a:t>
            </a:r>
            <a:r>
              <a:rPr lang="fr-FR" b="1" dirty="0" err="1"/>
              <a:t>tail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",</a:t>
            </a:r>
          </a:p>
          <a:p>
            <a:r>
              <a:rPr lang="fr-FR" b="1" dirty="0" err="1"/>
              <a:t>there</a:t>
            </a:r>
            <a:r>
              <a:rPr lang="fr-FR" b="1" dirty="0"/>
              <a:t> are &lt; 4 partitions </a:t>
            </a:r>
          </a:p>
          <a:p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processed</a:t>
            </a:r>
            <a:endParaRPr lang="fr-FR" dirty="0"/>
          </a:p>
          <a:p>
            <a:endParaRPr lang="fr-FR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B171839-A285-DDFD-06A3-DA259822C694}"/>
              </a:ext>
            </a:extLst>
          </p:cNvPr>
          <p:cNvCxnSpPr>
            <a:cxnSpLocks/>
          </p:cNvCxnSpPr>
          <p:nvPr/>
        </p:nvCxnSpPr>
        <p:spPr>
          <a:xfrm>
            <a:off x="10820558" y="2464201"/>
            <a:ext cx="50114" cy="35146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6F2BCF0-0119-E648-4243-FDAD6AF3C4FE}"/>
              </a:ext>
            </a:extLst>
          </p:cNvPr>
          <p:cNvCxnSpPr>
            <a:cxnSpLocks/>
          </p:cNvCxnSpPr>
          <p:nvPr/>
        </p:nvCxnSpPr>
        <p:spPr>
          <a:xfrm flipH="1">
            <a:off x="1980056" y="2464201"/>
            <a:ext cx="10977" cy="12493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282D779-0DA9-450D-AF1C-3D626288A7EB}"/>
              </a:ext>
            </a:extLst>
          </p:cNvPr>
          <p:cNvSpPr txBox="1"/>
          <p:nvPr/>
        </p:nvSpPr>
        <p:spPr>
          <a:xfrm>
            <a:off x="10420011" y="1886869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end time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D0C0172-73E6-67D4-C0CB-995A3984600E}"/>
              </a:ext>
            </a:extLst>
          </p:cNvPr>
          <p:cNvCxnSpPr>
            <a:cxnSpLocks/>
          </p:cNvCxnSpPr>
          <p:nvPr/>
        </p:nvCxnSpPr>
        <p:spPr>
          <a:xfrm>
            <a:off x="7054899" y="4410363"/>
            <a:ext cx="29150" cy="225387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343C5680-1E58-6B87-8DA3-0E9468F53AD3}"/>
              </a:ext>
            </a:extLst>
          </p:cNvPr>
          <p:cNvSpPr txBox="1"/>
          <p:nvPr/>
        </p:nvSpPr>
        <p:spPr>
          <a:xfrm>
            <a:off x="8658225" y="5008238"/>
            <a:ext cx="6095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the total end time</a:t>
            </a:r>
          </a:p>
          <a:p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b="1" dirty="0"/>
              <a:t>"last + </a:t>
            </a:r>
            <a:r>
              <a:rPr lang="fr-FR" b="1" dirty="0" err="1"/>
              <a:t>longest</a:t>
            </a:r>
            <a:r>
              <a:rPr lang="fr-FR" b="1" dirty="0"/>
              <a:t>"</a:t>
            </a:r>
            <a:r>
              <a:rPr lang="fr-FR" dirty="0"/>
              <a:t> </a:t>
            </a:r>
          </a:p>
          <a:p>
            <a:r>
              <a:rPr lang="fr-FR" dirty="0" err="1"/>
              <a:t>task</a:t>
            </a:r>
            <a:r>
              <a:rPr lang="fr-FR" dirty="0"/>
              <a:t> end time</a:t>
            </a:r>
          </a:p>
        </p:txBody>
      </p:sp>
    </p:spTree>
    <p:extLst>
      <p:ext uri="{BB962C8B-B14F-4D97-AF65-F5344CB8AC3E}">
        <p14:creationId xmlns:p14="http://schemas.microsoft.com/office/powerpoint/2010/main" val="1433732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Distributed in-memory </a:t>
            </a:r>
            <a:r>
              <a:rPr lang="fr-FR" dirty="0" err="1"/>
              <a:t>Dataset</a:t>
            </a:r>
            <a:r>
              <a:rPr lang="fr-FR" dirty="0"/>
              <a:t>&lt;T&gt; 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099371" y="1533765"/>
            <a:ext cx="923656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 NO more </a:t>
            </a:r>
            <a:r>
              <a:rPr lang="fr-FR" sz="2800" dirty="0" err="1"/>
              <a:t>limited</a:t>
            </a:r>
            <a:r>
              <a:rPr lang="fr-FR" sz="2800" dirty="0"/>
              <a:t> by</a:t>
            </a:r>
          </a:p>
          <a:p>
            <a:r>
              <a:rPr lang="fr-FR" sz="2800" dirty="0"/>
              <a:t>     -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elements</a:t>
            </a:r>
            <a:endParaRPr lang="fr-FR" sz="2800" dirty="0"/>
          </a:p>
          <a:p>
            <a:r>
              <a:rPr lang="fr-FR" sz="2800" dirty="0"/>
              <a:t>     - single host </a:t>
            </a:r>
            <a:r>
              <a:rPr lang="fr-FR" sz="2800" dirty="0" err="1"/>
              <a:t>node</a:t>
            </a:r>
            <a:r>
              <a:rPr lang="fr-FR" sz="2800" dirty="0"/>
              <a:t> RAM</a:t>
            </a:r>
          </a:p>
          <a:p>
            <a:r>
              <a:rPr lang="fr-FR" sz="2800" dirty="0"/>
              <a:t>     - total RAM of cluster</a:t>
            </a:r>
          </a:p>
          <a:p>
            <a:endParaRPr lang="fr-FR" sz="2800" dirty="0"/>
          </a:p>
          <a:p>
            <a:r>
              <a:rPr lang="fr-FR" sz="2800" b="1" dirty="0"/>
              <a:t>STILL Restrictions : </a:t>
            </a:r>
          </a:p>
          <a:p>
            <a:br>
              <a:rPr lang="fr-FR" sz="2800" dirty="0"/>
            </a:br>
            <a:r>
              <a:rPr lang="fr-FR" sz="2800" dirty="0"/>
              <a:t>- </a:t>
            </a:r>
            <a:r>
              <a:rPr lang="fr-FR" sz="2800" dirty="0" err="1"/>
              <a:t>Dataset</a:t>
            </a:r>
            <a:r>
              <a:rPr lang="fr-FR" sz="2800" dirty="0"/>
              <a:t> must </a:t>
            </a:r>
            <a:r>
              <a:rPr lang="fr-FR" sz="2800" dirty="0" err="1"/>
              <a:t>be</a:t>
            </a:r>
            <a:r>
              <a:rPr lang="fr-FR" sz="2800" dirty="0"/>
              <a:t> "</a:t>
            </a:r>
            <a:r>
              <a:rPr lang="fr-FR" sz="2800" dirty="0" err="1"/>
              <a:t>equally</a:t>
            </a:r>
            <a:r>
              <a:rPr lang="fr-FR" sz="2800" dirty="0"/>
              <a:t> split and </a:t>
            </a:r>
            <a:r>
              <a:rPr lang="fr-FR" sz="2800" dirty="0" err="1"/>
              <a:t>distributed</a:t>
            </a:r>
            <a:r>
              <a:rPr lang="fr-FR" sz="2800" dirty="0"/>
              <a:t>"  (not </a:t>
            </a:r>
            <a:r>
              <a:rPr lang="fr-FR" sz="2800" dirty="0" err="1"/>
              <a:t>skewed</a:t>
            </a:r>
            <a:r>
              <a:rPr lang="fr-FR" sz="2800" dirty="0"/>
              <a:t>)</a:t>
            </a:r>
          </a:p>
          <a:p>
            <a:r>
              <a:rPr lang="fr-FR" sz="2800" b="1" dirty="0">
                <a:solidFill>
                  <a:srgbClr val="FF0000"/>
                </a:solidFill>
              </a:rPr>
              <a:t>- </a:t>
            </a:r>
            <a:r>
              <a:rPr lang="fr-FR" sz="2800" b="1" dirty="0" err="1">
                <a:solidFill>
                  <a:srgbClr val="FF0000"/>
                </a:solidFill>
              </a:rPr>
              <a:t>dependent</a:t>
            </a:r>
            <a:r>
              <a:rPr lang="fr-FR" sz="2800" b="1" dirty="0">
                <a:solidFill>
                  <a:srgbClr val="FF0000"/>
                </a:solidFill>
              </a:rPr>
              <a:t> of local </a:t>
            </a:r>
            <a:r>
              <a:rPr lang="fr-FR" sz="2800" b="1" dirty="0" err="1">
                <a:solidFill>
                  <a:srgbClr val="FF0000"/>
                </a:solidFill>
              </a:rPr>
              <a:t>disk</a:t>
            </a:r>
            <a:r>
              <a:rPr lang="fr-FR" sz="2800" b="1" dirty="0">
                <a:solidFill>
                  <a:srgbClr val="FF0000"/>
                </a:solidFill>
              </a:rPr>
              <a:t>(s) of </a:t>
            </a:r>
            <a:r>
              <a:rPr lang="fr-FR" sz="2800" b="1" dirty="0" err="1">
                <a:solidFill>
                  <a:srgbClr val="FF0000"/>
                </a:solidFill>
              </a:rPr>
              <a:t>each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nodes</a:t>
            </a:r>
            <a:endParaRPr lang="fr-FR" sz="2800" b="1" dirty="0">
              <a:solidFill>
                <a:srgbClr val="FF0000"/>
              </a:solidFill>
            </a:endParaRPr>
          </a:p>
          <a:p>
            <a:r>
              <a:rPr lang="fr-FR" sz="2800" b="1" dirty="0">
                <a:solidFill>
                  <a:srgbClr val="FF0000"/>
                </a:solidFill>
              </a:rPr>
              <a:t>- no </a:t>
            </a:r>
            <a:r>
              <a:rPr lang="fr-FR" sz="2800" b="1" dirty="0" err="1">
                <a:solidFill>
                  <a:srgbClr val="FF0000"/>
                </a:solidFill>
              </a:rPr>
              <a:t>ephemeral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executor</a:t>
            </a:r>
            <a:r>
              <a:rPr lang="fr-FR" sz="2800" b="1" dirty="0">
                <a:solidFill>
                  <a:srgbClr val="FF0000"/>
                </a:solidFill>
              </a:rPr>
              <a:t> / </a:t>
            </a:r>
            <a:r>
              <a:rPr lang="fr-FR" sz="2800" b="1" dirty="0" err="1">
                <a:solidFill>
                  <a:srgbClr val="FF0000"/>
                </a:solidFill>
              </a:rPr>
              <a:t>nodes</a:t>
            </a:r>
            <a:r>
              <a:rPr lang="fr-FR" sz="2800" b="1" dirty="0">
                <a:solidFill>
                  <a:srgbClr val="FF0000"/>
                </a:solidFill>
              </a:rPr>
              <a:t> (</a:t>
            </a:r>
            <a:r>
              <a:rPr lang="fr-FR" sz="2800" b="1" dirty="0" err="1">
                <a:solidFill>
                  <a:srgbClr val="FF0000"/>
                </a:solidFill>
              </a:rPr>
              <a:t>compute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linked</a:t>
            </a:r>
            <a:r>
              <a:rPr lang="fr-FR" sz="2800" b="1" dirty="0">
                <a:solidFill>
                  <a:srgbClr val="FF0000"/>
                </a:solidFill>
              </a:rPr>
              <a:t> to </a:t>
            </a:r>
            <a:r>
              <a:rPr lang="fr-FR" sz="2800" b="1" dirty="0" err="1">
                <a:solidFill>
                  <a:srgbClr val="FF0000"/>
                </a:solidFill>
              </a:rPr>
              <a:t>storage</a:t>
            </a:r>
            <a:r>
              <a:rPr lang="fr-FR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999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1135091"/>
          </a:xfrm>
        </p:spPr>
        <p:txBody>
          <a:bodyPr/>
          <a:lstStyle/>
          <a:p>
            <a:pPr algn="ctr"/>
            <a:r>
              <a:rPr lang="fr-FR" dirty="0"/>
              <a:t>persistent Disk </a:t>
            </a:r>
            <a:r>
              <a:rPr lang="fr-FR" dirty="0" err="1"/>
              <a:t>attached</a:t>
            </a:r>
            <a:r>
              <a:rPr lang="fr-FR" dirty="0"/>
              <a:t> to Host </a:t>
            </a:r>
            <a:br>
              <a:rPr lang="fr-FR" dirty="0"/>
            </a:br>
            <a:r>
              <a:rPr lang="fr-FR" dirty="0"/>
              <a:t>/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served</a:t>
            </a:r>
            <a:r>
              <a:rPr lang="fr-FR" dirty="0"/>
              <a:t> by </a:t>
            </a:r>
            <a:r>
              <a:rPr lang="fr-FR" dirty="0" err="1"/>
              <a:t>Executor</a:t>
            </a:r>
            <a:r>
              <a:rPr lang="fr-FR" dirty="0"/>
              <a:t>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1703651" y="2922299"/>
            <a:ext cx="88022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How to </a:t>
            </a:r>
            <a:r>
              <a:rPr lang="fr-FR" sz="3600" dirty="0" err="1"/>
              <a:t>handle</a:t>
            </a:r>
            <a:r>
              <a:rPr lang="fr-FR" sz="3600" dirty="0"/>
              <a:t> </a:t>
            </a:r>
            <a:r>
              <a:rPr lang="fr-FR" sz="3600" b="1" dirty="0" err="1"/>
              <a:t>Failures</a:t>
            </a:r>
            <a:r>
              <a:rPr lang="fr-FR" sz="3600" dirty="0"/>
              <a:t> (Disk/</a:t>
            </a:r>
            <a:r>
              <a:rPr lang="fr-FR" sz="3600" dirty="0" err="1"/>
              <a:t>Executor</a:t>
            </a:r>
            <a:r>
              <a:rPr lang="fr-FR" sz="3600" dirty="0"/>
              <a:t>/Host) ?</a:t>
            </a:r>
          </a:p>
          <a:p>
            <a:endParaRPr lang="fr-FR" sz="3600" dirty="0"/>
          </a:p>
          <a:p>
            <a:r>
              <a:rPr lang="fr-FR" sz="3600" dirty="0"/>
              <a:t>How to </a:t>
            </a:r>
            <a:r>
              <a:rPr lang="fr-FR" sz="3600" b="1" dirty="0" err="1"/>
              <a:t>dynamically</a:t>
            </a:r>
            <a:r>
              <a:rPr lang="fr-FR" sz="3600" dirty="0"/>
              <a:t> </a:t>
            </a:r>
            <a:r>
              <a:rPr lang="fr-FR" sz="3600" b="1" dirty="0" err="1"/>
              <a:t>scale</a:t>
            </a:r>
            <a:r>
              <a:rPr lang="fr-FR" sz="3600" dirty="0"/>
              <a:t> Up &amp; Down ??</a:t>
            </a:r>
          </a:p>
        </p:txBody>
      </p:sp>
    </p:spTree>
    <p:extLst>
      <p:ext uri="{BB962C8B-B14F-4D97-AF65-F5344CB8AC3E}">
        <p14:creationId xmlns:p14="http://schemas.microsoft.com/office/powerpoint/2010/main" val="1258380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092478"/>
          </a:xfrm>
        </p:spPr>
        <p:txBody>
          <a:bodyPr/>
          <a:lstStyle/>
          <a:p>
            <a:pPr algn="ctr"/>
            <a:r>
              <a:rPr lang="fr-FR" dirty="0" err="1"/>
              <a:t>ShuffleService</a:t>
            </a:r>
            <a:r>
              <a:rPr lang="fr-FR" dirty="0"/>
              <a:t>: to re-Read </a:t>
            </a:r>
            <a:r>
              <a:rPr lang="fr-FR" dirty="0" err="1"/>
              <a:t>from</a:t>
            </a:r>
            <a:r>
              <a:rPr lang="fr-FR" dirty="0"/>
              <a:t> Disk </a:t>
            </a:r>
            <a:br>
              <a:rPr lang="fr-FR" dirty="0"/>
            </a:b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gone / </a:t>
            </a:r>
            <a:r>
              <a:rPr lang="fr-FR" dirty="0" err="1"/>
              <a:t>lost</a:t>
            </a:r>
            <a:endParaRPr lang="fr-FR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31B55A-5533-1637-7E8F-9CAD48F4764A}"/>
              </a:ext>
            </a:extLst>
          </p:cNvPr>
          <p:cNvSpPr/>
          <p:nvPr/>
        </p:nvSpPr>
        <p:spPr>
          <a:xfrm>
            <a:off x="1541159" y="2844546"/>
            <a:ext cx="1348153" cy="46091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2CAC7-47CB-0417-F835-54DFF7F15595}"/>
              </a:ext>
            </a:extLst>
          </p:cNvPr>
          <p:cNvSpPr txBox="1"/>
          <p:nvPr/>
        </p:nvSpPr>
        <p:spPr>
          <a:xfrm>
            <a:off x="1450284" y="2397352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executor</a:t>
            </a:r>
            <a:endParaRPr lang="fr-FR" sz="2400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37173AD8-AB69-B8E0-9258-49AEB058C87B}"/>
              </a:ext>
            </a:extLst>
          </p:cNvPr>
          <p:cNvSpPr/>
          <p:nvPr/>
        </p:nvSpPr>
        <p:spPr>
          <a:xfrm>
            <a:off x="2696425" y="4986267"/>
            <a:ext cx="1181594" cy="109247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owchart: Card 21">
            <a:extLst>
              <a:ext uri="{FF2B5EF4-FFF2-40B4-BE49-F238E27FC236}">
                <a16:creationId xmlns:a16="http://schemas.microsoft.com/office/drawing/2014/main" id="{EDD3015C-C08C-2E1C-4CB2-7C5ED02B6098}"/>
              </a:ext>
            </a:extLst>
          </p:cNvPr>
          <p:cNvSpPr/>
          <p:nvPr/>
        </p:nvSpPr>
        <p:spPr>
          <a:xfrm>
            <a:off x="2825581" y="5445918"/>
            <a:ext cx="713633" cy="36872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F8FB01-4025-DDBF-358E-EDB725C978A6}"/>
              </a:ext>
            </a:extLst>
          </p:cNvPr>
          <p:cNvSpPr/>
          <p:nvPr/>
        </p:nvSpPr>
        <p:spPr>
          <a:xfrm>
            <a:off x="506882" y="2091123"/>
            <a:ext cx="3347974" cy="262134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1C3FA37-7DEC-99BC-0A1A-131D2A603E6F}"/>
              </a:ext>
            </a:extLst>
          </p:cNvPr>
          <p:cNvSpPr/>
          <p:nvPr/>
        </p:nvSpPr>
        <p:spPr>
          <a:xfrm flipV="1">
            <a:off x="1288346" y="4302229"/>
            <a:ext cx="1848740" cy="30861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FEE762E6-A563-F567-8AA4-7D55D6AE243B}"/>
              </a:ext>
            </a:extLst>
          </p:cNvPr>
          <p:cNvSpPr/>
          <p:nvPr/>
        </p:nvSpPr>
        <p:spPr>
          <a:xfrm rot="20834206" flipV="1">
            <a:off x="3309629" y="2813613"/>
            <a:ext cx="588019" cy="262134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1FA29-A9B3-732A-3AEA-352E307E2AE2}"/>
              </a:ext>
            </a:extLst>
          </p:cNvPr>
          <p:cNvSpPr txBox="1"/>
          <p:nvPr/>
        </p:nvSpPr>
        <p:spPr>
          <a:xfrm>
            <a:off x="3992879" y="3804325"/>
            <a:ext cx="18279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case 1:</a:t>
            </a:r>
          </a:p>
          <a:p>
            <a:r>
              <a:rPr lang="fr-FR" sz="2800" b="1" dirty="0"/>
              <a:t>(</a:t>
            </a:r>
            <a:r>
              <a:rPr lang="fr-FR" sz="2800" b="1" dirty="0" err="1"/>
              <a:t>with</a:t>
            </a:r>
            <a:r>
              <a:rPr lang="fr-FR" sz="2800" b="1" dirty="0"/>
              <a:t> </a:t>
            </a:r>
            <a:r>
              <a:rPr lang="fr-FR" sz="2800" b="1" dirty="0" err="1"/>
              <a:t>exec</a:t>
            </a:r>
            <a:r>
              <a:rPr lang="fr-FR" sz="2800" b="1" dirty="0"/>
              <a:t>)</a:t>
            </a:r>
          </a:p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disk</a:t>
            </a:r>
            <a:endParaRPr lang="fr-F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990EA2-006D-A2B9-7E20-7ADA60553F99}"/>
              </a:ext>
            </a:extLst>
          </p:cNvPr>
          <p:cNvSpPr txBox="1"/>
          <p:nvPr/>
        </p:nvSpPr>
        <p:spPr>
          <a:xfrm>
            <a:off x="1335131" y="1736262"/>
            <a:ext cx="20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Cluster Node (Host)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7EFE0-B08D-81DD-3163-04E63615C7D3}"/>
              </a:ext>
            </a:extLst>
          </p:cNvPr>
          <p:cNvSpPr txBox="1"/>
          <p:nvPr/>
        </p:nvSpPr>
        <p:spPr>
          <a:xfrm>
            <a:off x="1145564" y="3872195"/>
            <a:ext cx="2143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Shuffle</a:t>
            </a:r>
            <a:r>
              <a:rPr lang="fr-FR" sz="2400" b="1" dirty="0"/>
              <a:t> Service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87E46A7B-7BB9-61D8-2891-C26CE8CF9271}"/>
              </a:ext>
            </a:extLst>
          </p:cNvPr>
          <p:cNvSpPr/>
          <p:nvPr/>
        </p:nvSpPr>
        <p:spPr>
          <a:xfrm>
            <a:off x="8874616" y="4986267"/>
            <a:ext cx="1181594" cy="109247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owchart: Card 39">
            <a:extLst>
              <a:ext uri="{FF2B5EF4-FFF2-40B4-BE49-F238E27FC236}">
                <a16:creationId xmlns:a16="http://schemas.microsoft.com/office/drawing/2014/main" id="{67F27BAF-C722-A436-9835-359C6F599BEA}"/>
              </a:ext>
            </a:extLst>
          </p:cNvPr>
          <p:cNvSpPr/>
          <p:nvPr/>
        </p:nvSpPr>
        <p:spPr>
          <a:xfrm>
            <a:off x="9003772" y="5445918"/>
            <a:ext cx="713633" cy="36872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D2528F-3EF4-AEA8-AEBE-D9F46177F662}"/>
              </a:ext>
            </a:extLst>
          </p:cNvPr>
          <p:cNvSpPr/>
          <p:nvPr/>
        </p:nvSpPr>
        <p:spPr>
          <a:xfrm>
            <a:off x="6685073" y="2091123"/>
            <a:ext cx="3347974" cy="262134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2649593-FEB8-7AF8-0718-94409F69AD9E}"/>
              </a:ext>
            </a:extLst>
          </p:cNvPr>
          <p:cNvSpPr/>
          <p:nvPr/>
        </p:nvSpPr>
        <p:spPr>
          <a:xfrm rot="20736372" flipV="1">
            <a:off x="9593703" y="4151593"/>
            <a:ext cx="505602" cy="12693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4B4034-E746-4374-8DD5-6D16AD72C1C9}"/>
              </a:ext>
            </a:extLst>
          </p:cNvPr>
          <p:cNvSpPr txBox="1"/>
          <p:nvPr/>
        </p:nvSpPr>
        <p:spPr>
          <a:xfrm>
            <a:off x="10334209" y="3383509"/>
            <a:ext cx="17809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case 2:</a:t>
            </a:r>
          </a:p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disk</a:t>
            </a:r>
            <a:endParaRPr lang="fr-FR" sz="2800" dirty="0"/>
          </a:p>
          <a:p>
            <a:r>
              <a:rPr lang="fr-FR" sz="2800" dirty="0"/>
              <a:t>via  </a:t>
            </a:r>
            <a:r>
              <a:rPr lang="fr-FR" sz="2800" dirty="0" err="1"/>
              <a:t>Shuffle</a:t>
            </a:r>
            <a:endParaRPr lang="fr-FR" sz="2800" dirty="0"/>
          </a:p>
          <a:p>
            <a:r>
              <a:rPr lang="fr-FR" sz="2800" dirty="0"/>
              <a:t>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BA166E-0AD7-C9D4-0CC3-AE20E33D38AD}"/>
              </a:ext>
            </a:extLst>
          </p:cNvPr>
          <p:cNvSpPr txBox="1"/>
          <p:nvPr/>
        </p:nvSpPr>
        <p:spPr>
          <a:xfrm>
            <a:off x="7513322" y="1736262"/>
            <a:ext cx="20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Cluster Node (Host)</a:t>
            </a:r>
          </a:p>
        </p:txBody>
      </p:sp>
      <p:sp>
        <p:nvSpPr>
          <p:cNvPr id="47" name="Arrow: Curved Left 46">
            <a:extLst>
              <a:ext uri="{FF2B5EF4-FFF2-40B4-BE49-F238E27FC236}">
                <a16:creationId xmlns:a16="http://schemas.microsoft.com/office/drawing/2014/main" id="{FAA01EA9-6B53-2983-7C0F-D9D56339A2D4}"/>
              </a:ext>
            </a:extLst>
          </p:cNvPr>
          <p:cNvSpPr/>
          <p:nvPr/>
        </p:nvSpPr>
        <p:spPr>
          <a:xfrm>
            <a:off x="342093" y="2844546"/>
            <a:ext cx="760959" cy="4805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3AB3F7-8D95-C44E-E805-C3D997ED741E}"/>
              </a:ext>
            </a:extLst>
          </p:cNvPr>
          <p:cNvSpPr/>
          <p:nvPr/>
        </p:nvSpPr>
        <p:spPr>
          <a:xfrm>
            <a:off x="899818" y="4377186"/>
            <a:ext cx="179166" cy="158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11F0DE-28C3-C98F-7A74-7B41465903E6}"/>
              </a:ext>
            </a:extLst>
          </p:cNvPr>
          <p:cNvCxnSpPr>
            <a:cxnSpLocks/>
            <a:stCxn id="48" idx="6"/>
            <a:endCxn id="32" idx="1"/>
          </p:cNvCxnSpPr>
          <p:nvPr/>
        </p:nvCxnSpPr>
        <p:spPr>
          <a:xfrm>
            <a:off x="1078984" y="4456317"/>
            <a:ext cx="209362" cy="22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458CCE-3403-312A-6918-F3706D373B4F}"/>
              </a:ext>
            </a:extLst>
          </p:cNvPr>
          <p:cNvSpPr/>
          <p:nvPr/>
        </p:nvSpPr>
        <p:spPr>
          <a:xfrm flipV="1">
            <a:off x="7538379" y="4234359"/>
            <a:ext cx="1848740" cy="30861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ED546-5BDB-5180-44C3-6F16FE9BF4AD}"/>
              </a:ext>
            </a:extLst>
          </p:cNvPr>
          <p:cNvSpPr txBox="1"/>
          <p:nvPr/>
        </p:nvSpPr>
        <p:spPr>
          <a:xfrm>
            <a:off x="7395597" y="3804325"/>
            <a:ext cx="2143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Shuffle</a:t>
            </a:r>
            <a:r>
              <a:rPr lang="fr-FR" sz="2400" b="1" dirty="0"/>
              <a:t> Service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96628-B4B6-CC42-D663-12D54B16D370}"/>
              </a:ext>
            </a:extLst>
          </p:cNvPr>
          <p:cNvSpPr/>
          <p:nvPr/>
        </p:nvSpPr>
        <p:spPr>
          <a:xfrm>
            <a:off x="7073649" y="4309316"/>
            <a:ext cx="179166" cy="158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70DD10-D7A3-D65E-3DF8-0745EE9407F5}"/>
              </a:ext>
            </a:extLst>
          </p:cNvPr>
          <p:cNvCxnSpPr>
            <a:cxnSpLocks/>
            <a:stCxn id="56" idx="6"/>
            <a:endCxn id="54" idx="1"/>
          </p:cNvCxnSpPr>
          <p:nvPr/>
        </p:nvCxnSpPr>
        <p:spPr>
          <a:xfrm>
            <a:off x="7252815" y="4388447"/>
            <a:ext cx="285564" cy="22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17A110E-F4F4-69F0-1DE6-7342895CB182}"/>
              </a:ext>
            </a:extLst>
          </p:cNvPr>
          <p:cNvSpPr/>
          <p:nvPr/>
        </p:nvSpPr>
        <p:spPr>
          <a:xfrm>
            <a:off x="1169865" y="2981474"/>
            <a:ext cx="179166" cy="158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368794-5C8B-612F-77A3-82C052BB23FD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49031" y="3060605"/>
            <a:ext cx="209362" cy="22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04B977-FCB7-3CEE-2AD3-0C9000AABEC3}"/>
              </a:ext>
            </a:extLst>
          </p:cNvPr>
          <p:cNvSpPr txBox="1"/>
          <p:nvPr/>
        </p:nvSpPr>
        <p:spPr>
          <a:xfrm>
            <a:off x="7706715" y="2535628"/>
            <a:ext cx="177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NO </a:t>
            </a:r>
            <a:r>
              <a:rPr lang="fr-FR" sz="2400" b="1" dirty="0" err="1"/>
              <a:t>executor</a:t>
            </a:r>
            <a:endParaRPr lang="fr-FR" sz="2400" dirty="0"/>
          </a:p>
        </p:txBody>
      </p:sp>
      <p:sp>
        <p:nvSpPr>
          <p:cNvPr id="62" name="&quot;Not Allowed&quot; Symbol 61">
            <a:extLst>
              <a:ext uri="{FF2B5EF4-FFF2-40B4-BE49-F238E27FC236}">
                <a16:creationId xmlns:a16="http://schemas.microsoft.com/office/drawing/2014/main" id="{13FD3D75-9B5F-CA66-94FD-81B1AAF2085C}"/>
              </a:ext>
            </a:extLst>
          </p:cNvPr>
          <p:cNvSpPr/>
          <p:nvPr/>
        </p:nvSpPr>
        <p:spPr>
          <a:xfrm>
            <a:off x="7114316" y="2489052"/>
            <a:ext cx="562561" cy="583987"/>
          </a:xfrm>
          <a:prstGeom prst="noSmoking">
            <a:avLst>
              <a:gd name="adj" fmla="val 108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DEB1AB15-8F7B-C98C-1FE7-5553DFA3C346}"/>
              </a:ext>
            </a:extLst>
          </p:cNvPr>
          <p:cNvSpPr/>
          <p:nvPr/>
        </p:nvSpPr>
        <p:spPr>
          <a:xfrm>
            <a:off x="6106379" y="4214857"/>
            <a:ext cx="760959" cy="4805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06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Distributed </a:t>
            </a:r>
            <a:r>
              <a:rPr lang="fr-FR" dirty="0" err="1"/>
              <a:t>Dataset</a:t>
            </a:r>
            <a:r>
              <a:rPr lang="fr-FR" dirty="0"/>
              <a:t>&lt;T&gt; 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381746" y="2005253"/>
            <a:ext cx="81363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with</a:t>
            </a:r>
            <a:r>
              <a:rPr lang="fr-FR" sz="2800" b="1" dirty="0">
                <a:solidFill>
                  <a:srgbClr val="00B050"/>
                </a:solidFill>
              </a:rPr>
              <a:t> </a:t>
            </a:r>
            <a:r>
              <a:rPr lang="fr-FR" sz="2800" b="1" dirty="0" err="1">
                <a:solidFill>
                  <a:srgbClr val="00B050"/>
                </a:solidFill>
              </a:rPr>
              <a:t>dynamicAllocation</a:t>
            </a:r>
            <a:r>
              <a:rPr lang="fr-FR" sz="2800" b="1" dirty="0">
                <a:solidFill>
                  <a:srgbClr val="00B050"/>
                </a:solidFill>
              </a:rPr>
              <a:t> </a:t>
            </a:r>
            <a:r>
              <a:rPr lang="fr-FR" sz="2800" dirty="0"/>
              <a:t>: </a:t>
            </a:r>
            <a:r>
              <a:rPr lang="fr-FR" sz="2800" dirty="0" err="1"/>
              <a:t>executor</a:t>
            </a:r>
            <a:r>
              <a:rPr lang="fr-FR" sz="2800" dirty="0"/>
              <a:t> can </a:t>
            </a:r>
            <a:r>
              <a:rPr lang="fr-FR" sz="2800" dirty="0" err="1"/>
              <a:t>scale</a:t>
            </a:r>
            <a:r>
              <a:rPr lang="fr-FR" sz="2800" dirty="0"/>
              <a:t> </a:t>
            </a:r>
            <a:r>
              <a:rPr lang="fr-FR" sz="2800" dirty="0" err="1"/>
              <a:t>up&amp;down</a:t>
            </a:r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allows</a:t>
            </a:r>
            <a:r>
              <a:rPr lang="fr-FR" sz="2800" dirty="0"/>
              <a:t> to </a:t>
            </a:r>
            <a:r>
              <a:rPr lang="fr-FR" sz="2800" dirty="0" err="1"/>
              <a:t>share</a:t>
            </a:r>
            <a:r>
              <a:rPr lang="fr-FR" sz="2800" dirty="0"/>
              <a:t> </a:t>
            </a:r>
            <a:r>
              <a:rPr lang="fr-FR" sz="2800" dirty="0" err="1"/>
              <a:t>resources</a:t>
            </a:r>
            <a:r>
              <a:rPr lang="fr-FR" sz="2800" dirty="0"/>
              <a:t> in cluster</a:t>
            </a:r>
          </a:p>
          <a:p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STILL Restrictions : </a:t>
            </a:r>
          </a:p>
          <a:p>
            <a:endParaRPr lang="fr-FR" sz="2800" b="1" dirty="0"/>
          </a:p>
          <a:p>
            <a:r>
              <a:rPr lang="fr-FR" sz="2800" dirty="0"/>
              <a:t>hosts and </a:t>
            </a:r>
            <a:r>
              <a:rPr lang="fr-FR" sz="2800" dirty="0" err="1"/>
              <a:t>disks</a:t>
            </a:r>
            <a:r>
              <a:rPr lang="fr-FR" sz="2800" dirty="0"/>
              <a:t> can </a:t>
            </a:r>
            <a:r>
              <a:rPr lang="fr-FR" sz="2800" dirty="0" err="1"/>
              <a:t>still</a:t>
            </a:r>
            <a:r>
              <a:rPr lang="fr-FR" sz="2800" dirty="0"/>
              <a:t> NOT </a:t>
            </a:r>
            <a:r>
              <a:rPr lang="fr-FR" sz="2800" dirty="0" err="1"/>
              <a:t>scale</a:t>
            </a:r>
            <a:br>
              <a:rPr lang="fr-FR" sz="2800" dirty="0"/>
            </a:br>
            <a:r>
              <a:rPr lang="fr-FR" sz="2800" b="1" dirty="0">
                <a:solidFill>
                  <a:srgbClr val="FF0000"/>
                </a:solidFill>
              </a:rPr>
              <a:t>no </a:t>
            </a:r>
            <a:r>
              <a:rPr lang="fr-FR" sz="2800" b="1" dirty="0" err="1">
                <a:solidFill>
                  <a:srgbClr val="FF0000"/>
                </a:solidFill>
              </a:rPr>
              <a:t>ephemeral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nodes</a:t>
            </a:r>
            <a:r>
              <a:rPr lang="fr-FR" sz="2800" b="1" dirty="0">
                <a:solidFill>
                  <a:srgbClr val="FF0000"/>
                </a:solidFill>
              </a:rPr>
              <a:t> (</a:t>
            </a:r>
            <a:r>
              <a:rPr lang="fr-FR" sz="2800" b="1" dirty="0" err="1">
                <a:solidFill>
                  <a:srgbClr val="FF0000"/>
                </a:solidFill>
              </a:rPr>
              <a:t>compute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linked</a:t>
            </a:r>
            <a:r>
              <a:rPr lang="fr-FR" sz="2800" b="1" dirty="0">
                <a:solidFill>
                  <a:srgbClr val="FF0000"/>
                </a:solidFill>
              </a:rPr>
              <a:t> to </a:t>
            </a:r>
            <a:r>
              <a:rPr lang="fr-FR" sz="2800" b="1" dirty="0" err="1">
                <a:solidFill>
                  <a:srgbClr val="FF0000"/>
                </a:solidFill>
              </a:rPr>
              <a:t>storage</a:t>
            </a:r>
            <a:r>
              <a:rPr lang="fr-FR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08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554359"/>
          </a:xfrm>
        </p:spPr>
        <p:txBody>
          <a:bodyPr/>
          <a:lstStyle/>
          <a:p>
            <a:pPr algn="ctr"/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Developments</a:t>
            </a:r>
            <a:r>
              <a:rPr lang="fr-FR" dirty="0"/>
              <a:t> in Spark...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Local Disk + Object Storage:</a:t>
            </a:r>
            <a:br>
              <a:rPr lang="fr-FR" dirty="0"/>
            </a:br>
            <a:r>
              <a:rPr lang="fr-FR" dirty="0"/>
              <a:t>"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Shuffle</a:t>
            </a:r>
            <a:r>
              <a:rPr lang="fr-FR" dirty="0"/>
              <a:t> Service"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82B9D2-2F52-5FBD-2B26-AB4E27B7CEEF}"/>
              </a:ext>
            </a:extLst>
          </p:cNvPr>
          <p:cNvSpPr/>
          <p:nvPr/>
        </p:nvSpPr>
        <p:spPr>
          <a:xfrm>
            <a:off x="1835361" y="3214545"/>
            <a:ext cx="1348153" cy="46091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C1CEE-ED9F-528C-77BA-A37DE4665EDD}"/>
              </a:ext>
            </a:extLst>
          </p:cNvPr>
          <p:cNvSpPr txBox="1"/>
          <p:nvPr/>
        </p:nvSpPr>
        <p:spPr>
          <a:xfrm>
            <a:off x="1744486" y="276735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executor</a:t>
            </a:r>
            <a:endParaRPr lang="fr-FR" sz="2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1417F63F-5A04-E8B6-A108-5C2E9FD124A3}"/>
              </a:ext>
            </a:extLst>
          </p:cNvPr>
          <p:cNvSpPr/>
          <p:nvPr/>
        </p:nvSpPr>
        <p:spPr>
          <a:xfrm>
            <a:off x="3406525" y="4175439"/>
            <a:ext cx="617350" cy="82886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A66C87F9-9758-46FE-4EC6-D2ACFF96DAEB}"/>
              </a:ext>
            </a:extLst>
          </p:cNvPr>
          <p:cNvSpPr/>
          <p:nvPr/>
        </p:nvSpPr>
        <p:spPr>
          <a:xfrm>
            <a:off x="3506870" y="4381318"/>
            <a:ext cx="451292" cy="25873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D026D7-8224-B802-6C45-F5D0A9F49D62}"/>
              </a:ext>
            </a:extLst>
          </p:cNvPr>
          <p:cNvSpPr/>
          <p:nvPr/>
        </p:nvSpPr>
        <p:spPr>
          <a:xfrm>
            <a:off x="1045981" y="2655277"/>
            <a:ext cx="3051234" cy="138166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A3CA535-3B89-F472-B30C-F3EC4506FCE2}"/>
              </a:ext>
            </a:extLst>
          </p:cNvPr>
          <p:cNvSpPr/>
          <p:nvPr/>
        </p:nvSpPr>
        <p:spPr>
          <a:xfrm rot="19979981" flipV="1">
            <a:off x="3607403" y="3264953"/>
            <a:ext cx="359446" cy="941400"/>
          </a:xfrm>
          <a:prstGeom prst="curvedLeftArrow">
            <a:avLst>
              <a:gd name="adj1" fmla="val 25000"/>
              <a:gd name="adj2" fmla="val 66701"/>
              <a:gd name="adj3" fmla="val 61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78A16-4CB6-3128-E848-C3D8E611FB04}"/>
              </a:ext>
            </a:extLst>
          </p:cNvPr>
          <p:cNvSpPr txBox="1"/>
          <p:nvPr/>
        </p:nvSpPr>
        <p:spPr>
          <a:xfrm>
            <a:off x="1629333" y="2106261"/>
            <a:ext cx="20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Cluster Node (Host)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1961714B-4F5B-E397-5FCB-06BD4E0D5048}"/>
              </a:ext>
            </a:extLst>
          </p:cNvPr>
          <p:cNvSpPr/>
          <p:nvPr/>
        </p:nvSpPr>
        <p:spPr>
          <a:xfrm>
            <a:off x="636295" y="3214545"/>
            <a:ext cx="760959" cy="4805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0DAD29-49CC-1C67-B22B-FA63C99CBB7F}"/>
              </a:ext>
            </a:extLst>
          </p:cNvPr>
          <p:cNvSpPr/>
          <p:nvPr/>
        </p:nvSpPr>
        <p:spPr>
          <a:xfrm>
            <a:off x="1464067" y="3351473"/>
            <a:ext cx="179166" cy="158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8BAA73-F56D-D95F-4E1B-B35CA967E77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643233" y="3430604"/>
            <a:ext cx="209362" cy="22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B20A69-11D0-AC68-3923-ECDE4BE7A070}"/>
              </a:ext>
            </a:extLst>
          </p:cNvPr>
          <p:cNvSpPr txBox="1"/>
          <p:nvPr/>
        </p:nvSpPr>
        <p:spPr>
          <a:xfrm>
            <a:off x="4058507" y="4505018"/>
            <a:ext cx="23015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read</a:t>
            </a:r>
            <a:r>
              <a:rPr lang="fr-FR" sz="2800" b="1" dirty="0"/>
              <a:t> case 1:</a:t>
            </a:r>
          </a:p>
          <a:p>
            <a:r>
              <a:rPr lang="fr-FR" sz="2800" b="1" dirty="0"/>
              <a:t>(</a:t>
            </a:r>
            <a:r>
              <a:rPr lang="fr-FR" sz="2800" b="1" dirty="0" err="1"/>
              <a:t>with</a:t>
            </a:r>
            <a:r>
              <a:rPr lang="fr-FR" sz="2800" b="1" dirty="0"/>
              <a:t> </a:t>
            </a:r>
            <a:r>
              <a:rPr lang="fr-FR" sz="2800" b="1" dirty="0" err="1"/>
              <a:t>exec</a:t>
            </a:r>
            <a:r>
              <a:rPr lang="fr-FR" sz="2800" b="1" dirty="0"/>
              <a:t>)</a:t>
            </a:r>
          </a:p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local </a:t>
            </a:r>
            <a:r>
              <a:rPr lang="fr-FR" sz="2800" dirty="0" err="1"/>
              <a:t>disk</a:t>
            </a:r>
            <a:endParaRPr lang="fr-FR" sz="2800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6522312-2FCA-512E-4C59-18398DBA906C}"/>
              </a:ext>
            </a:extLst>
          </p:cNvPr>
          <p:cNvSpPr/>
          <p:nvPr/>
        </p:nvSpPr>
        <p:spPr>
          <a:xfrm>
            <a:off x="9272368" y="297139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B2E6B96-CC11-4FB8-366C-60A9F827BEDE}"/>
              </a:ext>
            </a:extLst>
          </p:cNvPr>
          <p:cNvSpPr/>
          <p:nvPr/>
        </p:nvSpPr>
        <p:spPr>
          <a:xfrm>
            <a:off x="9566036" y="330108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749A9479-4CBE-AA8E-CC9D-AC0173FF9FEE}"/>
              </a:ext>
            </a:extLst>
          </p:cNvPr>
          <p:cNvSpPr/>
          <p:nvPr/>
        </p:nvSpPr>
        <p:spPr>
          <a:xfrm>
            <a:off x="9840870" y="3516627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E984EB66-BC64-1F40-87C3-0210EA978F3B}"/>
              </a:ext>
            </a:extLst>
          </p:cNvPr>
          <p:cNvSpPr/>
          <p:nvPr/>
        </p:nvSpPr>
        <p:spPr>
          <a:xfrm>
            <a:off x="10115704" y="378759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20541686-6A5D-190A-5654-21CF01BE3BEF}"/>
              </a:ext>
            </a:extLst>
          </p:cNvPr>
          <p:cNvSpPr/>
          <p:nvPr/>
        </p:nvSpPr>
        <p:spPr>
          <a:xfrm>
            <a:off x="8972825" y="2346075"/>
            <a:ext cx="2000159" cy="2327317"/>
          </a:xfrm>
          <a:prstGeom prst="can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B7884-E56A-923C-BAD9-33A2FCD47516}"/>
              </a:ext>
            </a:extLst>
          </p:cNvPr>
          <p:cNvSpPr txBox="1"/>
          <p:nvPr/>
        </p:nvSpPr>
        <p:spPr>
          <a:xfrm>
            <a:off x="8822140" y="4720462"/>
            <a:ext cx="3293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read</a:t>
            </a:r>
            <a:r>
              <a:rPr lang="fr-FR" sz="2800" b="1" dirty="0"/>
              <a:t> case 2:</a:t>
            </a:r>
          </a:p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Remote</a:t>
            </a:r>
            <a:r>
              <a:rPr lang="fr-FR" sz="2800" dirty="0"/>
              <a:t> Storage</a:t>
            </a: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E05C284E-1514-8F5B-A4B8-F00AD553802E}"/>
              </a:ext>
            </a:extLst>
          </p:cNvPr>
          <p:cNvSpPr/>
          <p:nvPr/>
        </p:nvSpPr>
        <p:spPr>
          <a:xfrm>
            <a:off x="8109538" y="4694902"/>
            <a:ext cx="760959" cy="4805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5E0A313-1994-EE8E-48D6-A0BE4C73E27D}"/>
              </a:ext>
            </a:extLst>
          </p:cNvPr>
          <p:cNvSpPr/>
          <p:nvPr/>
        </p:nvSpPr>
        <p:spPr>
          <a:xfrm rot="18818973">
            <a:off x="4727412" y="3226552"/>
            <a:ext cx="351571" cy="874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8F6DA6-04F1-B241-F758-737F6939A75E}"/>
              </a:ext>
            </a:extLst>
          </p:cNvPr>
          <p:cNvSpPr txBox="1"/>
          <p:nvPr/>
        </p:nvSpPr>
        <p:spPr>
          <a:xfrm>
            <a:off x="4589967" y="1940772"/>
            <a:ext cx="31390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write</a:t>
            </a:r>
            <a:r>
              <a:rPr lang="fr-FR" sz="2800" b="1" dirty="0"/>
              <a:t> </a:t>
            </a:r>
            <a:r>
              <a:rPr lang="fr-FR" sz="2800" dirty="0"/>
              <a:t>to BOTH</a:t>
            </a:r>
          </a:p>
          <a:p>
            <a:r>
              <a:rPr lang="fr-FR" sz="2800" dirty="0"/>
              <a:t>local </a:t>
            </a:r>
            <a:r>
              <a:rPr lang="fr-FR" sz="2800" dirty="0" err="1"/>
              <a:t>disk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dirty="0"/>
              <a:t>and </a:t>
            </a:r>
            <a:r>
              <a:rPr lang="fr-FR" sz="2800" dirty="0" err="1"/>
              <a:t>Remote</a:t>
            </a:r>
            <a:r>
              <a:rPr lang="fr-FR" sz="2800" dirty="0"/>
              <a:t> Storage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7671DF-CEB6-6CF1-962A-2AB598784ADC}"/>
              </a:ext>
            </a:extLst>
          </p:cNvPr>
          <p:cNvSpPr/>
          <p:nvPr/>
        </p:nvSpPr>
        <p:spPr>
          <a:xfrm rot="16200000">
            <a:off x="6077320" y="1705060"/>
            <a:ext cx="336171" cy="33551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7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693984"/>
          </a:xfrm>
        </p:spPr>
        <p:txBody>
          <a:bodyPr/>
          <a:lstStyle/>
          <a:p>
            <a:pPr algn="ctr"/>
            <a:r>
              <a:rPr lang="fr-FR" dirty="0" err="1"/>
              <a:t>DynamicAllocation</a:t>
            </a:r>
            <a:br>
              <a:rPr lang="fr-FR" dirty="0"/>
            </a:br>
            <a:r>
              <a:rPr lang="fr-FR" dirty="0"/>
              <a:t>&amp;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Ephemeral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Resources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Kubernetes</a:t>
            </a:r>
            <a:r>
              <a:rPr lang="fr-FR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3BDBF7-E74F-0066-1DEB-3F5F491A9528}"/>
              </a:ext>
            </a:extLst>
          </p:cNvPr>
          <p:cNvSpPr/>
          <p:nvPr/>
        </p:nvSpPr>
        <p:spPr>
          <a:xfrm>
            <a:off x="249087" y="1683035"/>
            <a:ext cx="1708668" cy="9839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F1EA96-4BB6-17C5-1BC4-63996A2CA519}"/>
              </a:ext>
            </a:extLst>
          </p:cNvPr>
          <p:cNvSpPr/>
          <p:nvPr/>
        </p:nvSpPr>
        <p:spPr>
          <a:xfrm>
            <a:off x="393422" y="197393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663C7-1944-14F4-8176-88078ABE689B}"/>
              </a:ext>
            </a:extLst>
          </p:cNvPr>
          <p:cNvSpPr txBox="1"/>
          <p:nvPr/>
        </p:nvSpPr>
        <p:spPr>
          <a:xfrm>
            <a:off x="572178" y="1593118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executor</a:t>
            </a:r>
            <a:endParaRPr lang="fr-FR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5821CAB-F584-E811-F7A5-52DCA17E2115}"/>
              </a:ext>
            </a:extLst>
          </p:cNvPr>
          <p:cNvSpPr/>
          <p:nvPr/>
        </p:nvSpPr>
        <p:spPr>
          <a:xfrm rot="19253917">
            <a:off x="1860698" y="2645916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988C6-741D-7624-22D3-EA5DD3FB9424}"/>
              </a:ext>
            </a:extLst>
          </p:cNvPr>
          <p:cNvSpPr txBox="1"/>
          <p:nvPr/>
        </p:nvSpPr>
        <p:spPr>
          <a:xfrm rot="3103294">
            <a:off x="426747" y="3889089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Scale</a:t>
            </a:r>
            <a:r>
              <a:rPr lang="fr-FR" sz="2400" b="1" dirty="0"/>
              <a:t> Down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FB468-80CB-8826-D443-D6669A58310E}"/>
              </a:ext>
            </a:extLst>
          </p:cNvPr>
          <p:cNvSpPr txBox="1"/>
          <p:nvPr/>
        </p:nvSpPr>
        <p:spPr>
          <a:xfrm>
            <a:off x="667243" y="1296689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284AE7-D83F-E8C9-6C56-8F9908F9A9B3}"/>
              </a:ext>
            </a:extLst>
          </p:cNvPr>
          <p:cNvSpPr/>
          <p:nvPr/>
        </p:nvSpPr>
        <p:spPr>
          <a:xfrm>
            <a:off x="545822" y="212633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D7EC4D-EC7B-12EF-A85E-9D2E180D263E}"/>
              </a:ext>
            </a:extLst>
          </p:cNvPr>
          <p:cNvSpPr txBox="1"/>
          <p:nvPr/>
        </p:nvSpPr>
        <p:spPr>
          <a:xfrm rot="2977606">
            <a:off x="2517135" y="5556153"/>
            <a:ext cx="2418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Node </a:t>
            </a:r>
            <a:r>
              <a:rPr lang="fr-FR" sz="2400" b="1" dirty="0" err="1"/>
              <a:t>Scale</a:t>
            </a:r>
            <a:r>
              <a:rPr lang="fr-FR" sz="2400" b="1" dirty="0"/>
              <a:t> Down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93402B2-A4D9-C60E-A641-DB60D4BE4DD4}"/>
              </a:ext>
            </a:extLst>
          </p:cNvPr>
          <p:cNvSpPr/>
          <p:nvPr/>
        </p:nvSpPr>
        <p:spPr>
          <a:xfrm>
            <a:off x="2279453" y="3067552"/>
            <a:ext cx="1667340" cy="9836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876A53B-AA4D-E2C3-7A0A-A12F8576883A}"/>
              </a:ext>
            </a:extLst>
          </p:cNvPr>
          <p:cNvSpPr/>
          <p:nvPr/>
        </p:nvSpPr>
        <p:spPr>
          <a:xfrm>
            <a:off x="2483908" y="3448373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E17D53-30BE-4AEF-AB71-B92B6AFA6EFB}"/>
              </a:ext>
            </a:extLst>
          </p:cNvPr>
          <p:cNvSpPr txBox="1"/>
          <p:nvPr/>
        </p:nvSpPr>
        <p:spPr>
          <a:xfrm>
            <a:off x="2347432" y="3027130"/>
            <a:ext cx="153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executor</a:t>
            </a:r>
            <a:r>
              <a:rPr lang="fr-FR" sz="2400" dirty="0"/>
              <a:t> --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306F68B-7062-703B-3DAE-9BB543E57B81}"/>
              </a:ext>
            </a:extLst>
          </p:cNvPr>
          <p:cNvSpPr/>
          <p:nvPr/>
        </p:nvSpPr>
        <p:spPr>
          <a:xfrm rot="19253917">
            <a:off x="3286421" y="4147724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77FA9E-B7D6-7611-3666-0A3913A9333E}"/>
              </a:ext>
            </a:extLst>
          </p:cNvPr>
          <p:cNvSpPr txBox="1"/>
          <p:nvPr/>
        </p:nvSpPr>
        <p:spPr>
          <a:xfrm>
            <a:off x="2660240" y="269371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4286BF6-64D8-A7DA-D796-243AEFB15F2E}"/>
              </a:ext>
            </a:extLst>
          </p:cNvPr>
          <p:cNvSpPr/>
          <p:nvPr/>
        </p:nvSpPr>
        <p:spPr>
          <a:xfrm>
            <a:off x="3832061" y="4431974"/>
            <a:ext cx="1754967" cy="8024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DDBD9-25EF-CC4E-7642-EF25B87BDE44}"/>
              </a:ext>
            </a:extLst>
          </p:cNvPr>
          <p:cNvSpPr txBox="1"/>
          <p:nvPr/>
        </p:nvSpPr>
        <p:spPr>
          <a:xfrm>
            <a:off x="3913337" y="4594321"/>
            <a:ext cx="149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 </a:t>
            </a:r>
            <a:r>
              <a:rPr lang="fr-FR" sz="2400" dirty="0" err="1"/>
              <a:t>executor</a:t>
            </a:r>
            <a:endParaRPr lang="fr-FR" sz="2400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EE617C2-111B-456E-F5F5-49E82153F93D}"/>
              </a:ext>
            </a:extLst>
          </p:cNvPr>
          <p:cNvSpPr/>
          <p:nvPr/>
        </p:nvSpPr>
        <p:spPr>
          <a:xfrm rot="19253917">
            <a:off x="4781596" y="5382725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A36200-66E9-7E6F-BD8F-76C4E346A145}"/>
              </a:ext>
            </a:extLst>
          </p:cNvPr>
          <p:cNvSpPr txBox="1"/>
          <p:nvPr/>
        </p:nvSpPr>
        <p:spPr>
          <a:xfrm>
            <a:off x="4082918" y="4015728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F1685B-66CE-AEC6-7E52-C149D91CB67B}"/>
              </a:ext>
            </a:extLst>
          </p:cNvPr>
          <p:cNvSpPr txBox="1"/>
          <p:nvPr/>
        </p:nvSpPr>
        <p:spPr>
          <a:xfrm>
            <a:off x="5002467" y="5817539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Node--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DF80A24-C855-3019-FA5B-D5CC4F8E958F}"/>
              </a:ext>
            </a:extLst>
          </p:cNvPr>
          <p:cNvSpPr/>
          <p:nvPr/>
        </p:nvSpPr>
        <p:spPr>
          <a:xfrm rot="13820576">
            <a:off x="6069212" y="5331663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EF67B2-4D54-FB69-C8E2-78FB16470F07}"/>
              </a:ext>
            </a:extLst>
          </p:cNvPr>
          <p:cNvSpPr txBox="1"/>
          <p:nvPr/>
        </p:nvSpPr>
        <p:spPr>
          <a:xfrm>
            <a:off x="6003528" y="5809053"/>
            <a:ext cx="1171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Node++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46592-6FB1-F450-5E66-3FE1586F6471}"/>
              </a:ext>
            </a:extLst>
          </p:cNvPr>
          <p:cNvSpPr txBox="1"/>
          <p:nvPr/>
        </p:nvSpPr>
        <p:spPr>
          <a:xfrm rot="19049895">
            <a:off x="6934423" y="5758805"/>
            <a:ext cx="203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Node </a:t>
            </a:r>
            <a:r>
              <a:rPr lang="fr-FR" sz="2400" b="1" dirty="0" err="1"/>
              <a:t>Scale</a:t>
            </a:r>
            <a:r>
              <a:rPr lang="fr-FR" sz="2400" b="1" dirty="0"/>
              <a:t> Up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6C340DD-31E4-576E-2BCC-11D6B260470F}"/>
              </a:ext>
            </a:extLst>
          </p:cNvPr>
          <p:cNvSpPr/>
          <p:nvPr/>
        </p:nvSpPr>
        <p:spPr>
          <a:xfrm>
            <a:off x="8090399" y="3067551"/>
            <a:ext cx="1667340" cy="9836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C1EC361-FFB5-D720-C7F4-DC5809BC4313}"/>
              </a:ext>
            </a:extLst>
          </p:cNvPr>
          <p:cNvSpPr/>
          <p:nvPr/>
        </p:nvSpPr>
        <p:spPr>
          <a:xfrm>
            <a:off x="8294854" y="3448372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CD7F06-0A8E-ED4C-F067-93883DFD6BC6}"/>
              </a:ext>
            </a:extLst>
          </p:cNvPr>
          <p:cNvSpPr txBox="1"/>
          <p:nvPr/>
        </p:nvSpPr>
        <p:spPr>
          <a:xfrm>
            <a:off x="8158378" y="3027129"/>
            <a:ext cx="15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executor</a:t>
            </a:r>
            <a:r>
              <a:rPr lang="fr-FR" sz="2400" dirty="0"/>
              <a:t> --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1E89DE-D1B0-D439-5759-FDE021E15C01}"/>
              </a:ext>
            </a:extLst>
          </p:cNvPr>
          <p:cNvSpPr txBox="1"/>
          <p:nvPr/>
        </p:nvSpPr>
        <p:spPr>
          <a:xfrm>
            <a:off x="8496807" y="2677402"/>
            <a:ext cx="87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D25E3D-4D20-BC7E-E307-8CBBCE44D13A}"/>
              </a:ext>
            </a:extLst>
          </p:cNvPr>
          <p:cNvSpPr/>
          <p:nvPr/>
        </p:nvSpPr>
        <p:spPr>
          <a:xfrm>
            <a:off x="6039507" y="4414661"/>
            <a:ext cx="1754967" cy="8024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F1594-AE0D-75C2-2D1C-881D4BF23301}"/>
              </a:ext>
            </a:extLst>
          </p:cNvPr>
          <p:cNvSpPr txBox="1"/>
          <p:nvPr/>
        </p:nvSpPr>
        <p:spPr>
          <a:xfrm>
            <a:off x="6120783" y="4577008"/>
            <a:ext cx="149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 </a:t>
            </a:r>
            <a:r>
              <a:rPr lang="fr-FR" sz="2400" dirty="0" err="1"/>
              <a:t>executor</a:t>
            </a:r>
            <a:endParaRPr lang="fr-FR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E0E186-3D75-6EFE-D80E-2C4177DD6BBA}"/>
              </a:ext>
            </a:extLst>
          </p:cNvPr>
          <p:cNvSpPr txBox="1"/>
          <p:nvPr/>
        </p:nvSpPr>
        <p:spPr>
          <a:xfrm>
            <a:off x="6290364" y="3998415"/>
            <a:ext cx="87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230FF921-564C-957B-1361-5D37FD8EE7A6}"/>
              </a:ext>
            </a:extLst>
          </p:cNvPr>
          <p:cNvSpPr/>
          <p:nvPr/>
        </p:nvSpPr>
        <p:spPr>
          <a:xfrm rot="13820576">
            <a:off x="7895073" y="4043087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49DF35-AB89-05DF-0EEC-42FDC0FA8EEF}"/>
              </a:ext>
            </a:extLst>
          </p:cNvPr>
          <p:cNvSpPr txBox="1"/>
          <p:nvPr/>
        </p:nvSpPr>
        <p:spPr>
          <a:xfrm rot="18971278">
            <a:off x="9479300" y="3944413"/>
            <a:ext cx="206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Scale</a:t>
            </a:r>
            <a:r>
              <a:rPr lang="fr-FR" sz="2400" b="1" dirty="0"/>
              <a:t> Up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6A71361-4353-5CBD-3C42-F12B4D06A86D}"/>
              </a:ext>
            </a:extLst>
          </p:cNvPr>
          <p:cNvSpPr/>
          <p:nvPr/>
        </p:nvSpPr>
        <p:spPr>
          <a:xfrm>
            <a:off x="10132197" y="1654093"/>
            <a:ext cx="1708668" cy="9839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6B3B2A9-9457-3B10-2F4C-3155548ECC00}"/>
              </a:ext>
            </a:extLst>
          </p:cNvPr>
          <p:cNvSpPr/>
          <p:nvPr/>
        </p:nvSpPr>
        <p:spPr>
          <a:xfrm>
            <a:off x="10276532" y="1944997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B302FE-305D-794F-D12D-0E6210EB2D14}"/>
              </a:ext>
            </a:extLst>
          </p:cNvPr>
          <p:cNvSpPr txBox="1"/>
          <p:nvPr/>
        </p:nvSpPr>
        <p:spPr>
          <a:xfrm>
            <a:off x="10455288" y="1564176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executor</a:t>
            </a:r>
            <a:endParaRPr lang="fr-FR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83C80F-3965-5623-A917-55AF962F0B18}"/>
              </a:ext>
            </a:extLst>
          </p:cNvPr>
          <p:cNvSpPr txBox="1"/>
          <p:nvPr/>
        </p:nvSpPr>
        <p:spPr>
          <a:xfrm>
            <a:off x="10550353" y="126774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4EA1A1C-34FA-288A-2387-DB1D850520B9}"/>
              </a:ext>
            </a:extLst>
          </p:cNvPr>
          <p:cNvSpPr/>
          <p:nvPr/>
        </p:nvSpPr>
        <p:spPr>
          <a:xfrm>
            <a:off x="10428932" y="2097397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A5B34296-C9FB-6518-0D6F-19C6851A019A}"/>
              </a:ext>
            </a:extLst>
          </p:cNvPr>
          <p:cNvSpPr/>
          <p:nvPr/>
        </p:nvSpPr>
        <p:spPr>
          <a:xfrm rot="13820576">
            <a:off x="9686743" y="2542651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878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 err="1"/>
              <a:t>Dataset</a:t>
            </a:r>
            <a:r>
              <a:rPr lang="fr-FR" dirty="0"/>
              <a:t>&lt;T&gt;  Restrictions </a:t>
            </a:r>
            <a:r>
              <a:rPr lang="fr-FR" dirty="0" err="1"/>
              <a:t>Summaries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111095" y="994504"/>
            <a:ext cx="904337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 NOT </a:t>
            </a:r>
            <a:r>
              <a:rPr lang="fr-FR" sz="2800" dirty="0" err="1"/>
              <a:t>limited</a:t>
            </a:r>
            <a:r>
              <a:rPr lang="fr-FR" sz="2800" dirty="0"/>
              <a:t> by</a:t>
            </a:r>
          </a:p>
          <a:p>
            <a:r>
              <a:rPr lang="fr-FR" sz="2800" dirty="0"/>
              <a:t>     - </a:t>
            </a:r>
            <a:r>
              <a:rPr lang="fr-FR" sz="2800" dirty="0" err="1">
                <a:solidFill>
                  <a:srgbClr val="00B050"/>
                </a:solidFill>
              </a:rPr>
              <a:t>number</a:t>
            </a:r>
            <a:r>
              <a:rPr lang="fr-FR" sz="2800" dirty="0">
                <a:solidFill>
                  <a:srgbClr val="00B050"/>
                </a:solidFill>
              </a:rPr>
              <a:t> of </a:t>
            </a:r>
            <a:r>
              <a:rPr lang="fr-FR" sz="2800" dirty="0" err="1">
                <a:solidFill>
                  <a:srgbClr val="00B050"/>
                </a:solidFill>
              </a:rPr>
              <a:t>elements</a:t>
            </a:r>
            <a:endParaRPr lang="fr-FR" sz="2800" dirty="0">
              <a:solidFill>
                <a:srgbClr val="00B050"/>
              </a:solidFill>
            </a:endParaRPr>
          </a:p>
          <a:p>
            <a:r>
              <a:rPr lang="fr-FR" sz="2800" dirty="0"/>
              <a:t>     - </a:t>
            </a:r>
            <a:r>
              <a:rPr lang="fr-FR" sz="2800" dirty="0">
                <a:solidFill>
                  <a:srgbClr val="00B050"/>
                </a:solidFill>
              </a:rPr>
              <a:t>single host </a:t>
            </a:r>
            <a:r>
              <a:rPr lang="fr-FR" sz="2800" dirty="0" err="1">
                <a:solidFill>
                  <a:srgbClr val="00B050"/>
                </a:solidFill>
              </a:rPr>
              <a:t>node</a:t>
            </a:r>
            <a:r>
              <a:rPr lang="fr-FR" sz="2800" dirty="0">
                <a:solidFill>
                  <a:srgbClr val="00B050"/>
                </a:solidFill>
              </a:rPr>
              <a:t> RAM</a:t>
            </a:r>
          </a:p>
          <a:p>
            <a:r>
              <a:rPr lang="fr-FR" sz="2800" dirty="0"/>
              <a:t>     - </a:t>
            </a:r>
            <a:r>
              <a:rPr lang="fr-FR" sz="2800" dirty="0">
                <a:solidFill>
                  <a:srgbClr val="00B050"/>
                </a:solidFill>
              </a:rPr>
              <a:t>total RAM of cluster</a:t>
            </a:r>
          </a:p>
          <a:p>
            <a:r>
              <a:rPr lang="fr-FR" sz="2800" dirty="0"/>
              <a:t>     - </a:t>
            </a:r>
            <a:r>
              <a:rPr lang="fr-FR" sz="2800" dirty="0">
                <a:solidFill>
                  <a:srgbClr val="00B050"/>
                </a:solidFill>
              </a:rPr>
              <a:t>local </a:t>
            </a:r>
            <a:r>
              <a:rPr lang="fr-FR" sz="2800" dirty="0" err="1">
                <a:solidFill>
                  <a:srgbClr val="00B050"/>
                </a:solidFill>
              </a:rPr>
              <a:t>disk</a:t>
            </a:r>
            <a:r>
              <a:rPr lang="fr-FR" sz="2800" dirty="0">
                <a:solidFill>
                  <a:srgbClr val="00B050"/>
                </a:solidFill>
              </a:rPr>
              <a:t>(s) of </a:t>
            </a:r>
            <a:r>
              <a:rPr lang="fr-FR" sz="2800" dirty="0" err="1">
                <a:solidFill>
                  <a:srgbClr val="00B050"/>
                </a:solidFill>
              </a:rPr>
              <a:t>each</a:t>
            </a:r>
            <a:r>
              <a:rPr lang="fr-FR" sz="2800" dirty="0">
                <a:solidFill>
                  <a:srgbClr val="00B050"/>
                </a:solidFill>
              </a:rPr>
              <a:t> </a:t>
            </a:r>
            <a:r>
              <a:rPr lang="fr-FR" sz="2800" dirty="0" err="1">
                <a:solidFill>
                  <a:srgbClr val="00B050"/>
                </a:solidFill>
              </a:rPr>
              <a:t>nodes</a:t>
            </a:r>
            <a:endParaRPr lang="fr-FR" sz="2800" dirty="0">
              <a:solidFill>
                <a:srgbClr val="00B050"/>
              </a:solidFill>
            </a:endParaRPr>
          </a:p>
          <a:p>
            <a:r>
              <a:rPr lang="fr-FR" sz="2800" b="1" dirty="0">
                <a:solidFill>
                  <a:srgbClr val="00B050"/>
                </a:solidFill>
              </a:rPr>
              <a:t>     </a:t>
            </a:r>
            <a:r>
              <a:rPr lang="fr-FR" sz="2800" dirty="0"/>
              <a:t>- </a:t>
            </a:r>
            <a:r>
              <a:rPr lang="fr-FR" sz="2800" dirty="0" err="1">
                <a:solidFill>
                  <a:srgbClr val="00B050"/>
                </a:solidFill>
              </a:rPr>
              <a:t>dynamicAllocation</a:t>
            </a:r>
            <a:r>
              <a:rPr lang="fr-FR" sz="2800" dirty="0">
                <a:solidFill>
                  <a:srgbClr val="00B050"/>
                </a:solidFill>
              </a:rPr>
              <a:t>: </a:t>
            </a:r>
            <a:r>
              <a:rPr lang="fr-FR" sz="2800" dirty="0" err="1">
                <a:solidFill>
                  <a:srgbClr val="00B050"/>
                </a:solidFill>
              </a:rPr>
              <a:t>executor</a:t>
            </a:r>
            <a:r>
              <a:rPr lang="fr-FR" sz="2800" dirty="0">
                <a:solidFill>
                  <a:srgbClr val="00B050"/>
                </a:solidFill>
              </a:rPr>
              <a:t> can </a:t>
            </a:r>
            <a:r>
              <a:rPr lang="fr-FR" sz="2800" dirty="0" err="1">
                <a:solidFill>
                  <a:srgbClr val="00B050"/>
                </a:solidFill>
              </a:rPr>
              <a:t>be</a:t>
            </a:r>
            <a:r>
              <a:rPr lang="fr-FR" sz="2800" dirty="0">
                <a:solidFill>
                  <a:srgbClr val="00B050"/>
                </a:solidFill>
              </a:rPr>
              <a:t> </a:t>
            </a:r>
            <a:r>
              <a:rPr lang="fr-FR" sz="2800" dirty="0" err="1">
                <a:solidFill>
                  <a:srgbClr val="00B050"/>
                </a:solidFill>
              </a:rPr>
              <a:t>scale</a:t>
            </a:r>
            <a:r>
              <a:rPr lang="fr-FR" sz="2800" dirty="0">
                <a:solidFill>
                  <a:srgbClr val="00B050"/>
                </a:solidFill>
              </a:rPr>
              <a:t> up/down</a:t>
            </a:r>
          </a:p>
          <a:p>
            <a:r>
              <a:rPr lang="fr-FR" sz="2800" b="1" dirty="0">
                <a:solidFill>
                  <a:srgbClr val="00B050"/>
                </a:solidFill>
              </a:rPr>
              <a:t>     </a:t>
            </a:r>
            <a:r>
              <a:rPr lang="fr-FR" sz="2800" dirty="0"/>
              <a:t>- </a:t>
            </a:r>
            <a:r>
              <a:rPr lang="fr-FR" sz="2800" dirty="0" err="1">
                <a:solidFill>
                  <a:srgbClr val="00B050"/>
                </a:solidFill>
              </a:rPr>
              <a:t>compute</a:t>
            </a:r>
            <a:r>
              <a:rPr lang="fr-FR" sz="2800" dirty="0">
                <a:solidFill>
                  <a:srgbClr val="00B050"/>
                </a:solidFill>
              </a:rPr>
              <a:t> </a:t>
            </a:r>
            <a:r>
              <a:rPr lang="fr-FR" sz="2800" dirty="0" err="1">
                <a:solidFill>
                  <a:srgbClr val="00B050"/>
                </a:solidFill>
              </a:rPr>
              <a:t>resource</a:t>
            </a:r>
            <a:r>
              <a:rPr lang="fr-FR" sz="2800" dirty="0">
                <a:solidFill>
                  <a:srgbClr val="00B050"/>
                </a:solidFill>
              </a:rPr>
              <a:t>: </a:t>
            </a:r>
            <a:r>
              <a:rPr lang="fr-FR" sz="2800" dirty="0" err="1">
                <a:solidFill>
                  <a:srgbClr val="00B050"/>
                </a:solidFill>
              </a:rPr>
              <a:t>node</a:t>
            </a:r>
            <a:r>
              <a:rPr lang="fr-FR" sz="2800" dirty="0">
                <a:solidFill>
                  <a:srgbClr val="00B050"/>
                </a:solidFill>
              </a:rPr>
              <a:t> can </a:t>
            </a:r>
            <a:r>
              <a:rPr lang="fr-FR" sz="2800" dirty="0" err="1">
                <a:solidFill>
                  <a:srgbClr val="00B050"/>
                </a:solidFill>
              </a:rPr>
              <a:t>be</a:t>
            </a:r>
            <a:r>
              <a:rPr lang="fr-FR" sz="2800" dirty="0">
                <a:solidFill>
                  <a:srgbClr val="00B050"/>
                </a:solidFill>
              </a:rPr>
              <a:t> </a:t>
            </a:r>
            <a:r>
              <a:rPr lang="fr-FR" sz="2800" dirty="0" err="1">
                <a:solidFill>
                  <a:srgbClr val="00B050"/>
                </a:solidFill>
              </a:rPr>
              <a:t>scale</a:t>
            </a:r>
            <a:r>
              <a:rPr lang="fr-FR" sz="2800" dirty="0">
                <a:solidFill>
                  <a:srgbClr val="00B050"/>
                </a:solidFill>
              </a:rPr>
              <a:t> up/down</a:t>
            </a:r>
          </a:p>
          <a:p>
            <a:endParaRPr lang="fr-FR" sz="2800" dirty="0"/>
          </a:p>
          <a:p>
            <a:r>
              <a:rPr lang="fr-FR" sz="2800" b="1" dirty="0"/>
              <a:t>STILL Restrictions : </a:t>
            </a:r>
          </a:p>
          <a:p>
            <a:br>
              <a:rPr lang="fr-FR" sz="2800" dirty="0"/>
            </a:br>
            <a:r>
              <a:rPr lang="fr-FR" sz="2800" dirty="0" err="1">
                <a:solidFill>
                  <a:srgbClr val="FF0000"/>
                </a:solidFill>
              </a:rPr>
              <a:t>Dataset</a:t>
            </a:r>
            <a:r>
              <a:rPr lang="fr-FR" sz="2800" dirty="0">
                <a:solidFill>
                  <a:srgbClr val="FF0000"/>
                </a:solidFill>
              </a:rPr>
              <a:t> must </a:t>
            </a:r>
            <a:r>
              <a:rPr lang="fr-FR" sz="2800" dirty="0" err="1">
                <a:solidFill>
                  <a:srgbClr val="FF0000"/>
                </a:solidFill>
              </a:rPr>
              <a:t>be</a:t>
            </a:r>
            <a:r>
              <a:rPr lang="fr-FR" sz="2800" dirty="0">
                <a:solidFill>
                  <a:srgbClr val="FF0000"/>
                </a:solidFill>
              </a:rPr>
              <a:t> "</a:t>
            </a:r>
            <a:r>
              <a:rPr lang="fr-FR" sz="2800" dirty="0" err="1">
                <a:solidFill>
                  <a:srgbClr val="FF0000"/>
                </a:solidFill>
              </a:rPr>
              <a:t>equally</a:t>
            </a:r>
            <a:r>
              <a:rPr lang="fr-FR" sz="2800" dirty="0">
                <a:solidFill>
                  <a:srgbClr val="FF0000"/>
                </a:solidFill>
              </a:rPr>
              <a:t> split and </a:t>
            </a:r>
            <a:r>
              <a:rPr lang="fr-FR" sz="2800" dirty="0" err="1">
                <a:solidFill>
                  <a:srgbClr val="FF0000"/>
                </a:solidFill>
              </a:rPr>
              <a:t>distributed</a:t>
            </a:r>
            <a:r>
              <a:rPr lang="fr-FR" sz="2800" dirty="0">
                <a:solidFill>
                  <a:srgbClr val="FF0000"/>
                </a:solidFill>
              </a:rPr>
              <a:t>"  (not </a:t>
            </a:r>
            <a:r>
              <a:rPr lang="fr-FR" sz="2800" dirty="0" err="1">
                <a:solidFill>
                  <a:srgbClr val="FF0000"/>
                </a:solidFill>
              </a:rPr>
              <a:t>skewed</a:t>
            </a:r>
            <a:r>
              <a:rPr lang="fr-FR" sz="2800" dirty="0">
                <a:solidFill>
                  <a:srgbClr val="FF0000"/>
                </a:solidFill>
              </a:rPr>
              <a:t>)</a:t>
            </a:r>
          </a:p>
          <a:p>
            <a:r>
              <a:rPr lang="fr-FR" sz="2800" dirty="0">
                <a:solidFill>
                  <a:srgbClr val="FF0000"/>
                </a:solidFill>
              </a:rPr>
              <a:t>NOT all partitions can </a:t>
            </a:r>
            <a:r>
              <a:rPr lang="fr-FR" sz="2800" dirty="0" err="1">
                <a:solidFill>
                  <a:srgbClr val="FF0000"/>
                </a:solidFill>
              </a:rPr>
              <a:t>be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processed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simultaneously</a:t>
            </a:r>
            <a:endParaRPr lang="fr-FR" sz="2800" dirty="0">
              <a:solidFill>
                <a:srgbClr val="FF0000"/>
              </a:solidFill>
            </a:endParaRPr>
          </a:p>
          <a:p>
            <a:r>
              <a:rPr lang="fr-FR" sz="2800" dirty="0" err="1">
                <a:solidFill>
                  <a:srgbClr val="FF0000"/>
                </a:solidFill>
              </a:rPr>
              <a:t>Cpu</a:t>
            </a:r>
            <a:r>
              <a:rPr lang="fr-FR" sz="2800" dirty="0">
                <a:solidFill>
                  <a:srgbClr val="FF0000"/>
                </a:solidFill>
              </a:rPr>
              <a:t> &lt;-&gt; Memory &lt;-&gt; Disk IO &lt;-&gt; Network  are </a:t>
            </a:r>
            <a:r>
              <a:rPr lang="fr-FR" sz="2800" dirty="0" err="1">
                <a:solidFill>
                  <a:srgbClr val="FF0000"/>
                </a:solidFill>
              </a:rPr>
              <a:t>trade</a:t>
            </a:r>
            <a:r>
              <a:rPr lang="fr-FR" sz="2800" dirty="0">
                <a:solidFill>
                  <a:srgbClr val="FF0000"/>
                </a:solidFill>
              </a:rPr>
              <a:t>-off</a:t>
            </a:r>
          </a:p>
        </p:txBody>
      </p:sp>
    </p:spTree>
    <p:extLst>
      <p:ext uri="{BB962C8B-B14F-4D97-AF65-F5344CB8AC3E}">
        <p14:creationId xmlns:p14="http://schemas.microsoft.com/office/powerpoint/2010/main" val="2881140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282690"/>
            <a:ext cx="9108831" cy="5410397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Immutability</a:t>
            </a:r>
            <a:r>
              <a:rPr lang="fr-FR" sz="4000" b="1" dirty="0"/>
              <a:t>, </a:t>
            </a:r>
            <a:r>
              <a:rPr lang="fr-FR" sz="4000" b="1" dirty="0" err="1"/>
              <a:t>Functional</a:t>
            </a:r>
            <a:r>
              <a:rPr lang="fr-FR" sz="4000" b="1" dirty="0"/>
              <a:t> API</a:t>
            </a:r>
          </a:p>
          <a:p>
            <a:r>
              <a:rPr lang="fr-FR" sz="4000" b="1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869831" y="2700338"/>
            <a:ext cx="9807819" cy="41576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181467" y="2017095"/>
            <a:ext cx="849921" cy="488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B823C-2E65-F8D4-1309-E59E83777246}"/>
              </a:ext>
            </a:extLst>
          </p:cNvPr>
          <p:cNvSpPr/>
          <p:nvPr/>
        </p:nvSpPr>
        <p:spPr>
          <a:xfrm>
            <a:off x="1869830" y="995682"/>
            <a:ext cx="9807819" cy="8077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29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8722-E8F7-3BBF-54ED-26C4C0E1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71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are the Top #4 Challenges ?</a:t>
            </a:r>
          </a:p>
        </p:txBody>
      </p:sp>
    </p:spTree>
    <p:extLst>
      <p:ext uri="{BB962C8B-B14F-4D97-AF65-F5344CB8AC3E}">
        <p14:creationId xmlns:p14="http://schemas.microsoft.com/office/powerpoint/2010/main" val="1344872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Immutability</a:t>
            </a:r>
            <a:r>
              <a:rPr lang="fr-FR" dirty="0"/>
              <a:t> : getter(s), new, NO setter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0AD66-7917-9F02-9D99-E212A0DCB1F4}"/>
              </a:ext>
            </a:extLst>
          </p:cNvPr>
          <p:cNvSpPr txBox="1"/>
          <p:nvPr/>
        </p:nvSpPr>
        <p:spPr>
          <a:xfrm>
            <a:off x="2490787" y="2724150"/>
            <a:ext cx="7827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instead</a:t>
            </a:r>
            <a:r>
              <a:rPr lang="fr-FR" sz="4000" dirty="0"/>
              <a:t> of </a:t>
            </a:r>
            <a:r>
              <a:rPr lang="fr-FR" sz="4000" b="1" dirty="0" err="1">
                <a:solidFill>
                  <a:srgbClr val="FF0000"/>
                </a:solidFill>
              </a:rPr>
              <a:t>modifying</a:t>
            </a:r>
            <a:r>
              <a:rPr lang="fr-FR" sz="4000" dirty="0"/>
              <a:t> </a:t>
            </a:r>
            <a:r>
              <a:rPr lang="fr-FR" sz="4000" dirty="0" err="1"/>
              <a:t>existing</a:t>
            </a:r>
            <a:r>
              <a:rPr lang="fr-FR" sz="4000" dirty="0"/>
              <a:t> </a:t>
            </a:r>
            <a:r>
              <a:rPr lang="fr-FR" sz="4000" dirty="0" err="1"/>
              <a:t>objects</a:t>
            </a:r>
            <a:endParaRPr lang="fr-FR" sz="4000" dirty="0"/>
          </a:p>
          <a:p>
            <a:r>
              <a:rPr lang="fr-FR" sz="4000" dirty="0" err="1"/>
              <a:t>just</a:t>
            </a:r>
            <a:r>
              <a:rPr lang="fr-FR" sz="4000" dirty="0"/>
              <a:t> </a:t>
            </a:r>
            <a:r>
              <a:rPr lang="fr-FR" sz="4000" b="1" dirty="0" err="1">
                <a:solidFill>
                  <a:srgbClr val="00B050"/>
                </a:solidFill>
              </a:rPr>
              <a:t>create</a:t>
            </a:r>
            <a:r>
              <a:rPr lang="fr-FR" sz="4000" dirty="0"/>
              <a:t> new </a:t>
            </a:r>
            <a:r>
              <a:rPr lang="fr-FR" sz="4000" dirty="0" err="1"/>
              <a:t>ones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150350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Functional</a:t>
            </a:r>
            <a:r>
              <a:rPr lang="fr-FR" dirty="0"/>
              <a:t>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EF3C0-FE00-3D1F-95E8-341684A1A264}"/>
              </a:ext>
            </a:extLst>
          </p:cNvPr>
          <p:cNvSpPr txBox="1"/>
          <p:nvPr/>
        </p:nvSpPr>
        <p:spPr>
          <a:xfrm>
            <a:off x="742950" y="2195513"/>
            <a:ext cx="1153822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 </a:t>
            </a:r>
            <a:r>
              <a:rPr lang="fr-FR" sz="4000" b="1" dirty="0" err="1">
                <a:solidFill>
                  <a:srgbClr val="FF0000"/>
                </a:solidFill>
              </a:rPr>
              <a:t>Iterative</a:t>
            </a:r>
            <a:r>
              <a:rPr lang="fr-FR" sz="4000" b="1" dirty="0">
                <a:solidFill>
                  <a:srgbClr val="FF0000"/>
                </a:solidFill>
              </a:rPr>
              <a:t> Code</a:t>
            </a:r>
          </a:p>
          <a:p>
            <a:r>
              <a:rPr lang="fr-FR" sz="4000" dirty="0"/>
              <a:t>    </a:t>
            </a:r>
            <a:r>
              <a:rPr lang="fr-FR" sz="3600" dirty="0"/>
              <a:t>ds2 = new ..; for(</a:t>
            </a:r>
            <a:r>
              <a:rPr lang="fr-FR" sz="3600" dirty="0" err="1"/>
              <a:t>int</a:t>
            </a:r>
            <a:r>
              <a:rPr lang="fr-FR" sz="3600" dirty="0"/>
              <a:t> i =0; i &lt;N; i++) { ds2.add(ds1.get(i));}</a:t>
            </a:r>
          </a:p>
          <a:p>
            <a:r>
              <a:rPr lang="fr-FR" sz="4000" dirty="0"/>
              <a:t>    </a:t>
            </a:r>
          </a:p>
          <a:p>
            <a:r>
              <a:rPr lang="fr-FR" sz="4000" dirty="0"/>
              <a:t>use </a:t>
            </a:r>
            <a:r>
              <a:rPr lang="fr-FR" sz="4000" b="1" dirty="0" err="1">
                <a:solidFill>
                  <a:srgbClr val="00B050"/>
                </a:solidFill>
              </a:rPr>
              <a:t>Functions</a:t>
            </a:r>
            <a:r>
              <a:rPr lang="fr-FR" sz="4000" b="1" dirty="0">
                <a:solidFill>
                  <a:srgbClr val="00B050"/>
                </a:solidFill>
              </a:rPr>
              <a:t> (Lambda)</a:t>
            </a:r>
          </a:p>
          <a:p>
            <a:r>
              <a:rPr lang="fr-FR" sz="3600" b="1" dirty="0">
                <a:solidFill>
                  <a:srgbClr val="00B050"/>
                </a:solidFill>
              </a:rPr>
              <a:t>     </a:t>
            </a:r>
            <a:r>
              <a:rPr lang="fr-FR" sz="3600" dirty="0"/>
              <a:t>ds2 = dataset1.map(</a:t>
            </a:r>
            <a:r>
              <a:rPr lang="fr-FR" sz="3600" dirty="0" err="1"/>
              <a:t>row</a:t>
            </a:r>
            <a:r>
              <a:rPr lang="fr-FR" sz="3600" dirty="0"/>
              <a:t> -&gt; new Row(...))</a:t>
            </a:r>
          </a:p>
          <a:p>
            <a:r>
              <a:rPr lang="fr-FR" sz="3600" dirty="0"/>
              <a:t>     .</a:t>
            </a:r>
            <a:r>
              <a:rPr lang="fr-FR" sz="3600" dirty="0" err="1"/>
              <a:t>filter</a:t>
            </a:r>
            <a:r>
              <a:rPr lang="fr-FR" sz="3600" dirty="0"/>
              <a:t>(), .</a:t>
            </a:r>
            <a:r>
              <a:rPr lang="fr-FR" sz="3600" dirty="0" err="1"/>
              <a:t>flatMap</a:t>
            </a:r>
            <a:r>
              <a:rPr lang="fr-FR" sz="3600" dirty="0"/>
              <a:t>(),  .</a:t>
            </a:r>
            <a:r>
              <a:rPr lang="fr-FR" sz="3600" dirty="0" err="1"/>
              <a:t>mapPartition</a:t>
            </a:r>
            <a:r>
              <a:rPr lang="fr-FR" sz="3600" dirty="0"/>
              <a:t>(), .</a:t>
            </a:r>
            <a:r>
              <a:rPr lang="fr-FR" sz="3600" dirty="0" err="1"/>
              <a:t>reduceByKey</a:t>
            </a:r>
            <a:r>
              <a:rPr lang="fr-FR" sz="3600" dirty="0"/>
              <a:t>(), etc. </a:t>
            </a:r>
          </a:p>
        </p:txBody>
      </p:sp>
    </p:spTree>
    <p:extLst>
      <p:ext uri="{BB962C8B-B14F-4D97-AF65-F5344CB8AC3E}">
        <p14:creationId xmlns:p14="http://schemas.microsoft.com/office/powerpoint/2010/main" val="208066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58765"/>
          </a:xfrm>
        </p:spPr>
        <p:txBody>
          <a:bodyPr/>
          <a:lstStyle/>
          <a:p>
            <a:pPr algn="ctr"/>
            <a:r>
              <a:rPr lang="fr-FR" dirty="0"/>
              <a:t>Example of CRUD  API  Replacements</a:t>
            </a:r>
            <a:br>
              <a:rPr lang="fr-FR" dirty="0"/>
            </a:br>
            <a:r>
              <a:rPr lang="fr-FR" dirty="0"/>
              <a:t>"C" =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CA274-1C51-BB28-E9C1-1DCEA2E3180E}"/>
              </a:ext>
            </a:extLst>
          </p:cNvPr>
          <p:cNvSpPr txBox="1"/>
          <p:nvPr/>
        </p:nvSpPr>
        <p:spPr>
          <a:xfrm>
            <a:off x="742950" y="2195513"/>
            <a:ext cx="107779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 </a:t>
            </a:r>
            <a:r>
              <a:rPr lang="fr-FR" sz="4000" b="1" dirty="0" err="1">
                <a:solidFill>
                  <a:srgbClr val="FF0000"/>
                </a:solidFill>
              </a:rPr>
              <a:t>ds</a:t>
            </a:r>
            <a:r>
              <a:rPr lang="fr-FR" sz="4000" b="1" dirty="0">
                <a:solidFill>
                  <a:srgbClr val="FF0000"/>
                </a:solidFill>
              </a:rPr>
              <a:t>=new </a:t>
            </a:r>
            <a:r>
              <a:rPr lang="fr-FR" sz="4000" b="1" dirty="0" err="1">
                <a:solidFill>
                  <a:srgbClr val="FF0000"/>
                </a:solidFill>
              </a:rPr>
              <a:t>Dataset</a:t>
            </a:r>
            <a:r>
              <a:rPr lang="fr-FR" sz="4000" b="1" dirty="0">
                <a:solidFill>
                  <a:srgbClr val="FF0000"/>
                </a:solidFill>
              </a:rPr>
              <a:t>()</a:t>
            </a:r>
          </a:p>
          <a:p>
            <a:r>
              <a:rPr lang="fr-FR" sz="4000" b="1" dirty="0">
                <a:solidFill>
                  <a:srgbClr val="FF0000"/>
                </a:solidFill>
              </a:rPr>
              <a:t>    </a:t>
            </a:r>
            <a:r>
              <a:rPr lang="fr-FR" sz="4000" dirty="0"/>
              <a:t> for(..) { </a:t>
            </a:r>
            <a:r>
              <a:rPr lang="fr-FR" sz="3600" dirty="0" err="1"/>
              <a:t>ds.</a:t>
            </a:r>
            <a:r>
              <a:rPr lang="fr-FR" sz="3600" b="1" dirty="0" err="1">
                <a:solidFill>
                  <a:srgbClr val="FF0000"/>
                </a:solidFill>
              </a:rPr>
              <a:t>addRow</a:t>
            </a:r>
            <a:r>
              <a:rPr lang="fr-FR" sz="3600" dirty="0"/>
              <a:t>( </a:t>
            </a:r>
            <a:r>
              <a:rPr lang="fr-FR" sz="3600" dirty="0" err="1"/>
              <a:t>row</a:t>
            </a:r>
            <a:r>
              <a:rPr lang="fr-FR" sz="3600" dirty="0"/>
              <a:t>); }</a:t>
            </a:r>
          </a:p>
          <a:p>
            <a:r>
              <a:rPr lang="fr-FR" sz="4000" dirty="0"/>
              <a:t>    </a:t>
            </a:r>
          </a:p>
          <a:p>
            <a:r>
              <a:rPr lang="fr-FR" sz="4000" dirty="0"/>
              <a:t>use</a:t>
            </a:r>
            <a:r>
              <a:rPr lang="fr-FR" sz="4000" b="1" dirty="0">
                <a:solidFill>
                  <a:srgbClr val="00B050"/>
                </a:solidFill>
              </a:rPr>
              <a:t>  </a:t>
            </a:r>
            <a:r>
              <a:rPr lang="fr-FR" sz="4000" b="1" dirty="0" err="1">
                <a:solidFill>
                  <a:srgbClr val="00B050"/>
                </a:solidFill>
              </a:rPr>
              <a:t>ds</a:t>
            </a:r>
            <a:r>
              <a:rPr lang="fr-FR" sz="4000" b="1" dirty="0">
                <a:solidFill>
                  <a:srgbClr val="00B050"/>
                </a:solidFill>
              </a:rPr>
              <a:t>=</a:t>
            </a:r>
            <a:r>
              <a:rPr lang="fr-FR" sz="4000" b="1" dirty="0" err="1">
                <a:solidFill>
                  <a:srgbClr val="00B050"/>
                </a:solidFill>
              </a:rPr>
              <a:t>spark.createDataset</a:t>
            </a:r>
            <a:r>
              <a:rPr lang="fr-FR" sz="4000" b="1" dirty="0">
                <a:solidFill>
                  <a:srgbClr val="00B050"/>
                </a:solidFill>
              </a:rPr>
              <a:t>( </a:t>
            </a:r>
            <a:r>
              <a:rPr lang="fr-FR" sz="4000" b="1" dirty="0" err="1">
                <a:solidFill>
                  <a:srgbClr val="00B050"/>
                </a:solidFill>
              </a:rPr>
              <a:t>list</a:t>
            </a:r>
            <a:r>
              <a:rPr lang="fr-FR" sz="4000" b="1" dirty="0">
                <a:solidFill>
                  <a:srgbClr val="00B050"/>
                </a:solidFill>
              </a:rPr>
              <a:t>)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 </a:t>
            </a:r>
            <a:r>
              <a:rPr lang="fr-FR" sz="4000" dirty="0"/>
              <a:t>or</a:t>
            </a:r>
            <a:r>
              <a:rPr lang="fr-FR" sz="4000" b="1" dirty="0">
                <a:solidFill>
                  <a:srgbClr val="00B050"/>
                </a:solidFill>
              </a:rPr>
              <a:t> </a:t>
            </a:r>
            <a:r>
              <a:rPr lang="fr-FR" sz="4000" b="1" dirty="0" err="1">
                <a:solidFill>
                  <a:srgbClr val="00B050"/>
                </a:solidFill>
              </a:rPr>
              <a:t>ds</a:t>
            </a:r>
            <a:r>
              <a:rPr lang="fr-FR" sz="4000" b="1" dirty="0">
                <a:solidFill>
                  <a:srgbClr val="00B050"/>
                </a:solidFill>
              </a:rPr>
              <a:t>=</a:t>
            </a:r>
            <a:r>
              <a:rPr lang="fr-FR" sz="4000" b="1" dirty="0" err="1">
                <a:solidFill>
                  <a:srgbClr val="00B050"/>
                </a:solidFill>
              </a:rPr>
              <a:t>spark.read.format</a:t>
            </a:r>
            <a:r>
              <a:rPr lang="fr-FR" sz="4000" b="1" dirty="0">
                <a:solidFill>
                  <a:srgbClr val="00B050"/>
                </a:solidFill>
              </a:rPr>
              <a:t>(...).</a:t>
            </a:r>
            <a:r>
              <a:rPr lang="fr-FR" sz="4000" b="1" dirty="0" err="1">
                <a:solidFill>
                  <a:srgbClr val="00B050"/>
                </a:solidFill>
              </a:rPr>
              <a:t>load</a:t>
            </a:r>
            <a:r>
              <a:rPr lang="fr-FR" sz="4000" b="1" dirty="0">
                <a:solidFill>
                  <a:srgbClr val="00B050"/>
                </a:solidFill>
              </a:rPr>
              <a:t>("</a:t>
            </a:r>
            <a:r>
              <a:rPr lang="fr-FR" sz="4000" b="1" dirty="0" err="1">
                <a:solidFill>
                  <a:srgbClr val="00B050"/>
                </a:solidFill>
              </a:rPr>
              <a:t>path</a:t>
            </a:r>
            <a:r>
              <a:rPr lang="fr-FR" sz="4000" b="1" dirty="0">
                <a:solidFill>
                  <a:srgbClr val="00B050"/>
                </a:solidFill>
              </a:rPr>
              <a:t>/files/")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 </a:t>
            </a:r>
            <a:r>
              <a:rPr lang="fr-FR" sz="4000" dirty="0"/>
              <a:t>or</a:t>
            </a:r>
            <a:r>
              <a:rPr lang="fr-FR" sz="4000" b="1" dirty="0">
                <a:solidFill>
                  <a:srgbClr val="00B050"/>
                </a:solidFill>
              </a:rPr>
              <a:t> </a:t>
            </a:r>
            <a:r>
              <a:rPr lang="fr-FR" sz="4000" b="1" dirty="0" err="1">
                <a:solidFill>
                  <a:srgbClr val="00B050"/>
                </a:solidFill>
              </a:rPr>
              <a:t>ds</a:t>
            </a:r>
            <a:r>
              <a:rPr lang="fr-FR" sz="4000" b="1" dirty="0">
                <a:solidFill>
                  <a:srgbClr val="00B050"/>
                </a:solidFill>
              </a:rPr>
              <a:t>=</a:t>
            </a:r>
            <a:r>
              <a:rPr lang="fr-FR" sz="4000" b="1" dirty="0" err="1">
                <a:solidFill>
                  <a:srgbClr val="00B050"/>
                </a:solidFill>
              </a:rPr>
              <a:t>spark.sql</a:t>
            </a:r>
            <a:r>
              <a:rPr lang="fr-FR" sz="4000" b="1" dirty="0">
                <a:solidFill>
                  <a:srgbClr val="00B050"/>
                </a:solidFill>
              </a:rPr>
              <a:t>("SELECT * FROM .. WHERE ..")</a:t>
            </a:r>
          </a:p>
        </p:txBody>
      </p:sp>
    </p:spTree>
    <p:extLst>
      <p:ext uri="{BB962C8B-B14F-4D97-AF65-F5344CB8AC3E}">
        <p14:creationId xmlns:p14="http://schemas.microsoft.com/office/powerpoint/2010/main" val="841641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58765"/>
          </a:xfrm>
        </p:spPr>
        <p:txBody>
          <a:bodyPr/>
          <a:lstStyle/>
          <a:p>
            <a:pPr algn="ctr"/>
            <a:r>
              <a:rPr lang="fr-FR" dirty="0"/>
              <a:t>Example of CRUD  API  Replacements</a:t>
            </a:r>
            <a:br>
              <a:rPr lang="fr-FR" dirty="0"/>
            </a:br>
            <a:r>
              <a:rPr lang="fr-FR" dirty="0"/>
              <a:t>"R" = 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CA274-1C51-BB28-E9C1-1DCEA2E3180E}"/>
              </a:ext>
            </a:extLst>
          </p:cNvPr>
          <p:cNvSpPr txBox="1"/>
          <p:nvPr/>
        </p:nvSpPr>
        <p:spPr>
          <a:xfrm>
            <a:off x="1613715" y="1624014"/>
            <a:ext cx="896457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</a:t>
            </a:r>
            <a:br>
              <a:rPr lang="fr-FR" sz="4000" dirty="0"/>
            </a:br>
            <a:r>
              <a:rPr lang="fr-FR" sz="4000" dirty="0"/>
              <a:t>     for(</a:t>
            </a:r>
            <a:r>
              <a:rPr lang="fr-FR" sz="4000" dirty="0" err="1"/>
              <a:t>int</a:t>
            </a:r>
            <a:r>
              <a:rPr lang="fr-FR" sz="4000" dirty="0"/>
              <a:t> i=0; i&lt;</a:t>
            </a:r>
            <a:r>
              <a:rPr lang="fr-FR" sz="4000" dirty="0" err="1"/>
              <a:t>ds.partitionCount</a:t>
            </a:r>
            <a:r>
              <a:rPr lang="fr-FR" sz="4000" dirty="0"/>
              <a:t>(); i++) {</a:t>
            </a:r>
          </a:p>
          <a:p>
            <a:r>
              <a:rPr lang="fr-FR" sz="4000" dirty="0"/>
              <a:t>        for(</a:t>
            </a:r>
            <a:r>
              <a:rPr lang="fr-FR" sz="4000" dirty="0" err="1"/>
              <a:t>int</a:t>
            </a:r>
            <a:r>
              <a:rPr lang="fr-FR" sz="4000" dirty="0"/>
              <a:t> j=0;  j&lt; </a:t>
            </a:r>
            <a:r>
              <a:rPr lang="fr-FR" sz="4000" dirty="0" err="1"/>
              <a:t>ds</a:t>
            </a:r>
            <a:r>
              <a:rPr lang="fr-FR" sz="4000" b="1" dirty="0" err="1">
                <a:solidFill>
                  <a:srgbClr val="FF0000"/>
                </a:solidFill>
              </a:rPr>
              <a:t>.part</a:t>
            </a:r>
            <a:r>
              <a:rPr lang="fr-FR" sz="4000" b="1" dirty="0">
                <a:solidFill>
                  <a:srgbClr val="FF0000"/>
                </a:solidFill>
              </a:rPr>
              <a:t>(i).count()</a:t>
            </a:r>
            <a:r>
              <a:rPr lang="fr-FR" sz="4000" dirty="0"/>
              <a:t>; j++) {</a:t>
            </a:r>
          </a:p>
          <a:p>
            <a:r>
              <a:rPr lang="fr-FR" sz="4000" dirty="0"/>
              <a:t>             </a:t>
            </a:r>
            <a:r>
              <a:rPr lang="fr-FR" sz="3600" dirty="0" err="1"/>
              <a:t>ds.</a:t>
            </a:r>
            <a:r>
              <a:rPr lang="fr-FR" sz="3600" b="1" dirty="0" err="1">
                <a:solidFill>
                  <a:srgbClr val="FF0000"/>
                </a:solidFill>
              </a:rPr>
              <a:t>getRow</a:t>
            </a:r>
            <a:r>
              <a:rPr lang="fr-FR" sz="3600" dirty="0"/>
              <a:t>( i, j );  } }</a:t>
            </a:r>
            <a:br>
              <a:rPr lang="fr-FR" sz="3600" dirty="0"/>
            </a:br>
            <a:endParaRPr lang="fr-FR" sz="2000" dirty="0"/>
          </a:p>
          <a:p>
            <a:r>
              <a:rPr lang="fr-FR" sz="4000" dirty="0"/>
              <a:t>use</a:t>
            </a:r>
            <a:r>
              <a:rPr lang="fr-FR" sz="4000" b="1" dirty="0">
                <a:solidFill>
                  <a:srgbClr val="00B050"/>
                </a:solidFill>
              </a:rPr>
              <a:t>  </a:t>
            </a:r>
            <a:r>
              <a:rPr lang="fr-FR" sz="4000" b="1" dirty="0" err="1">
                <a:solidFill>
                  <a:srgbClr val="00B050"/>
                </a:solidFill>
              </a:rPr>
              <a:t>ds.map</a:t>
            </a:r>
            <a:r>
              <a:rPr lang="fr-FR" sz="4000" b="1" dirty="0">
                <a:solidFill>
                  <a:srgbClr val="00B050"/>
                </a:solidFill>
              </a:rPr>
              <a:t>(</a:t>
            </a:r>
            <a:r>
              <a:rPr lang="fr-FR" sz="4000" b="1" dirty="0" err="1">
                <a:solidFill>
                  <a:srgbClr val="00B050"/>
                </a:solidFill>
              </a:rPr>
              <a:t>row</a:t>
            </a:r>
            <a:r>
              <a:rPr lang="fr-FR" sz="4000" b="1" dirty="0">
                <a:solidFill>
                  <a:srgbClr val="00B050"/>
                </a:solidFill>
              </a:rPr>
              <a:t> -&gt; {.. })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 </a:t>
            </a:r>
            <a:r>
              <a:rPr lang="fr-FR" sz="4000" dirty="0"/>
              <a:t>or</a:t>
            </a:r>
            <a:r>
              <a:rPr lang="fr-FR" sz="4000" b="1" dirty="0">
                <a:solidFill>
                  <a:srgbClr val="00B050"/>
                </a:solidFill>
              </a:rPr>
              <a:t> </a:t>
            </a:r>
            <a:r>
              <a:rPr lang="fr-FR" sz="4000" b="1" dirty="0" err="1">
                <a:solidFill>
                  <a:srgbClr val="00B050"/>
                </a:solidFill>
              </a:rPr>
              <a:t>ds.mapPartitions</a:t>
            </a:r>
            <a:r>
              <a:rPr lang="fr-FR" sz="4000" b="1" dirty="0">
                <a:solidFill>
                  <a:srgbClr val="00B050"/>
                </a:solidFill>
              </a:rPr>
              <a:t>(</a:t>
            </a:r>
            <a:r>
              <a:rPr lang="fr-FR" sz="4000" b="1" dirty="0" err="1">
                <a:solidFill>
                  <a:srgbClr val="00B050"/>
                </a:solidFill>
              </a:rPr>
              <a:t>rowIter</a:t>
            </a:r>
            <a:r>
              <a:rPr lang="fr-FR" sz="4000" b="1" dirty="0">
                <a:solidFill>
                  <a:srgbClr val="00B050"/>
                </a:solidFill>
              </a:rPr>
              <a:t> -&gt; { </a:t>
            </a:r>
            <a:br>
              <a:rPr lang="fr-FR" sz="4000" b="1" dirty="0">
                <a:solidFill>
                  <a:srgbClr val="00B050"/>
                </a:solidFill>
              </a:rPr>
            </a:br>
            <a:r>
              <a:rPr lang="fr-FR" sz="4000" b="1" dirty="0">
                <a:solidFill>
                  <a:srgbClr val="00B050"/>
                </a:solidFill>
              </a:rPr>
              <a:t>                  </a:t>
            </a:r>
            <a:r>
              <a:rPr lang="fr-FR" sz="4000" b="1" dirty="0" err="1">
                <a:solidFill>
                  <a:srgbClr val="00B050"/>
                </a:solidFill>
              </a:rPr>
              <a:t>while</a:t>
            </a:r>
            <a:r>
              <a:rPr lang="fr-FR" sz="4000" b="1" dirty="0">
                <a:solidFill>
                  <a:srgbClr val="00B050"/>
                </a:solidFill>
              </a:rPr>
              <a:t>(</a:t>
            </a:r>
            <a:r>
              <a:rPr lang="fr-FR" sz="4000" b="1" dirty="0" err="1">
                <a:solidFill>
                  <a:srgbClr val="00B050"/>
                </a:solidFill>
              </a:rPr>
              <a:t>rowIter.hasNext</a:t>
            </a:r>
            <a:r>
              <a:rPr lang="fr-FR" sz="4000" b="1" dirty="0">
                <a:solidFill>
                  <a:srgbClr val="00B050"/>
                </a:solidFill>
              </a:rPr>
              <a:t>() { .. }</a:t>
            </a:r>
            <a:br>
              <a:rPr lang="fr-FR" sz="4000" b="1" dirty="0">
                <a:solidFill>
                  <a:srgbClr val="00B050"/>
                </a:solidFill>
              </a:rPr>
            </a:br>
            <a:r>
              <a:rPr lang="fr-FR" sz="4000" b="1" dirty="0">
                <a:solidFill>
                  <a:srgbClr val="00B050"/>
                </a:solidFill>
              </a:rPr>
              <a:t>         })</a:t>
            </a:r>
          </a:p>
        </p:txBody>
      </p:sp>
    </p:spTree>
    <p:extLst>
      <p:ext uri="{BB962C8B-B14F-4D97-AF65-F5344CB8AC3E}">
        <p14:creationId xmlns:p14="http://schemas.microsoft.com/office/powerpoint/2010/main" val="2403099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58765"/>
          </a:xfrm>
        </p:spPr>
        <p:txBody>
          <a:bodyPr/>
          <a:lstStyle/>
          <a:p>
            <a:pPr algn="ctr"/>
            <a:r>
              <a:rPr lang="fr-FR" dirty="0"/>
              <a:t>Example of CRUD  API  Replacements</a:t>
            </a:r>
            <a:br>
              <a:rPr lang="fr-FR" dirty="0"/>
            </a:br>
            <a:r>
              <a:rPr lang="fr-FR" dirty="0"/>
              <a:t>NO  "U" = Update  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CA274-1C51-BB28-E9C1-1DCEA2E3180E}"/>
              </a:ext>
            </a:extLst>
          </p:cNvPr>
          <p:cNvSpPr txBox="1"/>
          <p:nvPr/>
        </p:nvSpPr>
        <p:spPr>
          <a:xfrm>
            <a:off x="1637528" y="1295402"/>
            <a:ext cx="1075544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</a:t>
            </a:r>
          </a:p>
          <a:p>
            <a:r>
              <a:rPr lang="fr-FR" sz="4000" dirty="0"/>
              <a:t>      </a:t>
            </a:r>
            <a:r>
              <a:rPr lang="fr-FR" sz="4000" dirty="0" err="1"/>
              <a:t>ds.</a:t>
            </a:r>
            <a:r>
              <a:rPr lang="fr-FR" sz="4000" b="1" dirty="0" err="1">
                <a:solidFill>
                  <a:srgbClr val="FF0000"/>
                </a:solidFill>
              </a:rPr>
              <a:t>setRow</a:t>
            </a:r>
            <a:r>
              <a:rPr lang="fr-FR" sz="4000" dirty="0"/>
              <a:t>(</a:t>
            </a:r>
            <a:r>
              <a:rPr lang="fr-FR" sz="4000" dirty="0" err="1"/>
              <a:t>row</a:t>
            </a:r>
            <a:r>
              <a:rPr lang="fr-FR" sz="4000" dirty="0"/>
              <a:t>);   </a:t>
            </a:r>
            <a:r>
              <a:rPr lang="fr-FR" sz="4000" dirty="0" err="1"/>
              <a:t>row.</a:t>
            </a:r>
            <a:r>
              <a:rPr lang="fr-FR" sz="4000" b="1" dirty="0" err="1">
                <a:solidFill>
                  <a:srgbClr val="FF0000"/>
                </a:solidFill>
              </a:rPr>
              <a:t>set</a:t>
            </a:r>
            <a:r>
              <a:rPr lang="fr-FR" sz="4000" dirty="0"/>
              <a:t>(col, value)</a:t>
            </a:r>
          </a:p>
          <a:p>
            <a:r>
              <a:rPr lang="fr-FR" sz="4000" dirty="0"/>
              <a:t>      </a:t>
            </a:r>
            <a:r>
              <a:rPr lang="fr-FR" sz="4000" dirty="0" err="1"/>
              <a:t>Sql</a:t>
            </a:r>
            <a:r>
              <a:rPr lang="fr-FR" sz="4000" dirty="0"/>
              <a:t> "</a:t>
            </a:r>
            <a:r>
              <a:rPr lang="fr-FR" sz="4000" b="1" dirty="0">
                <a:solidFill>
                  <a:srgbClr val="FF0000"/>
                </a:solidFill>
              </a:rPr>
              <a:t>UPDATE</a:t>
            </a:r>
            <a:r>
              <a:rPr lang="fr-FR" sz="4000" dirty="0"/>
              <a:t> TABLE .. SET .. WHERE .."</a:t>
            </a:r>
            <a:br>
              <a:rPr lang="fr-FR" sz="4000" dirty="0"/>
            </a:br>
            <a:endParaRPr lang="fr-FR" sz="2400" dirty="0"/>
          </a:p>
          <a:p>
            <a:r>
              <a:rPr lang="fr-FR" sz="4000" dirty="0"/>
              <a:t>use</a:t>
            </a:r>
            <a:r>
              <a:rPr lang="fr-FR" sz="4000" b="1" dirty="0">
                <a:solidFill>
                  <a:srgbClr val="00B050"/>
                </a:solidFill>
              </a:rPr>
              <a:t>  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ds2 = ds1.map(</a:t>
            </a:r>
            <a:r>
              <a:rPr lang="fr-FR" sz="4000" b="1" dirty="0" err="1">
                <a:solidFill>
                  <a:srgbClr val="00B050"/>
                </a:solidFill>
              </a:rPr>
              <a:t>row</a:t>
            </a:r>
            <a:r>
              <a:rPr lang="fr-FR" sz="4000" b="1" dirty="0">
                <a:solidFill>
                  <a:srgbClr val="00B050"/>
                </a:solidFill>
              </a:rPr>
              <a:t> -&gt; new Row(copy </a:t>
            </a:r>
            <a:r>
              <a:rPr lang="fr-FR" sz="4000" b="1" dirty="0" err="1">
                <a:solidFill>
                  <a:srgbClr val="00B050"/>
                </a:solidFill>
              </a:rPr>
              <a:t>with</a:t>
            </a:r>
            <a:r>
              <a:rPr lang="fr-FR" sz="4000" b="1" dirty="0">
                <a:solidFill>
                  <a:srgbClr val="00B050"/>
                </a:solidFill>
              </a:rPr>
              <a:t> ..));</a:t>
            </a:r>
          </a:p>
          <a:p>
            <a:r>
              <a:rPr lang="fr-FR" sz="4000" dirty="0"/>
              <a:t>or </a:t>
            </a:r>
            <a:r>
              <a:rPr lang="fr-FR" sz="4000" dirty="0" err="1"/>
              <a:t>install</a:t>
            </a:r>
            <a:r>
              <a:rPr lang="fr-FR" sz="4000" dirty="0"/>
              <a:t>  </a:t>
            </a:r>
            <a:r>
              <a:rPr lang="fr-FR" sz="4000" b="1" dirty="0">
                <a:solidFill>
                  <a:srgbClr val="00B050"/>
                </a:solidFill>
              </a:rPr>
              <a:t>Iceberg</a:t>
            </a:r>
            <a:r>
              <a:rPr lang="fr-FR" sz="4000" dirty="0"/>
              <a:t> or </a:t>
            </a:r>
            <a:r>
              <a:rPr lang="fr-FR" sz="4000" dirty="0" err="1"/>
              <a:t>DeltaLake</a:t>
            </a:r>
            <a:r>
              <a:rPr lang="fr-FR" sz="4000" dirty="0"/>
              <a:t> Extension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"UPDATE ..",  "UPSERT ..", "SELECT </a:t>
            </a:r>
            <a:r>
              <a:rPr lang="fr-FR" sz="4000" b="1" dirty="0" err="1">
                <a:solidFill>
                  <a:srgbClr val="00B050"/>
                </a:solidFill>
              </a:rPr>
              <a:t>asof</a:t>
            </a:r>
            <a:r>
              <a:rPr lang="fr-FR" sz="4000" b="1" dirty="0">
                <a:solidFill>
                  <a:srgbClr val="00B050"/>
                </a:solidFill>
              </a:rPr>
              <a:t> version"</a:t>
            </a:r>
          </a:p>
        </p:txBody>
      </p:sp>
    </p:spTree>
    <p:extLst>
      <p:ext uri="{BB962C8B-B14F-4D97-AF65-F5344CB8AC3E}">
        <p14:creationId xmlns:p14="http://schemas.microsoft.com/office/powerpoint/2010/main" val="2903998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58765"/>
          </a:xfrm>
        </p:spPr>
        <p:txBody>
          <a:bodyPr/>
          <a:lstStyle/>
          <a:p>
            <a:pPr algn="ctr"/>
            <a:r>
              <a:rPr lang="fr-FR" dirty="0"/>
              <a:t>Example of CRUD  API  Replacements</a:t>
            </a:r>
            <a:br>
              <a:rPr lang="fr-FR" dirty="0"/>
            </a:br>
            <a:r>
              <a:rPr lang="fr-FR" dirty="0"/>
              <a:t>NO  "D" = </a:t>
            </a:r>
            <a:r>
              <a:rPr lang="fr-FR" dirty="0" err="1"/>
              <a:t>Delete</a:t>
            </a:r>
            <a:r>
              <a:rPr lang="fr-FR" dirty="0"/>
              <a:t>  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CA274-1C51-BB28-E9C1-1DCEA2E3180E}"/>
              </a:ext>
            </a:extLst>
          </p:cNvPr>
          <p:cNvSpPr txBox="1"/>
          <p:nvPr/>
        </p:nvSpPr>
        <p:spPr>
          <a:xfrm>
            <a:off x="1632765" y="1295402"/>
            <a:ext cx="878618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 </a:t>
            </a:r>
            <a:br>
              <a:rPr lang="fr-FR" sz="4000" dirty="0"/>
            </a:br>
            <a:r>
              <a:rPr lang="fr-FR" sz="4000" dirty="0"/>
              <a:t>      </a:t>
            </a:r>
            <a:r>
              <a:rPr lang="fr-FR" sz="4000" dirty="0" err="1"/>
              <a:t>ds.</a:t>
            </a:r>
            <a:r>
              <a:rPr lang="fr-FR" sz="4000" b="1" dirty="0" err="1">
                <a:solidFill>
                  <a:srgbClr val="FF0000"/>
                </a:solidFill>
              </a:rPr>
              <a:t>removeRow</a:t>
            </a:r>
            <a:r>
              <a:rPr lang="fr-FR" sz="4000" dirty="0"/>
              <a:t>()</a:t>
            </a:r>
          </a:p>
          <a:p>
            <a:r>
              <a:rPr lang="fr-FR" sz="4000" dirty="0"/>
              <a:t>      </a:t>
            </a:r>
            <a:r>
              <a:rPr lang="fr-FR" sz="4000" dirty="0" err="1"/>
              <a:t>Sql</a:t>
            </a:r>
            <a:r>
              <a:rPr lang="fr-FR" sz="4000" dirty="0"/>
              <a:t> "</a:t>
            </a:r>
            <a:r>
              <a:rPr lang="fr-FR" sz="4000" b="1" dirty="0">
                <a:solidFill>
                  <a:srgbClr val="FF0000"/>
                </a:solidFill>
              </a:rPr>
              <a:t>DELETE FROM </a:t>
            </a:r>
            <a:r>
              <a:rPr lang="fr-FR" sz="4000" dirty="0"/>
              <a:t>TABLE .. WHERE .."</a:t>
            </a:r>
            <a:br>
              <a:rPr lang="fr-FR" sz="4000" dirty="0"/>
            </a:br>
            <a:endParaRPr lang="fr-FR" sz="2400" dirty="0"/>
          </a:p>
          <a:p>
            <a:r>
              <a:rPr lang="fr-FR" sz="4000" dirty="0" err="1"/>
              <a:t>just</a:t>
            </a:r>
            <a:r>
              <a:rPr lang="fr-FR" sz="4000" dirty="0"/>
              <a:t> use</a:t>
            </a:r>
            <a:r>
              <a:rPr lang="fr-FR" sz="4000" b="1" dirty="0">
                <a:solidFill>
                  <a:srgbClr val="00B050"/>
                </a:solidFill>
              </a:rPr>
              <a:t>  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ds2 = ds1.filter(</a:t>
            </a:r>
            <a:r>
              <a:rPr lang="fr-FR" sz="4000" b="1" dirty="0" err="1">
                <a:solidFill>
                  <a:srgbClr val="00B050"/>
                </a:solidFill>
              </a:rPr>
              <a:t>row</a:t>
            </a:r>
            <a:r>
              <a:rPr lang="fr-FR" sz="4000" b="1" dirty="0">
                <a:solidFill>
                  <a:srgbClr val="00B050"/>
                </a:solidFill>
              </a:rPr>
              <a:t> -&gt;  { </a:t>
            </a:r>
            <a:r>
              <a:rPr lang="fr-FR" sz="4000" b="1" dirty="0" err="1">
                <a:solidFill>
                  <a:srgbClr val="00B050"/>
                </a:solidFill>
              </a:rPr>
              <a:t>true</a:t>
            </a:r>
            <a:r>
              <a:rPr lang="fr-FR" sz="4000" b="1" dirty="0">
                <a:solidFill>
                  <a:srgbClr val="00B050"/>
                </a:solidFill>
              </a:rPr>
              <a:t>/false });</a:t>
            </a:r>
          </a:p>
          <a:p>
            <a:r>
              <a:rPr lang="fr-FR" sz="4000" dirty="0"/>
              <a:t>or </a:t>
            </a:r>
            <a:r>
              <a:rPr lang="fr-FR" sz="4000" dirty="0" err="1"/>
              <a:t>install</a:t>
            </a:r>
            <a:r>
              <a:rPr lang="fr-FR" sz="4000" dirty="0"/>
              <a:t>  </a:t>
            </a:r>
            <a:r>
              <a:rPr lang="fr-FR" sz="4000" b="1" dirty="0">
                <a:solidFill>
                  <a:srgbClr val="00B050"/>
                </a:solidFill>
              </a:rPr>
              <a:t>Iceberg</a:t>
            </a:r>
            <a:r>
              <a:rPr lang="fr-FR" sz="4000" dirty="0"/>
              <a:t> or </a:t>
            </a:r>
            <a:r>
              <a:rPr lang="fr-FR" sz="4000" dirty="0" err="1"/>
              <a:t>DeltaLake</a:t>
            </a:r>
            <a:r>
              <a:rPr lang="fr-FR" sz="4000" dirty="0"/>
              <a:t> Extension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"DELETE.."</a:t>
            </a:r>
          </a:p>
        </p:txBody>
      </p:sp>
    </p:spTree>
    <p:extLst>
      <p:ext uri="{BB962C8B-B14F-4D97-AF65-F5344CB8AC3E}">
        <p14:creationId xmlns:p14="http://schemas.microsoft.com/office/powerpoint/2010/main" val="2406765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282690"/>
            <a:ext cx="9108831" cy="5410397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Immutability</a:t>
            </a:r>
            <a:r>
              <a:rPr lang="fr-FR" sz="4000" b="1" dirty="0"/>
              <a:t>, </a:t>
            </a:r>
            <a:r>
              <a:rPr lang="fr-FR" sz="4000" b="1" dirty="0" err="1"/>
              <a:t>Functional</a:t>
            </a:r>
            <a:r>
              <a:rPr lang="fr-FR" sz="4000" b="1" dirty="0"/>
              <a:t> API</a:t>
            </a:r>
          </a:p>
          <a:p>
            <a:r>
              <a:rPr lang="fr-FR" sz="4000" b="1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869831" y="3924300"/>
            <a:ext cx="9807819" cy="2933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071196" y="3007695"/>
            <a:ext cx="849921" cy="488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B823C-2E65-F8D4-1309-E59E83777246}"/>
              </a:ext>
            </a:extLst>
          </p:cNvPr>
          <p:cNvSpPr/>
          <p:nvPr/>
        </p:nvSpPr>
        <p:spPr>
          <a:xfrm>
            <a:off x="1869830" y="995681"/>
            <a:ext cx="9807819" cy="16570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465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93EC-1275-46E8-7D56-4A0248AE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147639"/>
            <a:ext cx="12011025" cy="1223962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External</a:t>
            </a:r>
            <a:r>
              <a:rPr lang="fr-FR" sz="4000" dirty="0"/>
              <a:t> Input -  </a:t>
            </a:r>
            <a:r>
              <a:rPr lang="fr-FR" sz="4000" dirty="0" err="1"/>
              <a:t>Internal</a:t>
            </a:r>
            <a:r>
              <a:rPr lang="fr-FR" sz="4000" dirty="0"/>
              <a:t> </a:t>
            </a:r>
            <a:r>
              <a:rPr lang="fr-FR" sz="4000" dirty="0" err="1"/>
              <a:t>Dataset</a:t>
            </a:r>
            <a:r>
              <a:rPr lang="fr-FR" sz="4000" dirty="0"/>
              <a:t> API - </a:t>
            </a:r>
            <a:r>
              <a:rPr lang="fr-FR" sz="4000" dirty="0" err="1"/>
              <a:t>External</a:t>
            </a:r>
            <a:r>
              <a:rPr lang="fr-FR" sz="4000" dirty="0"/>
              <a:t> Output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BB885AF1-DD26-6DE1-1873-800A15B8E581}"/>
              </a:ext>
            </a:extLst>
          </p:cNvPr>
          <p:cNvSpPr/>
          <p:nvPr/>
        </p:nvSpPr>
        <p:spPr>
          <a:xfrm>
            <a:off x="3743325" y="3052763"/>
            <a:ext cx="4238626" cy="183832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950F3-972A-C7D1-968C-F84067DEC73F}"/>
              </a:ext>
            </a:extLst>
          </p:cNvPr>
          <p:cNvSpPr txBox="1"/>
          <p:nvPr/>
        </p:nvSpPr>
        <p:spPr>
          <a:xfrm>
            <a:off x="4769889" y="3400514"/>
            <a:ext cx="247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INTERNAL API</a:t>
            </a:r>
          </a:p>
          <a:p>
            <a:r>
              <a:rPr lang="fr-FR" dirty="0" err="1"/>
              <a:t>Dataset</a:t>
            </a:r>
            <a:r>
              <a:rPr lang="fr-FR" dirty="0"/>
              <a:t> Transformations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F171C7-E4BC-FB59-E577-6FB1427A117A}"/>
              </a:ext>
            </a:extLst>
          </p:cNvPr>
          <p:cNvSpPr/>
          <p:nvPr/>
        </p:nvSpPr>
        <p:spPr>
          <a:xfrm rot="1923595">
            <a:off x="2797667" y="3300519"/>
            <a:ext cx="962025" cy="233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B546CF-7364-A442-1471-3975C9A7D17B}"/>
              </a:ext>
            </a:extLst>
          </p:cNvPr>
          <p:cNvSpPr/>
          <p:nvPr/>
        </p:nvSpPr>
        <p:spPr>
          <a:xfrm rot="19954714">
            <a:off x="2671372" y="4031122"/>
            <a:ext cx="962025" cy="712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999DE-B60B-0D81-E437-1F18CE77F02E}"/>
              </a:ext>
            </a:extLst>
          </p:cNvPr>
          <p:cNvSpPr txBox="1"/>
          <p:nvPr/>
        </p:nvSpPr>
        <p:spPr>
          <a:xfrm>
            <a:off x="201136" y="2529414"/>
            <a:ext cx="451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spark.</a:t>
            </a:r>
            <a:r>
              <a:rPr lang="fr-FR" b="1" dirty="0" err="1"/>
              <a:t>createDataset</a:t>
            </a:r>
            <a:r>
              <a:rPr lang="fr-FR" dirty="0"/>
              <a:t>( </a:t>
            </a:r>
            <a:r>
              <a:rPr lang="fr-FR" dirty="0" err="1"/>
              <a:t>inMemoryList</a:t>
            </a:r>
            <a:r>
              <a:rPr lang="fr-FR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5AA7B-1E2E-EFD0-AC98-BE89FB2D9166}"/>
              </a:ext>
            </a:extLst>
          </p:cNvPr>
          <p:cNvSpPr txBox="1"/>
          <p:nvPr/>
        </p:nvSpPr>
        <p:spPr>
          <a:xfrm>
            <a:off x="201136" y="4917450"/>
            <a:ext cx="389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spark.</a:t>
            </a:r>
            <a:r>
              <a:rPr lang="fr-FR" b="1" dirty="0" err="1"/>
              <a:t>read</a:t>
            </a:r>
            <a:r>
              <a:rPr lang="fr-FR" dirty="0"/>
              <a:t>() ... .</a:t>
            </a:r>
            <a:r>
              <a:rPr lang="fr-FR" b="1" dirty="0" err="1"/>
              <a:t>load</a:t>
            </a:r>
            <a:r>
              <a:rPr lang="fr-FR" dirty="0"/>
              <a:t>(</a:t>
            </a:r>
            <a:r>
              <a:rPr lang="fr-FR" dirty="0" err="1"/>
              <a:t>filePath</a:t>
            </a:r>
            <a:r>
              <a:rPr lang="fr-FR" dirty="0"/>
              <a:t>)</a:t>
            </a:r>
          </a:p>
          <a:p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spark.</a:t>
            </a:r>
            <a:r>
              <a:rPr lang="fr-FR" b="1" dirty="0" err="1"/>
              <a:t>sql</a:t>
            </a:r>
            <a:r>
              <a:rPr lang="fr-FR" dirty="0"/>
              <a:t>("SELECT * FROM ..")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D565C-701B-7B9D-135F-89D9A8F19DAC}"/>
              </a:ext>
            </a:extLst>
          </p:cNvPr>
          <p:cNvSpPr txBox="1"/>
          <p:nvPr/>
        </p:nvSpPr>
        <p:spPr>
          <a:xfrm>
            <a:off x="807487" y="3052168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SMALL data </a:t>
            </a:r>
            <a:r>
              <a:rPr lang="fr-FR" dirty="0" err="1"/>
              <a:t>only</a:t>
            </a:r>
            <a:r>
              <a:rPr lang="fr-FR" dirty="0"/>
              <a:t> !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508126-C007-FF0E-A3EE-12B3F561970A}"/>
              </a:ext>
            </a:extLst>
          </p:cNvPr>
          <p:cNvSpPr/>
          <p:nvPr/>
        </p:nvSpPr>
        <p:spPr>
          <a:xfrm rot="1923595">
            <a:off x="8013459" y="4166005"/>
            <a:ext cx="962025" cy="7369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30309-7B87-42C8-A470-C4A8AE1252C1}"/>
              </a:ext>
            </a:extLst>
          </p:cNvPr>
          <p:cNvSpPr txBox="1"/>
          <p:nvPr/>
        </p:nvSpPr>
        <p:spPr>
          <a:xfrm>
            <a:off x="7934512" y="2552630"/>
            <a:ext cx="3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inMemoryList</a:t>
            </a:r>
            <a:r>
              <a:rPr lang="fr-FR" dirty="0"/>
              <a:t> = </a:t>
            </a:r>
            <a:r>
              <a:rPr lang="fr-FR" dirty="0" err="1"/>
              <a:t>dataset.</a:t>
            </a:r>
            <a:r>
              <a:rPr lang="fr-FR" b="1" dirty="0" err="1"/>
              <a:t>collectAsList</a:t>
            </a:r>
            <a:r>
              <a:rPr lang="fr-FR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25327-239B-C98A-96C5-D2DB2B14D1D2}"/>
              </a:ext>
            </a:extLst>
          </p:cNvPr>
          <p:cNvSpPr txBox="1"/>
          <p:nvPr/>
        </p:nvSpPr>
        <p:spPr>
          <a:xfrm>
            <a:off x="8948987" y="3074121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SMALL data </a:t>
            </a:r>
            <a:r>
              <a:rPr lang="fr-FR" dirty="0" err="1"/>
              <a:t>only</a:t>
            </a:r>
            <a:r>
              <a:rPr lang="fr-FR" dirty="0"/>
              <a:t> 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9446FF-5E4B-D5C0-027F-384F8C2865D5}"/>
              </a:ext>
            </a:extLst>
          </p:cNvPr>
          <p:cNvSpPr/>
          <p:nvPr/>
        </p:nvSpPr>
        <p:spPr>
          <a:xfrm rot="19954714">
            <a:off x="7982347" y="3204608"/>
            <a:ext cx="962025" cy="236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993B6-8BF7-88C9-5DCC-1F9C9E6E008E}"/>
              </a:ext>
            </a:extLst>
          </p:cNvPr>
          <p:cNvSpPr txBox="1"/>
          <p:nvPr/>
        </p:nvSpPr>
        <p:spPr>
          <a:xfrm>
            <a:off x="8551496" y="4924072"/>
            <a:ext cx="319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dataset.</a:t>
            </a:r>
            <a:r>
              <a:rPr lang="fr-FR" b="1" dirty="0" err="1"/>
              <a:t>write</a:t>
            </a:r>
            <a:r>
              <a:rPr lang="fr-FR" dirty="0"/>
              <a:t>() ... .</a:t>
            </a:r>
            <a:r>
              <a:rPr lang="fr-FR" b="1" dirty="0" err="1"/>
              <a:t>save</a:t>
            </a:r>
            <a:r>
              <a:rPr lang="fr-FR" dirty="0"/>
              <a:t>(</a:t>
            </a:r>
            <a:r>
              <a:rPr lang="fr-FR" dirty="0" err="1"/>
              <a:t>filePath</a:t>
            </a:r>
            <a:r>
              <a:rPr lang="fr-FR" dirty="0"/>
              <a:t>)</a:t>
            </a:r>
          </a:p>
          <a:p>
            <a:r>
              <a:rPr lang="fr-FR" dirty="0" err="1"/>
              <a:t>spark.</a:t>
            </a:r>
            <a:r>
              <a:rPr lang="fr-FR" b="1" dirty="0" err="1"/>
              <a:t>sql</a:t>
            </a:r>
            <a:r>
              <a:rPr lang="fr-FR" dirty="0"/>
              <a:t>("INSERT.. SELECT..")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69275-27D8-0493-4FD2-0579CBEEA478}"/>
              </a:ext>
            </a:extLst>
          </p:cNvPr>
          <p:cNvSpPr txBox="1"/>
          <p:nvPr/>
        </p:nvSpPr>
        <p:spPr>
          <a:xfrm>
            <a:off x="1022768" y="5886556"/>
            <a:ext cx="178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Hdfs</a:t>
            </a:r>
            <a:r>
              <a:rPr lang="fr-FR" dirty="0"/>
              <a:t> File </a:t>
            </a:r>
            <a:r>
              <a:rPr lang="fr-FR" b="1" dirty="0"/>
              <a:t>Inputs</a:t>
            </a:r>
          </a:p>
          <a:p>
            <a:r>
              <a:rPr lang="fr-FR" dirty="0"/>
              <a:t>or </a:t>
            </a:r>
            <a:r>
              <a:rPr lang="fr-FR" dirty="0" err="1"/>
              <a:t>other</a:t>
            </a:r>
            <a:r>
              <a:rPr lang="fr-FR" dirty="0"/>
              <a:t> IO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0BF0D-DFF1-B203-869C-CA4A3F5AF7BA}"/>
              </a:ext>
            </a:extLst>
          </p:cNvPr>
          <p:cNvSpPr txBox="1"/>
          <p:nvPr/>
        </p:nvSpPr>
        <p:spPr>
          <a:xfrm>
            <a:off x="8965786" y="5857531"/>
            <a:ext cx="1849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Hdfs</a:t>
            </a:r>
            <a:r>
              <a:rPr lang="fr-FR" dirty="0"/>
              <a:t> File </a:t>
            </a:r>
            <a:r>
              <a:rPr lang="fr-FR" b="1" dirty="0"/>
              <a:t>Outputs</a:t>
            </a:r>
          </a:p>
          <a:p>
            <a:r>
              <a:rPr lang="fr-FR" dirty="0"/>
              <a:t>or </a:t>
            </a:r>
            <a:r>
              <a:rPr lang="fr-FR" dirty="0" err="1"/>
              <a:t>other</a:t>
            </a:r>
            <a:r>
              <a:rPr lang="fr-FR" dirty="0"/>
              <a:t> IO </a:t>
            </a:r>
            <a:r>
              <a:rPr lang="fr-FR" dirty="0" err="1"/>
              <a:t>writes</a:t>
            </a:r>
            <a:endParaRPr lang="fr-FR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340826-1B7A-6DF9-B226-F025DF67B085}"/>
              </a:ext>
            </a:extLst>
          </p:cNvPr>
          <p:cNvSpPr/>
          <p:nvPr/>
        </p:nvSpPr>
        <p:spPr>
          <a:xfrm>
            <a:off x="5414727" y="4018867"/>
            <a:ext cx="331522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B944A-B3BD-A70C-09DC-7151754E48DF}"/>
              </a:ext>
            </a:extLst>
          </p:cNvPr>
          <p:cNvSpPr/>
          <p:nvPr/>
        </p:nvSpPr>
        <p:spPr>
          <a:xfrm>
            <a:off x="5946228" y="4030008"/>
            <a:ext cx="331522" cy="6351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997C2B0-E709-3CA2-75B2-A5ADD2FDAFF9}"/>
              </a:ext>
            </a:extLst>
          </p:cNvPr>
          <p:cNvSpPr/>
          <p:nvPr/>
        </p:nvSpPr>
        <p:spPr>
          <a:xfrm>
            <a:off x="80963" y="2386013"/>
            <a:ext cx="290512" cy="134302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27516E6-FD7A-C37B-85EC-19FDC9B3F280}"/>
              </a:ext>
            </a:extLst>
          </p:cNvPr>
          <p:cNvSpPr/>
          <p:nvPr/>
        </p:nvSpPr>
        <p:spPr>
          <a:xfrm flipH="1">
            <a:off x="11583321" y="2380655"/>
            <a:ext cx="328613" cy="134302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9F5AB-CCF4-09F3-4ED7-3CC3FE11E06D}"/>
              </a:ext>
            </a:extLst>
          </p:cNvPr>
          <p:cNvSpPr txBox="1"/>
          <p:nvPr/>
        </p:nvSpPr>
        <p:spPr>
          <a:xfrm>
            <a:off x="4796337" y="5045104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 = ds1.</a:t>
            </a:r>
            <a:r>
              <a:rPr lang="fr-FR" b="1" dirty="0"/>
              <a:t>&lt;&lt;</a:t>
            </a:r>
            <a:r>
              <a:rPr lang="fr-FR" b="1" dirty="0" err="1"/>
              <a:t>transform</a:t>
            </a:r>
            <a:r>
              <a:rPr lang="fr-FR" b="1" dirty="0"/>
              <a:t>&gt;&gt;</a:t>
            </a:r>
            <a:r>
              <a:rPr lang="fr-FR" dirty="0"/>
              <a:t>(..)</a:t>
            </a:r>
          </a:p>
        </p:txBody>
      </p:sp>
    </p:spTree>
    <p:extLst>
      <p:ext uri="{BB962C8B-B14F-4D97-AF65-F5344CB8AC3E}">
        <p14:creationId xmlns:p14="http://schemas.microsoft.com/office/powerpoint/2010/main" val="486057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Challenge for Distributed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EFE5A-FA07-A785-3311-B18F81683854}"/>
              </a:ext>
            </a:extLst>
          </p:cNvPr>
          <p:cNvSpPr txBox="1"/>
          <p:nvPr/>
        </p:nvSpPr>
        <p:spPr>
          <a:xfrm>
            <a:off x="1880758" y="1947863"/>
            <a:ext cx="947304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How to ?</a:t>
            </a:r>
          </a:p>
          <a:p>
            <a:r>
              <a:rPr lang="fr-FR" sz="2000" dirty="0"/>
              <a:t>- Distributed </a:t>
            </a:r>
            <a:r>
              <a:rPr lang="fr-FR" sz="2000" dirty="0" err="1"/>
              <a:t>read</a:t>
            </a:r>
            <a:r>
              <a:rPr lang="fr-FR" sz="2000" dirty="0"/>
              <a:t> Input files ?</a:t>
            </a:r>
          </a:p>
          <a:p>
            <a:r>
              <a:rPr lang="fr-FR" sz="2000" dirty="0"/>
              <a:t>- Distributed </a:t>
            </a:r>
            <a:r>
              <a:rPr lang="fr-FR" sz="2000" dirty="0" err="1"/>
              <a:t>write</a:t>
            </a:r>
            <a:r>
              <a:rPr lang="fr-FR" sz="2000" dirty="0"/>
              <a:t> </a:t>
            </a:r>
            <a:r>
              <a:rPr lang="fr-FR" sz="2000" dirty="0" err="1"/>
              <a:t>result</a:t>
            </a:r>
            <a:r>
              <a:rPr lang="fr-FR" sz="2000" dirty="0"/>
              <a:t> files ? 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transform</a:t>
            </a:r>
            <a:r>
              <a:rPr lang="fr-FR" sz="2000" dirty="0"/>
              <a:t> ?</a:t>
            </a:r>
          </a:p>
          <a:p>
            <a:endParaRPr lang="fr-FR" sz="2000" dirty="0"/>
          </a:p>
          <a:p>
            <a:r>
              <a:rPr lang="fr-FR" sz="2000" dirty="0" err="1"/>
              <a:t>Concurrency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threads &amp; </a:t>
            </a:r>
            <a:r>
              <a:rPr lang="fr-FR" sz="2000" dirty="0" err="1"/>
              <a:t>nodes</a:t>
            </a:r>
            <a:r>
              <a:rPr lang="fr-FR" sz="2000" dirty="0"/>
              <a:t>   (</a:t>
            </a:r>
            <a:r>
              <a:rPr lang="fr-FR" sz="2000" dirty="0" err="1"/>
              <a:t>Dataset</a:t>
            </a:r>
            <a:r>
              <a:rPr lang="fr-FR" sz="2000" dirty="0"/>
              <a:t> Immutable =&gt; OK)</a:t>
            </a:r>
          </a:p>
          <a:p>
            <a:endParaRPr lang="fr-FR" sz="2000" dirty="0"/>
          </a:p>
          <a:p>
            <a:r>
              <a:rPr lang="fr-FR" sz="2000" dirty="0" err="1"/>
              <a:t>result</a:t>
            </a:r>
            <a:r>
              <a:rPr lang="fr-FR" sz="2000" dirty="0"/>
              <a:t> on 1 </a:t>
            </a:r>
            <a:r>
              <a:rPr lang="fr-FR" sz="2000" dirty="0" err="1"/>
              <a:t>node</a:t>
            </a:r>
            <a:r>
              <a:rPr lang="fr-FR" sz="2000" dirty="0"/>
              <a:t> memory </a:t>
            </a:r>
            <a:r>
              <a:rPr lang="fr-FR" sz="2000" dirty="0" err="1"/>
              <a:t>is</a:t>
            </a:r>
            <a:r>
              <a:rPr lang="fr-FR" sz="2000" dirty="0"/>
              <a:t> not "</a:t>
            </a:r>
            <a:r>
              <a:rPr lang="fr-FR" sz="2000" dirty="0" err="1"/>
              <a:t>available</a:t>
            </a:r>
            <a:r>
              <a:rPr lang="fr-FR" sz="2000" dirty="0"/>
              <a:t>" on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nodes</a:t>
            </a:r>
            <a:r>
              <a:rPr lang="fr-FR" sz="2000" dirty="0"/>
              <a:t>  =&gt;  </a:t>
            </a:r>
            <a:r>
              <a:rPr lang="fr-FR" sz="2000" dirty="0" err="1"/>
              <a:t>need</a:t>
            </a:r>
            <a:r>
              <a:rPr lang="fr-FR" sz="2000" dirty="0"/>
              <a:t> network copy + </a:t>
            </a:r>
            <a:r>
              <a:rPr lang="fr-FR" sz="2000" dirty="0" err="1"/>
              <a:t>sync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all "</a:t>
            </a:r>
            <a:r>
              <a:rPr lang="fr-FR" sz="2000" dirty="0" err="1"/>
              <a:t>iterative</a:t>
            </a:r>
            <a:r>
              <a:rPr lang="fr-FR" sz="2000" dirty="0"/>
              <a:t> style" </a:t>
            </a:r>
            <a:r>
              <a:rPr lang="fr-FR" sz="2000" dirty="0" err="1"/>
              <a:t>programming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impossible</a:t>
            </a:r>
          </a:p>
        </p:txBody>
      </p:sp>
    </p:spTree>
    <p:extLst>
      <p:ext uri="{BB962C8B-B14F-4D97-AF65-F5344CB8AC3E}">
        <p14:creationId xmlns:p14="http://schemas.microsoft.com/office/powerpoint/2010/main" val="872497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Inputs : Distributed Read Files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3F1BE1AD-7748-BCA0-1493-E22FC11AE7C7}"/>
              </a:ext>
            </a:extLst>
          </p:cNvPr>
          <p:cNvSpPr/>
          <p:nvPr/>
        </p:nvSpPr>
        <p:spPr>
          <a:xfrm>
            <a:off x="5281393" y="475733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9F2ACCC-A759-A6D0-5E89-C33F94BF59FB}"/>
              </a:ext>
            </a:extLst>
          </p:cNvPr>
          <p:cNvSpPr/>
          <p:nvPr/>
        </p:nvSpPr>
        <p:spPr>
          <a:xfrm>
            <a:off x="4991375" y="4357688"/>
            <a:ext cx="1942825" cy="2166937"/>
          </a:xfrm>
          <a:prstGeom prst="can">
            <a:avLst>
              <a:gd name="adj" fmla="val 17156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19DA5E-A874-7CBE-F854-B730F74FAFF2}"/>
              </a:ext>
            </a:extLst>
          </p:cNvPr>
          <p:cNvSpPr/>
          <p:nvPr/>
        </p:nvSpPr>
        <p:spPr>
          <a:xfrm>
            <a:off x="6288450" y="1518524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67B5E50E-09B8-A5E3-0EF1-A9ED3123C86F}"/>
              </a:ext>
            </a:extLst>
          </p:cNvPr>
          <p:cNvSpPr/>
          <p:nvPr/>
        </p:nvSpPr>
        <p:spPr>
          <a:xfrm>
            <a:off x="5349415" y="495765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8C18AA4B-9783-530A-A2B6-675905EE0CB2}"/>
              </a:ext>
            </a:extLst>
          </p:cNvPr>
          <p:cNvSpPr/>
          <p:nvPr/>
        </p:nvSpPr>
        <p:spPr>
          <a:xfrm>
            <a:off x="5349415" y="5157976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A498452-F040-B800-CD99-0DB185CC0EFC}"/>
              </a:ext>
            </a:extLst>
          </p:cNvPr>
          <p:cNvSpPr/>
          <p:nvPr/>
        </p:nvSpPr>
        <p:spPr>
          <a:xfrm>
            <a:off x="5575061" y="508702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3CADBF8D-3954-119E-3FE5-1B639E140FBA}"/>
              </a:ext>
            </a:extLst>
          </p:cNvPr>
          <p:cNvSpPr/>
          <p:nvPr/>
        </p:nvSpPr>
        <p:spPr>
          <a:xfrm>
            <a:off x="5650650" y="533705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839A4BF-E28A-86A9-D186-095E87A893F0}"/>
              </a:ext>
            </a:extLst>
          </p:cNvPr>
          <p:cNvSpPr/>
          <p:nvPr/>
        </p:nvSpPr>
        <p:spPr>
          <a:xfrm>
            <a:off x="5821725" y="536021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CD50C80A-4684-17A2-E427-ECCA9F8B6141}"/>
              </a:ext>
            </a:extLst>
          </p:cNvPr>
          <p:cNvSpPr/>
          <p:nvPr/>
        </p:nvSpPr>
        <p:spPr>
          <a:xfrm>
            <a:off x="5889747" y="556053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5B18CD28-8DA9-A6E8-4B91-600B20CA0920}"/>
              </a:ext>
            </a:extLst>
          </p:cNvPr>
          <p:cNvSpPr/>
          <p:nvPr/>
        </p:nvSpPr>
        <p:spPr>
          <a:xfrm>
            <a:off x="5889747" y="57608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A1C7A60-0FEF-13E5-F7BF-E52F469A1FD5}"/>
              </a:ext>
            </a:extLst>
          </p:cNvPr>
          <p:cNvSpPr/>
          <p:nvPr/>
        </p:nvSpPr>
        <p:spPr>
          <a:xfrm>
            <a:off x="6115393" y="568990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62761F1F-F368-33D6-F897-4258F90D4769}"/>
              </a:ext>
            </a:extLst>
          </p:cNvPr>
          <p:cNvSpPr/>
          <p:nvPr/>
        </p:nvSpPr>
        <p:spPr>
          <a:xfrm>
            <a:off x="6190982" y="5939939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3D527-CA61-25A7-5E68-38408CDCB389}"/>
              </a:ext>
            </a:extLst>
          </p:cNvPr>
          <p:cNvSpPr txBox="1"/>
          <p:nvPr/>
        </p:nvSpPr>
        <p:spPr>
          <a:xfrm>
            <a:off x="2111037" y="4483053"/>
            <a:ext cx="26233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Distributed File Storage</a:t>
            </a:r>
          </a:p>
          <a:p>
            <a:endParaRPr lang="fr-FR" sz="2000" dirty="0"/>
          </a:p>
          <a:p>
            <a:r>
              <a:rPr lang="fr-FR" sz="2000" dirty="0" err="1"/>
              <a:t>examples</a:t>
            </a:r>
            <a:r>
              <a:rPr lang="fr-FR" sz="2000" dirty="0"/>
              <a:t>:</a:t>
            </a:r>
          </a:p>
          <a:p>
            <a:r>
              <a:rPr lang="fr-FR" sz="2000" dirty="0"/>
              <a:t>Hadoop HDFS</a:t>
            </a:r>
          </a:p>
          <a:p>
            <a:r>
              <a:rPr lang="fr-FR" sz="2000" dirty="0"/>
              <a:t>Amazon S3</a:t>
            </a:r>
          </a:p>
          <a:p>
            <a:r>
              <a:rPr lang="fr-FR" sz="2000" dirty="0"/>
              <a:t>Azure AdlsGen2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3B4BEF-FCF1-A5B5-4A8B-95889D7DFE1B}"/>
              </a:ext>
            </a:extLst>
          </p:cNvPr>
          <p:cNvSpPr/>
          <p:nvPr/>
        </p:nvSpPr>
        <p:spPr>
          <a:xfrm>
            <a:off x="2494721" y="204902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5269D6-F931-E62C-34EB-D8A1AAFCAFC7}"/>
              </a:ext>
            </a:extLst>
          </p:cNvPr>
          <p:cNvSpPr txBox="1"/>
          <p:nvPr/>
        </p:nvSpPr>
        <p:spPr>
          <a:xfrm>
            <a:off x="2337038" y="1687523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Driver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AC3D972-4453-3072-13B5-760004EFE355}"/>
              </a:ext>
            </a:extLst>
          </p:cNvPr>
          <p:cNvSpPr/>
          <p:nvPr/>
        </p:nvSpPr>
        <p:spPr>
          <a:xfrm rot="14085843">
            <a:off x="3406296" y="3298491"/>
            <a:ext cx="1847850" cy="2610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C3EDC8-FD65-C0DD-793B-E469A3953124}"/>
              </a:ext>
            </a:extLst>
          </p:cNvPr>
          <p:cNvSpPr txBox="1"/>
          <p:nvPr/>
        </p:nvSpPr>
        <p:spPr>
          <a:xfrm>
            <a:off x="1129388" y="3124502"/>
            <a:ext cx="2917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[1/3] </a:t>
            </a:r>
            <a:r>
              <a:rPr lang="fr-FR" sz="2400" b="1" dirty="0" err="1"/>
              <a:t>list</a:t>
            </a:r>
            <a:r>
              <a:rPr lang="fr-FR" sz="2400" b="1" dirty="0"/>
              <a:t> </a:t>
            </a:r>
            <a:r>
              <a:rPr lang="fr-FR" sz="2400" b="1" dirty="0" err="1"/>
              <a:t>dirs</a:t>
            </a:r>
            <a:r>
              <a:rPr lang="fr-FR" sz="2400" b="1" dirty="0"/>
              <a:t> &amp; files</a:t>
            </a:r>
          </a:p>
          <a:p>
            <a:r>
              <a:rPr lang="fr-FR" sz="2400" b="1" dirty="0"/>
              <a:t>         (</a:t>
            </a:r>
            <a:r>
              <a:rPr lang="fr-FR" sz="2400" b="1" dirty="0" err="1"/>
              <a:t>metadata</a:t>
            </a:r>
            <a:r>
              <a:rPr lang="fr-FR" sz="2400" b="1" dirty="0"/>
              <a:t> </a:t>
            </a:r>
            <a:r>
              <a:rPr lang="fr-FR" sz="2400" b="1" dirty="0" err="1"/>
              <a:t>only</a:t>
            </a:r>
            <a:r>
              <a:rPr lang="fr-FR" sz="2400" b="1" dirty="0"/>
              <a:t>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32B40D6-402C-FAD5-7F3B-FED65B9BF265}"/>
              </a:ext>
            </a:extLst>
          </p:cNvPr>
          <p:cNvSpPr/>
          <p:nvPr/>
        </p:nvSpPr>
        <p:spPr>
          <a:xfrm rot="20628169">
            <a:off x="4392022" y="1934747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707FAFD-8423-2B1D-BDC0-A41D41BB331C}"/>
              </a:ext>
            </a:extLst>
          </p:cNvPr>
          <p:cNvSpPr/>
          <p:nvPr/>
        </p:nvSpPr>
        <p:spPr>
          <a:xfrm rot="21392062">
            <a:off x="4418366" y="2157784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10DC6E-C93C-ADC2-76D0-D421D9DC5F4A}"/>
              </a:ext>
            </a:extLst>
          </p:cNvPr>
          <p:cNvSpPr/>
          <p:nvPr/>
        </p:nvSpPr>
        <p:spPr>
          <a:xfrm rot="1101594">
            <a:off x="4391600" y="2436405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A65644-5F17-F94D-9D6D-ACB7E0805391}"/>
              </a:ext>
            </a:extLst>
          </p:cNvPr>
          <p:cNvSpPr txBox="1"/>
          <p:nvPr/>
        </p:nvSpPr>
        <p:spPr>
          <a:xfrm>
            <a:off x="3623228" y="979357"/>
            <a:ext cx="2567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[2/3] </a:t>
            </a:r>
            <a:r>
              <a:rPr lang="fr-FR" sz="2400" b="1" dirty="0" err="1"/>
              <a:t>assign</a:t>
            </a:r>
            <a:r>
              <a:rPr lang="fr-FR" sz="2400" b="1" dirty="0"/>
              <a:t> </a:t>
            </a:r>
            <a:r>
              <a:rPr lang="fr-FR" sz="2400" b="1" dirty="0" err="1"/>
              <a:t>Tasks</a:t>
            </a:r>
            <a:endParaRPr lang="fr-FR" sz="2400" b="1" dirty="0"/>
          </a:p>
          <a:p>
            <a:r>
              <a:rPr lang="fr-FR" sz="2400" b="1" dirty="0"/>
              <a:t>(</a:t>
            </a:r>
            <a:r>
              <a:rPr lang="fr-FR" sz="2400" b="1" dirty="0" err="1"/>
              <a:t>who</a:t>
            </a:r>
            <a:r>
              <a:rPr lang="fr-FR" sz="2400" b="1" dirty="0"/>
              <a:t> process files)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66973EF-6AA5-D55D-A93C-97B883F599C9}"/>
              </a:ext>
            </a:extLst>
          </p:cNvPr>
          <p:cNvSpPr/>
          <p:nvPr/>
        </p:nvSpPr>
        <p:spPr>
          <a:xfrm rot="18021138">
            <a:off x="5669479" y="3134554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A56F10-529F-D6A5-492D-A5799EB9DA42}"/>
              </a:ext>
            </a:extLst>
          </p:cNvPr>
          <p:cNvSpPr txBox="1"/>
          <p:nvPr/>
        </p:nvSpPr>
        <p:spPr>
          <a:xfrm>
            <a:off x="6551805" y="1136209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32" name="Flowchart: Card 31">
            <a:extLst>
              <a:ext uri="{FF2B5EF4-FFF2-40B4-BE49-F238E27FC236}">
                <a16:creationId xmlns:a16="http://schemas.microsoft.com/office/drawing/2014/main" id="{3A5041AE-8CB9-1016-1905-75F04550E745}"/>
              </a:ext>
            </a:extLst>
          </p:cNvPr>
          <p:cNvSpPr/>
          <p:nvPr/>
        </p:nvSpPr>
        <p:spPr>
          <a:xfrm>
            <a:off x="6572249" y="165319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owchart: Card 32">
            <a:extLst>
              <a:ext uri="{FF2B5EF4-FFF2-40B4-BE49-F238E27FC236}">
                <a16:creationId xmlns:a16="http://schemas.microsoft.com/office/drawing/2014/main" id="{5FC9C0CD-F496-E3A8-6F04-83F31413EA81}"/>
              </a:ext>
            </a:extLst>
          </p:cNvPr>
          <p:cNvSpPr/>
          <p:nvPr/>
        </p:nvSpPr>
        <p:spPr>
          <a:xfrm>
            <a:off x="6572250" y="18637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B3B0991-DBCC-6D65-D7BA-CDB4EA073223}"/>
              </a:ext>
            </a:extLst>
          </p:cNvPr>
          <p:cNvSpPr/>
          <p:nvPr/>
        </p:nvSpPr>
        <p:spPr>
          <a:xfrm>
            <a:off x="6795656" y="1921619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FEFEAFF9-1862-B8CB-9CC8-54EA95176FE8}"/>
              </a:ext>
            </a:extLst>
          </p:cNvPr>
          <p:cNvSpPr/>
          <p:nvPr/>
        </p:nvSpPr>
        <p:spPr>
          <a:xfrm>
            <a:off x="6942001" y="201946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owchart: Card 36">
            <a:extLst>
              <a:ext uri="{FF2B5EF4-FFF2-40B4-BE49-F238E27FC236}">
                <a16:creationId xmlns:a16="http://schemas.microsoft.com/office/drawing/2014/main" id="{94346004-6458-18BC-B2DF-47BDBBE9F175}"/>
              </a:ext>
            </a:extLst>
          </p:cNvPr>
          <p:cNvSpPr/>
          <p:nvPr/>
        </p:nvSpPr>
        <p:spPr>
          <a:xfrm>
            <a:off x="6942001" y="2252233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C8EA8EE-AD2F-A425-D689-2750CEABAB4C}"/>
              </a:ext>
            </a:extLst>
          </p:cNvPr>
          <p:cNvSpPr/>
          <p:nvPr/>
        </p:nvSpPr>
        <p:spPr>
          <a:xfrm>
            <a:off x="7205356" y="2301662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Flowchart: Card 37">
            <a:extLst>
              <a:ext uri="{FF2B5EF4-FFF2-40B4-BE49-F238E27FC236}">
                <a16:creationId xmlns:a16="http://schemas.microsoft.com/office/drawing/2014/main" id="{EF2A1F40-DC3F-7E5F-3213-8F8941966293}"/>
              </a:ext>
            </a:extLst>
          </p:cNvPr>
          <p:cNvSpPr/>
          <p:nvPr/>
        </p:nvSpPr>
        <p:spPr>
          <a:xfrm>
            <a:off x="7321980" y="24301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A74ABD-F36E-6A68-D05F-00286067E88C}"/>
              </a:ext>
            </a:extLst>
          </p:cNvPr>
          <p:cNvSpPr txBox="1"/>
          <p:nvPr/>
        </p:nvSpPr>
        <p:spPr>
          <a:xfrm>
            <a:off x="6745295" y="3553245"/>
            <a:ext cx="543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[3/3] </a:t>
            </a:r>
            <a:r>
              <a:rPr lang="fr-FR" sz="2400" b="1" dirty="0" err="1"/>
              <a:t>read</a:t>
            </a:r>
            <a:r>
              <a:rPr lang="fr-FR" sz="2400" b="1" dirty="0"/>
              <a:t> Files</a:t>
            </a:r>
            <a:r>
              <a:rPr lang="fr-FR" sz="2400" dirty="0"/>
              <a:t> =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Partitions</a:t>
            </a:r>
            <a:endParaRPr lang="fr-FR" sz="2400" b="1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52343FC-ED12-3907-120B-D60B15E37370}"/>
              </a:ext>
            </a:extLst>
          </p:cNvPr>
          <p:cNvSpPr/>
          <p:nvPr/>
        </p:nvSpPr>
        <p:spPr>
          <a:xfrm rot="18021138">
            <a:off x="5765420" y="3396412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D4DC3A4-6D9B-42FB-C028-6D368EF8B924}"/>
              </a:ext>
            </a:extLst>
          </p:cNvPr>
          <p:cNvSpPr/>
          <p:nvPr/>
        </p:nvSpPr>
        <p:spPr>
          <a:xfrm rot="18021138">
            <a:off x="5917820" y="3548812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68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2A6F-7E05-F788-D6B6-E7E2102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2628220"/>
          </a:xfrm>
        </p:spPr>
        <p:txBody>
          <a:bodyPr/>
          <a:lstStyle/>
          <a:p>
            <a:r>
              <a:rPr lang="fr-FR" dirty="0"/>
              <a:t>Challenge #1  (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)  =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b="1" dirty="0"/>
              <a:t>Manage </a:t>
            </a:r>
            <a:r>
              <a:rPr lang="fr-FR" b="1" dirty="0" err="1"/>
              <a:t>Failures</a:t>
            </a:r>
            <a:r>
              <a:rPr lang="fr-FR" dirty="0"/>
              <a:t> (</a:t>
            </a:r>
            <a:r>
              <a:rPr lang="fr-FR" dirty="0" err="1"/>
              <a:t>be</a:t>
            </a:r>
            <a:r>
              <a:rPr lang="fr-FR" dirty="0"/>
              <a:t> Safe/</a:t>
            </a:r>
            <a:r>
              <a:rPr lang="fr-FR" dirty="0" err="1"/>
              <a:t>Resilient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               in a Fragile Distributed </a:t>
            </a:r>
            <a:r>
              <a:rPr lang="fr-FR" dirty="0" err="1"/>
              <a:t>Sub-Systems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0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Spark ".</a:t>
            </a:r>
            <a:r>
              <a:rPr lang="fr-FR" dirty="0" err="1"/>
              <a:t>read</a:t>
            </a:r>
            <a:r>
              <a:rPr lang="fr-FR" dirty="0"/>
              <a:t>()"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2DBAB-31DC-5E6F-A276-80804B94849F}"/>
              </a:ext>
            </a:extLst>
          </p:cNvPr>
          <p:cNvSpPr txBox="1"/>
          <p:nvPr/>
        </p:nvSpPr>
        <p:spPr>
          <a:xfrm>
            <a:off x="1976437" y="1719262"/>
            <a:ext cx="54573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&lt;Row&gt; </a:t>
            </a:r>
            <a:r>
              <a:rPr lang="fr-FR" sz="2800" dirty="0" err="1"/>
              <a:t>ds</a:t>
            </a:r>
            <a:r>
              <a:rPr lang="fr-FR" sz="2800" dirty="0"/>
              <a:t>  = </a:t>
            </a:r>
            <a:r>
              <a:rPr lang="fr-FR" sz="2800" dirty="0" err="1"/>
              <a:t>sparkSession</a:t>
            </a:r>
            <a:endParaRPr lang="fr-FR" sz="2800" dirty="0"/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read</a:t>
            </a:r>
            <a:r>
              <a:rPr lang="fr-FR" sz="2800" b="1" dirty="0"/>
              <a:t>()</a:t>
            </a:r>
          </a:p>
          <a:p>
            <a:r>
              <a:rPr lang="fr-FR" sz="2800" dirty="0"/>
              <a:t>    </a:t>
            </a:r>
            <a:r>
              <a:rPr lang="fr-FR" sz="2800" b="1" dirty="0"/>
              <a:t>.format(</a:t>
            </a:r>
            <a:r>
              <a:rPr lang="fr-FR" sz="2800" dirty="0"/>
              <a:t>"parquet"</a:t>
            </a:r>
            <a:r>
              <a:rPr lang="fr-FR" sz="2800" b="1" dirty="0"/>
              <a:t>)</a:t>
            </a:r>
          </a:p>
          <a:p>
            <a:r>
              <a:rPr lang="fr-FR" sz="2800" b="1" dirty="0"/>
              <a:t>    .option(</a:t>
            </a:r>
            <a:r>
              <a:rPr lang="fr-FR" sz="2800" dirty="0"/>
              <a:t>"compression", "</a:t>
            </a:r>
            <a:r>
              <a:rPr lang="fr-FR" sz="2800" dirty="0" err="1"/>
              <a:t>snappy</a:t>
            </a:r>
            <a:r>
              <a:rPr lang="fr-FR" sz="2800" dirty="0"/>
              <a:t>"</a:t>
            </a:r>
            <a:r>
              <a:rPr lang="fr-FR" sz="2800" b="1" dirty="0"/>
              <a:t>)</a:t>
            </a:r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load</a:t>
            </a:r>
            <a:r>
              <a:rPr lang="fr-FR" sz="2800" b="1" dirty="0"/>
              <a:t>(</a:t>
            </a:r>
            <a:r>
              <a:rPr lang="fr-FR" sz="2800" dirty="0"/>
              <a:t>"</a:t>
            </a:r>
            <a:r>
              <a:rPr lang="fr-FR" sz="2800" dirty="0" err="1"/>
              <a:t>hdfs</a:t>
            </a:r>
            <a:r>
              <a:rPr lang="fr-FR" sz="2800" dirty="0"/>
              <a:t>://</a:t>
            </a:r>
            <a:r>
              <a:rPr lang="fr-FR" sz="2800" dirty="0" err="1"/>
              <a:t>path</a:t>
            </a:r>
            <a:r>
              <a:rPr lang="fr-FR" sz="2800" dirty="0"/>
              <a:t>/</a:t>
            </a:r>
            <a:r>
              <a:rPr lang="fr-FR" sz="2800" dirty="0" err="1"/>
              <a:t>dir</a:t>
            </a:r>
            <a:r>
              <a:rPr lang="fr-FR" sz="2800" dirty="0"/>
              <a:t>"</a:t>
            </a:r>
            <a:r>
              <a:rPr lang="fr-FR" sz="2800" b="1" dirty="0"/>
              <a:t>)</a:t>
            </a:r>
            <a:endParaRPr lang="fr-F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6A31D-B4CF-8A1D-F60E-AA860C389428}"/>
              </a:ext>
            </a:extLst>
          </p:cNvPr>
          <p:cNvSpPr txBox="1"/>
          <p:nvPr/>
        </p:nvSpPr>
        <p:spPr>
          <a:xfrm>
            <a:off x="1976437" y="4471987"/>
            <a:ext cx="5616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&lt;Row&gt; </a:t>
            </a:r>
            <a:r>
              <a:rPr lang="fr-FR" sz="2800" dirty="0" err="1"/>
              <a:t>ds</a:t>
            </a:r>
            <a:r>
              <a:rPr lang="fr-FR" sz="2800" dirty="0"/>
              <a:t>  = </a:t>
            </a:r>
            <a:r>
              <a:rPr lang="fr-FR" sz="2800" dirty="0" err="1"/>
              <a:t>sparkSession</a:t>
            </a:r>
            <a:endParaRPr lang="fr-FR" sz="2800" dirty="0"/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sql</a:t>
            </a:r>
            <a:r>
              <a:rPr lang="fr-FR" sz="2800" b="1" dirty="0"/>
              <a:t>(</a:t>
            </a:r>
            <a:r>
              <a:rPr lang="fr-FR" sz="2800" dirty="0"/>
              <a:t>"SELECT * FROM .. WHERE .."</a:t>
            </a:r>
            <a:r>
              <a:rPr lang="fr-FR" sz="2800" b="1" dirty="0"/>
              <a:t>);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61351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25428"/>
          </a:xfrm>
        </p:spPr>
        <p:txBody>
          <a:bodyPr/>
          <a:lstStyle/>
          <a:p>
            <a:pPr algn="ctr"/>
            <a:r>
              <a:rPr lang="fr-FR" dirty="0"/>
              <a:t>Read </a:t>
            </a:r>
            <a:r>
              <a:rPr lang="fr-FR" dirty="0" err="1"/>
              <a:t>dir</a:t>
            </a:r>
            <a:r>
              <a:rPr lang="fr-FR" dirty="0"/>
              <a:t>, not files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5CE10-3058-B265-44E8-75BF3E7A024D}"/>
              </a:ext>
            </a:extLst>
          </p:cNvPr>
          <p:cNvSpPr txBox="1"/>
          <p:nvPr/>
        </p:nvSpPr>
        <p:spPr>
          <a:xfrm>
            <a:off x="2124074" y="1981200"/>
            <a:ext cx="9286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sparkSession.read</a:t>
            </a:r>
            <a:r>
              <a:rPr lang="fr-FR" sz="2800" dirty="0"/>
              <a:t>() ..</a:t>
            </a:r>
          </a:p>
          <a:p>
            <a:r>
              <a:rPr lang="fr-FR" sz="2800" b="1" dirty="0"/>
              <a:t>   .</a:t>
            </a:r>
            <a:r>
              <a:rPr lang="fr-FR" sz="2800" b="1" dirty="0" err="1"/>
              <a:t>load</a:t>
            </a:r>
            <a:r>
              <a:rPr lang="fr-FR" sz="2800" b="1" dirty="0"/>
              <a:t>(</a:t>
            </a:r>
            <a:r>
              <a:rPr lang="fr-FR" sz="2800" dirty="0"/>
              <a:t>"</a:t>
            </a:r>
            <a:r>
              <a:rPr lang="fr-FR" sz="2800" dirty="0" err="1"/>
              <a:t>hdfs</a:t>
            </a:r>
            <a:r>
              <a:rPr lang="fr-FR" sz="2800" dirty="0"/>
              <a:t>://</a:t>
            </a:r>
            <a:r>
              <a:rPr lang="fr-FR" sz="2800" dirty="0" err="1"/>
              <a:t>path</a:t>
            </a:r>
            <a:r>
              <a:rPr lang="fr-FR" sz="2800" dirty="0"/>
              <a:t>/</a:t>
            </a:r>
            <a:r>
              <a:rPr lang="fr-FR" sz="2800" dirty="0" err="1"/>
              <a:t>dir</a:t>
            </a:r>
            <a:r>
              <a:rPr lang="fr-FR" sz="2800" dirty="0"/>
              <a:t>"</a:t>
            </a:r>
            <a:r>
              <a:rPr lang="fr-FR" sz="2800" b="1" dirty="0"/>
              <a:t>)    //  </a:t>
            </a:r>
            <a:r>
              <a:rPr lang="fr-FR" sz="2800" b="1" dirty="0" err="1"/>
              <a:t>implicitly</a:t>
            </a:r>
            <a:r>
              <a:rPr lang="fr-FR" sz="2800" b="1" dirty="0"/>
              <a:t>  "**/*.parquet"  files</a:t>
            </a:r>
            <a:endParaRPr lang="fr-F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B15F9-4607-6B61-2FBD-C621607C1376}"/>
              </a:ext>
            </a:extLst>
          </p:cNvPr>
          <p:cNvSpPr txBox="1"/>
          <p:nvPr/>
        </p:nvSpPr>
        <p:spPr>
          <a:xfrm>
            <a:off x="2185986" y="3690938"/>
            <a:ext cx="78450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Spark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discover</a:t>
            </a:r>
            <a:r>
              <a:rPr lang="fr-FR" sz="2800" dirty="0"/>
              <a:t> all </a:t>
            </a:r>
            <a:r>
              <a:rPr lang="fr-FR" sz="2800" dirty="0" err="1"/>
              <a:t>sub-dirs</a:t>
            </a:r>
            <a:endParaRPr lang="fr-FR" sz="2800" dirty="0"/>
          </a:p>
          <a:p>
            <a:r>
              <a:rPr lang="fr-FR" sz="2800" dirty="0" err="1"/>
              <a:t>filter</a:t>
            </a:r>
            <a:r>
              <a:rPr lang="fr-FR" sz="2800" dirty="0"/>
              <a:t> out all "_*" and ".*"  </a:t>
            </a:r>
            <a:r>
              <a:rPr lang="fr-FR" sz="2800" dirty="0" err="1"/>
              <a:t>considered</a:t>
            </a:r>
            <a:r>
              <a:rPr lang="fr-FR" sz="2800" dirty="0"/>
              <a:t> as </a:t>
            </a:r>
            <a:r>
              <a:rPr lang="fr-FR" sz="2800" dirty="0" err="1"/>
              <a:t>Hidden</a:t>
            </a:r>
            <a:r>
              <a:rPr lang="fr-FR" sz="2800" dirty="0"/>
              <a:t> files</a:t>
            </a:r>
          </a:p>
          <a:p>
            <a:endParaRPr lang="fr-FR" sz="2800" dirty="0"/>
          </a:p>
          <a:p>
            <a:r>
              <a:rPr lang="fr-FR" sz="2800" dirty="0" err="1"/>
              <a:t>example</a:t>
            </a:r>
            <a:r>
              <a:rPr lang="fr-FR" sz="2800" dirty="0"/>
              <a:t>: "_SUCCESS", ".part-*.</a:t>
            </a:r>
            <a:r>
              <a:rPr lang="fr-FR" sz="2800" dirty="0" err="1"/>
              <a:t>crc</a:t>
            </a:r>
            <a:r>
              <a:rPr lang="fr-FR" sz="2800" dirty="0"/>
              <a:t>" are </a:t>
            </a:r>
            <a:r>
              <a:rPr lang="fr-FR" sz="2800" dirty="0" err="1"/>
              <a:t>excluded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Dirs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contain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homogeneous</a:t>
            </a:r>
            <a:r>
              <a:rPr lang="fr-FR" sz="2800" dirty="0"/>
              <a:t> files type</a:t>
            </a:r>
          </a:p>
        </p:txBody>
      </p:sp>
    </p:spTree>
    <p:extLst>
      <p:ext uri="{BB962C8B-B14F-4D97-AF65-F5344CB8AC3E}">
        <p14:creationId xmlns:p14="http://schemas.microsoft.com/office/powerpoint/2010/main" val="4291604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Outputs: Distributed Write Files 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275C065-D62C-D623-CED6-1E62C642CB3B}"/>
              </a:ext>
            </a:extLst>
          </p:cNvPr>
          <p:cNvSpPr/>
          <p:nvPr/>
        </p:nvSpPr>
        <p:spPr>
          <a:xfrm>
            <a:off x="5281393" y="475733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AE9428C-A665-FF0C-AC38-E7E6A8A904A8}"/>
              </a:ext>
            </a:extLst>
          </p:cNvPr>
          <p:cNvSpPr/>
          <p:nvPr/>
        </p:nvSpPr>
        <p:spPr>
          <a:xfrm>
            <a:off x="4991375" y="4357688"/>
            <a:ext cx="1942825" cy="2166937"/>
          </a:xfrm>
          <a:prstGeom prst="can">
            <a:avLst>
              <a:gd name="adj" fmla="val 17156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EA506-1887-0927-3713-95160F327584}"/>
              </a:ext>
            </a:extLst>
          </p:cNvPr>
          <p:cNvSpPr/>
          <p:nvPr/>
        </p:nvSpPr>
        <p:spPr>
          <a:xfrm>
            <a:off x="6288450" y="1518524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E5FD5B91-0493-2756-42CC-18DC132C00A1}"/>
              </a:ext>
            </a:extLst>
          </p:cNvPr>
          <p:cNvSpPr/>
          <p:nvPr/>
        </p:nvSpPr>
        <p:spPr>
          <a:xfrm>
            <a:off x="5349415" y="495765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AF617745-88A0-AF76-A50C-D2B2ADD24F50}"/>
              </a:ext>
            </a:extLst>
          </p:cNvPr>
          <p:cNvSpPr/>
          <p:nvPr/>
        </p:nvSpPr>
        <p:spPr>
          <a:xfrm>
            <a:off x="5349415" y="5157976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34A294F-EDEF-3CE1-4816-0526B243F23A}"/>
              </a:ext>
            </a:extLst>
          </p:cNvPr>
          <p:cNvSpPr/>
          <p:nvPr/>
        </p:nvSpPr>
        <p:spPr>
          <a:xfrm>
            <a:off x="5575061" y="508702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B4C3CBB1-8DF0-14B1-CA2E-16E2DBDDA896}"/>
              </a:ext>
            </a:extLst>
          </p:cNvPr>
          <p:cNvSpPr/>
          <p:nvPr/>
        </p:nvSpPr>
        <p:spPr>
          <a:xfrm>
            <a:off x="5650650" y="533705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E4CF401-0961-3F93-66BF-234EB3F27960}"/>
              </a:ext>
            </a:extLst>
          </p:cNvPr>
          <p:cNvSpPr/>
          <p:nvPr/>
        </p:nvSpPr>
        <p:spPr>
          <a:xfrm>
            <a:off x="5821725" y="536021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BF3FA5ED-BDFD-EB3C-A0D2-56EAB89B1B3E}"/>
              </a:ext>
            </a:extLst>
          </p:cNvPr>
          <p:cNvSpPr/>
          <p:nvPr/>
        </p:nvSpPr>
        <p:spPr>
          <a:xfrm>
            <a:off x="5889747" y="556053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9367B79A-667C-A211-9BF6-1399290B28B9}"/>
              </a:ext>
            </a:extLst>
          </p:cNvPr>
          <p:cNvSpPr/>
          <p:nvPr/>
        </p:nvSpPr>
        <p:spPr>
          <a:xfrm>
            <a:off x="5889747" y="57608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9AF7DDF-0244-D522-7D45-C1185C12D37D}"/>
              </a:ext>
            </a:extLst>
          </p:cNvPr>
          <p:cNvSpPr/>
          <p:nvPr/>
        </p:nvSpPr>
        <p:spPr>
          <a:xfrm>
            <a:off x="6115393" y="568990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8D104BB9-366A-9638-CD83-69E774C26EAC}"/>
              </a:ext>
            </a:extLst>
          </p:cNvPr>
          <p:cNvSpPr/>
          <p:nvPr/>
        </p:nvSpPr>
        <p:spPr>
          <a:xfrm>
            <a:off x="6190982" y="5939939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450E6A-C218-23EA-85C0-FF639B35E933}"/>
              </a:ext>
            </a:extLst>
          </p:cNvPr>
          <p:cNvSpPr/>
          <p:nvPr/>
        </p:nvSpPr>
        <p:spPr>
          <a:xfrm>
            <a:off x="2494721" y="204902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044D8-7179-0C09-5BA3-F91813B99B8E}"/>
              </a:ext>
            </a:extLst>
          </p:cNvPr>
          <p:cNvSpPr txBox="1"/>
          <p:nvPr/>
        </p:nvSpPr>
        <p:spPr>
          <a:xfrm>
            <a:off x="2337038" y="1687523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Driver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9E65F-1D21-53A4-1032-42107BFEC637}"/>
              </a:ext>
            </a:extLst>
          </p:cNvPr>
          <p:cNvSpPr txBox="1"/>
          <p:nvPr/>
        </p:nvSpPr>
        <p:spPr>
          <a:xfrm>
            <a:off x="1253035" y="2750542"/>
            <a:ext cx="2483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[1/3] </a:t>
            </a:r>
            <a:r>
              <a:rPr lang="fr-FR" sz="2400" b="1" dirty="0" err="1"/>
              <a:t>knows</a:t>
            </a:r>
            <a:r>
              <a:rPr lang="fr-FR" sz="2400" b="1" dirty="0"/>
              <a:t> </a:t>
            </a:r>
          </a:p>
          <a:p>
            <a:r>
              <a:rPr lang="fr-FR" sz="2400" b="1" dirty="0" err="1"/>
              <a:t>Dataset</a:t>
            </a:r>
            <a:r>
              <a:rPr lang="fr-FR" sz="2400" b="1" dirty="0"/>
              <a:t> partitions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6017DA-371E-6CB7-A1C9-EEB0A3C938EF}"/>
              </a:ext>
            </a:extLst>
          </p:cNvPr>
          <p:cNvSpPr/>
          <p:nvPr/>
        </p:nvSpPr>
        <p:spPr>
          <a:xfrm rot="20628169">
            <a:off x="4392022" y="1934747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7AA78A-AB47-E80D-46EB-7BC79BED65CB}"/>
              </a:ext>
            </a:extLst>
          </p:cNvPr>
          <p:cNvSpPr/>
          <p:nvPr/>
        </p:nvSpPr>
        <p:spPr>
          <a:xfrm rot="21392062">
            <a:off x="4418366" y="2157784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1C209E0-C3E8-CF42-8230-0E1097A80483}"/>
              </a:ext>
            </a:extLst>
          </p:cNvPr>
          <p:cNvSpPr/>
          <p:nvPr/>
        </p:nvSpPr>
        <p:spPr>
          <a:xfrm rot="1101594">
            <a:off x="4391600" y="2436405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3A4E21-1879-0CD0-2AA5-41BAA234C0B3}"/>
              </a:ext>
            </a:extLst>
          </p:cNvPr>
          <p:cNvSpPr txBox="1"/>
          <p:nvPr/>
        </p:nvSpPr>
        <p:spPr>
          <a:xfrm>
            <a:off x="3362743" y="1070850"/>
            <a:ext cx="314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[2/3] </a:t>
            </a:r>
            <a:r>
              <a:rPr lang="fr-FR" sz="2400" b="1" dirty="0" err="1"/>
              <a:t>assign</a:t>
            </a:r>
            <a:r>
              <a:rPr lang="fr-FR" sz="2400" b="1" dirty="0"/>
              <a:t> </a:t>
            </a:r>
            <a:r>
              <a:rPr lang="fr-FR" sz="2400" b="1" dirty="0" err="1"/>
              <a:t>write</a:t>
            </a:r>
            <a:r>
              <a:rPr lang="fr-FR" sz="2400" b="1" dirty="0"/>
              <a:t> </a:t>
            </a:r>
            <a:r>
              <a:rPr lang="fr-FR" sz="2400" b="1" dirty="0" err="1"/>
              <a:t>Tasks</a:t>
            </a:r>
            <a:endParaRPr lang="fr-FR" sz="2400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2C17B27-2E24-7185-B980-EF667FC38074}"/>
              </a:ext>
            </a:extLst>
          </p:cNvPr>
          <p:cNvSpPr/>
          <p:nvPr/>
        </p:nvSpPr>
        <p:spPr>
          <a:xfrm rot="6650668">
            <a:off x="5669479" y="3134554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1964C-8E33-F3E6-5347-2B5B4169D4DE}"/>
              </a:ext>
            </a:extLst>
          </p:cNvPr>
          <p:cNvSpPr txBox="1"/>
          <p:nvPr/>
        </p:nvSpPr>
        <p:spPr>
          <a:xfrm>
            <a:off x="6551805" y="1136209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45729D91-19C5-B0AC-9895-52FEE14E553C}"/>
              </a:ext>
            </a:extLst>
          </p:cNvPr>
          <p:cNvSpPr/>
          <p:nvPr/>
        </p:nvSpPr>
        <p:spPr>
          <a:xfrm>
            <a:off x="6572249" y="165319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Card 26">
            <a:extLst>
              <a:ext uri="{FF2B5EF4-FFF2-40B4-BE49-F238E27FC236}">
                <a16:creationId xmlns:a16="http://schemas.microsoft.com/office/drawing/2014/main" id="{5E49B898-96AB-E485-B3D1-BDFB4811C287}"/>
              </a:ext>
            </a:extLst>
          </p:cNvPr>
          <p:cNvSpPr/>
          <p:nvPr/>
        </p:nvSpPr>
        <p:spPr>
          <a:xfrm>
            <a:off x="6572250" y="18637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45FB06-937A-14EF-4378-0C5DE040D1F6}"/>
              </a:ext>
            </a:extLst>
          </p:cNvPr>
          <p:cNvSpPr/>
          <p:nvPr/>
        </p:nvSpPr>
        <p:spPr>
          <a:xfrm>
            <a:off x="6795656" y="1921619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Flowchart: Card 28">
            <a:extLst>
              <a:ext uri="{FF2B5EF4-FFF2-40B4-BE49-F238E27FC236}">
                <a16:creationId xmlns:a16="http://schemas.microsoft.com/office/drawing/2014/main" id="{9FC2778F-B7D9-A1E8-1CD1-0A296D70580F}"/>
              </a:ext>
            </a:extLst>
          </p:cNvPr>
          <p:cNvSpPr/>
          <p:nvPr/>
        </p:nvSpPr>
        <p:spPr>
          <a:xfrm>
            <a:off x="6942001" y="201946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0249189E-B9E1-C413-63CD-A70DD605DECB}"/>
              </a:ext>
            </a:extLst>
          </p:cNvPr>
          <p:cNvSpPr/>
          <p:nvPr/>
        </p:nvSpPr>
        <p:spPr>
          <a:xfrm>
            <a:off x="6942001" y="2252233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6752A21-7D7E-FCB2-3412-2ECA9114C107}"/>
              </a:ext>
            </a:extLst>
          </p:cNvPr>
          <p:cNvSpPr/>
          <p:nvPr/>
        </p:nvSpPr>
        <p:spPr>
          <a:xfrm>
            <a:off x="7205356" y="2301662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Flowchart: Card 31">
            <a:extLst>
              <a:ext uri="{FF2B5EF4-FFF2-40B4-BE49-F238E27FC236}">
                <a16:creationId xmlns:a16="http://schemas.microsoft.com/office/drawing/2014/main" id="{C308A31F-15A2-68DC-65DB-58B9B40B80C0}"/>
              </a:ext>
            </a:extLst>
          </p:cNvPr>
          <p:cNvSpPr/>
          <p:nvPr/>
        </p:nvSpPr>
        <p:spPr>
          <a:xfrm>
            <a:off x="7321980" y="24301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D56479-2547-E881-E6F0-46BEE7602151}"/>
              </a:ext>
            </a:extLst>
          </p:cNvPr>
          <p:cNvSpPr txBox="1"/>
          <p:nvPr/>
        </p:nvSpPr>
        <p:spPr>
          <a:xfrm>
            <a:off x="6849825" y="3162865"/>
            <a:ext cx="5276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[3/3] </a:t>
            </a:r>
            <a:r>
              <a:rPr lang="fr-FR" sz="2400" b="1" dirty="0" err="1"/>
              <a:t>write</a:t>
            </a:r>
            <a:r>
              <a:rPr lang="fr-FR" sz="2400" b="1" dirty="0"/>
              <a:t> Files</a:t>
            </a:r>
            <a:r>
              <a:rPr lang="fr-FR" sz="2400" dirty="0"/>
              <a:t> = 1 per </a:t>
            </a:r>
            <a:r>
              <a:rPr lang="fr-FR" sz="2400" dirty="0" err="1"/>
              <a:t>dataset</a:t>
            </a:r>
            <a:r>
              <a:rPr lang="fr-FR" sz="2400" dirty="0"/>
              <a:t> partition</a:t>
            </a:r>
          </a:p>
          <a:p>
            <a:r>
              <a:rPr lang="fr-FR" sz="2400" b="1" dirty="0"/>
              <a:t>   ... can </a:t>
            </a:r>
            <a:r>
              <a:rPr lang="fr-FR" sz="2400" b="1" dirty="0" err="1"/>
              <a:t>be</a:t>
            </a:r>
            <a:r>
              <a:rPr lang="fr-FR" sz="2400" b="1" dirty="0"/>
              <a:t> </a:t>
            </a:r>
            <a:r>
              <a:rPr lang="fr-FR" sz="2400" b="1" dirty="0" err="1"/>
              <a:t>efficiently</a:t>
            </a:r>
            <a:r>
              <a:rPr lang="fr-FR" sz="2400" b="1" dirty="0"/>
              <a:t> </a:t>
            </a:r>
            <a:r>
              <a:rPr lang="fr-FR" sz="2400" b="1" dirty="0" err="1"/>
              <a:t>parallelized</a:t>
            </a:r>
            <a:endParaRPr lang="fr-FR" sz="2400" b="1" dirty="0"/>
          </a:p>
          <a:p>
            <a:r>
              <a:rPr lang="fr-FR" sz="2400" b="1" dirty="0"/>
              <a:t>   BUT can lead to </a:t>
            </a:r>
            <a:r>
              <a:rPr lang="fr-FR" sz="2400" b="1" dirty="0" err="1"/>
              <a:t>problem</a:t>
            </a:r>
            <a:endParaRPr lang="fr-FR" sz="2400" b="1" dirty="0"/>
          </a:p>
          <a:p>
            <a:r>
              <a:rPr lang="fr-FR" sz="2400" b="1" dirty="0"/>
              <a:t>        "</a:t>
            </a:r>
            <a:r>
              <a:rPr lang="fr-FR" sz="2400" b="1" dirty="0" err="1"/>
              <a:t>Too</a:t>
            </a:r>
            <a:r>
              <a:rPr lang="fr-FR" sz="2400" b="1" dirty="0"/>
              <a:t> </a:t>
            </a:r>
            <a:r>
              <a:rPr lang="fr-FR" sz="2400" b="1" dirty="0" err="1"/>
              <a:t>many</a:t>
            </a:r>
            <a:r>
              <a:rPr lang="fr-FR" sz="2400" b="1" dirty="0"/>
              <a:t> Small files"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FAE1CD0-75F1-C025-036E-24C41A54E7BE}"/>
              </a:ext>
            </a:extLst>
          </p:cNvPr>
          <p:cNvSpPr/>
          <p:nvPr/>
        </p:nvSpPr>
        <p:spPr>
          <a:xfrm rot="6650668">
            <a:off x="5765420" y="3396412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9EFB41B-2DED-F904-972A-74C1D8C1D010}"/>
              </a:ext>
            </a:extLst>
          </p:cNvPr>
          <p:cNvSpPr/>
          <p:nvPr/>
        </p:nvSpPr>
        <p:spPr>
          <a:xfrm rot="6650668">
            <a:off x="5917820" y="3548812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647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Spark ".</a:t>
            </a:r>
            <a:r>
              <a:rPr lang="fr-FR" dirty="0" err="1"/>
              <a:t>write</a:t>
            </a:r>
            <a:r>
              <a:rPr lang="fr-FR" dirty="0"/>
              <a:t>()"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2DBAB-31DC-5E6F-A276-80804B94849F}"/>
              </a:ext>
            </a:extLst>
          </p:cNvPr>
          <p:cNvSpPr txBox="1"/>
          <p:nvPr/>
        </p:nvSpPr>
        <p:spPr>
          <a:xfrm>
            <a:off x="1976437" y="1719262"/>
            <a:ext cx="54573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&lt;Row&gt; </a:t>
            </a:r>
            <a:r>
              <a:rPr lang="fr-FR" sz="2800" dirty="0" err="1"/>
              <a:t>ds</a:t>
            </a:r>
            <a:r>
              <a:rPr lang="fr-FR" sz="2800" dirty="0"/>
              <a:t>  = ...</a:t>
            </a:r>
          </a:p>
          <a:p>
            <a:r>
              <a:rPr lang="fr-FR" sz="2800" dirty="0" err="1"/>
              <a:t>ds</a:t>
            </a:r>
            <a:r>
              <a:rPr lang="fr-FR" sz="2800" b="1" dirty="0" err="1"/>
              <a:t>.write</a:t>
            </a:r>
            <a:r>
              <a:rPr lang="fr-FR" sz="2800" b="1" dirty="0"/>
              <a:t>()</a:t>
            </a:r>
          </a:p>
          <a:p>
            <a:r>
              <a:rPr lang="fr-FR" sz="2800" dirty="0"/>
              <a:t>    </a:t>
            </a:r>
            <a:r>
              <a:rPr lang="fr-FR" sz="2800" b="1" dirty="0"/>
              <a:t>.format(</a:t>
            </a:r>
            <a:r>
              <a:rPr lang="fr-FR" sz="2800" dirty="0"/>
              <a:t>"parquet"</a:t>
            </a:r>
            <a:r>
              <a:rPr lang="fr-FR" sz="2800" b="1" dirty="0"/>
              <a:t>)</a:t>
            </a:r>
          </a:p>
          <a:p>
            <a:r>
              <a:rPr lang="fr-FR" sz="2800" b="1" dirty="0"/>
              <a:t>    .option(</a:t>
            </a:r>
            <a:r>
              <a:rPr lang="fr-FR" sz="2800" dirty="0"/>
              <a:t>"compression", "</a:t>
            </a:r>
            <a:r>
              <a:rPr lang="fr-FR" sz="2800" dirty="0" err="1"/>
              <a:t>snappy</a:t>
            </a:r>
            <a:r>
              <a:rPr lang="fr-FR" sz="2800" dirty="0"/>
              <a:t>"</a:t>
            </a:r>
            <a:r>
              <a:rPr lang="fr-FR" sz="2800" b="1" dirty="0"/>
              <a:t>)</a:t>
            </a:r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save</a:t>
            </a:r>
            <a:r>
              <a:rPr lang="fr-FR" sz="2800" b="1" dirty="0"/>
              <a:t>(</a:t>
            </a:r>
            <a:r>
              <a:rPr lang="fr-FR" sz="2800" dirty="0"/>
              <a:t>"</a:t>
            </a:r>
            <a:r>
              <a:rPr lang="fr-FR" sz="2800" dirty="0" err="1"/>
              <a:t>hdfs</a:t>
            </a:r>
            <a:r>
              <a:rPr lang="fr-FR" sz="2800" dirty="0"/>
              <a:t>://</a:t>
            </a:r>
            <a:r>
              <a:rPr lang="fr-FR" sz="2800" dirty="0" err="1"/>
              <a:t>path</a:t>
            </a:r>
            <a:r>
              <a:rPr lang="fr-FR" sz="2800" dirty="0"/>
              <a:t>/</a:t>
            </a:r>
            <a:r>
              <a:rPr lang="fr-FR" sz="2800" dirty="0" err="1"/>
              <a:t>dir</a:t>
            </a:r>
            <a:r>
              <a:rPr lang="fr-FR" sz="2800" dirty="0"/>
              <a:t>"</a:t>
            </a:r>
            <a:r>
              <a:rPr lang="fr-FR" sz="2800" b="1" dirty="0"/>
              <a:t>)</a:t>
            </a:r>
            <a:endParaRPr lang="fr-F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6A31D-B4CF-8A1D-F60E-AA860C389428}"/>
              </a:ext>
            </a:extLst>
          </p:cNvPr>
          <p:cNvSpPr txBox="1"/>
          <p:nvPr/>
        </p:nvSpPr>
        <p:spPr>
          <a:xfrm>
            <a:off x="1976437" y="4986337"/>
            <a:ext cx="44843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sparkSession</a:t>
            </a:r>
            <a:endParaRPr lang="fr-FR" sz="2800" dirty="0"/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sql</a:t>
            </a:r>
            <a:r>
              <a:rPr lang="fr-FR" sz="2800" b="1" dirty="0"/>
              <a:t>(</a:t>
            </a:r>
            <a:r>
              <a:rPr lang="fr-FR" sz="2800" dirty="0"/>
              <a:t>"INSERT ... SELECT .. "</a:t>
            </a:r>
            <a:r>
              <a:rPr lang="fr-FR" sz="2800" b="1" dirty="0"/>
              <a:t>);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50118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25428"/>
          </a:xfrm>
        </p:spPr>
        <p:txBody>
          <a:bodyPr/>
          <a:lstStyle/>
          <a:p>
            <a:pPr algn="ctr"/>
            <a:r>
              <a:rPr lang="fr-FR" dirty="0"/>
              <a:t>Write ... UUID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filenames</a:t>
            </a:r>
            <a:br>
              <a:rPr lang="fr-FR" dirty="0"/>
            </a:br>
            <a:r>
              <a:rPr lang="fr-FR" dirty="0"/>
              <a:t>1 File per Partition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F1F81-EBE4-7AE9-9CBB-1CDEA00AE804}"/>
              </a:ext>
            </a:extLst>
          </p:cNvPr>
          <p:cNvSpPr txBox="1"/>
          <p:nvPr/>
        </p:nvSpPr>
        <p:spPr>
          <a:xfrm>
            <a:off x="1609724" y="2062758"/>
            <a:ext cx="74862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 </a:t>
            </a:r>
            <a:r>
              <a:rPr lang="fr-FR" sz="2000" dirty="0" err="1"/>
              <a:t>write</a:t>
            </a:r>
            <a:r>
              <a:rPr lang="fr-FR" sz="2000" dirty="0"/>
              <a:t> in a Distributed </a:t>
            </a:r>
            <a:r>
              <a:rPr lang="fr-FR" sz="2000" dirty="0" err="1"/>
              <a:t>way</a:t>
            </a:r>
            <a:r>
              <a:rPr lang="fr-FR" sz="2000" dirty="0"/>
              <a:t>,  Spark </a:t>
            </a:r>
            <a:r>
              <a:rPr lang="fr-FR" sz="2000" dirty="0" err="1"/>
              <a:t>generates</a:t>
            </a:r>
            <a:r>
              <a:rPr lang="fr-FR" sz="2000" dirty="0"/>
              <a:t> </a:t>
            </a:r>
            <a:r>
              <a:rPr lang="fr-FR" sz="2000" dirty="0" err="1"/>
              <a:t>random</a:t>
            </a:r>
            <a:r>
              <a:rPr lang="fr-FR" sz="2000" dirty="0"/>
              <a:t> UUID </a:t>
            </a:r>
            <a:r>
              <a:rPr lang="fr-FR" sz="2000" dirty="0" err="1"/>
              <a:t>filename</a:t>
            </a:r>
            <a:r>
              <a:rPr lang="fr-FR" sz="2000" dirty="0"/>
              <a:t>,</a:t>
            </a:r>
          </a:p>
          <a:p>
            <a:r>
              <a:rPr lang="fr-FR" sz="2000" dirty="0"/>
              <a:t>and "part-000xx" index for </a:t>
            </a:r>
            <a:r>
              <a:rPr lang="fr-FR" sz="2000" dirty="0" err="1"/>
              <a:t>each</a:t>
            </a:r>
            <a:r>
              <a:rPr lang="fr-FR" sz="2000" dirty="0"/>
              <a:t> partition</a:t>
            </a:r>
          </a:p>
          <a:p>
            <a:r>
              <a:rPr lang="fr-FR" sz="2000" dirty="0"/>
              <a:t>"_SUCCESS" </a:t>
            </a:r>
            <a:r>
              <a:rPr lang="fr-FR" sz="2000" dirty="0" err="1"/>
              <a:t>is</a:t>
            </a:r>
            <a:r>
              <a:rPr lang="fr-FR" sz="2000" dirty="0"/>
              <a:t> an </a:t>
            </a:r>
            <a:r>
              <a:rPr lang="fr-FR" sz="2000" dirty="0" err="1"/>
              <a:t>empty</a:t>
            </a:r>
            <a:r>
              <a:rPr lang="fr-FR" sz="2000" dirty="0"/>
              <a:t> marker file</a:t>
            </a:r>
          </a:p>
          <a:p>
            <a:endParaRPr lang="fr-FR" sz="2000" dirty="0"/>
          </a:p>
          <a:p>
            <a:r>
              <a:rPr lang="fr-FR" sz="2000" dirty="0" err="1"/>
              <a:t>example</a:t>
            </a:r>
            <a:r>
              <a:rPr lang="fr-FR" sz="2000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8AE13-495A-91BF-998D-4CED68DE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6" y="4348731"/>
            <a:ext cx="10557095" cy="17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62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(Input -&gt;) Transformations  (-&gt; Outputs)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DF64C7-90EE-A6E5-E3FF-85700C4526B1}"/>
              </a:ext>
            </a:extLst>
          </p:cNvPr>
          <p:cNvSpPr/>
          <p:nvPr/>
        </p:nvSpPr>
        <p:spPr>
          <a:xfrm>
            <a:off x="6288450" y="1518524"/>
            <a:ext cx="3483076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CB70F-0E2D-7A38-FADA-AAE654487973}"/>
              </a:ext>
            </a:extLst>
          </p:cNvPr>
          <p:cNvSpPr/>
          <p:nvPr/>
        </p:nvSpPr>
        <p:spPr>
          <a:xfrm>
            <a:off x="2494721" y="204902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2CC0-8BA1-CC25-B5BA-6368047638D1}"/>
              </a:ext>
            </a:extLst>
          </p:cNvPr>
          <p:cNvSpPr txBox="1"/>
          <p:nvPr/>
        </p:nvSpPr>
        <p:spPr>
          <a:xfrm>
            <a:off x="2337038" y="1687523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B9C03-A9D1-E648-7D3A-75ECB825155B}"/>
              </a:ext>
            </a:extLst>
          </p:cNvPr>
          <p:cNvSpPr txBox="1"/>
          <p:nvPr/>
        </p:nvSpPr>
        <p:spPr>
          <a:xfrm>
            <a:off x="1253035" y="2750542"/>
            <a:ext cx="2483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[1/3] </a:t>
            </a:r>
            <a:r>
              <a:rPr lang="fr-FR" sz="2400" b="1" dirty="0" err="1"/>
              <a:t>knows</a:t>
            </a:r>
            <a:r>
              <a:rPr lang="fr-FR" sz="2400" b="1" dirty="0"/>
              <a:t> </a:t>
            </a:r>
          </a:p>
          <a:p>
            <a:r>
              <a:rPr lang="fr-FR" sz="2400" b="1" dirty="0" err="1"/>
              <a:t>Dataset</a:t>
            </a:r>
            <a:r>
              <a:rPr lang="fr-FR" sz="2400" b="1" dirty="0"/>
              <a:t> partitions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53745A-959C-E1C3-99C3-B889EE6FAD2E}"/>
              </a:ext>
            </a:extLst>
          </p:cNvPr>
          <p:cNvSpPr/>
          <p:nvPr/>
        </p:nvSpPr>
        <p:spPr>
          <a:xfrm rot="20628169">
            <a:off x="4392022" y="1934747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1EBEBC-FF57-9DDD-1437-D99E7FE55732}"/>
              </a:ext>
            </a:extLst>
          </p:cNvPr>
          <p:cNvSpPr/>
          <p:nvPr/>
        </p:nvSpPr>
        <p:spPr>
          <a:xfrm rot="21392062">
            <a:off x="4418366" y="2157784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4A4B4B-57CA-2DA0-565A-BDD37837A34B}"/>
              </a:ext>
            </a:extLst>
          </p:cNvPr>
          <p:cNvSpPr/>
          <p:nvPr/>
        </p:nvSpPr>
        <p:spPr>
          <a:xfrm rot="1101594">
            <a:off x="4391600" y="2436405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5832E-1E5F-2D03-5CC0-135BB19B9826}"/>
              </a:ext>
            </a:extLst>
          </p:cNvPr>
          <p:cNvSpPr txBox="1"/>
          <p:nvPr/>
        </p:nvSpPr>
        <p:spPr>
          <a:xfrm>
            <a:off x="3362743" y="1070850"/>
            <a:ext cx="23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[2/3] </a:t>
            </a:r>
            <a:r>
              <a:rPr lang="fr-FR" sz="2400" b="1" dirty="0" err="1"/>
              <a:t>assign</a:t>
            </a:r>
            <a:r>
              <a:rPr lang="fr-FR" sz="2400" b="1" dirty="0"/>
              <a:t> </a:t>
            </a:r>
            <a:r>
              <a:rPr lang="fr-FR" sz="2400" b="1" dirty="0" err="1"/>
              <a:t>Tasks</a:t>
            </a:r>
            <a:endParaRPr lang="fr-FR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C60B4-2C0F-07DA-BB28-8825AA0D2C17}"/>
              </a:ext>
            </a:extLst>
          </p:cNvPr>
          <p:cNvSpPr txBox="1"/>
          <p:nvPr/>
        </p:nvSpPr>
        <p:spPr>
          <a:xfrm>
            <a:off x="6551805" y="1136209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1681FDE5-22F5-63F7-0A2F-BF772D1D0C33}"/>
              </a:ext>
            </a:extLst>
          </p:cNvPr>
          <p:cNvSpPr/>
          <p:nvPr/>
        </p:nvSpPr>
        <p:spPr>
          <a:xfrm>
            <a:off x="6572249" y="165319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4C48B531-0B52-B8A2-C81C-7E4F4AD5BC34}"/>
              </a:ext>
            </a:extLst>
          </p:cNvPr>
          <p:cNvSpPr/>
          <p:nvPr/>
        </p:nvSpPr>
        <p:spPr>
          <a:xfrm>
            <a:off x="6572250" y="18637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7486A6-4FFC-367B-4D96-E4CC33CBBBB8}"/>
              </a:ext>
            </a:extLst>
          </p:cNvPr>
          <p:cNvSpPr/>
          <p:nvPr/>
        </p:nvSpPr>
        <p:spPr>
          <a:xfrm>
            <a:off x="6795656" y="1921619"/>
            <a:ext cx="354193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57D17627-343A-E455-1623-1A118D27B649}"/>
              </a:ext>
            </a:extLst>
          </p:cNvPr>
          <p:cNvSpPr/>
          <p:nvPr/>
        </p:nvSpPr>
        <p:spPr>
          <a:xfrm>
            <a:off x="6942001" y="201946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0C3888A9-1789-88AE-5A35-7C89722BED51}"/>
              </a:ext>
            </a:extLst>
          </p:cNvPr>
          <p:cNvSpPr/>
          <p:nvPr/>
        </p:nvSpPr>
        <p:spPr>
          <a:xfrm>
            <a:off x="6942001" y="2252233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FE8E3-131D-1912-7521-8D2E0FD80971}"/>
              </a:ext>
            </a:extLst>
          </p:cNvPr>
          <p:cNvSpPr/>
          <p:nvPr/>
        </p:nvSpPr>
        <p:spPr>
          <a:xfrm>
            <a:off x="7206246" y="2319857"/>
            <a:ext cx="3623679" cy="794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owchart: Card 17">
            <a:extLst>
              <a:ext uri="{FF2B5EF4-FFF2-40B4-BE49-F238E27FC236}">
                <a16:creationId xmlns:a16="http://schemas.microsoft.com/office/drawing/2014/main" id="{5354395D-4245-D80F-3A8C-8683DD838CB8}"/>
              </a:ext>
            </a:extLst>
          </p:cNvPr>
          <p:cNvSpPr/>
          <p:nvPr/>
        </p:nvSpPr>
        <p:spPr>
          <a:xfrm>
            <a:off x="7321980" y="24301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46085-0F5C-E68A-DC6C-C2B373259657}"/>
              </a:ext>
            </a:extLst>
          </p:cNvPr>
          <p:cNvSpPr txBox="1"/>
          <p:nvPr/>
        </p:nvSpPr>
        <p:spPr>
          <a:xfrm>
            <a:off x="5460659" y="3444221"/>
            <a:ext cx="6682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[3/3] </a:t>
            </a:r>
            <a:r>
              <a:rPr lang="fr-FR" sz="2400" b="1" dirty="0"/>
              <a:t>transformation </a:t>
            </a:r>
            <a:r>
              <a:rPr lang="fr-FR" sz="2400" b="1" dirty="0" err="1"/>
              <a:t>Tasks</a:t>
            </a:r>
            <a:endParaRPr lang="fr-FR" sz="2400" b="1" dirty="0"/>
          </a:p>
          <a:p>
            <a:endParaRPr lang="fr-FR" sz="2400" b="1" dirty="0"/>
          </a:p>
          <a:p>
            <a:endParaRPr lang="fr-FR" sz="2400" b="1" dirty="0"/>
          </a:p>
          <a:p>
            <a:r>
              <a:rPr lang="fr-FR" sz="2400" dirty="0"/>
              <a:t>can change partitions </a:t>
            </a:r>
            <a:r>
              <a:rPr lang="fr-FR" sz="2400" dirty="0" err="1"/>
              <a:t>topology</a:t>
            </a:r>
            <a:r>
              <a:rPr lang="fr-FR" sz="2400" dirty="0"/>
              <a:t> (change count/size)</a:t>
            </a:r>
          </a:p>
          <a:p>
            <a:endParaRPr lang="fr-FR" sz="2400" dirty="0"/>
          </a:p>
          <a:p>
            <a:r>
              <a:rPr lang="fr-FR" sz="2400" dirty="0"/>
              <a:t>can </a:t>
            </a:r>
            <a:r>
              <a:rPr lang="fr-FR" sz="2400" dirty="0" err="1"/>
              <a:t>redistribute</a:t>
            </a:r>
            <a:r>
              <a:rPr lang="fr-FR" sz="2400" dirty="0"/>
              <a:t> data on cluster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A186D732-30AC-9C44-5284-C4F1E95D2BC3}"/>
              </a:ext>
            </a:extLst>
          </p:cNvPr>
          <p:cNvSpPr/>
          <p:nvPr/>
        </p:nvSpPr>
        <p:spPr>
          <a:xfrm>
            <a:off x="6990734" y="1581557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13A1C586-2EF4-0FF3-A861-F63E97FBECB9}"/>
              </a:ext>
            </a:extLst>
          </p:cNvPr>
          <p:cNvSpPr/>
          <p:nvPr/>
        </p:nvSpPr>
        <p:spPr>
          <a:xfrm>
            <a:off x="7421578" y="164619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C2A08B3D-F393-B2A1-50E6-EFDF5B1638B0}"/>
              </a:ext>
            </a:extLst>
          </p:cNvPr>
          <p:cNvSpPr/>
          <p:nvPr/>
        </p:nvSpPr>
        <p:spPr>
          <a:xfrm>
            <a:off x="7426119" y="1948199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24CE6C4D-C401-2BF8-07E3-9BA4DDE5A0A5}"/>
              </a:ext>
            </a:extLst>
          </p:cNvPr>
          <p:cNvSpPr/>
          <p:nvPr/>
        </p:nvSpPr>
        <p:spPr>
          <a:xfrm>
            <a:off x="7741102" y="2354335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6EA8DD21-1B7D-7106-BD78-F135AABA28DD}"/>
              </a:ext>
            </a:extLst>
          </p:cNvPr>
          <p:cNvSpPr/>
          <p:nvPr/>
        </p:nvSpPr>
        <p:spPr>
          <a:xfrm>
            <a:off x="7321980" y="27267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DDEE7BB5-9CDD-3C2B-0D42-9B12214FA7C0}"/>
              </a:ext>
            </a:extLst>
          </p:cNvPr>
          <p:cNvSpPr/>
          <p:nvPr/>
        </p:nvSpPr>
        <p:spPr>
          <a:xfrm>
            <a:off x="7741102" y="2650935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8476EA03-DADB-0B3B-EAFF-299CE98E6CCC}"/>
              </a:ext>
            </a:extLst>
          </p:cNvPr>
          <p:cNvSpPr/>
          <p:nvPr/>
        </p:nvSpPr>
        <p:spPr>
          <a:xfrm>
            <a:off x="8058822" y="243480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2CF9FD1C-E250-64E8-A86C-98166AC25F5E}"/>
              </a:ext>
            </a:extLst>
          </p:cNvPr>
          <p:cNvSpPr/>
          <p:nvPr/>
        </p:nvSpPr>
        <p:spPr>
          <a:xfrm>
            <a:off x="8487470" y="2358948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72D49D3E-5356-EB73-72D0-CBD3CBC78599}"/>
              </a:ext>
            </a:extLst>
          </p:cNvPr>
          <p:cNvSpPr/>
          <p:nvPr/>
        </p:nvSpPr>
        <p:spPr>
          <a:xfrm>
            <a:off x="8058822" y="273140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4CE6D5FB-DD9C-70F3-8F47-D7091E4ED6DC}"/>
              </a:ext>
            </a:extLst>
          </p:cNvPr>
          <p:cNvSpPr/>
          <p:nvPr/>
        </p:nvSpPr>
        <p:spPr>
          <a:xfrm>
            <a:off x="8487470" y="2655548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B5569B77-A77B-A88C-0D19-95D036255162}"/>
              </a:ext>
            </a:extLst>
          </p:cNvPr>
          <p:cNvSpPr/>
          <p:nvPr/>
        </p:nvSpPr>
        <p:spPr>
          <a:xfrm>
            <a:off x="8801799" y="2423876"/>
            <a:ext cx="263356" cy="254504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AA2C71AA-FB14-BE2B-3341-F366F24473DE}"/>
              </a:ext>
            </a:extLst>
          </p:cNvPr>
          <p:cNvSpPr/>
          <p:nvPr/>
        </p:nvSpPr>
        <p:spPr>
          <a:xfrm>
            <a:off x="8806804" y="2817425"/>
            <a:ext cx="258352" cy="4571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owchart: Card 33">
            <a:extLst>
              <a:ext uri="{FF2B5EF4-FFF2-40B4-BE49-F238E27FC236}">
                <a16:creationId xmlns:a16="http://schemas.microsoft.com/office/drawing/2014/main" id="{C5A1B188-B296-5D75-DF5A-E029D625057C}"/>
              </a:ext>
            </a:extLst>
          </p:cNvPr>
          <p:cNvSpPr/>
          <p:nvPr/>
        </p:nvSpPr>
        <p:spPr>
          <a:xfrm>
            <a:off x="9513174" y="2341432"/>
            <a:ext cx="263356" cy="254504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owchart: Card 34">
            <a:extLst>
              <a:ext uri="{FF2B5EF4-FFF2-40B4-BE49-F238E27FC236}">
                <a16:creationId xmlns:a16="http://schemas.microsoft.com/office/drawing/2014/main" id="{A0A57CD9-6929-45EA-D37C-01827BC04487}"/>
              </a:ext>
            </a:extLst>
          </p:cNvPr>
          <p:cNvSpPr/>
          <p:nvPr/>
        </p:nvSpPr>
        <p:spPr>
          <a:xfrm>
            <a:off x="9506091" y="2817425"/>
            <a:ext cx="258352" cy="4571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F6E641B4-EEEC-C34F-10A3-2805629A4753}"/>
              </a:ext>
            </a:extLst>
          </p:cNvPr>
          <p:cNvSpPr/>
          <p:nvPr/>
        </p:nvSpPr>
        <p:spPr>
          <a:xfrm>
            <a:off x="9513174" y="2640259"/>
            <a:ext cx="258352" cy="103985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owchart: Card 36">
            <a:extLst>
              <a:ext uri="{FF2B5EF4-FFF2-40B4-BE49-F238E27FC236}">
                <a16:creationId xmlns:a16="http://schemas.microsoft.com/office/drawing/2014/main" id="{8111703C-555F-909F-12A0-1534106B3B71}"/>
              </a:ext>
            </a:extLst>
          </p:cNvPr>
          <p:cNvSpPr/>
          <p:nvPr/>
        </p:nvSpPr>
        <p:spPr>
          <a:xfrm>
            <a:off x="9501328" y="2920696"/>
            <a:ext cx="258352" cy="111522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2774A8D-CE4D-A815-12F1-E10D4C7C1CD5}"/>
              </a:ext>
            </a:extLst>
          </p:cNvPr>
          <p:cNvSpPr/>
          <p:nvPr/>
        </p:nvSpPr>
        <p:spPr>
          <a:xfrm rot="19764003">
            <a:off x="9127365" y="2450458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0A1E657-FBA2-FA81-97CC-8FA90E0CD415}"/>
              </a:ext>
            </a:extLst>
          </p:cNvPr>
          <p:cNvSpPr/>
          <p:nvPr/>
        </p:nvSpPr>
        <p:spPr>
          <a:xfrm rot="19189934">
            <a:off x="9158579" y="2715157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84C8F94-BED7-B573-F5D1-3862813CF347}"/>
              </a:ext>
            </a:extLst>
          </p:cNvPr>
          <p:cNvSpPr/>
          <p:nvPr/>
        </p:nvSpPr>
        <p:spPr>
          <a:xfrm rot="3100614">
            <a:off x="9142076" y="2715156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7A38BDB-070A-196F-9D01-FBB199FAA2D4}"/>
              </a:ext>
            </a:extLst>
          </p:cNvPr>
          <p:cNvSpPr/>
          <p:nvPr/>
        </p:nvSpPr>
        <p:spPr>
          <a:xfrm rot="1816639">
            <a:off x="9079156" y="2466239"/>
            <a:ext cx="404793" cy="131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owchart: Card 45">
            <a:extLst>
              <a:ext uri="{FF2B5EF4-FFF2-40B4-BE49-F238E27FC236}">
                <a16:creationId xmlns:a16="http://schemas.microsoft.com/office/drawing/2014/main" id="{008D4035-4C95-2A49-BA00-E96D35D26D13}"/>
              </a:ext>
            </a:extLst>
          </p:cNvPr>
          <p:cNvSpPr/>
          <p:nvPr/>
        </p:nvSpPr>
        <p:spPr>
          <a:xfrm>
            <a:off x="10212057" y="2486932"/>
            <a:ext cx="306130" cy="13999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57ED7E9-0BE2-E6B4-0B8F-42F72C1B4862}"/>
              </a:ext>
            </a:extLst>
          </p:cNvPr>
          <p:cNvSpPr/>
          <p:nvPr/>
        </p:nvSpPr>
        <p:spPr>
          <a:xfrm rot="1816639">
            <a:off x="9832382" y="2442309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89FDB2C-02D5-221F-0946-FCB5FA169FB1}"/>
              </a:ext>
            </a:extLst>
          </p:cNvPr>
          <p:cNvSpPr/>
          <p:nvPr/>
        </p:nvSpPr>
        <p:spPr>
          <a:xfrm rot="19198931">
            <a:off x="9853461" y="2843040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owchart: Card 49">
            <a:extLst>
              <a:ext uri="{FF2B5EF4-FFF2-40B4-BE49-F238E27FC236}">
                <a16:creationId xmlns:a16="http://schemas.microsoft.com/office/drawing/2014/main" id="{019633F4-91B2-8D82-D035-9345CFEF4394}"/>
              </a:ext>
            </a:extLst>
          </p:cNvPr>
          <p:cNvSpPr/>
          <p:nvPr/>
        </p:nvSpPr>
        <p:spPr>
          <a:xfrm>
            <a:off x="10221044" y="2716168"/>
            <a:ext cx="306130" cy="13999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60A9353-4AEE-086F-B472-4A37DC838BED}"/>
              </a:ext>
            </a:extLst>
          </p:cNvPr>
          <p:cNvSpPr/>
          <p:nvPr/>
        </p:nvSpPr>
        <p:spPr>
          <a:xfrm>
            <a:off x="9871317" y="2623717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Arrow: Curved Down 51">
            <a:extLst>
              <a:ext uri="{FF2B5EF4-FFF2-40B4-BE49-F238E27FC236}">
                <a16:creationId xmlns:a16="http://schemas.microsoft.com/office/drawing/2014/main" id="{96DA3F8A-C928-C937-8D35-3E4B28E948E8}"/>
              </a:ext>
            </a:extLst>
          </p:cNvPr>
          <p:cNvSpPr/>
          <p:nvPr/>
        </p:nvSpPr>
        <p:spPr>
          <a:xfrm>
            <a:off x="7949891" y="1580640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0655F6A2-E27D-561E-1BBA-2D9C63625179}"/>
              </a:ext>
            </a:extLst>
          </p:cNvPr>
          <p:cNvSpPr/>
          <p:nvPr/>
        </p:nvSpPr>
        <p:spPr>
          <a:xfrm>
            <a:off x="7860940" y="199312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CE9A303-EF57-8004-6FAC-A38A2B7474C1}"/>
              </a:ext>
            </a:extLst>
          </p:cNvPr>
          <p:cNvSpPr/>
          <p:nvPr/>
        </p:nvSpPr>
        <p:spPr>
          <a:xfrm rot="18395894">
            <a:off x="9060778" y="2277263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FF4D37D-F5CD-2085-E0E3-F3713048C33C}"/>
              </a:ext>
            </a:extLst>
          </p:cNvPr>
          <p:cNvSpPr/>
          <p:nvPr/>
        </p:nvSpPr>
        <p:spPr>
          <a:xfrm rot="17296484">
            <a:off x="8874318" y="2071232"/>
            <a:ext cx="685340" cy="118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A8FA393-12C6-9431-8AD1-EB7C064CDBFF}"/>
              </a:ext>
            </a:extLst>
          </p:cNvPr>
          <p:cNvSpPr/>
          <p:nvPr/>
        </p:nvSpPr>
        <p:spPr>
          <a:xfrm rot="3404879">
            <a:off x="8851416" y="2002404"/>
            <a:ext cx="765212" cy="84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9E39D332-C819-4514-9F91-ABD4D91D7611}"/>
              </a:ext>
            </a:extLst>
          </p:cNvPr>
          <p:cNvSpPr/>
          <p:nvPr/>
        </p:nvSpPr>
        <p:spPr>
          <a:xfrm rot="2494603">
            <a:off x="8960442" y="1848153"/>
            <a:ext cx="540276" cy="1066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010C152-27AA-EE00-2AD3-6672C319BBA3}"/>
              </a:ext>
            </a:extLst>
          </p:cNvPr>
          <p:cNvSpPr/>
          <p:nvPr/>
        </p:nvSpPr>
        <p:spPr>
          <a:xfrm rot="21009988">
            <a:off x="9041942" y="1676246"/>
            <a:ext cx="278142" cy="948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owchart: Card 58">
            <a:extLst>
              <a:ext uri="{FF2B5EF4-FFF2-40B4-BE49-F238E27FC236}">
                <a16:creationId xmlns:a16="http://schemas.microsoft.com/office/drawing/2014/main" id="{4B9E97E0-C91D-EE10-6684-45F056A515A6}"/>
              </a:ext>
            </a:extLst>
          </p:cNvPr>
          <p:cNvSpPr/>
          <p:nvPr/>
        </p:nvSpPr>
        <p:spPr>
          <a:xfrm>
            <a:off x="8458822" y="1597586"/>
            <a:ext cx="263356" cy="254504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6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2493963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995851" y="5194485"/>
            <a:ext cx="9607061" cy="13950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145931" y="4524069"/>
            <a:ext cx="849921" cy="392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AA2E3-8E7F-92E4-CDFF-0ECAE541FA60}"/>
              </a:ext>
            </a:extLst>
          </p:cNvPr>
          <p:cNvSpPr/>
          <p:nvPr/>
        </p:nvSpPr>
        <p:spPr>
          <a:xfrm>
            <a:off x="1995852" y="1494691"/>
            <a:ext cx="9607061" cy="28248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527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"Narrow"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AE819-8FEB-EF57-1687-5504C03964B9}"/>
              </a:ext>
            </a:extLst>
          </p:cNvPr>
          <p:cNvSpPr txBox="1"/>
          <p:nvPr/>
        </p:nvSpPr>
        <p:spPr>
          <a:xfrm>
            <a:off x="3569287" y="1511190"/>
            <a:ext cx="4552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https://www.wordreference.com/enfr/narrow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5FD0C1-B885-24B0-BF49-287AFC9638CB}"/>
              </a:ext>
            </a:extLst>
          </p:cNvPr>
          <p:cNvCxnSpPr>
            <a:cxnSpLocks/>
          </p:cNvCxnSpPr>
          <p:nvPr/>
        </p:nvCxnSpPr>
        <p:spPr>
          <a:xfrm>
            <a:off x="3453646" y="4880835"/>
            <a:ext cx="15906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5FE284-42AA-CE92-43F9-8FBC414683E4}"/>
              </a:ext>
            </a:extLst>
          </p:cNvPr>
          <p:cNvCxnSpPr>
            <a:cxnSpLocks/>
          </p:cNvCxnSpPr>
          <p:nvPr/>
        </p:nvCxnSpPr>
        <p:spPr>
          <a:xfrm>
            <a:off x="3453646" y="5201369"/>
            <a:ext cx="16144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BB5E9B18-012E-4F11-713E-CFBF839DD76A}"/>
              </a:ext>
            </a:extLst>
          </p:cNvPr>
          <p:cNvSpPr/>
          <p:nvPr/>
        </p:nvSpPr>
        <p:spPr>
          <a:xfrm>
            <a:off x="4097867" y="4942756"/>
            <a:ext cx="467616" cy="18703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4E810E-20C9-9308-6A2C-05C1DB20AAD0}"/>
              </a:ext>
            </a:extLst>
          </p:cNvPr>
          <p:cNvSpPr/>
          <p:nvPr/>
        </p:nvSpPr>
        <p:spPr>
          <a:xfrm rot="18295525">
            <a:off x="3612421" y="4353507"/>
            <a:ext cx="261937" cy="523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734965D-BB72-44C0-0A7F-4442C3E97945}"/>
              </a:ext>
            </a:extLst>
          </p:cNvPr>
          <p:cNvSpPr/>
          <p:nvPr/>
        </p:nvSpPr>
        <p:spPr>
          <a:xfrm rot="14422814">
            <a:off x="3575089" y="5153508"/>
            <a:ext cx="261937" cy="523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D71C4-F9D2-3E56-0E0B-00DF50D45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46" y="2047209"/>
            <a:ext cx="4992787" cy="10649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2CCFC6-7225-9633-EA67-7974B6B47307}"/>
              </a:ext>
            </a:extLst>
          </p:cNvPr>
          <p:cNvSpPr txBox="1"/>
          <p:nvPr/>
        </p:nvSpPr>
        <p:spPr>
          <a:xfrm>
            <a:off x="3951121" y="5633750"/>
            <a:ext cx="87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narrow</a:t>
            </a:r>
            <a:endParaRPr lang="fr-FR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5FACEF-C8BE-78E6-C898-0F3E9B00D365}"/>
              </a:ext>
            </a:extLst>
          </p:cNvPr>
          <p:cNvCxnSpPr>
            <a:cxnSpLocks/>
          </p:cNvCxnSpPr>
          <p:nvPr/>
        </p:nvCxnSpPr>
        <p:spPr>
          <a:xfrm>
            <a:off x="7819583" y="4305775"/>
            <a:ext cx="15906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A84476-92E0-68BF-040A-C81EF8CC4A32}"/>
              </a:ext>
            </a:extLst>
          </p:cNvPr>
          <p:cNvCxnSpPr>
            <a:cxnSpLocks/>
          </p:cNvCxnSpPr>
          <p:nvPr/>
        </p:nvCxnSpPr>
        <p:spPr>
          <a:xfrm>
            <a:off x="7795771" y="5736272"/>
            <a:ext cx="16144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ard 18">
            <a:extLst>
              <a:ext uri="{FF2B5EF4-FFF2-40B4-BE49-F238E27FC236}">
                <a16:creationId xmlns:a16="http://schemas.microsoft.com/office/drawing/2014/main" id="{627DC8AE-A2DC-521A-2FA8-664A29E0057A}"/>
              </a:ext>
            </a:extLst>
          </p:cNvPr>
          <p:cNvSpPr/>
          <p:nvPr/>
        </p:nvSpPr>
        <p:spPr>
          <a:xfrm>
            <a:off x="8442392" y="5251429"/>
            <a:ext cx="467616" cy="18703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C2D01B8-6790-621C-4F84-908EE6094641}"/>
              </a:ext>
            </a:extLst>
          </p:cNvPr>
          <p:cNvSpPr/>
          <p:nvPr/>
        </p:nvSpPr>
        <p:spPr>
          <a:xfrm rot="18295525">
            <a:off x="8194209" y="5741143"/>
            <a:ext cx="261937" cy="523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3FDF1B2-7669-D2CB-8A0F-7224420FF5FD}"/>
              </a:ext>
            </a:extLst>
          </p:cNvPr>
          <p:cNvSpPr/>
          <p:nvPr/>
        </p:nvSpPr>
        <p:spPr>
          <a:xfrm rot="14422814">
            <a:off x="8107052" y="3765389"/>
            <a:ext cx="261937" cy="523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D07EFD-B90F-6222-F138-53466301C5C0}"/>
              </a:ext>
            </a:extLst>
          </p:cNvPr>
          <p:cNvSpPr txBox="1"/>
          <p:nvPr/>
        </p:nvSpPr>
        <p:spPr>
          <a:xfrm>
            <a:off x="6711198" y="471192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wide</a:t>
            </a:r>
            <a:endParaRPr lang="fr-FR" b="1" dirty="0"/>
          </a:p>
        </p:txBody>
      </p:sp>
      <p:sp>
        <p:nvSpPr>
          <p:cNvPr id="23" name="Flowchart: Card 22">
            <a:extLst>
              <a:ext uri="{FF2B5EF4-FFF2-40B4-BE49-F238E27FC236}">
                <a16:creationId xmlns:a16="http://schemas.microsoft.com/office/drawing/2014/main" id="{847B1E35-DAD2-60EA-273C-DB6CE8853288}"/>
              </a:ext>
            </a:extLst>
          </p:cNvPr>
          <p:cNvSpPr/>
          <p:nvPr/>
        </p:nvSpPr>
        <p:spPr>
          <a:xfrm>
            <a:off x="8442392" y="4907632"/>
            <a:ext cx="467616" cy="18703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F8085A38-7FB0-3B76-CE54-0C5CF444928C}"/>
              </a:ext>
            </a:extLst>
          </p:cNvPr>
          <p:cNvSpPr/>
          <p:nvPr/>
        </p:nvSpPr>
        <p:spPr>
          <a:xfrm>
            <a:off x="8442392" y="4518687"/>
            <a:ext cx="467616" cy="18703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Not Equal 24">
            <a:extLst>
              <a:ext uri="{FF2B5EF4-FFF2-40B4-BE49-F238E27FC236}">
                <a16:creationId xmlns:a16="http://schemas.microsoft.com/office/drawing/2014/main" id="{0AE91A1C-3A29-A89E-3F73-776FB7820A76}"/>
              </a:ext>
            </a:extLst>
          </p:cNvPr>
          <p:cNvSpPr/>
          <p:nvPr/>
        </p:nvSpPr>
        <p:spPr>
          <a:xfrm>
            <a:off x="6048375" y="4821535"/>
            <a:ext cx="551304" cy="300752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9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Narrow Transformations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DFD638-26E8-4B96-3B87-DF5FAFD83DEB}"/>
              </a:ext>
            </a:extLst>
          </p:cNvPr>
          <p:cNvCxnSpPr/>
          <p:nvPr/>
        </p:nvCxnSpPr>
        <p:spPr>
          <a:xfrm>
            <a:off x="1728788" y="2595562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EC0511-94EA-0C42-D829-EF2A907301D5}"/>
              </a:ext>
            </a:extLst>
          </p:cNvPr>
          <p:cNvCxnSpPr/>
          <p:nvPr/>
        </p:nvCxnSpPr>
        <p:spPr>
          <a:xfrm>
            <a:off x="1728788" y="3138487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B51FA5E7-70A0-26B8-C681-56D107ABE1CC}"/>
              </a:ext>
            </a:extLst>
          </p:cNvPr>
          <p:cNvSpPr/>
          <p:nvPr/>
        </p:nvSpPr>
        <p:spPr>
          <a:xfrm>
            <a:off x="2157414" y="269000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510A7B3-F4C1-761C-1FDA-69932AD39664}"/>
              </a:ext>
            </a:extLst>
          </p:cNvPr>
          <p:cNvSpPr/>
          <p:nvPr/>
        </p:nvSpPr>
        <p:spPr>
          <a:xfrm>
            <a:off x="3039759" y="2736355"/>
            <a:ext cx="717854" cy="1873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73AFB32E-7F0E-6C2B-EB53-EB93E2177D3C}"/>
              </a:ext>
            </a:extLst>
          </p:cNvPr>
          <p:cNvSpPr/>
          <p:nvPr/>
        </p:nvSpPr>
        <p:spPr>
          <a:xfrm>
            <a:off x="3843626" y="270380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F6F95-4B86-9C17-2F05-2F5FF189BD98}"/>
              </a:ext>
            </a:extLst>
          </p:cNvPr>
          <p:cNvCxnSpPr/>
          <p:nvPr/>
        </p:nvCxnSpPr>
        <p:spPr>
          <a:xfrm>
            <a:off x="1728788" y="3986212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162FA-5A11-7019-003A-60B2C59BBC0B}"/>
              </a:ext>
            </a:extLst>
          </p:cNvPr>
          <p:cNvCxnSpPr/>
          <p:nvPr/>
        </p:nvCxnSpPr>
        <p:spPr>
          <a:xfrm>
            <a:off x="1728788" y="4529137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8563F321-7EC4-D0EC-D927-CEA32FF9551A}"/>
              </a:ext>
            </a:extLst>
          </p:cNvPr>
          <p:cNvSpPr/>
          <p:nvPr/>
        </p:nvSpPr>
        <p:spPr>
          <a:xfrm>
            <a:off x="2157414" y="408065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41613A8-FC8C-5115-7BC9-4F7FB6F08348}"/>
              </a:ext>
            </a:extLst>
          </p:cNvPr>
          <p:cNvSpPr/>
          <p:nvPr/>
        </p:nvSpPr>
        <p:spPr>
          <a:xfrm>
            <a:off x="3039759" y="4127005"/>
            <a:ext cx="717854" cy="1873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BB6BF9C3-5578-594D-8BBF-FBCAA017DC2E}"/>
              </a:ext>
            </a:extLst>
          </p:cNvPr>
          <p:cNvSpPr/>
          <p:nvPr/>
        </p:nvSpPr>
        <p:spPr>
          <a:xfrm>
            <a:off x="3843625" y="4214060"/>
            <a:ext cx="753365" cy="16312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6F77F-D423-67A9-ACAC-6B29B37F991B}"/>
              </a:ext>
            </a:extLst>
          </p:cNvPr>
          <p:cNvSpPr txBox="1"/>
          <p:nvPr/>
        </p:nvSpPr>
        <p:spPr>
          <a:xfrm>
            <a:off x="6487983" y="1816268"/>
            <a:ext cx="54681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locally</a:t>
            </a:r>
            <a:r>
              <a:rPr lang="fr-FR" sz="2800" b="1" dirty="0"/>
              <a:t> </a:t>
            </a:r>
            <a:r>
              <a:rPr lang="fr-FR" sz="2800" b="1" dirty="0" err="1"/>
              <a:t>independent</a:t>
            </a:r>
            <a:r>
              <a:rPr lang="fr-FR" sz="2800" dirty="0"/>
              <a:t> (</a:t>
            </a:r>
            <a:r>
              <a:rPr lang="fr-FR" sz="2800" dirty="0" err="1"/>
              <a:t>parallelisable</a:t>
            </a:r>
            <a:r>
              <a:rPr lang="fr-FR" sz="2800" dirty="0"/>
              <a:t>)</a:t>
            </a:r>
          </a:p>
          <a:p>
            <a:r>
              <a:rPr lang="fr-FR" sz="2800" dirty="0"/>
              <a:t>transformations</a:t>
            </a:r>
          </a:p>
          <a:p>
            <a:r>
              <a:rPr lang="fr-FR" sz="2800" b="1" dirty="0"/>
              <a:t>for </a:t>
            </a:r>
            <a:r>
              <a:rPr lang="fr-FR" sz="2800" b="1" dirty="0" err="1"/>
              <a:t>each</a:t>
            </a:r>
            <a:r>
              <a:rPr lang="fr-FR" sz="2800" b="1" dirty="0"/>
              <a:t> partition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46B9D-C6D3-959D-3E49-225CC21BCE3C}"/>
              </a:ext>
            </a:extLst>
          </p:cNvPr>
          <p:cNvSpPr txBox="1"/>
          <p:nvPr/>
        </p:nvSpPr>
        <p:spPr>
          <a:xfrm>
            <a:off x="1690278" y="213943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76E6D3-4F9E-51FB-EB0F-618A9B8E7BD4}"/>
              </a:ext>
            </a:extLst>
          </p:cNvPr>
          <p:cNvCxnSpPr/>
          <p:nvPr/>
        </p:nvCxnSpPr>
        <p:spPr>
          <a:xfrm>
            <a:off x="1728788" y="5386387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F2CBBD-2799-A7E3-96D7-9CD3BC170383}"/>
              </a:ext>
            </a:extLst>
          </p:cNvPr>
          <p:cNvCxnSpPr/>
          <p:nvPr/>
        </p:nvCxnSpPr>
        <p:spPr>
          <a:xfrm>
            <a:off x="1728788" y="5929312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ard 21">
            <a:extLst>
              <a:ext uri="{FF2B5EF4-FFF2-40B4-BE49-F238E27FC236}">
                <a16:creationId xmlns:a16="http://schemas.microsoft.com/office/drawing/2014/main" id="{F73BA2B2-E76C-04B6-7001-D5E494DCA6F6}"/>
              </a:ext>
            </a:extLst>
          </p:cNvPr>
          <p:cNvSpPr/>
          <p:nvPr/>
        </p:nvSpPr>
        <p:spPr>
          <a:xfrm>
            <a:off x="2157413" y="5601173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82C5464B-B403-8B62-3C44-5114215CCAE6}"/>
              </a:ext>
            </a:extLst>
          </p:cNvPr>
          <p:cNvSpPr/>
          <p:nvPr/>
        </p:nvSpPr>
        <p:spPr>
          <a:xfrm>
            <a:off x="3039759" y="5527180"/>
            <a:ext cx="717854" cy="1873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276851F8-8C5B-8F1C-6073-DF74B202F337}"/>
              </a:ext>
            </a:extLst>
          </p:cNvPr>
          <p:cNvSpPr/>
          <p:nvPr/>
        </p:nvSpPr>
        <p:spPr>
          <a:xfrm>
            <a:off x="3843626" y="5467253"/>
            <a:ext cx="753365" cy="3916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E8B5A-5AA5-1248-F453-8C4E4A9E163E}"/>
              </a:ext>
            </a:extLst>
          </p:cNvPr>
          <p:cNvSpPr txBox="1"/>
          <p:nvPr/>
        </p:nvSpPr>
        <p:spPr>
          <a:xfrm>
            <a:off x="3652428" y="215583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872B88-DCA5-DC12-7744-46075590865D}"/>
              </a:ext>
            </a:extLst>
          </p:cNvPr>
          <p:cNvSpPr txBox="1"/>
          <p:nvPr/>
        </p:nvSpPr>
        <p:spPr>
          <a:xfrm>
            <a:off x="713729" y="1229261"/>
            <a:ext cx="5268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ds2 = ds1.narrowTransform</a:t>
            </a:r>
            <a:r>
              <a:rPr lang="fr-FR" sz="3200" dirty="0"/>
              <a:t>(..)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A6779-639B-B746-22AF-990F4E029AE8}"/>
              </a:ext>
            </a:extLst>
          </p:cNvPr>
          <p:cNvSpPr txBox="1"/>
          <p:nvPr/>
        </p:nvSpPr>
        <p:spPr>
          <a:xfrm>
            <a:off x="1728788" y="359992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84AB1-8917-9A70-5FA6-5CDD182A9D4D}"/>
              </a:ext>
            </a:extLst>
          </p:cNvPr>
          <p:cNvSpPr txBox="1"/>
          <p:nvPr/>
        </p:nvSpPr>
        <p:spPr>
          <a:xfrm>
            <a:off x="3690938" y="361632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8CBC73-AFEE-EB62-A550-B02E93DE292A}"/>
              </a:ext>
            </a:extLst>
          </p:cNvPr>
          <p:cNvSpPr txBox="1"/>
          <p:nvPr/>
        </p:nvSpPr>
        <p:spPr>
          <a:xfrm>
            <a:off x="1728788" y="496592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58195-105D-1055-BCBD-AE446E060B6C}"/>
              </a:ext>
            </a:extLst>
          </p:cNvPr>
          <p:cNvSpPr txBox="1"/>
          <p:nvPr/>
        </p:nvSpPr>
        <p:spPr>
          <a:xfrm>
            <a:off x="3690938" y="498232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5E1F7-0C31-3621-6F9A-9D648BC30A82}"/>
              </a:ext>
            </a:extLst>
          </p:cNvPr>
          <p:cNvSpPr txBox="1"/>
          <p:nvPr/>
        </p:nvSpPr>
        <p:spPr>
          <a:xfrm>
            <a:off x="6469709" y="3664904"/>
            <a:ext cx="4547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not </a:t>
            </a:r>
            <a:r>
              <a:rPr lang="fr-FR" sz="2800" dirty="0" err="1"/>
              <a:t>necessarily</a:t>
            </a:r>
            <a:r>
              <a:rPr lang="fr-FR" sz="2800" dirty="0"/>
              <a:t> "</a:t>
            </a:r>
            <a:r>
              <a:rPr lang="fr-FR" sz="2800" dirty="0" err="1"/>
              <a:t>row</a:t>
            </a:r>
            <a:r>
              <a:rPr lang="fr-FR" sz="2800" dirty="0"/>
              <a:t> by </a:t>
            </a:r>
            <a:r>
              <a:rPr lang="fr-FR" sz="2800" dirty="0" err="1"/>
              <a:t>row</a:t>
            </a:r>
            <a:r>
              <a:rPr lang="fr-FR" sz="2800" dirty="0"/>
              <a:t>", </a:t>
            </a:r>
          </a:p>
          <a:p>
            <a:r>
              <a:rPr lang="fr-FR" sz="2800" dirty="0"/>
              <a:t>but partition by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283818-9DA3-6152-8064-C0B534C594E6}"/>
              </a:ext>
            </a:extLst>
          </p:cNvPr>
          <p:cNvSpPr txBox="1"/>
          <p:nvPr/>
        </p:nvSpPr>
        <p:spPr>
          <a:xfrm>
            <a:off x="6526083" y="5164882"/>
            <a:ext cx="4529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NO network data </a:t>
            </a:r>
            <a:r>
              <a:rPr lang="fr-FR" sz="2800" b="1" dirty="0" err="1"/>
              <a:t>movement</a:t>
            </a:r>
            <a:r>
              <a:rPr lang="fr-FR" sz="2800" b="1" dirty="0"/>
              <a:t> </a:t>
            </a:r>
          </a:p>
          <a:p>
            <a:r>
              <a:rPr lang="fr-FR" sz="2800" b="1" dirty="0" err="1"/>
              <a:t>between</a:t>
            </a:r>
            <a:r>
              <a:rPr lang="fr-FR" sz="2800" b="1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2597069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Narrow Transformation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DF64C7-90EE-A6E5-E3FF-85700C4526B1}"/>
              </a:ext>
            </a:extLst>
          </p:cNvPr>
          <p:cNvSpPr/>
          <p:nvPr/>
        </p:nvSpPr>
        <p:spPr>
          <a:xfrm>
            <a:off x="6288450" y="1518524"/>
            <a:ext cx="1993538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CB70F-0E2D-7A38-FADA-AAE654487973}"/>
              </a:ext>
            </a:extLst>
          </p:cNvPr>
          <p:cNvSpPr/>
          <p:nvPr/>
        </p:nvSpPr>
        <p:spPr>
          <a:xfrm>
            <a:off x="2494721" y="204902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2CC0-8BA1-CC25-B5BA-6368047638D1}"/>
              </a:ext>
            </a:extLst>
          </p:cNvPr>
          <p:cNvSpPr txBox="1"/>
          <p:nvPr/>
        </p:nvSpPr>
        <p:spPr>
          <a:xfrm>
            <a:off x="2337038" y="1687523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B9C03-A9D1-E648-7D3A-75ECB825155B}"/>
              </a:ext>
            </a:extLst>
          </p:cNvPr>
          <p:cNvSpPr txBox="1"/>
          <p:nvPr/>
        </p:nvSpPr>
        <p:spPr>
          <a:xfrm>
            <a:off x="1253035" y="2750542"/>
            <a:ext cx="2483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[1/4] </a:t>
            </a:r>
            <a:r>
              <a:rPr lang="fr-FR" sz="2400" b="1" dirty="0" err="1"/>
              <a:t>knows</a:t>
            </a:r>
            <a:r>
              <a:rPr lang="fr-FR" sz="2400" b="1" dirty="0"/>
              <a:t> </a:t>
            </a:r>
          </a:p>
          <a:p>
            <a:r>
              <a:rPr lang="fr-FR" sz="2400" b="1" dirty="0" err="1"/>
              <a:t>Dataset</a:t>
            </a:r>
            <a:r>
              <a:rPr lang="fr-FR" sz="2400" b="1" dirty="0"/>
              <a:t> partitions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53745A-959C-E1C3-99C3-B889EE6FAD2E}"/>
              </a:ext>
            </a:extLst>
          </p:cNvPr>
          <p:cNvSpPr/>
          <p:nvPr/>
        </p:nvSpPr>
        <p:spPr>
          <a:xfrm rot="20628169">
            <a:off x="4392022" y="1934747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1EBEBC-FF57-9DDD-1437-D99E7FE55732}"/>
              </a:ext>
            </a:extLst>
          </p:cNvPr>
          <p:cNvSpPr/>
          <p:nvPr/>
        </p:nvSpPr>
        <p:spPr>
          <a:xfrm rot="21392062">
            <a:off x="4418366" y="2157784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4A4B4B-57CA-2DA0-565A-BDD37837A34B}"/>
              </a:ext>
            </a:extLst>
          </p:cNvPr>
          <p:cNvSpPr/>
          <p:nvPr/>
        </p:nvSpPr>
        <p:spPr>
          <a:xfrm rot="1101594">
            <a:off x="4391600" y="2436405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5832E-1E5F-2D03-5CC0-135BB19B9826}"/>
              </a:ext>
            </a:extLst>
          </p:cNvPr>
          <p:cNvSpPr txBox="1"/>
          <p:nvPr/>
        </p:nvSpPr>
        <p:spPr>
          <a:xfrm>
            <a:off x="3362743" y="1070850"/>
            <a:ext cx="23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[2/4] </a:t>
            </a:r>
            <a:r>
              <a:rPr lang="fr-FR" sz="2400" b="1" dirty="0" err="1"/>
              <a:t>assign</a:t>
            </a:r>
            <a:r>
              <a:rPr lang="fr-FR" sz="2400" b="1" dirty="0"/>
              <a:t> </a:t>
            </a:r>
            <a:r>
              <a:rPr lang="fr-FR" sz="2400" b="1" dirty="0" err="1"/>
              <a:t>Tasks</a:t>
            </a:r>
            <a:endParaRPr lang="fr-FR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C60B4-2C0F-07DA-BB28-8825AA0D2C17}"/>
              </a:ext>
            </a:extLst>
          </p:cNvPr>
          <p:cNvSpPr txBox="1"/>
          <p:nvPr/>
        </p:nvSpPr>
        <p:spPr>
          <a:xfrm>
            <a:off x="6551805" y="1136209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1681FDE5-22F5-63F7-0A2F-BF772D1D0C33}"/>
              </a:ext>
            </a:extLst>
          </p:cNvPr>
          <p:cNvSpPr/>
          <p:nvPr/>
        </p:nvSpPr>
        <p:spPr>
          <a:xfrm>
            <a:off x="6572249" y="165319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7486A6-4FFC-367B-4D96-E4CC33CBBBB8}"/>
              </a:ext>
            </a:extLst>
          </p:cNvPr>
          <p:cNvSpPr/>
          <p:nvPr/>
        </p:nvSpPr>
        <p:spPr>
          <a:xfrm>
            <a:off x="6788386" y="1908776"/>
            <a:ext cx="1987508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57D17627-343A-E455-1623-1A118D27B649}"/>
              </a:ext>
            </a:extLst>
          </p:cNvPr>
          <p:cNvSpPr/>
          <p:nvPr/>
        </p:nvSpPr>
        <p:spPr>
          <a:xfrm>
            <a:off x="6942001" y="201946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FE8E3-131D-1912-7521-8D2E0FD80971}"/>
              </a:ext>
            </a:extLst>
          </p:cNvPr>
          <p:cNvSpPr/>
          <p:nvPr/>
        </p:nvSpPr>
        <p:spPr>
          <a:xfrm>
            <a:off x="7206247" y="2319857"/>
            <a:ext cx="1987508" cy="794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owchart: Card 17">
            <a:extLst>
              <a:ext uri="{FF2B5EF4-FFF2-40B4-BE49-F238E27FC236}">
                <a16:creationId xmlns:a16="http://schemas.microsoft.com/office/drawing/2014/main" id="{5354395D-4245-D80F-3A8C-8683DD838CB8}"/>
              </a:ext>
            </a:extLst>
          </p:cNvPr>
          <p:cNvSpPr/>
          <p:nvPr/>
        </p:nvSpPr>
        <p:spPr>
          <a:xfrm>
            <a:off x="7321980" y="24301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46085-0F5C-E68A-DC6C-C2B373259657}"/>
              </a:ext>
            </a:extLst>
          </p:cNvPr>
          <p:cNvSpPr txBox="1"/>
          <p:nvPr/>
        </p:nvSpPr>
        <p:spPr>
          <a:xfrm>
            <a:off x="6096000" y="3337451"/>
            <a:ext cx="4701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[3/4] </a:t>
            </a:r>
            <a:r>
              <a:rPr lang="fr-FR" sz="2400" b="1" dirty="0"/>
              <a:t>transformation </a:t>
            </a:r>
            <a:r>
              <a:rPr lang="fr-FR" sz="2400" b="1" dirty="0" err="1"/>
              <a:t>Tasks</a:t>
            </a:r>
            <a:endParaRPr lang="fr-FR" sz="2400" b="1" dirty="0"/>
          </a:p>
          <a:p>
            <a:endParaRPr lang="fr-FR" sz="2400" b="1" dirty="0"/>
          </a:p>
          <a:p>
            <a:r>
              <a:rPr lang="fr-FR" sz="2400" dirty="0"/>
              <a:t>on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executor</a:t>
            </a:r>
            <a:r>
              <a:rPr lang="fr-FR" sz="2400" dirty="0"/>
              <a:t>,</a:t>
            </a:r>
          </a:p>
          <a:p>
            <a:r>
              <a:rPr lang="fr-FR" sz="2400" dirty="0"/>
              <a:t>if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were</a:t>
            </a:r>
            <a:r>
              <a:rPr lang="fr-FR" sz="2400" dirty="0"/>
              <a:t> N src partition(s),</a:t>
            </a:r>
          </a:p>
          <a:p>
            <a:r>
              <a:rPr lang="fr-FR" sz="2400" dirty="0"/>
              <a:t> =&gt;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N </a:t>
            </a:r>
            <a:r>
              <a:rPr lang="fr-FR" sz="2400" dirty="0" err="1"/>
              <a:t>result</a:t>
            </a:r>
            <a:r>
              <a:rPr lang="fr-FR" sz="2400" dirty="0"/>
              <a:t> partition(s)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A186D732-30AC-9C44-5284-C4F1E95D2BC3}"/>
              </a:ext>
            </a:extLst>
          </p:cNvPr>
          <p:cNvSpPr/>
          <p:nvPr/>
        </p:nvSpPr>
        <p:spPr>
          <a:xfrm>
            <a:off x="6990734" y="1581557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13A1C586-2EF4-0FF3-A861-F63E97FBECB9}"/>
              </a:ext>
            </a:extLst>
          </p:cNvPr>
          <p:cNvSpPr/>
          <p:nvPr/>
        </p:nvSpPr>
        <p:spPr>
          <a:xfrm>
            <a:off x="7421578" y="164619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C2A08B3D-F393-B2A1-50E6-EFDF5B1638B0}"/>
              </a:ext>
            </a:extLst>
          </p:cNvPr>
          <p:cNvSpPr/>
          <p:nvPr/>
        </p:nvSpPr>
        <p:spPr>
          <a:xfrm>
            <a:off x="7426119" y="1948199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24CE6C4D-C401-2BF8-07E3-9BA4DDE5A0A5}"/>
              </a:ext>
            </a:extLst>
          </p:cNvPr>
          <p:cNvSpPr/>
          <p:nvPr/>
        </p:nvSpPr>
        <p:spPr>
          <a:xfrm>
            <a:off x="7741102" y="2354335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6EA8DD21-1B7D-7106-BD78-F135AABA28DD}"/>
              </a:ext>
            </a:extLst>
          </p:cNvPr>
          <p:cNvSpPr/>
          <p:nvPr/>
        </p:nvSpPr>
        <p:spPr>
          <a:xfrm>
            <a:off x="7321980" y="27267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DDEE7BB5-9CDD-3C2B-0D42-9B12214FA7C0}"/>
              </a:ext>
            </a:extLst>
          </p:cNvPr>
          <p:cNvSpPr/>
          <p:nvPr/>
        </p:nvSpPr>
        <p:spPr>
          <a:xfrm>
            <a:off x="7741102" y="2650935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8476EA03-DADB-0B3B-EAFF-299CE98E6CCC}"/>
              </a:ext>
            </a:extLst>
          </p:cNvPr>
          <p:cNvSpPr/>
          <p:nvPr/>
        </p:nvSpPr>
        <p:spPr>
          <a:xfrm>
            <a:off x="8058822" y="243480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72D49D3E-5356-EB73-72D0-CBD3CBC78599}"/>
              </a:ext>
            </a:extLst>
          </p:cNvPr>
          <p:cNvSpPr/>
          <p:nvPr/>
        </p:nvSpPr>
        <p:spPr>
          <a:xfrm>
            <a:off x="8058822" y="273140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0655F6A2-E27D-561E-1BBA-2D9C63625179}"/>
              </a:ext>
            </a:extLst>
          </p:cNvPr>
          <p:cNvSpPr/>
          <p:nvPr/>
        </p:nvSpPr>
        <p:spPr>
          <a:xfrm>
            <a:off x="7860940" y="199312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02C748-246E-286E-4CB6-DB0DDF993BD0}"/>
              </a:ext>
            </a:extLst>
          </p:cNvPr>
          <p:cNvSpPr txBox="1"/>
          <p:nvPr/>
        </p:nvSpPr>
        <p:spPr>
          <a:xfrm>
            <a:off x="1253035" y="3822142"/>
            <a:ext cx="3073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[4/4] </a:t>
            </a:r>
            <a:r>
              <a:rPr lang="fr-FR" sz="2400" b="1" dirty="0" err="1"/>
              <a:t>wait</a:t>
            </a:r>
            <a:r>
              <a:rPr lang="fr-FR" sz="2400" b="1" dirty="0"/>
              <a:t> </a:t>
            </a:r>
            <a:r>
              <a:rPr lang="fr-FR" sz="2400" b="1" dirty="0" err="1"/>
              <a:t>result</a:t>
            </a:r>
            <a:r>
              <a:rPr lang="fr-FR" sz="2400" b="1" dirty="0"/>
              <a:t> </a:t>
            </a:r>
            <a:r>
              <a:rPr lang="fr-FR" sz="2400" b="1" dirty="0" err="1"/>
              <a:t>status</a:t>
            </a:r>
            <a:endParaRPr lang="fr-FR" sz="2400" b="1" dirty="0"/>
          </a:p>
          <a:p>
            <a:r>
              <a:rPr lang="fr-FR" sz="2400" b="1" dirty="0"/>
              <a:t>.. </a:t>
            </a:r>
            <a:r>
              <a:rPr lang="fr-FR" sz="2400" b="1" dirty="0" err="1"/>
              <a:t>register</a:t>
            </a:r>
            <a:r>
              <a:rPr lang="fr-FR" sz="2400" b="1" dirty="0"/>
              <a:t> new </a:t>
            </a:r>
            <a:r>
              <a:rPr lang="fr-FR" sz="2400" b="1" dirty="0" err="1"/>
              <a:t>dataset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07466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2A6F-7E05-F788-D6B6-E7E2102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2628220"/>
          </a:xfrm>
        </p:spPr>
        <p:txBody>
          <a:bodyPr/>
          <a:lstStyle/>
          <a:p>
            <a:r>
              <a:rPr lang="fr-FR" dirty="0"/>
              <a:t>Challenge #2  (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)  =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b="1" dirty="0" err="1"/>
              <a:t>Scale</a:t>
            </a:r>
            <a:r>
              <a:rPr lang="fr-FR" b="1" dirty="0"/>
              <a:t> to </a:t>
            </a:r>
            <a:r>
              <a:rPr lang="fr-FR" b="1" dirty="0" err="1"/>
              <a:t>Huge</a:t>
            </a:r>
            <a:r>
              <a:rPr lang="fr-FR" b="1" dirty="0"/>
              <a:t> Data </a:t>
            </a:r>
            <a:r>
              <a:rPr lang="fr-FR" b="1" dirty="0" err="1"/>
              <a:t>limits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restricted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648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Narrow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89BC5-8784-7F70-16A4-DC887834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1473083"/>
            <a:ext cx="8325252" cy="5384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37865-4835-0B15-1DD1-04C3690D64AA}"/>
              </a:ext>
            </a:extLst>
          </p:cNvPr>
          <p:cNvSpPr txBox="1"/>
          <p:nvPr/>
        </p:nvSpPr>
        <p:spPr>
          <a:xfrm>
            <a:off x="95865" y="960160"/>
            <a:ext cx="886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https://spark.apache.org/docs/latest/rdd-programming-guide.html#rdd-operations</a:t>
            </a:r>
          </a:p>
        </p:txBody>
      </p:sp>
    </p:spTree>
    <p:extLst>
      <p:ext uri="{BB962C8B-B14F-4D97-AF65-F5344CB8AC3E}">
        <p14:creationId xmlns:p14="http://schemas.microsoft.com/office/powerpoint/2010/main" val="3046536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map</a:t>
            </a:r>
            <a:r>
              <a:rPr lang="fr-FR" dirty="0"/>
              <a:t>( x =&gt; f(x)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E5A2F-9669-B463-17A6-5A83A4F35E83}"/>
              </a:ext>
            </a:extLst>
          </p:cNvPr>
          <p:cNvSpPr txBox="1"/>
          <p:nvPr/>
        </p:nvSpPr>
        <p:spPr>
          <a:xfrm>
            <a:off x="2586037" y="2052637"/>
            <a:ext cx="6453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 in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functional</a:t>
            </a:r>
            <a:r>
              <a:rPr lang="fr-FR" sz="2400" dirty="0"/>
              <a:t> langage</a:t>
            </a:r>
          </a:p>
          <a:p>
            <a:endParaRPr lang="fr-FR" sz="2400" dirty="0"/>
          </a:p>
          <a:p>
            <a:r>
              <a:rPr lang="fr-FR" sz="2400" dirty="0" err="1"/>
              <a:t>example</a:t>
            </a:r>
            <a:r>
              <a:rPr lang="fr-FR" sz="2400" dirty="0"/>
              <a:t> in JavaScript  (use Chrome </a:t>
            </a:r>
            <a:r>
              <a:rPr lang="fr-FR" sz="2400" dirty="0" err="1"/>
              <a:t>DevTools</a:t>
            </a:r>
            <a:r>
              <a:rPr lang="fr-FR" sz="2400" dirty="0"/>
              <a:t>: F12)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CA364-F84D-2375-F3E4-69851EC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7" y="3810887"/>
            <a:ext cx="4325693" cy="1346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163AC-5BB5-B1F8-F16C-B71E8519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92" y="4438623"/>
            <a:ext cx="5719858" cy="14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92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dataset.map</a:t>
            </a:r>
            <a:r>
              <a:rPr lang="fr-FR" dirty="0"/>
              <a:t>( </a:t>
            </a:r>
            <a:r>
              <a:rPr lang="fr-FR" dirty="0" err="1"/>
              <a:t>rowFunction</a:t>
            </a:r>
            <a:r>
              <a:rPr lang="fr-FR" dirty="0"/>
              <a:t> : T =&gt; U)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2190749" y="1524000"/>
            <a:ext cx="65555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endParaRPr lang="fr-FR" sz="2400" dirty="0"/>
          </a:p>
          <a:p>
            <a:r>
              <a:rPr lang="fr-FR" sz="2400" dirty="0" err="1"/>
              <a:t>def</a:t>
            </a:r>
            <a:r>
              <a:rPr lang="fr-FR" sz="2400" dirty="0"/>
              <a:t> f (</a:t>
            </a:r>
            <a:r>
              <a:rPr lang="fr-FR" sz="2400" dirty="0" err="1"/>
              <a:t>row</a:t>
            </a:r>
            <a:r>
              <a:rPr lang="fr-FR" sz="2400" dirty="0"/>
              <a:t>: T): U = { ... }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&lt;U&gt;  </a:t>
            </a:r>
            <a:r>
              <a:rPr lang="fr-FR" sz="2400" dirty="0" err="1"/>
              <a:t>mappedDs</a:t>
            </a:r>
            <a:r>
              <a:rPr lang="fr-FR" sz="2400" dirty="0"/>
              <a:t> = </a:t>
            </a:r>
            <a:r>
              <a:rPr lang="fr-FR" sz="2400" b="1" dirty="0" err="1"/>
              <a:t>ds.map</a:t>
            </a:r>
            <a:r>
              <a:rPr lang="fr-FR" sz="2400" b="1" dirty="0"/>
              <a:t>( </a:t>
            </a:r>
            <a:r>
              <a:rPr lang="fr-FR" sz="2400" b="1" dirty="0" err="1"/>
              <a:t>row</a:t>
            </a:r>
            <a:r>
              <a:rPr lang="fr-FR" sz="2400" b="1" dirty="0"/>
              <a:t> =&gt;  f(</a:t>
            </a:r>
            <a:r>
              <a:rPr lang="fr-FR" sz="2400" b="1" dirty="0" err="1"/>
              <a:t>row</a:t>
            </a:r>
            <a:r>
              <a:rPr lang="fr-FR" sz="2400" b="1" dirty="0"/>
              <a:t>) )</a:t>
            </a:r>
            <a:r>
              <a:rPr lang="fr-FR" sz="2400" dirty="0"/>
              <a:t> </a:t>
            </a:r>
          </a:p>
          <a:p>
            <a:r>
              <a:rPr lang="fr-FR" sz="2400" dirty="0"/>
              <a:t>                                           // idem  = </a:t>
            </a:r>
            <a:r>
              <a:rPr lang="fr-FR" sz="2400" b="1" dirty="0" err="1"/>
              <a:t>ds.map</a:t>
            </a:r>
            <a:r>
              <a:rPr lang="fr-FR" sz="2400" b="1" dirty="0"/>
              <a:t>(f)</a:t>
            </a:r>
          </a:p>
          <a:p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6A05-1841-CC05-7CEA-9020C5FA3BB2}"/>
              </a:ext>
            </a:extLst>
          </p:cNvPr>
          <p:cNvSpPr/>
          <p:nvPr/>
        </p:nvSpPr>
        <p:spPr>
          <a:xfrm>
            <a:off x="2638425" y="520450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6CCC-87B2-802E-393D-72ACBAE966C8}"/>
              </a:ext>
            </a:extLst>
          </p:cNvPr>
          <p:cNvSpPr txBox="1"/>
          <p:nvPr/>
        </p:nvSpPr>
        <p:spPr>
          <a:xfrm>
            <a:off x="1943446" y="4414095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 : </a:t>
            </a:r>
            <a:r>
              <a:rPr lang="fr-FR" sz="2400" dirty="0" err="1"/>
              <a:t>Function</a:t>
            </a:r>
            <a:r>
              <a:rPr lang="fr-FR" sz="2400" dirty="0"/>
              <a:t>  T -&gt; U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6ECA46-EBCF-AA9C-F682-2E98C0BFADD4}"/>
              </a:ext>
            </a:extLst>
          </p:cNvPr>
          <p:cNvSpPr/>
          <p:nvPr/>
        </p:nvSpPr>
        <p:spPr>
          <a:xfrm>
            <a:off x="3481387" y="5253621"/>
            <a:ext cx="500063" cy="174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8A3A4E-651E-7AD4-ECE9-FE509CF00A33}"/>
              </a:ext>
            </a:extLst>
          </p:cNvPr>
          <p:cNvSpPr/>
          <p:nvPr/>
        </p:nvSpPr>
        <p:spPr>
          <a:xfrm>
            <a:off x="4214813" y="5188582"/>
            <a:ext cx="628650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379368" y="480539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353297" y="4576778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5ACBC04-D4ED-F4DE-60E0-2AFDE786AED3}"/>
              </a:ext>
            </a:extLst>
          </p:cNvPr>
          <p:cNvSpPr/>
          <p:nvPr/>
        </p:nvSpPr>
        <p:spPr>
          <a:xfrm>
            <a:off x="8684415" y="4778278"/>
            <a:ext cx="628650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179343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8536778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379368" y="42755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8439148" y="421588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mappedDs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379368" y="5271656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379368" y="575185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6BA502B-66C7-9073-B72E-0B6482C0ED7B}"/>
              </a:ext>
            </a:extLst>
          </p:cNvPr>
          <p:cNvSpPr/>
          <p:nvPr/>
        </p:nvSpPr>
        <p:spPr>
          <a:xfrm>
            <a:off x="8684415" y="5268815"/>
            <a:ext cx="628650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E5FAC79-B6CD-0988-6DA2-33EF0B6E5E9F}"/>
              </a:ext>
            </a:extLst>
          </p:cNvPr>
          <p:cNvSpPr/>
          <p:nvPr/>
        </p:nvSpPr>
        <p:spPr>
          <a:xfrm>
            <a:off x="8684415" y="5751851"/>
            <a:ext cx="628650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51666-A0D6-586D-959D-9C86B2D8BEF8}"/>
              </a:ext>
            </a:extLst>
          </p:cNvPr>
          <p:cNvSpPr txBox="1"/>
          <p:nvPr/>
        </p:nvSpPr>
        <p:spPr>
          <a:xfrm>
            <a:off x="3536984" y="49492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377114" y="4277814"/>
            <a:ext cx="8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map</a:t>
            </a:r>
            <a:r>
              <a:rPr lang="fr-FR" b="1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852701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15903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map</a:t>
            </a:r>
            <a:r>
              <a:rPr lang="fr-FR" dirty="0"/>
              <a:t>() Row </a:t>
            </a:r>
            <a:r>
              <a:rPr lang="fr-FR" dirty="0" err="1"/>
              <a:t>columns</a:t>
            </a:r>
            <a:r>
              <a:rPr lang="fr-FR" dirty="0"/>
              <a:t> &lt;=&gt; </a:t>
            </a:r>
            <a:r>
              <a:rPr lang="fr-FR" dirty="0" err="1"/>
              <a:t>sql</a:t>
            </a:r>
            <a:r>
              <a:rPr lang="fr-FR" dirty="0"/>
              <a:t>: "SELECT &lt;...&gt;"</a:t>
            </a:r>
            <a:br>
              <a:rPr lang="fr-FR" dirty="0"/>
            </a:b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managment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F24AE-4EF3-73EE-3422-576292B7FC53}"/>
              </a:ext>
            </a:extLst>
          </p:cNvPr>
          <p:cNvSpPr txBox="1"/>
          <p:nvPr/>
        </p:nvSpPr>
        <p:spPr>
          <a:xfrm>
            <a:off x="452437" y="2095499"/>
            <a:ext cx="4717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r>
              <a:rPr lang="fr-FR" sz="2400" dirty="0" err="1"/>
              <a:t>Dataset</a:t>
            </a:r>
            <a:r>
              <a:rPr lang="fr-FR" sz="2400" dirty="0"/>
              <a:t>&lt;U&gt;  </a:t>
            </a:r>
            <a:r>
              <a:rPr lang="fr-FR" sz="2400" dirty="0" err="1"/>
              <a:t>mappedDs</a:t>
            </a:r>
            <a:r>
              <a:rPr lang="fr-FR" sz="2400" dirty="0"/>
              <a:t> = </a:t>
            </a:r>
            <a:r>
              <a:rPr lang="fr-FR" sz="2400" b="1" dirty="0" err="1"/>
              <a:t>ds.map</a:t>
            </a:r>
            <a:r>
              <a:rPr lang="fr-FR" sz="2400" b="1" dirty="0"/>
              <a:t>(f)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BBC83-6432-D98C-F434-784DA1396C0F}"/>
              </a:ext>
            </a:extLst>
          </p:cNvPr>
          <p:cNvSpPr txBox="1"/>
          <p:nvPr/>
        </p:nvSpPr>
        <p:spPr>
          <a:xfrm>
            <a:off x="452437" y="3390899"/>
            <a:ext cx="58046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when</a:t>
            </a:r>
            <a:r>
              <a:rPr lang="fr-FR" sz="2400" dirty="0"/>
              <a:t> T=U=Row  .. </a:t>
            </a:r>
            <a:r>
              <a:rPr lang="fr-FR" sz="2400" dirty="0" err="1"/>
              <a:t>columns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</a:t>
            </a:r>
            <a:r>
              <a:rPr lang="fr-FR" sz="2400" dirty="0" err="1"/>
              <a:t>ds.</a:t>
            </a:r>
            <a:r>
              <a:rPr lang="fr-FR" sz="2400" b="1" dirty="0" err="1"/>
              <a:t>select</a:t>
            </a:r>
            <a:r>
              <a:rPr lang="fr-FR" sz="2400" dirty="0"/>
              <a:t>("col1", col2", "</a:t>
            </a:r>
            <a:r>
              <a:rPr lang="fr-FR" sz="2400" dirty="0" err="1"/>
              <a:t>colX</a:t>
            </a:r>
            <a:r>
              <a:rPr lang="fr-FR" sz="2400" dirty="0"/>
              <a:t>")</a:t>
            </a:r>
          </a:p>
          <a:p>
            <a:r>
              <a:rPr lang="fr-FR" sz="2400" dirty="0"/>
              <a:t>      .</a:t>
            </a:r>
            <a:r>
              <a:rPr lang="fr-FR" sz="2400" b="1" dirty="0" err="1"/>
              <a:t>withColumn</a:t>
            </a:r>
            <a:r>
              <a:rPr lang="fr-FR" sz="2400" dirty="0"/>
              <a:t>("</a:t>
            </a:r>
            <a:r>
              <a:rPr lang="fr-FR" sz="2400" dirty="0" err="1"/>
              <a:t>computed</a:t>
            </a:r>
            <a:r>
              <a:rPr lang="fr-FR" sz="2400" dirty="0"/>
              <a:t>", ...</a:t>
            </a:r>
            <a:r>
              <a:rPr lang="fr-FR" sz="2400" dirty="0" err="1"/>
              <a:t>expr</a:t>
            </a:r>
            <a:r>
              <a:rPr lang="fr-FR" sz="2400" dirty="0"/>
              <a:t>)</a:t>
            </a:r>
          </a:p>
          <a:p>
            <a:r>
              <a:rPr lang="fr-FR" sz="2400" dirty="0"/>
              <a:t>      .</a:t>
            </a:r>
            <a:r>
              <a:rPr lang="fr-FR" sz="2400" b="1" dirty="0" err="1"/>
              <a:t>withColumnRename</a:t>
            </a:r>
            <a:r>
              <a:rPr lang="fr-FR" sz="2400" dirty="0"/>
              <a:t>("</a:t>
            </a:r>
            <a:r>
              <a:rPr lang="fr-FR" sz="2400" dirty="0" err="1"/>
              <a:t>computed</a:t>
            </a:r>
            <a:r>
              <a:rPr lang="fr-FR" sz="2400" dirty="0"/>
              <a:t>", "col3"</a:t>
            </a:r>
          </a:p>
          <a:p>
            <a:r>
              <a:rPr lang="fr-FR" sz="2400" dirty="0"/>
              <a:t>      .</a:t>
            </a:r>
            <a:r>
              <a:rPr lang="fr-FR" sz="2400" b="1" dirty="0"/>
              <a:t>drop</a:t>
            </a:r>
            <a:r>
              <a:rPr lang="fr-FR" sz="2400" dirty="0"/>
              <a:t>("</a:t>
            </a:r>
            <a:r>
              <a:rPr lang="fr-FR" sz="2400" dirty="0" err="1"/>
              <a:t>colX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7F136564-1272-54F8-351E-6C6C993C7C62}"/>
              </a:ext>
            </a:extLst>
          </p:cNvPr>
          <p:cNvSpPr/>
          <p:nvPr/>
        </p:nvSpPr>
        <p:spPr>
          <a:xfrm>
            <a:off x="5693157" y="3643313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53AD8-6588-E04D-FCBF-A1BE8D7BF8DA}"/>
              </a:ext>
            </a:extLst>
          </p:cNvPr>
          <p:cNvSpPr txBox="1"/>
          <p:nvPr/>
        </p:nvSpPr>
        <p:spPr>
          <a:xfrm>
            <a:off x="7519987" y="3481386"/>
            <a:ext cx="3646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SELECT</a:t>
            </a:r>
            <a:r>
              <a:rPr lang="fr-FR" sz="2400" dirty="0"/>
              <a:t> col1, col2, </a:t>
            </a:r>
            <a:r>
              <a:rPr lang="fr-FR" sz="2400" dirty="0" err="1"/>
              <a:t>colX</a:t>
            </a:r>
            <a:r>
              <a:rPr lang="fr-FR" sz="2400" dirty="0"/>
              <a:t>,</a:t>
            </a:r>
          </a:p>
          <a:p>
            <a:r>
              <a:rPr lang="fr-FR" sz="2400" dirty="0"/>
              <a:t>	...</a:t>
            </a:r>
            <a:r>
              <a:rPr lang="fr-FR" sz="2400" dirty="0" err="1"/>
              <a:t>expr</a:t>
            </a:r>
            <a:r>
              <a:rPr lang="fr-FR" sz="2400" dirty="0"/>
              <a:t> as </a:t>
            </a:r>
            <a:r>
              <a:rPr lang="fr-FR" sz="2400" dirty="0" err="1"/>
              <a:t>computed</a:t>
            </a:r>
            <a:r>
              <a:rPr lang="fr-FR" sz="2400" dirty="0"/>
              <a:t>,</a:t>
            </a:r>
          </a:p>
          <a:p>
            <a:r>
              <a:rPr lang="fr-FR" sz="2400" dirty="0"/>
              <a:t>	</a:t>
            </a:r>
            <a:r>
              <a:rPr lang="fr-FR" sz="2400" dirty="0" err="1"/>
              <a:t>computed</a:t>
            </a:r>
            <a:r>
              <a:rPr lang="fr-FR" sz="2400" dirty="0"/>
              <a:t> as col3,</a:t>
            </a:r>
          </a:p>
          <a:p>
            <a:r>
              <a:rPr lang="fr-FR" sz="2400" dirty="0"/>
              <a:t>FROM ...</a:t>
            </a:r>
          </a:p>
        </p:txBody>
      </p:sp>
    </p:spTree>
    <p:extLst>
      <p:ext uri="{BB962C8B-B14F-4D97-AF65-F5344CB8AC3E}">
        <p14:creationId xmlns:p14="http://schemas.microsoft.com/office/powerpoint/2010/main" val="3801529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filter</a:t>
            </a:r>
            <a:r>
              <a:rPr lang="fr-FR" dirty="0"/>
              <a:t>( </a:t>
            </a:r>
            <a:r>
              <a:rPr lang="fr-FR" dirty="0" err="1"/>
              <a:t>row</a:t>
            </a:r>
            <a:r>
              <a:rPr lang="fr-FR" dirty="0"/>
              <a:t> =&gt; </a:t>
            </a:r>
            <a:r>
              <a:rPr lang="fr-FR" dirty="0" err="1"/>
              <a:t>booleanFunc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82BA3-FCD0-F23F-57EF-FB02B5270AC1}"/>
              </a:ext>
            </a:extLst>
          </p:cNvPr>
          <p:cNvSpPr txBox="1"/>
          <p:nvPr/>
        </p:nvSpPr>
        <p:spPr>
          <a:xfrm>
            <a:off x="2586037" y="2052637"/>
            <a:ext cx="6453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 in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functional</a:t>
            </a:r>
            <a:r>
              <a:rPr lang="fr-FR" sz="2400" dirty="0"/>
              <a:t> langage</a:t>
            </a:r>
          </a:p>
          <a:p>
            <a:endParaRPr lang="fr-FR" sz="2400" dirty="0"/>
          </a:p>
          <a:p>
            <a:r>
              <a:rPr lang="fr-FR" sz="2400" dirty="0" err="1"/>
              <a:t>example</a:t>
            </a:r>
            <a:r>
              <a:rPr lang="fr-FR" sz="2400" dirty="0"/>
              <a:t> in JavaScript  (use Chrome </a:t>
            </a:r>
            <a:r>
              <a:rPr lang="fr-FR" sz="2400" dirty="0" err="1"/>
              <a:t>DevTools</a:t>
            </a:r>
            <a:r>
              <a:rPr lang="fr-FR" sz="2400" dirty="0"/>
              <a:t>: F12)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9539B-501A-298A-952C-F2BB97CA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7" y="3810887"/>
            <a:ext cx="4325693" cy="1346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15875-02AA-1D07-5EA9-82E53356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927" y="4385341"/>
            <a:ext cx="6066421" cy="8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05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dataset.filter</a:t>
            </a:r>
            <a:r>
              <a:rPr lang="fr-FR" dirty="0"/>
              <a:t>( </a:t>
            </a:r>
            <a:r>
              <a:rPr lang="fr-FR" dirty="0" err="1"/>
              <a:t>rowPredicate</a:t>
            </a:r>
            <a:r>
              <a:rPr lang="fr-FR" dirty="0"/>
              <a:t> : T =&gt; </a:t>
            </a:r>
            <a:r>
              <a:rPr lang="fr-FR" dirty="0" err="1"/>
              <a:t>boolean</a:t>
            </a:r>
            <a:r>
              <a:rPr lang="fr-F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2190749" y="1524000"/>
            <a:ext cx="64277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endParaRPr lang="fr-FR" sz="2400" dirty="0"/>
          </a:p>
          <a:p>
            <a:r>
              <a:rPr lang="fr-FR" sz="2400" dirty="0" err="1"/>
              <a:t>def</a:t>
            </a:r>
            <a:r>
              <a:rPr lang="fr-FR" sz="2400" dirty="0"/>
              <a:t> f (</a:t>
            </a:r>
            <a:r>
              <a:rPr lang="fr-FR" sz="2400" dirty="0" err="1"/>
              <a:t>row</a:t>
            </a:r>
            <a:r>
              <a:rPr lang="fr-FR" sz="2400" dirty="0"/>
              <a:t>: T): </a:t>
            </a:r>
            <a:r>
              <a:rPr lang="fr-FR" sz="2400" dirty="0" err="1"/>
              <a:t>boolean</a:t>
            </a:r>
            <a:r>
              <a:rPr lang="fr-FR" sz="2400" dirty="0"/>
              <a:t> = { ... }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filteredDs</a:t>
            </a:r>
            <a:r>
              <a:rPr lang="fr-FR" sz="2400" dirty="0"/>
              <a:t> = </a:t>
            </a:r>
            <a:r>
              <a:rPr lang="fr-FR" sz="2400" b="1" dirty="0" err="1"/>
              <a:t>ds.filter</a:t>
            </a:r>
            <a:r>
              <a:rPr lang="fr-FR" sz="2400" b="1" dirty="0"/>
              <a:t>( </a:t>
            </a:r>
            <a:r>
              <a:rPr lang="fr-FR" sz="2400" b="1" dirty="0" err="1"/>
              <a:t>row</a:t>
            </a:r>
            <a:r>
              <a:rPr lang="fr-FR" sz="2400" b="1" dirty="0"/>
              <a:t> =&gt;  f(</a:t>
            </a:r>
            <a:r>
              <a:rPr lang="fr-FR" sz="2400" b="1" dirty="0" err="1"/>
              <a:t>row</a:t>
            </a:r>
            <a:r>
              <a:rPr lang="fr-FR" sz="2400" b="1" dirty="0"/>
              <a:t>) )</a:t>
            </a:r>
            <a:r>
              <a:rPr lang="fr-FR" sz="2400" dirty="0"/>
              <a:t> </a:t>
            </a:r>
          </a:p>
          <a:p>
            <a:r>
              <a:rPr lang="fr-FR" sz="2400" dirty="0"/>
              <a:t>                                           // idem  = </a:t>
            </a:r>
            <a:r>
              <a:rPr lang="fr-FR" sz="2400" b="1" dirty="0" err="1"/>
              <a:t>ds.filter</a:t>
            </a:r>
            <a:r>
              <a:rPr lang="fr-FR" sz="2400" b="1" dirty="0"/>
              <a:t>(f)</a:t>
            </a:r>
          </a:p>
          <a:p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6A05-1841-CC05-7CEA-9020C5FA3BB2}"/>
              </a:ext>
            </a:extLst>
          </p:cNvPr>
          <p:cNvSpPr/>
          <p:nvPr/>
        </p:nvSpPr>
        <p:spPr>
          <a:xfrm>
            <a:off x="2638425" y="520450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6CCC-87B2-802E-393D-72ACBAE966C8}"/>
              </a:ext>
            </a:extLst>
          </p:cNvPr>
          <p:cNvSpPr txBox="1"/>
          <p:nvPr/>
        </p:nvSpPr>
        <p:spPr>
          <a:xfrm>
            <a:off x="1943446" y="4414095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 : </a:t>
            </a:r>
            <a:r>
              <a:rPr lang="fr-FR" sz="2400" dirty="0" err="1"/>
              <a:t>Function</a:t>
            </a:r>
            <a:r>
              <a:rPr lang="fr-FR" sz="2400" dirty="0"/>
              <a:t>  T -&gt; </a:t>
            </a:r>
            <a:r>
              <a:rPr lang="fr-FR" sz="2400" dirty="0" err="1"/>
              <a:t>boolean</a:t>
            </a:r>
            <a:endParaRPr lang="fr-FR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6ECA46-EBCF-AA9C-F682-2E98C0BFADD4}"/>
              </a:ext>
            </a:extLst>
          </p:cNvPr>
          <p:cNvSpPr/>
          <p:nvPr/>
        </p:nvSpPr>
        <p:spPr>
          <a:xfrm>
            <a:off x="3481387" y="5253621"/>
            <a:ext cx="500063" cy="174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379368" y="480539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336627" y="4585217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179343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8536778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379368" y="42755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8439148" y="4215885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filteredDs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379368" y="5271656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379368" y="575185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51666-A0D6-586D-959D-9C86B2D8BEF8}"/>
              </a:ext>
            </a:extLst>
          </p:cNvPr>
          <p:cNvSpPr txBox="1"/>
          <p:nvPr/>
        </p:nvSpPr>
        <p:spPr>
          <a:xfrm>
            <a:off x="3536984" y="49492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348536" y="4277814"/>
            <a:ext cx="92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filter</a:t>
            </a:r>
            <a:r>
              <a:rPr lang="fr-FR" b="1" dirty="0"/>
              <a:t>(f)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9BBB7-BC63-BF08-FC66-E0E9E6F13322}"/>
              </a:ext>
            </a:extLst>
          </p:cNvPr>
          <p:cNvSpPr/>
          <p:nvPr/>
        </p:nvSpPr>
        <p:spPr>
          <a:xfrm>
            <a:off x="6379368" y="6178769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93949-A9CC-47D7-82E4-21CC1AF5720F}"/>
              </a:ext>
            </a:extLst>
          </p:cNvPr>
          <p:cNvSpPr txBox="1"/>
          <p:nvPr/>
        </p:nvSpPr>
        <p:spPr>
          <a:xfrm>
            <a:off x="4151016" y="5133941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true</a:t>
            </a:r>
            <a:r>
              <a:rPr lang="fr-FR" dirty="0"/>
              <a:t>/false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AFDFFC-B8DD-D40F-CB35-0F7EBA608D45}"/>
              </a:ext>
            </a:extLst>
          </p:cNvPr>
          <p:cNvSpPr/>
          <p:nvPr/>
        </p:nvSpPr>
        <p:spPr>
          <a:xfrm>
            <a:off x="8712990" y="480539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7973A-A2AF-A95C-9AE2-0069F72D2924}"/>
              </a:ext>
            </a:extLst>
          </p:cNvPr>
          <p:cNvSpPr/>
          <p:nvPr/>
        </p:nvSpPr>
        <p:spPr>
          <a:xfrm>
            <a:off x="8712990" y="575185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D8EB9D-8932-1F2B-58C7-F6447DDD111B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6950868" y="4916257"/>
            <a:ext cx="176212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1003A0-677B-1CAA-C7DE-C453B45E913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50868" y="5382519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7C3B8E-FAAA-1CB9-2C19-163BB07F04F4}"/>
              </a:ext>
            </a:extLst>
          </p:cNvPr>
          <p:cNvCxnSpPr>
            <a:cxnSpLocks/>
          </p:cNvCxnSpPr>
          <p:nvPr/>
        </p:nvCxnSpPr>
        <p:spPr>
          <a:xfrm>
            <a:off x="6950868" y="5883121"/>
            <a:ext cx="176212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19B674-AA2C-8FDF-77BC-960F3F844D0B}"/>
              </a:ext>
            </a:extLst>
          </p:cNvPr>
          <p:cNvCxnSpPr>
            <a:cxnSpLocks/>
          </p:cNvCxnSpPr>
          <p:nvPr/>
        </p:nvCxnSpPr>
        <p:spPr>
          <a:xfrm>
            <a:off x="6950868" y="6285763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700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315484"/>
          </a:xfrm>
        </p:spPr>
        <p:txBody>
          <a:bodyPr/>
          <a:lstStyle/>
          <a:p>
            <a:pPr algn="ctr"/>
            <a:r>
              <a:rPr lang="fr-FR" dirty="0" err="1"/>
              <a:t>dataset.filter</a:t>
            </a:r>
            <a:r>
              <a:rPr lang="fr-FR" dirty="0"/>
              <a:t>( </a:t>
            </a:r>
            <a:r>
              <a:rPr lang="fr-FR" dirty="0" err="1"/>
              <a:t>sqlWhere</a:t>
            </a:r>
            <a:r>
              <a:rPr lang="fr-FR" dirty="0"/>
              <a:t> : String)</a:t>
            </a:r>
            <a:br>
              <a:rPr lang="fr-FR" dirty="0"/>
            </a:br>
            <a:r>
              <a:rPr lang="fr-FR" dirty="0" err="1"/>
              <a:t>dataset.filter</a:t>
            </a:r>
            <a:r>
              <a:rPr lang="fr-FR" dirty="0"/>
              <a:t>( </a:t>
            </a:r>
            <a:r>
              <a:rPr lang="fr-FR" dirty="0" err="1"/>
              <a:t>columnExpr</a:t>
            </a:r>
            <a:r>
              <a:rPr lang="fr-FR" dirty="0"/>
              <a:t> : </a:t>
            </a:r>
            <a:r>
              <a:rPr lang="fr-FR" dirty="0" err="1"/>
              <a:t>Column</a:t>
            </a:r>
            <a:r>
              <a:rPr lang="fr-F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1943446" y="1855922"/>
            <a:ext cx="9139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filteredDs</a:t>
            </a:r>
            <a:r>
              <a:rPr lang="fr-FR" sz="2400" dirty="0"/>
              <a:t> = </a:t>
            </a:r>
            <a:r>
              <a:rPr lang="fr-FR" sz="2400" b="1" dirty="0" err="1"/>
              <a:t>ds.filter</a:t>
            </a:r>
            <a:r>
              <a:rPr lang="fr-FR" sz="2400" b="1" dirty="0"/>
              <a:t>( "col = 123" )</a:t>
            </a:r>
            <a:r>
              <a:rPr lang="fr-FR" sz="2400" dirty="0"/>
              <a:t>   // in SQL</a:t>
            </a:r>
          </a:p>
          <a:p>
            <a:r>
              <a:rPr lang="fr-FR" sz="2400" dirty="0"/>
              <a:t>                                 // ~ </a:t>
            </a:r>
            <a:r>
              <a:rPr lang="fr-FR" sz="2400" b="1" dirty="0" err="1"/>
              <a:t>ds.filter</a:t>
            </a:r>
            <a:r>
              <a:rPr lang="fr-FR" sz="2400" b="1" dirty="0"/>
              <a:t>( </a:t>
            </a:r>
            <a:r>
              <a:rPr lang="fr-FR" sz="2400" b="1" dirty="0" err="1"/>
              <a:t>ds.col</a:t>
            </a:r>
            <a:r>
              <a:rPr lang="fr-FR" sz="2400" b="1" dirty="0"/>
              <a:t>("col").eq(lit(123) )</a:t>
            </a:r>
            <a:r>
              <a:rPr lang="fr-FR" sz="2400" dirty="0"/>
              <a:t>  // </a:t>
            </a:r>
            <a:r>
              <a:rPr lang="fr-FR" sz="2400" dirty="0" err="1"/>
              <a:t>Column</a:t>
            </a:r>
            <a:r>
              <a:rPr lang="fr-FR" sz="2400" dirty="0"/>
              <a:t> api</a:t>
            </a:r>
          </a:p>
          <a:p>
            <a:endParaRPr lang="fr-FR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436518" y="3914807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393777" y="3694630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236493" y="3754341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8593928" y="3754341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436518" y="33850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8496298" y="3325298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filteredDs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436518" y="4381069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436518" y="486126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405686" y="3387227"/>
            <a:ext cx="92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filter</a:t>
            </a:r>
            <a:r>
              <a:rPr lang="fr-FR" b="1" dirty="0"/>
              <a:t>(f)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9BBB7-BC63-BF08-FC66-E0E9E6F13322}"/>
              </a:ext>
            </a:extLst>
          </p:cNvPr>
          <p:cNvSpPr/>
          <p:nvPr/>
        </p:nvSpPr>
        <p:spPr>
          <a:xfrm>
            <a:off x="6436518" y="5288182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AFDFFC-B8DD-D40F-CB35-0F7EBA608D45}"/>
              </a:ext>
            </a:extLst>
          </p:cNvPr>
          <p:cNvSpPr/>
          <p:nvPr/>
        </p:nvSpPr>
        <p:spPr>
          <a:xfrm>
            <a:off x="8770140" y="3914807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7973A-A2AF-A95C-9AE2-0069F72D2924}"/>
              </a:ext>
            </a:extLst>
          </p:cNvPr>
          <p:cNvSpPr/>
          <p:nvPr/>
        </p:nvSpPr>
        <p:spPr>
          <a:xfrm>
            <a:off x="8770140" y="486126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D8EB9D-8932-1F2B-58C7-F6447DDD111B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008018" y="4025670"/>
            <a:ext cx="176212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1003A0-677B-1CAA-C7DE-C453B45E913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08018" y="4491932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7C3B8E-FAAA-1CB9-2C19-163BB07F04F4}"/>
              </a:ext>
            </a:extLst>
          </p:cNvPr>
          <p:cNvCxnSpPr>
            <a:cxnSpLocks/>
          </p:cNvCxnSpPr>
          <p:nvPr/>
        </p:nvCxnSpPr>
        <p:spPr>
          <a:xfrm>
            <a:off x="7008018" y="4992534"/>
            <a:ext cx="176212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19B674-AA2C-8FDF-77BC-960F3F844D0B}"/>
              </a:ext>
            </a:extLst>
          </p:cNvPr>
          <p:cNvCxnSpPr>
            <a:cxnSpLocks/>
          </p:cNvCxnSpPr>
          <p:nvPr/>
        </p:nvCxnSpPr>
        <p:spPr>
          <a:xfrm>
            <a:off x="7008018" y="5395176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0588B1-EE63-E05A-5153-E56E7C44C2D5}"/>
              </a:ext>
            </a:extLst>
          </p:cNvPr>
          <p:cNvSpPr/>
          <p:nvPr/>
        </p:nvSpPr>
        <p:spPr>
          <a:xfrm>
            <a:off x="2863070" y="4866058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D4BC11E-A8CE-0EF2-CAD9-74560ACBBD30}"/>
              </a:ext>
            </a:extLst>
          </p:cNvPr>
          <p:cNvSpPr/>
          <p:nvPr/>
        </p:nvSpPr>
        <p:spPr>
          <a:xfrm flipH="1">
            <a:off x="4792052" y="3614397"/>
            <a:ext cx="732707" cy="316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7B26C-272A-7913-95AE-D651ADB95D79}"/>
              </a:ext>
            </a:extLst>
          </p:cNvPr>
          <p:cNvSpPr txBox="1"/>
          <p:nvPr/>
        </p:nvSpPr>
        <p:spPr>
          <a:xfrm>
            <a:off x="2874486" y="4264016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Directories/</a:t>
            </a:r>
          </a:p>
          <a:p>
            <a:r>
              <a:rPr lang="fr-FR" dirty="0"/>
              <a:t>File Blocks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C7857-0762-A22B-7836-41F1957FAC12}"/>
              </a:ext>
            </a:extLst>
          </p:cNvPr>
          <p:cNvSpPr txBox="1"/>
          <p:nvPr/>
        </p:nvSpPr>
        <p:spPr>
          <a:xfrm>
            <a:off x="4002625" y="3245065"/>
            <a:ext cx="228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predicate</a:t>
            </a:r>
            <a:r>
              <a:rPr lang="fr-FR" b="1" dirty="0"/>
              <a:t>-push-down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9747A44-B09A-99BD-2C3B-16CFC413CBD6}"/>
              </a:ext>
            </a:extLst>
          </p:cNvPr>
          <p:cNvSpPr/>
          <p:nvPr/>
        </p:nvSpPr>
        <p:spPr>
          <a:xfrm>
            <a:off x="4650572" y="3865388"/>
            <a:ext cx="1255376" cy="271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1DBB5B17-C8A3-249A-C380-BE69AEAC1269}"/>
              </a:ext>
            </a:extLst>
          </p:cNvPr>
          <p:cNvSpPr/>
          <p:nvPr/>
        </p:nvSpPr>
        <p:spPr>
          <a:xfrm>
            <a:off x="2788447" y="3524981"/>
            <a:ext cx="1403014" cy="2300287"/>
          </a:xfrm>
          <a:prstGeom prst="flowChartMagneticDisk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66A28-F9B4-E4D9-2D3B-C598E1B58D42}"/>
              </a:ext>
            </a:extLst>
          </p:cNvPr>
          <p:cNvSpPr/>
          <p:nvPr/>
        </p:nvSpPr>
        <p:spPr>
          <a:xfrm>
            <a:off x="3134535" y="497692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2794D4-34D0-7591-D919-6037422CE9EF}"/>
              </a:ext>
            </a:extLst>
          </p:cNvPr>
          <p:cNvSpPr/>
          <p:nvPr/>
        </p:nvSpPr>
        <p:spPr>
          <a:xfrm>
            <a:off x="3174670" y="508778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297094-57ED-E415-ADA1-FB9EEC07E8B9}"/>
              </a:ext>
            </a:extLst>
          </p:cNvPr>
          <p:cNvSpPr/>
          <p:nvPr/>
        </p:nvSpPr>
        <p:spPr>
          <a:xfrm>
            <a:off x="3236285" y="5198647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21C93-6968-6B93-E34D-123EC6F61C83}"/>
              </a:ext>
            </a:extLst>
          </p:cNvPr>
          <p:cNvSpPr/>
          <p:nvPr/>
        </p:nvSpPr>
        <p:spPr>
          <a:xfrm>
            <a:off x="3279444" y="5300403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767ED6-1F32-F957-0092-3877E669D3D4}"/>
              </a:ext>
            </a:extLst>
          </p:cNvPr>
          <p:cNvCxnSpPr>
            <a:cxnSpLocks/>
          </p:cNvCxnSpPr>
          <p:nvPr/>
        </p:nvCxnSpPr>
        <p:spPr>
          <a:xfrm>
            <a:off x="3477240" y="4910347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DFDB73-4D7B-BD88-553C-1CA3D9A9C645}"/>
              </a:ext>
            </a:extLst>
          </p:cNvPr>
          <p:cNvCxnSpPr>
            <a:cxnSpLocks/>
          </p:cNvCxnSpPr>
          <p:nvPr/>
        </p:nvCxnSpPr>
        <p:spPr>
          <a:xfrm>
            <a:off x="3746170" y="5134185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6D79D0-5FCB-C193-1AA6-009DD3B97C3C}"/>
              </a:ext>
            </a:extLst>
          </p:cNvPr>
          <p:cNvCxnSpPr>
            <a:cxnSpLocks/>
          </p:cNvCxnSpPr>
          <p:nvPr/>
        </p:nvCxnSpPr>
        <p:spPr>
          <a:xfrm>
            <a:off x="3850944" y="5404910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9F12934D-6E34-F7E6-BD89-FAABF1D39B42}"/>
              </a:ext>
            </a:extLst>
          </p:cNvPr>
          <p:cNvSpPr/>
          <p:nvPr/>
        </p:nvSpPr>
        <p:spPr>
          <a:xfrm rot="16200000">
            <a:off x="4265875" y="4450879"/>
            <a:ext cx="377026" cy="327421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5D38A9-3F5A-40B1-9793-6FE46775BBBA}"/>
              </a:ext>
            </a:extLst>
          </p:cNvPr>
          <p:cNvSpPr txBox="1"/>
          <p:nvPr/>
        </p:nvSpPr>
        <p:spPr>
          <a:xfrm>
            <a:off x="2312592" y="6308520"/>
            <a:ext cx="46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Optim</a:t>
            </a:r>
            <a:r>
              <a:rPr lang="fr-FR" b="1" dirty="0"/>
              <a:t>: </a:t>
            </a:r>
            <a:r>
              <a:rPr lang="fr-FR" b="1" dirty="0" err="1"/>
              <a:t>Avoid</a:t>
            </a:r>
            <a:r>
              <a:rPr lang="fr-FR" b="1" dirty="0"/>
              <a:t> </a:t>
            </a:r>
            <a:r>
              <a:rPr lang="fr-FR" b="1" dirty="0" err="1"/>
              <a:t>reading</a:t>
            </a:r>
            <a:r>
              <a:rPr lang="fr-FR" b="1" dirty="0"/>
              <a:t> </a:t>
            </a:r>
            <a:r>
              <a:rPr lang="fr-FR" b="1" dirty="0" err="1"/>
              <a:t>useless</a:t>
            </a:r>
            <a:r>
              <a:rPr lang="fr-FR" b="1" dirty="0"/>
              <a:t> </a:t>
            </a:r>
            <a:r>
              <a:rPr lang="fr-FR" b="1" dirty="0" err="1"/>
              <a:t>Dir</a:t>
            </a:r>
            <a:r>
              <a:rPr lang="fr-FR" b="1" dirty="0"/>
              <a:t> / Files/ blocks</a:t>
            </a:r>
          </a:p>
        </p:txBody>
      </p:sp>
    </p:spTree>
    <p:extLst>
      <p:ext uri="{BB962C8B-B14F-4D97-AF65-F5344CB8AC3E}">
        <p14:creationId xmlns:p14="http://schemas.microsoft.com/office/powerpoint/2010/main" val="2284757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filter</a:t>
            </a:r>
            <a:r>
              <a:rPr lang="fr-FR" dirty="0"/>
              <a:t>()  &lt;=&gt; </a:t>
            </a:r>
            <a:r>
              <a:rPr lang="fr-FR" dirty="0" err="1"/>
              <a:t>sql</a:t>
            </a:r>
            <a:r>
              <a:rPr lang="fr-FR" dirty="0"/>
              <a:t>: "WHERE &lt;...&gt;"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45831-A9E3-BBD3-43E6-3E463287DEB4}"/>
              </a:ext>
            </a:extLst>
          </p:cNvPr>
          <p:cNvSpPr txBox="1"/>
          <p:nvPr/>
        </p:nvSpPr>
        <p:spPr>
          <a:xfrm>
            <a:off x="653333" y="2670723"/>
            <a:ext cx="44864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ds</a:t>
            </a:r>
            <a:br>
              <a:rPr lang="fr-FR" sz="2800" dirty="0"/>
            </a:br>
            <a:r>
              <a:rPr lang="fr-FR" sz="2800" dirty="0"/>
              <a:t>    .</a:t>
            </a:r>
            <a:r>
              <a:rPr lang="fr-FR" sz="2800" b="1" dirty="0" err="1"/>
              <a:t>filter</a:t>
            </a:r>
            <a:r>
              <a:rPr lang="fr-FR" sz="2800" dirty="0"/>
              <a:t>("col1 == 1") </a:t>
            </a:r>
          </a:p>
          <a:p>
            <a:r>
              <a:rPr lang="fr-FR" sz="2800" dirty="0"/>
              <a:t>    .</a:t>
            </a:r>
            <a:r>
              <a:rPr lang="fr-FR" sz="2800" b="1" dirty="0" err="1"/>
              <a:t>filter</a:t>
            </a:r>
            <a:r>
              <a:rPr lang="fr-FR" sz="2800" dirty="0"/>
              <a:t>( col("col2").eq (lit(2))</a:t>
            </a:r>
          </a:p>
          <a:p>
            <a:r>
              <a:rPr lang="fr-FR" sz="2800" dirty="0"/>
              <a:t>    .</a:t>
            </a:r>
            <a:r>
              <a:rPr lang="fr-FR" sz="2800" b="1" dirty="0" err="1"/>
              <a:t>filter</a:t>
            </a:r>
            <a:r>
              <a:rPr lang="fr-FR" sz="2800" dirty="0"/>
              <a:t>(x =&gt; </a:t>
            </a:r>
            <a:r>
              <a:rPr lang="fr-FR" sz="2800" dirty="0" err="1"/>
              <a:t>pred</a:t>
            </a:r>
            <a:r>
              <a:rPr lang="fr-FR" sz="2800" dirty="0"/>
              <a:t>(x))</a:t>
            </a:r>
          </a:p>
          <a:p>
            <a:endParaRPr lang="fr-FR" sz="2800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458C5338-1733-0E4B-AF40-7180E8DC8FAC}"/>
              </a:ext>
            </a:extLst>
          </p:cNvPr>
          <p:cNvSpPr/>
          <p:nvPr/>
        </p:nvSpPr>
        <p:spPr>
          <a:xfrm>
            <a:off x="5664582" y="2633663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A393-0B4A-3918-B0A5-1F037A54C863}"/>
              </a:ext>
            </a:extLst>
          </p:cNvPr>
          <p:cNvSpPr txBox="1"/>
          <p:nvPr/>
        </p:nvSpPr>
        <p:spPr>
          <a:xfrm>
            <a:off x="7191374" y="1903451"/>
            <a:ext cx="2130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SELECT *</a:t>
            </a:r>
          </a:p>
          <a:p>
            <a:r>
              <a:rPr lang="fr-FR" sz="2800" dirty="0"/>
              <a:t>FROM ...</a:t>
            </a:r>
          </a:p>
          <a:p>
            <a:r>
              <a:rPr lang="fr-FR" sz="2800" b="1" dirty="0"/>
              <a:t>WHERE</a:t>
            </a:r>
            <a:r>
              <a:rPr lang="fr-FR" sz="2800" dirty="0"/>
              <a:t>  </a:t>
            </a:r>
            <a:br>
              <a:rPr lang="fr-FR" sz="2800" dirty="0"/>
            </a:br>
            <a:r>
              <a:rPr lang="fr-FR" sz="2800" dirty="0"/>
              <a:t>          col1 = 1</a:t>
            </a:r>
          </a:p>
          <a:p>
            <a:r>
              <a:rPr lang="fr-FR" sz="2800" dirty="0"/>
              <a:t>  and col1 = 2</a:t>
            </a:r>
          </a:p>
          <a:p>
            <a:r>
              <a:rPr lang="fr-FR" sz="2800" dirty="0"/>
              <a:t>  and ... ??</a:t>
            </a:r>
          </a:p>
        </p:txBody>
      </p:sp>
    </p:spTree>
    <p:extLst>
      <p:ext uri="{BB962C8B-B14F-4D97-AF65-F5344CB8AC3E}">
        <p14:creationId xmlns:p14="http://schemas.microsoft.com/office/powerpoint/2010/main" val="1837666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flatMap</a:t>
            </a:r>
            <a:r>
              <a:rPr lang="fr-FR" dirty="0"/>
              <a:t>( </a:t>
            </a:r>
            <a:r>
              <a:rPr lang="fr-FR" dirty="0" err="1"/>
              <a:t>row</a:t>
            </a:r>
            <a:r>
              <a:rPr lang="fr-FR" dirty="0"/>
              <a:t> =&gt; </a:t>
            </a:r>
            <a:r>
              <a:rPr lang="fr-FR" dirty="0" err="1"/>
              <a:t>listFunc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C24E7-4E12-C56A-D920-F5511DB60BDF}"/>
              </a:ext>
            </a:extLst>
          </p:cNvPr>
          <p:cNvSpPr txBox="1"/>
          <p:nvPr/>
        </p:nvSpPr>
        <p:spPr>
          <a:xfrm>
            <a:off x="2586037" y="2052637"/>
            <a:ext cx="6453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 in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functional</a:t>
            </a:r>
            <a:r>
              <a:rPr lang="fr-FR" sz="2400" dirty="0"/>
              <a:t> langage</a:t>
            </a:r>
          </a:p>
          <a:p>
            <a:endParaRPr lang="fr-FR" sz="2400" dirty="0"/>
          </a:p>
          <a:p>
            <a:r>
              <a:rPr lang="fr-FR" sz="2400" dirty="0" err="1"/>
              <a:t>example</a:t>
            </a:r>
            <a:r>
              <a:rPr lang="fr-FR" sz="2400" dirty="0"/>
              <a:t> in JavaScript  (use Chrome </a:t>
            </a:r>
            <a:r>
              <a:rPr lang="fr-FR" sz="2400" dirty="0" err="1"/>
              <a:t>DevTools</a:t>
            </a:r>
            <a:r>
              <a:rPr lang="fr-FR" sz="2400" dirty="0"/>
              <a:t>: F12)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21DB1-1E80-0409-9753-9DC482CD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7" y="3810887"/>
            <a:ext cx="4325693" cy="1346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ECA30-2DB2-BC69-F5CB-F144A00F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60" y="4430052"/>
            <a:ext cx="7591451" cy="11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13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" y="93785"/>
            <a:ext cx="11996737" cy="826477"/>
          </a:xfrm>
        </p:spPr>
        <p:txBody>
          <a:bodyPr/>
          <a:lstStyle/>
          <a:p>
            <a:pPr algn="ctr"/>
            <a:r>
              <a:rPr lang="fr-FR" dirty="0" err="1"/>
              <a:t>dataset.flatMap</a:t>
            </a:r>
            <a:r>
              <a:rPr lang="fr-FR" dirty="0"/>
              <a:t>( </a:t>
            </a:r>
            <a:r>
              <a:rPr lang="fr-FR" dirty="0" err="1"/>
              <a:t>rowFunction</a:t>
            </a:r>
            <a:r>
              <a:rPr lang="fr-FR" dirty="0"/>
              <a:t> : T =&gt; </a:t>
            </a:r>
            <a:r>
              <a:rPr lang="fr-FR" dirty="0" err="1"/>
              <a:t>Iterator</a:t>
            </a:r>
            <a:r>
              <a:rPr lang="fr-FR" dirty="0"/>
              <a:t>&lt;U&gt;)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1943446" y="1281591"/>
            <a:ext cx="76738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endParaRPr lang="fr-FR" sz="2400" dirty="0"/>
          </a:p>
          <a:p>
            <a:r>
              <a:rPr lang="fr-FR" sz="2400" dirty="0" err="1"/>
              <a:t>def</a:t>
            </a:r>
            <a:r>
              <a:rPr lang="fr-FR" sz="2400" dirty="0"/>
              <a:t> f (</a:t>
            </a:r>
            <a:r>
              <a:rPr lang="fr-FR" sz="2400" dirty="0" err="1"/>
              <a:t>row</a:t>
            </a:r>
            <a:r>
              <a:rPr lang="fr-FR" sz="2400" dirty="0"/>
              <a:t>: T): </a:t>
            </a:r>
            <a:r>
              <a:rPr lang="fr-FR" sz="2400" dirty="0" err="1"/>
              <a:t>Iterator</a:t>
            </a:r>
            <a:r>
              <a:rPr lang="fr-FR" sz="2400" dirty="0"/>
              <a:t>&lt;U&gt; = { ... }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&lt;U&gt;  </a:t>
            </a:r>
            <a:r>
              <a:rPr lang="fr-FR" sz="2400" dirty="0" err="1"/>
              <a:t>flatMappedDs</a:t>
            </a:r>
            <a:r>
              <a:rPr lang="fr-FR" sz="2400" dirty="0"/>
              <a:t> = </a:t>
            </a:r>
            <a:r>
              <a:rPr lang="fr-FR" sz="2400" b="1" dirty="0" err="1"/>
              <a:t>ds.flatMap</a:t>
            </a:r>
            <a:r>
              <a:rPr lang="fr-FR" sz="2400" b="1" dirty="0"/>
              <a:t>( </a:t>
            </a:r>
            <a:r>
              <a:rPr lang="fr-FR" sz="2400" b="1" dirty="0" err="1"/>
              <a:t>row</a:t>
            </a:r>
            <a:r>
              <a:rPr lang="fr-FR" sz="2400" b="1" dirty="0"/>
              <a:t> =&gt;  f(</a:t>
            </a:r>
            <a:r>
              <a:rPr lang="fr-FR" sz="2400" b="1" dirty="0" err="1"/>
              <a:t>row</a:t>
            </a:r>
            <a:r>
              <a:rPr lang="fr-FR" sz="2400" b="1" dirty="0"/>
              <a:t>) )</a:t>
            </a:r>
            <a:r>
              <a:rPr lang="fr-FR" sz="2400" dirty="0"/>
              <a:t> </a:t>
            </a:r>
          </a:p>
          <a:p>
            <a:r>
              <a:rPr lang="fr-FR" sz="2400" dirty="0"/>
              <a:t>                                           // idem  = </a:t>
            </a:r>
            <a:r>
              <a:rPr lang="fr-FR" sz="2400" b="1" dirty="0" err="1"/>
              <a:t>ds.flatMap</a:t>
            </a:r>
            <a:r>
              <a:rPr lang="fr-FR" sz="2400" b="1" dirty="0"/>
              <a:t>(f)</a:t>
            </a:r>
          </a:p>
          <a:p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6A05-1841-CC05-7CEA-9020C5FA3BB2}"/>
              </a:ext>
            </a:extLst>
          </p:cNvPr>
          <p:cNvSpPr/>
          <p:nvPr/>
        </p:nvSpPr>
        <p:spPr>
          <a:xfrm>
            <a:off x="2638425" y="4956851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6CCC-87B2-802E-393D-72ACBAE966C8}"/>
              </a:ext>
            </a:extLst>
          </p:cNvPr>
          <p:cNvSpPr txBox="1"/>
          <p:nvPr/>
        </p:nvSpPr>
        <p:spPr>
          <a:xfrm>
            <a:off x="1876771" y="4137727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 : </a:t>
            </a:r>
            <a:r>
              <a:rPr lang="fr-FR" sz="2400" dirty="0" err="1"/>
              <a:t>Function</a:t>
            </a:r>
            <a:r>
              <a:rPr lang="fr-FR" sz="2400" dirty="0"/>
              <a:t>  T -&gt; U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6ECA46-EBCF-AA9C-F682-2E98C0BFADD4}"/>
              </a:ext>
            </a:extLst>
          </p:cNvPr>
          <p:cNvSpPr/>
          <p:nvPr/>
        </p:nvSpPr>
        <p:spPr>
          <a:xfrm>
            <a:off x="3481387" y="5005966"/>
            <a:ext cx="500063" cy="174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8A3A4E-651E-7AD4-ECE9-FE509CF00A33}"/>
              </a:ext>
            </a:extLst>
          </p:cNvPr>
          <p:cNvSpPr/>
          <p:nvPr/>
        </p:nvSpPr>
        <p:spPr>
          <a:xfrm>
            <a:off x="4214813" y="4940927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379368" y="4557739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666179" y="4152869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5ACBC04-D4ED-F4DE-60E0-2AFDE786AED3}"/>
              </a:ext>
            </a:extLst>
          </p:cNvPr>
          <p:cNvSpPr/>
          <p:nvPr/>
        </p:nvSpPr>
        <p:spPr>
          <a:xfrm>
            <a:off x="7854105" y="4507986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179343" y="4397273"/>
            <a:ext cx="923925" cy="2183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9322919" y="4360303"/>
            <a:ext cx="920682" cy="2183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379368" y="40279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9148682" y="3962013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flatMappedDs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379368" y="502400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379368" y="5504196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6BA502B-66C7-9073-B72E-0B6482C0ED7B}"/>
              </a:ext>
            </a:extLst>
          </p:cNvPr>
          <p:cNvSpPr/>
          <p:nvPr/>
        </p:nvSpPr>
        <p:spPr>
          <a:xfrm>
            <a:off x="7854105" y="4998523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E5FAC79-B6CD-0988-6DA2-33EF0B6E5E9F}"/>
              </a:ext>
            </a:extLst>
          </p:cNvPr>
          <p:cNvSpPr/>
          <p:nvPr/>
        </p:nvSpPr>
        <p:spPr>
          <a:xfrm>
            <a:off x="7839672" y="5862070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51666-A0D6-586D-959D-9C86B2D8BEF8}"/>
              </a:ext>
            </a:extLst>
          </p:cNvPr>
          <p:cNvSpPr txBox="1"/>
          <p:nvPr/>
        </p:nvSpPr>
        <p:spPr>
          <a:xfrm>
            <a:off x="3536984" y="470162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689996" y="385390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flatMap</a:t>
            </a:r>
            <a:r>
              <a:rPr lang="fr-FR" b="1" dirty="0"/>
              <a:t>(f)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69C085F-DDB4-14C6-77C4-5A8534899DAF}"/>
              </a:ext>
            </a:extLst>
          </p:cNvPr>
          <p:cNvSpPr/>
          <p:nvPr/>
        </p:nvSpPr>
        <p:spPr>
          <a:xfrm>
            <a:off x="4448176" y="5028288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F06AC07-59A3-046D-BAA2-63A53A0B6337}"/>
              </a:ext>
            </a:extLst>
          </p:cNvPr>
          <p:cNvSpPr/>
          <p:nvPr/>
        </p:nvSpPr>
        <p:spPr>
          <a:xfrm>
            <a:off x="4664012" y="5105890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35430-5C1C-EFEA-86D0-765DB79A8975}"/>
              </a:ext>
            </a:extLst>
          </p:cNvPr>
          <p:cNvSpPr txBox="1"/>
          <p:nvPr/>
        </p:nvSpPr>
        <p:spPr>
          <a:xfrm>
            <a:off x="3964209" y="4824735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 ]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48D9CE6-033D-4DAD-5D1D-40F8789E6928}"/>
              </a:ext>
            </a:extLst>
          </p:cNvPr>
          <p:cNvSpPr/>
          <p:nvPr/>
        </p:nvSpPr>
        <p:spPr>
          <a:xfrm>
            <a:off x="8018403" y="4597762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457C8A7-2A0F-81AD-24F9-D472728FA580}"/>
              </a:ext>
            </a:extLst>
          </p:cNvPr>
          <p:cNvSpPr/>
          <p:nvPr/>
        </p:nvSpPr>
        <p:spPr>
          <a:xfrm>
            <a:off x="8195938" y="4687538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70DCA5F-4186-32CE-AE5D-8C66BF7CA4C9}"/>
              </a:ext>
            </a:extLst>
          </p:cNvPr>
          <p:cNvSpPr/>
          <p:nvPr/>
        </p:nvSpPr>
        <p:spPr>
          <a:xfrm>
            <a:off x="8015887" y="5937194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C9F5618-7401-4C14-994C-F2B96A815CA2}"/>
              </a:ext>
            </a:extLst>
          </p:cNvPr>
          <p:cNvSpPr/>
          <p:nvPr/>
        </p:nvSpPr>
        <p:spPr>
          <a:xfrm>
            <a:off x="9520640" y="4406615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79DC871-D9F0-3A26-7323-869530F6F34C}"/>
              </a:ext>
            </a:extLst>
          </p:cNvPr>
          <p:cNvSpPr/>
          <p:nvPr/>
        </p:nvSpPr>
        <p:spPr>
          <a:xfrm>
            <a:off x="9544457" y="4738423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E5E17F5-7B79-3713-3E87-17339A2D5368}"/>
              </a:ext>
            </a:extLst>
          </p:cNvPr>
          <p:cNvSpPr/>
          <p:nvPr/>
        </p:nvSpPr>
        <p:spPr>
          <a:xfrm>
            <a:off x="9553575" y="5106286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D1A0920-5ADE-5928-D706-06F5A2C5F85B}"/>
              </a:ext>
            </a:extLst>
          </p:cNvPr>
          <p:cNvSpPr/>
          <p:nvPr/>
        </p:nvSpPr>
        <p:spPr>
          <a:xfrm>
            <a:off x="9554394" y="5477782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93B4D5B-5AD5-8445-5783-79B5E1969527}"/>
              </a:ext>
            </a:extLst>
          </p:cNvPr>
          <p:cNvSpPr/>
          <p:nvPr/>
        </p:nvSpPr>
        <p:spPr>
          <a:xfrm>
            <a:off x="9553575" y="5855183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62E2A85C-97BB-4A4C-B786-5C8DC50497B3}"/>
              </a:ext>
            </a:extLst>
          </p:cNvPr>
          <p:cNvSpPr/>
          <p:nvPr/>
        </p:nvSpPr>
        <p:spPr>
          <a:xfrm>
            <a:off x="9553987" y="6226070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3CCDAE-1E6F-D2B9-2A00-7AAE213D3161}"/>
              </a:ext>
            </a:extLst>
          </p:cNvPr>
          <p:cNvSpPr txBox="1"/>
          <p:nvPr/>
        </p:nvSpPr>
        <p:spPr>
          <a:xfrm>
            <a:off x="7597467" y="4502156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B7BACD-43CD-9778-47D6-BDFC9D190E30}"/>
              </a:ext>
            </a:extLst>
          </p:cNvPr>
          <p:cNvSpPr txBox="1"/>
          <p:nvPr/>
        </p:nvSpPr>
        <p:spPr>
          <a:xfrm>
            <a:off x="7597467" y="4936995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C70445-B0CC-6710-16D3-E87D9320F183}"/>
              </a:ext>
            </a:extLst>
          </p:cNvPr>
          <p:cNvSpPr txBox="1"/>
          <p:nvPr/>
        </p:nvSpPr>
        <p:spPr>
          <a:xfrm>
            <a:off x="7573984" y="580187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8EBC1F-409B-4673-99AD-C99910F40927}"/>
              </a:ext>
            </a:extLst>
          </p:cNvPr>
          <p:cNvSpPr/>
          <p:nvPr/>
        </p:nvSpPr>
        <p:spPr>
          <a:xfrm>
            <a:off x="6364940" y="5892988"/>
            <a:ext cx="585927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90066-7DF7-2B56-6E0D-84340E4396CC}"/>
              </a:ext>
            </a:extLst>
          </p:cNvPr>
          <p:cNvSpPr txBox="1"/>
          <p:nvPr/>
        </p:nvSpPr>
        <p:spPr>
          <a:xfrm>
            <a:off x="7588417" y="5344967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]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DC25A9-BC43-8993-C1E2-6A04E89A668E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8015887" y="4406615"/>
            <a:ext cx="1680968" cy="1203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25DE2B-F5A5-9EEF-3009-5A83825AA21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205786" y="4631209"/>
            <a:ext cx="1514886" cy="10721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463870-7184-4F64-C8D0-5A75D60F447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368317" y="4729212"/>
            <a:ext cx="1361473" cy="37707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789599-9912-D7DE-C776-F73AA0C44D6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000412" y="5024001"/>
            <a:ext cx="1730197" cy="4537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31A883B-2BD1-C393-FE53-14B50A4FC6E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000412" y="5855183"/>
            <a:ext cx="172937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E7E7E2-0D9D-FF21-DAFA-16AFE4F1473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92102" y="5973631"/>
            <a:ext cx="1538100" cy="252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4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2A6F-7E05-F788-D6B6-E7E2102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00"/>
            <a:ext cx="11073190" cy="4702629"/>
          </a:xfrm>
        </p:spPr>
        <p:txBody>
          <a:bodyPr/>
          <a:lstStyle/>
          <a:p>
            <a:r>
              <a:rPr lang="fr-FR" dirty="0"/>
              <a:t>Challenge #3  (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differenciating</a:t>
            </a:r>
            <a:r>
              <a:rPr lang="fr-FR" dirty="0"/>
              <a:t>)  =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Be </a:t>
            </a:r>
            <a:r>
              <a:rPr lang="fr-FR" b="1" dirty="0"/>
              <a:t>Fast / Efficient </a:t>
            </a:r>
            <a:r>
              <a:rPr lang="fr-FR" dirty="0"/>
              <a:t>at </a:t>
            </a:r>
            <a:r>
              <a:rPr lang="fr-FR" dirty="0" err="1"/>
              <a:t>using</a:t>
            </a:r>
            <a:r>
              <a:rPr lang="fr-FR" dirty="0"/>
              <a:t> &amp; sharing </a:t>
            </a:r>
            <a:r>
              <a:rPr lang="fr-FR" dirty="0" err="1"/>
              <a:t>resources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dirty="0" err="1"/>
              <a:t>Scale</a:t>
            </a:r>
            <a:r>
              <a:rPr lang="fr-FR" dirty="0"/>
              <a:t> to </a:t>
            </a:r>
            <a:r>
              <a:rPr lang="fr-FR" dirty="0" err="1"/>
              <a:t>CPUs</a:t>
            </a:r>
            <a:r>
              <a:rPr lang="fr-FR" dirty="0"/>
              <a:t> at clusters </a:t>
            </a:r>
            <a:r>
              <a:rPr lang="fr-FR" dirty="0" err="1"/>
              <a:t>level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dirty="0" err="1"/>
              <a:t>Make</a:t>
            </a:r>
            <a:r>
              <a:rPr lang="fr-FR" dirty="0"/>
              <a:t> compromises CPU/RAM/Network/Disk</a:t>
            </a:r>
            <a:br>
              <a:rPr lang="fr-FR" dirty="0"/>
            </a:b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2798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dataset.mapPartitions</a:t>
            </a:r>
            <a:r>
              <a:rPr lang="fr-FR" dirty="0"/>
              <a:t>( </a:t>
            </a:r>
            <a:r>
              <a:rPr lang="fr-FR" dirty="0" err="1"/>
              <a:t>rowIter</a:t>
            </a:r>
            <a:r>
              <a:rPr lang="fr-FR" dirty="0"/>
              <a:t> =&gt; f(</a:t>
            </a:r>
            <a:r>
              <a:rPr lang="fr-FR" dirty="0" err="1"/>
              <a:t>rowIter</a:t>
            </a:r>
            <a:r>
              <a:rPr lang="fr-FR" dirty="0"/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2190749" y="1524000"/>
            <a:ext cx="58398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endParaRPr lang="fr-FR" sz="2400" dirty="0"/>
          </a:p>
          <a:p>
            <a:r>
              <a:rPr lang="fr-FR" sz="2400" dirty="0" err="1"/>
              <a:t>def</a:t>
            </a:r>
            <a:r>
              <a:rPr lang="fr-FR" sz="2400" dirty="0"/>
              <a:t> f (</a:t>
            </a:r>
            <a:r>
              <a:rPr lang="fr-FR" sz="2400" dirty="0" err="1"/>
              <a:t>iter</a:t>
            </a:r>
            <a:r>
              <a:rPr lang="fr-FR" sz="2400" dirty="0"/>
              <a:t>: </a:t>
            </a:r>
            <a:r>
              <a:rPr lang="fr-FR" sz="2400" dirty="0" err="1"/>
              <a:t>Iterator</a:t>
            </a:r>
            <a:r>
              <a:rPr lang="fr-FR" sz="2400" dirty="0"/>
              <a:t>&lt;T&gt;): </a:t>
            </a:r>
            <a:r>
              <a:rPr lang="fr-FR" sz="2400" dirty="0" err="1"/>
              <a:t>Iterator</a:t>
            </a:r>
            <a:r>
              <a:rPr lang="fr-FR" sz="2400" dirty="0"/>
              <a:t>&lt;U&gt; = { ... }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mappedDs</a:t>
            </a:r>
            <a:r>
              <a:rPr lang="fr-FR" sz="2400" dirty="0"/>
              <a:t> = </a:t>
            </a:r>
            <a:r>
              <a:rPr lang="fr-FR" sz="2400" b="1" dirty="0" err="1"/>
              <a:t>ds.mapPartitions</a:t>
            </a:r>
            <a:r>
              <a:rPr lang="fr-FR" sz="2400" b="1" dirty="0"/>
              <a:t>(f)</a:t>
            </a:r>
          </a:p>
          <a:p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6A05-1841-CC05-7CEA-9020C5FA3BB2}"/>
              </a:ext>
            </a:extLst>
          </p:cNvPr>
          <p:cNvSpPr/>
          <p:nvPr/>
        </p:nvSpPr>
        <p:spPr>
          <a:xfrm>
            <a:off x="2152704" y="506146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6CCC-87B2-802E-393D-72ACBAE966C8}"/>
              </a:ext>
            </a:extLst>
          </p:cNvPr>
          <p:cNvSpPr txBox="1"/>
          <p:nvPr/>
        </p:nvSpPr>
        <p:spPr>
          <a:xfrm>
            <a:off x="1742541" y="4394205"/>
            <a:ext cx="387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 : </a:t>
            </a:r>
            <a:r>
              <a:rPr lang="fr-FR" sz="2400" dirty="0" err="1"/>
              <a:t>Iterator</a:t>
            </a:r>
            <a:r>
              <a:rPr lang="fr-FR" sz="2400" dirty="0"/>
              <a:t>&lt;T&gt;  -&gt;  </a:t>
            </a:r>
            <a:r>
              <a:rPr lang="fr-FR" sz="2400" dirty="0" err="1"/>
              <a:t>Iterator</a:t>
            </a:r>
            <a:r>
              <a:rPr lang="fr-FR" sz="2400" dirty="0"/>
              <a:t>&lt;U&gt;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6ECA46-EBCF-AA9C-F682-2E98C0BFADD4}"/>
              </a:ext>
            </a:extLst>
          </p:cNvPr>
          <p:cNvSpPr/>
          <p:nvPr/>
        </p:nvSpPr>
        <p:spPr>
          <a:xfrm>
            <a:off x="3456942" y="5109740"/>
            <a:ext cx="500063" cy="174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379368" y="480539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336627" y="4585217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179343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8885975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379368" y="42755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8788345" y="421588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mappedDs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379368" y="5271656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379368" y="575185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51666-A0D6-586D-959D-9C86B2D8BEF8}"/>
              </a:ext>
            </a:extLst>
          </p:cNvPr>
          <p:cNvSpPr txBox="1"/>
          <p:nvPr/>
        </p:nvSpPr>
        <p:spPr>
          <a:xfrm>
            <a:off x="3512539" y="480539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116140" y="4226595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mapPartitions</a:t>
            </a:r>
            <a:r>
              <a:rPr lang="fr-FR" b="1" dirty="0"/>
              <a:t>(f)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9BBB7-BC63-BF08-FC66-E0E9E6F13322}"/>
              </a:ext>
            </a:extLst>
          </p:cNvPr>
          <p:cNvSpPr/>
          <p:nvPr/>
        </p:nvSpPr>
        <p:spPr>
          <a:xfrm>
            <a:off x="6379368" y="6178769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B03D28-DB0B-344C-89F5-3000890CE3FD}"/>
              </a:ext>
            </a:extLst>
          </p:cNvPr>
          <p:cNvSpPr/>
          <p:nvPr/>
        </p:nvSpPr>
        <p:spPr>
          <a:xfrm>
            <a:off x="2276456" y="5143172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3B2C4-826F-C59F-620C-EEA67C3A1E80}"/>
              </a:ext>
            </a:extLst>
          </p:cNvPr>
          <p:cNvSpPr/>
          <p:nvPr/>
        </p:nvSpPr>
        <p:spPr>
          <a:xfrm>
            <a:off x="2456647" y="5252338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8364979-115B-59F1-183D-99AF9A95055E}"/>
              </a:ext>
            </a:extLst>
          </p:cNvPr>
          <p:cNvSpPr/>
          <p:nvPr/>
        </p:nvSpPr>
        <p:spPr>
          <a:xfrm>
            <a:off x="4361709" y="5016637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06A3201-0CA9-0EFD-D0A0-B81E97928B24}"/>
              </a:ext>
            </a:extLst>
          </p:cNvPr>
          <p:cNvSpPr/>
          <p:nvPr/>
        </p:nvSpPr>
        <p:spPr>
          <a:xfrm>
            <a:off x="4595072" y="5103998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DB9E75D-E3A2-6B17-060E-83240A1C8D85}"/>
              </a:ext>
            </a:extLst>
          </p:cNvPr>
          <p:cNvSpPr/>
          <p:nvPr/>
        </p:nvSpPr>
        <p:spPr>
          <a:xfrm>
            <a:off x="4810908" y="5181600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FA5C33-4B0E-9364-DFDA-E2EC6EE6EC4A}"/>
              </a:ext>
            </a:extLst>
          </p:cNvPr>
          <p:cNvSpPr txBox="1"/>
          <p:nvPr/>
        </p:nvSpPr>
        <p:spPr>
          <a:xfrm>
            <a:off x="4111105" y="4900445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3EA2D-F9D3-B89E-4B2A-85334797EA95}"/>
              </a:ext>
            </a:extLst>
          </p:cNvPr>
          <p:cNvSpPr txBox="1"/>
          <p:nvPr/>
        </p:nvSpPr>
        <p:spPr>
          <a:xfrm>
            <a:off x="1830922" y="4919990"/>
            <a:ext cx="168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[             ]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FDDA8DF-32DF-13B6-9106-520123E828C4}"/>
              </a:ext>
            </a:extLst>
          </p:cNvPr>
          <p:cNvSpPr/>
          <p:nvPr/>
        </p:nvSpPr>
        <p:spPr>
          <a:xfrm>
            <a:off x="9106683" y="4756666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3579C34-0DAA-3CF9-F5E0-D1DAD7155FFC}"/>
              </a:ext>
            </a:extLst>
          </p:cNvPr>
          <p:cNvSpPr/>
          <p:nvPr/>
        </p:nvSpPr>
        <p:spPr>
          <a:xfrm>
            <a:off x="9125700" y="5230119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FD94408-FB63-0F2D-383C-ED45AEBB3DAB}"/>
              </a:ext>
            </a:extLst>
          </p:cNvPr>
          <p:cNvSpPr/>
          <p:nvPr/>
        </p:nvSpPr>
        <p:spPr>
          <a:xfrm>
            <a:off x="9130412" y="5680108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376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920753"/>
          </a:xfrm>
        </p:spPr>
        <p:txBody>
          <a:bodyPr/>
          <a:lstStyle/>
          <a:p>
            <a:pPr algn="ctr"/>
            <a:r>
              <a:rPr lang="fr-FR" dirty="0" err="1"/>
              <a:t>Remarks</a:t>
            </a:r>
            <a:r>
              <a:rPr lang="fr-FR" dirty="0"/>
              <a:t> on </a:t>
            </a:r>
            <a:r>
              <a:rPr lang="fr-FR" dirty="0" err="1"/>
              <a:t>mapPartitions</a:t>
            </a:r>
            <a:r>
              <a:rPr lang="fr-FR" dirty="0"/>
              <a:t>() </a:t>
            </a:r>
            <a:br>
              <a:rPr lang="fr-FR" dirty="0"/>
            </a:br>
            <a:r>
              <a:rPr lang="fr-FR" dirty="0"/>
              <a:t>vs .</a:t>
            </a:r>
            <a:r>
              <a:rPr lang="fr-FR" dirty="0" err="1"/>
              <a:t>flatMap</a:t>
            </a:r>
            <a:r>
              <a:rPr lang="fr-FR" dirty="0"/>
              <a:t>(), .</a:t>
            </a:r>
            <a:r>
              <a:rPr lang="fr-FR" dirty="0" err="1"/>
              <a:t>map</a:t>
            </a:r>
            <a:r>
              <a:rPr lang="fr-FR" dirty="0"/>
              <a:t>(), .</a:t>
            </a:r>
            <a:r>
              <a:rPr lang="fr-FR" dirty="0" err="1"/>
              <a:t>filter</a:t>
            </a:r>
            <a:r>
              <a:rPr lang="fr-F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14352-A678-D844-C7E6-F92B8529F6DE}"/>
              </a:ext>
            </a:extLst>
          </p:cNvPr>
          <p:cNvSpPr txBox="1"/>
          <p:nvPr/>
        </p:nvSpPr>
        <p:spPr>
          <a:xfrm>
            <a:off x="2541729" y="2852738"/>
            <a:ext cx="77435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Both</a:t>
            </a:r>
            <a:r>
              <a:rPr lang="fr-FR" sz="2400" dirty="0"/>
              <a:t> .</a:t>
            </a:r>
            <a:r>
              <a:rPr lang="fr-FR" sz="2400" dirty="0" err="1"/>
              <a:t>map</a:t>
            </a:r>
            <a:r>
              <a:rPr lang="fr-FR" sz="2400" dirty="0"/>
              <a:t>() and .</a:t>
            </a:r>
            <a:r>
              <a:rPr lang="fr-FR" sz="2400" dirty="0" err="1"/>
              <a:t>filter</a:t>
            </a:r>
            <a:r>
              <a:rPr lang="fr-FR" sz="2400" dirty="0"/>
              <a:t>()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implemented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.</a:t>
            </a:r>
            <a:r>
              <a:rPr lang="fr-FR" sz="2400" dirty="0" err="1"/>
              <a:t>flatMap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b="1" dirty="0" err="1"/>
              <a:t>map</a:t>
            </a:r>
            <a:r>
              <a:rPr lang="fr-FR" sz="2400" dirty="0"/>
              <a:t>(f)   &lt;==&gt;  .</a:t>
            </a:r>
            <a:r>
              <a:rPr lang="fr-FR" sz="2400" dirty="0" err="1"/>
              <a:t>flatMap</a:t>
            </a:r>
            <a:r>
              <a:rPr lang="fr-FR" sz="2400" dirty="0"/>
              <a:t>( </a:t>
            </a:r>
            <a:r>
              <a:rPr lang="fr-FR" sz="2400" dirty="0" err="1"/>
              <a:t>row</a:t>
            </a:r>
            <a:r>
              <a:rPr lang="fr-FR" sz="2400" dirty="0"/>
              <a:t> =&gt; [ f(</a:t>
            </a:r>
            <a:r>
              <a:rPr lang="fr-FR" sz="2400" dirty="0" err="1"/>
              <a:t>row</a:t>
            </a:r>
            <a:r>
              <a:rPr lang="fr-FR" sz="2400" dirty="0"/>
              <a:t>) ] )</a:t>
            </a:r>
          </a:p>
          <a:p>
            <a:endParaRPr lang="fr-FR" sz="2400" dirty="0"/>
          </a:p>
          <a:p>
            <a:r>
              <a:rPr lang="fr-FR" sz="2400" b="1" dirty="0"/>
              <a:t>.</a:t>
            </a:r>
            <a:r>
              <a:rPr lang="fr-FR" sz="2400" b="1" dirty="0" err="1"/>
              <a:t>filter</a:t>
            </a:r>
            <a:r>
              <a:rPr lang="fr-FR" sz="2400" dirty="0"/>
              <a:t>(</a:t>
            </a:r>
            <a:r>
              <a:rPr lang="fr-FR" sz="2400" dirty="0" err="1"/>
              <a:t>pred</a:t>
            </a:r>
            <a:r>
              <a:rPr lang="fr-FR" sz="2400" dirty="0"/>
              <a:t>)  &lt;==&gt;   .</a:t>
            </a:r>
            <a:r>
              <a:rPr lang="fr-FR" sz="2400" dirty="0" err="1"/>
              <a:t>flatMap</a:t>
            </a:r>
            <a:r>
              <a:rPr lang="fr-FR" sz="2400" dirty="0"/>
              <a:t>( </a:t>
            </a:r>
            <a:r>
              <a:rPr lang="fr-FR" sz="2400" dirty="0" err="1"/>
              <a:t>row</a:t>
            </a:r>
            <a:r>
              <a:rPr lang="fr-FR" sz="2400" dirty="0"/>
              <a:t> =&gt; </a:t>
            </a:r>
            <a:r>
              <a:rPr lang="fr-FR" sz="2400" dirty="0" err="1"/>
              <a:t>pred</a:t>
            </a:r>
            <a:r>
              <a:rPr lang="fr-FR" sz="2400" dirty="0"/>
              <a:t>(</a:t>
            </a:r>
            <a:r>
              <a:rPr lang="fr-FR" sz="2400" dirty="0" err="1"/>
              <a:t>row</a:t>
            </a:r>
            <a:r>
              <a:rPr lang="fr-FR" sz="2400" dirty="0"/>
              <a:t>)? [ </a:t>
            </a:r>
            <a:r>
              <a:rPr lang="fr-FR" sz="2400" dirty="0" err="1"/>
              <a:t>row</a:t>
            </a:r>
            <a:r>
              <a:rPr lang="fr-FR" sz="2400" dirty="0"/>
              <a:t>] : [ ]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Even .</a:t>
            </a:r>
            <a:r>
              <a:rPr lang="fr-FR" sz="2400" dirty="0" err="1"/>
              <a:t>flatMap</a:t>
            </a:r>
            <a:r>
              <a:rPr lang="fr-FR" sz="2400" dirty="0"/>
              <a:t>()  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implemented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 .</a:t>
            </a:r>
            <a:r>
              <a:rPr lang="fr-FR" sz="2400" dirty="0" err="1"/>
              <a:t>mapPartitions</a:t>
            </a:r>
            <a:r>
              <a:rPr lang="fr-F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91629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4351338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817443" y="5875460"/>
            <a:ext cx="9607061" cy="7033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083652" y="5196681"/>
            <a:ext cx="849921" cy="392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AA2E3-8E7F-92E4-CDFF-0ECAE541FA60}"/>
              </a:ext>
            </a:extLst>
          </p:cNvPr>
          <p:cNvSpPr/>
          <p:nvPr/>
        </p:nvSpPr>
        <p:spPr>
          <a:xfrm>
            <a:off x="1995852" y="1494691"/>
            <a:ext cx="9607061" cy="36440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171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Wide Transformations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DFD638-26E8-4B96-3B87-DF5FAFD83DEB}"/>
              </a:ext>
            </a:extLst>
          </p:cNvPr>
          <p:cNvCxnSpPr/>
          <p:nvPr/>
        </p:nvCxnSpPr>
        <p:spPr>
          <a:xfrm>
            <a:off x="1836673" y="2234684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B51FA5E7-70A0-26B8-C681-56D107ABE1CC}"/>
              </a:ext>
            </a:extLst>
          </p:cNvPr>
          <p:cNvSpPr/>
          <p:nvPr/>
        </p:nvSpPr>
        <p:spPr>
          <a:xfrm>
            <a:off x="1962926" y="2691442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73AFB32E-7F0E-6C2B-EB53-EB93E2177D3C}"/>
              </a:ext>
            </a:extLst>
          </p:cNvPr>
          <p:cNvSpPr/>
          <p:nvPr/>
        </p:nvSpPr>
        <p:spPr>
          <a:xfrm>
            <a:off x="3946014" y="3297428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8563F321-7EC4-D0EC-D927-CEA32FF9551A}"/>
              </a:ext>
            </a:extLst>
          </p:cNvPr>
          <p:cNvSpPr/>
          <p:nvPr/>
        </p:nvSpPr>
        <p:spPr>
          <a:xfrm>
            <a:off x="1963481" y="405526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6F77F-D423-67A9-ACAC-6B29B37F991B}"/>
              </a:ext>
            </a:extLst>
          </p:cNvPr>
          <p:cNvSpPr txBox="1"/>
          <p:nvPr/>
        </p:nvSpPr>
        <p:spPr>
          <a:xfrm>
            <a:off x="6038513" y="1804511"/>
            <a:ext cx="484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Shuffle</a:t>
            </a:r>
            <a:r>
              <a:rPr lang="fr-FR" sz="2800" b="1" dirty="0"/>
              <a:t> are all inter-</a:t>
            </a:r>
            <a:r>
              <a:rPr lang="fr-FR" sz="2800" b="1" dirty="0" err="1"/>
              <a:t>dependent</a:t>
            </a:r>
            <a:endParaRPr lang="fr-F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46B9D-C6D3-959D-3E49-225CC21BCE3C}"/>
              </a:ext>
            </a:extLst>
          </p:cNvPr>
          <p:cNvSpPr txBox="1"/>
          <p:nvPr/>
        </p:nvSpPr>
        <p:spPr>
          <a:xfrm>
            <a:off x="1546372" y="234901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F2CBBD-2799-A7E3-96D7-9CD3BC170383}"/>
              </a:ext>
            </a:extLst>
          </p:cNvPr>
          <p:cNvCxnSpPr/>
          <p:nvPr/>
        </p:nvCxnSpPr>
        <p:spPr>
          <a:xfrm>
            <a:off x="1728788" y="5929312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ard 21">
            <a:extLst>
              <a:ext uri="{FF2B5EF4-FFF2-40B4-BE49-F238E27FC236}">
                <a16:creationId xmlns:a16="http://schemas.microsoft.com/office/drawing/2014/main" id="{F73BA2B2-E76C-04B6-7001-D5E494DCA6F6}"/>
              </a:ext>
            </a:extLst>
          </p:cNvPr>
          <p:cNvSpPr/>
          <p:nvPr/>
        </p:nvSpPr>
        <p:spPr>
          <a:xfrm>
            <a:off x="1962926" y="5451544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276851F8-8C5B-8F1C-6073-DF74B202F337}"/>
              </a:ext>
            </a:extLst>
          </p:cNvPr>
          <p:cNvSpPr/>
          <p:nvPr/>
        </p:nvSpPr>
        <p:spPr>
          <a:xfrm>
            <a:off x="3924423" y="4395510"/>
            <a:ext cx="750520" cy="99882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E8B5A-5AA5-1248-F453-8C4E4A9E163E}"/>
              </a:ext>
            </a:extLst>
          </p:cNvPr>
          <p:cNvSpPr txBox="1"/>
          <p:nvPr/>
        </p:nvSpPr>
        <p:spPr>
          <a:xfrm>
            <a:off x="3875043" y="2873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872B88-DCA5-DC12-7744-46075590865D}"/>
              </a:ext>
            </a:extLst>
          </p:cNvPr>
          <p:cNvSpPr txBox="1"/>
          <p:nvPr/>
        </p:nvSpPr>
        <p:spPr>
          <a:xfrm>
            <a:off x="713729" y="1229261"/>
            <a:ext cx="487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ds2 = ds1.wideTransform</a:t>
            </a:r>
            <a:r>
              <a:rPr lang="fr-FR" sz="3200" dirty="0"/>
              <a:t>(..)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A6779-639B-B746-22AF-990F4E029AE8}"/>
              </a:ext>
            </a:extLst>
          </p:cNvPr>
          <p:cNvSpPr txBox="1"/>
          <p:nvPr/>
        </p:nvSpPr>
        <p:spPr>
          <a:xfrm>
            <a:off x="1534300" y="370550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8CBC73-AFEE-EB62-A550-B02E93DE292A}"/>
              </a:ext>
            </a:extLst>
          </p:cNvPr>
          <p:cNvSpPr txBox="1"/>
          <p:nvPr/>
        </p:nvSpPr>
        <p:spPr>
          <a:xfrm>
            <a:off x="1595787" y="508221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58195-105D-1055-BCBD-AE446E060B6C}"/>
              </a:ext>
            </a:extLst>
          </p:cNvPr>
          <p:cNvSpPr txBox="1"/>
          <p:nvPr/>
        </p:nvSpPr>
        <p:spPr>
          <a:xfrm>
            <a:off x="3892107" y="403145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5E1F7-0C31-3621-6F9A-9D648BC30A82}"/>
              </a:ext>
            </a:extLst>
          </p:cNvPr>
          <p:cNvSpPr txBox="1"/>
          <p:nvPr/>
        </p:nvSpPr>
        <p:spPr>
          <a:xfrm>
            <a:off x="6015145" y="3110584"/>
            <a:ext cx="4760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not </a:t>
            </a:r>
            <a:r>
              <a:rPr lang="fr-FR" sz="2800" dirty="0" err="1"/>
              <a:t>necessarily</a:t>
            </a:r>
            <a:r>
              <a:rPr lang="fr-FR" sz="2800" dirty="0"/>
              <a:t> </a:t>
            </a:r>
            <a:r>
              <a:rPr lang="fr-FR" sz="2800" dirty="0" err="1"/>
              <a:t>preserving</a:t>
            </a:r>
            <a:r>
              <a:rPr lang="fr-FR" sz="2800" dirty="0"/>
              <a:t> </a:t>
            </a:r>
          </a:p>
          <a:p>
            <a:r>
              <a:rPr lang="fr-FR" sz="2800" dirty="0"/>
              <a:t>partition </a:t>
            </a:r>
            <a:r>
              <a:rPr lang="fr-FR" sz="2800" dirty="0" err="1"/>
              <a:t>topology</a:t>
            </a:r>
            <a:r>
              <a:rPr lang="fr-FR" sz="2800" dirty="0"/>
              <a:t> (count/sizes)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283818-9DA3-6152-8064-C0B534C594E6}"/>
              </a:ext>
            </a:extLst>
          </p:cNvPr>
          <p:cNvSpPr txBox="1"/>
          <p:nvPr/>
        </p:nvSpPr>
        <p:spPr>
          <a:xfrm>
            <a:off x="6096000" y="4798118"/>
            <a:ext cx="57121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network data </a:t>
            </a:r>
            <a:r>
              <a:rPr lang="fr-FR" sz="2800" b="1" dirty="0" err="1"/>
              <a:t>movements</a:t>
            </a:r>
            <a:endParaRPr lang="fr-FR" sz="2800" b="1" dirty="0"/>
          </a:p>
          <a:p>
            <a:r>
              <a:rPr lang="fr-FR" sz="2800" b="1" dirty="0" err="1"/>
              <a:t>between</a:t>
            </a:r>
            <a:r>
              <a:rPr lang="fr-FR" sz="2800" b="1" dirty="0"/>
              <a:t> </a:t>
            </a:r>
            <a:r>
              <a:rPr lang="fr-FR" sz="2800" b="1" dirty="0" err="1"/>
              <a:t>mapped</a:t>
            </a:r>
            <a:r>
              <a:rPr lang="fr-FR" sz="2800" b="1" dirty="0"/>
              <a:t>/</a:t>
            </a:r>
            <a:r>
              <a:rPr lang="fr-FR" sz="2800" b="1" dirty="0" err="1"/>
              <a:t>reduced</a:t>
            </a:r>
            <a:r>
              <a:rPr lang="fr-FR" sz="2800" b="1" dirty="0"/>
              <a:t> partitions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F0F63DA-880B-48A7-2E87-6FC2458D4EEA}"/>
              </a:ext>
            </a:extLst>
          </p:cNvPr>
          <p:cNvSpPr/>
          <p:nvPr/>
        </p:nvSpPr>
        <p:spPr>
          <a:xfrm rot="2215583">
            <a:off x="3106838" y="3031628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73CC64-96F0-1289-DCEF-3B557B7370C6}"/>
              </a:ext>
            </a:extLst>
          </p:cNvPr>
          <p:cNvSpPr/>
          <p:nvPr/>
        </p:nvSpPr>
        <p:spPr>
          <a:xfrm rot="3197420">
            <a:off x="3041674" y="4552655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CF9C232-C935-5668-5F4B-2026A80F56BA}"/>
              </a:ext>
            </a:extLst>
          </p:cNvPr>
          <p:cNvSpPr/>
          <p:nvPr/>
        </p:nvSpPr>
        <p:spPr>
          <a:xfrm rot="19611484">
            <a:off x="3135081" y="5196216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A0F0C8-9D14-0E7C-C0AE-0465BBB476E7}"/>
              </a:ext>
            </a:extLst>
          </p:cNvPr>
          <p:cNvSpPr/>
          <p:nvPr/>
        </p:nvSpPr>
        <p:spPr>
          <a:xfrm rot="18445962">
            <a:off x="3000195" y="3764398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8F8949-D47E-CB8A-54DF-8EFE3957914F}"/>
              </a:ext>
            </a:extLst>
          </p:cNvPr>
          <p:cNvSpPr/>
          <p:nvPr/>
        </p:nvSpPr>
        <p:spPr>
          <a:xfrm rot="4245681">
            <a:off x="2577252" y="3755769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D071C5E-C825-A8D0-474A-C1472F7368D5}"/>
              </a:ext>
            </a:extLst>
          </p:cNvPr>
          <p:cNvSpPr/>
          <p:nvPr/>
        </p:nvSpPr>
        <p:spPr>
          <a:xfrm rot="17158517">
            <a:off x="2610001" y="4450841"/>
            <a:ext cx="1658087" cy="155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701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Wide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1A0AC-5540-5C3A-0D1F-A714A985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" y="1800279"/>
            <a:ext cx="5595419" cy="428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D299F-D1A1-E524-713E-30493066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82" y="1746739"/>
            <a:ext cx="6209274" cy="438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3235E-61D0-F31F-0CBA-605E1A4D6ED2}"/>
              </a:ext>
            </a:extLst>
          </p:cNvPr>
          <p:cNvSpPr txBox="1"/>
          <p:nvPr/>
        </p:nvSpPr>
        <p:spPr>
          <a:xfrm>
            <a:off x="95865" y="960160"/>
            <a:ext cx="886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https://spark.apache.org/docs/latest/rdd-programming-guide.html#rdd-operations</a:t>
            </a:r>
          </a:p>
        </p:txBody>
      </p:sp>
    </p:spTree>
    <p:extLst>
      <p:ext uri="{BB962C8B-B14F-4D97-AF65-F5344CB8AC3E}">
        <p14:creationId xmlns:p14="http://schemas.microsoft.com/office/powerpoint/2010/main" val="18010431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Wide Transformations... focus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86390-870F-AB4C-16FE-31B89E1260FE}"/>
              </a:ext>
            </a:extLst>
          </p:cNvPr>
          <p:cNvSpPr txBox="1"/>
          <p:nvPr/>
        </p:nvSpPr>
        <p:spPr>
          <a:xfrm>
            <a:off x="4052887" y="2105025"/>
            <a:ext cx="4725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.</a:t>
            </a:r>
            <a:r>
              <a:rPr lang="fr-FR" sz="2800" dirty="0" err="1"/>
              <a:t>sortByKey</a:t>
            </a:r>
            <a:r>
              <a:rPr lang="fr-FR" sz="2800" dirty="0"/>
              <a:t>( [col1, col2.. ] )</a:t>
            </a:r>
          </a:p>
          <a:p>
            <a:endParaRPr lang="fr-FR" sz="2800" dirty="0"/>
          </a:p>
          <a:p>
            <a:r>
              <a:rPr lang="fr-FR" sz="2800" dirty="0"/>
              <a:t>.</a:t>
            </a:r>
            <a:r>
              <a:rPr lang="fr-FR" sz="2800" dirty="0" err="1"/>
              <a:t>repartition</a:t>
            </a:r>
            <a:r>
              <a:rPr lang="fr-FR" sz="2800" dirty="0"/>
              <a:t>( N )</a:t>
            </a:r>
          </a:p>
          <a:p>
            <a:r>
              <a:rPr lang="fr-FR" sz="2800" dirty="0"/>
              <a:t>.</a:t>
            </a:r>
            <a:r>
              <a:rPr lang="fr-FR" sz="2800" dirty="0" err="1"/>
              <a:t>repartition</a:t>
            </a:r>
            <a:r>
              <a:rPr lang="fr-FR" sz="2800" dirty="0"/>
              <a:t>( [col1,col2..],  N)</a:t>
            </a:r>
          </a:p>
          <a:p>
            <a:endParaRPr lang="fr-FR" sz="2800" dirty="0"/>
          </a:p>
          <a:p>
            <a:r>
              <a:rPr lang="fr-FR" sz="2800" dirty="0"/>
              <a:t>.</a:t>
            </a:r>
            <a:r>
              <a:rPr lang="fr-FR" sz="2800" dirty="0" err="1"/>
              <a:t>join</a:t>
            </a:r>
            <a:r>
              <a:rPr lang="fr-FR" sz="2800" dirty="0"/>
              <a:t>( </a:t>
            </a:r>
            <a:r>
              <a:rPr lang="fr-FR" sz="2800" dirty="0" err="1"/>
              <a:t>otherDataset</a:t>
            </a:r>
            <a:r>
              <a:rPr lang="fr-FR" sz="2800" dirty="0"/>
              <a:t>, </a:t>
            </a:r>
            <a:r>
              <a:rPr lang="fr-FR" sz="2800" dirty="0" err="1"/>
              <a:t>joinedCols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5611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Local </a:t>
            </a:r>
            <a:r>
              <a:rPr lang="fr-FR" dirty="0" err="1"/>
              <a:t>Sorting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62D32-A9EF-AB4F-A207-9FAF1F7B369B}"/>
              </a:ext>
            </a:extLst>
          </p:cNvPr>
          <p:cNvSpPr txBox="1"/>
          <p:nvPr/>
        </p:nvSpPr>
        <p:spPr>
          <a:xfrm>
            <a:off x="2748315" y="1044433"/>
            <a:ext cx="80073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non-</a:t>
            </a:r>
            <a:r>
              <a:rPr lang="fr-FR" sz="2400" dirty="0" err="1"/>
              <a:t>distributed</a:t>
            </a:r>
            <a:r>
              <a:rPr lang="fr-FR" sz="2400" dirty="0"/>
              <a:t> </a:t>
            </a:r>
            <a:r>
              <a:rPr lang="fr-FR" sz="2400" dirty="0" err="1"/>
              <a:t>sorting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 are </a:t>
            </a:r>
            <a:r>
              <a:rPr lang="fr-FR" sz="2400" dirty="0" err="1"/>
              <a:t>classical</a:t>
            </a:r>
            <a:endParaRPr lang="fr-FR" sz="2400" dirty="0"/>
          </a:p>
          <a:p>
            <a:r>
              <a:rPr lang="fr-FR" sz="2400" dirty="0"/>
              <a:t>best "local" </a:t>
            </a:r>
            <a:r>
              <a:rPr lang="fr-FR" sz="2400" dirty="0" err="1"/>
              <a:t>complexity</a:t>
            </a:r>
            <a:r>
              <a:rPr lang="fr-FR" sz="2400" dirty="0"/>
              <a:t> = </a:t>
            </a:r>
            <a:r>
              <a:rPr lang="fr-FR" sz="2400" b="1" dirty="0"/>
              <a:t>N x log(N)  </a:t>
            </a:r>
            <a:r>
              <a:rPr lang="fr-FR" sz="2400" b="1" dirty="0" err="1"/>
              <a:t>ops</a:t>
            </a:r>
            <a:r>
              <a:rPr lang="fr-FR" sz="2400" b="1" dirty="0"/>
              <a:t>  /   N memory size</a:t>
            </a:r>
          </a:p>
          <a:p>
            <a:r>
              <a:rPr lang="fr-FR" sz="2400" dirty="0"/>
              <a:t>ex:  </a:t>
            </a:r>
            <a:r>
              <a:rPr lang="fr-FR" sz="2400" dirty="0" err="1"/>
              <a:t>QuickSort</a:t>
            </a:r>
            <a:r>
              <a:rPr lang="fr-FR" sz="2400" dirty="0"/>
              <a:t>, </a:t>
            </a:r>
            <a:r>
              <a:rPr lang="fr-FR" sz="2400" dirty="0" err="1"/>
              <a:t>TimSort</a:t>
            </a:r>
            <a:r>
              <a:rPr lang="fr-FR" sz="2400" dirty="0"/>
              <a:t>, </a:t>
            </a:r>
            <a:r>
              <a:rPr lang="fr-FR" sz="2400" dirty="0" err="1"/>
              <a:t>MergeSort</a:t>
            </a:r>
            <a:r>
              <a:rPr lang="fr-FR" sz="2400" dirty="0"/>
              <a:t>, </a:t>
            </a:r>
            <a:r>
              <a:rPr lang="fr-FR" sz="2400" dirty="0" err="1"/>
              <a:t>CountingSort</a:t>
            </a:r>
            <a:r>
              <a:rPr lang="fr-FR" sz="2400" dirty="0"/>
              <a:t>, </a:t>
            </a:r>
            <a:r>
              <a:rPr lang="fr-FR" sz="2400" dirty="0" err="1"/>
              <a:t>RadixSort</a:t>
            </a:r>
            <a:r>
              <a:rPr lang="fr-FR" sz="2400" dirty="0"/>
              <a:t>, ...</a:t>
            </a:r>
          </a:p>
          <a:p>
            <a:endParaRPr lang="fr-FR" sz="2400" dirty="0"/>
          </a:p>
          <a:p>
            <a:r>
              <a:rPr lang="fr-FR" sz="2400" dirty="0" err="1"/>
              <a:t>Problem</a:t>
            </a:r>
            <a:r>
              <a:rPr lang="fr-FR" sz="2400" dirty="0"/>
              <a:t> : </a:t>
            </a:r>
            <a:r>
              <a:rPr lang="fr-FR" sz="2400" b="1" dirty="0"/>
              <a:t>how to </a:t>
            </a:r>
            <a:r>
              <a:rPr lang="fr-FR" sz="2400" b="1" dirty="0" err="1"/>
              <a:t>distribute</a:t>
            </a:r>
            <a:r>
              <a:rPr lang="fr-FR" sz="2400" b="1" dirty="0"/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C77F9-0DE2-EF0D-1B69-A68C9CAF278B}"/>
              </a:ext>
            </a:extLst>
          </p:cNvPr>
          <p:cNvSpPr txBox="1"/>
          <p:nvPr/>
        </p:nvSpPr>
        <p:spPr>
          <a:xfrm>
            <a:off x="5757333" y="4561027"/>
            <a:ext cx="6633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https://en.wikipedia.org/wiki/Sorting_algorithm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E2EC78-D370-3BCE-1203-D7B3AFE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8" y="3127279"/>
            <a:ext cx="5375125" cy="37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888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Dataset</a:t>
            </a:r>
            <a:r>
              <a:rPr lang="fr-FR" dirty="0"/>
              <a:t> Sort</a:t>
            </a:r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A782861F-2BDE-C773-8ADD-1440288A194E}"/>
              </a:ext>
            </a:extLst>
          </p:cNvPr>
          <p:cNvSpPr/>
          <p:nvPr/>
        </p:nvSpPr>
        <p:spPr>
          <a:xfrm>
            <a:off x="4256183" y="2033461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85C18849-30A9-2245-5DD4-B5D557F15784}"/>
              </a:ext>
            </a:extLst>
          </p:cNvPr>
          <p:cNvSpPr/>
          <p:nvPr/>
        </p:nvSpPr>
        <p:spPr>
          <a:xfrm>
            <a:off x="6239271" y="2639447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ACD34A6F-322F-ABEB-13A7-4D55FE938259}"/>
              </a:ext>
            </a:extLst>
          </p:cNvPr>
          <p:cNvSpPr/>
          <p:nvPr/>
        </p:nvSpPr>
        <p:spPr>
          <a:xfrm>
            <a:off x="4256738" y="3397279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A3FDB-22B3-6D38-B80E-01F4B80DFCA4}"/>
              </a:ext>
            </a:extLst>
          </p:cNvPr>
          <p:cNvSpPr txBox="1"/>
          <p:nvPr/>
        </p:nvSpPr>
        <p:spPr>
          <a:xfrm>
            <a:off x="3839629" y="169102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4BF1D72F-C016-5761-50DF-F01031C56937}"/>
              </a:ext>
            </a:extLst>
          </p:cNvPr>
          <p:cNvSpPr/>
          <p:nvPr/>
        </p:nvSpPr>
        <p:spPr>
          <a:xfrm>
            <a:off x="4256183" y="4793563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4A5E5520-759F-6A35-6C1D-F4E7992DACB2}"/>
              </a:ext>
            </a:extLst>
          </p:cNvPr>
          <p:cNvSpPr/>
          <p:nvPr/>
        </p:nvSpPr>
        <p:spPr>
          <a:xfrm>
            <a:off x="6217680" y="3737529"/>
            <a:ext cx="750520" cy="99882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3E295-4188-5C12-948E-112449AFA266}"/>
              </a:ext>
            </a:extLst>
          </p:cNvPr>
          <p:cNvSpPr txBox="1"/>
          <p:nvPr/>
        </p:nvSpPr>
        <p:spPr>
          <a:xfrm>
            <a:off x="6168300" y="221517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95B3E-60E7-1057-7064-A83BF7B89195}"/>
              </a:ext>
            </a:extLst>
          </p:cNvPr>
          <p:cNvSpPr txBox="1"/>
          <p:nvPr/>
        </p:nvSpPr>
        <p:spPr>
          <a:xfrm>
            <a:off x="3827557" y="3047526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FD00A-0029-9F4C-BB90-42738451BCDA}"/>
              </a:ext>
            </a:extLst>
          </p:cNvPr>
          <p:cNvSpPr txBox="1"/>
          <p:nvPr/>
        </p:nvSpPr>
        <p:spPr>
          <a:xfrm>
            <a:off x="3889044" y="442423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A7E09-52C8-6353-8C8A-81FF8F3814E8}"/>
              </a:ext>
            </a:extLst>
          </p:cNvPr>
          <p:cNvSpPr txBox="1"/>
          <p:nvPr/>
        </p:nvSpPr>
        <p:spPr>
          <a:xfrm>
            <a:off x="6185364" y="337347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127315-FB96-7510-651B-221B949C9965}"/>
              </a:ext>
            </a:extLst>
          </p:cNvPr>
          <p:cNvSpPr/>
          <p:nvPr/>
        </p:nvSpPr>
        <p:spPr>
          <a:xfrm rot="2215583">
            <a:off x="5400095" y="2373647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DA3A7CE-01F2-6C2F-A335-3F23AE031345}"/>
              </a:ext>
            </a:extLst>
          </p:cNvPr>
          <p:cNvSpPr/>
          <p:nvPr/>
        </p:nvSpPr>
        <p:spPr>
          <a:xfrm rot="3197420">
            <a:off x="5334931" y="3894674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A84986A-3B98-1A06-0EA8-BD706B03EB27}"/>
              </a:ext>
            </a:extLst>
          </p:cNvPr>
          <p:cNvSpPr/>
          <p:nvPr/>
        </p:nvSpPr>
        <p:spPr>
          <a:xfrm rot="19611484">
            <a:off x="5428338" y="4538235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47E70F-4839-8369-5EF5-ED5A807347E5}"/>
              </a:ext>
            </a:extLst>
          </p:cNvPr>
          <p:cNvSpPr/>
          <p:nvPr/>
        </p:nvSpPr>
        <p:spPr>
          <a:xfrm rot="18445962">
            <a:off x="5293452" y="3106417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5FA4BA8-7B47-B5E1-E04A-40E6E0A2C8DC}"/>
              </a:ext>
            </a:extLst>
          </p:cNvPr>
          <p:cNvSpPr/>
          <p:nvPr/>
        </p:nvSpPr>
        <p:spPr>
          <a:xfrm rot="4245681">
            <a:off x="4870509" y="3097788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EBB8300-C400-036E-1ACB-56EC6D08A194}"/>
              </a:ext>
            </a:extLst>
          </p:cNvPr>
          <p:cNvSpPr/>
          <p:nvPr/>
        </p:nvSpPr>
        <p:spPr>
          <a:xfrm rot="17158517">
            <a:off x="4903258" y="3792860"/>
            <a:ext cx="1658087" cy="155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F8716-EE01-779B-A90E-1B089CE6A2A7}"/>
              </a:ext>
            </a:extLst>
          </p:cNvPr>
          <p:cNvSpPr txBox="1"/>
          <p:nvPr/>
        </p:nvSpPr>
        <p:spPr>
          <a:xfrm>
            <a:off x="2029109" y="1073410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7A4296-2EB4-DAE4-E636-62060EC1A2DC}"/>
              </a:ext>
            </a:extLst>
          </p:cNvPr>
          <p:cNvSpPr txBox="1"/>
          <p:nvPr/>
        </p:nvSpPr>
        <p:spPr>
          <a:xfrm>
            <a:off x="2652773" y="1691029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60BD1-2859-8BD4-D5BB-D2FDD931B977}"/>
              </a:ext>
            </a:extLst>
          </p:cNvPr>
          <p:cNvSpPr txBox="1"/>
          <p:nvPr/>
        </p:nvSpPr>
        <p:spPr>
          <a:xfrm>
            <a:off x="2688636" y="3137364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26DB3E-6126-0A44-9DC4-1CCA133D59E3}"/>
              </a:ext>
            </a:extLst>
          </p:cNvPr>
          <p:cNvSpPr txBox="1"/>
          <p:nvPr/>
        </p:nvSpPr>
        <p:spPr>
          <a:xfrm>
            <a:off x="2688636" y="47363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D83CA-371E-E296-7604-05AF5E61BA93}"/>
              </a:ext>
            </a:extLst>
          </p:cNvPr>
          <p:cNvSpPr txBox="1"/>
          <p:nvPr/>
        </p:nvSpPr>
        <p:spPr>
          <a:xfrm>
            <a:off x="8581858" y="2060361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 </a:t>
            </a:r>
          </a:p>
          <a:p>
            <a:r>
              <a:rPr lang="fr-FR" sz="2000" dirty="0"/>
              <a:t>2, </a:t>
            </a:r>
          </a:p>
          <a:p>
            <a:r>
              <a:rPr lang="fr-FR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49E7C-6966-E141-2079-26593181C4B6}"/>
              </a:ext>
            </a:extLst>
          </p:cNvPr>
          <p:cNvSpPr txBox="1"/>
          <p:nvPr/>
        </p:nvSpPr>
        <p:spPr>
          <a:xfrm>
            <a:off x="8581858" y="3737529"/>
            <a:ext cx="4363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4, </a:t>
            </a:r>
          </a:p>
          <a:p>
            <a:r>
              <a:rPr lang="fr-FR" sz="2000" dirty="0"/>
              <a:t>5, </a:t>
            </a:r>
          </a:p>
          <a:p>
            <a:r>
              <a:rPr lang="fr-FR" sz="2000" dirty="0"/>
              <a:t>6,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B58614-6767-B613-1F60-05D15CC74FCF}"/>
              </a:ext>
            </a:extLst>
          </p:cNvPr>
          <p:cNvSpPr txBox="1"/>
          <p:nvPr/>
        </p:nvSpPr>
        <p:spPr>
          <a:xfrm>
            <a:off x="7605694" y="1043572"/>
            <a:ext cx="3261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split output values:</a:t>
            </a:r>
          </a:p>
          <a:p>
            <a:r>
              <a:rPr lang="fr-FR" dirty="0"/>
              <a:t>( 2 partitions, split at  .. &lt; 4 &lt;= .. 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E0C68BF-4B08-E585-15AB-97682D223225}"/>
              </a:ext>
            </a:extLst>
          </p:cNvPr>
          <p:cNvSpPr/>
          <p:nvPr/>
        </p:nvSpPr>
        <p:spPr>
          <a:xfrm rot="20024715">
            <a:off x="9180245" y="2218123"/>
            <a:ext cx="147487" cy="7226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05ECB21-FC59-B82F-6E24-C500E24ECA48}"/>
              </a:ext>
            </a:extLst>
          </p:cNvPr>
          <p:cNvSpPr/>
          <p:nvPr/>
        </p:nvSpPr>
        <p:spPr>
          <a:xfrm rot="20024715">
            <a:off x="10117939" y="3816220"/>
            <a:ext cx="152186" cy="14738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274C-0F08-7E8E-32FD-210F9778D0B3}"/>
              </a:ext>
            </a:extLst>
          </p:cNvPr>
          <p:cNvSpPr/>
          <p:nvPr/>
        </p:nvSpPr>
        <p:spPr>
          <a:xfrm rot="20141858">
            <a:off x="9580526" y="2979696"/>
            <a:ext cx="78754" cy="713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4DBD34-12B7-C5E9-64C4-E5C32AF3C6CE}"/>
              </a:ext>
            </a:extLst>
          </p:cNvPr>
          <p:cNvSpPr txBox="1"/>
          <p:nvPr/>
        </p:nvSpPr>
        <p:spPr>
          <a:xfrm>
            <a:off x="9918096" y="3193552"/>
            <a:ext cx="19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sort =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ordered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588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023471"/>
          </a:xfrm>
        </p:spPr>
        <p:txBody>
          <a:bodyPr/>
          <a:lstStyle/>
          <a:p>
            <a:pPr algn="ctr"/>
            <a:r>
              <a:rPr lang="fr-FR" dirty="0"/>
              <a:t>!= Narrow (Local) .</a:t>
            </a:r>
            <a:r>
              <a:rPr lang="fr-FR" dirty="0" err="1"/>
              <a:t>sortWithinPartitions</a:t>
            </a:r>
            <a:r>
              <a:rPr lang="fr-FR" dirty="0"/>
              <a:t>()</a:t>
            </a:r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A782861F-2BDE-C773-8ADD-1440288A194E}"/>
              </a:ext>
            </a:extLst>
          </p:cNvPr>
          <p:cNvSpPr/>
          <p:nvPr/>
        </p:nvSpPr>
        <p:spPr>
          <a:xfrm>
            <a:off x="4231993" y="2468889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ACD34A6F-322F-ABEB-13A7-4D55FE938259}"/>
              </a:ext>
            </a:extLst>
          </p:cNvPr>
          <p:cNvSpPr/>
          <p:nvPr/>
        </p:nvSpPr>
        <p:spPr>
          <a:xfrm>
            <a:off x="4232548" y="3832707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A3FDB-22B3-6D38-B80E-01F4B80DFCA4}"/>
              </a:ext>
            </a:extLst>
          </p:cNvPr>
          <p:cNvSpPr txBox="1"/>
          <p:nvPr/>
        </p:nvSpPr>
        <p:spPr>
          <a:xfrm>
            <a:off x="3815439" y="212645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4BF1D72F-C016-5761-50DF-F01031C56937}"/>
              </a:ext>
            </a:extLst>
          </p:cNvPr>
          <p:cNvSpPr/>
          <p:nvPr/>
        </p:nvSpPr>
        <p:spPr>
          <a:xfrm>
            <a:off x="4231993" y="5228991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95B3E-60E7-1057-7064-A83BF7B89195}"/>
              </a:ext>
            </a:extLst>
          </p:cNvPr>
          <p:cNvSpPr txBox="1"/>
          <p:nvPr/>
        </p:nvSpPr>
        <p:spPr>
          <a:xfrm>
            <a:off x="3803367" y="348295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FD00A-0029-9F4C-BB90-42738451BCDA}"/>
              </a:ext>
            </a:extLst>
          </p:cNvPr>
          <p:cNvSpPr txBox="1"/>
          <p:nvPr/>
        </p:nvSpPr>
        <p:spPr>
          <a:xfrm>
            <a:off x="3864854" y="485965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F8716-EE01-779B-A90E-1B089CE6A2A7}"/>
              </a:ext>
            </a:extLst>
          </p:cNvPr>
          <p:cNvSpPr txBox="1"/>
          <p:nvPr/>
        </p:nvSpPr>
        <p:spPr>
          <a:xfrm>
            <a:off x="2004919" y="1508838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7A4296-2EB4-DAE4-E636-62060EC1A2DC}"/>
              </a:ext>
            </a:extLst>
          </p:cNvPr>
          <p:cNvSpPr txBox="1"/>
          <p:nvPr/>
        </p:nvSpPr>
        <p:spPr>
          <a:xfrm>
            <a:off x="2628583" y="2126457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60BD1-2859-8BD4-D5BB-D2FDD931B977}"/>
              </a:ext>
            </a:extLst>
          </p:cNvPr>
          <p:cNvSpPr txBox="1"/>
          <p:nvPr/>
        </p:nvSpPr>
        <p:spPr>
          <a:xfrm>
            <a:off x="2664446" y="3575722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26DB3E-6126-0A44-9DC4-1CCA133D59E3}"/>
              </a:ext>
            </a:extLst>
          </p:cNvPr>
          <p:cNvSpPr txBox="1"/>
          <p:nvPr/>
        </p:nvSpPr>
        <p:spPr>
          <a:xfrm>
            <a:off x="2688039" y="51474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B58614-6767-B613-1F60-05D15CC74FCF}"/>
              </a:ext>
            </a:extLst>
          </p:cNvPr>
          <p:cNvSpPr txBox="1"/>
          <p:nvPr/>
        </p:nvSpPr>
        <p:spPr>
          <a:xfrm>
            <a:off x="7581504" y="1479000"/>
            <a:ext cx="40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output values:  (</a:t>
            </a:r>
            <a:r>
              <a:rPr lang="fr-FR" dirty="0" err="1"/>
              <a:t>same</a:t>
            </a:r>
            <a:r>
              <a:rPr lang="fr-FR" dirty="0"/>
              <a:t> partition </a:t>
            </a:r>
            <a:r>
              <a:rPr lang="fr-FR" dirty="0" err="1"/>
              <a:t>topology</a:t>
            </a:r>
            <a:r>
              <a:rPr lang="fr-FR" dirty="0"/>
              <a:t>)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6DD9543A-B787-B18C-7E10-F39D4BEFE4DF}"/>
              </a:ext>
            </a:extLst>
          </p:cNvPr>
          <p:cNvSpPr/>
          <p:nvPr/>
        </p:nvSpPr>
        <p:spPr>
          <a:xfrm>
            <a:off x="6616133" y="2468889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Card 26">
            <a:extLst>
              <a:ext uri="{FF2B5EF4-FFF2-40B4-BE49-F238E27FC236}">
                <a16:creationId xmlns:a16="http://schemas.microsoft.com/office/drawing/2014/main" id="{215D0DD7-F40B-F66F-E405-EA3CB7F8A52A}"/>
              </a:ext>
            </a:extLst>
          </p:cNvPr>
          <p:cNvSpPr/>
          <p:nvPr/>
        </p:nvSpPr>
        <p:spPr>
          <a:xfrm>
            <a:off x="6616688" y="3832707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C9093-A07F-D536-9A1F-24F9E251C467}"/>
              </a:ext>
            </a:extLst>
          </p:cNvPr>
          <p:cNvSpPr txBox="1"/>
          <p:nvPr/>
        </p:nvSpPr>
        <p:spPr>
          <a:xfrm>
            <a:off x="6199579" y="212645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29" name="Flowchart: Card 28">
            <a:extLst>
              <a:ext uri="{FF2B5EF4-FFF2-40B4-BE49-F238E27FC236}">
                <a16:creationId xmlns:a16="http://schemas.microsoft.com/office/drawing/2014/main" id="{0130E167-5303-77D1-DE56-90B80406755C}"/>
              </a:ext>
            </a:extLst>
          </p:cNvPr>
          <p:cNvSpPr/>
          <p:nvPr/>
        </p:nvSpPr>
        <p:spPr>
          <a:xfrm>
            <a:off x="6616133" y="5228991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B3FA9-B8BE-C00A-4D01-BAB5509FE7F7}"/>
              </a:ext>
            </a:extLst>
          </p:cNvPr>
          <p:cNvSpPr txBox="1"/>
          <p:nvPr/>
        </p:nvSpPr>
        <p:spPr>
          <a:xfrm>
            <a:off x="6187507" y="348295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8E296-49F1-DC2E-9B68-DAC14B45327B}"/>
              </a:ext>
            </a:extLst>
          </p:cNvPr>
          <p:cNvSpPr txBox="1"/>
          <p:nvPr/>
        </p:nvSpPr>
        <p:spPr>
          <a:xfrm>
            <a:off x="6248994" y="485965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80EDCD4-BBED-6A58-588A-1CE1BB465241}"/>
              </a:ext>
            </a:extLst>
          </p:cNvPr>
          <p:cNvSpPr/>
          <p:nvPr/>
        </p:nvSpPr>
        <p:spPr>
          <a:xfrm>
            <a:off x="5516125" y="2560057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1DD40F9-2B9C-BF87-EDE0-F9CA43ACA5B1}"/>
              </a:ext>
            </a:extLst>
          </p:cNvPr>
          <p:cNvSpPr/>
          <p:nvPr/>
        </p:nvSpPr>
        <p:spPr>
          <a:xfrm>
            <a:off x="5539853" y="3925641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E7BAA9C-6D0D-A42F-5A68-7A713F54FFC6}"/>
              </a:ext>
            </a:extLst>
          </p:cNvPr>
          <p:cNvSpPr/>
          <p:nvPr/>
        </p:nvSpPr>
        <p:spPr>
          <a:xfrm>
            <a:off x="5540224" y="5287921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9C867-9475-6C9D-F2A4-BCB4509837AC}"/>
              </a:ext>
            </a:extLst>
          </p:cNvPr>
          <p:cNvSpPr txBox="1"/>
          <p:nvPr/>
        </p:nvSpPr>
        <p:spPr>
          <a:xfrm>
            <a:off x="8365550" y="2056250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5,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5CE50D-17EC-CC4F-4D41-169298C54727}"/>
              </a:ext>
            </a:extLst>
          </p:cNvPr>
          <p:cNvSpPr txBox="1"/>
          <p:nvPr/>
        </p:nvSpPr>
        <p:spPr>
          <a:xfrm>
            <a:off x="8365550" y="3575722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2,</a:t>
            </a:r>
          </a:p>
          <a:p>
            <a:r>
              <a:rPr lang="fr-FR" sz="2000" dirty="0"/>
              <a:t>6,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CC5FB9-49DB-FEB6-C3CB-F7A8DB24E649}"/>
              </a:ext>
            </a:extLst>
          </p:cNvPr>
          <p:cNvSpPr txBox="1"/>
          <p:nvPr/>
        </p:nvSpPr>
        <p:spPr>
          <a:xfrm>
            <a:off x="8365189" y="50878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62BD9EF-194D-5941-723D-30AE0314C530}"/>
              </a:ext>
            </a:extLst>
          </p:cNvPr>
          <p:cNvSpPr/>
          <p:nvPr/>
        </p:nvSpPr>
        <p:spPr>
          <a:xfrm rot="20024715">
            <a:off x="9239704" y="2203153"/>
            <a:ext cx="152220" cy="992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F0FF3572-6E8A-0D39-D4CE-EB7030D05D44}"/>
              </a:ext>
            </a:extLst>
          </p:cNvPr>
          <p:cNvSpPr/>
          <p:nvPr/>
        </p:nvSpPr>
        <p:spPr>
          <a:xfrm rot="20024715">
            <a:off x="9259965" y="3621033"/>
            <a:ext cx="174909" cy="8037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753765E-02FA-87C6-9B45-564EE26E8D3D}"/>
              </a:ext>
            </a:extLst>
          </p:cNvPr>
          <p:cNvSpPr/>
          <p:nvPr/>
        </p:nvSpPr>
        <p:spPr>
          <a:xfrm rot="20024715">
            <a:off x="9201957" y="5010803"/>
            <a:ext cx="177119" cy="3518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82E66F-6155-1BA1-001E-5E7632BFD958}"/>
              </a:ext>
            </a:extLst>
          </p:cNvPr>
          <p:cNvSpPr/>
          <p:nvPr/>
        </p:nvSpPr>
        <p:spPr>
          <a:xfrm rot="3167263" flipH="1">
            <a:off x="9348230" y="3096992"/>
            <a:ext cx="84771" cy="581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D2CCCA-4387-0003-B9F2-F1B99A85C68B}"/>
              </a:ext>
            </a:extLst>
          </p:cNvPr>
          <p:cNvSpPr/>
          <p:nvPr/>
        </p:nvSpPr>
        <p:spPr>
          <a:xfrm rot="2683807" flipH="1">
            <a:off x="9348229" y="4393696"/>
            <a:ext cx="84771" cy="581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781E59-CF16-9A65-3F85-85C8DE5BEDDB}"/>
              </a:ext>
            </a:extLst>
          </p:cNvPr>
          <p:cNvSpPr txBox="1"/>
          <p:nvPr/>
        </p:nvSpPr>
        <p:spPr>
          <a:xfrm>
            <a:off x="9918096" y="3193552"/>
            <a:ext cx="21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sort = </a:t>
            </a:r>
            <a:r>
              <a:rPr lang="fr-FR" dirty="0" err="1"/>
              <a:t>locally</a:t>
            </a:r>
            <a:r>
              <a:rPr lang="fr-FR" dirty="0"/>
              <a:t> </a:t>
            </a:r>
            <a:r>
              <a:rPr lang="fr-FR" dirty="0" err="1"/>
              <a:t>ordered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8625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API: .sort(col1, ... </a:t>
            </a:r>
            <a:r>
              <a:rPr lang="fr-FR" dirty="0" err="1"/>
              <a:t>colN</a:t>
            </a:r>
            <a:r>
              <a:rPr lang="fr-FR" dirty="0"/>
              <a:t>)   </a:t>
            </a:r>
            <a:r>
              <a:rPr lang="fr-FR" dirty="0" err="1"/>
              <a:t>synonym</a:t>
            </a:r>
            <a:r>
              <a:rPr lang="fr-FR" dirty="0"/>
              <a:t>: .</a:t>
            </a:r>
            <a:r>
              <a:rPr lang="fr-FR" dirty="0" err="1"/>
              <a:t>orderBy</a:t>
            </a:r>
            <a:r>
              <a:rPr lang="fr-F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F47FB-8E8B-824D-C078-AB953314174A}"/>
              </a:ext>
            </a:extLst>
          </p:cNvPr>
          <p:cNvSpPr txBox="1"/>
          <p:nvPr/>
        </p:nvSpPr>
        <p:spPr>
          <a:xfrm>
            <a:off x="1787335" y="2070704"/>
            <a:ext cx="95660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&lt;T&gt;  ds1 =  ...</a:t>
            </a:r>
          </a:p>
          <a:p>
            <a:endParaRPr lang="fr-FR" sz="2000" dirty="0"/>
          </a:p>
          <a:p>
            <a:r>
              <a:rPr lang="fr-FR" sz="2000" dirty="0" err="1"/>
              <a:t>Dataset</a:t>
            </a:r>
            <a:r>
              <a:rPr lang="fr-FR" sz="2000" dirty="0"/>
              <a:t>&lt;T&gt;  ds2 = ds1</a:t>
            </a:r>
            <a:r>
              <a:rPr lang="fr-FR" sz="2000" b="1" dirty="0"/>
              <a:t>.sort</a:t>
            </a:r>
            <a:r>
              <a:rPr lang="fr-FR" sz="2000" dirty="0"/>
              <a:t>("col1",  "col2");</a:t>
            </a:r>
          </a:p>
          <a:p>
            <a:endParaRPr lang="fr-FR" sz="2000" dirty="0"/>
          </a:p>
          <a:p>
            <a:r>
              <a:rPr lang="fr-FR" sz="2000" dirty="0"/>
              <a:t>       </a:t>
            </a:r>
            <a:r>
              <a:rPr lang="fr-FR" sz="2000" dirty="0" err="1"/>
              <a:t>equivalent</a:t>
            </a:r>
            <a:r>
              <a:rPr lang="fr-FR" sz="2000" dirty="0"/>
              <a:t>: </a:t>
            </a:r>
            <a:r>
              <a:rPr lang="fr-FR" sz="2000" b="1" dirty="0"/>
              <a:t>.</a:t>
            </a:r>
            <a:r>
              <a:rPr lang="fr-FR" sz="2000" b="1" dirty="0" err="1"/>
              <a:t>orderBy</a:t>
            </a:r>
            <a:r>
              <a:rPr lang="fr-FR" sz="2000" dirty="0"/>
              <a:t>("col1", "col2")</a:t>
            </a:r>
          </a:p>
          <a:p>
            <a:endParaRPr lang="fr-FR" sz="2000" dirty="0"/>
          </a:p>
          <a:p>
            <a:r>
              <a:rPr lang="fr-FR" sz="2000" dirty="0"/>
              <a:t>                            </a:t>
            </a:r>
            <a:r>
              <a:rPr lang="fr-FR" sz="2000" b="1" dirty="0"/>
              <a:t>.sort(</a:t>
            </a:r>
            <a:r>
              <a:rPr lang="fr-FR" sz="2000" dirty="0"/>
              <a:t> </a:t>
            </a:r>
            <a:r>
              <a:rPr lang="fr-FR" sz="2000" b="1" dirty="0"/>
              <a:t>col(</a:t>
            </a:r>
            <a:r>
              <a:rPr lang="fr-FR" sz="2000" dirty="0"/>
              <a:t>"col1"),  </a:t>
            </a:r>
            <a:r>
              <a:rPr lang="fr-FR" sz="2000" b="1" dirty="0"/>
              <a:t>col</a:t>
            </a:r>
            <a:r>
              <a:rPr lang="fr-FR" sz="2000" dirty="0"/>
              <a:t>("col2") </a:t>
            </a:r>
            <a:r>
              <a:rPr lang="fr-FR" sz="2000" b="1" dirty="0"/>
              <a:t>)</a:t>
            </a:r>
          </a:p>
          <a:p>
            <a:endParaRPr lang="fr-FR" sz="2000" dirty="0"/>
          </a:p>
          <a:p>
            <a:r>
              <a:rPr lang="fr-FR" sz="2000" dirty="0"/>
              <a:t>   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 err="1"/>
              <a:t>also</a:t>
            </a:r>
            <a:endParaRPr lang="fr-FR" sz="2000" dirty="0"/>
          </a:p>
          <a:p>
            <a:r>
              <a:rPr lang="fr-FR" sz="2000" dirty="0"/>
              <a:t>                           .</a:t>
            </a:r>
            <a:r>
              <a:rPr lang="fr-FR" sz="2000" dirty="0" err="1"/>
              <a:t>orderBy</a:t>
            </a:r>
            <a:r>
              <a:rPr lang="fr-FR" sz="2000" dirty="0"/>
              <a:t>( col("col1")</a:t>
            </a:r>
            <a:r>
              <a:rPr lang="fr-FR" sz="2000" b="1" dirty="0"/>
              <a:t>.</a:t>
            </a:r>
            <a:r>
              <a:rPr lang="fr-FR" sz="2000" b="1" dirty="0" err="1"/>
              <a:t>ascending</a:t>
            </a:r>
            <a:r>
              <a:rPr lang="fr-FR" sz="2000" dirty="0"/>
              <a:t>,  col("col2")</a:t>
            </a:r>
            <a:r>
              <a:rPr lang="fr-FR" sz="2000" b="1" dirty="0"/>
              <a:t>.</a:t>
            </a:r>
            <a:r>
              <a:rPr lang="fr-FR" sz="2000" b="1" dirty="0" err="1"/>
              <a:t>descending</a:t>
            </a:r>
            <a:r>
              <a:rPr lang="fr-FR" sz="2000" dirty="0"/>
              <a:t>)</a:t>
            </a:r>
          </a:p>
          <a:p>
            <a:r>
              <a:rPr lang="fr-FR" sz="2000" dirty="0"/>
              <a:t>                           .</a:t>
            </a:r>
            <a:r>
              <a:rPr lang="fr-FR" sz="2000" dirty="0" err="1"/>
              <a:t>orderBy</a:t>
            </a:r>
            <a:r>
              <a:rPr lang="fr-FR" sz="2000" dirty="0"/>
              <a:t>( col("col1").</a:t>
            </a:r>
            <a:r>
              <a:rPr lang="fr-FR" sz="2000" dirty="0" err="1"/>
              <a:t>ascending</a:t>
            </a:r>
            <a:r>
              <a:rPr lang="fr-FR" sz="2000" b="1" dirty="0" err="1"/>
              <a:t>.null_first</a:t>
            </a:r>
            <a:r>
              <a:rPr lang="fr-FR" sz="2000" dirty="0"/>
              <a:t>,  col("col2").</a:t>
            </a:r>
            <a:r>
              <a:rPr lang="fr-FR" sz="2000" dirty="0" err="1"/>
              <a:t>descending</a:t>
            </a:r>
            <a:r>
              <a:rPr lang="fr-FR" sz="2000" b="1" dirty="0" err="1"/>
              <a:t>.null_last</a:t>
            </a:r>
            <a:r>
              <a:rPr lang="fr-FR" sz="2000" dirty="0"/>
              <a:t>)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NOTICE: no lambda, </a:t>
            </a:r>
            <a:r>
              <a:rPr lang="fr-FR" sz="2000" dirty="0" err="1"/>
              <a:t>nor</a:t>
            </a:r>
            <a:r>
              <a:rPr lang="fr-FR" sz="2000" dirty="0"/>
              <a:t> "</a:t>
            </a:r>
            <a:r>
              <a:rPr lang="fr-FR" sz="2000" dirty="0" err="1"/>
              <a:t>comparator</a:t>
            </a:r>
            <a:r>
              <a:rPr lang="fr-FR" sz="2000" dirty="0"/>
              <a:t>" </a:t>
            </a:r>
            <a:r>
              <a:rPr lang="fr-FR" sz="2000" dirty="0" err="1"/>
              <a:t>objects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4486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2A6F-7E05-F788-D6B6-E7E2102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7" y="822476"/>
            <a:ext cx="11548533" cy="4896153"/>
          </a:xfrm>
        </p:spPr>
        <p:txBody>
          <a:bodyPr/>
          <a:lstStyle/>
          <a:p>
            <a:r>
              <a:rPr lang="fr-FR" dirty="0"/>
              <a:t>Challenge #4 ( for </a:t>
            </a:r>
            <a:r>
              <a:rPr lang="fr-FR" dirty="0" err="1"/>
              <a:t>success</a:t>
            </a:r>
            <a:r>
              <a:rPr lang="fr-FR" dirty="0"/>
              <a:t> ) =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r>
              <a:rPr lang="fr-FR" b="1" dirty="0" err="1"/>
              <a:t>Keep</a:t>
            </a:r>
            <a:r>
              <a:rPr lang="fr-FR" b="1" dirty="0"/>
              <a:t> </a:t>
            </a:r>
            <a:r>
              <a:rPr lang="fr-FR" b="1" dirty="0" err="1"/>
              <a:t>Things</a:t>
            </a:r>
            <a:r>
              <a:rPr lang="fr-FR" b="1" dirty="0"/>
              <a:t> Simple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Architecture for Open / </a:t>
            </a:r>
            <a:r>
              <a:rPr lang="fr-FR" dirty="0" err="1"/>
              <a:t>Powerfull</a:t>
            </a:r>
            <a:r>
              <a:rPr lang="fr-FR" dirty="0"/>
              <a:t> / Wide / Simple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a Standard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4187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9" y="49075"/>
            <a:ext cx="10494178" cy="1832094"/>
          </a:xfrm>
        </p:spPr>
        <p:txBody>
          <a:bodyPr/>
          <a:lstStyle/>
          <a:p>
            <a:pPr algn="ctr"/>
            <a:r>
              <a:rPr lang="fr-FR" dirty="0" err="1"/>
              <a:t>Internal</a:t>
            </a:r>
            <a:r>
              <a:rPr lang="fr-FR" dirty="0"/>
              <a:t> Sort </a:t>
            </a:r>
            <a:r>
              <a:rPr lang="fr-FR" dirty="0" err="1"/>
              <a:t>Algorithm</a:t>
            </a:r>
            <a:r>
              <a:rPr lang="fr-FR" dirty="0"/>
              <a:t> = </a:t>
            </a:r>
            <a:br>
              <a:rPr lang="fr-FR" dirty="0"/>
            </a:br>
            <a:r>
              <a:rPr lang="fr-FR" b="1" dirty="0"/>
              <a:t>Sampling</a:t>
            </a:r>
            <a:r>
              <a:rPr lang="fr-FR" dirty="0"/>
              <a:t> values + </a:t>
            </a:r>
            <a:r>
              <a:rPr lang="fr-FR" dirty="0" err="1"/>
              <a:t>Determine</a:t>
            </a:r>
            <a:r>
              <a:rPr lang="fr-FR" dirty="0"/>
              <a:t> </a:t>
            </a:r>
            <a:r>
              <a:rPr lang="fr-FR" b="1" dirty="0"/>
              <a:t>Split</a:t>
            </a:r>
            <a:r>
              <a:rPr lang="fr-FR" dirty="0"/>
              <a:t> </a:t>
            </a:r>
            <a:r>
              <a:rPr lang="fr-FR" dirty="0" err="1"/>
              <a:t>limits</a:t>
            </a:r>
            <a:br>
              <a:rPr lang="fr-FR" dirty="0"/>
            </a:br>
            <a:r>
              <a:rPr lang="fr-FR" dirty="0"/>
              <a:t>+ </a:t>
            </a:r>
            <a:r>
              <a:rPr lang="fr-FR" b="1" dirty="0" err="1"/>
              <a:t>Repartition</a:t>
            </a:r>
            <a:r>
              <a:rPr lang="fr-FR" dirty="0"/>
              <a:t> by Range + </a:t>
            </a:r>
            <a:r>
              <a:rPr lang="fr-FR" b="1" dirty="0" err="1"/>
              <a:t>TimSort</a:t>
            </a:r>
            <a:endParaRPr lang="fr-FR" b="1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5675E7FE-C5A8-F376-F8B5-F747659126FA}"/>
              </a:ext>
            </a:extLst>
          </p:cNvPr>
          <p:cNvSpPr/>
          <p:nvPr/>
        </p:nvSpPr>
        <p:spPr>
          <a:xfrm>
            <a:off x="1568290" y="3581655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A1AF8D30-40C7-1732-C19C-B4EC6B958D34}"/>
              </a:ext>
            </a:extLst>
          </p:cNvPr>
          <p:cNvSpPr/>
          <p:nvPr/>
        </p:nvSpPr>
        <p:spPr>
          <a:xfrm>
            <a:off x="1568845" y="4945473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EFF73-AC6A-C5C5-F748-1AC7209226D9}"/>
              </a:ext>
            </a:extLst>
          </p:cNvPr>
          <p:cNvSpPr txBox="1"/>
          <p:nvPr/>
        </p:nvSpPr>
        <p:spPr>
          <a:xfrm>
            <a:off x="1151736" y="323922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0527EA89-25FA-5D6F-ADAA-F091D1A62CF0}"/>
              </a:ext>
            </a:extLst>
          </p:cNvPr>
          <p:cNvSpPr/>
          <p:nvPr/>
        </p:nvSpPr>
        <p:spPr>
          <a:xfrm>
            <a:off x="1568290" y="6341757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624FD-68B2-5A86-1D5E-28C77573A9F0}"/>
              </a:ext>
            </a:extLst>
          </p:cNvPr>
          <p:cNvSpPr txBox="1"/>
          <p:nvPr/>
        </p:nvSpPr>
        <p:spPr>
          <a:xfrm>
            <a:off x="1139664" y="459572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4439A-3CB9-D088-B191-F78B2B5561F1}"/>
              </a:ext>
            </a:extLst>
          </p:cNvPr>
          <p:cNvSpPr txBox="1"/>
          <p:nvPr/>
        </p:nvSpPr>
        <p:spPr>
          <a:xfrm>
            <a:off x="6846" y="2603614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5D7F9-4D4E-CC80-33D8-57A3FA31BDFC}"/>
              </a:ext>
            </a:extLst>
          </p:cNvPr>
          <p:cNvSpPr txBox="1"/>
          <p:nvPr/>
        </p:nvSpPr>
        <p:spPr>
          <a:xfrm>
            <a:off x="303541" y="3239223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7E597-DE52-C4BE-5838-70E9C6C2CCFA}"/>
              </a:ext>
            </a:extLst>
          </p:cNvPr>
          <p:cNvSpPr txBox="1"/>
          <p:nvPr/>
        </p:nvSpPr>
        <p:spPr>
          <a:xfrm>
            <a:off x="339404" y="4685558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005F-8651-E4E4-1F40-53CA8FA1AD58}"/>
              </a:ext>
            </a:extLst>
          </p:cNvPr>
          <p:cNvSpPr txBox="1"/>
          <p:nvPr/>
        </p:nvSpPr>
        <p:spPr>
          <a:xfrm>
            <a:off x="339404" y="62845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E23D23-FA98-0F6E-61D3-CC0D602C5CD8}"/>
              </a:ext>
            </a:extLst>
          </p:cNvPr>
          <p:cNvSpPr/>
          <p:nvPr/>
        </p:nvSpPr>
        <p:spPr>
          <a:xfrm>
            <a:off x="3064601" y="3676956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6B6FA5D-2533-A50D-0435-DE2F0EF8079B}"/>
              </a:ext>
            </a:extLst>
          </p:cNvPr>
          <p:cNvSpPr/>
          <p:nvPr/>
        </p:nvSpPr>
        <p:spPr>
          <a:xfrm>
            <a:off x="3064601" y="5023674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8BEF7C-088A-62B3-7A2C-A06AF13FE997}"/>
              </a:ext>
            </a:extLst>
          </p:cNvPr>
          <p:cNvSpPr/>
          <p:nvPr/>
        </p:nvSpPr>
        <p:spPr>
          <a:xfrm>
            <a:off x="3064600" y="6311261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D388C-3755-E34F-67FD-30559677B4EF}"/>
              </a:ext>
            </a:extLst>
          </p:cNvPr>
          <p:cNvSpPr txBox="1"/>
          <p:nvPr/>
        </p:nvSpPr>
        <p:spPr>
          <a:xfrm>
            <a:off x="2792651" y="281411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sampling</a:t>
            </a:r>
            <a:r>
              <a:rPr lang="fr-FR" dirty="0"/>
              <a:t>(1%)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CA1E5-944C-BFCC-36B8-DBC0E8DED399}"/>
              </a:ext>
            </a:extLst>
          </p:cNvPr>
          <p:cNvSpPr txBox="1"/>
          <p:nvPr/>
        </p:nvSpPr>
        <p:spPr>
          <a:xfrm>
            <a:off x="3946944" y="3546999"/>
            <a:ext cx="436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B06C1B-A511-0F9F-8388-0C57D2511383}"/>
              </a:ext>
            </a:extLst>
          </p:cNvPr>
          <p:cNvSpPr txBox="1"/>
          <p:nvPr/>
        </p:nvSpPr>
        <p:spPr>
          <a:xfrm>
            <a:off x="3946944" y="49393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58AF4-A1D6-EABB-5AB4-8044A878CCE1}"/>
              </a:ext>
            </a:extLst>
          </p:cNvPr>
          <p:cNvSpPr txBox="1"/>
          <p:nvPr/>
        </p:nvSpPr>
        <p:spPr>
          <a:xfrm>
            <a:off x="3932143" y="62093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210202-C11B-6D8A-64A5-A90FD5A3C0FE}"/>
              </a:ext>
            </a:extLst>
          </p:cNvPr>
          <p:cNvSpPr/>
          <p:nvPr/>
        </p:nvSpPr>
        <p:spPr>
          <a:xfrm rot="20563574">
            <a:off x="5760667" y="3678903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21B2B-E37F-54A4-F815-AF58D2429F34}"/>
              </a:ext>
            </a:extLst>
          </p:cNvPr>
          <p:cNvSpPr txBox="1"/>
          <p:nvPr/>
        </p:nvSpPr>
        <p:spPr>
          <a:xfrm>
            <a:off x="5661925" y="2760900"/>
            <a:ext cx="213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map</a:t>
            </a:r>
            <a:endParaRPr lang="fr-FR" b="1" dirty="0"/>
          </a:p>
          <a:p>
            <a:r>
              <a:rPr lang="fr-FR" dirty="0" err="1"/>
              <a:t>splits</a:t>
            </a:r>
            <a:r>
              <a:rPr lang="fr-FR" dirty="0"/>
              <a:t> at =  .. &lt; 4 &lt;= ..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CF7761-24F2-5FB7-3682-D05F8CC13ED8}"/>
              </a:ext>
            </a:extLst>
          </p:cNvPr>
          <p:cNvSpPr/>
          <p:nvPr/>
        </p:nvSpPr>
        <p:spPr>
          <a:xfrm rot="1296878">
            <a:off x="5760891" y="3864000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B51B5-F36B-28D0-0465-D4326784D9DC}"/>
              </a:ext>
            </a:extLst>
          </p:cNvPr>
          <p:cNvSpPr txBox="1"/>
          <p:nvPr/>
        </p:nvSpPr>
        <p:spPr>
          <a:xfrm>
            <a:off x="8890312" y="3566348"/>
            <a:ext cx="163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reduce</a:t>
            </a:r>
            <a:r>
              <a:rPr lang="fr-FR" sz="2000" dirty="0"/>
              <a:t>=[1, 3],</a:t>
            </a:r>
          </a:p>
          <a:p>
            <a:r>
              <a:rPr lang="fr-FR" sz="2000" dirty="0"/>
              <a:t>               [2],</a:t>
            </a:r>
          </a:p>
          <a:p>
            <a:r>
              <a:rPr lang="fr-FR" sz="2000" dirty="0"/>
              <a:t>               []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37454FA-29EF-DF37-E658-9826B6D381C9}"/>
              </a:ext>
            </a:extLst>
          </p:cNvPr>
          <p:cNvSpPr/>
          <p:nvPr/>
        </p:nvSpPr>
        <p:spPr>
          <a:xfrm rot="20563574">
            <a:off x="5760054" y="4904595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295D06-0EA7-94DD-F252-82CC4E8FD518}"/>
              </a:ext>
            </a:extLst>
          </p:cNvPr>
          <p:cNvSpPr/>
          <p:nvPr/>
        </p:nvSpPr>
        <p:spPr>
          <a:xfrm rot="1296878">
            <a:off x="5760278" y="5089692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F4272-A0B8-B2FB-451F-C5C8929975A1}"/>
              </a:ext>
            </a:extLst>
          </p:cNvPr>
          <p:cNvSpPr txBox="1"/>
          <p:nvPr/>
        </p:nvSpPr>
        <p:spPr>
          <a:xfrm>
            <a:off x="6378430" y="466893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part1=[2],</a:t>
            </a:r>
          </a:p>
          <a:p>
            <a:r>
              <a:rPr lang="fr-FR" sz="2000" dirty="0"/>
              <a:t>part2=[6, 7]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D83E18-FAAE-867A-E22D-4E1ACAACBF69}"/>
              </a:ext>
            </a:extLst>
          </p:cNvPr>
          <p:cNvSpPr/>
          <p:nvPr/>
        </p:nvSpPr>
        <p:spPr>
          <a:xfrm rot="20563574">
            <a:off x="5760054" y="6130287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DF0383C-EBE8-BAE3-F7C5-8E5E9C008360}"/>
              </a:ext>
            </a:extLst>
          </p:cNvPr>
          <p:cNvSpPr/>
          <p:nvPr/>
        </p:nvSpPr>
        <p:spPr>
          <a:xfrm rot="1296878">
            <a:off x="5760278" y="6315384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ED9DAE-365C-2C98-529D-D339CF8C26D0}"/>
              </a:ext>
            </a:extLst>
          </p:cNvPr>
          <p:cNvSpPr txBox="1"/>
          <p:nvPr/>
        </p:nvSpPr>
        <p:spPr>
          <a:xfrm>
            <a:off x="6378430" y="5894622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part1=[],</a:t>
            </a:r>
          </a:p>
          <a:p>
            <a:r>
              <a:rPr lang="fr-FR" sz="2000" dirty="0"/>
              <a:t>part2=[4]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799D4-5CF6-2619-74D4-C53BE2262F2B}"/>
              </a:ext>
            </a:extLst>
          </p:cNvPr>
          <p:cNvSpPr txBox="1"/>
          <p:nvPr/>
        </p:nvSpPr>
        <p:spPr>
          <a:xfrm>
            <a:off x="8558711" y="2773352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reduce</a:t>
            </a:r>
            <a:endParaRPr lang="fr-FR" b="1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7471801-3DCA-D788-9603-667BC7219A82}"/>
              </a:ext>
            </a:extLst>
          </p:cNvPr>
          <p:cNvSpPr/>
          <p:nvPr/>
        </p:nvSpPr>
        <p:spPr>
          <a:xfrm rot="1381510">
            <a:off x="8185940" y="3702531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101787F-3E3C-EEE9-ACF2-43955BCC2CD4}"/>
              </a:ext>
            </a:extLst>
          </p:cNvPr>
          <p:cNvSpPr/>
          <p:nvPr/>
        </p:nvSpPr>
        <p:spPr>
          <a:xfrm rot="4342148">
            <a:off x="7551374" y="4808985"/>
            <a:ext cx="1847544" cy="14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3049C05-0233-DB43-97DF-EF5BC3812956}"/>
              </a:ext>
            </a:extLst>
          </p:cNvPr>
          <p:cNvSpPr/>
          <p:nvPr/>
        </p:nvSpPr>
        <p:spPr>
          <a:xfrm rot="17336046">
            <a:off x="7392009" y="5135786"/>
            <a:ext cx="1969479" cy="146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0BF06CB-FB0B-B279-0F1C-8FD177D619D7}"/>
              </a:ext>
            </a:extLst>
          </p:cNvPr>
          <p:cNvSpPr/>
          <p:nvPr/>
        </p:nvSpPr>
        <p:spPr>
          <a:xfrm rot="3338965">
            <a:off x="7990247" y="5491042"/>
            <a:ext cx="902823" cy="173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D66CBD2-82E4-4FB9-ABAE-BCFBE66D6A64}"/>
              </a:ext>
            </a:extLst>
          </p:cNvPr>
          <p:cNvSpPr/>
          <p:nvPr/>
        </p:nvSpPr>
        <p:spPr>
          <a:xfrm rot="19408580">
            <a:off x="8087103" y="6129119"/>
            <a:ext cx="677248" cy="194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B87B245-0150-C4CC-B713-94C848C7665B}"/>
              </a:ext>
            </a:extLst>
          </p:cNvPr>
          <p:cNvSpPr/>
          <p:nvPr/>
        </p:nvSpPr>
        <p:spPr>
          <a:xfrm rot="18076457">
            <a:off x="7963321" y="4362631"/>
            <a:ext cx="974855" cy="1700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EC709-A277-9F52-E5BE-81A2DE7C9BF8}"/>
              </a:ext>
            </a:extLst>
          </p:cNvPr>
          <p:cNvSpPr txBox="1"/>
          <p:nvPr/>
        </p:nvSpPr>
        <p:spPr>
          <a:xfrm>
            <a:off x="6531443" y="3595638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part1=[1, 3],</a:t>
            </a:r>
          </a:p>
          <a:p>
            <a:r>
              <a:rPr lang="fr-FR" sz="2000" dirty="0"/>
              <a:t>part2=[5, 7]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CE3701-4B46-FF48-A967-F8FD082F0FFB}"/>
              </a:ext>
            </a:extLst>
          </p:cNvPr>
          <p:cNvSpPr txBox="1"/>
          <p:nvPr/>
        </p:nvSpPr>
        <p:spPr>
          <a:xfrm>
            <a:off x="8955245" y="541622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reduce</a:t>
            </a:r>
            <a:r>
              <a:rPr lang="fr-FR" sz="2000" dirty="0"/>
              <a:t>=[5, 7],</a:t>
            </a:r>
          </a:p>
          <a:p>
            <a:r>
              <a:rPr lang="fr-FR" sz="2000" dirty="0"/>
              <a:t>               [6, 7],</a:t>
            </a:r>
          </a:p>
          <a:p>
            <a:r>
              <a:rPr lang="fr-FR" sz="2000" dirty="0"/>
              <a:t>               [4]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CB7FED1-CD33-B6AE-D9DB-AA0FB76E2C9A}"/>
              </a:ext>
            </a:extLst>
          </p:cNvPr>
          <p:cNvSpPr/>
          <p:nvPr/>
        </p:nvSpPr>
        <p:spPr>
          <a:xfrm>
            <a:off x="10806488" y="3696305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2CC6F5-43E0-E4D2-3C6E-39B929FE7E68}"/>
              </a:ext>
            </a:extLst>
          </p:cNvPr>
          <p:cNvSpPr txBox="1"/>
          <p:nvPr/>
        </p:nvSpPr>
        <p:spPr>
          <a:xfrm>
            <a:off x="10773846" y="2634852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local</a:t>
            </a:r>
          </a:p>
          <a:p>
            <a:r>
              <a:rPr lang="fr-FR" b="1" dirty="0" err="1"/>
              <a:t>TimSort</a:t>
            </a:r>
            <a:endParaRPr lang="fr-FR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0C599-CA0C-872D-BA3F-7989062A5DE2}"/>
              </a:ext>
            </a:extLst>
          </p:cNvPr>
          <p:cNvSpPr txBox="1"/>
          <p:nvPr/>
        </p:nvSpPr>
        <p:spPr>
          <a:xfrm>
            <a:off x="11505854" y="3479086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 </a:t>
            </a:r>
          </a:p>
          <a:p>
            <a:r>
              <a:rPr lang="fr-FR" sz="2000" dirty="0"/>
              <a:t>2, </a:t>
            </a:r>
          </a:p>
          <a:p>
            <a:r>
              <a:rPr lang="fr-FR" sz="20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22A851-FB38-ABF9-E609-F78C1295B48D}"/>
              </a:ext>
            </a:extLst>
          </p:cNvPr>
          <p:cNvSpPr txBox="1"/>
          <p:nvPr/>
        </p:nvSpPr>
        <p:spPr>
          <a:xfrm>
            <a:off x="11505854" y="5156254"/>
            <a:ext cx="4363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4, </a:t>
            </a:r>
          </a:p>
          <a:p>
            <a:r>
              <a:rPr lang="fr-FR" sz="2000" dirty="0"/>
              <a:t>5, </a:t>
            </a:r>
          </a:p>
          <a:p>
            <a:r>
              <a:rPr lang="fr-FR" sz="2000" dirty="0"/>
              <a:t>6,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563D441-1A83-8847-50DF-CD70527EFEBE}"/>
              </a:ext>
            </a:extLst>
          </p:cNvPr>
          <p:cNvSpPr/>
          <p:nvPr/>
        </p:nvSpPr>
        <p:spPr>
          <a:xfrm>
            <a:off x="10855001" y="5536723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8BB132C-37EF-A497-73D4-94A3E71C4EC9}"/>
              </a:ext>
            </a:extLst>
          </p:cNvPr>
          <p:cNvSpPr/>
          <p:nvPr/>
        </p:nvSpPr>
        <p:spPr>
          <a:xfrm rot="17336695">
            <a:off x="4099985" y="2882011"/>
            <a:ext cx="828967" cy="1376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D3E7485-AA84-34B7-4C26-D4D2557E2A1F}"/>
              </a:ext>
            </a:extLst>
          </p:cNvPr>
          <p:cNvSpPr/>
          <p:nvPr/>
        </p:nvSpPr>
        <p:spPr>
          <a:xfrm rot="16928954">
            <a:off x="4244129" y="2958045"/>
            <a:ext cx="828967" cy="1376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51D55BA-4CCC-3173-C0E4-47EDACE6A03C}"/>
              </a:ext>
            </a:extLst>
          </p:cNvPr>
          <p:cNvSpPr/>
          <p:nvPr/>
        </p:nvSpPr>
        <p:spPr>
          <a:xfrm rot="16525981">
            <a:off x="4413060" y="3006392"/>
            <a:ext cx="828967" cy="1376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CAC7B-E70B-2D6F-E112-7C7698E35170}"/>
              </a:ext>
            </a:extLst>
          </p:cNvPr>
          <p:cNvSpPr txBox="1"/>
          <p:nvPr/>
        </p:nvSpPr>
        <p:spPr>
          <a:xfrm>
            <a:off x="4104066" y="1962511"/>
            <a:ext cx="201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collect</a:t>
            </a:r>
            <a:r>
              <a:rPr lang="fr-FR" b="1" dirty="0"/>
              <a:t> </a:t>
            </a:r>
          </a:p>
          <a:p>
            <a:r>
              <a:rPr lang="fr-FR" b="1" dirty="0"/>
              <a:t>    + </a:t>
            </a:r>
            <a:r>
              <a:rPr lang="fr-FR" b="1" dirty="0" err="1"/>
              <a:t>determine</a:t>
            </a:r>
            <a:r>
              <a:rPr lang="fr-FR" b="1" dirty="0"/>
              <a:t> split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7E749C2-A993-C5FF-A844-0A91EFC015D2}"/>
              </a:ext>
            </a:extLst>
          </p:cNvPr>
          <p:cNvSpPr/>
          <p:nvPr/>
        </p:nvSpPr>
        <p:spPr>
          <a:xfrm rot="4915576">
            <a:off x="5047030" y="2883747"/>
            <a:ext cx="391946" cy="162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23CA765-C595-235B-19AD-5598BF55E033}"/>
              </a:ext>
            </a:extLst>
          </p:cNvPr>
          <p:cNvSpPr/>
          <p:nvPr/>
        </p:nvSpPr>
        <p:spPr>
          <a:xfrm rot="3986957">
            <a:off x="5191048" y="2852242"/>
            <a:ext cx="391946" cy="162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2741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183472"/>
          </a:xfrm>
        </p:spPr>
        <p:txBody>
          <a:bodyPr/>
          <a:lstStyle/>
          <a:p>
            <a:pPr algn="ctr"/>
            <a:r>
              <a:rPr lang="fr-FR" dirty="0"/>
              <a:t>.sort() - SQL: "ORDER BY" </a:t>
            </a:r>
            <a:br>
              <a:rPr lang="fr-FR" dirty="0"/>
            </a:br>
            <a:r>
              <a:rPr lang="fr-FR" dirty="0"/>
              <a:t>(!= "SORT BY")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22E83-5BB5-86B2-42F8-D2E696F116F3}"/>
              </a:ext>
            </a:extLst>
          </p:cNvPr>
          <p:cNvSpPr txBox="1"/>
          <p:nvPr/>
        </p:nvSpPr>
        <p:spPr>
          <a:xfrm>
            <a:off x="638425" y="2238371"/>
            <a:ext cx="48787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ds</a:t>
            </a:r>
            <a:br>
              <a:rPr lang="fr-FR" sz="2800" dirty="0"/>
            </a:br>
            <a:r>
              <a:rPr lang="fr-FR" sz="2800" dirty="0"/>
              <a:t>    .</a:t>
            </a:r>
            <a:r>
              <a:rPr lang="fr-FR" sz="2800" b="1" dirty="0"/>
              <a:t>sort</a:t>
            </a:r>
            <a:r>
              <a:rPr lang="fr-FR" sz="2800" dirty="0"/>
              <a:t>(col("col1"),</a:t>
            </a:r>
          </a:p>
          <a:p>
            <a:r>
              <a:rPr lang="fr-FR" sz="2800" dirty="0"/>
              <a:t>              col("col2").</a:t>
            </a:r>
            <a:r>
              <a:rPr lang="fr-FR" sz="2800" dirty="0" err="1"/>
              <a:t>descending</a:t>
            </a:r>
            <a:r>
              <a:rPr lang="fr-FR" sz="2800" dirty="0"/>
              <a:t> ) 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588A455-BF7C-7EA0-B738-D3BA0717E3C6}"/>
              </a:ext>
            </a:extLst>
          </p:cNvPr>
          <p:cNvSpPr/>
          <p:nvPr/>
        </p:nvSpPr>
        <p:spPr>
          <a:xfrm>
            <a:off x="5664582" y="2633663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8025B-2E17-31B1-E1C5-1AB9626AD6FB}"/>
              </a:ext>
            </a:extLst>
          </p:cNvPr>
          <p:cNvSpPr txBox="1"/>
          <p:nvPr/>
        </p:nvSpPr>
        <p:spPr>
          <a:xfrm>
            <a:off x="6916880" y="2409112"/>
            <a:ext cx="39781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SELECT *</a:t>
            </a:r>
          </a:p>
          <a:p>
            <a:r>
              <a:rPr lang="fr-FR" sz="2800" dirty="0"/>
              <a:t>FROM ... </a:t>
            </a:r>
          </a:p>
          <a:p>
            <a:r>
              <a:rPr lang="fr-FR" sz="2800" b="1" dirty="0"/>
              <a:t>ORDER BY </a:t>
            </a:r>
            <a:r>
              <a:rPr lang="fr-FR" sz="2800" dirty="0"/>
              <a:t>col1, col2 DESC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ACCAB-7291-26CF-E251-557D4BA34C76}"/>
              </a:ext>
            </a:extLst>
          </p:cNvPr>
          <p:cNvSpPr txBox="1"/>
          <p:nvPr/>
        </p:nvSpPr>
        <p:spPr>
          <a:xfrm>
            <a:off x="638425" y="4870583"/>
            <a:ext cx="4946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ds</a:t>
            </a:r>
            <a:br>
              <a:rPr lang="fr-FR" sz="2800" dirty="0"/>
            </a:br>
            <a:r>
              <a:rPr lang="fr-FR" sz="2800" dirty="0"/>
              <a:t>    .</a:t>
            </a:r>
            <a:r>
              <a:rPr lang="fr-FR" sz="2800" b="1" dirty="0" err="1"/>
              <a:t>sortWithinPartitions</a:t>
            </a:r>
            <a:r>
              <a:rPr lang="fr-FR" sz="2800" dirty="0"/>
              <a:t>("col3") 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B50EAA0-47BA-D772-B350-D08029E8142B}"/>
              </a:ext>
            </a:extLst>
          </p:cNvPr>
          <p:cNvSpPr/>
          <p:nvPr/>
        </p:nvSpPr>
        <p:spPr>
          <a:xfrm>
            <a:off x="5664581" y="5379938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C85D7-C0AD-1F39-A8B9-57BCB7C38B86}"/>
              </a:ext>
            </a:extLst>
          </p:cNvPr>
          <p:cNvSpPr txBox="1"/>
          <p:nvPr/>
        </p:nvSpPr>
        <p:spPr>
          <a:xfrm>
            <a:off x="6959950" y="5001568"/>
            <a:ext cx="21151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SELECT *</a:t>
            </a:r>
          </a:p>
          <a:p>
            <a:r>
              <a:rPr lang="fr-FR" sz="2800" dirty="0"/>
              <a:t>FROM ... </a:t>
            </a:r>
          </a:p>
          <a:p>
            <a:r>
              <a:rPr lang="fr-FR" sz="2800" b="1" dirty="0"/>
              <a:t>SORT BY </a:t>
            </a:r>
            <a:r>
              <a:rPr lang="fr-FR" sz="2800" dirty="0"/>
              <a:t>col3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D4D94-788C-1006-2CFB-675ECF69D840}"/>
              </a:ext>
            </a:extLst>
          </p:cNvPr>
          <p:cNvSpPr txBox="1"/>
          <p:nvPr/>
        </p:nvSpPr>
        <p:spPr>
          <a:xfrm>
            <a:off x="9899373" y="5949160"/>
            <a:ext cx="191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NON-standard</a:t>
            </a:r>
          </a:p>
          <a:p>
            <a:r>
              <a:rPr lang="fr-FR" dirty="0"/>
              <a:t>!! SQL Extension 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CF7E6-5B52-F0A3-AA60-A594A272FCD6}"/>
              </a:ext>
            </a:extLst>
          </p:cNvPr>
          <p:cNvSpPr txBox="1"/>
          <p:nvPr/>
        </p:nvSpPr>
        <p:spPr>
          <a:xfrm>
            <a:off x="9937963" y="3885134"/>
            <a:ext cx="174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 Standard SQL )</a:t>
            </a:r>
          </a:p>
        </p:txBody>
      </p:sp>
    </p:spTree>
    <p:extLst>
      <p:ext uri="{BB962C8B-B14F-4D97-AF65-F5344CB8AC3E}">
        <p14:creationId xmlns:p14="http://schemas.microsoft.com/office/powerpoint/2010/main" val="2254696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110901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(N)   </a:t>
            </a:r>
            <a:br>
              <a:rPr lang="fr-FR" dirty="0"/>
            </a:br>
            <a:r>
              <a:rPr lang="fr-FR" dirty="0"/>
              <a:t>Round-Robin </a:t>
            </a:r>
            <a:r>
              <a:rPr lang="fr-FR" dirty="0" err="1"/>
              <a:t>Repartition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D4D99-5126-4DB1-B275-5BB36DA969DE}"/>
              </a:ext>
            </a:extLst>
          </p:cNvPr>
          <p:cNvSpPr txBox="1"/>
          <p:nvPr/>
        </p:nvSpPr>
        <p:spPr>
          <a:xfrm>
            <a:off x="4306408" y="1658768"/>
            <a:ext cx="4651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same</a:t>
            </a:r>
            <a:r>
              <a:rPr lang="fr-FR" sz="2400" dirty="0"/>
              <a:t> as </a:t>
            </a:r>
            <a:r>
              <a:rPr lang="fr-FR" sz="2400" b="1" dirty="0" err="1"/>
              <a:t>Dealing</a:t>
            </a:r>
            <a:r>
              <a:rPr lang="fr-FR" sz="2400" b="1" dirty="0"/>
              <a:t> </a:t>
            </a:r>
            <a:r>
              <a:rPr lang="fr-FR" sz="2400" b="1" dirty="0" err="1"/>
              <a:t>Cards</a:t>
            </a:r>
            <a:r>
              <a:rPr lang="fr-FR" sz="2400" dirty="0"/>
              <a:t> to N </a:t>
            </a:r>
            <a:r>
              <a:rPr lang="fr-FR" sz="2400" dirty="0" err="1"/>
              <a:t>players</a:t>
            </a:r>
            <a:endParaRPr lang="fr-FR" sz="2400" dirty="0"/>
          </a:p>
          <a:p>
            <a:r>
              <a:rPr lang="fr-FR" sz="2400" dirty="0"/>
              <a:t>(</a:t>
            </a:r>
            <a:r>
              <a:rPr lang="fr-FR" sz="2400" dirty="0" err="1"/>
              <a:t>repeated</a:t>
            </a:r>
            <a:r>
              <a:rPr lang="fr-FR" sz="2400" dirty="0"/>
              <a:t> in </a:t>
            </a:r>
            <a:r>
              <a:rPr lang="fr-FR" sz="2400" dirty="0" err="1"/>
              <a:t>parallel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P </a:t>
            </a:r>
            <a:r>
              <a:rPr lang="fr-FR" sz="2400" dirty="0" err="1"/>
              <a:t>heaps</a:t>
            </a:r>
            <a:r>
              <a:rPr lang="fr-FR" sz="2400" dirty="0"/>
              <a:t>)</a:t>
            </a:r>
          </a:p>
        </p:txBody>
      </p:sp>
      <p:pic>
        <p:nvPicPr>
          <p:cNvPr id="1026" name="Picture 2" descr="How to play an accordion card game - Quora">
            <a:extLst>
              <a:ext uri="{FF2B5EF4-FFF2-40B4-BE49-F238E27FC236}">
                <a16:creationId xmlns:a16="http://schemas.microsoft.com/office/drawing/2014/main" id="{06DD84FD-B9D5-54AE-8C4C-06A5EF83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74" y="194405"/>
            <a:ext cx="3036364" cy="20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D2D300BF-5683-D677-2F66-418F4F11587E}"/>
              </a:ext>
            </a:extLst>
          </p:cNvPr>
          <p:cNvSpPr/>
          <p:nvPr/>
        </p:nvSpPr>
        <p:spPr>
          <a:xfrm>
            <a:off x="4108422" y="4491521"/>
            <a:ext cx="902978" cy="120937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owchart: Card 31">
            <a:extLst>
              <a:ext uri="{FF2B5EF4-FFF2-40B4-BE49-F238E27FC236}">
                <a16:creationId xmlns:a16="http://schemas.microsoft.com/office/drawing/2014/main" id="{C84FA65D-76F0-E020-5829-877C0D25712D}"/>
              </a:ext>
            </a:extLst>
          </p:cNvPr>
          <p:cNvSpPr/>
          <p:nvPr/>
        </p:nvSpPr>
        <p:spPr>
          <a:xfrm>
            <a:off x="6816132" y="3338125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4C10080-BC37-0115-32D8-AC01C37668C8}"/>
              </a:ext>
            </a:extLst>
          </p:cNvPr>
          <p:cNvSpPr/>
          <p:nvPr/>
        </p:nvSpPr>
        <p:spPr>
          <a:xfrm rot="18767654">
            <a:off x="5084097" y="4054374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owchart: Card 34">
            <a:extLst>
              <a:ext uri="{FF2B5EF4-FFF2-40B4-BE49-F238E27FC236}">
                <a16:creationId xmlns:a16="http://schemas.microsoft.com/office/drawing/2014/main" id="{4BE5B48D-231D-6C8D-A4EA-0AEF62C53DEA}"/>
              </a:ext>
            </a:extLst>
          </p:cNvPr>
          <p:cNvSpPr/>
          <p:nvPr/>
        </p:nvSpPr>
        <p:spPr>
          <a:xfrm>
            <a:off x="7180596" y="4550081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7562CC27-68CE-16CD-A888-79511B28CD44}"/>
              </a:ext>
            </a:extLst>
          </p:cNvPr>
          <p:cNvSpPr/>
          <p:nvPr/>
        </p:nvSpPr>
        <p:spPr>
          <a:xfrm>
            <a:off x="6816132" y="5840511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3F80498-20D8-48A1-7D23-D08EA098CBCD}"/>
              </a:ext>
            </a:extLst>
          </p:cNvPr>
          <p:cNvSpPr/>
          <p:nvPr/>
        </p:nvSpPr>
        <p:spPr>
          <a:xfrm rot="20784363">
            <a:off x="5437278" y="4618098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77D0171-0444-3D44-5915-EC4742E07AE0}"/>
              </a:ext>
            </a:extLst>
          </p:cNvPr>
          <p:cNvSpPr/>
          <p:nvPr/>
        </p:nvSpPr>
        <p:spPr>
          <a:xfrm rot="2787996">
            <a:off x="5400037" y="5415860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5C4F6B-B055-868B-7154-4BD39230F387}"/>
              </a:ext>
            </a:extLst>
          </p:cNvPr>
          <p:cNvSpPr txBox="1"/>
          <p:nvPr/>
        </p:nvSpPr>
        <p:spPr>
          <a:xfrm rot="18738802">
            <a:off x="5001849" y="3806190"/>
            <a:ext cx="113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modulo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82A9F3-7CBB-59C3-FC76-E8BE86B5F1A0}"/>
              </a:ext>
            </a:extLst>
          </p:cNvPr>
          <p:cNvSpPr txBox="1"/>
          <p:nvPr/>
        </p:nvSpPr>
        <p:spPr>
          <a:xfrm rot="20936409">
            <a:off x="5696703" y="4247321"/>
            <a:ext cx="161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modulo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3B2282-CFB0-6795-37CC-635DEA9F29A0}"/>
              </a:ext>
            </a:extLst>
          </p:cNvPr>
          <p:cNvSpPr txBox="1"/>
          <p:nvPr/>
        </p:nvSpPr>
        <p:spPr>
          <a:xfrm rot="2673967">
            <a:off x="5669598" y="5426522"/>
            <a:ext cx="161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modulo N</a:t>
            </a: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019CE0C8-FCF1-15F7-D983-52A317536328}"/>
              </a:ext>
            </a:extLst>
          </p:cNvPr>
          <p:cNvSpPr/>
          <p:nvPr/>
        </p:nvSpPr>
        <p:spPr>
          <a:xfrm rot="7918591">
            <a:off x="5150264" y="5066250"/>
            <a:ext cx="360850" cy="61449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Flowchart: Card 45">
            <a:extLst>
              <a:ext uri="{FF2B5EF4-FFF2-40B4-BE49-F238E27FC236}">
                <a16:creationId xmlns:a16="http://schemas.microsoft.com/office/drawing/2014/main" id="{BFCF6DEF-A9A8-8BD6-19F0-22AF0BC8EF9A}"/>
              </a:ext>
            </a:extLst>
          </p:cNvPr>
          <p:cNvSpPr/>
          <p:nvPr/>
        </p:nvSpPr>
        <p:spPr>
          <a:xfrm>
            <a:off x="439902" y="3247330"/>
            <a:ext cx="902978" cy="120937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434B97C-2BD0-847B-492B-7090D9D69310}"/>
              </a:ext>
            </a:extLst>
          </p:cNvPr>
          <p:cNvSpPr/>
          <p:nvPr/>
        </p:nvSpPr>
        <p:spPr>
          <a:xfrm rot="18767654">
            <a:off x="1798186" y="2803364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BD389ED-23CE-AE1C-39B9-B6CA6CDF8AAB}"/>
              </a:ext>
            </a:extLst>
          </p:cNvPr>
          <p:cNvSpPr/>
          <p:nvPr/>
        </p:nvSpPr>
        <p:spPr>
          <a:xfrm rot="20784363">
            <a:off x="2151367" y="3367088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26FB697-0ED8-4C7D-53B1-0FE61A80D847}"/>
              </a:ext>
            </a:extLst>
          </p:cNvPr>
          <p:cNvSpPr/>
          <p:nvPr/>
        </p:nvSpPr>
        <p:spPr>
          <a:xfrm rot="2787996">
            <a:off x="2114126" y="4164850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row: Curved Left 50">
            <a:extLst>
              <a:ext uri="{FF2B5EF4-FFF2-40B4-BE49-F238E27FC236}">
                <a16:creationId xmlns:a16="http://schemas.microsoft.com/office/drawing/2014/main" id="{E2704557-7753-6284-708E-25ABC09469A8}"/>
              </a:ext>
            </a:extLst>
          </p:cNvPr>
          <p:cNvSpPr/>
          <p:nvPr/>
        </p:nvSpPr>
        <p:spPr>
          <a:xfrm rot="7918591">
            <a:off x="1864353" y="3815240"/>
            <a:ext cx="360850" cy="61449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A6CEF-C3E0-C26C-58A4-3B959B0B948F}"/>
              </a:ext>
            </a:extLst>
          </p:cNvPr>
          <p:cNvSpPr txBox="1"/>
          <p:nvPr/>
        </p:nvSpPr>
        <p:spPr>
          <a:xfrm>
            <a:off x="213008" y="2618175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partitions 0,1, ..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C4AF6-FD29-FEA4-9929-3AB75FF1AEA9}"/>
              </a:ext>
            </a:extLst>
          </p:cNvPr>
          <p:cNvSpPr txBox="1"/>
          <p:nvPr/>
        </p:nvSpPr>
        <p:spPr>
          <a:xfrm>
            <a:off x="3755180" y="3794649"/>
            <a:ext cx="155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partition[P]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E78C36-0D5B-F343-E78B-A991DD8BD6B9}"/>
              </a:ext>
            </a:extLst>
          </p:cNvPr>
          <p:cNvSpPr txBox="1"/>
          <p:nvPr/>
        </p:nvSpPr>
        <p:spPr>
          <a:xfrm>
            <a:off x="7826656" y="3212515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dest</a:t>
            </a:r>
            <a:r>
              <a:rPr lang="fr-FR" dirty="0"/>
              <a:t> partition[0]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A5C83B-B031-5667-AA59-431C60977807}"/>
              </a:ext>
            </a:extLst>
          </p:cNvPr>
          <p:cNvSpPr txBox="1"/>
          <p:nvPr/>
        </p:nvSpPr>
        <p:spPr>
          <a:xfrm>
            <a:off x="7983896" y="4444809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dest</a:t>
            </a:r>
            <a:r>
              <a:rPr lang="fr-FR" dirty="0"/>
              <a:t> partition[1]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42EB89-DC77-E4F7-42FB-ADAFEE20FA0C}"/>
              </a:ext>
            </a:extLst>
          </p:cNvPr>
          <p:cNvSpPr txBox="1"/>
          <p:nvPr/>
        </p:nvSpPr>
        <p:spPr>
          <a:xfrm>
            <a:off x="7826655" y="5815609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dest</a:t>
            </a:r>
            <a:r>
              <a:rPr lang="fr-FR" dirty="0"/>
              <a:t> partition[N-1]</a:t>
            </a:r>
          </a:p>
        </p:txBody>
      </p:sp>
      <p:sp>
        <p:nvSpPr>
          <p:cNvPr id="57" name="Flowchart: Card 56">
            <a:extLst>
              <a:ext uri="{FF2B5EF4-FFF2-40B4-BE49-F238E27FC236}">
                <a16:creationId xmlns:a16="http://schemas.microsoft.com/office/drawing/2014/main" id="{D5DCEC05-371B-7F9D-2ED1-75F937944E8A}"/>
              </a:ext>
            </a:extLst>
          </p:cNvPr>
          <p:cNvSpPr/>
          <p:nvPr/>
        </p:nvSpPr>
        <p:spPr>
          <a:xfrm>
            <a:off x="592302" y="3399730"/>
            <a:ext cx="902978" cy="120937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owchart: Card 57">
            <a:extLst>
              <a:ext uri="{FF2B5EF4-FFF2-40B4-BE49-F238E27FC236}">
                <a16:creationId xmlns:a16="http://schemas.microsoft.com/office/drawing/2014/main" id="{E08087A6-E2AC-3B7C-9667-F42F719F2BF4}"/>
              </a:ext>
            </a:extLst>
          </p:cNvPr>
          <p:cNvSpPr/>
          <p:nvPr/>
        </p:nvSpPr>
        <p:spPr>
          <a:xfrm>
            <a:off x="744702" y="3552130"/>
            <a:ext cx="902978" cy="120937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7293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6"/>
            <a:ext cx="10515600" cy="906978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(N)</a:t>
            </a:r>
            <a:br>
              <a:rPr lang="fr-FR" dirty="0"/>
            </a:br>
            <a:r>
              <a:rPr lang="fr-FR" dirty="0"/>
              <a:t>= round-robin </a:t>
            </a:r>
            <a:r>
              <a:rPr lang="fr-FR" dirty="0" err="1"/>
              <a:t>Map</a:t>
            </a:r>
            <a:r>
              <a:rPr lang="fr-FR" dirty="0"/>
              <a:t> + </a:t>
            </a:r>
            <a:r>
              <a:rPr lang="fr-FR" dirty="0" err="1"/>
              <a:t>Reduce</a:t>
            </a:r>
            <a:r>
              <a:rPr lang="fr-FR" dirty="0"/>
              <a:t>   </a:t>
            </a:r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01AEF589-7F61-59AC-5532-169C27F43425}"/>
              </a:ext>
            </a:extLst>
          </p:cNvPr>
          <p:cNvSpPr/>
          <p:nvPr/>
        </p:nvSpPr>
        <p:spPr>
          <a:xfrm>
            <a:off x="3010254" y="2697553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6EE6FF64-20A2-5AAD-337D-9BAAF85AE467}"/>
              </a:ext>
            </a:extLst>
          </p:cNvPr>
          <p:cNvSpPr/>
          <p:nvPr/>
        </p:nvSpPr>
        <p:spPr>
          <a:xfrm>
            <a:off x="8677633" y="3165118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22E50BC0-D2CE-AA17-2B16-773B6155FC29}"/>
              </a:ext>
            </a:extLst>
          </p:cNvPr>
          <p:cNvSpPr/>
          <p:nvPr/>
        </p:nvSpPr>
        <p:spPr>
          <a:xfrm>
            <a:off x="3010809" y="4061371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28245-4406-6B44-DEF6-8B1BCACD3273}"/>
              </a:ext>
            </a:extLst>
          </p:cNvPr>
          <p:cNvSpPr txBox="1"/>
          <p:nvPr/>
        </p:nvSpPr>
        <p:spPr>
          <a:xfrm>
            <a:off x="2593700" y="235512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763CE9E5-8C13-A6F7-C579-7F991AA14A91}"/>
              </a:ext>
            </a:extLst>
          </p:cNvPr>
          <p:cNvSpPr/>
          <p:nvPr/>
        </p:nvSpPr>
        <p:spPr>
          <a:xfrm>
            <a:off x="3010254" y="5457655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AC44D-5E2F-695D-8A98-8EF2D3BF1EDA}"/>
              </a:ext>
            </a:extLst>
          </p:cNvPr>
          <p:cNvSpPr txBox="1"/>
          <p:nvPr/>
        </p:nvSpPr>
        <p:spPr>
          <a:xfrm>
            <a:off x="8595542" y="280883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3568D-7576-0221-BB3A-8D5E82F096F6}"/>
              </a:ext>
            </a:extLst>
          </p:cNvPr>
          <p:cNvSpPr txBox="1"/>
          <p:nvPr/>
        </p:nvSpPr>
        <p:spPr>
          <a:xfrm>
            <a:off x="2581628" y="371161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9CE4A-281E-B980-813D-9F0DA6F112D7}"/>
              </a:ext>
            </a:extLst>
          </p:cNvPr>
          <p:cNvSpPr txBox="1"/>
          <p:nvPr/>
        </p:nvSpPr>
        <p:spPr>
          <a:xfrm>
            <a:off x="2643115" y="508832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3C5EA-FE6A-7572-498B-98F059F8D8E5}"/>
              </a:ext>
            </a:extLst>
          </p:cNvPr>
          <p:cNvSpPr txBox="1"/>
          <p:nvPr/>
        </p:nvSpPr>
        <p:spPr>
          <a:xfrm>
            <a:off x="8627124" y="440162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83CA636-7780-D1FF-2AFF-807364153F03}"/>
              </a:ext>
            </a:extLst>
          </p:cNvPr>
          <p:cNvSpPr/>
          <p:nvPr/>
        </p:nvSpPr>
        <p:spPr>
          <a:xfrm rot="2215583">
            <a:off x="6123445" y="2986226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3FB266-FB3E-31BC-5599-1655952BB5D2}"/>
              </a:ext>
            </a:extLst>
          </p:cNvPr>
          <p:cNvSpPr/>
          <p:nvPr/>
        </p:nvSpPr>
        <p:spPr>
          <a:xfrm rot="3197420">
            <a:off x="6057833" y="4532252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7D8F32-7BE2-AD2C-E314-5E9660FF1706}"/>
              </a:ext>
            </a:extLst>
          </p:cNvPr>
          <p:cNvSpPr/>
          <p:nvPr/>
        </p:nvSpPr>
        <p:spPr>
          <a:xfrm rot="19611484">
            <a:off x="6155607" y="5247804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CF8D8C-7BAE-D746-4DF5-8EB1A9DA5E95}"/>
              </a:ext>
            </a:extLst>
          </p:cNvPr>
          <p:cNvSpPr/>
          <p:nvPr/>
        </p:nvSpPr>
        <p:spPr>
          <a:xfrm rot="18445962">
            <a:off x="6011745" y="3672004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2A13A13-26B2-81C2-B385-A8C1C0D47428}"/>
              </a:ext>
            </a:extLst>
          </p:cNvPr>
          <p:cNvSpPr/>
          <p:nvPr/>
        </p:nvSpPr>
        <p:spPr>
          <a:xfrm rot="4245681">
            <a:off x="5593411" y="3735366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C314681-DE47-CAF5-2C91-F43DC22CE93A}"/>
              </a:ext>
            </a:extLst>
          </p:cNvPr>
          <p:cNvSpPr/>
          <p:nvPr/>
        </p:nvSpPr>
        <p:spPr>
          <a:xfrm rot="17158517">
            <a:off x="5599986" y="4474621"/>
            <a:ext cx="1658087" cy="155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70026-8466-16B6-5A8F-BEAF7A5C69F2}"/>
              </a:ext>
            </a:extLst>
          </p:cNvPr>
          <p:cNvSpPr txBox="1"/>
          <p:nvPr/>
        </p:nvSpPr>
        <p:spPr>
          <a:xfrm>
            <a:off x="1175543" y="1722593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EB5AC-26E2-3CBD-88B2-0A42E29C7076}"/>
              </a:ext>
            </a:extLst>
          </p:cNvPr>
          <p:cNvSpPr txBox="1"/>
          <p:nvPr/>
        </p:nvSpPr>
        <p:spPr>
          <a:xfrm>
            <a:off x="1799207" y="2340212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89637-4A2A-8826-1099-719E7638A6AB}"/>
              </a:ext>
            </a:extLst>
          </p:cNvPr>
          <p:cNvSpPr txBox="1"/>
          <p:nvPr/>
        </p:nvSpPr>
        <p:spPr>
          <a:xfrm>
            <a:off x="1835070" y="3786547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D6263-CE70-41D7-14DE-C937EB8BCF14}"/>
              </a:ext>
            </a:extLst>
          </p:cNvPr>
          <p:cNvSpPr txBox="1"/>
          <p:nvPr/>
        </p:nvSpPr>
        <p:spPr>
          <a:xfrm>
            <a:off x="1835070" y="53855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CF8D3-C702-40F8-4D12-DCA3E160B382}"/>
              </a:ext>
            </a:extLst>
          </p:cNvPr>
          <p:cNvSpPr txBox="1"/>
          <p:nvPr/>
        </p:nvSpPr>
        <p:spPr>
          <a:xfrm>
            <a:off x="7039562" y="3001931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[5, 3 ]</a:t>
            </a:r>
          </a:p>
          <a:p>
            <a:r>
              <a:rPr lang="fr-FR" sz="2000" dirty="0"/>
              <a:t>[6, 2]</a:t>
            </a:r>
          </a:p>
          <a:p>
            <a:r>
              <a:rPr lang="fr-FR" sz="2000" dirty="0"/>
              <a:t>[4]</a:t>
            </a:r>
          </a:p>
          <a:p>
            <a:endParaRPr lang="fr-F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D30E6-313F-EC23-E6F2-A678DA22ADC2}"/>
              </a:ext>
            </a:extLst>
          </p:cNvPr>
          <p:cNvSpPr txBox="1"/>
          <p:nvPr/>
        </p:nvSpPr>
        <p:spPr>
          <a:xfrm>
            <a:off x="7039562" y="4679099"/>
            <a:ext cx="780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[1,  7]</a:t>
            </a:r>
          </a:p>
          <a:p>
            <a:r>
              <a:rPr lang="fr-FR" sz="2000" dirty="0"/>
              <a:t>[7]</a:t>
            </a:r>
          </a:p>
          <a:p>
            <a:r>
              <a:rPr lang="fr-FR" sz="2000" dirty="0"/>
              <a:t>[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2C18AD-6842-D7A6-D7A4-940AB9B85BD3}"/>
              </a:ext>
            </a:extLst>
          </p:cNvPr>
          <p:cNvSpPr txBox="1"/>
          <p:nvPr/>
        </p:nvSpPr>
        <p:spPr>
          <a:xfrm>
            <a:off x="6778984" y="2091925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reduce-side</a:t>
            </a:r>
            <a:endParaRPr lang="fr-FR" b="1" dirty="0"/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CCB971DA-5605-878B-0ADC-B5BEF8650A2B}"/>
              </a:ext>
            </a:extLst>
          </p:cNvPr>
          <p:cNvSpPr/>
          <p:nvPr/>
        </p:nvSpPr>
        <p:spPr>
          <a:xfrm>
            <a:off x="8717778" y="4770804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E474A1-11FD-A4EF-B3FB-02FD99A5D5A8}"/>
              </a:ext>
            </a:extLst>
          </p:cNvPr>
          <p:cNvSpPr txBox="1"/>
          <p:nvPr/>
        </p:nvSpPr>
        <p:spPr>
          <a:xfrm>
            <a:off x="10534600" y="2449734"/>
            <a:ext cx="4940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3,  </a:t>
            </a:r>
          </a:p>
          <a:p>
            <a:r>
              <a:rPr lang="fr-FR" sz="2000" dirty="0"/>
              <a:t>6, </a:t>
            </a:r>
          </a:p>
          <a:p>
            <a:r>
              <a:rPr lang="fr-FR" sz="2000" dirty="0"/>
              <a:t>2, </a:t>
            </a:r>
          </a:p>
          <a:p>
            <a:r>
              <a:rPr lang="fr-FR" sz="2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82BE31-7277-8976-17A7-800B5D1A0367}"/>
              </a:ext>
            </a:extLst>
          </p:cNvPr>
          <p:cNvSpPr txBox="1"/>
          <p:nvPr/>
        </p:nvSpPr>
        <p:spPr>
          <a:xfrm>
            <a:off x="10555345" y="4651749"/>
            <a:ext cx="494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 </a:t>
            </a:r>
          </a:p>
          <a:p>
            <a:r>
              <a:rPr lang="fr-FR" sz="2000" dirty="0"/>
              <a:t>7, 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6EA977-A558-31D0-3F3D-219976318D13}"/>
              </a:ext>
            </a:extLst>
          </p:cNvPr>
          <p:cNvSpPr txBox="1"/>
          <p:nvPr/>
        </p:nvSpPr>
        <p:spPr>
          <a:xfrm>
            <a:off x="4623586" y="209663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map-side</a:t>
            </a:r>
            <a:endParaRPr lang="fr-FR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17F2A7-ED67-60BB-FC42-2010636DF761}"/>
              </a:ext>
            </a:extLst>
          </p:cNvPr>
          <p:cNvSpPr txBox="1"/>
          <p:nvPr/>
        </p:nvSpPr>
        <p:spPr>
          <a:xfrm>
            <a:off x="4764770" y="257452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[5, 3]</a:t>
            </a:r>
          </a:p>
          <a:p>
            <a:r>
              <a:rPr lang="fr-FR" sz="2000" dirty="0"/>
              <a:t>[1, 7]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2096CF-5506-01D8-C161-891FEED09534}"/>
              </a:ext>
            </a:extLst>
          </p:cNvPr>
          <p:cNvSpPr txBox="1"/>
          <p:nvPr/>
        </p:nvSpPr>
        <p:spPr>
          <a:xfrm>
            <a:off x="5934626" y="183393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shuffle</a:t>
            </a:r>
            <a:endParaRPr lang="fr-FR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4D476-9F4F-01CB-6AE4-950092A9F203}"/>
              </a:ext>
            </a:extLst>
          </p:cNvPr>
          <p:cNvSpPr txBox="1"/>
          <p:nvPr/>
        </p:nvSpPr>
        <p:spPr>
          <a:xfrm>
            <a:off x="4753583" y="3829678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[6, 2]</a:t>
            </a:r>
          </a:p>
          <a:p>
            <a:r>
              <a:rPr lang="fr-FR" sz="2000" dirty="0"/>
              <a:t>[7]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0A8986-82A0-951A-1368-3E521038B8F8}"/>
              </a:ext>
            </a:extLst>
          </p:cNvPr>
          <p:cNvSpPr txBox="1"/>
          <p:nvPr/>
        </p:nvSpPr>
        <p:spPr>
          <a:xfrm>
            <a:off x="4753583" y="518122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[4]</a:t>
            </a:r>
          </a:p>
          <a:p>
            <a:r>
              <a:rPr lang="fr-FR" sz="2000" dirty="0"/>
              <a:t>[ ]</a:t>
            </a: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C2DDE19B-01D8-4CF9-DCC3-5F3BBB5C5D4B}"/>
              </a:ext>
            </a:extLst>
          </p:cNvPr>
          <p:cNvSpPr/>
          <p:nvPr/>
        </p:nvSpPr>
        <p:spPr>
          <a:xfrm>
            <a:off x="4623586" y="2832511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9EAB8798-E349-6DA6-188E-40B93600923D}"/>
              </a:ext>
            </a:extLst>
          </p:cNvPr>
          <p:cNvSpPr/>
          <p:nvPr/>
        </p:nvSpPr>
        <p:spPr>
          <a:xfrm rot="10800000">
            <a:off x="4358296" y="2838498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1F821C74-84AC-4FF6-E1B0-92E9C3E9654C}"/>
              </a:ext>
            </a:extLst>
          </p:cNvPr>
          <p:cNvSpPr/>
          <p:nvPr/>
        </p:nvSpPr>
        <p:spPr>
          <a:xfrm>
            <a:off x="4582786" y="4035941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Arrow: Curved Left 41">
            <a:extLst>
              <a:ext uri="{FF2B5EF4-FFF2-40B4-BE49-F238E27FC236}">
                <a16:creationId xmlns:a16="http://schemas.microsoft.com/office/drawing/2014/main" id="{36958AC9-2974-75E9-BB9B-F7F269900FC4}"/>
              </a:ext>
            </a:extLst>
          </p:cNvPr>
          <p:cNvSpPr/>
          <p:nvPr/>
        </p:nvSpPr>
        <p:spPr>
          <a:xfrm rot="10800000">
            <a:off x="4317496" y="4041928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0362E454-3392-F7E6-D7BF-3231D47DC04A}"/>
              </a:ext>
            </a:extLst>
          </p:cNvPr>
          <p:cNvSpPr/>
          <p:nvPr/>
        </p:nvSpPr>
        <p:spPr>
          <a:xfrm>
            <a:off x="4620612" y="5417652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C4215CE0-9409-4221-39AB-BC08C9CBEDB7}"/>
              </a:ext>
            </a:extLst>
          </p:cNvPr>
          <p:cNvSpPr/>
          <p:nvPr/>
        </p:nvSpPr>
        <p:spPr>
          <a:xfrm rot="10800000">
            <a:off x="4355322" y="5423639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006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0" y="93785"/>
            <a:ext cx="1072001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 </a:t>
            </a:r>
            <a:r>
              <a:rPr lang="fr-FR" dirty="0" err="1"/>
              <a:t>columns</a:t>
            </a:r>
            <a:r>
              <a:rPr lang="fr-FR" dirty="0"/>
              <a:t> )   </a:t>
            </a:r>
            <a:r>
              <a:rPr lang="fr-FR" dirty="0" err="1"/>
              <a:t>groupBy</a:t>
            </a:r>
            <a:endParaRPr lang="fr-FR" dirty="0"/>
          </a:p>
        </p:txBody>
      </p:sp>
      <p:pic>
        <p:nvPicPr>
          <p:cNvPr id="2050" name="Picture 2" descr="Test &amp; Quiz Astrologie ...">
            <a:extLst>
              <a:ext uri="{FF2B5EF4-FFF2-40B4-BE49-F238E27FC236}">
                <a16:creationId xmlns:a16="http://schemas.microsoft.com/office/drawing/2014/main" id="{00BBD92D-F783-827E-8FC0-96DC0248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010" y="93785"/>
            <a:ext cx="2104571" cy="14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STRUIRE LE NOMBRE AVEC UN JEU DE 54 CARTES">
            <a:extLst>
              <a:ext uri="{FF2B5EF4-FFF2-40B4-BE49-F238E27FC236}">
                <a16:creationId xmlns:a16="http://schemas.microsoft.com/office/drawing/2014/main" id="{1A57E978-2055-AF01-9A3F-07B175FE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591" y="2001380"/>
            <a:ext cx="2976371" cy="16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DD834-4125-92A1-4EDF-DF5C22A9FAF8}"/>
              </a:ext>
            </a:extLst>
          </p:cNvPr>
          <p:cNvSpPr txBox="1"/>
          <p:nvPr/>
        </p:nvSpPr>
        <p:spPr>
          <a:xfrm>
            <a:off x="2627928" y="2384997"/>
            <a:ext cx="327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</a:t>
            </a:r>
            <a:r>
              <a:rPr lang="fr-FR" dirty="0" err="1"/>
              <a:t>cardFamily</a:t>
            </a:r>
            <a:r>
              <a:rPr lang="fr-FR" dirty="0"/>
              <a:t> )    =&gt; 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A009B-BA55-E444-4E42-B93A3174F97E}"/>
              </a:ext>
            </a:extLst>
          </p:cNvPr>
          <p:cNvSpPr txBox="1"/>
          <p:nvPr/>
        </p:nvSpPr>
        <p:spPr>
          <a:xfrm>
            <a:off x="2627927" y="3315921"/>
            <a:ext cx="425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</a:t>
            </a:r>
            <a:r>
              <a:rPr lang="fr-FR" dirty="0" err="1"/>
              <a:t>cardColor</a:t>
            </a:r>
            <a:r>
              <a:rPr lang="fr-FR" dirty="0"/>
              <a:t> [</a:t>
            </a:r>
            <a:r>
              <a:rPr lang="fr-FR" dirty="0" err="1"/>
              <a:t>red</a:t>
            </a:r>
            <a:r>
              <a:rPr lang="fr-FR" dirty="0"/>
              <a:t>/black] )    =&gt;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D6A66-DC2A-8E27-55B2-AFE89A0F5EBC}"/>
              </a:ext>
            </a:extLst>
          </p:cNvPr>
          <p:cNvSpPr txBox="1"/>
          <p:nvPr/>
        </p:nvSpPr>
        <p:spPr>
          <a:xfrm>
            <a:off x="2627927" y="4246845"/>
            <a:ext cx="403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</a:t>
            </a:r>
            <a:r>
              <a:rPr lang="fr-FR" dirty="0" err="1"/>
              <a:t>cardValue</a:t>
            </a:r>
            <a:r>
              <a:rPr lang="fr-FR" dirty="0"/>
              <a:t>[1,2,3..] )    =&gt; 13 </a:t>
            </a:r>
          </a:p>
        </p:txBody>
      </p:sp>
      <p:pic>
        <p:nvPicPr>
          <p:cNvPr id="2054" name="Picture 6" descr="Règles du jeu de cartes &quot;le solitaire&quot; - Jeux de Cartes">
            <a:extLst>
              <a:ext uri="{FF2B5EF4-FFF2-40B4-BE49-F238E27FC236}">
                <a16:creationId xmlns:a16="http://schemas.microsoft.com/office/drawing/2014/main" id="{D763F4AD-4D4B-A6A0-1C8E-45218A7B2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591" y="4250745"/>
            <a:ext cx="1782261" cy="11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0D3BE9-6C03-3AC3-2D54-546785D55A31}"/>
              </a:ext>
            </a:extLst>
          </p:cNvPr>
          <p:cNvSpPr txBox="1"/>
          <p:nvPr/>
        </p:nvSpPr>
        <p:spPr>
          <a:xfrm>
            <a:off x="2627927" y="5132883"/>
            <a:ext cx="515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</a:t>
            </a:r>
            <a:r>
              <a:rPr lang="fr-FR" dirty="0" err="1"/>
              <a:t>cardFamily</a:t>
            </a:r>
            <a:r>
              <a:rPr lang="fr-FR" dirty="0"/>
              <a:t>, </a:t>
            </a:r>
            <a:r>
              <a:rPr lang="fr-FR" dirty="0" err="1"/>
              <a:t>cardValue</a:t>
            </a:r>
            <a:r>
              <a:rPr lang="fr-FR" dirty="0"/>
              <a:t> )    =&gt;  52 = 4*13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E6889-252F-9832-5F2C-BC847D9401D1}"/>
              </a:ext>
            </a:extLst>
          </p:cNvPr>
          <p:cNvSpPr txBox="1"/>
          <p:nvPr/>
        </p:nvSpPr>
        <p:spPr>
          <a:xfrm>
            <a:off x="2627926" y="5946235"/>
            <a:ext cx="502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[</a:t>
            </a:r>
            <a:r>
              <a:rPr lang="fr-FR" dirty="0" err="1"/>
              <a:t>cardFamily</a:t>
            </a:r>
            <a:r>
              <a:rPr lang="fr-FR" dirty="0"/>
              <a:t>, </a:t>
            </a:r>
            <a:r>
              <a:rPr lang="fr-FR" dirty="0" err="1"/>
              <a:t>cardValue</a:t>
            </a:r>
            <a:r>
              <a:rPr lang="fr-FR" dirty="0"/>
              <a:t>],  20)    =&gt;  20</a:t>
            </a:r>
          </a:p>
        </p:txBody>
      </p:sp>
    </p:spTree>
    <p:extLst>
      <p:ext uri="{BB962C8B-B14F-4D97-AF65-F5344CB8AC3E}">
        <p14:creationId xmlns:p14="http://schemas.microsoft.com/office/powerpoint/2010/main" val="2005639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9" y="49075"/>
            <a:ext cx="10494178" cy="1324078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</a:t>
            </a:r>
            <a:r>
              <a:rPr lang="fr-FR" dirty="0" err="1"/>
              <a:t>column</a:t>
            </a:r>
            <a:r>
              <a:rPr lang="fr-FR" dirty="0"/>
              <a:t>) = </a:t>
            </a:r>
            <a:br>
              <a:rPr lang="fr-FR" dirty="0"/>
            </a:br>
            <a:r>
              <a:rPr lang="fr-FR" dirty="0"/>
              <a:t>Mapper </a:t>
            </a:r>
            <a:r>
              <a:rPr lang="fr-FR" dirty="0" err="1"/>
              <a:t>groupBy</a:t>
            </a:r>
            <a:r>
              <a:rPr lang="fr-FR" dirty="0"/>
              <a:t> - </a:t>
            </a:r>
            <a:r>
              <a:rPr lang="fr-FR" dirty="0" err="1"/>
              <a:t>Reduce</a:t>
            </a:r>
            <a:endParaRPr lang="fr-FR" b="1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5675E7FE-C5A8-F376-F8B5-F747659126FA}"/>
              </a:ext>
            </a:extLst>
          </p:cNvPr>
          <p:cNvSpPr/>
          <p:nvPr/>
        </p:nvSpPr>
        <p:spPr>
          <a:xfrm>
            <a:off x="1568290" y="3581655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A1AF8D30-40C7-1732-C19C-B4EC6B958D34}"/>
              </a:ext>
            </a:extLst>
          </p:cNvPr>
          <p:cNvSpPr/>
          <p:nvPr/>
        </p:nvSpPr>
        <p:spPr>
          <a:xfrm>
            <a:off x="1568845" y="4945473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EFF73-AC6A-C5C5-F748-1AC7209226D9}"/>
              </a:ext>
            </a:extLst>
          </p:cNvPr>
          <p:cNvSpPr txBox="1"/>
          <p:nvPr/>
        </p:nvSpPr>
        <p:spPr>
          <a:xfrm>
            <a:off x="1151736" y="323922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0527EA89-25FA-5D6F-ADAA-F091D1A62CF0}"/>
              </a:ext>
            </a:extLst>
          </p:cNvPr>
          <p:cNvSpPr/>
          <p:nvPr/>
        </p:nvSpPr>
        <p:spPr>
          <a:xfrm>
            <a:off x="1568290" y="6341757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624FD-68B2-5A86-1D5E-28C77573A9F0}"/>
              </a:ext>
            </a:extLst>
          </p:cNvPr>
          <p:cNvSpPr txBox="1"/>
          <p:nvPr/>
        </p:nvSpPr>
        <p:spPr>
          <a:xfrm>
            <a:off x="1139664" y="459572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4439A-3CB9-D088-B191-F78B2B5561F1}"/>
              </a:ext>
            </a:extLst>
          </p:cNvPr>
          <p:cNvSpPr txBox="1"/>
          <p:nvPr/>
        </p:nvSpPr>
        <p:spPr>
          <a:xfrm>
            <a:off x="6846" y="2603614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5D7F9-4D4E-CC80-33D8-57A3FA31BDFC}"/>
              </a:ext>
            </a:extLst>
          </p:cNvPr>
          <p:cNvSpPr txBox="1"/>
          <p:nvPr/>
        </p:nvSpPr>
        <p:spPr>
          <a:xfrm>
            <a:off x="303541" y="3239223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7E597-DE52-C4BE-5838-70E9C6C2CCFA}"/>
              </a:ext>
            </a:extLst>
          </p:cNvPr>
          <p:cNvSpPr txBox="1"/>
          <p:nvPr/>
        </p:nvSpPr>
        <p:spPr>
          <a:xfrm>
            <a:off x="339404" y="4685558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005F-8651-E4E4-1F40-53CA8FA1AD58}"/>
              </a:ext>
            </a:extLst>
          </p:cNvPr>
          <p:cNvSpPr txBox="1"/>
          <p:nvPr/>
        </p:nvSpPr>
        <p:spPr>
          <a:xfrm>
            <a:off x="339404" y="62845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E23D23-FA98-0F6E-61D3-CC0D602C5CD8}"/>
              </a:ext>
            </a:extLst>
          </p:cNvPr>
          <p:cNvSpPr/>
          <p:nvPr/>
        </p:nvSpPr>
        <p:spPr>
          <a:xfrm>
            <a:off x="3064601" y="3676956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6B6FA5D-2533-A50D-0435-DE2F0EF8079B}"/>
              </a:ext>
            </a:extLst>
          </p:cNvPr>
          <p:cNvSpPr/>
          <p:nvPr/>
        </p:nvSpPr>
        <p:spPr>
          <a:xfrm>
            <a:off x="3064601" y="5023674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8BEF7C-088A-62B3-7A2C-A06AF13FE997}"/>
              </a:ext>
            </a:extLst>
          </p:cNvPr>
          <p:cNvSpPr/>
          <p:nvPr/>
        </p:nvSpPr>
        <p:spPr>
          <a:xfrm>
            <a:off x="3064600" y="6311261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D388C-3755-E34F-67FD-30559677B4EF}"/>
              </a:ext>
            </a:extLst>
          </p:cNvPr>
          <p:cNvSpPr txBox="1"/>
          <p:nvPr/>
        </p:nvSpPr>
        <p:spPr>
          <a:xfrm>
            <a:off x="2797490" y="1775465"/>
            <a:ext cx="15993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foreach</a:t>
            </a:r>
            <a:r>
              <a:rPr lang="fr-FR" b="1" dirty="0"/>
              <a:t> </a:t>
            </a:r>
            <a:r>
              <a:rPr lang="fr-FR" b="1" dirty="0" err="1"/>
              <a:t>row</a:t>
            </a:r>
            <a:endParaRPr lang="fr-FR" b="1" dirty="0"/>
          </a:p>
          <a:p>
            <a:r>
              <a:rPr lang="fr-FR" b="1" dirty="0" err="1"/>
              <a:t>compute</a:t>
            </a:r>
            <a:endParaRPr lang="fr-FR" b="1" dirty="0"/>
          </a:p>
          <a:p>
            <a:r>
              <a:rPr lang="fr-FR" b="1" dirty="0" err="1"/>
              <a:t>partitionioner</a:t>
            </a:r>
            <a:endParaRPr lang="fr-FR" b="1" dirty="0"/>
          </a:p>
          <a:p>
            <a:endParaRPr lang="fr-FR" b="1" dirty="0"/>
          </a:p>
          <a:p>
            <a:r>
              <a:rPr lang="fr-FR" b="1" dirty="0" err="1"/>
              <a:t>example</a:t>
            </a:r>
            <a:r>
              <a:rPr lang="fr-FR" b="1" dirty="0"/>
              <a:t>: "%2"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CA1E5-944C-BFCC-36B8-DBC0E8DED399}"/>
              </a:ext>
            </a:extLst>
          </p:cNvPr>
          <p:cNvSpPr txBox="1"/>
          <p:nvPr/>
        </p:nvSpPr>
        <p:spPr>
          <a:xfrm>
            <a:off x="3905485" y="3281183"/>
            <a:ext cx="378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</a:t>
            </a:r>
          </a:p>
          <a:p>
            <a:r>
              <a:rPr lang="fr-FR" sz="2000" dirty="0"/>
              <a:t>1,</a:t>
            </a:r>
          </a:p>
          <a:p>
            <a:r>
              <a:rPr lang="fr-FR" sz="2000" dirty="0"/>
              <a:t>1,</a:t>
            </a:r>
          </a:p>
          <a:p>
            <a:r>
              <a:rPr lang="fr-FR" sz="2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B06C1B-A511-0F9F-8388-0C57D2511383}"/>
              </a:ext>
            </a:extLst>
          </p:cNvPr>
          <p:cNvSpPr txBox="1"/>
          <p:nvPr/>
        </p:nvSpPr>
        <p:spPr>
          <a:xfrm>
            <a:off x="3946944" y="4939389"/>
            <a:ext cx="378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0,</a:t>
            </a:r>
          </a:p>
          <a:p>
            <a:r>
              <a:rPr lang="fr-FR" sz="2000" dirty="0"/>
              <a:t>1,</a:t>
            </a:r>
          </a:p>
          <a:p>
            <a:r>
              <a:rPr lang="fr-FR" sz="20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58AF4-A1D6-EABB-5AB4-8044A878CCE1}"/>
              </a:ext>
            </a:extLst>
          </p:cNvPr>
          <p:cNvSpPr txBox="1"/>
          <p:nvPr/>
        </p:nvSpPr>
        <p:spPr>
          <a:xfrm>
            <a:off x="3932143" y="62093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210202-C11B-6D8A-64A5-A90FD5A3C0FE}"/>
              </a:ext>
            </a:extLst>
          </p:cNvPr>
          <p:cNvSpPr/>
          <p:nvPr/>
        </p:nvSpPr>
        <p:spPr>
          <a:xfrm rot="20563574">
            <a:off x="5078675" y="3609474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21B2B-E37F-54A4-F815-AF58D2429F34}"/>
              </a:ext>
            </a:extLst>
          </p:cNvPr>
          <p:cNvSpPr txBox="1"/>
          <p:nvPr/>
        </p:nvSpPr>
        <p:spPr>
          <a:xfrm>
            <a:off x="5008854" y="283089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map</a:t>
            </a:r>
            <a:endParaRPr lang="fr-FR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CF7761-24F2-5FB7-3682-D05F8CC13ED8}"/>
              </a:ext>
            </a:extLst>
          </p:cNvPr>
          <p:cNvSpPr/>
          <p:nvPr/>
        </p:nvSpPr>
        <p:spPr>
          <a:xfrm rot="1296878">
            <a:off x="5078899" y="3794571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B51B5-F36B-28D0-0465-D4326784D9DC}"/>
              </a:ext>
            </a:extLst>
          </p:cNvPr>
          <p:cNvSpPr txBox="1"/>
          <p:nvPr/>
        </p:nvSpPr>
        <p:spPr>
          <a:xfrm>
            <a:off x="8890312" y="3566348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reduce</a:t>
            </a:r>
            <a:r>
              <a:rPr lang="fr-FR" sz="2000" dirty="0"/>
              <a:t>=[],</a:t>
            </a:r>
          </a:p>
          <a:p>
            <a:r>
              <a:rPr lang="fr-FR" sz="2000" dirty="0"/>
              <a:t>               [6,2],</a:t>
            </a:r>
          </a:p>
          <a:p>
            <a:r>
              <a:rPr lang="fr-FR" sz="2000" dirty="0"/>
              <a:t>               [4]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37454FA-29EF-DF37-E658-9826B6D381C9}"/>
              </a:ext>
            </a:extLst>
          </p:cNvPr>
          <p:cNvSpPr/>
          <p:nvPr/>
        </p:nvSpPr>
        <p:spPr>
          <a:xfrm rot="20563574">
            <a:off x="5078062" y="4835166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295D06-0EA7-94DD-F252-82CC4E8FD518}"/>
              </a:ext>
            </a:extLst>
          </p:cNvPr>
          <p:cNvSpPr/>
          <p:nvPr/>
        </p:nvSpPr>
        <p:spPr>
          <a:xfrm rot="1296878">
            <a:off x="5078286" y="5020263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F4272-A0B8-B2FB-451F-C5C8929975A1}"/>
              </a:ext>
            </a:extLst>
          </p:cNvPr>
          <p:cNvSpPr txBox="1"/>
          <p:nvPr/>
        </p:nvSpPr>
        <p:spPr>
          <a:xfrm>
            <a:off x="5796022" y="4660123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part1=[6,2],</a:t>
            </a:r>
          </a:p>
          <a:p>
            <a:r>
              <a:rPr lang="fr-FR" sz="2000" dirty="0"/>
              <a:t>part2=[7]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D83E18-FAAE-867A-E22D-4E1ACAACBF69}"/>
              </a:ext>
            </a:extLst>
          </p:cNvPr>
          <p:cNvSpPr/>
          <p:nvPr/>
        </p:nvSpPr>
        <p:spPr>
          <a:xfrm rot="20563574">
            <a:off x="5078062" y="6060858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DF0383C-EBE8-BAE3-F7C5-8E5E9C008360}"/>
              </a:ext>
            </a:extLst>
          </p:cNvPr>
          <p:cNvSpPr/>
          <p:nvPr/>
        </p:nvSpPr>
        <p:spPr>
          <a:xfrm rot="1296878">
            <a:off x="5078286" y="6245955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ED9DAE-365C-2C98-529D-D339CF8C26D0}"/>
              </a:ext>
            </a:extLst>
          </p:cNvPr>
          <p:cNvSpPr txBox="1"/>
          <p:nvPr/>
        </p:nvSpPr>
        <p:spPr>
          <a:xfrm>
            <a:off x="5796022" y="5885815"/>
            <a:ext cx="122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part1=[4],</a:t>
            </a:r>
          </a:p>
          <a:p>
            <a:r>
              <a:rPr lang="fr-FR" sz="2000" dirty="0"/>
              <a:t>part2=[]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799D4-5CF6-2619-74D4-C53BE2262F2B}"/>
              </a:ext>
            </a:extLst>
          </p:cNvPr>
          <p:cNvSpPr txBox="1"/>
          <p:nvPr/>
        </p:nvSpPr>
        <p:spPr>
          <a:xfrm>
            <a:off x="8402925" y="2762167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reduce</a:t>
            </a:r>
            <a:endParaRPr lang="fr-FR" b="1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7471801-3DCA-D788-9603-667BC7219A82}"/>
              </a:ext>
            </a:extLst>
          </p:cNvPr>
          <p:cNvSpPr/>
          <p:nvPr/>
        </p:nvSpPr>
        <p:spPr>
          <a:xfrm rot="1381510">
            <a:off x="8030154" y="3691346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101787F-3E3C-EEE9-ACF2-43955BCC2CD4}"/>
              </a:ext>
            </a:extLst>
          </p:cNvPr>
          <p:cNvSpPr/>
          <p:nvPr/>
        </p:nvSpPr>
        <p:spPr>
          <a:xfrm rot="4342148">
            <a:off x="7395588" y="4797800"/>
            <a:ext cx="1847544" cy="14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3049C05-0233-DB43-97DF-EF5BC3812956}"/>
              </a:ext>
            </a:extLst>
          </p:cNvPr>
          <p:cNvSpPr/>
          <p:nvPr/>
        </p:nvSpPr>
        <p:spPr>
          <a:xfrm rot="17336046">
            <a:off x="7236223" y="5124601"/>
            <a:ext cx="1969479" cy="146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0BF06CB-FB0B-B279-0F1C-8FD177D619D7}"/>
              </a:ext>
            </a:extLst>
          </p:cNvPr>
          <p:cNvSpPr/>
          <p:nvPr/>
        </p:nvSpPr>
        <p:spPr>
          <a:xfrm rot="3338965">
            <a:off x="7834461" y="5479857"/>
            <a:ext cx="902823" cy="173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D66CBD2-82E4-4FB9-ABAE-BCFBE66D6A64}"/>
              </a:ext>
            </a:extLst>
          </p:cNvPr>
          <p:cNvSpPr/>
          <p:nvPr/>
        </p:nvSpPr>
        <p:spPr>
          <a:xfrm rot="19408580">
            <a:off x="7931317" y="6117934"/>
            <a:ext cx="677248" cy="194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B87B245-0150-C4CC-B713-94C848C7665B}"/>
              </a:ext>
            </a:extLst>
          </p:cNvPr>
          <p:cNvSpPr/>
          <p:nvPr/>
        </p:nvSpPr>
        <p:spPr>
          <a:xfrm rot="18076457">
            <a:off x="7807535" y="4351446"/>
            <a:ext cx="974855" cy="1700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EC709-A277-9F52-E5BE-81A2DE7C9BF8}"/>
              </a:ext>
            </a:extLst>
          </p:cNvPr>
          <p:cNvSpPr txBox="1"/>
          <p:nvPr/>
        </p:nvSpPr>
        <p:spPr>
          <a:xfrm>
            <a:off x="5792735" y="3434431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part1=[],</a:t>
            </a:r>
          </a:p>
          <a:p>
            <a:r>
              <a:rPr lang="fr-FR" sz="2000" dirty="0"/>
              <a:t>part2=[5,1,3,7]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CE3701-4B46-FF48-A967-F8FD082F0FFB}"/>
              </a:ext>
            </a:extLst>
          </p:cNvPr>
          <p:cNvSpPr txBox="1"/>
          <p:nvPr/>
        </p:nvSpPr>
        <p:spPr>
          <a:xfrm>
            <a:off x="8955245" y="5416228"/>
            <a:ext cx="194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reduce</a:t>
            </a:r>
            <a:r>
              <a:rPr lang="fr-FR" sz="2000" dirty="0"/>
              <a:t>=[5,1,3,7]</a:t>
            </a:r>
          </a:p>
          <a:p>
            <a:r>
              <a:rPr lang="fr-FR" sz="2000" dirty="0"/>
              <a:t>               [7],</a:t>
            </a:r>
          </a:p>
          <a:p>
            <a:r>
              <a:rPr lang="fr-FR" sz="2000" dirty="0"/>
              <a:t>               []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CB7FED1-CD33-B6AE-D9DB-AA0FB76E2C9A}"/>
              </a:ext>
            </a:extLst>
          </p:cNvPr>
          <p:cNvSpPr/>
          <p:nvPr/>
        </p:nvSpPr>
        <p:spPr>
          <a:xfrm>
            <a:off x="10806488" y="3696305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0C599-CA0C-872D-BA3F-7989062A5DE2}"/>
              </a:ext>
            </a:extLst>
          </p:cNvPr>
          <p:cNvSpPr txBox="1"/>
          <p:nvPr/>
        </p:nvSpPr>
        <p:spPr>
          <a:xfrm>
            <a:off x="11505854" y="3479086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2, </a:t>
            </a:r>
          </a:p>
          <a:p>
            <a:r>
              <a:rPr lang="fr-FR" sz="2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22A851-FB38-ABF9-E609-F78C1295B48D}"/>
              </a:ext>
            </a:extLst>
          </p:cNvPr>
          <p:cNvSpPr txBox="1"/>
          <p:nvPr/>
        </p:nvSpPr>
        <p:spPr>
          <a:xfrm>
            <a:off x="11505854" y="5156254"/>
            <a:ext cx="4363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563D441-1A83-8847-50DF-CD70527EFEBE}"/>
              </a:ext>
            </a:extLst>
          </p:cNvPr>
          <p:cNvSpPr/>
          <p:nvPr/>
        </p:nvSpPr>
        <p:spPr>
          <a:xfrm>
            <a:off x="10855001" y="5536723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8533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B2BBFC-5548-0630-F9D2-F54081D9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(col)  &lt;=&gt; </a:t>
            </a:r>
            <a:r>
              <a:rPr lang="fr-FR" dirty="0" err="1"/>
              <a:t>sql</a:t>
            </a:r>
            <a:r>
              <a:rPr lang="fr-FR" dirty="0"/>
              <a:t>: "GROUP BY &lt;...&gt;"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3B30C-42FE-B970-BE2F-6FD2DF8037EF}"/>
              </a:ext>
            </a:extLst>
          </p:cNvPr>
          <p:cNvSpPr txBox="1"/>
          <p:nvPr/>
        </p:nvSpPr>
        <p:spPr>
          <a:xfrm>
            <a:off x="592151" y="3133932"/>
            <a:ext cx="44723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ds</a:t>
            </a:r>
            <a:br>
              <a:rPr lang="fr-FR" sz="2800" dirty="0"/>
            </a:br>
            <a:r>
              <a:rPr lang="fr-FR" sz="2800" dirty="0"/>
              <a:t>    .</a:t>
            </a:r>
            <a:r>
              <a:rPr lang="fr-FR" sz="2800" b="1" dirty="0" err="1"/>
              <a:t>repartition</a:t>
            </a:r>
            <a:r>
              <a:rPr lang="fr-FR" sz="2800" dirty="0"/>
              <a:t>("col1", "col2") </a:t>
            </a:r>
          </a:p>
          <a:p>
            <a:r>
              <a:rPr lang="fr-FR" sz="2800" dirty="0"/>
              <a:t>    .</a:t>
            </a:r>
            <a:r>
              <a:rPr lang="fr-FR" sz="2800" dirty="0" err="1"/>
              <a:t>mapPartitions</a:t>
            </a:r>
            <a:r>
              <a:rPr lang="fr-FR" sz="2800" dirty="0"/>
              <a:t>(..)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69BE622-DBF0-63ED-3896-93B3AAC0F5A5}"/>
              </a:ext>
            </a:extLst>
          </p:cNvPr>
          <p:cNvSpPr/>
          <p:nvPr/>
        </p:nvSpPr>
        <p:spPr>
          <a:xfrm>
            <a:off x="5088732" y="3628787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01E59-CE38-9D91-7C92-05B8DD596884}"/>
              </a:ext>
            </a:extLst>
          </p:cNvPr>
          <p:cNvSpPr txBox="1"/>
          <p:nvPr/>
        </p:nvSpPr>
        <p:spPr>
          <a:xfrm>
            <a:off x="6132989" y="1841273"/>
            <a:ext cx="58714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SELECT  col1, col2, </a:t>
            </a:r>
          </a:p>
          <a:p>
            <a:r>
              <a:rPr lang="fr-FR" sz="2800" dirty="0"/>
              <a:t>             </a:t>
            </a:r>
            <a:r>
              <a:rPr lang="fr-FR" sz="2800" dirty="0" err="1"/>
              <a:t>sum</a:t>
            </a:r>
            <a:r>
              <a:rPr lang="fr-FR" sz="2800" dirty="0"/>
              <a:t>(*),count(*),min(*), distinct</a:t>
            </a:r>
          </a:p>
          <a:p>
            <a:r>
              <a:rPr lang="fr-FR" sz="2800" dirty="0"/>
              <a:t>             &lt;&lt;</a:t>
            </a:r>
            <a:r>
              <a:rPr lang="fr-FR" sz="2800" dirty="0" err="1"/>
              <a:t>analytical</a:t>
            </a:r>
            <a:r>
              <a:rPr lang="fr-FR" sz="2800" dirty="0"/>
              <a:t>&gt;&gt;(..)</a:t>
            </a:r>
          </a:p>
          <a:p>
            <a:r>
              <a:rPr lang="fr-FR" sz="2800" dirty="0"/>
              <a:t>FROM ...</a:t>
            </a:r>
          </a:p>
          <a:p>
            <a:r>
              <a:rPr lang="fr-FR" sz="2800" b="1" dirty="0"/>
              <a:t>GROUP BY </a:t>
            </a:r>
            <a:r>
              <a:rPr lang="fr-FR" sz="2800" dirty="0"/>
              <a:t>col1, col2</a:t>
            </a:r>
          </a:p>
        </p:txBody>
      </p:sp>
    </p:spTree>
    <p:extLst>
      <p:ext uri="{BB962C8B-B14F-4D97-AF65-F5344CB8AC3E}">
        <p14:creationId xmlns:p14="http://schemas.microsoft.com/office/powerpoint/2010/main" val="21071847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 col1..colP,  </a:t>
            </a:r>
            <a:r>
              <a:rPr lang="fr-FR" b="1" dirty="0" err="1"/>
              <a:t>hashModuloN</a:t>
            </a:r>
            <a:r>
              <a:rPr lang="fr-FR" dirty="0"/>
              <a:t>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FE801-903C-9334-D3D4-DBFA914FB8AB}"/>
              </a:ext>
            </a:extLst>
          </p:cNvPr>
          <p:cNvSpPr txBox="1"/>
          <p:nvPr/>
        </p:nvSpPr>
        <p:spPr>
          <a:xfrm>
            <a:off x="2801257" y="2090057"/>
            <a:ext cx="82591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when</a:t>
            </a:r>
            <a:r>
              <a:rPr lang="fr-FR" sz="2000" dirty="0"/>
              <a:t> col1,col2,..colP   </a:t>
            </a:r>
            <a:r>
              <a:rPr lang="fr-FR" sz="2000" dirty="0" err="1"/>
              <a:t>give</a:t>
            </a:r>
            <a:r>
              <a:rPr lang="fr-FR" sz="2000" dirty="0"/>
              <a:t>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many</a:t>
            </a:r>
            <a:r>
              <a:rPr lang="fr-FR" sz="2000" dirty="0"/>
              <a:t> </a:t>
            </a:r>
            <a:r>
              <a:rPr lang="fr-FR" sz="2000" dirty="0" err="1"/>
              <a:t>repartition</a:t>
            </a:r>
            <a:r>
              <a:rPr lang="fr-FR" sz="2000" dirty="0"/>
              <a:t> groups  (millions of groups ?)</a:t>
            </a:r>
          </a:p>
          <a:p>
            <a:endParaRPr lang="fr-FR" sz="2000" dirty="0"/>
          </a:p>
          <a:p>
            <a:r>
              <a:rPr lang="fr-FR" sz="2000" dirty="0"/>
              <a:t>=&gt; </a:t>
            </a:r>
            <a:r>
              <a:rPr lang="fr-FR" sz="2000" dirty="0" err="1"/>
              <a:t>spark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compute</a:t>
            </a:r>
            <a:r>
              <a:rPr lang="fr-FR" sz="2000" dirty="0"/>
              <a:t> </a:t>
            </a:r>
            <a:r>
              <a:rPr lang="fr-FR" sz="2000" dirty="0" err="1"/>
              <a:t>hashCode</a:t>
            </a:r>
            <a:r>
              <a:rPr lang="fr-FR" sz="2000" dirty="0"/>
              <a:t>, </a:t>
            </a:r>
            <a:r>
              <a:rPr lang="fr-FR" sz="2000" dirty="0" err="1"/>
              <a:t>then</a:t>
            </a:r>
            <a:r>
              <a:rPr lang="fr-FR" sz="2000" dirty="0"/>
              <a:t> modulo  default=200</a:t>
            </a:r>
          </a:p>
          <a:p>
            <a:endParaRPr lang="fr-FR" sz="2000" dirty="0"/>
          </a:p>
          <a:p>
            <a:r>
              <a:rPr lang="fr-FR" sz="2000" dirty="0"/>
              <a:t>You can change </a:t>
            </a:r>
            <a:r>
              <a:rPr lang="fr-FR" sz="2000" dirty="0" err="1"/>
              <a:t>globally</a:t>
            </a:r>
            <a:r>
              <a:rPr lang="fr-FR" sz="2000" dirty="0"/>
              <a:t> "</a:t>
            </a:r>
            <a:r>
              <a:rPr lang="fr-FR" sz="2000" b="1" dirty="0" err="1"/>
              <a:t>spark.shuffle.partitions</a:t>
            </a:r>
            <a:r>
              <a:rPr lang="fr-FR" sz="2000" dirty="0"/>
              <a:t>" (200)</a:t>
            </a:r>
          </a:p>
          <a:p>
            <a:r>
              <a:rPr lang="fr-FR" sz="2000" dirty="0"/>
              <a:t>or </a:t>
            </a:r>
            <a:r>
              <a:rPr lang="fr-FR" sz="2000" dirty="0" err="1"/>
              <a:t>specifically</a:t>
            </a:r>
            <a:r>
              <a:rPr lang="fr-FR" sz="2000" dirty="0"/>
              <a:t> by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CB815-8C90-C0EF-3ADB-EE199E719215}"/>
              </a:ext>
            </a:extLst>
          </p:cNvPr>
          <p:cNvSpPr txBox="1"/>
          <p:nvPr/>
        </p:nvSpPr>
        <p:spPr>
          <a:xfrm>
            <a:off x="1240761" y="4921472"/>
            <a:ext cx="2512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.</a:t>
            </a:r>
            <a:r>
              <a:rPr lang="fr-FR" sz="2000" dirty="0" err="1"/>
              <a:t>repartition</a:t>
            </a:r>
            <a:r>
              <a:rPr lang="fr-FR" sz="2000" dirty="0"/>
              <a:t>(col1, col2)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A7023-E718-1919-13DB-AD1E4D382ED8}"/>
              </a:ext>
            </a:extLst>
          </p:cNvPr>
          <p:cNvSpPr txBox="1"/>
          <p:nvPr/>
        </p:nvSpPr>
        <p:spPr>
          <a:xfrm>
            <a:off x="2963334" y="5383510"/>
            <a:ext cx="4657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equivalent</a:t>
            </a:r>
            <a:r>
              <a:rPr lang="fr-FR" sz="2000" dirty="0"/>
              <a:t>:  .</a:t>
            </a:r>
            <a:r>
              <a:rPr lang="fr-FR" sz="2000" dirty="0" err="1"/>
              <a:t>repartition</a:t>
            </a:r>
            <a:r>
              <a:rPr lang="fr-FR" sz="2000" dirty="0"/>
              <a:t>(col1, col2,  N=200)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440BF-2BCB-F18B-BAB2-95432500024E}"/>
              </a:ext>
            </a:extLst>
          </p:cNvPr>
          <p:cNvSpPr txBox="1"/>
          <p:nvPr/>
        </p:nvSpPr>
        <p:spPr>
          <a:xfrm>
            <a:off x="3909182" y="5845548"/>
            <a:ext cx="6103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partitioner</a:t>
            </a:r>
            <a:r>
              <a:rPr lang="fr-FR" sz="2000" dirty="0"/>
              <a:t> </a:t>
            </a:r>
            <a:r>
              <a:rPr lang="fr-FR" sz="2000" dirty="0" err="1"/>
              <a:t>function</a:t>
            </a:r>
            <a:r>
              <a:rPr lang="fr-FR" sz="2000" dirty="0"/>
              <a:t>:</a:t>
            </a:r>
          </a:p>
          <a:p>
            <a:r>
              <a:rPr lang="fr-FR" sz="2000" b="1" dirty="0"/>
              <a:t>        </a:t>
            </a:r>
            <a:r>
              <a:rPr lang="fr-FR" sz="2000" b="1" dirty="0" err="1"/>
              <a:t>func</a:t>
            </a:r>
            <a:r>
              <a:rPr lang="fr-FR" sz="2000" b="1" dirty="0"/>
              <a:t>(</a:t>
            </a:r>
            <a:r>
              <a:rPr lang="fr-FR" sz="2000" b="1" dirty="0" err="1"/>
              <a:t>row</a:t>
            </a:r>
            <a:r>
              <a:rPr lang="fr-FR" sz="2000" b="1" dirty="0"/>
              <a:t>) {  abs( hash(row.col1  ^ row.col2 ) ) % N  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17A7ACE-5859-CEEC-E5A5-529CB9A20A09}"/>
              </a:ext>
            </a:extLst>
          </p:cNvPr>
          <p:cNvSpPr/>
          <p:nvPr/>
        </p:nvSpPr>
        <p:spPr>
          <a:xfrm>
            <a:off x="2405270" y="5457798"/>
            <a:ext cx="516834" cy="2823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CEC6FE-E1E6-2612-87AB-D5E46DA60DC9}"/>
              </a:ext>
            </a:extLst>
          </p:cNvPr>
          <p:cNvSpPr/>
          <p:nvPr/>
        </p:nvSpPr>
        <p:spPr>
          <a:xfrm>
            <a:off x="3335930" y="5943729"/>
            <a:ext cx="516834" cy="2823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4005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128728"/>
          </a:xfrm>
        </p:spPr>
        <p:txBody>
          <a:bodyPr/>
          <a:lstStyle/>
          <a:p>
            <a:pPr algn="ctr"/>
            <a:r>
              <a:rPr lang="fr-FR" dirty="0"/>
              <a:t>Transformations to</a:t>
            </a:r>
            <a:br>
              <a:rPr lang="fr-FR" dirty="0"/>
            </a:br>
            <a:r>
              <a:rPr lang="fr-FR" dirty="0" err="1"/>
              <a:t>Skewed</a:t>
            </a:r>
            <a:r>
              <a:rPr lang="fr-FR" dirty="0"/>
              <a:t> or </a:t>
            </a:r>
            <a:r>
              <a:rPr lang="fr-FR" dirty="0" err="1"/>
              <a:t>Well-Balanced</a:t>
            </a:r>
            <a:r>
              <a:rPr lang="fr-FR" dirty="0"/>
              <a:t> Partitions ?</a:t>
            </a:r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515D571E-C1A4-0F82-1D4D-50966ACB0FBA}"/>
              </a:ext>
            </a:extLst>
          </p:cNvPr>
          <p:cNvSpPr/>
          <p:nvPr/>
        </p:nvSpPr>
        <p:spPr>
          <a:xfrm>
            <a:off x="2275652" y="3812448"/>
            <a:ext cx="763460" cy="20751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8BCC844E-ABAE-5A0F-EB3D-CEDB3316ED4B}"/>
              </a:ext>
            </a:extLst>
          </p:cNvPr>
          <p:cNvSpPr/>
          <p:nvPr/>
        </p:nvSpPr>
        <p:spPr>
          <a:xfrm>
            <a:off x="4087519" y="3885017"/>
            <a:ext cx="763460" cy="1349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4CDBE3D2-18F1-5B4F-E665-84271DF63F7F}"/>
              </a:ext>
            </a:extLst>
          </p:cNvPr>
          <p:cNvSpPr/>
          <p:nvPr/>
        </p:nvSpPr>
        <p:spPr>
          <a:xfrm>
            <a:off x="3181585" y="2249741"/>
            <a:ext cx="763460" cy="1770222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F164E10A-B564-DAFD-18C3-5B76BFF6D892}"/>
              </a:ext>
            </a:extLst>
          </p:cNvPr>
          <p:cNvSpPr/>
          <p:nvPr/>
        </p:nvSpPr>
        <p:spPr>
          <a:xfrm>
            <a:off x="1334643" y="3923722"/>
            <a:ext cx="763460" cy="9624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37B59-931A-E0E2-64C5-3A7E14F5E9BC}"/>
              </a:ext>
            </a:extLst>
          </p:cNvPr>
          <p:cNvSpPr txBox="1"/>
          <p:nvPr/>
        </p:nvSpPr>
        <p:spPr>
          <a:xfrm>
            <a:off x="2494827" y="4296441"/>
            <a:ext cx="1171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Skewed</a:t>
            </a:r>
            <a:endParaRPr lang="fr-F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ED30-82B5-9D54-46FC-DCC807C9C3B8}"/>
              </a:ext>
            </a:extLst>
          </p:cNvPr>
          <p:cNvSpPr txBox="1"/>
          <p:nvPr/>
        </p:nvSpPr>
        <p:spPr>
          <a:xfrm>
            <a:off x="6643493" y="4296440"/>
            <a:ext cx="434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Well</a:t>
            </a:r>
            <a:r>
              <a:rPr lang="fr-FR" sz="2400" b="1" dirty="0"/>
              <a:t> </a:t>
            </a:r>
            <a:r>
              <a:rPr lang="fr-FR" sz="2400" b="1" dirty="0" err="1"/>
              <a:t>Balanced</a:t>
            </a:r>
            <a:r>
              <a:rPr lang="fr-FR" sz="2400" b="1" dirty="0"/>
              <a:t> / </a:t>
            </a:r>
            <a:r>
              <a:rPr lang="fr-FR" sz="2400" b="1" dirty="0" err="1"/>
              <a:t>Equi</a:t>
            </a:r>
            <a:r>
              <a:rPr lang="fr-FR" sz="2400" b="1" dirty="0"/>
              <a:t>-Distributed</a:t>
            </a: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D2A1ADDD-141E-CEA3-2C82-776C60715E26}"/>
              </a:ext>
            </a:extLst>
          </p:cNvPr>
          <p:cNvSpPr/>
          <p:nvPr/>
        </p:nvSpPr>
        <p:spPr>
          <a:xfrm>
            <a:off x="6851281" y="3408260"/>
            <a:ext cx="763460" cy="691532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FBA63C69-F312-C342-A2E3-4E47673D0448}"/>
              </a:ext>
            </a:extLst>
          </p:cNvPr>
          <p:cNvSpPr/>
          <p:nvPr/>
        </p:nvSpPr>
        <p:spPr>
          <a:xfrm>
            <a:off x="8053737" y="3273315"/>
            <a:ext cx="763460" cy="82647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3F6B89C3-7E3C-2A72-C0BC-4E47B59656B0}"/>
              </a:ext>
            </a:extLst>
          </p:cNvPr>
          <p:cNvSpPr/>
          <p:nvPr/>
        </p:nvSpPr>
        <p:spPr>
          <a:xfrm>
            <a:off x="9256193" y="3408260"/>
            <a:ext cx="763460" cy="69153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BCAF331F-ED42-86F1-9B17-85E7BE87B0BF}"/>
              </a:ext>
            </a:extLst>
          </p:cNvPr>
          <p:cNvSpPr/>
          <p:nvPr/>
        </p:nvSpPr>
        <p:spPr>
          <a:xfrm>
            <a:off x="10356860" y="3347988"/>
            <a:ext cx="763460" cy="75180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1969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Transformations to</a:t>
            </a:r>
            <a:br>
              <a:rPr lang="fr-FR" dirty="0"/>
            </a:br>
            <a:r>
              <a:rPr lang="fr-FR" dirty="0" err="1"/>
              <a:t>Skewed</a:t>
            </a:r>
            <a:r>
              <a:rPr lang="fr-FR" dirty="0"/>
              <a:t> or </a:t>
            </a:r>
            <a:r>
              <a:rPr lang="fr-FR" dirty="0" err="1"/>
              <a:t>Well-Balanced</a:t>
            </a:r>
            <a:r>
              <a:rPr lang="fr-FR" dirty="0"/>
              <a:t> Partitions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D558E-A3F9-152A-B79B-3B4E5E509205}"/>
              </a:ext>
            </a:extLst>
          </p:cNvPr>
          <p:cNvSpPr txBox="1"/>
          <p:nvPr/>
        </p:nvSpPr>
        <p:spPr>
          <a:xfrm>
            <a:off x="1577509" y="1956721"/>
            <a:ext cx="95450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.sort()   =&gt;    </a:t>
            </a:r>
            <a:r>
              <a:rPr lang="fr-FR" sz="2400" b="1" dirty="0"/>
              <a:t>sampling </a:t>
            </a:r>
            <a:r>
              <a:rPr lang="fr-FR" sz="2400" b="1" dirty="0" err="1"/>
              <a:t>randomness</a:t>
            </a:r>
            <a:r>
              <a:rPr lang="fr-FR" sz="2400" dirty="0"/>
              <a:t> </a:t>
            </a:r>
            <a:r>
              <a:rPr lang="fr-FR" sz="2400" dirty="0" err="1"/>
              <a:t>might</a:t>
            </a:r>
            <a:r>
              <a:rPr lang="fr-FR" sz="2400" dirty="0"/>
              <a:t> </a:t>
            </a:r>
            <a:r>
              <a:rPr lang="fr-FR" sz="2400" dirty="0" err="1"/>
              <a:t>produce</a:t>
            </a:r>
            <a:r>
              <a:rPr lang="fr-FR" sz="2400" dirty="0"/>
              <a:t> </a:t>
            </a:r>
            <a:r>
              <a:rPr lang="fr-FR" sz="2400" dirty="0" err="1"/>
              <a:t>unbalanced</a:t>
            </a:r>
            <a:r>
              <a:rPr lang="fr-FR" sz="2400" dirty="0"/>
              <a:t> data</a:t>
            </a:r>
          </a:p>
          <a:p>
            <a:r>
              <a:rPr lang="fr-FR" sz="2400" dirty="0"/>
              <a:t>                      but </a:t>
            </a:r>
            <a:r>
              <a:rPr lang="fr-FR" sz="2400" dirty="0" err="1"/>
              <a:t>generally</a:t>
            </a:r>
            <a:r>
              <a:rPr lang="fr-FR" sz="2400" dirty="0"/>
              <a:t> ok</a:t>
            </a:r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(N)   =&gt;   </a:t>
            </a:r>
            <a:r>
              <a:rPr lang="fr-FR" sz="2400" dirty="0" err="1"/>
              <a:t>exactly</a:t>
            </a:r>
            <a:r>
              <a:rPr lang="fr-FR" sz="2400" dirty="0"/>
              <a:t> N x </a:t>
            </a:r>
            <a:r>
              <a:rPr lang="fr-FR" sz="2400" b="1" dirty="0" err="1"/>
              <a:t>equi-distributed</a:t>
            </a:r>
            <a:r>
              <a:rPr lang="fr-FR" sz="2400" dirty="0"/>
              <a:t>  +/-1 x P  </a:t>
            </a:r>
            <a:r>
              <a:rPr lang="fr-FR" sz="2400" dirty="0" err="1"/>
              <a:t>rows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 col1, col2 )   =&gt; 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probably</a:t>
            </a:r>
            <a:r>
              <a:rPr lang="fr-FR" sz="2400" dirty="0"/>
              <a:t> </a:t>
            </a:r>
            <a:r>
              <a:rPr lang="fr-FR" sz="2400" b="1" dirty="0"/>
              <a:t>SKEWED DATA</a:t>
            </a:r>
            <a:r>
              <a:rPr lang="fr-FR" sz="2400" dirty="0"/>
              <a:t> !!</a:t>
            </a:r>
          </a:p>
          <a:p>
            <a:r>
              <a:rPr lang="fr-FR" sz="2400" dirty="0"/>
              <a:t>                                                    ( must </a:t>
            </a:r>
            <a:r>
              <a:rPr lang="fr-FR" sz="2400" dirty="0" err="1"/>
              <a:t>choose</a:t>
            </a:r>
            <a:r>
              <a:rPr lang="fr-FR" sz="2400" dirty="0"/>
              <a:t> [col1,col2] </a:t>
            </a:r>
            <a:r>
              <a:rPr lang="fr-FR" sz="2400" dirty="0" err="1"/>
              <a:t>carefully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 </a:t>
            </a:r>
            <a:r>
              <a:rPr lang="fr-FR" sz="2400" dirty="0" err="1"/>
              <a:t>highCardinalityCol</a:t>
            </a:r>
            <a:r>
              <a:rPr lang="fr-FR" sz="2400" dirty="0"/>
              <a:t>,  N )   =&gt; 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probably</a:t>
            </a:r>
            <a:r>
              <a:rPr lang="fr-FR" sz="2400" dirty="0"/>
              <a:t> N x </a:t>
            </a:r>
            <a:r>
              <a:rPr lang="fr-FR" sz="2400" dirty="0" err="1"/>
              <a:t>equi-distributed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 </a:t>
            </a:r>
            <a:r>
              <a:rPr lang="fr-FR" sz="2400" dirty="0" err="1"/>
              <a:t>highCardinalityCol</a:t>
            </a:r>
            <a:r>
              <a:rPr lang="fr-FR" sz="2400" dirty="0"/>
              <a:t> )   =&gt; 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probably</a:t>
            </a:r>
            <a:r>
              <a:rPr lang="fr-FR" sz="2400" dirty="0"/>
              <a:t> 200 x </a:t>
            </a:r>
            <a:r>
              <a:rPr lang="fr-FR" sz="2400" dirty="0" err="1"/>
              <a:t>equi-distributed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907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510C-CB09-81B9-CC17-B8A4F9FF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71599"/>
          </a:xfrm>
        </p:spPr>
        <p:txBody>
          <a:bodyPr/>
          <a:lstStyle/>
          <a:p>
            <a:pPr algn="ctr"/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r>
              <a:rPr lang="fr-FR" dirty="0"/>
              <a:t> vs </a:t>
            </a:r>
            <a:r>
              <a:rPr lang="fr-FR" dirty="0" err="1"/>
              <a:t>BigData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7D581-F201-AA8B-2448-9F4DB399C991}"/>
              </a:ext>
            </a:extLst>
          </p:cNvPr>
          <p:cNvSpPr txBox="1"/>
          <p:nvPr/>
        </p:nvSpPr>
        <p:spPr>
          <a:xfrm>
            <a:off x="1468868" y="1371600"/>
            <a:ext cx="3645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Traditional</a:t>
            </a:r>
            <a:r>
              <a:rPr lang="fr-FR" sz="2400" b="1" dirty="0"/>
              <a:t> OLTP </a:t>
            </a:r>
            <a:r>
              <a:rPr lang="fr-FR" sz="2400" b="1" dirty="0" err="1"/>
              <a:t>Databases</a:t>
            </a:r>
            <a:endParaRPr lang="fr-F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F8ED3-6DD6-5EBB-3259-505802A29C33}"/>
              </a:ext>
            </a:extLst>
          </p:cNvPr>
          <p:cNvSpPr txBox="1"/>
          <p:nvPr/>
        </p:nvSpPr>
        <p:spPr>
          <a:xfrm>
            <a:off x="6095999" y="1371600"/>
            <a:ext cx="259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BigData</a:t>
            </a:r>
            <a:r>
              <a:rPr lang="fr-FR" sz="2400" b="1" dirty="0"/>
              <a:t> </a:t>
            </a:r>
            <a:r>
              <a:rPr lang="fr-FR" sz="2400" b="1" dirty="0" err="1"/>
              <a:t>Processing</a:t>
            </a:r>
            <a:endParaRPr lang="fr-F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FBB0B-98FE-4BAE-BDB8-24F0EE8D7EEB}"/>
              </a:ext>
            </a:extLst>
          </p:cNvPr>
          <p:cNvSpPr txBox="1"/>
          <p:nvPr/>
        </p:nvSpPr>
        <p:spPr>
          <a:xfrm>
            <a:off x="1646431" y="3069194"/>
            <a:ext cx="3480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dirty="0"/>
              <a:t>Use SAN </a:t>
            </a:r>
            <a:r>
              <a:rPr lang="fr-FR" sz="2400" dirty="0" err="1"/>
              <a:t>disks</a:t>
            </a:r>
            <a:endParaRPr lang="fr-FR" sz="2400" dirty="0"/>
          </a:p>
          <a:p>
            <a:pPr algn="r"/>
            <a:r>
              <a:rPr lang="fr-FR" sz="2400" dirty="0" err="1"/>
              <a:t>mostly</a:t>
            </a:r>
            <a:r>
              <a:rPr lang="fr-FR" sz="2400" dirty="0"/>
              <a:t> </a:t>
            </a:r>
            <a:r>
              <a:rPr lang="fr-FR" sz="2400" dirty="0" err="1"/>
              <a:t>Scale</a:t>
            </a:r>
            <a:r>
              <a:rPr lang="fr-FR" sz="2400" dirty="0"/>
              <a:t> </a:t>
            </a:r>
            <a:r>
              <a:rPr lang="fr-FR" sz="2400" dirty="0" err="1"/>
              <a:t>vertically</a:t>
            </a:r>
            <a:r>
              <a:rPr lang="fr-FR" sz="2400" dirty="0"/>
              <a:t> </a:t>
            </a:r>
          </a:p>
          <a:p>
            <a:pPr algn="r"/>
            <a:r>
              <a:rPr lang="fr-FR" sz="2400" dirty="0" err="1"/>
              <a:t>expensive</a:t>
            </a:r>
            <a:r>
              <a:rPr lang="fr-FR" sz="2400" dirty="0"/>
              <a:t> single 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AB2F0-DD91-6713-6C57-B37E09AAE9B2}"/>
              </a:ext>
            </a:extLst>
          </p:cNvPr>
          <p:cNvSpPr txBox="1"/>
          <p:nvPr/>
        </p:nvSpPr>
        <p:spPr>
          <a:xfrm>
            <a:off x="6055065" y="3069195"/>
            <a:ext cx="468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Use HDFS (</a:t>
            </a:r>
            <a:r>
              <a:rPr lang="fr-FR" sz="2400" dirty="0" err="1"/>
              <a:t>distributed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), </a:t>
            </a:r>
          </a:p>
          <a:p>
            <a:r>
              <a:rPr lang="fr-FR" sz="2400" dirty="0" err="1"/>
              <a:t>Scale</a:t>
            </a:r>
            <a:r>
              <a:rPr lang="fr-FR" sz="2400" dirty="0"/>
              <a:t> </a:t>
            </a:r>
            <a:r>
              <a:rPr lang="fr-FR" sz="2400" dirty="0" err="1"/>
              <a:t>Horyzontally</a:t>
            </a:r>
            <a:r>
              <a:rPr lang="fr-FR" sz="2400" dirty="0"/>
              <a:t> </a:t>
            </a:r>
          </a:p>
          <a:p>
            <a:r>
              <a:rPr lang="fr-FR" sz="2400" dirty="0"/>
              <a:t>cluster of N x </a:t>
            </a:r>
            <a:r>
              <a:rPr lang="fr-FR" sz="2400" dirty="0" err="1"/>
              <a:t>commodity</a:t>
            </a:r>
            <a:r>
              <a:rPr lang="fr-FR" sz="2400" dirty="0"/>
              <a:t> hardwares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05BE7-8340-F599-FCE7-D8AFB0F1C43F}"/>
              </a:ext>
            </a:extLst>
          </p:cNvPr>
          <p:cNvSpPr txBox="1"/>
          <p:nvPr/>
        </p:nvSpPr>
        <p:spPr>
          <a:xfrm>
            <a:off x="504516" y="4612244"/>
            <a:ext cx="46221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dirty="0"/>
              <a:t>Tables = </a:t>
            </a:r>
            <a:r>
              <a:rPr lang="fr-FR" sz="2400" dirty="0" err="1"/>
              <a:t>optimized</a:t>
            </a:r>
            <a:r>
              <a:rPr lang="fr-FR" sz="2400" dirty="0"/>
              <a:t> structures by DB</a:t>
            </a:r>
          </a:p>
          <a:p>
            <a:pPr algn="r"/>
            <a:r>
              <a:rPr lang="fr-FR" sz="2400" b="1" dirty="0"/>
              <a:t>B-</a:t>
            </a:r>
            <a:r>
              <a:rPr lang="fr-FR" sz="2400" b="1" dirty="0" err="1"/>
              <a:t>Tree</a:t>
            </a:r>
            <a:endParaRPr lang="fr-FR" sz="2400" dirty="0"/>
          </a:p>
          <a:p>
            <a:pPr algn="r"/>
            <a:r>
              <a:rPr lang="fr-FR" sz="2400" dirty="0" err="1"/>
              <a:t>avoid</a:t>
            </a:r>
            <a:r>
              <a:rPr lang="fr-FR" sz="2400" dirty="0"/>
              <a:t> full scans, use cache</a:t>
            </a:r>
          </a:p>
          <a:p>
            <a:pPr algn="r"/>
            <a:r>
              <a:rPr lang="fr-FR" sz="2400" dirty="0" err="1"/>
              <a:t>proprietary</a:t>
            </a:r>
            <a:r>
              <a:rPr lang="fr-FR" sz="2400" dirty="0"/>
              <a:t> </a:t>
            </a:r>
            <a:r>
              <a:rPr lang="fr-FR" sz="2400" dirty="0" err="1"/>
              <a:t>binary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 format</a:t>
            </a:r>
          </a:p>
          <a:p>
            <a:pPr algn="r"/>
            <a:r>
              <a:rPr lang="fr-FR" sz="2400" dirty="0"/>
              <a:t>Single Server, </a:t>
            </a:r>
            <a:r>
              <a:rPr lang="fr-FR" sz="2400" dirty="0" err="1"/>
              <a:t>Closed</a:t>
            </a:r>
            <a:r>
              <a:rPr lang="fr-FR" sz="2400" dirty="0"/>
              <a:t> - SPOF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DA87F-E9B2-2FFD-817C-9288B0E6EC02}"/>
              </a:ext>
            </a:extLst>
          </p:cNvPr>
          <p:cNvSpPr txBox="1"/>
          <p:nvPr/>
        </p:nvSpPr>
        <p:spPr>
          <a:xfrm>
            <a:off x="6055065" y="4612244"/>
            <a:ext cx="4052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Tables = basic directory + files</a:t>
            </a:r>
          </a:p>
          <a:p>
            <a:r>
              <a:rPr lang="fr-FR" sz="2400" b="1" dirty="0"/>
              <a:t>basic </a:t>
            </a:r>
            <a:r>
              <a:rPr lang="fr-FR" sz="2400" b="1" dirty="0" err="1"/>
              <a:t>Lists</a:t>
            </a:r>
            <a:r>
              <a:rPr lang="fr-FR" sz="2400" b="1" dirty="0"/>
              <a:t> (i.e. </a:t>
            </a:r>
            <a:r>
              <a:rPr lang="fr-FR" sz="2400" b="1" dirty="0" err="1"/>
              <a:t>Datasets</a:t>
            </a:r>
            <a:r>
              <a:rPr lang="fr-FR" sz="2400" b="1" dirty="0"/>
              <a:t>)</a:t>
            </a:r>
          </a:p>
          <a:p>
            <a:r>
              <a:rPr lang="fr-FR" sz="2400" b="1" dirty="0"/>
              <a:t>no cache but </a:t>
            </a:r>
            <a:r>
              <a:rPr lang="fr-FR" sz="2400" b="1" dirty="0" err="1"/>
              <a:t>parallelize</a:t>
            </a:r>
            <a:r>
              <a:rPr lang="fr-FR" sz="2400" b="1" dirty="0"/>
              <a:t> </a:t>
            </a:r>
            <a:r>
              <a:rPr lang="fr-FR" sz="2400" b="1" dirty="0" err="1"/>
              <a:t>reads</a:t>
            </a:r>
            <a:endParaRPr lang="fr-FR" sz="2400" b="1" dirty="0"/>
          </a:p>
          <a:p>
            <a:r>
              <a:rPr lang="fr-FR" sz="2400" dirty="0"/>
              <a:t>parquet "</a:t>
            </a:r>
            <a:r>
              <a:rPr lang="fr-FR" sz="2400" dirty="0" err="1"/>
              <a:t>columnar</a:t>
            </a:r>
            <a:r>
              <a:rPr lang="fr-FR" sz="2400" dirty="0"/>
              <a:t>" file format</a:t>
            </a:r>
          </a:p>
          <a:p>
            <a:r>
              <a:rPr lang="fr-FR" sz="2400" dirty="0"/>
              <a:t>Distributed &amp; Open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2CDF0F1-CE46-CA75-F905-6EB13DEB42D3}"/>
              </a:ext>
            </a:extLst>
          </p:cNvPr>
          <p:cNvSpPr/>
          <p:nvPr/>
        </p:nvSpPr>
        <p:spPr>
          <a:xfrm>
            <a:off x="5288388" y="1469334"/>
            <a:ext cx="633960" cy="3308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0E315-AF54-E144-1F81-BD7B611B2F3D}"/>
              </a:ext>
            </a:extLst>
          </p:cNvPr>
          <p:cNvSpPr txBox="1"/>
          <p:nvPr/>
        </p:nvSpPr>
        <p:spPr>
          <a:xfrm>
            <a:off x="2711017" y="2035731"/>
            <a:ext cx="2415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dirty="0"/>
              <a:t>Interactive</a:t>
            </a:r>
          </a:p>
          <a:p>
            <a:pPr algn="r"/>
            <a:r>
              <a:rPr lang="fr-FR" sz="2400" dirty="0"/>
              <a:t>ACID Transactions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4079A-1B24-61DC-EB0A-6FCE17CE64DC}"/>
              </a:ext>
            </a:extLst>
          </p:cNvPr>
          <p:cNvSpPr txBox="1"/>
          <p:nvPr/>
        </p:nvSpPr>
        <p:spPr>
          <a:xfrm>
            <a:off x="6095999" y="2054690"/>
            <a:ext cx="6111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Batches</a:t>
            </a:r>
            <a:endParaRPr lang="fr-FR" sz="2400" dirty="0"/>
          </a:p>
          <a:p>
            <a:r>
              <a:rPr lang="fr-FR" sz="2400" dirty="0"/>
              <a:t>NO "per-</a:t>
            </a:r>
            <a:r>
              <a:rPr lang="fr-FR" sz="2400" dirty="0" err="1"/>
              <a:t>row</a:t>
            </a:r>
            <a:r>
              <a:rPr lang="fr-FR" sz="2400" dirty="0"/>
              <a:t>" Transactions (NO Update/</a:t>
            </a:r>
            <a:r>
              <a:rPr lang="fr-FR" sz="2400" dirty="0" err="1"/>
              <a:t>Delete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0553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27E2E-D123-D43B-BC10-94607776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219" y="0"/>
            <a:ext cx="2889930" cy="2984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90341-E3A6-FA40-66F1-E2064C210B28}"/>
              </a:ext>
            </a:extLst>
          </p:cNvPr>
          <p:cNvSpPr txBox="1"/>
          <p:nvPr/>
        </p:nvSpPr>
        <p:spPr>
          <a:xfrm>
            <a:off x="2298095" y="2264228"/>
            <a:ext cx="84461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 ds1 =  ...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&lt;U&gt;   ds2 =  ...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&lt;Pair&lt;T,U&gt;&gt;   </a:t>
            </a:r>
            <a:r>
              <a:rPr lang="fr-FR" sz="2400" dirty="0" err="1"/>
              <a:t>joinedDs</a:t>
            </a:r>
            <a:r>
              <a:rPr lang="fr-FR" sz="2400" dirty="0"/>
              <a:t> =  ds1.join( ds2,  </a:t>
            </a:r>
            <a:r>
              <a:rPr lang="fr-FR" sz="2400" dirty="0" err="1"/>
              <a:t>joinExpr</a:t>
            </a:r>
            <a:r>
              <a:rPr lang="fr-FR" sz="2400" dirty="0"/>
              <a:t>,  </a:t>
            </a:r>
            <a:r>
              <a:rPr lang="fr-FR" sz="2400" dirty="0" err="1"/>
              <a:t>joinType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75941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Join</a:t>
            </a:r>
            <a:r>
              <a:rPr lang="fr-FR" dirty="0"/>
              <a:t> - SQL "FROM .. JOIN .. ON .."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FCB07-9202-5842-2E07-8F0ECDCBDA12}"/>
              </a:ext>
            </a:extLst>
          </p:cNvPr>
          <p:cNvSpPr txBox="1"/>
          <p:nvPr/>
        </p:nvSpPr>
        <p:spPr>
          <a:xfrm>
            <a:off x="1069767" y="1504648"/>
            <a:ext cx="96062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Typical</a:t>
            </a:r>
            <a:r>
              <a:rPr lang="fr-FR" sz="2000" dirty="0"/>
              <a:t> Star(*) </a:t>
            </a:r>
            <a:r>
              <a:rPr lang="fr-FR" sz="2000" dirty="0" err="1"/>
              <a:t>Schema</a:t>
            </a:r>
            <a:r>
              <a:rPr lang="fr-FR" sz="2000" dirty="0"/>
              <a:t>:   1 Big </a:t>
            </a:r>
            <a:r>
              <a:rPr lang="fr-FR" sz="2000" b="1" dirty="0"/>
              <a:t>Fact</a:t>
            </a:r>
            <a:r>
              <a:rPr lang="fr-FR" sz="2000" dirty="0"/>
              <a:t> table,  N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b="1" dirty="0"/>
              <a:t>Dimensions</a:t>
            </a:r>
            <a:r>
              <a:rPr lang="fr-FR" sz="2000" dirty="0"/>
              <a:t> Tables</a:t>
            </a:r>
          </a:p>
          <a:p>
            <a:endParaRPr lang="fr-FR" sz="2000" dirty="0"/>
          </a:p>
          <a:p>
            <a:r>
              <a:rPr lang="fr-FR" sz="2000" dirty="0" err="1"/>
              <a:t>Dataset</a:t>
            </a:r>
            <a:r>
              <a:rPr lang="fr-FR" sz="2000" dirty="0"/>
              <a:t>&lt;Row&gt;  </a:t>
            </a:r>
            <a:r>
              <a:rPr lang="fr-FR" sz="2000" dirty="0" err="1"/>
              <a:t>sellDs</a:t>
            </a:r>
            <a:r>
              <a:rPr lang="fr-FR" sz="2000" dirty="0"/>
              <a:t> = ..  // FACT table (big)  has </a:t>
            </a:r>
            <a:r>
              <a:rPr lang="fr-FR" sz="2000" dirty="0" err="1"/>
              <a:t>foreign</a:t>
            </a:r>
            <a:r>
              <a:rPr lang="fr-FR" sz="2000" dirty="0"/>
              <a:t> key to "</a:t>
            </a:r>
            <a:r>
              <a:rPr lang="fr-FR" sz="2000" dirty="0" err="1"/>
              <a:t>productId</a:t>
            </a:r>
            <a:r>
              <a:rPr lang="fr-FR" sz="2000" dirty="0"/>
              <a:t>"</a:t>
            </a:r>
          </a:p>
          <a:p>
            <a:endParaRPr lang="fr-FR" sz="2000" dirty="0"/>
          </a:p>
          <a:p>
            <a:r>
              <a:rPr lang="fr-FR" sz="2000" dirty="0" err="1"/>
              <a:t>Dataset</a:t>
            </a:r>
            <a:r>
              <a:rPr lang="fr-FR" sz="2000" dirty="0"/>
              <a:t>&lt;Row&gt;  </a:t>
            </a:r>
            <a:r>
              <a:rPr lang="fr-FR" sz="2000" dirty="0" err="1"/>
              <a:t>productDs</a:t>
            </a:r>
            <a:r>
              <a:rPr lang="fr-FR" sz="2000" dirty="0"/>
              <a:t> = .. // Dimension table (</a:t>
            </a:r>
            <a:r>
              <a:rPr lang="fr-FR" sz="2000" dirty="0" err="1"/>
              <a:t>small</a:t>
            </a:r>
            <a:r>
              <a:rPr lang="fr-FR" sz="2000" dirty="0"/>
              <a:t>) .. has </a:t>
            </a:r>
            <a:r>
              <a:rPr lang="fr-FR" sz="2000" dirty="0" err="1"/>
              <a:t>primaryKey</a:t>
            </a:r>
            <a:r>
              <a:rPr lang="fr-FR" sz="2000" dirty="0"/>
              <a:t> "id"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Dataset</a:t>
            </a:r>
            <a:r>
              <a:rPr lang="fr-FR" sz="2000" dirty="0"/>
              <a:t>&lt;Row&gt; </a:t>
            </a:r>
            <a:r>
              <a:rPr lang="fr-FR" sz="2000" dirty="0" err="1"/>
              <a:t>sellEnrichedDs</a:t>
            </a:r>
            <a:r>
              <a:rPr lang="fr-FR" sz="2000" dirty="0"/>
              <a:t> =  </a:t>
            </a:r>
            <a:r>
              <a:rPr lang="fr-FR" sz="2000" dirty="0" err="1"/>
              <a:t>sellDs</a:t>
            </a:r>
            <a:r>
              <a:rPr lang="fr-FR" sz="2000" b="1" dirty="0" err="1"/>
              <a:t>.join</a:t>
            </a:r>
            <a:r>
              <a:rPr lang="fr-FR" sz="2000" dirty="0"/>
              <a:t>(</a:t>
            </a:r>
            <a:r>
              <a:rPr lang="fr-FR" sz="2000" dirty="0" err="1"/>
              <a:t>productDs</a:t>
            </a:r>
            <a:r>
              <a:rPr lang="fr-FR" sz="2000" dirty="0"/>
              <a:t>,  </a:t>
            </a:r>
          </a:p>
          <a:p>
            <a:r>
              <a:rPr lang="fr-FR" sz="2000" b="1" dirty="0"/>
              <a:t>                                                                             </a:t>
            </a:r>
            <a:r>
              <a:rPr lang="fr-FR" sz="2000" b="1" dirty="0" err="1"/>
              <a:t>sellDs.col</a:t>
            </a:r>
            <a:r>
              <a:rPr lang="fr-FR" sz="2000" b="1" dirty="0"/>
              <a:t>("</a:t>
            </a:r>
            <a:r>
              <a:rPr lang="fr-FR" sz="2000" b="1" dirty="0" err="1"/>
              <a:t>productId</a:t>
            </a:r>
            <a:r>
              <a:rPr lang="fr-FR" sz="2000" b="1" dirty="0"/>
              <a:t>") == </a:t>
            </a:r>
            <a:r>
              <a:rPr lang="fr-FR" sz="2000" b="1" dirty="0" err="1"/>
              <a:t>productDs.col</a:t>
            </a:r>
            <a:r>
              <a:rPr lang="fr-FR" sz="2000" b="1" dirty="0"/>
              <a:t>("id")</a:t>
            </a:r>
            <a:r>
              <a:rPr lang="fr-FR" sz="2000" dirty="0"/>
              <a:t>, </a:t>
            </a:r>
          </a:p>
          <a:p>
            <a:r>
              <a:rPr lang="fr-FR" sz="2000" dirty="0"/>
              <a:t>                                                                             "</a:t>
            </a:r>
            <a:r>
              <a:rPr lang="fr-FR" sz="2000" dirty="0" err="1"/>
              <a:t>left-outer</a:t>
            </a:r>
            <a:r>
              <a:rPr lang="fr-FR" sz="2000" dirty="0"/>
              <a:t>");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887C65DA-6B40-1692-E721-6DA0B1675B47}"/>
              </a:ext>
            </a:extLst>
          </p:cNvPr>
          <p:cNvSpPr/>
          <p:nvPr/>
        </p:nvSpPr>
        <p:spPr>
          <a:xfrm>
            <a:off x="2002971" y="5331581"/>
            <a:ext cx="725715" cy="3531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9269F-D473-F0BF-5F52-467E69195748}"/>
              </a:ext>
            </a:extLst>
          </p:cNvPr>
          <p:cNvSpPr txBox="1"/>
          <p:nvPr/>
        </p:nvSpPr>
        <p:spPr>
          <a:xfrm>
            <a:off x="3901925" y="4940842"/>
            <a:ext cx="7601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 </a:t>
            </a:r>
            <a:r>
              <a:rPr lang="fr-FR" sz="2800" dirty="0"/>
              <a:t>s.*,  p.* </a:t>
            </a:r>
          </a:p>
          <a:p>
            <a:r>
              <a:rPr lang="fr-FR" sz="2800" b="1" dirty="0"/>
              <a:t>  FROM</a:t>
            </a:r>
            <a:r>
              <a:rPr lang="fr-FR" sz="2800" dirty="0"/>
              <a:t> </a:t>
            </a:r>
            <a:r>
              <a:rPr lang="fr-FR" sz="2800" dirty="0" err="1"/>
              <a:t>Sell</a:t>
            </a:r>
            <a:r>
              <a:rPr lang="fr-FR" sz="2800" dirty="0"/>
              <a:t> s</a:t>
            </a:r>
          </a:p>
          <a:p>
            <a:r>
              <a:rPr lang="fr-FR" sz="2800" b="1" dirty="0"/>
              <a:t>  LEFT OUTER JOIN</a:t>
            </a:r>
            <a:r>
              <a:rPr lang="fr-FR" sz="2800" dirty="0"/>
              <a:t> Product p </a:t>
            </a:r>
            <a:r>
              <a:rPr lang="fr-FR" sz="2800" b="1" dirty="0"/>
              <a:t>ON</a:t>
            </a:r>
            <a:r>
              <a:rPr lang="fr-FR" sz="2800" dirty="0"/>
              <a:t> </a:t>
            </a:r>
            <a:r>
              <a:rPr lang="fr-FR" sz="2800" dirty="0" err="1"/>
              <a:t>s.productId</a:t>
            </a:r>
            <a:r>
              <a:rPr lang="fr-FR" sz="2800" dirty="0"/>
              <a:t> = p.id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449D8-E71D-AB9B-F030-DA3B15E649EC}"/>
              </a:ext>
            </a:extLst>
          </p:cNvPr>
          <p:cNvSpPr txBox="1"/>
          <p:nvPr/>
        </p:nvSpPr>
        <p:spPr>
          <a:xfrm>
            <a:off x="2906487" y="5277338"/>
            <a:ext cx="817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SQL:  </a:t>
            </a:r>
          </a:p>
        </p:txBody>
      </p:sp>
    </p:spTree>
    <p:extLst>
      <p:ext uri="{BB962C8B-B14F-4D97-AF65-F5344CB8AC3E}">
        <p14:creationId xmlns:p14="http://schemas.microsoft.com/office/powerpoint/2010/main" val="29281803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Local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right </a:t>
            </a:r>
            <a:r>
              <a:rPr lang="fr-FR" dirty="0" err="1"/>
              <a:t>HashMap</a:t>
            </a:r>
            <a:endParaRPr lang="fr-FR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F1B1D574-D98A-49A7-3353-4AC755FC7694}"/>
              </a:ext>
            </a:extLst>
          </p:cNvPr>
          <p:cNvSpPr/>
          <p:nvPr/>
        </p:nvSpPr>
        <p:spPr>
          <a:xfrm>
            <a:off x="1500511" y="1862693"/>
            <a:ext cx="763460" cy="192069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A46C8365-6663-6F70-DD8E-ADFCAF234A25}"/>
              </a:ext>
            </a:extLst>
          </p:cNvPr>
          <p:cNvSpPr/>
          <p:nvPr/>
        </p:nvSpPr>
        <p:spPr>
          <a:xfrm>
            <a:off x="3391618" y="2646327"/>
            <a:ext cx="613902" cy="39139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45911F-BBDA-E884-B6DA-56D2C2DA8EAD}"/>
              </a:ext>
            </a:extLst>
          </p:cNvPr>
          <p:cNvCxnSpPr/>
          <p:nvPr/>
        </p:nvCxnSpPr>
        <p:spPr>
          <a:xfrm>
            <a:off x="2322285" y="2114248"/>
            <a:ext cx="740229" cy="49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42876E-2EEE-B276-C096-1878015BD014}"/>
              </a:ext>
            </a:extLst>
          </p:cNvPr>
          <p:cNvCxnSpPr>
            <a:cxnSpLocks/>
          </p:cNvCxnSpPr>
          <p:nvPr/>
        </p:nvCxnSpPr>
        <p:spPr>
          <a:xfrm>
            <a:off x="2469846" y="2911324"/>
            <a:ext cx="62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C7A324-9190-58BE-D813-915F33A2A8D0}"/>
              </a:ext>
            </a:extLst>
          </p:cNvPr>
          <p:cNvCxnSpPr>
            <a:cxnSpLocks/>
          </p:cNvCxnSpPr>
          <p:nvPr/>
        </p:nvCxnSpPr>
        <p:spPr>
          <a:xfrm flipV="1">
            <a:off x="2438399" y="2715628"/>
            <a:ext cx="624115" cy="72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B123FC-1C49-28F7-2BA1-447955C22521}"/>
              </a:ext>
            </a:extLst>
          </p:cNvPr>
          <p:cNvCxnSpPr>
            <a:cxnSpLocks/>
          </p:cNvCxnSpPr>
          <p:nvPr/>
        </p:nvCxnSpPr>
        <p:spPr>
          <a:xfrm>
            <a:off x="2394857" y="2519933"/>
            <a:ext cx="667657" cy="64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44BC46-0BC1-EB00-61AC-45503136DF98}"/>
              </a:ext>
            </a:extLst>
          </p:cNvPr>
          <p:cNvSpPr txBox="1"/>
          <p:nvPr/>
        </p:nvSpPr>
        <p:spPr>
          <a:xfrm>
            <a:off x="1625600" y="149336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951ED-6D42-0A8E-19C6-95052F0B50DE}"/>
              </a:ext>
            </a:extLst>
          </p:cNvPr>
          <p:cNvSpPr txBox="1"/>
          <p:nvPr/>
        </p:nvSpPr>
        <p:spPr>
          <a:xfrm>
            <a:off x="2438399" y="1397183"/>
            <a:ext cx="345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ManyToOne</a:t>
            </a:r>
            <a:r>
              <a:rPr lang="fr-FR" dirty="0"/>
              <a:t> </a:t>
            </a:r>
            <a:r>
              <a:rPr lang="fr-FR" dirty="0" err="1"/>
              <a:t>relationship</a:t>
            </a:r>
            <a:endParaRPr lang="fr-FR" dirty="0"/>
          </a:p>
          <a:p>
            <a:r>
              <a:rPr lang="fr-FR" dirty="0"/>
              <a:t>"</a:t>
            </a:r>
            <a:r>
              <a:rPr lang="fr-FR" dirty="0" err="1"/>
              <a:t>productId</a:t>
            </a:r>
            <a:r>
              <a:rPr lang="fr-FR" dirty="0"/>
              <a:t>"  like pointer  to PK "id"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0B205-44DA-5FEF-55C6-7725AF138399}"/>
              </a:ext>
            </a:extLst>
          </p:cNvPr>
          <p:cNvSpPr txBox="1"/>
          <p:nvPr/>
        </p:nvSpPr>
        <p:spPr>
          <a:xfrm>
            <a:off x="3492238" y="223840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D8E2F-08C2-F888-457E-80BF32FD57DF}"/>
              </a:ext>
            </a:extLst>
          </p:cNvPr>
          <p:cNvSpPr txBox="1"/>
          <p:nvPr/>
        </p:nvSpPr>
        <p:spPr>
          <a:xfrm>
            <a:off x="4422019" y="2961996"/>
            <a:ext cx="5389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1/2</a:t>
            </a:r>
            <a:r>
              <a:rPr lang="fr-FR" dirty="0"/>
              <a:t>:   </a:t>
            </a:r>
            <a:r>
              <a:rPr lang="fr-FR" dirty="0" err="1"/>
              <a:t>prepare</a:t>
            </a:r>
            <a:r>
              <a:rPr lang="fr-FR" dirty="0"/>
              <a:t> index  all ds2 </a:t>
            </a:r>
            <a:r>
              <a:rPr lang="fr-FR" dirty="0" err="1"/>
              <a:t>rows</a:t>
            </a:r>
            <a:r>
              <a:rPr lang="fr-FR" dirty="0"/>
              <a:t> by id in </a:t>
            </a:r>
            <a:r>
              <a:rPr lang="fr-FR" dirty="0" err="1"/>
              <a:t>HashMap</a:t>
            </a:r>
            <a:endParaRPr lang="fr-FR" dirty="0"/>
          </a:p>
          <a:p>
            <a:endParaRPr lang="fr-FR" dirty="0"/>
          </a:p>
          <a:p>
            <a:r>
              <a:rPr lang="fr-FR" dirty="0"/>
              <a:t>ds2HashMap = new </a:t>
            </a:r>
            <a:r>
              <a:rPr lang="fr-FR" dirty="0" err="1"/>
              <a:t>HashMap</a:t>
            </a:r>
            <a:r>
              <a:rPr lang="fr-FR" dirty="0"/>
              <a:t>&lt;int,T2&gt;();</a:t>
            </a:r>
          </a:p>
          <a:p>
            <a:r>
              <a:rPr lang="fr-FR" dirty="0"/>
              <a:t>for(e : ds2) {</a:t>
            </a:r>
          </a:p>
          <a:p>
            <a:r>
              <a:rPr lang="fr-FR" dirty="0"/>
              <a:t>   ds2HashMap.put(e.id, e); </a:t>
            </a:r>
          </a:p>
          <a:p>
            <a:r>
              <a:rPr lang="fr-FR" dirty="0"/>
              <a:t>}</a:t>
            </a: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287278B1-1399-168A-2252-A22DB5F62870}"/>
              </a:ext>
            </a:extLst>
          </p:cNvPr>
          <p:cNvSpPr/>
          <p:nvPr/>
        </p:nvSpPr>
        <p:spPr>
          <a:xfrm>
            <a:off x="3648259" y="3909787"/>
            <a:ext cx="613902" cy="39139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endParaRPr lang="fr-FR" dirty="0"/>
          </a:p>
        </p:txBody>
      </p:sp>
      <p:sp>
        <p:nvSpPr>
          <p:cNvPr id="23" name="Flowchart: Card 22">
            <a:extLst>
              <a:ext uri="{FF2B5EF4-FFF2-40B4-BE49-F238E27FC236}">
                <a16:creationId xmlns:a16="http://schemas.microsoft.com/office/drawing/2014/main" id="{A93F627E-A9F5-4328-5762-A5C7EE56863B}"/>
              </a:ext>
            </a:extLst>
          </p:cNvPr>
          <p:cNvSpPr/>
          <p:nvPr/>
        </p:nvSpPr>
        <p:spPr>
          <a:xfrm>
            <a:off x="1036545" y="4449175"/>
            <a:ext cx="763460" cy="192069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9A704625-F67D-C03F-37BD-EAA52EE6B28B}"/>
              </a:ext>
            </a:extLst>
          </p:cNvPr>
          <p:cNvSpPr/>
          <p:nvPr/>
        </p:nvSpPr>
        <p:spPr>
          <a:xfrm>
            <a:off x="1848410" y="4449175"/>
            <a:ext cx="368094" cy="192069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004043-45E5-95EE-08FF-CF454903E722}"/>
              </a:ext>
            </a:extLst>
          </p:cNvPr>
          <p:cNvSpPr txBox="1"/>
          <p:nvPr/>
        </p:nvSpPr>
        <p:spPr>
          <a:xfrm>
            <a:off x="4422018" y="5000490"/>
            <a:ext cx="6879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2/2</a:t>
            </a:r>
            <a:r>
              <a:rPr lang="fr-FR" dirty="0"/>
              <a:t>:   </a:t>
            </a:r>
            <a:r>
              <a:rPr lang="fr-FR" dirty="0" err="1"/>
              <a:t>foreach</a:t>
            </a:r>
            <a:r>
              <a:rPr lang="fr-FR" dirty="0"/>
              <a:t> item in ds1,  </a:t>
            </a:r>
            <a:r>
              <a:rPr lang="fr-FR" dirty="0" err="1"/>
              <a:t>lookup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ds2 </a:t>
            </a:r>
            <a:r>
              <a:rPr lang="fr-FR" dirty="0" err="1"/>
              <a:t>row</a:t>
            </a:r>
            <a:r>
              <a:rPr lang="fr-FR" dirty="0"/>
              <a:t> by </a:t>
            </a:r>
            <a:r>
              <a:rPr lang="fr-FR" dirty="0" err="1"/>
              <a:t>joinId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res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&lt;Pair&lt;T,U&gt;&gt;();</a:t>
            </a:r>
          </a:p>
          <a:p>
            <a:r>
              <a:rPr lang="fr-FR" dirty="0"/>
              <a:t>for(e : ds1) {</a:t>
            </a:r>
          </a:p>
          <a:p>
            <a:r>
              <a:rPr lang="fr-FR" dirty="0"/>
              <a:t>   </a:t>
            </a:r>
            <a:r>
              <a:rPr lang="fr-FR" dirty="0" err="1"/>
              <a:t>res.add</a:t>
            </a:r>
            <a:r>
              <a:rPr lang="fr-FR" dirty="0"/>
              <a:t>(new Pair(e,   ds2HashMap.get(</a:t>
            </a:r>
            <a:r>
              <a:rPr lang="fr-FR" dirty="0" err="1"/>
              <a:t>e.joinId</a:t>
            </a:r>
            <a:r>
              <a:rPr lang="fr-FR" dirty="0"/>
              <a:t>) ) ); </a:t>
            </a:r>
          </a:p>
          <a:p>
            <a:r>
              <a:rPr lang="fr-FR" dirty="0"/>
              <a:t>}</a:t>
            </a: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53C4D27A-CBBD-8919-2C27-6951998A8E81}"/>
              </a:ext>
            </a:extLst>
          </p:cNvPr>
          <p:cNvSpPr/>
          <p:nvPr/>
        </p:nvSpPr>
        <p:spPr>
          <a:xfrm>
            <a:off x="2486185" y="4486507"/>
            <a:ext cx="1025319" cy="23376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56123A6F-5385-290D-C52D-170D9B88C189}"/>
              </a:ext>
            </a:extLst>
          </p:cNvPr>
          <p:cNvSpPr/>
          <p:nvPr/>
        </p:nvSpPr>
        <p:spPr>
          <a:xfrm>
            <a:off x="2486185" y="4795977"/>
            <a:ext cx="1025319" cy="23376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1B436D17-EE28-D6C6-E5F4-DA772E8909B1}"/>
              </a:ext>
            </a:extLst>
          </p:cNvPr>
          <p:cNvSpPr/>
          <p:nvPr/>
        </p:nvSpPr>
        <p:spPr>
          <a:xfrm>
            <a:off x="2486185" y="5257190"/>
            <a:ext cx="1025319" cy="23376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38D14DA-4FEE-8CEC-F1A5-0C450CAA2FC8}"/>
              </a:ext>
            </a:extLst>
          </p:cNvPr>
          <p:cNvSpPr/>
          <p:nvPr/>
        </p:nvSpPr>
        <p:spPr>
          <a:xfrm rot="20424981">
            <a:off x="3651468" y="3197398"/>
            <a:ext cx="440911" cy="527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C4FF538-1A9E-92D3-8E10-5C538D7591F6}"/>
              </a:ext>
            </a:extLst>
          </p:cNvPr>
          <p:cNvSpPr/>
          <p:nvPr/>
        </p:nvSpPr>
        <p:spPr>
          <a:xfrm rot="1577672">
            <a:off x="1447079" y="3888779"/>
            <a:ext cx="440911" cy="527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4724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Spark .. </a:t>
            </a:r>
            <a:r>
              <a:rPr lang="fr-FR" dirty="0" err="1"/>
              <a:t>BroadcastHashJoin</a:t>
            </a:r>
            <a:endParaRPr lang="fr-FR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8DEA03EB-E025-71BA-7DFF-69DE8EEB0D20}"/>
              </a:ext>
            </a:extLst>
          </p:cNvPr>
          <p:cNvSpPr/>
          <p:nvPr/>
        </p:nvSpPr>
        <p:spPr>
          <a:xfrm>
            <a:off x="2737968" y="1973942"/>
            <a:ext cx="695984" cy="51767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4989849F-2ADE-50EF-225C-5116330CB1E4}"/>
              </a:ext>
            </a:extLst>
          </p:cNvPr>
          <p:cNvSpPr/>
          <p:nvPr/>
        </p:nvSpPr>
        <p:spPr>
          <a:xfrm>
            <a:off x="2737968" y="2581463"/>
            <a:ext cx="695984" cy="51767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47B58F30-217E-CD6F-2A77-1AAF8756E153}"/>
              </a:ext>
            </a:extLst>
          </p:cNvPr>
          <p:cNvSpPr/>
          <p:nvPr/>
        </p:nvSpPr>
        <p:spPr>
          <a:xfrm>
            <a:off x="2704101" y="3614056"/>
            <a:ext cx="695984" cy="10111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1BE074D6-49C9-29F6-27EB-3679D4EA5799}"/>
              </a:ext>
            </a:extLst>
          </p:cNvPr>
          <p:cNvSpPr/>
          <p:nvPr/>
        </p:nvSpPr>
        <p:spPr>
          <a:xfrm>
            <a:off x="2668205" y="5253608"/>
            <a:ext cx="695984" cy="736515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3790F-B775-A2AF-98C5-D1805E25BBCF}"/>
              </a:ext>
            </a:extLst>
          </p:cNvPr>
          <p:cNvSpPr txBox="1"/>
          <p:nvPr/>
        </p:nvSpPr>
        <p:spPr>
          <a:xfrm>
            <a:off x="2655019" y="1567543"/>
            <a:ext cx="152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dataset1 (BIG)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DA503-73BB-684E-CF96-854F5FC846DE}"/>
              </a:ext>
            </a:extLst>
          </p:cNvPr>
          <p:cNvSpPr txBox="1"/>
          <p:nvPr/>
        </p:nvSpPr>
        <p:spPr>
          <a:xfrm>
            <a:off x="6096000" y="1256608"/>
            <a:ext cx="18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dataset2 (SMALL)</a:t>
            </a: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FD7C6033-4A95-BF78-ACD0-1DAF7A341443}"/>
              </a:ext>
            </a:extLst>
          </p:cNvPr>
          <p:cNvSpPr/>
          <p:nvPr/>
        </p:nvSpPr>
        <p:spPr>
          <a:xfrm>
            <a:off x="6391621" y="1824473"/>
            <a:ext cx="695984" cy="1494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95BA3931-3D01-8DDC-6D03-783CDA2B782F}"/>
              </a:ext>
            </a:extLst>
          </p:cNvPr>
          <p:cNvSpPr/>
          <p:nvPr/>
        </p:nvSpPr>
        <p:spPr>
          <a:xfrm>
            <a:off x="6611754" y="2040465"/>
            <a:ext cx="695984" cy="1494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477A26E-8598-98AC-430D-B15CC29C1615}"/>
              </a:ext>
            </a:extLst>
          </p:cNvPr>
          <p:cNvSpPr/>
          <p:nvPr/>
        </p:nvSpPr>
        <p:spPr>
          <a:xfrm rot="20311133">
            <a:off x="6458209" y="2715148"/>
            <a:ext cx="236322" cy="5176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B98F150-BF64-47D2-92E9-D2724AB1F725}"/>
              </a:ext>
            </a:extLst>
          </p:cNvPr>
          <p:cNvSpPr/>
          <p:nvPr/>
        </p:nvSpPr>
        <p:spPr>
          <a:xfrm>
            <a:off x="6773706" y="2680181"/>
            <a:ext cx="236321" cy="5176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156DF65D-9724-D170-7CB3-04D08F909070}"/>
              </a:ext>
            </a:extLst>
          </p:cNvPr>
          <p:cNvSpPr/>
          <p:nvPr/>
        </p:nvSpPr>
        <p:spPr>
          <a:xfrm>
            <a:off x="6401092" y="2292037"/>
            <a:ext cx="695984" cy="9643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0F664-E115-F525-EB0C-F0FF14CBCFEE}"/>
              </a:ext>
            </a:extLst>
          </p:cNvPr>
          <p:cNvSpPr txBox="1"/>
          <p:nvPr/>
        </p:nvSpPr>
        <p:spPr>
          <a:xfrm>
            <a:off x="7830457" y="2830285"/>
            <a:ext cx="408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1/3</a:t>
            </a:r>
            <a:r>
              <a:rPr lang="fr-FR" dirty="0"/>
              <a:t>:  </a:t>
            </a:r>
            <a:r>
              <a:rPr lang="fr-FR" b="1" dirty="0" err="1"/>
              <a:t>collect</a:t>
            </a:r>
            <a:r>
              <a:rPr lang="fr-FR" dirty="0"/>
              <a:t> ALL ds2 values on driver</a:t>
            </a:r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DC8056B3-5C67-7168-AC86-5184F3D6CCB1}"/>
              </a:ext>
            </a:extLst>
          </p:cNvPr>
          <p:cNvSpPr/>
          <p:nvPr/>
        </p:nvSpPr>
        <p:spPr>
          <a:xfrm>
            <a:off x="6557503" y="3465641"/>
            <a:ext cx="695984" cy="33825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954AF2A-E9E4-DB09-3BDE-3858DE8779F5}"/>
              </a:ext>
            </a:extLst>
          </p:cNvPr>
          <p:cNvSpPr/>
          <p:nvPr/>
        </p:nvSpPr>
        <p:spPr>
          <a:xfrm rot="1382525">
            <a:off x="7061266" y="2708498"/>
            <a:ext cx="236321" cy="5176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8794730-D9C9-D213-9795-9FC9E557B227}"/>
              </a:ext>
            </a:extLst>
          </p:cNvPr>
          <p:cNvSpPr/>
          <p:nvPr/>
        </p:nvSpPr>
        <p:spPr>
          <a:xfrm rot="7361429">
            <a:off x="5727752" y="2399764"/>
            <a:ext cx="183234" cy="1368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364C3E-50B8-A080-B806-20554E636B4A}"/>
              </a:ext>
            </a:extLst>
          </p:cNvPr>
          <p:cNvSpPr/>
          <p:nvPr/>
        </p:nvSpPr>
        <p:spPr>
          <a:xfrm>
            <a:off x="2237619" y="1877181"/>
            <a:ext cx="2298096" cy="1275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63EDCF-8F67-2F20-FE84-3047AB6AC6B1}"/>
              </a:ext>
            </a:extLst>
          </p:cNvPr>
          <p:cNvSpPr/>
          <p:nvPr/>
        </p:nvSpPr>
        <p:spPr>
          <a:xfrm>
            <a:off x="2202791" y="3524212"/>
            <a:ext cx="2298096" cy="11471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483E56-C382-5192-917D-B13D44A6E0DB}"/>
              </a:ext>
            </a:extLst>
          </p:cNvPr>
          <p:cNvSpPr/>
          <p:nvPr/>
        </p:nvSpPr>
        <p:spPr>
          <a:xfrm>
            <a:off x="2190912" y="5043343"/>
            <a:ext cx="2298096" cy="10889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B7453A-491A-5BBC-309B-FAE6ACC21F01}"/>
              </a:ext>
            </a:extLst>
          </p:cNvPr>
          <p:cNvSpPr txBox="1"/>
          <p:nvPr/>
        </p:nvSpPr>
        <p:spPr>
          <a:xfrm>
            <a:off x="1163011" y="1899207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executor1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F7B3D-48EE-6BDA-38F0-DA58C7B1BD7B}"/>
              </a:ext>
            </a:extLst>
          </p:cNvPr>
          <p:cNvSpPr txBox="1"/>
          <p:nvPr/>
        </p:nvSpPr>
        <p:spPr>
          <a:xfrm>
            <a:off x="1074747" y="3530664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executor2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0C0BC-C0CB-1B91-43E5-2D6372D76FBC}"/>
              </a:ext>
            </a:extLst>
          </p:cNvPr>
          <p:cNvSpPr txBox="1"/>
          <p:nvPr/>
        </p:nvSpPr>
        <p:spPr>
          <a:xfrm>
            <a:off x="1088670" y="5119978"/>
            <a:ext cx="115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executorN</a:t>
            </a:r>
            <a:endParaRPr lang="fr-FR" dirty="0"/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D1D6D89D-04B6-599A-4225-2EEF90B39816}"/>
              </a:ext>
            </a:extLst>
          </p:cNvPr>
          <p:cNvSpPr/>
          <p:nvPr/>
        </p:nvSpPr>
        <p:spPr>
          <a:xfrm>
            <a:off x="4247019" y="2445155"/>
            <a:ext cx="695984" cy="33825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453E5FF6-3F06-BCAF-7A70-AE353A7DEDFF}"/>
              </a:ext>
            </a:extLst>
          </p:cNvPr>
          <p:cNvSpPr/>
          <p:nvPr/>
        </p:nvSpPr>
        <p:spPr>
          <a:xfrm>
            <a:off x="4247019" y="4037782"/>
            <a:ext cx="695984" cy="33825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Card 26">
            <a:extLst>
              <a:ext uri="{FF2B5EF4-FFF2-40B4-BE49-F238E27FC236}">
                <a16:creationId xmlns:a16="http://schemas.microsoft.com/office/drawing/2014/main" id="{3ADC2ABE-6EC2-CDBF-6B4F-BA54832B2448}"/>
              </a:ext>
            </a:extLst>
          </p:cNvPr>
          <p:cNvSpPr/>
          <p:nvPr/>
        </p:nvSpPr>
        <p:spPr>
          <a:xfrm>
            <a:off x="4247019" y="5530662"/>
            <a:ext cx="695984" cy="33825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E7542C5-F35E-05BE-AB94-CF3609F6B6C8}"/>
              </a:ext>
            </a:extLst>
          </p:cNvPr>
          <p:cNvSpPr/>
          <p:nvPr/>
        </p:nvSpPr>
        <p:spPr>
          <a:xfrm rot="4077912">
            <a:off x="5698320" y="3218053"/>
            <a:ext cx="183234" cy="1368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E60786A-C612-361E-E2B8-76BD19A0AB63}"/>
              </a:ext>
            </a:extLst>
          </p:cNvPr>
          <p:cNvSpPr/>
          <p:nvPr/>
        </p:nvSpPr>
        <p:spPr>
          <a:xfrm rot="1991381">
            <a:off x="5736123" y="3758727"/>
            <a:ext cx="166941" cy="19788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376A9-5FAA-C8FC-06ED-40595B90FE25}"/>
              </a:ext>
            </a:extLst>
          </p:cNvPr>
          <p:cNvSpPr txBox="1"/>
          <p:nvPr/>
        </p:nvSpPr>
        <p:spPr>
          <a:xfrm>
            <a:off x="6173409" y="4302053"/>
            <a:ext cx="482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2/3</a:t>
            </a:r>
            <a:r>
              <a:rPr lang="fr-FR" dirty="0"/>
              <a:t>:  </a:t>
            </a:r>
            <a:r>
              <a:rPr lang="fr-FR" b="1" dirty="0"/>
              <a:t>Broadcast</a:t>
            </a:r>
            <a:r>
              <a:rPr lang="fr-FR" dirty="0"/>
              <a:t> (copy) of ds2 to all </a:t>
            </a:r>
            <a:r>
              <a:rPr lang="fr-FR" dirty="0" err="1"/>
              <a:t>executors</a:t>
            </a:r>
            <a:endParaRPr lang="fr-FR" dirty="0"/>
          </a:p>
          <a:p>
            <a:r>
              <a:rPr lang="fr-FR" dirty="0"/>
              <a:t>                  .. </a:t>
            </a:r>
            <a:r>
              <a:rPr lang="fr-FR" dirty="0" err="1"/>
              <a:t>build</a:t>
            </a:r>
            <a:r>
              <a:rPr lang="fr-FR" dirty="0"/>
              <a:t> "</a:t>
            </a:r>
            <a:r>
              <a:rPr lang="fr-FR" dirty="0" err="1"/>
              <a:t>HashMap</a:t>
            </a:r>
            <a:r>
              <a:rPr lang="fr-FR" dirty="0"/>
              <a:t>" full local copies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38D9A-D189-53BB-F0DD-86638FE64663}"/>
              </a:ext>
            </a:extLst>
          </p:cNvPr>
          <p:cNvSpPr txBox="1"/>
          <p:nvPr/>
        </p:nvSpPr>
        <p:spPr>
          <a:xfrm>
            <a:off x="3539066" y="6189423"/>
            <a:ext cx="755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3/3</a:t>
            </a:r>
            <a:r>
              <a:rPr lang="fr-FR" dirty="0"/>
              <a:t>:  </a:t>
            </a:r>
            <a:r>
              <a:rPr lang="fr-FR" b="1" dirty="0" err="1"/>
              <a:t>foreach</a:t>
            </a:r>
            <a:r>
              <a:rPr lang="fr-FR" dirty="0"/>
              <a:t> item in ds1, </a:t>
            </a:r>
            <a:r>
              <a:rPr lang="fr-FR" b="1" dirty="0" err="1"/>
              <a:t>lookup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ds2 in </a:t>
            </a:r>
            <a:r>
              <a:rPr lang="fr-FR" dirty="0" err="1"/>
              <a:t>HashMap</a:t>
            </a:r>
            <a:r>
              <a:rPr lang="fr-FR" dirty="0"/>
              <a:t> by </a:t>
            </a:r>
            <a:r>
              <a:rPr lang="fr-FR" dirty="0" err="1"/>
              <a:t>joinId</a:t>
            </a:r>
            <a:endParaRPr lang="fr-FR" dirty="0"/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B2998EAC-7DD4-D689-88FE-0F23ECD67D44}"/>
              </a:ext>
            </a:extLst>
          </p:cNvPr>
          <p:cNvSpPr/>
          <p:nvPr/>
        </p:nvSpPr>
        <p:spPr>
          <a:xfrm>
            <a:off x="3543557" y="1994020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1C3F92DA-C780-AB43-7321-12EEFBD4D644}"/>
              </a:ext>
            </a:extLst>
          </p:cNvPr>
          <p:cNvSpPr/>
          <p:nvPr/>
        </p:nvSpPr>
        <p:spPr>
          <a:xfrm>
            <a:off x="3543557" y="2259596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16725454-ABEF-FD63-3CD2-F92B6572EFAB}"/>
              </a:ext>
            </a:extLst>
          </p:cNvPr>
          <p:cNvSpPr/>
          <p:nvPr/>
        </p:nvSpPr>
        <p:spPr>
          <a:xfrm>
            <a:off x="3543557" y="2618360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E3C51599-5F14-6F6F-3CD5-7ACE4F15B4AD}"/>
              </a:ext>
            </a:extLst>
          </p:cNvPr>
          <p:cNvSpPr/>
          <p:nvPr/>
        </p:nvSpPr>
        <p:spPr>
          <a:xfrm>
            <a:off x="3543557" y="3689754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B9204871-13B8-DAB4-6C64-936AF6B811E5}"/>
              </a:ext>
            </a:extLst>
          </p:cNvPr>
          <p:cNvSpPr/>
          <p:nvPr/>
        </p:nvSpPr>
        <p:spPr>
          <a:xfrm>
            <a:off x="3543557" y="3914235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60EEBF3B-A507-E305-AD49-A60E8C59B8AE}"/>
              </a:ext>
            </a:extLst>
          </p:cNvPr>
          <p:cNvSpPr/>
          <p:nvPr/>
        </p:nvSpPr>
        <p:spPr>
          <a:xfrm>
            <a:off x="3543557" y="2877789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5F44A6FA-6935-2A27-6694-C1F54D52921F}"/>
              </a:ext>
            </a:extLst>
          </p:cNvPr>
          <p:cNvSpPr/>
          <p:nvPr/>
        </p:nvSpPr>
        <p:spPr>
          <a:xfrm>
            <a:off x="3543557" y="5304644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95CA533A-BCFA-6EE4-E485-425951AD2A0F}"/>
              </a:ext>
            </a:extLst>
          </p:cNvPr>
          <p:cNvSpPr/>
          <p:nvPr/>
        </p:nvSpPr>
        <p:spPr>
          <a:xfrm>
            <a:off x="3543557" y="5539695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556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Problem</a:t>
            </a:r>
            <a:r>
              <a:rPr lang="fr-FR" dirty="0"/>
              <a:t> ... How to </a:t>
            </a:r>
            <a:r>
              <a:rPr lang="fr-FR" dirty="0" err="1"/>
              <a:t>Join</a:t>
            </a:r>
            <a:r>
              <a:rPr lang="fr-FR" dirty="0"/>
              <a:t> 2 Big </a:t>
            </a:r>
            <a:r>
              <a:rPr lang="fr-FR" dirty="0" err="1"/>
              <a:t>Datasets</a:t>
            </a:r>
            <a:r>
              <a:rPr lang="fr-FR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06907-531A-7C12-EB08-B18FFD02F02F}"/>
              </a:ext>
            </a:extLst>
          </p:cNvPr>
          <p:cNvSpPr txBox="1"/>
          <p:nvPr/>
        </p:nvSpPr>
        <p:spPr>
          <a:xfrm>
            <a:off x="3104655" y="2191665"/>
            <a:ext cx="75341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can NOT </a:t>
            </a:r>
            <a:r>
              <a:rPr lang="fr-FR" sz="2800" b="1" dirty="0" err="1"/>
              <a:t>collect</a:t>
            </a:r>
            <a:r>
              <a:rPr lang="fr-FR" sz="2800" dirty="0"/>
              <a:t>  data  to a single driver</a:t>
            </a:r>
          </a:p>
          <a:p>
            <a:r>
              <a:rPr lang="fr-FR" sz="2800" dirty="0" err="1"/>
              <a:t>so</a:t>
            </a:r>
            <a:r>
              <a:rPr lang="fr-FR" sz="2800" dirty="0"/>
              <a:t> can not </a:t>
            </a:r>
            <a:r>
              <a:rPr lang="fr-FR" sz="2800" b="1" dirty="0"/>
              <a:t>broadcast</a:t>
            </a:r>
          </a:p>
          <a:p>
            <a:endParaRPr lang="fr-FR" sz="2800" dirty="0"/>
          </a:p>
          <a:p>
            <a:r>
              <a:rPr lang="fr-FR" sz="2800" dirty="0"/>
              <a:t>&amp; can not have </a:t>
            </a:r>
            <a:r>
              <a:rPr lang="fr-FR" sz="2800" b="1" dirty="0"/>
              <a:t>copy</a:t>
            </a:r>
            <a:r>
              <a:rPr lang="fr-FR" sz="2800" dirty="0"/>
              <a:t> of data on </a:t>
            </a:r>
            <a:r>
              <a:rPr lang="fr-FR" sz="2800" dirty="0" err="1"/>
              <a:t>each</a:t>
            </a:r>
            <a:r>
              <a:rPr lang="fr-FR" sz="2800" dirty="0"/>
              <a:t> N x </a:t>
            </a:r>
            <a:r>
              <a:rPr lang="fr-FR" sz="2800" dirty="0" err="1"/>
              <a:t>executors</a:t>
            </a:r>
            <a:endParaRPr lang="fr-F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D6B52-8C8C-1ED4-D670-84CD91A0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97" y="739458"/>
            <a:ext cx="6776603" cy="924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95C96-D20B-0882-EF00-EEB70160E57F}"/>
              </a:ext>
            </a:extLst>
          </p:cNvPr>
          <p:cNvSpPr txBox="1"/>
          <p:nvPr/>
        </p:nvSpPr>
        <p:spPr>
          <a:xfrm>
            <a:off x="2455246" y="5387227"/>
            <a:ext cx="1787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</a:t>
            </a:r>
            <a:r>
              <a:rPr lang="fr-FR" sz="2800" dirty="0"/>
              <a:t> conf: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DC8A4-006B-D0CE-FC2C-FCFACC5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2" y="3697357"/>
            <a:ext cx="1649654" cy="2967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74A6F0-7BCC-C68D-8C35-E63537E49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46" y="5850812"/>
            <a:ext cx="9216343" cy="6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12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Sort Merge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D36449EE-31CC-2881-4550-152034EDB9F8}"/>
              </a:ext>
            </a:extLst>
          </p:cNvPr>
          <p:cNvSpPr/>
          <p:nvPr/>
        </p:nvSpPr>
        <p:spPr>
          <a:xfrm>
            <a:off x="6512016" y="1468822"/>
            <a:ext cx="1419279" cy="64414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8449BAD-8E5A-C941-910E-1B82674739AA}"/>
              </a:ext>
            </a:extLst>
          </p:cNvPr>
          <p:cNvSpPr/>
          <p:nvPr/>
        </p:nvSpPr>
        <p:spPr>
          <a:xfrm>
            <a:off x="4538484" y="2533250"/>
            <a:ext cx="498324" cy="6337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A0F7929-8BAB-9CA3-ED29-6CE2C33DCECB}"/>
              </a:ext>
            </a:extLst>
          </p:cNvPr>
          <p:cNvSpPr/>
          <p:nvPr/>
        </p:nvSpPr>
        <p:spPr>
          <a:xfrm>
            <a:off x="6840718" y="2533250"/>
            <a:ext cx="498324" cy="6337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5134D115-1CFF-C84E-BEEE-0B7ECBAA6C1F}"/>
              </a:ext>
            </a:extLst>
          </p:cNvPr>
          <p:cNvSpPr/>
          <p:nvPr/>
        </p:nvSpPr>
        <p:spPr>
          <a:xfrm>
            <a:off x="4283765" y="3708085"/>
            <a:ext cx="1103020" cy="8127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5EBD51E0-C7FC-E13B-0D9C-392D6AAFE6F6}"/>
              </a:ext>
            </a:extLst>
          </p:cNvPr>
          <p:cNvSpPr/>
          <p:nvPr/>
        </p:nvSpPr>
        <p:spPr>
          <a:xfrm>
            <a:off x="6512016" y="3686424"/>
            <a:ext cx="1419279" cy="68987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FBBA3-1D2F-1CDB-B4B3-0BE3B2C1104F}"/>
              </a:ext>
            </a:extLst>
          </p:cNvPr>
          <p:cNvSpPr txBox="1"/>
          <p:nvPr/>
        </p:nvSpPr>
        <p:spPr>
          <a:xfrm>
            <a:off x="4599730" y="10910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63E92-551A-35C1-F1B0-D087D2EA3225}"/>
              </a:ext>
            </a:extLst>
          </p:cNvPr>
          <p:cNvSpPr txBox="1"/>
          <p:nvPr/>
        </p:nvSpPr>
        <p:spPr>
          <a:xfrm>
            <a:off x="7070179" y="107705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7C477-9D55-14B1-48AE-79806A98F7DB}"/>
              </a:ext>
            </a:extLst>
          </p:cNvPr>
          <p:cNvSpPr txBox="1"/>
          <p:nvPr/>
        </p:nvSpPr>
        <p:spPr>
          <a:xfrm>
            <a:off x="3954872" y="3317092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ds1 (by </a:t>
            </a:r>
            <a:r>
              <a:rPr lang="fr-FR" dirty="0" err="1"/>
              <a:t>joinId</a:t>
            </a:r>
            <a:r>
              <a:rPr lang="fr-F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0C74B-6712-0EEC-78E4-6CECA43C3757}"/>
              </a:ext>
            </a:extLst>
          </p:cNvPr>
          <p:cNvSpPr txBox="1"/>
          <p:nvPr/>
        </p:nvSpPr>
        <p:spPr>
          <a:xfrm>
            <a:off x="6377784" y="3301366"/>
            <a:ext cx="18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ds2 (by id)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7BA591-6BE4-579A-7AD6-9CC7C30AD82C}"/>
              </a:ext>
            </a:extLst>
          </p:cNvPr>
          <p:cNvSpPr/>
          <p:nvPr/>
        </p:nvSpPr>
        <p:spPr>
          <a:xfrm>
            <a:off x="5481624" y="3904342"/>
            <a:ext cx="324152" cy="174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B2942A-BF3F-B4E8-DA62-857163316BE8}"/>
              </a:ext>
            </a:extLst>
          </p:cNvPr>
          <p:cNvSpPr/>
          <p:nvPr/>
        </p:nvSpPr>
        <p:spPr>
          <a:xfrm flipH="1">
            <a:off x="5982306" y="3917645"/>
            <a:ext cx="324152" cy="1717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1DABB989-9ADB-37FC-8CE3-0C3F14580956}"/>
              </a:ext>
            </a:extLst>
          </p:cNvPr>
          <p:cNvSpPr/>
          <p:nvPr/>
        </p:nvSpPr>
        <p:spPr>
          <a:xfrm>
            <a:off x="5679924" y="4175005"/>
            <a:ext cx="248461" cy="28128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D954A7C5-C24F-43DF-8716-460B781988D2}"/>
              </a:ext>
            </a:extLst>
          </p:cNvPr>
          <p:cNvSpPr/>
          <p:nvPr/>
        </p:nvSpPr>
        <p:spPr>
          <a:xfrm flipH="1">
            <a:off x="6006720" y="4175005"/>
            <a:ext cx="240186" cy="28128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E3407D2-F562-89F3-5332-A9B6C7605B3D}"/>
              </a:ext>
            </a:extLst>
          </p:cNvPr>
          <p:cNvSpPr/>
          <p:nvPr/>
        </p:nvSpPr>
        <p:spPr>
          <a:xfrm rot="19290099">
            <a:off x="5464222" y="4879959"/>
            <a:ext cx="498324" cy="6337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67F6477-87D0-EAC0-9A4B-5899E19415AE}"/>
              </a:ext>
            </a:extLst>
          </p:cNvPr>
          <p:cNvSpPr/>
          <p:nvPr/>
        </p:nvSpPr>
        <p:spPr>
          <a:xfrm rot="2481989">
            <a:off x="5997744" y="4891906"/>
            <a:ext cx="498324" cy="6337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5CD98-2183-B16E-8584-3C032B1C9D6C}"/>
              </a:ext>
            </a:extLst>
          </p:cNvPr>
          <p:cNvSpPr txBox="1"/>
          <p:nvPr/>
        </p:nvSpPr>
        <p:spPr>
          <a:xfrm>
            <a:off x="4532024" y="5496399"/>
            <a:ext cx="350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merged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:  ds1.join(ds2)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CF6A0-482C-8916-EA60-38B823C4AD16}"/>
              </a:ext>
            </a:extLst>
          </p:cNvPr>
          <p:cNvSpPr txBox="1"/>
          <p:nvPr/>
        </p:nvSpPr>
        <p:spPr>
          <a:xfrm>
            <a:off x="8468973" y="3023393"/>
            <a:ext cx="35796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iterator</a:t>
            </a:r>
            <a:r>
              <a:rPr lang="fr-FR" sz="2000" dirty="0"/>
              <a:t> in </a:t>
            </a:r>
            <a:r>
              <a:rPr lang="fr-FR" sz="2000" dirty="0" err="1"/>
              <a:t>both</a:t>
            </a:r>
            <a:r>
              <a:rPr lang="fr-FR" sz="2000" dirty="0"/>
              <a:t> ds1 AND ds2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simultaneously</a:t>
            </a:r>
            <a:r>
              <a:rPr lang="fr-FR" sz="2000" dirty="0"/>
              <a:t>:</a:t>
            </a:r>
          </a:p>
          <a:p>
            <a:endParaRPr lang="fr-FR" sz="2000" dirty="0"/>
          </a:p>
          <a:p>
            <a:r>
              <a:rPr lang="fr-FR" sz="2000" dirty="0"/>
              <a:t>if (iter1 &gt; iter2)   iter1.next()</a:t>
            </a:r>
          </a:p>
          <a:p>
            <a:r>
              <a:rPr lang="fr-FR" sz="2000" dirty="0" err="1"/>
              <a:t>else</a:t>
            </a:r>
            <a:r>
              <a:rPr lang="fr-FR" sz="2000" dirty="0"/>
              <a:t> if (iter1 &lt; iter2)   iter2.next()</a:t>
            </a:r>
          </a:p>
          <a:p>
            <a:r>
              <a:rPr lang="fr-FR" sz="2000" dirty="0" err="1"/>
              <a:t>else</a:t>
            </a:r>
            <a:r>
              <a:rPr lang="fr-FR" sz="2000" dirty="0"/>
              <a:t> {  </a:t>
            </a:r>
            <a:r>
              <a:rPr lang="fr-FR" sz="2000" dirty="0" err="1"/>
              <a:t>join</a:t>
            </a:r>
            <a:r>
              <a:rPr lang="fr-FR" sz="2000" dirty="0"/>
              <a:t>..  </a:t>
            </a:r>
          </a:p>
          <a:p>
            <a:r>
              <a:rPr lang="fr-FR" sz="2000" dirty="0"/>
              <a:t>        iter1.next(); iter2.next() 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A25E4-ADBD-CDC7-2865-E6FA4BC67677}"/>
              </a:ext>
            </a:extLst>
          </p:cNvPr>
          <p:cNvSpPr txBox="1"/>
          <p:nvPr/>
        </p:nvSpPr>
        <p:spPr>
          <a:xfrm>
            <a:off x="3011731" y="2558642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(slow) </a:t>
            </a:r>
            <a:r>
              <a:rPr lang="fr-FR" dirty="0" err="1"/>
              <a:t>FUll</a:t>
            </a:r>
            <a:r>
              <a:rPr lang="fr-FR" dirty="0"/>
              <a:t> sort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C55C74-86B2-8D52-B084-2CE69085ABF8}"/>
              </a:ext>
            </a:extLst>
          </p:cNvPr>
          <p:cNvSpPr txBox="1"/>
          <p:nvPr/>
        </p:nvSpPr>
        <p:spPr>
          <a:xfrm>
            <a:off x="7348412" y="2518027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(slow) </a:t>
            </a:r>
            <a:r>
              <a:rPr lang="fr-FR" dirty="0" err="1"/>
              <a:t>FUll</a:t>
            </a:r>
            <a:r>
              <a:rPr lang="fr-FR" dirty="0"/>
              <a:t> sort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C03B2705-9F36-F22C-8E42-18E7A1D00AFA}"/>
              </a:ext>
            </a:extLst>
          </p:cNvPr>
          <p:cNvSpPr/>
          <p:nvPr/>
        </p:nvSpPr>
        <p:spPr>
          <a:xfrm>
            <a:off x="4953579" y="5905540"/>
            <a:ext cx="2197626" cy="65464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44363CB3-9F0F-238B-6C65-8DF131C2F606}"/>
              </a:ext>
            </a:extLst>
          </p:cNvPr>
          <p:cNvSpPr/>
          <p:nvPr/>
        </p:nvSpPr>
        <p:spPr>
          <a:xfrm>
            <a:off x="4283765" y="1442133"/>
            <a:ext cx="1103020" cy="8127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832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(Distributed)  Sort Merge </a:t>
            </a:r>
            <a:r>
              <a:rPr lang="fr-FR" dirty="0" err="1"/>
              <a:t>Join</a:t>
            </a:r>
            <a:endParaRPr lang="fr-FR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039B0B89-D211-334E-DF69-96CEEFEC37AF}"/>
              </a:ext>
            </a:extLst>
          </p:cNvPr>
          <p:cNvSpPr/>
          <p:nvPr/>
        </p:nvSpPr>
        <p:spPr>
          <a:xfrm>
            <a:off x="695345" y="1476703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3EFF8FA2-EAA0-A020-D07C-4A655A0CFD64}"/>
              </a:ext>
            </a:extLst>
          </p:cNvPr>
          <p:cNvSpPr/>
          <p:nvPr/>
        </p:nvSpPr>
        <p:spPr>
          <a:xfrm>
            <a:off x="2673359" y="179891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C14C9C8F-FF61-2922-345A-AE398A04A853}"/>
              </a:ext>
            </a:extLst>
          </p:cNvPr>
          <p:cNvSpPr/>
          <p:nvPr/>
        </p:nvSpPr>
        <p:spPr>
          <a:xfrm>
            <a:off x="695900" y="2361927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72C22-5E5F-A305-896C-EEE65472F5AC}"/>
              </a:ext>
            </a:extLst>
          </p:cNvPr>
          <p:cNvSpPr txBox="1"/>
          <p:nvPr/>
        </p:nvSpPr>
        <p:spPr>
          <a:xfrm>
            <a:off x="225839" y="1164015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5E3A1265-C48F-CAD8-7CFB-B16A6C3B9640}"/>
              </a:ext>
            </a:extLst>
          </p:cNvPr>
          <p:cNvSpPr/>
          <p:nvPr/>
        </p:nvSpPr>
        <p:spPr>
          <a:xfrm>
            <a:off x="707571" y="3292318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507298F8-C8FC-1D72-4E8C-EA9B7B1C2F11}"/>
              </a:ext>
            </a:extLst>
          </p:cNvPr>
          <p:cNvSpPr/>
          <p:nvPr/>
        </p:nvSpPr>
        <p:spPr>
          <a:xfrm>
            <a:off x="2656842" y="2702178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FAD12-BED7-4D9D-4362-2E04DAF68BD2}"/>
              </a:ext>
            </a:extLst>
          </p:cNvPr>
          <p:cNvSpPr txBox="1"/>
          <p:nvPr/>
        </p:nvSpPr>
        <p:spPr>
          <a:xfrm>
            <a:off x="2590941" y="1452130"/>
            <a:ext cx="231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ds1-partition[0]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3CFEC-3ADC-CD69-863E-F4D3E425DA4C}"/>
              </a:ext>
            </a:extLst>
          </p:cNvPr>
          <p:cNvSpPr txBox="1"/>
          <p:nvPr/>
        </p:nvSpPr>
        <p:spPr>
          <a:xfrm>
            <a:off x="266719" y="201217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469D9-6777-62BF-6F2C-B5AD03EC3F0E}"/>
              </a:ext>
            </a:extLst>
          </p:cNvPr>
          <p:cNvSpPr txBox="1"/>
          <p:nvPr/>
        </p:nvSpPr>
        <p:spPr>
          <a:xfrm>
            <a:off x="328206" y="297164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24E44-2629-7EA6-1F64-CEF0F608A7EB}"/>
              </a:ext>
            </a:extLst>
          </p:cNvPr>
          <p:cNvSpPr txBox="1"/>
          <p:nvPr/>
        </p:nvSpPr>
        <p:spPr>
          <a:xfrm>
            <a:off x="2630367" y="2384026"/>
            <a:ext cx="231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ds1-partition[n]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DA1F88-683F-EBD0-E04B-4CCAFC482321}"/>
              </a:ext>
            </a:extLst>
          </p:cNvPr>
          <p:cNvSpPr/>
          <p:nvPr/>
        </p:nvSpPr>
        <p:spPr>
          <a:xfrm rot="2215583">
            <a:off x="1827905" y="1624166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470890B-AD95-BDF7-1ADA-B0DB755C0847}"/>
              </a:ext>
            </a:extLst>
          </p:cNvPr>
          <p:cNvSpPr/>
          <p:nvPr/>
        </p:nvSpPr>
        <p:spPr>
          <a:xfrm rot="3197420">
            <a:off x="1774093" y="2859322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7DC0CAE-49EB-1C42-F62A-48F404A7E908}"/>
              </a:ext>
            </a:extLst>
          </p:cNvPr>
          <p:cNvSpPr/>
          <p:nvPr/>
        </p:nvSpPr>
        <p:spPr>
          <a:xfrm rot="19611484">
            <a:off x="1879725" y="3357518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1CE0EF-F556-3430-B32A-450DE26F1295}"/>
              </a:ext>
            </a:extLst>
          </p:cNvPr>
          <p:cNvSpPr/>
          <p:nvPr/>
        </p:nvSpPr>
        <p:spPr>
          <a:xfrm rot="18445962">
            <a:off x="1742320" y="2156628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15DC29-73B5-109D-3EB6-0944DE1B9668}"/>
              </a:ext>
            </a:extLst>
          </p:cNvPr>
          <p:cNvSpPr/>
          <p:nvPr/>
        </p:nvSpPr>
        <p:spPr>
          <a:xfrm rot="4245681">
            <a:off x="1324208" y="2285351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A491DC-35FA-5C0B-D0C3-DC663CBF995F}"/>
              </a:ext>
            </a:extLst>
          </p:cNvPr>
          <p:cNvSpPr/>
          <p:nvPr/>
        </p:nvSpPr>
        <p:spPr>
          <a:xfrm rot="17158517">
            <a:off x="1381073" y="2802637"/>
            <a:ext cx="1559572" cy="161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owchart: Card 34">
            <a:extLst>
              <a:ext uri="{FF2B5EF4-FFF2-40B4-BE49-F238E27FC236}">
                <a16:creationId xmlns:a16="http://schemas.microsoft.com/office/drawing/2014/main" id="{B1BC2E86-CDAF-256D-EC35-F186C167A336}"/>
              </a:ext>
            </a:extLst>
          </p:cNvPr>
          <p:cNvSpPr/>
          <p:nvPr/>
        </p:nvSpPr>
        <p:spPr>
          <a:xfrm>
            <a:off x="668870" y="4365398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368AC8E8-2CE5-3A27-F27C-E55FB46533CA}"/>
              </a:ext>
            </a:extLst>
          </p:cNvPr>
          <p:cNvSpPr/>
          <p:nvPr/>
        </p:nvSpPr>
        <p:spPr>
          <a:xfrm>
            <a:off x="2646884" y="4687605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Flowchart: Card 36">
            <a:extLst>
              <a:ext uri="{FF2B5EF4-FFF2-40B4-BE49-F238E27FC236}">
                <a16:creationId xmlns:a16="http://schemas.microsoft.com/office/drawing/2014/main" id="{17B8984F-F629-A484-D7C4-72BEFF11C88D}"/>
              </a:ext>
            </a:extLst>
          </p:cNvPr>
          <p:cNvSpPr/>
          <p:nvPr/>
        </p:nvSpPr>
        <p:spPr>
          <a:xfrm>
            <a:off x="669425" y="5250622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9FDB2C-D37A-3414-0B81-0CFF996DEE11}"/>
              </a:ext>
            </a:extLst>
          </p:cNvPr>
          <p:cNvSpPr txBox="1"/>
          <p:nvPr/>
        </p:nvSpPr>
        <p:spPr>
          <a:xfrm>
            <a:off x="199364" y="405271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39" name="Flowchart: Card 38">
            <a:extLst>
              <a:ext uri="{FF2B5EF4-FFF2-40B4-BE49-F238E27FC236}">
                <a16:creationId xmlns:a16="http://schemas.microsoft.com/office/drawing/2014/main" id="{BCCE4165-DA0C-5A1D-3018-E8F17C55D034}"/>
              </a:ext>
            </a:extLst>
          </p:cNvPr>
          <p:cNvSpPr/>
          <p:nvPr/>
        </p:nvSpPr>
        <p:spPr>
          <a:xfrm>
            <a:off x="681096" y="6181013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owchart: Card 39">
            <a:extLst>
              <a:ext uri="{FF2B5EF4-FFF2-40B4-BE49-F238E27FC236}">
                <a16:creationId xmlns:a16="http://schemas.microsoft.com/office/drawing/2014/main" id="{BFC7FBF2-0D3D-7E81-5404-33F292B95F81}"/>
              </a:ext>
            </a:extLst>
          </p:cNvPr>
          <p:cNvSpPr/>
          <p:nvPr/>
        </p:nvSpPr>
        <p:spPr>
          <a:xfrm>
            <a:off x="2630367" y="5590873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1CCE8-AC37-FC30-9684-63A964AD0F5E}"/>
              </a:ext>
            </a:extLst>
          </p:cNvPr>
          <p:cNvSpPr txBox="1"/>
          <p:nvPr/>
        </p:nvSpPr>
        <p:spPr>
          <a:xfrm>
            <a:off x="2564466" y="4340825"/>
            <a:ext cx="231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ds2-partition[0]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AEC02D-012D-7A23-7760-DB1E99632C14}"/>
              </a:ext>
            </a:extLst>
          </p:cNvPr>
          <p:cNvSpPr txBox="1"/>
          <p:nvPr/>
        </p:nvSpPr>
        <p:spPr>
          <a:xfrm>
            <a:off x="240244" y="490086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ds2-partition[1]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5697F-20A9-ED72-E750-1A26801971EE}"/>
              </a:ext>
            </a:extLst>
          </p:cNvPr>
          <p:cNvSpPr txBox="1"/>
          <p:nvPr/>
        </p:nvSpPr>
        <p:spPr>
          <a:xfrm>
            <a:off x="301731" y="586034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C7C75-D63A-2D9B-D18E-37E80D8BB716}"/>
              </a:ext>
            </a:extLst>
          </p:cNvPr>
          <p:cNvSpPr txBox="1"/>
          <p:nvPr/>
        </p:nvSpPr>
        <p:spPr>
          <a:xfrm>
            <a:off x="2603892" y="5272721"/>
            <a:ext cx="231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ds2-partition[n]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788A8A4-C607-12E9-3097-6F344D9FD5FE}"/>
              </a:ext>
            </a:extLst>
          </p:cNvPr>
          <p:cNvSpPr/>
          <p:nvPr/>
        </p:nvSpPr>
        <p:spPr>
          <a:xfrm rot="2215583">
            <a:off x="1801430" y="4512861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7997AEA-CA9C-78F4-A6F4-CC99516BAE45}"/>
              </a:ext>
            </a:extLst>
          </p:cNvPr>
          <p:cNvSpPr/>
          <p:nvPr/>
        </p:nvSpPr>
        <p:spPr>
          <a:xfrm rot="3197420">
            <a:off x="1747618" y="5748017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24950A-395B-0D20-FD60-AB34048687D9}"/>
              </a:ext>
            </a:extLst>
          </p:cNvPr>
          <p:cNvSpPr/>
          <p:nvPr/>
        </p:nvSpPr>
        <p:spPr>
          <a:xfrm rot="19611484">
            <a:off x="1853250" y="6246213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895DBA2-4978-4D2E-EE2A-29861BB22F19}"/>
              </a:ext>
            </a:extLst>
          </p:cNvPr>
          <p:cNvSpPr/>
          <p:nvPr/>
        </p:nvSpPr>
        <p:spPr>
          <a:xfrm rot="18445962">
            <a:off x="1715845" y="5045323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5C10455-9084-285C-F9D0-E7A79E3A5DB8}"/>
              </a:ext>
            </a:extLst>
          </p:cNvPr>
          <p:cNvSpPr/>
          <p:nvPr/>
        </p:nvSpPr>
        <p:spPr>
          <a:xfrm rot="4245681">
            <a:off x="1297733" y="5174046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5E5D2EE-710D-BFEF-23F0-EA10E37E3A72}"/>
              </a:ext>
            </a:extLst>
          </p:cNvPr>
          <p:cNvSpPr/>
          <p:nvPr/>
        </p:nvSpPr>
        <p:spPr>
          <a:xfrm rot="17158517">
            <a:off x="1354598" y="5691332"/>
            <a:ext cx="1559572" cy="161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454A4ED-8309-0205-04FC-151884002C82}"/>
              </a:ext>
            </a:extLst>
          </p:cNvPr>
          <p:cNvSpPr/>
          <p:nvPr/>
        </p:nvSpPr>
        <p:spPr>
          <a:xfrm rot="2215583">
            <a:off x="4541429" y="2470545"/>
            <a:ext cx="2076391" cy="196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2125FFC-2814-FCB0-2D05-6E5C40354349}"/>
              </a:ext>
            </a:extLst>
          </p:cNvPr>
          <p:cNvSpPr/>
          <p:nvPr/>
        </p:nvSpPr>
        <p:spPr>
          <a:xfrm rot="2934530">
            <a:off x="4580733" y="3540794"/>
            <a:ext cx="1999252" cy="205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4F14F7B-94C4-63C9-D70F-8448926D538D}"/>
              </a:ext>
            </a:extLst>
          </p:cNvPr>
          <p:cNvSpPr/>
          <p:nvPr/>
        </p:nvSpPr>
        <p:spPr>
          <a:xfrm rot="19098987">
            <a:off x="4613106" y="3931685"/>
            <a:ext cx="1999252" cy="205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45D69B3-C893-D98D-5C0F-CB9CB55A99B0}"/>
              </a:ext>
            </a:extLst>
          </p:cNvPr>
          <p:cNvSpPr/>
          <p:nvPr/>
        </p:nvSpPr>
        <p:spPr>
          <a:xfrm rot="19098987">
            <a:off x="4565712" y="5164207"/>
            <a:ext cx="1999252" cy="205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Flowchart: Card 54">
            <a:extLst>
              <a:ext uri="{FF2B5EF4-FFF2-40B4-BE49-F238E27FC236}">
                <a16:creationId xmlns:a16="http://schemas.microsoft.com/office/drawing/2014/main" id="{FA3AB0B7-FFDC-9DF3-16FF-4BCA6BC1AC29}"/>
              </a:ext>
            </a:extLst>
          </p:cNvPr>
          <p:cNvSpPr/>
          <p:nvPr/>
        </p:nvSpPr>
        <p:spPr>
          <a:xfrm>
            <a:off x="6515926" y="3047263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owchart: Card 55">
            <a:extLst>
              <a:ext uri="{FF2B5EF4-FFF2-40B4-BE49-F238E27FC236}">
                <a16:creationId xmlns:a16="http://schemas.microsoft.com/office/drawing/2014/main" id="{89809E93-76F6-3D37-E1DC-0C35FB63AB58}"/>
              </a:ext>
            </a:extLst>
          </p:cNvPr>
          <p:cNvSpPr/>
          <p:nvPr/>
        </p:nvSpPr>
        <p:spPr>
          <a:xfrm>
            <a:off x="7345659" y="3041919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owchart: Card 56">
            <a:extLst>
              <a:ext uri="{FF2B5EF4-FFF2-40B4-BE49-F238E27FC236}">
                <a16:creationId xmlns:a16="http://schemas.microsoft.com/office/drawing/2014/main" id="{A0C5CF73-B9C3-6BBC-624F-243694725506}"/>
              </a:ext>
            </a:extLst>
          </p:cNvPr>
          <p:cNvSpPr/>
          <p:nvPr/>
        </p:nvSpPr>
        <p:spPr>
          <a:xfrm>
            <a:off x="6515926" y="4267902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owchart: Card 57">
            <a:extLst>
              <a:ext uri="{FF2B5EF4-FFF2-40B4-BE49-F238E27FC236}">
                <a16:creationId xmlns:a16="http://schemas.microsoft.com/office/drawing/2014/main" id="{49E5C0BD-A51F-801F-3104-85EA396BDF99}"/>
              </a:ext>
            </a:extLst>
          </p:cNvPr>
          <p:cNvSpPr/>
          <p:nvPr/>
        </p:nvSpPr>
        <p:spPr>
          <a:xfrm>
            <a:off x="7345659" y="4262558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4D5017C-E1DF-B3CF-9B42-41064F54AF83}"/>
              </a:ext>
            </a:extLst>
          </p:cNvPr>
          <p:cNvSpPr/>
          <p:nvPr/>
        </p:nvSpPr>
        <p:spPr>
          <a:xfrm>
            <a:off x="8451974" y="3139924"/>
            <a:ext cx="916300" cy="201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E353569-D92F-A39B-A631-26A5B4577FE6}"/>
              </a:ext>
            </a:extLst>
          </p:cNvPr>
          <p:cNvSpPr/>
          <p:nvPr/>
        </p:nvSpPr>
        <p:spPr>
          <a:xfrm>
            <a:off x="8451974" y="4410812"/>
            <a:ext cx="916300" cy="201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80F4D5-DB0B-828C-9C5C-7B7B1171F60F}"/>
              </a:ext>
            </a:extLst>
          </p:cNvPr>
          <p:cNvSpPr txBox="1"/>
          <p:nvPr/>
        </p:nvSpPr>
        <p:spPr>
          <a:xfrm>
            <a:off x="1967147" y="922541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1/3: sort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9DA579-973E-1B91-9771-3C131D6667DE}"/>
              </a:ext>
            </a:extLst>
          </p:cNvPr>
          <p:cNvSpPr txBox="1"/>
          <p:nvPr/>
        </p:nvSpPr>
        <p:spPr>
          <a:xfrm>
            <a:off x="5381846" y="1982377"/>
            <a:ext cx="281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2/3: </a:t>
            </a:r>
            <a:r>
              <a:rPr lang="fr-FR" b="1" dirty="0" err="1"/>
              <a:t>shuffle</a:t>
            </a:r>
            <a:r>
              <a:rPr lang="fr-FR" b="1" dirty="0"/>
              <a:t> (</a:t>
            </a:r>
            <a:r>
              <a:rPr lang="fr-FR" b="1" dirty="0" err="1"/>
              <a:t>co</a:t>
            </a:r>
            <a:r>
              <a:rPr lang="fr-FR" b="1" dirty="0"/>
              <a:t>-group)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E1CB66-3E14-DA24-247D-7C4C5BBA2439}"/>
              </a:ext>
            </a:extLst>
          </p:cNvPr>
          <p:cNvSpPr txBox="1"/>
          <p:nvPr/>
        </p:nvSpPr>
        <p:spPr>
          <a:xfrm>
            <a:off x="9191846" y="22356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3/3: merge-</a:t>
            </a:r>
            <a:r>
              <a:rPr lang="fr-FR" b="1" dirty="0" err="1"/>
              <a:t>join</a:t>
            </a:r>
            <a:endParaRPr lang="fr-FR" b="1" dirty="0"/>
          </a:p>
        </p:txBody>
      </p:sp>
      <p:sp>
        <p:nvSpPr>
          <p:cNvPr id="64" name="Flowchart: Card 63">
            <a:extLst>
              <a:ext uri="{FF2B5EF4-FFF2-40B4-BE49-F238E27FC236}">
                <a16:creationId xmlns:a16="http://schemas.microsoft.com/office/drawing/2014/main" id="{FF3B19F7-7129-A63C-3833-FB536B6AE454}"/>
              </a:ext>
            </a:extLst>
          </p:cNvPr>
          <p:cNvSpPr/>
          <p:nvPr/>
        </p:nvSpPr>
        <p:spPr>
          <a:xfrm>
            <a:off x="9724069" y="3011681"/>
            <a:ext cx="1495474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owchart: Card 64">
            <a:extLst>
              <a:ext uri="{FF2B5EF4-FFF2-40B4-BE49-F238E27FC236}">
                <a16:creationId xmlns:a16="http://schemas.microsoft.com/office/drawing/2014/main" id="{0AEC96CA-5C7A-2628-21BC-73B61154F03C}"/>
              </a:ext>
            </a:extLst>
          </p:cNvPr>
          <p:cNvSpPr/>
          <p:nvPr/>
        </p:nvSpPr>
        <p:spPr>
          <a:xfrm>
            <a:off x="9724069" y="4203169"/>
            <a:ext cx="1495474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274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4351338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  <a:p>
            <a:pPr marL="0" indent="0">
              <a:buNone/>
            </a:pPr>
            <a:r>
              <a:rPr lang="fr-FR" sz="4000" b="1" dirty="0"/>
              <a:t>Conclusion, Next </a:t>
            </a:r>
            <a:r>
              <a:rPr lang="fr-FR" sz="4000" b="1" dirty="0" err="1"/>
              <a:t>Steps</a:t>
            </a:r>
            <a:endParaRPr lang="fr-FR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6E913-06CC-FD90-FC26-BB18E8D8B654}"/>
              </a:ext>
            </a:extLst>
          </p:cNvPr>
          <p:cNvSpPr/>
          <p:nvPr/>
        </p:nvSpPr>
        <p:spPr>
          <a:xfrm>
            <a:off x="1286733" y="1291772"/>
            <a:ext cx="9618534" cy="44224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6F0FE3-5B20-3984-5EDB-1C464880EAEE}"/>
              </a:ext>
            </a:extLst>
          </p:cNvPr>
          <p:cNvSpPr/>
          <p:nvPr/>
        </p:nvSpPr>
        <p:spPr>
          <a:xfrm>
            <a:off x="1151466" y="5884990"/>
            <a:ext cx="898366" cy="401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110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7DC59-0680-89E0-D9BD-96C690F487DD}"/>
              </a:ext>
            </a:extLst>
          </p:cNvPr>
          <p:cNvSpPr txBox="1"/>
          <p:nvPr/>
        </p:nvSpPr>
        <p:spPr>
          <a:xfrm>
            <a:off x="1756228" y="2133600"/>
            <a:ext cx="9521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Only</a:t>
            </a:r>
            <a:r>
              <a:rPr lang="fr-FR" sz="2400" dirty="0"/>
              <a:t> a "Short" Introduction to "Big Data" Distributed </a:t>
            </a:r>
            <a:r>
              <a:rPr lang="fr-FR" sz="2400" dirty="0" err="1"/>
              <a:t>operations</a:t>
            </a:r>
            <a:r>
              <a:rPr lang="fr-FR" sz="2400" dirty="0"/>
              <a:t> challenges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b="1" dirty="0" err="1"/>
              <a:t>Dataset</a:t>
            </a:r>
            <a:r>
              <a:rPr lang="fr-FR" sz="2400" b="1" dirty="0"/>
              <a:t> </a:t>
            </a:r>
            <a:r>
              <a:rPr lang="fr-FR" sz="2400" dirty="0"/>
              <a:t> =  </a:t>
            </a:r>
            <a:r>
              <a:rPr lang="fr-FR" sz="2400" b="1" dirty="0" err="1"/>
              <a:t>distributed</a:t>
            </a:r>
            <a:r>
              <a:rPr lang="fr-FR" sz="2400" b="1" dirty="0"/>
              <a:t>  List on a cluster</a:t>
            </a:r>
            <a:r>
              <a:rPr lang="fr-FR" sz="2400" dirty="0"/>
              <a:t>, </a:t>
            </a:r>
            <a:br>
              <a:rPr lang="fr-FR" sz="2400" dirty="0"/>
            </a:br>
            <a:r>
              <a:rPr lang="fr-FR" sz="2400" dirty="0"/>
              <a:t>                    the sky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limit</a:t>
            </a:r>
            <a:endParaRPr lang="fr-FR" sz="2400" dirty="0"/>
          </a:p>
          <a:p>
            <a:r>
              <a:rPr lang="fr-FR" sz="2400" dirty="0"/>
              <a:t>                    </a:t>
            </a:r>
            <a:r>
              <a:rPr lang="fr-FR" sz="2400" b="1" dirty="0"/>
              <a:t>Immutable</a:t>
            </a:r>
            <a:r>
              <a:rPr lang="fr-FR" sz="2400" dirty="0"/>
              <a:t> and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b="1" dirty="0" err="1"/>
              <a:t>Functional</a:t>
            </a:r>
            <a:r>
              <a:rPr lang="fr-FR" sz="2400" dirty="0"/>
              <a:t> </a:t>
            </a:r>
            <a:r>
              <a:rPr lang="fr-FR" sz="2400" b="1" dirty="0"/>
              <a:t>API</a:t>
            </a:r>
          </a:p>
          <a:p>
            <a:r>
              <a:rPr lang="fr-FR" sz="2400" dirty="0"/>
              <a:t>                    </a:t>
            </a:r>
            <a:r>
              <a:rPr lang="fr-FR" sz="2400" dirty="0" err="1"/>
              <a:t>implements</a:t>
            </a:r>
            <a:r>
              <a:rPr lang="fr-FR" sz="2400" dirty="0"/>
              <a:t> basic </a:t>
            </a:r>
            <a:r>
              <a:rPr lang="fr-FR" sz="2400" dirty="0" err="1"/>
              <a:t>operators</a:t>
            </a:r>
            <a:r>
              <a:rPr lang="fr-FR" sz="2400" dirty="0"/>
              <a:t> (</a:t>
            </a:r>
            <a:r>
              <a:rPr lang="fr-FR" sz="2400" dirty="0" err="1"/>
              <a:t>narrow</a:t>
            </a:r>
            <a:r>
              <a:rPr lang="fr-FR" sz="2400" dirty="0"/>
              <a:t> and </a:t>
            </a:r>
            <a:r>
              <a:rPr lang="fr-FR" sz="2400" dirty="0" err="1"/>
              <a:t>wide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The </a:t>
            </a:r>
            <a:r>
              <a:rPr lang="fr-FR" sz="2400" dirty="0" err="1"/>
              <a:t>core</a:t>
            </a:r>
            <a:r>
              <a:rPr lang="fr-FR" sz="2400" dirty="0"/>
              <a:t> </a:t>
            </a:r>
            <a:r>
              <a:rPr lang="fr-FR" sz="2400" dirty="0" err="1"/>
              <a:t>fondamentals</a:t>
            </a:r>
            <a:r>
              <a:rPr lang="fr-FR" sz="2400" dirty="0"/>
              <a:t> of Spark for </a:t>
            </a:r>
            <a:r>
              <a:rPr lang="fr-FR" sz="2400" dirty="0" err="1"/>
              <a:t>processings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57869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9201F-A547-48CF-54AC-25858FC5C12A}"/>
              </a:ext>
            </a:extLst>
          </p:cNvPr>
          <p:cNvSpPr txBox="1"/>
          <p:nvPr/>
        </p:nvSpPr>
        <p:spPr>
          <a:xfrm>
            <a:off x="2419048" y="2685143"/>
            <a:ext cx="81400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cf</a:t>
            </a:r>
            <a:r>
              <a:rPr lang="fr-FR" sz="2400" dirty="0"/>
              <a:t> </a:t>
            </a:r>
            <a:r>
              <a:rPr lang="fr-FR" sz="2400" dirty="0" err="1"/>
              <a:t>Lessons</a:t>
            </a:r>
            <a:r>
              <a:rPr lang="fr-FR" sz="2400" dirty="0"/>
              <a:t> 2, 3</a:t>
            </a:r>
          </a:p>
          <a:p>
            <a:endParaRPr lang="fr-FR" sz="2400" dirty="0"/>
          </a:p>
          <a:p>
            <a:r>
              <a:rPr lang="fr-FR" sz="2400" dirty="0"/>
              <a:t>- Spark Architecture</a:t>
            </a:r>
          </a:p>
          <a:p>
            <a:endParaRPr lang="fr-FR" sz="2400" dirty="0"/>
          </a:p>
          <a:p>
            <a:r>
              <a:rPr lang="fr-FR" sz="2400" dirty="0"/>
              <a:t>- Parquet file Format (</a:t>
            </a:r>
            <a:r>
              <a:rPr lang="fr-FR" sz="2400" dirty="0" err="1"/>
              <a:t>Dir</a:t>
            </a:r>
            <a:r>
              <a:rPr lang="fr-FR" sz="2400" dirty="0"/>
              <a:t> &amp; Files, partitions, </a:t>
            </a:r>
            <a:r>
              <a:rPr lang="fr-FR" sz="2400" dirty="0" err="1"/>
              <a:t>columnar</a:t>
            </a:r>
            <a:r>
              <a:rPr lang="fr-FR" sz="2400" dirty="0"/>
              <a:t>, </a:t>
            </a:r>
            <a:r>
              <a:rPr lang="fr-FR" sz="2400" dirty="0" err="1"/>
              <a:t>Optims</a:t>
            </a:r>
            <a:r>
              <a:rPr lang="fr-FR" sz="2400" dirty="0"/>
              <a:t>..)</a:t>
            </a:r>
          </a:p>
          <a:p>
            <a:endParaRPr lang="fr-FR" sz="2400" dirty="0"/>
          </a:p>
          <a:p>
            <a:r>
              <a:rPr lang="fr-FR" sz="2400" dirty="0"/>
              <a:t>- ...</a:t>
            </a:r>
          </a:p>
        </p:txBody>
      </p:sp>
    </p:spTree>
    <p:extLst>
      <p:ext uri="{BB962C8B-B14F-4D97-AF65-F5344CB8AC3E}">
        <p14:creationId xmlns:p14="http://schemas.microsoft.com/office/powerpoint/2010/main" val="357153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28111</TotalTime>
  <Words>5692</Words>
  <Application>Microsoft Office PowerPoint</Application>
  <PresentationFormat>Widescreen</PresentationFormat>
  <Paragraphs>1098</Paragraphs>
  <Slides>99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Office Theme</vt:lpstr>
      <vt:lpstr>Introduction to (Spark) BigData Processing (Distributed Operations)</vt:lpstr>
      <vt:lpstr>Outline</vt:lpstr>
      <vt:lpstr>Distributed Processing Goal :  Handle Tera &lt;&lt; Peta Bytes &lt;&lt; ... of Data but on Commodity hardwares cluster (Giga of RAM)</vt:lpstr>
      <vt:lpstr>What are the Top #4 Challenges ?</vt:lpstr>
      <vt:lpstr>Challenge #1  (most difficult)  =    Manage Failures (be Safe/Resilient)                 in a Fragile Distributed Sub-Systems</vt:lpstr>
      <vt:lpstr>Challenge #2  (most obvious)  =    Scale to Huge Data limits       even with restricted Resources</vt:lpstr>
      <vt:lpstr>Challenge #3  (most differenciating)  =    Be Fast / Efficient at using &amp; sharing resources    Scale to CPUs at clusters level    Make compromises CPU/RAM/Network/Disk  </vt:lpstr>
      <vt:lpstr>Challenge #4 ( for success ) =   Keep Things Simple   Architecture for Open / Powerfull / Wide / Simple   become a Standard </vt:lpstr>
      <vt:lpstr>Traditional Databases vs BigData</vt:lpstr>
      <vt:lpstr>How can you eat an Elephant ?</vt:lpstr>
      <vt:lpstr>https://www.azquotes.com/quote/529521 ( African Proverb)</vt:lpstr>
      <vt:lpstr>split into pieces (partitions),   and then   iterate one partition at a time (or parallelize + iterate if possible)</vt:lpstr>
      <vt:lpstr>Outline</vt:lpstr>
      <vt:lpstr>java.util.ArrayList&lt;T&gt;</vt:lpstr>
      <vt:lpstr>List&lt;T&gt;  Java VM Restrictions</vt:lpstr>
      <vt:lpstr>Splitting List&lt;T&gt; in  sub-list   List&lt;Partition&lt;T&gt;&gt;</vt:lpstr>
      <vt:lpstr>List&lt; Partition&lt;T&gt; &gt;  restrictions</vt:lpstr>
      <vt:lpstr>Practical API for Iterating on List&lt;List&lt;T&gt;&gt; ?</vt:lpstr>
      <vt:lpstr>Sample Easy Parallelizable Operations: dataset.count()</vt:lpstr>
      <vt:lpstr>PowerPoint Presentation</vt:lpstr>
      <vt:lpstr>(Hadoop) Map-Reduce ... legacy</vt:lpstr>
      <vt:lpstr>Spark Faster save Intermediate Tasks Results</vt:lpstr>
      <vt:lpstr>Split: Distribute on Multi JVMs Cluster</vt:lpstr>
      <vt:lpstr>Distributed in-memory Dataset&lt;T&gt;  restrictions</vt:lpstr>
      <vt:lpstr>Swap Partition RAM to Local Disk</vt:lpstr>
      <vt:lpstr>Parallelize on cluster : use N(&gt;=100) CPUs ?</vt:lpstr>
      <vt:lpstr>1 Partition on 1 Thread = 1 Task</vt:lpstr>
      <vt:lpstr>Life of a Task</vt:lpstr>
      <vt:lpstr>How Many Concurrent Threads ?</vt:lpstr>
      <vt:lpstr>Successive Tasks Timeline for 1 Thread</vt:lpstr>
      <vt:lpstr>Timeline for N(100) Partitions - P(4) Threads</vt:lpstr>
      <vt:lpstr>Distributed in-memory Dataset&lt;T&gt;  restrictions</vt:lpstr>
      <vt:lpstr>persistent Disk attached to Host  / always served by Executor ...</vt:lpstr>
      <vt:lpstr>ShuffleService: to re-Read from Disk  when Executor is gone / lost</vt:lpstr>
      <vt:lpstr>Distributed Dataset&lt;T&gt;  restrictions</vt:lpstr>
      <vt:lpstr>Current Developments in Spark... using Local Disk + Object Storage: "Remote Shuffle Service"</vt:lpstr>
      <vt:lpstr>DynamicAllocation &amp; Using Ephemeral Compute Resources (Kubernetes)</vt:lpstr>
      <vt:lpstr>Dataset&lt;T&gt;  Restrictions Summaries</vt:lpstr>
      <vt:lpstr>Outline</vt:lpstr>
      <vt:lpstr>Immutability : getter(s), new, NO setter</vt:lpstr>
      <vt:lpstr>Functional API</vt:lpstr>
      <vt:lpstr>Example of CRUD  API  Replacements "C" = Create</vt:lpstr>
      <vt:lpstr>Example of CRUD  API  Replacements "R" = Read</vt:lpstr>
      <vt:lpstr>Example of CRUD  API  Replacements NO  "U" = Update  !!</vt:lpstr>
      <vt:lpstr>Example of CRUD  API  Replacements NO  "D" = Delete  !!</vt:lpstr>
      <vt:lpstr>Outline</vt:lpstr>
      <vt:lpstr>External Input -  Internal Dataset API - External Output</vt:lpstr>
      <vt:lpstr>Challenge for Distributed Programming</vt:lpstr>
      <vt:lpstr>Inputs : Distributed Read Files</vt:lpstr>
      <vt:lpstr>Sample Spark ".read()" Code</vt:lpstr>
      <vt:lpstr>Read dir, not files ?</vt:lpstr>
      <vt:lpstr>Outputs: Distributed Write Files </vt:lpstr>
      <vt:lpstr>Sample Spark ".write()" Code</vt:lpstr>
      <vt:lpstr>Write ... UUID Generated filenames 1 File per Partition</vt:lpstr>
      <vt:lpstr>(Input -&gt;) Transformations  (-&gt; Outputs)</vt:lpstr>
      <vt:lpstr>Outline</vt:lpstr>
      <vt:lpstr>"Narrow" ?</vt:lpstr>
      <vt:lpstr>Narrow Transformations</vt:lpstr>
      <vt:lpstr>Narrow Transformation</vt:lpstr>
      <vt:lpstr>Narrow Transformations</vt:lpstr>
      <vt:lpstr>.map( x =&gt; f(x) )</vt:lpstr>
      <vt:lpstr>dataset.map( rowFunction : T =&gt; U)</vt:lpstr>
      <vt:lpstr>.map() Row columns &lt;=&gt; sql: "SELECT &lt;...&gt;" columns managment</vt:lpstr>
      <vt:lpstr>.filter( row =&gt; booleanFunc(row) )</vt:lpstr>
      <vt:lpstr>dataset.filter( rowPredicate : T =&gt; boolean)</vt:lpstr>
      <vt:lpstr>dataset.filter( sqlWhere : String) dataset.filter( columnExpr : Column)</vt:lpstr>
      <vt:lpstr>.filter()  &lt;=&gt; sql: "WHERE &lt;...&gt;"</vt:lpstr>
      <vt:lpstr>.flatMap( row =&gt; listFunc(row) )</vt:lpstr>
      <vt:lpstr>dataset.flatMap( rowFunction : T =&gt; Iterator&lt;U&gt;)</vt:lpstr>
      <vt:lpstr>dataset.mapPartitions( rowIter =&gt; f(rowIter))</vt:lpstr>
      <vt:lpstr>Remarks on mapPartitions()  vs .flatMap(), .map(), .filter()</vt:lpstr>
      <vt:lpstr>Outline</vt:lpstr>
      <vt:lpstr>Wide Transformations</vt:lpstr>
      <vt:lpstr>Wide Transformations</vt:lpstr>
      <vt:lpstr>Wide Transformations... focus on</vt:lpstr>
      <vt:lpstr>Local Sorting</vt:lpstr>
      <vt:lpstr>Dataset Sort</vt:lpstr>
      <vt:lpstr>!= Narrow (Local) .sortWithinPartitions()</vt:lpstr>
      <vt:lpstr>API: .sort(col1, ... colN)   synonym: .orderBy()</vt:lpstr>
      <vt:lpstr>Internal Sort Algorithm =  Sampling values + Determine Split limits + Repartition by Range + TimSort</vt:lpstr>
      <vt:lpstr>.sort() - SQL: "ORDER BY"  (!= "SORT BY")</vt:lpstr>
      <vt:lpstr>.repartition(N)    Round-Robin Repartition</vt:lpstr>
      <vt:lpstr>.repartition(N) = round-robin Map + Reduce   </vt:lpstr>
      <vt:lpstr>.repartition( columns )   groupBy</vt:lpstr>
      <vt:lpstr>.repartition(column) =  Mapper groupBy - Reduce</vt:lpstr>
      <vt:lpstr>.repartition(col)  &lt;=&gt; sql: "GROUP BY &lt;...&gt;"</vt:lpstr>
      <vt:lpstr>.repartition( col1..colP,  hashModuloN )</vt:lpstr>
      <vt:lpstr>Transformations to Skewed or Well-Balanced Partitions ?</vt:lpstr>
      <vt:lpstr>Transformations to Skewed or Well-Balanced Partitions ?</vt:lpstr>
      <vt:lpstr>Joins</vt:lpstr>
      <vt:lpstr>Join - SQL "FROM .. JOIN .. ON .."</vt:lpstr>
      <vt:lpstr>Local Join Algorithm using right HashMap</vt:lpstr>
      <vt:lpstr>Spark .. BroadcastHashJoin</vt:lpstr>
      <vt:lpstr>Problem ... How to Join 2 Big Datasets ?</vt:lpstr>
      <vt:lpstr>Sort Merge Join Algorithm</vt:lpstr>
      <vt:lpstr>(Distributed)  Sort Merge Join</vt:lpstr>
      <vt:lpstr>Outline</vt:lpstr>
      <vt:lpstr>Conclusion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55</cp:revision>
  <dcterms:created xsi:type="dcterms:W3CDTF">2024-06-11T15:43:43Z</dcterms:created>
  <dcterms:modified xsi:type="dcterms:W3CDTF">2024-07-06T08:30:38Z</dcterms:modified>
</cp:coreProperties>
</file>