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258" r:id="rId5"/>
    <p:sldId id="260" r:id="rId6"/>
    <p:sldId id="313" r:id="rId7"/>
    <p:sldId id="314" r:id="rId8"/>
    <p:sldId id="315" r:id="rId9"/>
    <p:sldId id="316" r:id="rId10"/>
    <p:sldId id="261" r:id="rId11"/>
    <p:sldId id="317" r:id="rId12"/>
    <p:sldId id="259" r:id="rId13"/>
    <p:sldId id="312" r:id="rId14"/>
    <p:sldId id="319" r:id="rId15"/>
    <p:sldId id="327" r:id="rId16"/>
    <p:sldId id="328" r:id="rId17"/>
    <p:sldId id="332" r:id="rId18"/>
    <p:sldId id="335" r:id="rId19"/>
    <p:sldId id="329" r:id="rId20"/>
    <p:sldId id="334" r:id="rId21"/>
    <p:sldId id="336" r:id="rId22"/>
    <p:sldId id="307" r:id="rId23"/>
    <p:sldId id="320" r:id="rId24"/>
    <p:sldId id="321" r:id="rId25"/>
    <p:sldId id="323" r:id="rId26"/>
    <p:sldId id="325" r:id="rId27"/>
    <p:sldId id="322" r:id="rId28"/>
    <p:sldId id="318" r:id="rId29"/>
    <p:sldId id="324" r:id="rId30"/>
    <p:sldId id="326" r:id="rId31"/>
    <p:sldId id="333" r:id="rId32"/>
    <p:sldId id="330" r:id="rId33"/>
    <p:sldId id="331" r:id="rId34"/>
    <p:sldId id="308" r:id="rId35"/>
    <p:sldId id="262" r:id="rId36"/>
    <p:sldId id="263" r:id="rId37"/>
    <p:sldId id="309" r:id="rId38"/>
    <p:sldId id="264" r:id="rId39"/>
    <p:sldId id="265" r:id="rId40"/>
    <p:sldId id="310" r:id="rId41"/>
    <p:sldId id="266" r:id="rId42"/>
    <p:sldId id="267" r:id="rId43"/>
    <p:sldId id="311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89" r:id="rId66"/>
    <p:sldId id="290" r:id="rId67"/>
    <p:sldId id="291" r:id="rId68"/>
    <p:sldId id="292" r:id="rId69"/>
    <p:sldId id="293" r:id="rId70"/>
    <p:sldId id="294" r:id="rId71"/>
    <p:sldId id="295" r:id="rId72"/>
    <p:sldId id="296" r:id="rId73"/>
    <p:sldId id="297" r:id="rId74"/>
    <p:sldId id="298" r:id="rId75"/>
    <p:sldId id="299" r:id="rId76"/>
    <p:sldId id="300" r:id="rId77"/>
    <p:sldId id="301" r:id="rId78"/>
    <p:sldId id="302" r:id="rId79"/>
    <p:sldId id="303" r:id="rId80"/>
    <p:sldId id="304" r:id="rId81"/>
    <p:sldId id="305" r:id="rId8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7E4A-250F-5C8A-BEC7-613EF552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270D5-DFE8-B3C9-4309-FA246679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0B18-983B-5849-7383-89DCA290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6AE1-4FAC-F8F5-8AF0-1B66284F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2206-15AF-9340-8EDE-0C06D4B6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5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2CD-9192-34A7-DA15-BD10D1B0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1493D-DFA0-2945-BBCD-7E2DEE9E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A90C-9591-886F-B65C-A8CD730A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E5DD9-DAF3-CD33-05BA-BDC7AB16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E9F5-48AE-AFF7-52EB-F257ED2D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02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D631D-5BCC-C366-C656-1A759C1FC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50516-F015-D862-E2FE-49609E4C8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6F48-1AC1-C24D-1B78-241B1E7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96-D713-DBCF-CB1A-14EF3F2A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D51D-4783-A65C-95CF-F1B59506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5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3521-1E8B-49AE-5CDF-29DD80F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154D-3BD5-9498-9AAB-54C9BF99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16ED-2A41-38D0-9505-CD57913C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D6DE-679D-5AAD-D401-13BD68F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BC29-5B2D-74B7-8574-6FFD2760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9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10E7-9A32-35D9-D87E-A92EBDC1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3986-A0E0-3D1E-746E-6CEA74B6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EF4A-0619-F59E-7083-B480EF70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35D8-2AF5-51F9-EDAA-1F7B1287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7F3C-5085-9A03-AD22-D3E88F1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8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C53-ED9C-387C-C31A-901D4A9C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C672-94D3-A99F-2CBD-D4171710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9096-68EB-9B77-C141-EAB86A4B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E028-5901-E237-C1DB-66500C96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847-19C1-D055-1CFB-EB8EAC81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0B7B4-EF54-C9CB-91F1-79F92BBA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FD6-A3EE-753A-FA25-B6AB105B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98F9-7C02-AA3E-5131-F93702D8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C989D-466F-A492-BFA1-FB871D1A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8400F-DE1B-9329-BD83-B0F5EED0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E8BF8-8717-F9EC-3191-DDD9F35C7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2C16A-1D2A-8935-A099-86215360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94952-21E9-E325-24CF-579EA81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D9223-3572-B88D-6B75-EA6F313F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58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FFBA-4B44-690B-F9B5-084B2B12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C4CE4-2A5A-3345-0375-91C73CE2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8DE7A-382C-8CBE-82F1-46615C4A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9E972-9703-7935-9EA1-B68A575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5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4C9D0-EF33-0218-E877-54487080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94124-0BE4-0585-67AF-83211992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4DA9E-2B38-1467-F303-AAA8CE3D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8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65A1-9FA3-0105-EB6A-B176E2D8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C538-F59E-9D35-3791-6978DD2C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93258-9763-22A2-E180-84DBEF76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3DA8-9681-5793-6B24-B3747D6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4D4F-8E95-F592-94DB-DE2E8753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2D3A-9E62-D0E5-D7A0-567BED09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29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7E25-41CA-8E93-5233-63FB3007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42682-D7CA-253B-1093-E172BD554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4C9E-72EA-D9B2-6188-A22EEBC2E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37DD-58A1-7930-276B-EC1FAE1B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DB17-1B26-86CF-4D2F-4EBF26CB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33DF3-757C-4700-4089-EC647A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63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2B9B6-BFE3-BB42-68BD-F43AF4B8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B421-E94A-6377-AFE6-8DF27842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4C41-4AF1-15A3-D31E-D7F65573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E606-E436-4FAF-AC1E-AC493B96F690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49D5-DAB7-831A-5949-C86A8BEB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3AB1-C97C-9A63-433D-EAED138DF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F1395-5813-449A-B0F6-57EF4844A2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5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1593-C095-5C34-2730-833C255EF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Interactions</a:t>
            </a:r>
            <a:br>
              <a:rPr lang="fr-FR" dirty="0"/>
            </a:br>
            <a:r>
              <a:rPr lang="fr-FR" dirty="0"/>
              <a:t>Https - Html - 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491E5-C931-3957-7824-8709E6887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1676"/>
            <a:ext cx="9144000" cy="926123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403239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Traceroute</a:t>
            </a:r>
            <a:r>
              <a:rPr lang="fr-FR" dirty="0"/>
              <a:t>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5C31D-2D86-124B-F146-2440BF5E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82" y="791596"/>
            <a:ext cx="9486808" cy="3598773"/>
          </a:xfrm>
          <a:prstGeom prst="rect">
            <a:avLst/>
          </a:prstGeom>
        </p:spPr>
      </p:pic>
      <p:pic>
        <p:nvPicPr>
          <p:cNvPr id="2050" name="Picture 2" descr="4.2. The TCP/IP Internet Model ...">
            <a:extLst>
              <a:ext uri="{FF2B5EF4-FFF2-40B4-BE49-F238E27FC236}">
                <a16:creationId xmlns:a16="http://schemas.microsoft.com/office/drawing/2014/main" id="{C332F0AB-A1B2-F7A3-2D31-0BB853178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86" y="4001562"/>
            <a:ext cx="4162058" cy="27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D23363-4D1F-8DC4-64DF-C7B893F4F576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415314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969104"/>
          </a:xfrm>
        </p:spPr>
        <p:txBody>
          <a:bodyPr/>
          <a:lstStyle/>
          <a:p>
            <a:pPr algn="ctr"/>
            <a:r>
              <a:rPr lang="fr-FR" dirty="0"/>
              <a:t>HTTPS = </a:t>
            </a:r>
            <a:br>
              <a:rPr lang="fr-FR" dirty="0"/>
            </a:br>
            <a:r>
              <a:rPr lang="fr-FR" dirty="0" err="1"/>
              <a:t>Request-Response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Protocol</a:t>
            </a:r>
            <a:br>
              <a:rPr lang="fr-FR" dirty="0"/>
            </a:br>
            <a:r>
              <a:rPr lang="fr-FR" dirty="0"/>
              <a:t>over TCP-IP (+TLS)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7473E7-8261-4F92-C038-019444B9AAA4}"/>
              </a:ext>
            </a:extLst>
          </p:cNvPr>
          <p:cNvSpPr/>
          <p:nvPr/>
        </p:nvSpPr>
        <p:spPr>
          <a:xfrm rot="487552">
            <a:off x="2317445" y="3457816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03099E-D87B-08C2-FD8D-8D2CBB67469C}"/>
              </a:ext>
            </a:extLst>
          </p:cNvPr>
          <p:cNvSpPr/>
          <p:nvPr/>
        </p:nvSpPr>
        <p:spPr>
          <a:xfrm rot="10307597">
            <a:off x="2317461" y="5591374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2A92E-E9B6-0AA4-9145-46D226EEEE39}"/>
              </a:ext>
            </a:extLst>
          </p:cNvPr>
          <p:cNvSpPr txBox="1"/>
          <p:nvPr/>
        </p:nvSpPr>
        <p:spPr>
          <a:xfrm>
            <a:off x="2406678" y="2824983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https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3465E-2923-21CF-E7BD-CE2109E93031}"/>
              </a:ext>
            </a:extLst>
          </p:cNvPr>
          <p:cNvSpPr txBox="1"/>
          <p:nvPr/>
        </p:nvSpPr>
        <p:spPr>
          <a:xfrm>
            <a:off x="2395316" y="6052756"/>
            <a:ext cx="220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https </a:t>
            </a:r>
            <a:r>
              <a:rPr lang="fr-FR" sz="2400" b="1" dirty="0" err="1"/>
              <a:t>Response</a:t>
            </a:r>
            <a:endParaRPr lang="fr-F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5DC7A-D8E5-33ED-23FD-2BB6B2758DB9}"/>
              </a:ext>
            </a:extLst>
          </p:cNvPr>
          <p:cNvSpPr txBox="1"/>
          <p:nvPr/>
        </p:nvSpPr>
        <p:spPr>
          <a:xfrm>
            <a:off x="401561" y="3105834"/>
            <a:ext cx="168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TLS socket</a:t>
            </a:r>
          </a:p>
          <a:p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1603079-69A9-780E-4788-8F3E1DCD3C14}"/>
              </a:ext>
            </a:extLst>
          </p:cNvPr>
          <p:cNvSpPr/>
          <p:nvPr/>
        </p:nvSpPr>
        <p:spPr>
          <a:xfrm rot="10307597">
            <a:off x="4785081" y="5219521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37D1-63D5-4F88-8AE2-E3CB43F729BD}"/>
              </a:ext>
            </a:extLst>
          </p:cNvPr>
          <p:cNvSpPr txBox="1"/>
          <p:nvPr/>
        </p:nvSpPr>
        <p:spPr>
          <a:xfrm>
            <a:off x="4869269" y="2773774"/>
            <a:ext cx="3224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encrypted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 </a:t>
            </a:r>
            <a:r>
              <a:rPr lang="fr-FR" sz="2400" dirty="0" err="1"/>
              <a:t>Request</a:t>
            </a:r>
            <a:endParaRPr lang="fr-FR" sz="2400" dirty="0"/>
          </a:p>
          <a:p>
            <a:r>
              <a:rPr lang="fr-FR" sz="2400" dirty="0"/>
              <a:t>(over TLS)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43126-D836-FF2C-8F65-CCE61D790E65}"/>
              </a:ext>
            </a:extLst>
          </p:cNvPr>
          <p:cNvSpPr txBox="1"/>
          <p:nvPr/>
        </p:nvSpPr>
        <p:spPr>
          <a:xfrm>
            <a:off x="4824576" y="5624157"/>
            <a:ext cx="302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decrypt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Response</a:t>
            </a:r>
            <a:endParaRPr lang="fr-FR" sz="2400" dirty="0"/>
          </a:p>
          <a:p>
            <a:r>
              <a:rPr lang="fr-FR" sz="2400" dirty="0"/>
              <a:t>(over TLS)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C27BE8-28CD-6AFB-D289-2793DBAAA042}"/>
              </a:ext>
            </a:extLst>
          </p:cNvPr>
          <p:cNvSpPr/>
          <p:nvPr/>
        </p:nvSpPr>
        <p:spPr>
          <a:xfrm rot="487552">
            <a:off x="4756486" y="3802084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953A8B-3B2B-5318-06EB-98AC50E79E07}"/>
              </a:ext>
            </a:extLst>
          </p:cNvPr>
          <p:cNvSpPr/>
          <p:nvPr/>
        </p:nvSpPr>
        <p:spPr>
          <a:xfrm rot="487552">
            <a:off x="7195077" y="4161639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1A0725-AD21-8F6F-26C2-8C546597845B}"/>
              </a:ext>
            </a:extLst>
          </p:cNvPr>
          <p:cNvSpPr/>
          <p:nvPr/>
        </p:nvSpPr>
        <p:spPr>
          <a:xfrm rot="10307597">
            <a:off x="7195061" y="4851555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A625A-B5D0-D9E2-857F-8E67E70BE846}"/>
              </a:ext>
            </a:extLst>
          </p:cNvPr>
          <p:cNvSpPr txBox="1"/>
          <p:nvPr/>
        </p:nvSpPr>
        <p:spPr>
          <a:xfrm>
            <a:off x="401560" y="5624157"/>
            <a:ext cx="193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response</a:t>
            </a:r>
            <a:endParaRPr lang="fr-FR" dirty="0"/>
          </a:p>
          <a:p>
            <a:r>
              <a:rPr lang="fr-FR" dirty="0"/>
              <a:t>close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69374-C914-194E-F9D0-F51C55FF19AC}"/>
              </a:ext>
            </a:extLst>
          </p:cNvPr>
          <p:cNvSpPr txBox="1"/>
          <p:nvPr/>
        </p:nvSpPr>
        <p:spPr>
          <a:xfrm>
            <a:off x="7527803" y="3333340"/>
            <a:ext cx="2471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Request</a:t>
            </a:r>
            <a:endParaRPr lang="fr-FR" sz="2400" dirty="0"/>
          </a:p>
          <a:p>
            <a:r>
              <a:rPr lang="fr-FR" sz="2400" dirty="0"/>
              <a:t>in TCP-IP </a:t>
            </a:r>
            <a:r>
              <a:rPr lang="fr-FR" sz="2400" dirty="0" err="1"/>
              <a:t>Packet</a:t>
            </a:r>
            <a:r>
              <a:rPr lang="fr-FR" sz="2400" dirty="0"/>
              <a:t>(s)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F381-5C71-0E5F-7FF1-4EE95E089538}"/>
              </a:ext>
            </a:extLst>
          </p:cNvPr>
          <p:cNvSpPr txBox="1"/>
          <p:nvPr/>
        </p:nvSpPr>
        <p:spPr>
          <a:xfrm>
            <a:off x="7626984" y="4985407"/>
            <a:ext cx="2843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Response</a:t>
            </a:r>
            <a:endParaRPr lang="fr-FR" sz="2400" dirty="0"/>
          </a:p>
          <a:p>
            <a:r>
              <a:rPr lang="fr-FR" sz="2400" dirty="0" err="1"/>
              <a:t>from</a:t>
            </a:r>
            <a:r>
              <a:rPr lang="fr-FR" sz="2400" dirty="0"/>
              <a:t> TCP-IP </a:t>
            </a:r>
            <a:r>
              <a:rPr lang="fr-FR" sz="2400" dirty="0" err="1"/>
              <a:t>Packet</a:t>
            </a:r>
            <a:r>
              <a:rPr lang="fr-FR" sz="2400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240213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Request</a:t>
            </a:r>
            <a:r>
              <a:rPr lang="fr-FR" dirty="0"/>
              <a:t> (GET, POST, PUT, 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81643-9F9C-2132-1DCB-DF45129B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96" y="2143872"/>
            <a:ext cx="8654573" cy="4406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69B-8926-1D3E-BF69-DA9FBD20BDBD}"/>
              </a:ext>
            </a:extLst>
          </p:cNvPr>
          <p:cNvSpPr txBox="1"/>
          <p:nvPr/>
        </p:nvSpPr>
        <p:spPr>
          <a:xfrm>
            <a:off x="351692" y="13041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https://en.wikipedia.org/wiki/HTTP</a:t>
            </a:r>
          </a:p>
        </p:txBody>
      </p:sp>
    </p:spTree>
    <p:extLst>
      <p:ext uri="{BB962C8B-B14F-4D97-AF65-F5344CB8AC3E}">
        <p14:creationId xmlns:p14="http://schemas.microsoft.com/office/powerpoint/2010/main" val="49082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(200, 300, 400, 500 ...)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C5B55-D9FF-CC8B-E1A6-6522B109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68" y="2215662"/>
            <a:ext cx="8802064" cy="4091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A5673-2E95-15DF-6F65-1B2CA6011DF6}"/>
              </a:ext>
            </a:extLst>
          </p:cNvPr>
          <p:cNvSpPr txBox="1"/>
          <p:nvPr/>
        </p:nvSpPr>
        <p:spPr>
          <a:xfrm>
            <a:off x="351692" y="13041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https://en.wikipedia.org/wiki/HTTP</a:t>
            </a:r>
          </a:p>
        </p:txBody>
      </p:sp>
    </p:spTree>
    <p:extLst>
      <p:ext uri="{BB962C8B-B14F-4D97-AF65-F5344CB8AC3E}">
        <p14:creationId xmlns:p14="http://schemas.microsoft.com/office/powerpoint/2010/main" val="136585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Can </a:t>
            </a:r>
            <a:r>
              <a:rPr lang="fr-FR" dirty="0" err="1"/>
              <a:t>you</a:t>
            </a:r>
            <a:r>
              <a:rPr lang="fr-FR" dirty="0"/>
              <a:t> GET/POST ONLY Html </a:t>
            </a:r>
            <a:r>
              <a:rPr lang="fr-FR" dirty="0" err="1"/>
              <a:t>from</a:t>
            </a:r>
            <a:r>
              <a:rPr lang="fr-FR" dirty="0"/>
              <a:t> Https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2162E-7F36-2808-FFD1-8DACB84E98D2}"/>
              </a:ext>
            </a:extLst>
          </p:cNvPr>
          <p:cNvSpPr txBox="1"/>
          <p:nvPr/>
        </p:nvSpPr>
        <p:spPr>
          <a:xfrm>
            <a:off x="2365829" y="2041676"/>
            <a:ext cx="40984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 have </a:t>
            </a:r>
            <a:r>
              <a:rPr lang="fr-FR" b="1" dirty="0"/>
              <a:t>2 parts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b="1" dirty="0"/>
              <a:t>part 1  in </a:t>
            </a:r>
            <a:r>
              <a:rPr lang="fr-FR" b="1" dirty="0" err="1"/>
              <a:t>text</a:t>
            </a:r>
            <a:r>
              <a:rPr lang="fr-FR" dirty="0"/>
              <a:t>:</a:t>
            </a:r>
          </a:p>
          <a:p>
            <a:r>
              <a:rPr lang="fr-FR" dirty="0"/>
              <a:t>  line 1 = VERB (GET/PUT/POST..)  +  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  line 2, 3, ..N =    http header </a:t>
            </a:r>
            <a:r>
              <a:rPr lang="fr-FR" dirty="0" err="1"/>
              <a:t>name</a:t>
            </a:r>
            <a:r>
              <a:rPr lang="fr-FR" dirty="0"/>
              <a:t>=value</a:t>
            </a:r>
          </a:p>
          <a:p>
            <a:endParaRPr lang="fr-FR" dirty="0"/>
          </a:p>
          <a:p>
            <a:r>
              <a:rPr lang="fr-FR" b="1" dirty="0" err="1"/>
              <a:t>separator</a:t>
            </a:r>
            <a:r>
              <a:rPr lang="fr-FR" b="1" dirty="0"/>
              <a:t> line</a:t>
            </a:r>
            <a:r>
              <a:rPr lang="fr-FR" dirty="0"/>
              <a:t> : "."</a:t>
            </a:r>
          </a:p>
          <a:p>
            <a:endParaRPr lang="fr-FR" dirty="0"/>
          </a:p>
          <a:p>
            <a:r>
              <a:rPr lang="fr-FR" b="1" dirty="0"/>
              <a:t>part 2 in </a:t>
            </a:r>
            <a:r>
              <a:rPr lang="fr-FR" b="1" dirty="0" err="1"/>
              <a:t>any</a:t>
            </a:r>
            <a:r>
              <a:rPr lang="fr-FR" b="1" dirty="0"/>
              <a:t> format (byte[])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72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926122"/>
          </a:xfrm>
        </p:spPr>
        <p:txBody>
          <a:bodyPr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a page (N </a:t>
            </a:r>
            <a:r>
              <a:rPr lang="fr-FR" dirty="0" err="1"/>
              <a:t>Requests</a:t>
            </a:r>
            <a:r>
              <a:rPr lang="fr-FR" dirty="0"/>
              <a:t>: html, png, </a:t>
            </a:r>
            <a:r>
              <a:rPr lang="fr-FR" dirty="0" err="1"/>
              <a:t>js</a:t>
            </a:r>
            <a:r>
              <a:rPr lang="fr-FR" dirty="0"/>
              <a:t>, </a:t>
            </a:r>
            <a:r>
              <a:rPr lang="fr-FR" dirty="0" err="1"/>
              <a:t>svg</a:t>
            </a:r>
            <a:r>
              <a:rPr lang="fr-FR" dirty="0"/>
              <a:t>, </a:t>
            </a:r>
            <a:r>
              <a:rPr lang="fr-FR" dirty="0" err="1"/>
              <a:t>css</a:t>
            </a:r>
            <a:r>
              <a:rPr lang="fr-FR" dirty="0"/>
              <a:t>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EF1B9-0788-43E5-72D5-0CBC34B6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7" y="926123"/>
            <a:ext cx="8400448" cy="589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2A6E5-ABEA-6B78-29EF-21A1096672D2}"/>
              </a:ext>
            </a:extLst>
          </p:cNvPr>
          <p:cNvSpPr txBox="1"/>
          <p:nvPr/>
        </p:nvSpPr>
        <p:spPr>
          <a:xfrm>
            <a:off x="58057" y="13828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:</a:t>
            </a:r>
            <a:br>
              <a:rPr lang="fr-FR" dirty="0"/>
            </a:br>
            <a:endParaRPr lang="fr-FR" dirty="0"/>
          </a:p>
          <a:p>
            <a:r>
              <a:rPr lang="fr-FR" dirty="0"/>
              <a:t>https://www.wikipedia.org/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87B6DA-CD21-65E4-5E86-9779EA57FBB5}"/>
              </a:ext>
            </a:extLst>
          </p:cNvPr>
          <p:cNvCxnSpPr>
            <a:cxnSpLocks/>
          </p:cNvCxnSpPr>
          <p:nvPr/>
        </p:nvCxnSpPr>
        <p:spPr>
          <a:xfrm flipH="1">
            <a:off x="3978427" y="1478039"/>
            <a:ext cx="2175630" cy="20344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924D54-451B-41DD-8712-0B828F733141}"/>
              </a:ext>
            </a:extLst>
          </p:cNvPr>
          <p:cNvSpPr/>
          <p:nvPr/>
        </p:nvSpPr>
        <p:spPr>
          <a:xfrm>
            <a:off x="5737981" y="1138163"/>
            <a:ext cx="851505" cy="33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17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Content-</a:t>
            </a:r>
            <a:r>
              <a:rPr lang="fr-FR" dirty="0" err="1"/>
              <a:t>Length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818DE-C653-616F-8F22-57567A2F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33" y="2566644"/>
            <a:ext cx="10104549" cy="399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34AB9-865F-D5FE-4577-F5BC29E973AF}"/>
              </a:ext>
            </a:extLst>
          </p:cNvPr>
          <p:cNvSpPr txBox="1"/>
          <p:nvPr/>
        </p:nvSpPr>
        <p:spPr>
          <a:xfrm>
            <a:off x="1485294" y="1238552"/>
            <a:ext cx="8216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How can Http </a:t>
            </a:r>
            <a:r>
              <a:rPr lang="fr-FR" sz="2000" dirty="0" err="1"/>
              <a:t>knows</a:t>
            </a:r>
            <a:r>
              <a:rPr lang="fr-FR" sz="2000" dirty="0"/>
              <a:t> the full </a:t>
            </a:r>
            <a:r>
              <a:rPr lang="fr-FR" sz="2000" dirty="0" err="1"/>
              <a:t>binary</a:t>
            </a:r>
            <a:r>
              <a:rPr lang="fr-FR" sz="2000" dirty="0"/>
              <a:t> content </a:t>
            </a:r>
            <a:r>
              <a:rPr lang="fr-FR" sz="2000" dirty="0" err="1"/>
              <a:t>response</a:t>
            </a:r>
            <a:r>
              <a:rPr lang="fr-FR" sz="2000" dirty="0"/>
              <a:t>, </a:t>
            </a:r>
            <a:r>
              <a:rPr lang="fr-FR" sz="2000" dirty="0" err="1"/>
              <a:t>then</a:t>
            </a:r>
            <a:r>
              <a:rPr lang="fr-FR" sz="2000" dirty="0"/>
              <a:t> close the socket ?</a:t>
            </a:r>
          </a:p>
          <a:p>
            <a:endParaRPr lang="fr-FR" sz="2000" dirty="0"/>
          </a:p>
          <a:p>
            <a:r>
              <a:rPr lang="fr-FR" sz="2000" dirty="0"/>
              <a:t>... By </a:t>
            </a:r>
            <a:r>
              <a:rPr lang="fr-FR" sz="2000" dirty="0" err="1"/>
              <a:t>using</a:t>
            </a:r>
            <a:r>
              <a:rPr lang="fr-FR" sz="2000" dirty="0"/>
              <a:t> a Http Header "Content-</a:t>
            </a:r>
            <a:r>
              <a:rPr lang="fr-FR" sz="2000" dirty="0" err="1"/>
              <a:t>Length</a:t>
            </a:r>
            <a:r>
              <a:rPr lang="fr-FR" sz="2000" dirty="0"/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6919D-C31A-0E72-5AC7-BFCB13E9C046}"/>
              </a:ext>
            </a:extLst>
          </p:cNvPr>
          <p:cNvSpPr/>
          <p:nvPr/>
        </p:nvSpPr>
        <p:spPr>
          <a:xfrm>
            <a:off x="4673600" y="6299199"/>
            <a:ext cx="2728686" cy="26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55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Copy </a:t>
            </a:r>
            <a:r>
              <a:rPr lang="fr-FR" dirty="0" err="1"/>
              <a:t>Request</a:t>
            </a:r>
            <a:r>
              <a:rPr lang="fr-FR" dirty="0"/>
              <a:t>/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6BE16-A526-3614-4F65-B6C509F47768}"/>
              </a:ext>
            </a:extLst>
          </p:cNvPr>
          <p:cNvSpPr txBox="1"/>
          <p:nvPr/>
        </p:nvSpPr>
        <p:spPr>
          <a:xfrm>
            <a:off x="614438" y="1664305"/>
            <a:ext cx="730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usefull</a:t>
            </a:r>
            <a:r>
              <a:rPr lang="fr-FR" dirty="0"/>
              <a:t> to </a:t>
            </a:r>
            <a:r>
              <a:rPr lang="fr-FR" dirty="0" err="1"/>
              <a:t>reproduce</a:t>
            </a:r>
            <a:r>
              <a:rPr lang="fr-FR" dirty="0"/>
              <a:t> Http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manually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"Postman", or "</a:t>
            </a:r>
            <a:r>
              <a:rPr lang="fr-FR" dirty="0" err="1"/>
              <a:t>Curl</a:t>
            </a:r>
            <a:r>
              <a:rPr lang="fr-FR" dirty="0"/>
              <a:t>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AD92C-C7C9-102A-9C69-F7BDB9BE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0" y="2126616"/>
            <a:ext cx="8306520" cy="417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296274-395A-4A13-30E9-EEC1EA092DC7}"/>
              </a:ext>
            </a:extLst>
          </p:cNvPr>
          <p:cNvSpPr/>
          <p:nvPr/>
        </p:nvSpPr>
        <p:spPr>
          <a:xfrm>
            <a:off x="6773333" y="3468309"/>
            <a:ext cx="1407886" cy="33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8A0A5E-2CF5-BFD1-1E86-1272C7EF597F}"/>
              </a:ext>
            </a:extLst>
          </p:cNvPr>
          <p:cNvCxnSpPr>
            <a:cxnSpLocks/>
          </p:cNvCxnSpPr>
          <p:nvPr/>
        </p:nvCxnSpPr>
        <p:spPr>
          <a:xfrm>
            <a:off x="4257524" y="2859314"/>
            <a:ext cx="338666" cy="15578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4F232-DB22-E340-6CD6-C8D742C60D46}"/>
              </a:ext>
            </a:extLst>
          </p:cNvPr>
          <p:cNvSpPr/>
          <p:nvPr/>
        </p:nvSpPr>
        <p:spPr>
          <a:xfrm>
            <a:off x="4688113" y="4292601"/>
            <a:ext cx="1901373" cy="339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83889C-2B43-2E18-899A-548C56CB97D8}"/>
              </a:ext>
            </a:extLst>
          </p:cNvPr>
          <p:cNvCxnSpPr>
            <a:cxnSpLocks/>
          </p:cNvCxnSpPr>
          <p:nvPr/>
        </p:nvCxnSpPr>
        <p:spPr>
          <a:xfrm flipV="1">
            <a:off x="6502400" y="3638247"/>
            <a:ext cx="179009" cy="561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3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9847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Shell Command "</a:t>
            </a:r>
            <a:r>
              <a:rPr lang="fr-FR" dirty="0" err="1"/>
              <a:t>curl</a:t>
            </a:r>
            <a:r>
              <a:rPr lang="fr-FR" dirty="0"/>
              <a:t>"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with</a:t>
            </a:r>
            <a:r>
              <a:rPr lang="fr-FR" dirty="0"/>
              <a:t>  "-v" for </a:t>
            </a:r>
            <a:r>
              <a:rPr lang="fr-FR" dirty="0" err="1"/>
              <a:t>verbose</a:t>
            </a:r>
            <a:r>
              <a:rPr lang="fr-FR" dirty="0"/>
              <a:t>, "--output -" for </a:t>
            </a:r>
            <a:r>
              <a:rPr lang="fr-FR" dirty="0" err="1"/>
              <a:t>binary</a:t>
            </a:r>
            <a:r>
              <a:rPr lang="fr-FR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B20A2-2635-747F-A885-807412D9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1" y="1920723"/>
            <a:ext cx="11576417" cy="35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5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90" y="0"/>
            <a:ext cx="11858172" cy="1199847"/>
          </a:xfrm>
        </p:spPr>
        <p:txBody>
          <a:bodyPr/>
          <a:lstStyle/>
          <a:p>
            <a:pPr algn="ctr"/>
            <a:r>
              <a:rPr lang="fr-FR" dirty="0"/>
              <a:t>"</a:t>
            </a:r>
            <a:r>
              <a:rPr lang="fr-FR" dirty="0" err="1"/>
              <a:t>curl</a:t>
            </a:r>
            <a:r>
              <a:rPr lang="fr-FR" dirty="0"/>
              <a:t>" </a:t>
            </a:r>
            <a:r>
              <a:rPr lang="fr-FR" dirty="0" err="1"/>
              <a:t>with</a:t>
            </a:r>
            <a:r>
              <a:rPr lang="fr-FR" dirty="0"/>
              <a:t>  "-v" for </a:t>
            </a:r>
            <a:r>
              <a:rPr lang="fr-FR" dirty="0" err="1"/>
              <a:t>verbose</a:t>
            </a:r>
            <a:br>
              <a:rPr lang="fr-FR" dirty="0"/>
            </a:br>
            <a:r>
              <a:rPr lang="fr-FR" dirty="0"/>
              <a:t>part 1/3: </a:t>
            </a:r>
            <a:r>
              <a:rPr lang="fr-FR" dirty="0" err="1"/>
              <a:t>connection</a:t>
            </a:r>
            <a:r>
              <a:rPr lang="fr-FR" dirty="0"/>
              <a:t> "*" + sent "&gt;" Http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71DA7-F957-FF21-215D-65EE6CBE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1465345"/>
            <a:ext cx="9976152" cy="5094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5EF8FF-2B8A-A696-32C1-ACE8AF075F40}"/>
              </a:ext>
            </a:extLst>
          </p:cNvPr>
          <p:cNvSpPr/>
          <p:nvPr/>
        </p:nvSpPr>
        <p:spPr>
          <a:xfrm>
            <a:off x="1611086" y="2736081"/>
            <a:ext cx="212876" cy="1911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54B15-1249-EF4A-827B-1000D449B20D}"/>
              </a:ext>
            </a:extLst>
          </p:cNvPr>
          <p:cNvSpPr/>
          <p:nvPr/>
        </p:nvSpPr>
        <p:spPr>
          <a:xfrm>
            <a:off x="1611086" y="4712443"/>
            <a:ext cx="212876" cy="1516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88D23-1664-8383-10CF-F337EC5778D2}"/>
              </a:ext>
            </a:extLst>
          </p:cNvPr>
          <p:cNvSpPr txBox="1"/>
          <p:nvPr/>
        </p:nvSpPr>
        <p:spPr>
          <a:xfrm>
            <a:off x="280610" y="3522134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connection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DB417-96B0-63B8-2866-9EE57C7EE9DC}"/>
              </a:ext>
            </a:extLst>
          </p:cNvPr>
          <p:cNvSpPr txBox="1"/>
          <p:nvPr/>
        </p:nvSpPr>
        <p:spPr>
          <a:xfrm>
            <a:off x="210458" y="5203372"/>
            <a:ext cx="138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sent</a:t>
            </a:r>
          </a:p>
          <a:p>
            <a:r>
              <a:rPr lang="fr-FR" dirty="0"/>
              <a:t>http headers</a:t>
            </a:r>
          </a:p>
        </p:txBody>
      </p:sp>
    </p:spTree>
    <p:extLst>
      <p:ext uri="{BB962C8B-B14F-4D97-AF65-F5344CB8AC3E}">
        <p14:creationId xmlns:p14="http://schemas.microsoft.com/office/powerpoint/2010/main" val="24390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</p:spTree>
    <p:extLst>
      <p:ext uri="{BB962C8B-B14F-4D97-AF65-F5344CB8AC3E}">
        <p14:creationId xmlns:p14="http://schemas.microsoft.com/office/powerpoint/2010/main" val="271543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9847"/>
          </a:xfrm>
        </p:spPr>
        <p:txBody>
          <a:bodyPr/>
          <a:lstStyle/>
          <a:p>
            <a:pPr algn="ctr"/>
            <a:r>
              <a:rPr lang="fr-FR" dirty="0"/>
              <a:t>"</a:t>
            </a:r>
            <a:r>
              <a:rPr lang="fr-FR" dirty="0" err="1"/>
              <a:t>curl</a:t>
            </a:r>
            <a:r>
              <a:rPr lang="fr-FR" dirty="0"/>
              <a:t>" </a:t>
            </a:r>
            <a:r>
              <a:rPr lang="fr-FR" dirty="0" err="1"/>
              <a:t>with</a:t>
            </a:r>
            <a:r>
              <a:rPr lang="fr-FR" dirty="0"/>
              <a:t> "-v" for </a:t>
            </a:r>
            <a:r>
              <a:rPr lang="fr-FR" dirty="0" err="1"/>
              <a:t>verbose</a:t>
            </a:r>
            <a:br>
              <a:rPr lang="fr-FR" dirty="0"/>
            </a:br>
            <a:r>
              <a:rPr lang="fr-FR" dirty="0"/>
              <a:t>part 2/3: "&lt;" </a:t>
            </a:r>
            <a:r>
              <a:rPr lang="fr-FR" dirty="0" err="1"/>
              <a:t>received</a:t>
            </a:r>
            <a:r>
              <a:rPr lang="fr-FR" dirty="0"/>
              <a:t> http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74E0F-F73D-F8C5-3542-4F33F16D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62" y="1422400"/>
            <a:ext cx="10413286" cy="533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FE8821-9439-D0EC-ADF3-A73F243E698D}"/>
              </a:ext>
            </a:extLst>
          </p:cNvPr>
          <p:cNvSpPr/>
          <p:nvPr/>
        </p:nvSpPr>
        <p:spPr>
          <a:xfrm>
            <a:off x="1301446" y="2114386"/>
            <a:ext cx="232229" cy="3618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1717D-C89D-7E38-BD4D-EBEE6BA16F00}"/>
              </a:ext>
            </a:extLst>
          </p:cNvPr>
          <p:cNvSpPr txBox="1"/>
          <p:nvPr/>
        </p:nvSpPr>
        <p:spPr>
          <a:xfrm>
            <a:off x="-27801" y="3595914"/>
            <a:ext cx="138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received</a:t>
            </a:r>
            <a:endParaRPr lang="fr-FR" dirty="0"/>
          </a:p>
          <a:p>
            <a:r>
              <a:rPr lang="fr-FR" dirty="0"/>
              <a:t>http headers</a:t>
            </a:r>
          </a:p>
        </p:txBody>
      </p:sp>
    </p:spTree>
    <p:extLst>
      <p:ext uri="{BB962C8B-B14F-4D97-AF65-F5344CB8AC3E}">
        <p14:creationId xmlns:p14="http://schemas.microsoft.com/office/powerpoint/2010/main" val="213549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9847"/>
          </a:xfrm>
        </p:spPr>
        <p:txBody>
          <a:bodyPr/>
          <a:lstStyle/>
          <a:p>
            <a:pPr algn="ctr"/>
            <a:r>
              <a:rPr lang="fr-FR" dirty="0" err="1"/>
              <a:t>curl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 "-v" for </a:t>
            </a:r>
            <a:r>
              <a:rPr lang="fr-FR" dirty="0" err="1"/>
              <a:t>verbose</a:t>
            </a:r>
            <a:br>
              <a:rPr lang="fr-FR" dirty="0"/>
            </a:br>
            <a:r>
              <a:rPr lang="fr-FR" dirty="0"/>
              <a:t>part 3/3: </a:t>
            </a:r>
            <a:r>
              <a:rPr lang="fr-FR" dirty="0" err="1"/>
              <a:t>received</a:t>
            </a:r>
            <a:r>
              <a:rPr lang="fr-FR" dirty="0"/>
              <a:t>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98AC1-ECB1-0409-561D-9D8C6A86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57" y="2278742"/>
            <a:ext cx="11078343" cy="31492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F95B9C-9E37-5EFD-629C-495CB913B364}"/>
              </a:ext>
            </a:extLst>
          </p:cNvPr>
          <p:cNvSpPr/>
          <p:nvPr/>
        </p:nvSpPr>
        <p:spPr>
          <a:xfrm>
            <a:off x="1035352" y="3048000"/>
            <a:ext cx="348344" cy="198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2F2-0176-CB7F-EFE4-13E9AFB5EF4A}"/>
              </a:ext>
            </a:extLst>
          </p:cNvPr>
          <p:cNvSpPr txBox="1"/>
          <p:nvPr/>
        </p:nvSpPr>
        <p:spPr>
          <a:xfrm>
            <a:off x="-81020" y="2681375"/>
            <a:ext cx="123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empty</a:t>
            </a:r>
            <a:r>
              <a:rPr lang="fr-FR" dirty="0"/>
              <a:t> line </a:t>
            </a:r>
          </a:p>
          <a:p>
            <a:r>
              <a:rPr lang="fr-FR" dirty="0" err="1"/>
              <a:t>separator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66848-D76F-23D8-CEF8-F72B6EE104A7}"/>
              </a:ext>
            </a:extLst>
          </p:cNvPr>
          <p:cNvSpPr txBox="1"/>
          <p:nvPr/>
        </p:nvSpPr>
        <p:spPr>
          <a:xfrm>
            <a:off x="-25686" y="4164419"/>
            <a:ext cx="982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received</a:t>
            </a:r>
            <a:endParaRPr lang="fr-FR" dirty="0"/>
          </a:p>
          <a:p>
            <a:r>
              <a:rPr lang="fr-FR" dirty="0"/>
              <a:t>body</a:t>
            </a:r>
          </a:p>
          <a:p>
            <a:r>
              <a:rPr lang="fr-FR" dirty="0"/>
              <a:t>(</a:t>
            </a:r>
            <a:r>
              <a:rPr lang="fr-FR" dirty="0" err="1"/>
              <a:t>binary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95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2983523"/>
            <a:ext cx="7285893" cy="355795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56339" y="2256693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9"/>
            <a:ext cx="7104186" cy="96132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85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13215"/>
          </a:xfrm>
        </p:spPr>
        <p:txBody>
          <a:bodyPr/>
          <a:lstStyle/>
          <a:p>
            <a:pPr algn="ctr"/>
            <a:r>
              <a:rPr lang="fr-FR" dirty="0" err="1"/>
              <a:t>Request</a:t>
            </a:r>
            <a:r>
              <a:rPr lang="fr-FR" dirty="0"/>
              <a:t> as "Blocking" (Low-</a:t>
            </a:r>
            <a:r>
              <a:rPr lang="fr-FR" dirty="0" err="1"/>
              <a:t>Level</a:t>
            </a:r>
            <a:r>
              <a:rPr lang="fr-FR" dirty="0"/>
              <a:t>) Code / </a:t>
            </a:r>
            <a:r>
              <a:rPr lang="fr-FR" dirty="0" err="1"/>
              <a:t>SystemCalls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13187-CA80-56B8-EE79-443F49D82D5A}"/>
              </a:ext>
            </a:extLst>
          </p:cNvPr>
          <p:cNvSpPr txBox="1"/>
          <p:nvPr/>
        </p:nvSpPr>
        <p:spPr>
          <a:xfrm>
            <a:off x="1616571" y="2099239"/>
            <a:ext cx="514615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Socket s = // new Socket(...)</a:t>
            </a:r>
          </a:p>
          <a:p>
            <a:r>
              <a:rPr lang="fr-FR" sz="2000" dirty="0"/>
              <a:t>   </a:t>
            </a:r>
            <a:r>
              <a:rPr lang="fr-FR" sz="2000" dirty="0" err="1"/>
              <a:t>SSLSocketFactory.getDefault</a:t>
            </a:r>
            <a:r>
              <a:rPr lang="fr-FR" sz="2000" dirty="0"/>
              <a:t>().</a:t>
            </a:r>
            <a:r>
              <a:rPr lang="fr-FR" sz="2000" dirty="0" err="1"/>
              <a:t>createSocket</a:t>
            </a:r>
            <a:r>
              <a:rPr lang="fr-FR" sz="2000" dirty="0"/>
              <a:t>(..)</a:t>
            </a:r>
          </a:p>
          <a:p>
            <a:r>
              <a:rPr lang="fr-FR" sz="2000" dirty="0" err="1"/>
              <a:t>s.</a:t>
            </a:r>
            <a:r>
              <a:rPr lang="fr-FR" sz="2000" b="1" dirty="0" err="1"/>
              <a:t>connect</a:t>
            </a:r>
            <a:r>
              <a:rPr lang="fr-FR" sz="2000" dirty="0"/>
              <a:t>(...)</a:t>
            </a:r>
          </a:p>
          <a:p>
            <a:endParaRPr lang="fr-FR" sz="2000" dirty="0"/>
          </a:p>
          <a:p>
            <a:r>
              <a:rPr lang="fr-FR" sz="2000" dirty="0" err="1"/>
              <a:t>OutputStream</a:t>
            </a:r>
            <a:r>
              <a:rPr lang="fr-FR" sz="2000" dirty="0"/>
              <a:t> out = </a:t>
            </a:r>
            <a:r>
              <a:rPr lang="fr-FR" sz="2000" dirty="0" err="1"/>
              <a:t>s.outputStream</a:t>
            </a:r>
            <a:r>
              <a:rPr lang="fr-FR" sz="2000" dirty="0"/>
              <a:t>()</a:t>
            </a:r>
          </a:p>
          <a:p>
            <a:r>
              <a:rPr lang="fr-FR" sz="2000" dirty="0" err="1"/>
              <a:t>out.</a:t>
            </a:r>
            <a:r>
              <a:rPr lang="fr-FR" sz="2000" b="1" dirty="0" err="1"/>
              <a:t>write</a:t>
            </a:r>
            <a:r>
              <a:rPr lang="fr-FR" sz="2000" dirty="0"/>
              <a:t>("GET / HTTP 1.0\n")</a:t>
            </a:r>
          </a:p>
          <a:p>
            <a:r>
              <a:rPr lang="fr-FR" sz="2000" dirty="0" err="1"/>
              <a:t>out</a:t>
            </a:r>
            <a:r>
              <a:rPr lang="fr-FR" sz="2000" b="1" dirty="0" err="1"/>
              <a:t>.flush</a:t>
            </a:r>
            <a:r>
              <a:rPr lang="fr-FR" sz="2000" dirty="0"/>
              <a:t>()</a:t>
            </a:r>
          </a:p>
          <a:p>
            <a:endParaRPr lang="fr-FR" sz="2000" dirty="0"/>
          </a:p>
          <a:p>
            <a:r>
              <a:rPr lang="fr-FR" sz="2000" dirty="0" err="1"/>
              <a:t>InputStream</a:t>
            </a:r>
            <a:r>
              <a:rPr lang="fr-FR" sz="2000" dirty="0"/>
              <a:t> in = </a:t>
            </a:r>
            <a:r>
              <a:rPr lang="fr-FR" sz="2000" dirty="0" err="1"/>
              <a:t>s.inputStream</a:t>
            </a:r>
            <a:r>
              <a:rPr lang="fr-FR" sz="2000" dirty="0"/>
              <a:t>()</a:t>
            </a:r>
          </a:p>
          <a:p>
            <a:r>
              <a:rPr lang="fr-FR" sz="2000" dirty="0"/>
              <a:t>byte[] buffer = new byte[4096]</a:t>
            </a:r>
          </a:p>
          <a:p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readCount</a:t>
            </a:r>
            <a:r>
              <a:rPr lang="fr-FR" sz="2000" dirty="0"/>
              <a:t> = </a:t>
            </a:r>
            <a:r>
              <a:rPr lang="fr-FR" sz="2000" dirty="0" err="1"/>
              <a:t>in.</a:t>
            </a:r>
            <a:r>
              <a:rPr lang="fr-FR" sz="2000" b="1" dirty="0" err="1"/>
              <a:t>read</a:t>
            </a:r>
            <a:r>
              <a:rPr lang="fr-FR" sz="2000" dirty="0"/>
              <a:t>(buffer)</a:t>
            </a:r>
          </a:p>
          <a:p>
            <a:endParaRPr lang="fr-FR" sz="2000" dirty="0"/>
          </a:p>
          <a:p>
            <a:r>
              <a:rPr lang="fr-FR" sz="2000" dirty="0" err="1"/>
              <a:t>s.</a:t>
            </a:r>
            <a:r>
              <a:rPr lang="fr-FR" sz="2000" b="1" dirty="0" err="1"/>
              <a:t>close</a:t>
            </a:r>
            <a:r>
              <a:rPr lang="fr-FR" sz="2000" dirty="0"/>
              <a:t>()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8A851DD-8962-AD28-7B23-D2D2CE202773}"/>
              </a:ext>
            </a:extLst>
          </p:cNvPr>
          <p:cNvSpPr/>
          <p:nvPr/>
        </p:nvSpPr>
        <p:spPr>
          <a:xfrm rot="5400000">
            <a:off x="7408911" y="2702918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2DF8-2843-4200-427A-DB87BAA6BB3E}"/>
              </a:ext>
            </a:extLst>
          </p:cNvPr>
          <p:cNvSpPr txBox="1"/>
          <p:nvPr/>
        </p:nvSpPr>
        <p:spPr>
          <a:xfrm>
            <a:off x="8178168" y="2725472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connect</a:t>
            </a:r>
            <a:r>
              <a:rPr lang="fr-FR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6C49864-C801-72AC-15F8-5787A51D53E5}"/>
              </a:ext>
            </a:extLst>
          </p:cNvPr>
          <p:cNvSpPr/>
          <p:nvPr/>
        </p:nvSpPr>
        <p:spPr>
          <a:xfrm rot="5400000">
            <a:off x="7418587" y="3416539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257BA-9152-788B-68C8-364EFF80DAC8}"/>
              </a:ext>
            </a:extLst>
          </p:cNvPr>
          <p:cNvSpPr txBox="1"/>
          <p:nvPr/>
        </p:nvSpPr>
        <p:spPr>
          <a:xfrm>
            <a:off x="3131999" y="1375446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</a:t>
            </a:r>
            <a:r>
              <a:rPr lang="fr-FR" dirty="0"/>
              <a:t> (ex: java)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AEE78-4F88-F637-1595-3BDCE4F65280}"/>
              </a:ext>
            </a:extLst>
          </p:cNvPr>
          <p:cNvSpPr txBox="1"/>
          <p:nvPr/>
        </p:nvSpPr>
        <p:spPr>
          <a:xfrm>
            <a:off x="8174910" y="3465907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write</a:t>
            </a:r>
            <a:r>
              <a:rPr lang="fr-FR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75A6A-0415-64C7-1703-9CEE3BAE4611}"/>
              </a:ext>
            </a:extLst>
          </p:cNvPr>
          <p:cNvSpPr txBox="1"/>
          <p:nvPr/>
        </p:nvSpPr>
        <p:spPr>
          <a:xfrm>
            <a:off x="7643610" y="1384715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System Calls</a:t>
            </a:r>
            <a:endParaRPr lang="fr-FR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21C63E6-754E-0416-9F62-5C053442D79E}"/>
              </a:ext>
            </a:extLst>
          </p:cNvPr>
          <p:cNvSpPr/>
          <p:nvPr/>
        </p:nvSpPr>
        <p:spPr>
          <a:xfrm rot="5400000">
            <a:off x="7408910" y="3833809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14DF8-85B6-A5BB-E84E-C37BD7C389AA}"/>
              </a:ext>
            </a:extLst>
          </p:cNvPr>
          <p:cNvSpPr txBox="1"/>
          <p:nvPr/>
        </p:nvSpPr>
        <p:spPr>
          <a:xfrm>
            <a:off x="8165233" y="38831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flush</a:t>
            </a:r>
            <a:r>
              <a:rPr lang="fr-FR" dirty="0"/>
              <a:t>()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79C74D-F6D0-8140-30A9-0C84B13A2779}"/>
              </a:ext>
            </a:extLst>
          </p:cNvPr>
          <p:cNvSpPr/>
          <p:nvPr/>
        </p:nvSpPr>
        <p:spPr>
          <a:xfrm rot="5400000">
            <a:off x="7447614" y="5010866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7A689D-A6EB-B16A-2F4A-9AE5ABC7C0D3}"/>
              </a:ext>
            </a:extLst>
          </p:cNvPr>
          <p:cNvSpPr txBox="1"/>
          <p:nvPr/>
        </p:nvSpPr>
        <p:spPr>
          <a:xfrm>
            <a:off x="8203937" y="5060234"/>
            <a:ext cx="75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read</a:t>
            </a:r>
            <a:r>
              <a:rPr lang="fr-FR" dirty="0"/>
              <a:t>()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25B91D-0790-1EDA-FA29-0DA67BC5E736}"/>
              </a:ext>
            </a:extLst>
          </p:cNvPr>
          <p:cNvSpPr/>
          <p:nvPr/>
        </p:nvSpPr>
        <p:spPr>
          <a:xfrm rot="5400000">
            <a:off x="7447614" y="5536388"/>
            <a:ext cx="251581" cy="493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C70C7-E619-14B5-636E-DF29CBE8B155}"/>
              </a:ext>
            </a:extLst>
          </p:cNvPr>
          <p:cNvSpPr txBox="1"/>
          <p:nvPr/>
        </p:nvSpPr>
        <p:spPr>
          <a:xfrm>
            <a:off x="8203937" y="558575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close</a:t>
            </a:r>
            <a:r>
              <a:rPr lang="fr-FR" dirty="0"/>
              <a:t>()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59AFD8F-E919-5F19-3051-E47CE37B8192}"/>
              </a:ext>
            </a:extLst>
          </p:cNvPr>
          <p:cNvSpPr/>
          <p:nvPr/>
        </p:nvSpPr>
        <p:spPr>
          <a:xfrm>
            <a:off x="9557026" y="2664213"/>
            <a:ext cx="372165" cy="336387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B3307-8AC7-E6C5-1A4A-1C3870AA178D}"/>
              </a:ext>
            </a:extLst>
          </p:cNvPr>
          <p:cNvSpPr txBox="1"/>
          <p:nvPr/>
        </p:nvSpPr>
        <p:spPr>
          <a:xfrm>
            <a:off x="10112580" y="3883177"/>
            <a:ext cx="2032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blocking calls</a:t>
            </a:r>
          </a:p>
          <a:p>
            <a:endParaRPr lang="fr-FR" dirty="0"/>
          </a:p>
          <a:p>
            <a:r>
              <a:rPr lang="fr-FR" dirty="0"/>
              <a:t>( thread/process </a:t>
            </a:r>
          </a:p>
          <a:p>
            <a:r>
              <a:rPr lang="fr-FR" dirty="0" err="1"/>
              <a:t>suspended</a:t>
            </a:r>
            <a:r>
              <a:rPr lang="fr-FR" dirty="0"/>
              <a:t> to </a:t>
            </a:r>
            <a:r>
              <a:rPr lang="fr-FR" dirty="0" err="1"/>
              <a:t>wait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3247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83694"/>
          </a:xfrm>
        </p:spPr>
        <p:txBody>
          <a:bodyPr/>
          <a:lstStyle/>
          <a:p>
            <a:pPr algn="ctr"/>
            <a:r>
              <a:rPr lang="fr-FR" dirty="0"/>
              <a:t>In the Browser (Javascript Web </a:t>
            </a:r>
            <a:r>
              <a:rPr lang="fr-FR" dirty="0" err="1"/>
              <a:t>Spec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... </a:t>
            </a:r>
            <a:r>
              <a:rPr lang="fr-FR" dirty="0" err="1"/>
              <a:t>only</a:t>
            </a:r>
            <a:r>
              <a:rPr lang="fr-FR" dirty="0"/>
              <a:t>  1 "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" main 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86D87-C20B-270E-B48D-DAD181890F9B}"/>
              </a:ext>
            </a:extLst>
          </p:cNvPr>
          <p:cNvSpPr txBox="1"/>
          <p:nvPr/>
        </p:nvSpPr>
        <p:spPr>
          <a:xfrm>
            <a:off x="2751524" y="2736502"/>
            <a:ext cx="64508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JavaScript API </a:t>
            </a:r>
            <a:r>
              <a:rPr lang="fr-FR" sz="3200" dirty="0" err="1"/>
              <a:t>from</a:t>
            </a:r>
            <a:r>
              <a:rPr lang="fr-FR" sz="3200" dirty="0"/>
              <a:t> the Web Browser </a:t>
            </a:r>
          </a:p>
          <a:p>
            <a:pPr algn="ctr"/>
            <a:r>
              <a:rPr lang="fr-FR" sz="3200" dirty="0" err="1"/>
              <a:t>implement</a:t>
            </a:r>
            <a:r>
              <a:rPr lang="fr-FR" sz="3200" dirty="0"/>
              <a:t> ONLY</a:t>
            </a:r>
          </a:p>
          <a:p>
            <a:pPr algn="ctr"/>
            <a:r>
              <a:rPr lang="fr-FR" sz="3200" dirty="0"/>
              <a:t>High-</a:t>
            </a:r>
            <a:r>
              <a:rPr lang="fr-FR" sz="3200" dirty="0" err="1"/>
              <a:t>Level</a:t>
            </a:r>
            <a:endParaRPr lang="fr-FR" sz="3200" dirty="0"/>
          </a:p>
          <a:p>
            <a:pPr algn="ctr"/>
            <a:r>
              <a:rPr lang="fr-FR" sz="3200" dirty="0"/>
              <a:t>NON-Blocking calls  </a:t>
            </a:r>
          </a:p>
          <a:p>
            <a:pPr algn="ctr"/>
            <a:r>
              <a:rPr lang="fr-FR" sz="3200" dirty="0"/>
              <a:t>(</a:t>
            </a:r>
            <a:r>
              <a:rPr lang="fr-FR" sz="3200" dirty="0" err="1"/>
              <a:t>with</a:t>
            </a:r>
            <a:r>
              <a:rPr lang="fr-FR" sz="3200" dirty="0"/>
              <a:t> Callbacks or Promises)</a:t>
            </a:r>
          </a:p>
        </p:txBody>
      </p:sp>
    </p:spTree>
    <p:extLst>
      <p:ext uri="{BB962C8B-B14F-4D97-AF65-F5344CB8AC3E}">
        <p14:creationId xmlns:p14="http://schemas.microsoft.com/office/powerpoint/2010/main" val="330495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Callback for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DE23C-32D8-F602-4615-4FE3C150A56C}"/>
              </a:ext>
            </a:extLst>
          </p:cNvPr>
          <p:cNvSpPr txBox="1"/>
          <p:nvPr/>
        </p:nvSpPr>
        <p:spPr>
          <a:xfrm>
            <a:off x="2298095" y="1703009"/>
            <a:ext cx="932909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function</a:t>
            </a:r>
            <a:r>
              <a:rPr lang="fr-FR" sz="2000" dirty="0"/>
              <a:t>  </a:t>
            </a:r>
            <a:r>
              <a:rPr lang="fr-FR" sz="2000" dirty="0" err="1"/>
              <a:t>asyncFunc</a:t>
            </a:r>
            <a:r>
              <a:rPr lang="fr-FR" sz="2000" dirty="0"/>
              <a:t>( input,   </a:t>
            </a:r>
            <a:r>
              <a:rPr lang="fr-FR" sz="2000" dirty="0" err="1"/>
              <a:t>resultCallback</a:t>
            </a:r>
            <a:r>
              <a:rPr lang="fr-FR" sz="2000" dirty="0"/>
              <a:t> ) {</a:t>
            </a:r>
          </a:p>
          <a:p>
            <a:r>
              <a:rPr lang="fr-FR" sz="2000" dirty="0"/>
              <a:t>   ...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yourApp</a:t>
            </a:r>
            <a:r>
              <a:rPr lang="fr-FR" sz="2000" dirty="0"/>
              <a:t>() {</a:t>
            </a:r>
          </a:p>
          <a:p>
            <a:r>
              <a:rPr lang="fr-FR" sz="2000" dirty="0"/>
              <a:t>     </a:t>
            </a:r>
            <a:r>
              <a:rPr lang="fr-FR" sz="2000" dirty="0" err="1"/>
              <a:t>asyncFunc</a:t>
            </a:r>
            <a:r>
              <a:rPr lang="fr-FR" sz="2000" dirty="0"/>
              <a:t>(..., </a:t>
            </a:r>
            <a:r>
              <a:rPr lang="fr-FR" sz="2000" b="1" dirty="0" err="1"/>
              <a:t>resultCallback</a:t>
            </a:r>
            <a:r>
              <a:rPr lang="fr-FR" sz="2000" dirty="0"/>
              <a:t> );  // &lt;= return </a:t>
            </a:r>
            <a:r>
              <a:rPr lang="fr-FR" sz="2000" dirty="0" err="1"/>
              <a:t>immediatly</a:t>
            </a:r>
            <a:r>
              <a:rPr lang="fr-FR" sz="2000" dirty="0"/>
              <a:t>, </a:t>
            </a:r>
          </a:p>
          <a:p>
            <a:r>
              <a:rPr lang="fr-FR" sz="2000" dirty="0"/>
              <a:t>                                                              //   and </a:t>
            </a:r>
            <a:r>
              <a:rPr lang="fr-FR" sz="2000" dirty="0" err="1"/>
              <a:t>will</a:t>
            </a:r>
            <a:r>
              <a:rPr lang="fr-FR" sz="2000" dirty="0"/>
              <a:t> call </a:t>
            </a:r>
            <a:r>
              <a:rPr lang="fr-FR" sz="2000" dirty="0" err="1"/>
              <a:t>later</a:t>
            </a:r>
            <a:r>
              <a:rPr lang="fr-FR" sz="2000" dirty="0"/>
              <a:t>:     </a:t>
            </a:r>
            <a:r>
              <a:rPr lang="fr-FR" sz="2000" dirty="0" err="1"/>
              <a:t>resultCallback</a:t>
            </a:r>
            <a:r>
              <a:rPr lang="fr-FR" sz="2000" dirty="0"/>
              <a:t>( ...</a:t>
            </a:r>
            <a:r>
              <a:rPr lang="fr-FR" sz="2000" dirty="0" err="1"/>
              <a:t>someResult</a:t>
            </a:r>
            <a:r>
              <a:rPr lang="fr-FR" sz="2000" dirty="0"/>
              <a:t> )</a:t>
            </a:r>
          </a:p>
          <a:p>
            <a:endParaRPr lang="fr-FR" sz="2000" dirty="0"/>
          </a:p>
          <a:p>
            <a:r>
              <a:rPr lang="fr-FR" sz="2000" dirty="0"/>
              <a:t>     ...  // </a:t>
            </a:r>
            <a:r>
              <a:rPr lang="fr-FR" sz="2000" dirty="0" err="1"/>
              <a:t>next</a:t>
            </a:r>
            <a:r>
              <a:rPr lang="fr-FR" sz="2000" dirty="0"/>
              <a:t>... </a:t>
            </a:r>
            <a:r>
              <a:rPr lang="fr-FR" sz="2000" dirty="0" err="1"/>
              <a:t>called</a:t>
            </a:r>
            <a:r>
              <a:rPr lang="fr-FR" sz="2000" dirty="0"/>
              <a:t> </a:t>
            </a:r>
            <a:r>
              <a:rPr lang="fr-FR" sz="2000" dirty="0" err="1"/>
              <a:t>before</a:t>
            </a:r>
            <a:r>
              <a:rPr lang="fr-FR" sz="2000" dirty="0"/>
              <a:t> </a:t>
            </a:r>
            <a:r>
              <a:rPr lang="fr-FR" sz="2000" dirty="0" err="1"/>
              <a:t>resultCallback</a:t>
            </a:r>
            <a:endParaRPr lang="fr-FR" sz="2000" dirty="0"/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b="1" dirty="0" err="1"/>
              <a:t>resultCallback</a:t>
            </a:r>
            <a:r>
              <a:rPr lang="fr-FR" sz="2000" dirty="0"/>
              <a:t>( </a:t>
            </a:r>
            <a:r>
              <a:rPr lang="fr-FR" sz="2000" dirty="0" err="1"/>
              <a:t>res</a:t>
            </a:r>
            <a:r>
              <a:rPr lang="fr-FR" sz="2000" dirty="0"/>
              <a:t> ) {</a:t>
            </a:r>
          </a:p>
          <a:p>
            <a:r>
              <a:rPr lang="fr-FR" sz="2000" dirty="0"/>
              <a:t>     ...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611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Promises for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DE23C-32D8-F602-4615-4FE3C150A56C}"/>
              </a:ext>
            </a:extLst>
          </p:cNvPr>
          <p:cNvSpPr txBox="1"/>
          <p:nvPr/>
        </p:nvSpPr>
        <p:spPr>
          <a:xfrm>
            <a:off x="2298095" y="1703009"/>
            <a:ext cx="92488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function</a:t>
            </a:r>
            <a:r>
              <a:rPr lang="fr-FR" sz="2000" dirty="0"/>
              <a:t>  </a:t>
            </a:r>
            <a:r>
              <a:rPr lang="fr-FR" sz="2000" dirty="0" err="1"/>
              <a:t>asyncFunc</a:t>
            </a:r>
            <a:r>
              <a:rPr lang="fr-FR" sz="2000" dirty="0"/>
              <a:t>( input ) { // return Promise</a:t>
            </a:r>
          </a:p>
          <a:p>
            <a:r>
              <a:rPr lang="fr-FR" sz="2000" dirty="0"/>
              <a:t>   ... 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yourApp</a:t>
            </a:r>
            <a:r>
              <a:rPr lang="fr-FR" sz="2000" dirty="0"/>
              <a:t>() {</a:t>
            </a:r>
          </a:p>
          <a:p>
            <a:r>
              <a:rPr lang="fr-FR" sz="2000" dirty="0"/>
              <a:t>     var promise = </a:t>
            </a:r>
            <a:r>
              <a:rPr lang="fr-FR" sz="2000" dirty="0" err="1"/>
              <a:t>asyncFunc</a:t>
            </a:r>
            <a:r>
              <a:rPr lang="fr-FR" sz="2000" dirty="0"/>
              <a:t>(...);  // &lt;= return </a:t>
            </a:r>
            <a:r>
              <a:rPr lang="fr-FR" sz="2000" dirty="0" err="1"/>
              <a:t>immediatly</a:t>
            </a:r>
            <a:r>
              <a:rPr lang="fr-FR" sz="2000" dirty="0"/>
              <a:t>, </a:t>
            </a:r>
            <a:r>
              <a:rPr lang="fr-FR" sz="2000" dirty="0" err="1"/>
              <a:t>will</a:t>
            </a:r>
            <a:r>
              <a:rPr lang="fr-FR" sz="2000" dirty="0"/>
              <a:t> put </a:t>
            </a:r>
            <a:r>
              <a:rPr lang="fr-FR" sz="2000" dirty="0" err="1"/>
              <a:t>result</a:t>
            </a:r>
            <a:r>
              <a:rPr lang="fr-FR" sz="2000" dirty="0"/>
              <a:t> in promise </a:t>
            </a:r>
            <a:r>
              <a:rPr lang="fr-FR" sz="2000" dirty="0" err="1"/>
              <a:t>later</a:t>
            </a:r>
            <a:endParaRPr lang="fr-FR" sz="2000" dirty="0"/>
          </a:p>
          <a:p>
            <a:r>
              <a:rPr lang="fr-FR" sz="2000" dirty="0"/>
              <a:t>     </a:t>
            </a:r>
            <a:r>
              <a:rPr lang="fr-FR" sz="2000" dirty="0" err="1"/>
              <a:t>promise.then</a:t>
            </a:r>
            <a:r>
              <a:rPr lang="fr-FR" sz="2000" dirty="0"/>
              <a:t>(</a:t>
            </a:r>
            <a:r>
              <a:rPr lang="fr-FR" sz="2000" b="1" dirty="0" err="1"/>
              <a:t>resultCallback</a:t>
            </a:r>
            <a:r>
              <a:rPr lang="fr-FR" sz="2000" b="1" dirty="0"/>
              <a:t>);</a:t>
            </a:r>
          </a:p>
          <a:p>
            <a:endParaRPr lang="fr-FR" sz="2000" dirty="0"/>
          </a:p>
          <a:p>
            <a:r>
              <a:rPr lang="fr-FR" sz="2000" dirty="0"/>
              <a:t>     ...  // </a:t>
            </a:r>
            <a:r>
              <a:rPr lang="fr-FR" sz="2000" dirty="0" err="1"/>
              <a:t>next</a:t>
            </a:r>
            <a:r>
              <a:rPr lang="fr-FR" sz="2000" dirty="0"/>
              <a:t>... </a:t>
            </a:r>
            <a:r>
              <a:rPr lang="fr-FR" sz="2000" dirty="0" err="1"/>
              <a:t>called</a:t>
            </a:r>
            <a:r>
              <a:rPr lang="fr-FR" sz="2000" dirty="0"/>
              <a:t> </a:t>
            </a:r>
            <a:r>
              <a:rPr lang="fr-FR" sz="2000" dirty="0" err="1"/>
              <a:t>before</a:t>
            </a:r>
            <a:r>
              <a:rPr lang="fr-FR" sz="2000" dirty="0"/>
              <a:t> </a:t>
            </a:r>
            <a:r>
              <a:rPr lang="fr-FR" sz="2000" dirty="0" err="1"/>
              <a:t>resultCallback</a:t>
            </a:r>
            <a:endParaRPr lang="fr-FR" sz="2000" dirty="0"/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b="1" dirty="0" err="1"/>
              <a:t>resultCallback</a:t>
            </a:r>
            <a:r>
              <a:rPr lang="fr-FR" sz="2000" dirty="0"/>
              <a:t>( </a:t>
            </a:r>
            <a:r>
              <a:rPr lang="fr-FR" sz="2000" dirty="0" err="1"/>
              <a:t>res</a:t>
            </a:r>
            <a:r>
              <a:rPr lang="fr-FR" sz="2000" dirty="0"/>
              <a:t> ) {</a:t>
            </a:r>
          </a:p>
          <a:p>
            <a:r>
              <a:rPr lang="fr-FR" sz="2000" dirty="0"/>
              <a:t>     ...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032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Request</a:t>
            </a:r>
            <a:r>
              <a:rPr lang="fr-FR" dirty="0"/>
              <a:t> as </a:t>
            </a:r>
            <a:r>
              <a:rPr lang="fr-FR" dirty="0" err="1"/>
              <a:t>Async</a:t>
            </a:r>
            <a:r>
              <a:rPr lang="fr-FR" dirty="0"/>
              <a:t> (=Non-Blocking)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A4B7A-2C44-540D-6F23-D1C10485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1" y="934590"/>
            <a:ext cx="3600762" cy="2217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CA2282-BE19-2F4E-E02F-6654AF08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75" y="1590594"/>
            <a:ext cx="8313269" cy="49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47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test-fetch.html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8034A-3427-54C0-5DF1-69617451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" y="667696"/>
            <a:ext cx="5944115" cy="261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FAE21-A2AD-614C-0625-34B03056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90" y="2502274"/>
            <a:ext cx="7552267" cy="435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CFABF-2553-ADFC-D797-E9A19D43E74D}"/>
              </a:ext>
            </a:extLst>
          </p:cNvPr>
          <p:cNvSpPr txBox="1"/>
          <p:nvPr/>
        </p:nvSpPr>
        <p:spPr>
          <a:xfrm>
            <a:off x="6463695" y="1228876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(1/3) Edit Html code, </a:t>
            </a:r>
            <a:r>
              <a:rPr lang="fr-FR" dirty="0" err="1"/>
              <a:t>save</a:t>
            </a:r>
            <a:r>
              <a:rPr lang="fr-FR" dirty="0"/>
              <a:t>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FA48A-14B7-CAFB-87B8-727093345FD8}"/>
              </a:ext>
            </a:extLst>
          </p:cNvPr>
          <p:cNvSpPr txBox="1"/>
          <p:nvPr/>
        </p:nvSpPr>
        <p:spPr>
          <a:xfrm>
            <a:off x="1219200" y="39454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(2/3) open browser</a:t>
            </a:r>
          </a:p>
          <a:p>
            <a:endParaRPr lang="fr-FR" dirty="0"/>
          </a:p>
          <a:p>
            <a:r>
              <a:rPr lang="fr-FR" dirty="0"/>
              <a:t>(3/3) Open </a:t>
            </a:r>
            <a:r>
              <a:rPr lang="fr-FR" dirty="0" err="1"/>
              <a:t>DevTools</a:t>
            </a:r>
            <a:r>
              <a:rPr lang="fr-FR" dirty="0"/>
              <a:t> (F12)</a:t>
            </a:r>
          </a:p>
          <a:p>
            <a:r>
              <a:rPr lang="fr-FR" dirty="0"/>
              <a:t>         open Console</a:t>
            </a:r>
          </a:p>
        </p:txBody>
      </p:sp>
    </p:spTree>
    <p:extLst>
      <p:ext uri="{BB962C8B-B14F-4D97-AF65-F5344CB8AC3E}">
        <p14:creationId xmlns:p14="http://schemas.microsoft.com/office/powerpoint/2010/main" val="331479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82018"/>
          </a:xfrm>
        </p:spPr>
        <p:txBody>
          <a:bodyPr/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NodeJS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same</a:t>
            </a:r>
            <a:r>
              <a:rPr lang="fr-FR" dirty="0"/>
              <a:t> Javascript </a:t>
            </a:r>
            <a:r>
              <a:rPr lang="fr-FR" dirty="0" err="1"/>
              <a:t>interpreter</a:t>
            </a:r>
            <a:r>
              <a:rPr lang="fr-FR" dirty="0"/>
              <a:t> V8 </a:t>
            </a:r>
            <a:br>
              <a:rPr lang="fr-FR" dirty="0"/>
            </a:br>
            <a:r>
              <a:rPr lang="fr-FR" dirty="0"/>
              <a:t>as Chrome/Edge)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E1730-6265-67F5-47A7-9E3365F6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1800417"/>
            <a:ext cx="10406743" cy="4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2028092"/>
            <a:ext cx="7285893" cy="4513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32893" y="1377462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053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fetch</a:t>
            </a:r>
            <a:r>
              <a:rPr lang="fr-FR" dirty="0"/>
              <a:t>()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DevTool</a:t>
            </a:r>
            <a:r>
              <a:rPr lang="fr-FR" dirty="0"/>
              <a:t> Console... Fail "CORS"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1CF9F2-565D-378F-C47F-C5E13440474D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E65AD-0D3D-E161-A34E-949DD652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74" y="3955706"/>
            <a:ext cx="9371398" cy="2937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5870F-E5F8-F49F-A435-A8083627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61" y="816741"/>
            <a:ext cx="7760804" cy="2886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9536F-7719-7811-A66C-7BF14AF6D633}"/>
              </a:ext>
            </a:extLst>
          </p:cNvPr>
          <p:cNvSpPr txBox="1"/>
          <p:nvPr/>
        </p:nvSpPr>
        <p:spPr>
          <a:xfrm>
            <a:off x="1170042" y="2082248"/>
            <a:ext cx="1799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Fail "CORS" </a:t>
            </a:r>
            <a:r>
              <a:rPr lang="fr-FR" dirty="0" err="1"/>
              <a:t>from</a:t>
            </a:r>
            <a:r>
              <a:rPr lang="fr-FR" dirty="0"/>
              <a:t> </a:t>
            </a:r>
          </a:p>
          <a:p>
            <a:r>
              <a:rPr lang="fr-FR" dirty="0" err="1"/>
              <a:t>website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1FDD9-7476-5908-A1FB-C629505EE681}"/>
              </a:ext>
            </a:extLst>
          </p:cNvPr>
          <p:cNvSpPr txBox="1"/>
          <p:nvPr/>
        </p:nvSpPr>
        <p:spPr>
          <a:xfrm>
            <a:off x="1322442" y="5136651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</a:t>
            </a:r>
            <a:r>
              <a:rPr lang="fr-FR" dirty="0" err="1"/>
              <a:t>from</a:t>
            </a:r>
            <a:r>
              <a:rPr lang="fr-FR" dirty="0"/>
              <a:t> file://</a:t>
            </a:r>
          </a:p>
        </p:txBody>
      </p:sp>
    </p:spTree>
    <p:extLst>
      <p:ext uri="{BB962C8B-B14F-4D97-AF65-F5344CB8AC3E}">
        <p14:creationId xmlns:p14="http://schemas.microsoft.com/office/powerpoint/2010/main" val="427979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044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943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4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3892061"/>
            <a:ext cx="7285893" cy="26494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79583" y="3112477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8"/>
            <a:ext cx="7104186" cy="18617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214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94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725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4679691"/>
            <a:ext cx="7285893" cy="18617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79583" y="3892061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8"/>
            <a:ext cx="7104186" cy="26530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082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108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28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07122"/>
          </a:xfrm>
        </p:spPr>
        <p:txBody>
          <a:bodyPr/>
          <a:lstStyle/>
          <a:p>
            <a:pPr algn="ctr"/>
            <a:r>
              <a:rPr lang="fr-FR" dirty="0"/>
              <a:t>Web Browser = Http Client</a:t>
            </a:r>
            <a:br>
              <a:rPr lang="fr-FR" dirty="0"/>
            </a:br>
            <a:r>
              <a:rPr lang="fr-FR" dirty="0"/>
              <a:t>Web Site = Http Server</a:t>
            </a:r>
          </a:p>
        </p:txBody>
      </p:sp>
      <p:pic>
        <p:nvPicPr>
          <p:cNvPr id="1026" name="Picture 2" descr="Qu'est-ce qu'un navigateur web et ...">
            <a:extLst>
              <a:ext uri="{FF2B5EF4-FFF2-40B4-BE49-F238E27FC236}">
                <a16:creationId xmlns:a16="http://schemas.microsoft.com/office/drawing/2014/main" id="{1438639F-1698-1447-2829-FB1531CC0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954" y="4002686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D19F2BBE-9342-992A-6D66-49B9ECE2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827" y="3010989"/>
            <a:ext cx="908538" cy="9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Edge Browser – Microsoft Apps">
            <a:extLst>
              <a:ext uri="{FF2B5EF4-FFF2-40B4-BE49-F238E27FC236}">
                <a16:creationId xmlns:a16="http://schemas.microsoft.com/office/drawing/2014/main" id="{70D9F25B-2724-B26F-517F-3D44E344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14" y="3010989"/>
            <a:ext cx="908538" cy="9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F29F2-6E1A-D944-7FBD-E83884B0614B}"/>
              </a:ext>
            </a:extLst>
          </p:cNvPr>
          <p:cNvSpPr txBox="1"/>
          <p:nvPr/>
        </p:nvSpPr>
        <p:spPr>
          <a:xfrm>
            <a:off x="1720320" y="1931984"/>
            <a:ext cx="1921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Your</a:t>
            </a:r>
            <a:r>
              <a:rPr lang="fr-FR" dirty="0"/>
              <a:t> PC </a:t>
            </a:r>
          </a:p>
          <a:p>
            <a:r>
              <a:rPr lang="fr-FR" dirty="0"/>
              <a:t>  </a:t>
            </a:r>
            <a:r>
              <a:rPr lang="fr-FR" dirty="0" err="1"/>
              <a:t>mydesktop.home</a:t>
            </a:r>
            <a:endParaRPr lang="fr-FR" dirty="0"/>
          </a:p>
          <a:p>
            <a:r>
              <a:rPr lang="fr-FR" dirty="0"/>
              <a:t>  192.168.0.1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120C8-93AF-8378-58A5-D95326D78033}"/>
              </a:ext>
            </a:extLst>
          </p:cNvPr>
          <p:cNvSpPr txBox="1"/>
          <p:nvPr/>
        </p:nvSpPr>
        <p:spPr>
          <a:xfrm>
            <a:off x="7729026" y="1645518"/>
            <a:ext cx="45610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Server</a:t>
            </a:r>
          </a:p>
          <a:p>
            <a:r>
              <a:rPr lang="fr-FR" dirty="0"/>
              <a:t>DNS </a:t>
            </a:r>
            <a:r>
              <a:rPr lang="fr-FR" dirty="0" err="1"/>
              <a:t>hostname</a:t>
            </a:r>
            <a:r>
              <a:rPr lang="fr-FR" dirty="0"/>
              <a:t>:  www.google.com</a:t>
            </a:r>
          </a:p>
          <a:p>
            <a:r>
              <a:rPr lang="fr-FR" dirty="0"/>
              <a:t>Port : 8443</a:t>
            </a:r>
          </a:p>
          <a:p>
            <a:r>
              <a:rPr lang="fr-FR" dirty="0"/>
              <a:t>Protocol: Http + TLS</a:t>
            </a:r>
          </a:p>
          <a:p>
            <a:r>
              <a:rPr lang="fr-FR" dirty="0"/>
              <a:t>Resource </a:t>
            </a:r>
            <a:r>
              <a:rPr lang="fr-FR" dirty="0" err="1"/>
              <a:t>path</a:t>
            </a:r>
            <a:r>
              <a:rPr lang="fr-FR" dirty="0"/>
              <a:t>: </a:t>
            </a:r>
            <a:r>
              <a:rPr lang="fr-FR" dirty="0" err="1"/>
              <a:t>some-path</a:t>
            </a:r>
            <a:endParaRPr lang="fr-FR" dirty="0"/>
          </a:p>
          <a:p>
            <a:r>
              <a:rPr lang="fr-FR" dirty="0"/>
              <a:t>Url: https://www.google.com:8443/some-path</a:t>
            </a:r>
          </a:p>
          <a:p>
            <a:endParaRPr lang="fr-FR" dirty="0"/>
          </a:p>
        </p:txBody>
      </p:sp>
      <p:pic>
        <p:nvPicPr>
          <p:cNvPr id="5" name="Picture 2" descr="Web server vector icon | Free SVG">
            <a:extLst>
              <a:ext uri="{FF2B5EF4-FFF2-40B4-BE49-F238E27FC236}">
                <a16:creationId xmlns:a16="http://schemas.microsoft.com/office/drawing/2014/main" id="{F8FDA97C-B0D2-F41C-F63D-4D8279A9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024" y="36056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E033643-F7C3-38B4-4216-1FAA36583ED6}"/>
              </a:ext>
            </a:extLst>
          </p:cNvPr>
          <p:cNvSpPr/>
          <p:nvPr/>
        </p:nvSpPr>
        <p:spPr>
          <a:xfrm rot="328745">
            <a:off x="5360610" y="4354285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767C9D-28BF-3B29-3291-5ABE7BE661AE}"/>
              </a:ext>
            </a:extLst>
          </p:cNvPr>
          <p:cNvSpPr/>
          <p:nvPr/>
        </p:nvSpPr>
        <p:spPr>
          <a:xfrm rot="10307597">
            <a:off x="5362172" y="5037884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05C7B-B15F-0C96-318B-39E808942D3F}"/>
              </a:ext>
            </a:extLst>
          </p:cNvPr>
          <p:cNvSpPr txBox="1"/>
          <p:nvPr/>
        </p:nvSpPr>
        <p:spPr>
          <a:xfrm>
            <a:off x="5449840" y="3541021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3E1E5-93F4-ADE4-FD66-CA34ABF81383}"/>
              </a:ext>
            </a:extLst>
          </p:cNvPr>
          <p:cNvSpPr txBox="1"/>
          <p:nvPr/>
        </p:nvSpPr>
        <p:spPr>
          <a:xfrm>
            <a:off x="5449839" y="5521840"/>
            <a:ext cx="201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 </a:t>
            </a:r>
            <a:r>
              <a:rPr lang="fr-FR" sz="2400" b="1" dirty="0" err="1"/>
              <a:t>Response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625685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D5E24-B751-734C-5BC6-BD0EA8C8799A}"/>
              </a:ext>
            </a:extLst>
          </p:cNvPr>
          <p:cNvSpPr/>
          <p:nvPr/>
        </p:nvSpPr>
        <p:spPr>
          <a:xfrm>
            <a:off x="2801815" y="5498123"/>
            <a:ext cx="7285893" cy="104335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379583" y="4824045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8"/>
            <a:ext cx="7104186" cy="35557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476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012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252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5BB9-B32F-7238-1933-2B8E9ACEE161}"/>
              </a:ext>
            </a:extLst>
          </p:cNvPr>
          <p:cNvSpPr txBox="1"/>
          <p:nvPr/>
        </p:nvSpPr>
        <p:spPr>
          <a:xfrm>
            <a:off x="3698630" y="1359877"/>
            <a:ext cx="58701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Https </a:t>
            </a:r>
            <a:r>
              <a:rPr lang="fr-FR" sz="2800" b="1" dirty="0"/>
              <a:t>→</a:t>
            </a:r>
            <a:r>
              <a:rPr lang="fr-FR" sz="2800" dirty="0"/>
              <a:t> </a:t>
            </a:r>
            <a:r>
              <a:rPr lang="fr-FR" sz="2800" dirty="0" err="1"/>
              <a:t>Load</a:t>
            </a:r>
            <a:r>
              <a:rPr lang="fr-FR" sz="2800" dirty="0"/>
              <a:t> Html + </a:t>
            </a:r>
            <a:r>
              <a:rPr lang="fr-FR" sz="2800" dirty="0" err="1"/>
              <a:t>Js</a:t>
            </a:r>
            <a:r>
              <a:rPr lang="fr-FR" sz="2800" dirty="0"/>
              <a:t> + </a:t>
            </a:r>
            <a:r>
              <a:rPr lang="fr-FR" sz="2800" dirty="0" err="1"/>
              <a:t>Css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r>
              <a:rPr lang="fr-FR" sz="2800" dirty="0"/>
              <a:t> + *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/>
              <a:t>Call Http : SPA, </a:t>
            </a:r>
            <a:r>
              <a:rPr lang="fr-FR" sz="2800" dirty="0" err="1"/>
              <a:t>Rest</a:t>
            </a:r>
            <a:r>
              <a:rPr lang="fr-FR" sz="2800" dirty="0"/>
              <a:t> + </a:t>
            </a:r>
            <a:r>
              <a:rPr lang="fr-FR" sz="2800" dirty="0" err="1"/>
              <a:t>Json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 err="1"/>
              <a:t>execute</a:t>
            </a:r>
            <a:r>
              <a:rPr lang="fr-FR" sz="2800" dirty="0"/>
              <a:t>  </a:t>
            </a:r>
            <a:r>
              <a:rPr lang="fr-FR" sz="2800" dirty="0" err="1"/>
              <a:t>Js</a:t>
            </a:r>
            <a:r>
              <a:rPr lang="fr-FR" sz="2800" dirty="0"/>
              <a:t> &lt;script&gt;</a:t>
            </a:r>
          </a:p>
          <a:p>
            <a:endParaRPr lang="fr-FR" sz="2800" dirty="0"/>
          </a:p>
          <a:p>
            <a:r>
              <a:rPr lang="fr-FR" sz="2800" dirty="0"/>
              <a:t>Html </a:t>
            </a:r>
            <a:r>
              <a:rPr lang="fr-FR" sz="2800" b="1" dirty="0"/>
              <a:t>→ </a:t>
            </a:r>
            <a:r>
              <a:rPr lang="fr-FR" sz="2800" dirty="0"/>
              <a:t>trigger </a:t>
            </a:r>
            <a:r>
              <a:rPr lang="fr-FR" sz="2800" dirty="0" err="1"/>
              <a:t>events</a:t>
            </a:r>
            <a:r>
              <a:rPr lang="fr-FR" sz="2800" dirty="0"/>
              <a:t> to </a:t>
            </a:r>
            <a:r>
              <a:rPr lang="fr-FR" sz="2800" dirty="0" err="1"/>
              <a:t>Js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      </a:t>
            </a:r>
            <a:r>
              <a:rPr lang="fr-FR" sz="2800" b="1" dirty="0"/>
              <a:t>→ </a:t>
            </a:r>
            <a:r>
              <a:rPr lang="fr-FR" sz="2800" dirty="0" err="1"/>
              <a:t>Query</a:t>
            </a:r>
            <a:r>
              <a:rPr lang="fr-FR" sz="2800" dirty="0"/>
              <a:t>/Update Html  DOM</a:t>
            </a:r>
          </a:p>
          <a:p>
            <a:endParaRPr lang="fr-FR" sz="2800" dirty="0"/>
          </a:p>
          <a:p>
            <a:r>
              <a:rPr lang="fr-FR" sz="2800" dirty="0" err="1"/>
              <a:t>Js</a:t>
            </a:r>
            <a:r>
              <a:rPr lang="fr-FR" sz="2800" dirty="0"/>
              <a:t> </a:t>
            </a:r>
            <a:r>
              <a:rPr lang="fr-FR" sz="2800" dirty="0" err="1"/>
              <a:t>Frameworks</a:t>
            </a:r>
            <a:r>
              <a:rPr lang="fr-FR" sz="2800" dirty="0"/>
              <a:t>, MVC, Bindings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633D59-E86E-87CB-6A6F-FEBFB78A2D62}"/>
              </a:ext>
            </a:extLst>
          </p:cNvPr>
          <p:cNvSpPr/>
          <p:nvPr/>
        </p:nvSpPr>
        <p:spPr>
          <a:xfrm>
            <a:off x="2435468" y="5662245"/>
            <a:ext cx="732693" cy="480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507CA-7E43-454D-9BA3-EFBC27D51D24}"/>
              </a:ext>
            </a:extLst>
          </p:cNvPr>
          <p:cNvSpPr/>
          <p:nvPr/>
        </p:nvSpPr>
        <p:spPr>
          <a:xfrm>
            <a:off x="3417277" y="1010367"/>
            <a:ext cx="7104186" cy="44877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792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548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352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893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93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008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2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Https://&lt;&lt;hostname.domain&gt;&gt;:&lt;&lt;port&gt;&gt;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3FE12-6EC6-930E-678C-64E420BB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72" y="2682135"/>
            <a:ext cx="4991533" cy="240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679938" y="1740877"/>
            <a:ext cx="712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Step</a:t>
            </a:r>
            <a:r>
              <a:rPr lang="fr-FR" sz="2400" b="1" dirty="0"/>
              <a:t> 1 </a:t>
            </a:r>
            <a:r>
              <a:rPr lang="fr-FR" sz="2400" dirty="0"/>
              <a:t>:  </a:t>
            </a:r>
            <a:r>
              <a:rPr lang="fr-FR" sz="2400" dirty="0" err="1"/>
              <a:t>resolve</a:t>
            </a:r>
            <a:r>
              <a:rPr lang="fr-FR" sz="2400" dirty="0"/>
              <a:t>  </a:t>
            </a:r>
            <a:r>
              <a:rPr lang="fr-FR" sz="2400" dirty="0" err="1"/>
              <a:t>hostname.domain</a:t>
            </a:r>
            <a:r>
              <a:rPr lang="fr-FR" sz="2400" dirty="0"/>
              <a:t>   to  TCP-IP </a:t>
            </a:r>
            <a:r>
              <a:rPr lang="fr-FR" sz="2400" dirty="0" err="1"/>
              <a:t>Address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720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650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392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292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57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565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280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24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930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67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2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Open TCP-IP 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674076" y="1495940"/>
            <a:ext cx="650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Step</a:t>
            </a:r>
            <a:r>
              <a:rPr lang="fr-FR" sz="2400" b="1" dirty="0"/>
              <a:t> 2 </a:t>
            </a:r>
            <a:r>
              <a:rPr lang="fr-FR" sz="2400" dirty="0"/>
              <a:t>:  open TCP-IP  Socket =  SYN, SYN+ACK, ACK</a:t>
            </a:r>
          </a:p>
        </p:txBody>
      </p:sp>
      <p:pic>
        <p:nvPicPr>
          <p:cNvPr id="3074" name="Picture 2" descr="네트워크]TCP 연결 3 way handshake (SYN ...">
            <a:extLst>
              <a:ext uri="{FF2B5EF4-FFF2-40B4-BE49-F238E27FC236}">
                <a16:creationId xmlns:a16="http://schemas.microsoft.com/office/drawing/2014/main" id="{C9F12545-14F2-4808-8839-1E4ACB3E7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08" y="2293391"/>
            <a:ext cx="5416060" cy="400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60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520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1823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626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1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486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545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007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3484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5554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97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(1/3)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372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1E51486-8EBF-2F2C-601C-AFB0CEA273A8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A152976-7AAF-09D3-CC05-2DE6DE36AFF1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7029B7-443E-76D1-049F-A62C2E39A7B1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D54056-ADAF-B496-2A13-9E8B493D5438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597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504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384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254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964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391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9809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083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64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5103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10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(2/3)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8402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identified</a:t>
            </a:r>
            <a:r>
              <a:rPr lang="fr-FR" sz="2400" dirty="0"/>
              <a:t> by 4 </a:t>
            </a:r>
            <a:r>
              <a:rPr lang="fr-FR" sz="2400" dirty="0" err="1"/>
              <a:t>ids</a:t>
            </a:r>
            <a:r>
              <a:rPr lang="fr-FR" sz="2400" dirty="0"/>
              <a:t> :    (IP-source, Port-Source,  IP-</a:t>
            </a:r>
            <a:r>
              <a:rPr lang="fr-FR" sz="2400" dirty="0" err="1"/>
              <a:t>dest</a:t>
            </a:r>
            <a:r>
              <a:rPr lang="fr-FR" sz="2400" dirty="0"/>
              <a:t>, Port-Dest)</a:t>
            </a:r>
          </a:p>
          <a:p>
            <a:r>
              <a:rPr lang="fr-FR" sz="2400" dirty="0"/>
              <a:t>   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ABEC2-C538-D414-042F-6AB13A636DF4}"/>
              </a:ext>
            </a:extLst>
          </p:cNvPr>
          <p:cNvSpPr txBox="1"/>
          <p:nvPr/>
        </p:nvSpPr>
        <p:spPr>
          <a:xfrm>
            <a:off x="4394428" y="5312525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send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F4FA5-1D87-A40E-7D83-05B3A363BB37}"/>
              </a:ext>
            </a:extLst>
          </p:cNvPr>
          <p:cNvSpPr txBox="1"/>
          <p:nvPr/>
        </p:nvSpPr>
        <p:spPr>
          <a:xfrm>
            <a:off x="4474756" y="6376177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74C89-5102-76CE-38C6-AEF769412A36}"/>
              </a:ext>
            </a:extLst>
          </p:cNvPr>
          <p:cNvSpPr txBox="1"/>
          <p:nvPr/>
        </p:nvSpPr>
        <p:spPr>
          <a:xfrm>
            <a:off x="1603714" y="5451226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(IP1:port1, IP2:port2)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0BAD1-CF9F-0CD0-ECC7-CF5DE80D1225}"/>
              </a:ext>
            </a:extLst>
          </p:cNvPr>
          <p:cNvSpPr txBox="1"/>
          <p:nvPr/>
        </p:nvSpPr>
        <p:spPr>
          <a:xfrm>
            <a:off x="9059792" y="5467890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(IP1:port1, IP2:port2)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2FF885-952B-5463-9451-85FD20A36382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CF0F00-5567-B9F0-D440-8A8FAD87E355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54D-860D-37FA-8D9E-CF06B112E359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6C4E8-2EF5-E0B8-7BE6-19B5AE1C877A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2094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1747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758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(3/3)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90031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identified</a:t>
            </a:r>
            <a:r>
              <a:rPr lang="fr-FR" sz="2400" dirty="0"/>
              <a:t> by 4 </a:t>
            </a:r>
            <a:r>
              <a:rPr lang="fr-FR" sz="2400" dirty="0" err="1"/>
              <a:t>ids</a:t>
            </a:r>
            <a:r>
              <a:rPr lang="fr-FR" sz="2400" dirty="0"/>
              <a:t> :    (IP-source, Port-Source,  IP-</a:t>
            </a:r>
            <a:r>
              <a:rPr lang="fr-FR" sz="2400" dirty="0" err="1"/>
              <a:t>dest</a:t>
            </a:r>
            <a:r>
              <a:rPr lang="fr-FR" sz="2400" dirty="0"/>
              <a:t>, Port-Dest)</a:t>
            </a:r>
          </a:p>
          <a:p>
            <a:r>
              <a:rPr lang="fr-FR" sz="2400" dirty="0"/>
              <a:t>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with</a:t>
            </a:r>
            <a:r>
              <a:rPr lang="fr-FR" sz="2400" dirty="0"/>
              <a:t> client/server states = buffers + "</a:t>
            </a:r>
            <a:r>
              <a:rPr lang="fr-FR" sz="2400" dirty="0" err="1"/>
              <a:t>sequence</a:t>
            </a:r>
            <a:r>
              <a:rPr lang="fr-FR" sz="2400" dirty="0"/>
              <a:t> </a:t>
            </a:r>
            <a:r>
              <a:rPr lang="fr-FR" sz="2400" dirty="0" err="1"/>
              <a:t>numbers</a:t>
            </a:r>
            <a:r>
              <a:rPr lang="fr-FR" sz="2400" dirty="0"/>
              <a:t>" (</a:t>
            </a:r>
            <a:r>
              <a:rPr lang="fr-FR" sz="2400" dirty="0" err="1"/>
              <a:t>read</a:t>
            </a:r>
            <a:r>
              <a:rPr lang="fr-FR" sz="2400" dirty="0"/>
              <a:t>/</a:t>
            </a:r>
            <a:r>
              <a:rPr lang="fr-FR" sz="2400" dirty="0" err="1"/>
              <a:t>write</a:t>
            </a:r>
            <a:r>
              <a:rPr lang="fr-FR" sz="2400" dirty="0"/>
              <a:t>)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1CA547-0A1E-4DC4-F19D-C73540688256}"/>
              </a:ext>
            </a:extLst>
          </p:cNvPr>
          <p:cNvSpPr txBox="1"/>
          <p:nvPr/>
        </p:nvSpPr>
        <p:spPr>
          <a:xfrm>
            <a:off x="4394428" y="5312525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send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9BEEB-75B5-E2F2-575D-E4E6CF443D61}"/>
              </a:ext>
            </a:extLst>
          </p:cNvPr>
          <p:cNvSpPr txBox="1"/>
          <p:nvPr/>
        </p:nvSpPr>
        <p:spPr>
          <a:xfrm>
            <a:off x="4474756" y="6376177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280D16-6FA7-3232-464C-5C26ABFC632D}"/>
              </a:ext>
            </a:extLst>
          </p:cNvPr>
          <p:cNvSpPr/>
          <p:nvPr/>
        </p:nvSpPr>
        <p:spPr>
          <a:xfrm>
            <a:off x="2670687" y="6109113"/>
            <a:ext cx="409283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14293-4B9D-B902-7CEE-2011232C9DD7}"/>
              </a:ext>
            </a:extLst>
          </p:cNvPr>
          <p:cNvCxnSpPr>
            <a:cxnSpLocks/>
          </p:cNvCxnSpPr>
          <p:nvPr/>
        </p:nvCxnSpPr>
        <p:spPr>
          <a:xfrm flipV="1">
            <a:off x="2688265" y="6289198"/>
            <a:ext cx="0" cy="27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BEFE70B-5137-D252-6DCC-FD615B3C6DA7}"/>
              </a:ext>
            </a:extLst>
          </p:cNvPr>
          <p:cNvSpPr/>
          <p:nvPr/>
        </p:nvSpPr>
        <p:spPr>
          <a:xfrm>
            <a:off x="2126162" y="6062228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E6C6EC2-6CE7-E612-5046-8CEA28705692}"/>
              </a:ext>
            </a:extLst>
          </p:cNvPr>
          <p:cNvSpPr/>
          <p:nvPr/>
        </p:nvSpPr>
        <p:spPr>
          <a:xfrm>
            <a:off x="1929146" y="5831853"/>
            <a:ext cx="409283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94D928-16A0-428B-7028-F4CEE3815E06}"/>
              </a:ext>
            </a:extLst>
          </p:cNvPr>
          <p:cNvCxnSpPr/>
          <p:nvPr/>
        </p:nvCxnSpPr>
        <p:spPr>
          <a:xfrm>
            <a:off x="2332120" y="5427789"/>
            <a:ext cx="0" cy="3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ED74B3E-529D-01FA-51F1-80AAC29E4E07}"/>
              </a:ext>
            </a:extLst>
          </p:cNvPr>
          <p:cNvSpPr/>
          <p:nvPr/>
        </p:nvSpPr>
        <p:spPr>
          <a:xfrm>
            <a:off x="1869056" y="5779097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919557D-1B21-468C-2383-769CBF1C1965}"/>
              </a:ext>
            </a:extLst>
          </p:cNvPr>
          <p:cNvSpPr/>
          <p:nvPr/>
        </p:nvSpPr>
        <p:spPr>
          <a:xfrm>
            <a:off x="9992304" y="6090102"/>
            <a:ext cx="728296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87537-ABAB-8F92-44C8-E7B022B28345}"/>
              </a:ext>
            </a:extLst>
          </p:cNvPr>
          <p:cNvCxnSpPr>
            <a:cxnSpLocks/>
          </p:cNvCxnSpPr>
          <p:nvPr/>
        </p:nvCxnSpPr>
        <p:spPr>
          <a:xfrm flipV="1">
            <a:off x="9992303" y="6310755"/>
            <a:ext cx="0" cy="27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7BE7D0C-C475-11D0-B2AE-5D5E8444C614}"/>
              </a:ext>
            </a:extLst>
          </p:cNvPr>
          <p:cNvSpPr/>
          <p:nvPr/>
        </p:nvSpPr>
        <p:spPr>
          <a:xfrm>
            <a:off x="9786345" y="6043498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AD1CAE1-C4F5-907C-0D3D-FBD865B54292}"/>
              </a:ext>
            </a:extLst>
          </p:cNvPr>
          <p:cNvSpPr/>
          <p:nvPr/>
        </p:nvSpPr>
        <p:spPr>
          <a:xfrm>
            <a:off x="9589329" y="5813123"/>
            <a:ext cx="132933" cy="173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75DA15-CD6B-A10C-FDD0-F7460322D22B}"/>
              </a:ext>
            </a:extLst>
          </p:cNvPr>
          <p:cNvCxnSpPr/>
          <p:nvPr/>
        </p:nvCxnSpPr>
        <p:spPr>
          <a:xfrm>
            <a:off x="9726503" y="5427789"/>
            <a:ext cx="0" cy="3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37D778-B082-615C-CE24-269D0F600184}"/>
              </a:ext>
            </a:extLst>
          </p:cNvPr>
          <p:cNvSpPr/>
          <p:nvPr/>
        </p:nvSpPr>
        <p:spPr>
          <a:xfrm>
            <a:off x="9529239" y="5760367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3A3F07C-91E4-E891-7201-2CECC91DC487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89C8C8-2B33-BD2B-E007-B8E8EED2361B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1E9B1-1A8F-E483-060A-73802151FF4A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29BFC-FCAC-1F26-CC32-8882F1B7D6AA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93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1266</Words>
  <Application>Microsoft Office PowerPoint</Application>
  <PresentationFormat>Widescreen</PresentationFormat>
  <Paragraphs>273</Paragraphs>
  <Slides>81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Arial</vt:lpstr>
      <vt:lpstr>Calibri</vt:lpstr>
      <vt:lpstr>Calibri Light</vt:lpstr>
      <vt:lpstr>Office Theme</vt:lpstr>
      <vt:lpstr>Web Interactions Https - Html - Javascript </vt:lpstr>
      <vt:lpstr>Outline</vt:lpstr>
      <vt:lpstr>Outline</vt:lpstr>
      <vt:lpstr>Web Browser = Http Client Web Site = Http Server</vt:lpstr>
      <vt:lpstr>Https://&lt;&lt;hostname.domain&gt;&gt;:&lt;&lt;port&gt;&gt;</vt:lpstr>
      <vt:lpstr>Open TCP-IP Socket</vt:lpstr>
      <vt:lpstr>What is a TCP-IP Socket ? (1/3)</vt:lpstr>
      <vt:lpstr>What is a TCP-IP Socket ? (2/3)</vt:lpstr>
      <vt:lpstr>What is a TCP-IP Socket ? (3/3)</vt:lpstr>
      <vt:lpstr>Traceroute ?</vt:lpstr>
      <vt:lpstr>HTTPS =  Request-Response Text Protocol over TCP-IP (+TLS)</vt:lpstr>
      <vt:lpstr>Http Request (GET, POST, PUT, ..)</vt:lpstr>
      <vt:lpstr>Http Response (200, 300, 400, 500 ...)</vt:lpstr>
      <vt:lpstr>Can you GET/POST ONLY Html from Https ?</vt:lpstr>
      <vt:lpstr>loading a page (N Requests: html, png, js, svg, css..)</vt:lpstr>
      <vt:lpstr>Content-Length</vt:lpstr>
      <vt:lpstr>Copy Request/Response from Browser</vt:lpstr>
      <vt:lpstr>Http Request using Shell Command "curl" (with  "-v" for verbose, "--output -" for binary)</vt:lpstr>
      <vt:lpstr>"curl" with  "-v" for verbose part 1/3: connection "*" + sent "&gt;" Http headers</vt:lpstr>
      <vt:lpstr>"curl" with "-v" for verbose part 2/3: "&lt;" received http headers</vt:lpstr>
      <vt:lpstr>curl with  "-v" for verbose part 3/3: received body</vt:lpstr>
      <vt:lpstr>Outline</vt:lpstr>
      <vt:lpstr>Request as "Blocking" (Low-Level) Code / SystemCalls</vt:lpstr>
      <vt:lpstr>In the Browser (Javascript Web Spec) ... only  1 "event loop" main Thread</vt:lpstr>
      <vt:lpstr>Callback for Async</vt:lpstr>
      <vt:lpstr>Promises for Async</vt:lpstr>
      <vt:lpstr>Http Request as Async (=Non-Blocking) Code</vt:lpstr>
      <vt:lpstr>test-fetch.html</vt:lpstr>
      <vt:lpstr>using NodeJS (same Javascript interpreter V8  as Chrome/Edge)</vt:lpstr>
      <vt:lpstr>fetch() from DevTool Console... Fail "CORS"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14</cp:revision>
  <dcterms:created xsi:type="dcterms:W3CDTF">2024-07-11T05:53:24Z</dcterms:created>
  <dcterms:modified xsi:type="dcterms:W3CDTF">2024-07-13T16:09:27Z</dcterms:modified>
</cp:coreProperties>
</file>