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9" r:id="rId5"/>
    <p:sldId id="258" r:id="rId6"/>
    <p:sldId id="300" r:id="rId7"/>
    <p:sldId id="301" r:id="rId8"/>
    <p:sldId id="302" r:id="rId9"/>
    <p:sldId id="272" r:id="rId10"/>
    <p:sldId id="292" r:id="rId11"/>
    <p:sldId id="293" r:id="rId12"/>
    <p:sldId id="260" r:id="rId13"/>
    <p:sldId id="261" r:id="rId14"/>
    <p:sldId id="273" r:id="rId15"/>
    <p:sldId id="275" r:id="rId16"/>
    <p:sldId id="278" r:id="rId17"/>
    <p:sldId id="298" r:id="rId18"/>
    <p:sldId id="280" r:id="rId19"/>
    <p:sldId id="299" r:id="rId20"/>
    <p:sldId id="279" r:id="rId21"/>
    <p:sldId id="276" r:id="rId22"/>
    <p:sldId id="277" r:id="rId23"/>
    <p:sldId id="274" r:id="rId24"/>
    <p:sldId id="262" r:id="rId25"/>
    <p:sldId id="264" r:id="rId26"/>
    <p:sldId id="281" r:id="rId27"/>
    <p:sldId id="263" r:id="rId28"/>
    <p:sldId id="265" r:id="rId29"/>
    <p:sldId id="266" r:id="rId30"/>
    <p:sldId id="267" r:id="rId31"/>
    <p:sldId id="268" r:id="rId32"/>
    <p:sldId id="269" r:id="rId33"/>
    <p:sldId id="270" r:id="rId34"/>
    <p:sldId id="283" r:id="rId35"/>
    <p:sldId id="284" r:id="rId36"/>
    <p:sldId id="285" r:id="rId37"/>
    <p:sldId id="286" r:id="rId38"/>
    <p:sldId id="287" r:id="rId39"/>
    <p:sldId id="288" r:id="rId40"/>
    <p:sldId id="291" r:id="rId41"/>
    <p:sldId id="290" r:id="rId42"/>
    <p:sldId id="294" r:id="rId43"/>
    <p:sldId id="303" r:id="rId44"/>
    <p:sldId id="295" r:id="rId45"/>
    <p:sldId id="296" r:id="rId46"/>
    <p:sldId id="297" r:id="rId47"/>
    <p:sldId id="271" r:id="rId48"/>
    <p:sldId id="282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2F8-3F66-AFF4-4F32-C275AD8CA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D8F05-A00B-CDEA-EBDC-7005FB1C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26C6-4AEE-C9E3-1C1B-CC5E14A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8375-A2BB-6DB4-42F9-D5720EA1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4C35-D8E8-94A5-0DDF-EF59CEE7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57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05F9-C214-10F7-BCE8-D73462D3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D8A8C-EF58-7EC9-2F14-7D5EC781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C20D-9BA0-4C03-A6E3-A4A14BE5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FEB-7D17-D626-F0DC-E279A189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0FEE-2992-21B2-5BDB-A5DDB020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41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9AF07-0E92-8FB4-E671-261166A36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DFF6-74EA-98F0-965D-99C7002E2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6BF3-C8E4-9419-5139-8CD5486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2B53-D84F-6044-23E1-4658ADEE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5759-1D6E-57EA-08DA-634D5CC9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52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3A61-D7F3-17CC-5A07-CBAE3651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0E85-B840-3F40-85AC-41F3D8CCC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336D-291E-A9BF-07DF-A1F2FFEB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5DEB-990B-3E3D-97C7-962C3717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0130-30EA-4CE0-CE8F-B2C0526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18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C2F8-CC1B-654B-37DD-81EC979C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C7F3-342C-7117-8369-2FC3E6FB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ACCC-38B7-4854-78CD-78F490A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D575-1F54-3FE0-252C-E78A72C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75DE-4E7B-02A3-B432-A60ADC74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3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F7E-195B-0408-4829-31B4B67E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4B13-F7BB-A125-8177-A6A81AF5C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314DE-0195-E71C-CE5C-7A85A3FB0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3EFCF-AA83-9F0E-326A-E1D0C203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9CE84-A0F1-E8D9-53D3-69608C35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ED3E-F847-BB3D-2E2B-B4713B86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28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B2-A74A-34F6-5D78-F157002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EADBD-D2E9-61C6-24B3-CAA6A037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98220-0B63-A0C5-4ACE-B3C087EC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D864-239A-C23D-8F2C-B8805804F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F1161-295D-244A-6249-A084E92EB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F85F5-E1CA-05ED-2FBE-3491F4C2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427A7-7CF4-0650-46AB-E93712BA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631F4-1831-DE45-46D5-533FC935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5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6FBB-F31D-7490-5A63-6EAE9F10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C91BE-15EF-4FC1-7442-986265D3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6053D-399C-3B17-8437-25C41445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585AD-F705-DDA9-A0A8-159B1001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638A4-26C4-026A-1795-2A3392E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46FEE-24F9-2A89-9F6C-0D3797F0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01291-ED62-ABC9-33C9-CE4E3D26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12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4B98-1D4E-F026-BF95-DF714980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D707-805A-EAD5-2DD8-7E31A7FC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3B0C-BEA3-EF02-8F18-167BC0141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8E664-B40E-F42F-6784-091FCBE7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9B760-ECC9-7715-5008-0AD82BC6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21552-B149-395A-1101-D82C16B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97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771D-D13E-F721-1FDC-F7A68D62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56BFE-F5F0-4736-00F8-E60542AC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3F588-A8E6-5FA6-CD40-75E97D790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8B5F9-E100-951A-3DC9-B23C9931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6522-BEA6-A7FF-8DC2-E4B8C866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5FA02-C5C3-4D37-02AC-1C1E25EE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1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60FDC-9B62-E1CA-D127-FB65FC03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9EDD4-91F4-42B1-D25C-64F0EEC1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6276-C0C0-6BED-0332-8AF34C172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88FA-1F18-4EBE-811B-A973A8D39E9C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2EBE-A660-85D2-16D5-2F70D6489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5F03-B790-4E44-D9CF-4BCE92CB6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B10E-4F1B-4961-87BC-08EED009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01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naud-Nauwynck/presentations/tree/main/web/tp1-nodejs.pdf" TargetMode="External"/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1473-6E75-F35F-5D05-2B5B7E22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9" y="1019175"/>
            <a:ext cx="11997734" cy="258603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Additionnal</a:t>
            </a:r>
            <a:r>
              <a:rPr lang="fr-FR" dirty="0"/>
              <a:t> Questions for</a:t>
            </a:r>
            <a:br>
              <a:rPr lang="fr-FR" dirty="0"/>
            </a:br>
            <a:r>
              <a:rPr lang="fr-FR" dirty="0"/>
              <a:t>Hands-on </a:t>
            </a:r>
            <a:r>
              <a:rPr lang="fr-FR" dirty="0" err="1"/>
              <a:t>NodeJs</a:t>
            </a:r>
            <a:r>
              <a:rPr lang="fr-FR" dirty="0"/>
              <a:t> + JavaScript + </a:t>
            </a:r>
            <a:r>
              <a:rPr lang="fr-FR" dirty="0" err="1"/>
              <a:t>TypeScript</a:t>
            </a:r>
            <a:br>
              <a:rPr lang="fr-FR" dirty="0"/>
            </a:br>
            <a:r>
              <a:rPr lang="fr-FR" dirty="0"/>
              <a:t>… ‘</a:t>
            </a:r>
            <a:r>
              <a:rPr lang="fr-FR" dirty="0" err="1"/>
              <a:t>require</a:t>
            </a:r>
            <a:r>
              <a:rPr lang="fr-FR" dirty="0"/>
              <a:t>()’,  ‘export / import’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7C3DA-6360-8168-D3CC-375B0F0E4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29" y="4316271"/>
            <a:ext cx="11955439" cy="2007192"/>
          </a:xfrm>
        </p:spPr>
        <p:txBody>
          <a:bodyPr>
            <a:normAutofit fontScale="92500"/>
          </a:bodyPr>
          <a:lstStyle/>
          <a:p>
            <a:r>
              <a:rPr lang="fr-FR" dirty="0" err="1"/>
              <a:t>Esilv</a:t>
            </a:r>
            <a:r>
              <a:rPr lang="fr-FR" dirty="0"/>
              <a:t> 2023</a:t>
            </a:r>
          </a:p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endParaRPr lang="fr-FR" dirty="0"/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>
                <a:hlinkClick r:id="rId3"/>
              </a:rPr>
              <a:t>https://github.com/Arnaud-Nauwynck/presentations/tree/main/web/tp1-questions-nodejs.pdf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75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1C13-E780-84F9-91BA-7092D7A6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3 (</a:t>
            </a:r>
            <a:r>
              <a:rPr lang="fr-FR" dirty="0" err="1"/>
              <a:t>next</a:t>
            </a:r>
            <a:r>
              <a:rPr lang="fr-FR" dirty="0"/>
              <a:t>)…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270E6-5773-474D-BEE2-25437C857BFD}"/>
              </a:ext>
            </a:extLst>
          </p:cNvPr>
          <p:cNvSpPr txBox="1"/>
          <p:nvPr/>
        </p:nvSpPr>
        <p:spPr>
          <a:xfrm>
            <a:off x="1733550" y="2305615"/>
            <a:ext cx="93154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Add</a:t>
            </a:r>
            <a:r>
              <a:rPr lang="fr-FR" sz="2800" dirty="0"/>
              <a:t> </a:t>
            </a:r>
          </a:p>
          <a:p>
            <a:r>
              <a:rPr lang="fr-FR" sz="2800" dirty="0"/>
              <a:t>     console.log(‘</a:t>
            </a:r>
            <a:r>
              <a:rPr lang="fr-FR" sz="2800" dirty="0" err="1"/>
              <a:t>moduleA</a:t>
            </a:r>
            <a:r>
              <a:rPr lang="fr-FR" sz="2800" dirty="0"/>
              <a:t>’, </a:t>
            </a:r>
            <a:r>
              <a:rPr lang="fr-FR" sz="2800" dirty="0" err="1"/>
              <a:t>moduleA</a:t>
            </a:r>
            <a:r>
              <a:rPr lang="fr-FR" sz="2800" dirty="0"/>
              <a:t>);</a:t>
            </a:r>
          </a:p>
          <a:p>
            <a:endParaRPr lang="fr-FR" sz="2800" dirty="0"/>
          </a:p>
          <a:p>
            <a:r>
              <a:rPr lang="fr-FR" sz="2800" dirty="0"/>
              <a:t>Do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details</a:t>
            </a:r>
            <a:r>
              <a:rPr lang="fr-FR" sz="2800" dirty="0"/>
              <a:t> of </a:t>
            </a:r>
            <a:r>
              <a:rPr lang="fr-FR" sz="2800" dirty="0" err="1"/>
              <a:t>moduleA</a:t>
            </a:r>
            <a:r>
              <a:rPr lang="fr-FR" sz="2800" dirty="0"/>
              <a:t> content in console ?</a:t>
            </a:r>
          </a:p>
          <a:p>
            <a:endParaRPr lang="fr-FR" sz="2800" dirty="0"/>
          </a:p>
          <a:p>
            <a:r>
              <a:rPr lang="fr-FR" sz="2800" dirty="0"/>
              <a:t>Try to dump the </a:t>
            </a:r>
            <a:r>
              <a:rPr lang="fr-FR" sz="2800" dirty="0" err="1"/>
              <a:t>object</a:t>
            </a:r>
            <a:r>
              <a:rPr lang="fr-FR" sz="2800" dirty="0"/>
              <a:t> </a:t>
            </a:r>
            <a:r>
              <a:rPr lang="fr-FR" sz="2800" dirty="0" err="1"/>
              <a:t>properties</a:t>
            </a:r>
            <a:r>
              <a:rPr lang="fr-FR" sz="2800" dirty="0"/>
              <a:t> in code</a:t>
            </a:r>
          </a:p>
          <a:p>
            <a:r>
              <a:rPr lang="fr-FR" sz="2800" dirty="0"/>
              <a:t>Or </a:t>
            </a:r>
            <a:r>
              <a:rPr lang="fr-FR" sz="2800" dirty="0" err="1"/>
              <a:t>else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to run the Debugger ! ..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next</a:t>
            </a:r>
            <a:r>
              <a:rPr lang="fr-FR" sz="2800" dirty="0"/>
              <a:t> question 5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4008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7257-1720-D949-38AD-8A1F66EA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3: … dump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properties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D1BC6-1559-C78C-3332-A96FDC1D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56" y="1800176"/>
            <a:ext cx="7274512" cy="1538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08F2D-42CD-5EB5-8454-634A9784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08" y="4029004"/>
            <a:ext cx="9560675" cy="19860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21DD5D-925E-A9BD-3900-FEE865F6FF76}"/>
              </a:ext>
            </a:extLst>
          </p:cNvPr>
          <p:cNvSpPr/>
          <p:nvPr/>
        </p:nvSpPr>
        <p:spPr>
          <a:xfrm>
            <a:off x="1795463" y="5162550"/>
            <a:ext cx="3624262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60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BCE7-8C84-5339-C130-7A8D7408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4: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D3438-085A-1B42-2C8F-2564E935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60" y="3069002"/>
            <a:ext cx="6089882" cy="1357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345E3-506A-CF5B-C882-A307AB71DB75}"/>
              </a:ext>
            </a:extLst>
          </p:cNvPr>
          <p:cNvSpPr txBox="1"/>
          <p:nvPr/>
        </p:nvSpPr>
        <p:spPr>
          <a:xfrm>
            <a:off x="586853" y="1878332"/>
            <a:ext cx="9821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WebStorm</a:t>
            </a:r>
            <a:r>
              <a:rPr lang="fr-FR" sz="2800" dirty="0"/>
              <a:t> IDE, the « </a:t>
            </a:r>
            <a:r>
              <a:rPr lang="fr-FR" sz="2800" dirty="0" err="1"/>
              <a:t>require</a:t>
            </a:r>
            <a:r>
              <a:rPr lang="fr-FR" sz="2800" dirty="0"/>
              <a:t>()» </a:t>
            </a:r>
            <a:r>
              <a:rPr lang="fr-FR" sz="2800" dirty="0" err="1"/>
              <a:t>from</a:t>
            </a:r>
            <a:r>
              <a:rPr lang="fr-FR" sz="2800" dirty="0"/>
              <a:t> Q2 </a:t>
            </a:r>
            <a:r>
              <a:rPr lang="fr-FR" sz="2800" dirty="0" err="1"/>
              <a:t>is</a:t>
            </a:r>
            <a:r>
              <a:rPr lang="fr-FR" sz="2800" dirty="0"/>
              <a:t> in RED </a:t>
            </a:r>
          </a:p>
          <a:p>
            <a:r>
              <a:rPr lang="fr-FR" sz="2800" dirty="0"/>
              <a:t>… </a:t>
            </a:r>
            <a:r>
              <a:rPr lang="fr-FR" sz="2800" dirty="0" err="1"/>
              <a:t>showing</a:t>
            </a:r>
            <a:r>
              <a:rPr lang="fr-FR" sz="2800" dirty="0"/>
              <a:t> a WARNING, ERROR, or </a:t>
            </a:r>
            <a:r>
              <a:rPr lang="fr-FR" sz="2800" dirty="0" err="1"/>
              <a:t>missing</a:t>
            </a:r>
            <a:r>
              <a:rPr lang="fr-FR" sz="2800" dirty="0"/>
              <a:t> Node configuration 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17ADB-9FBF-13AC-586A-0286E2D77B30}"/>
              </a:ext>
            </a:extLst>
          </p:cNvPr>
          <p:cNvSpPr txBox="1"/>
          <p:nvPr/>
        </p:nvSpPr>
        <p:spPr>
          <a:xfrm>
            <a:off x="662769" y="4876505"/>
            <a:ext cx="673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Fix the WARNING as </a:t>
            </a:r>
            <a:r>
              <a:rPr lang="fr-FR" sz="2800" dirty="0" err="1"/>
              <a:t>suggested</a:t>
            </a:r>
            <a:r>
              <a:rPr lang="fr-FR" sz="2800" dirty="0"/>
              <a:t> by </a:t>
            </a:r>
            <a:r>
              <a:rPr lang="fr-FR" sz="2800" dirty="0" err="1"/>
              <a:t>WebStorm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113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6294-0F7D-2501-1E8A-2627EF1F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4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9D03D-A454-9834-F04B-746D0146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079" y="3101837"/>
            <a:ext cx="4781964" cy="164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81BBE-2F6A-5E49-E0C2-5BCF535B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79" y="5049487"/>
            <a:ext cx="5017842" cy="1528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A36933-102C-08ED-2361-C4DFC06F2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2" y="1600459"/>
            <a:ext cx="10897544" cy="1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9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4BD6-22D8-E1E5-5B73-32853627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5: </a:t>
            </a:r>
            <a:r>
              <a:rPr lang="fr-FR" dirty="0" err="1"/>
              <a:t>Debug</a:t>
            </a:r>
            <a:r>
              <a:rPr lang="fr-FR" dirty="0"/>
              <a:t> and </a:t>
            </a:r>
            <a:r>
              <a:rPr lang="fr-FR" dirty="0" err="1"/>
              <a:t>inspect</a:t>
            </a:r>
            <a:r>
              <a:rPr lang="fr-FR" dirty="0"/>
              <a:t>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BDEAE-0365-43A4-696D-FA4220A0EF7E}"/>
              </a:ext>
            </a:extLst>
          </p:cNvPr>
          <p:cNvSpPr txBox="1"/>
          <p:nvPr/>
        </p:nvSpPr>
        <p:spPr>
          <a:xfrm>
            <a:off x="3211773" y="2975212"/>
            <a:ext cx="68259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Re-launch in </a:t>
            </a:r>
            <a:r>
              <a:rPr lang="fr-FR" sz="2800" dirty="0" err="1"/>
              <a:t>Debug</a:t>
            </a:r>
            <a:r>
              <a:rPr lang="fr-FR" sz="2800" dirty="0"/>
              <a:t> mode and Put </a:t>
            </a:r>
            <a:r>
              <a:rPr lang="fr-FR" sz="2800" dirty="0" err="1"/>
              <a:t>Breakpoint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Inspect</a:t>
            </a:r>
            <a:r>
              <a:rPr lang="fr-FR" sz="2800" dirty="0"/>
              <a:t> content of variable « </a:t>
            </a:r>
            <a:r>
              <a:rPr lang="fr-FR" sz="2800" dirty="0" err="1"/>
              <a:t>moduleA</a:t>
            </a:r>
            <a:r>
              <a:rPr lang="fr-FR" sz="2800" dirty="0"/>
              <a:t> »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9882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6D28-E338-0CF1-AF15-BDD4C48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6 :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modify</a:t>
            </a:r>
            <a:r>
              <a:rPr lang="fr-FR" dirty="0"/>
              <a:t> the « </a:t>
            </a:r>
            <a:r>
              <a:rPr lang="fr-FR" dirty="0" err="1"/>
              <a:t>const</a:t>
            </a:r>
            <a:r>
              <a:rPr lang="fr-FR" dirty="0"/>
              <a:t> » </a:t>
            </a:r>
            <a:r>
              <a:rPr lang="fr-FR" dirty="0" err="1"/>
              <a:t>object</a:t>
            </a:r>
            <a:r>
              <a:rPr lang="fr-FR" dirty="0"/>
              <a:t> content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78937-9A07-6CBA-CF59-479127DC10F4}"/>
              </a:ext>
            </a:extLst>
          </p:cNvPr>
          <p:cNvSpPr txBox="1"/>
          <p:nvPr/>
        </p:nvSpPr>
        <p:spPr>
          <a:xfrm>
            <a:off x="3167063" y="2281238"/>
            <a:ext cx="68761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Add</a:t>
            </a:r>
            <a:r>
              <a:rPr lang="fr-FR" sz="3600" dirty="0"/>
              <a:t>  code</a:t>
            </a:r>
          </a:p>
          <a:p>
            <a:endParaRPr lang="fr-FR" sz="3600" dirty="0"/>
          </a:p>
          <a:p>
            <a:r>
              <a:rPr lang="fr-FR" sz="3600" dirty="0"/>
              <a:t>    </a:t>
            </a:r>
            <a:r>
              <a:rPr lang="fr-FR" sz="3600" dirty="0" err="1"/>
              <a:t>moduleA.dummyField</a:t>
            </a:r>
            <a:r>
              <a:rPr lang="fr-FR" sz="3600" dirty="0"/>
              <a:t> = 1;</a:t>
            </a:r>
          </a:p>
          <a:p>
            <a:endParaRPr lang="fr-FR" sz="3600" dirty="0"/>
          </a:p>
          <a:p>
            <a:r>
              <a:rPr lang="fr-FR" sz="3600" dirty="0" err="1"/>
              <a:t>Any</a:t>
            </a:r>
            <a:r>
              <a:rPr lang="fr-FR" sz="3600" dirty="0"/>
              <a:t> compile </a:t>
            </a:r>
            <a:r>
              <a:rPr lang="fr-FR" sz="3600" dirty="0" err="1"/>
              <a:t>Error</a:t>
            </a:r>
            <a:r>
              <a:rPr lang="fr-FR" sz="3600" dirty="0"/>
              <a:t> in </a:t>
            </a:r>
            <a:r>
              <a:rPr lang="fr-FR" sz="3600" dirty="0" err="1"/>
              <a:t>TypeScript</a:t>
            </a:r>
            <a:r>
              <a:rPr lang="fr-FR" sz="3600" dirty="0"/>
              <a:t>? </a:t>
            </a:r>
          </a:p>
          <a:p>
            <a:r>
              <a:rPr lang="fr-FR" sz="3600" dirty="0" err="1"/>
              <a:t>What</a:t>
            </a:r>
            <a:r>
              <a:rPr lang="fr-FR" sz="3600" dirty="0"/>
              <a:t> about </a:t>
            </a:r>
            <a:r>
              <a:rPr lang="fr-FR" sz="3600" dirty="0" err="1"/>
              <a:t>Generated</a:t>
            </a:r>
            <a:r>
              <a:rPr lang="fr-FR" sz="3600" dirty="0"/>
              <a:t> JavaScript  ?</a:t>
            </a:r>
          </a:p>
          <a:p>
            <a:r>
              <a:rPr lang="fr-FR" sz="3600" dirty="0"/>
              <a:t>Runtime </a:t>
            </a:r>
            <a:r>
              <a:rPr lang="fr-FR" sz="3600" dirty="0" err="1"/>
              <a:t>Error</a:t>
            </a:r>
            <a:r>
              <a:rPr lang="fr-FR" sz="36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03535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F411-C6EC-B4DB-DFEA-ADE66C8B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A252-F6EC-69E8-AC5B-F25671EA391B}"/>
              </a:ext>
            </a:extLst>
          </p:cNvPr>
          <p:cNvSpPr txBox="1"/>
          <p:nvPr/>
        </p:nvSpPr>
        <p:spPr>
          <a:xfrm>
            <a:off x="2695575" y="2295525"/>
            <a:ext cx="818320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TypeScript</a:t>
            </a:r>
            <a:r>
              <a:rPr lang="fr-FR" sz="3200" dirty="0"/>
              <a:t> shows a compiler WARNING / ERROR</a:t>
            </a:r>
          </a:p>
          <a:p>
            <a:endParaRPr lang="fr-FR" sz="3200" dirty="0"/>
          </a:p>
          <a:p>
            <a:r>
              <a:rPr lang="fr-FR" sz="3200" dirty="0"/>
              <a:t>But </a:t>
            </a:r>
            <a:r>
              <a:rPr lang="fr-FR" sz="3200" dirty="0" err="1"/>
              <a:t>generated</a:t>
            </a:r>
            <a:r>
              <a:rPr lang="fr-FR" sz="3200" dirty="0"/>
              <a:t> JavaScript in « correct »</a:t>
            </a:r>
          </a:p>
          <a:p>
            <a:endParaRPr lang="fr-FR" sz="3200" dirty="0"/>
          </a:p>
          <a:p>
            <a:r>
              <a:rPr lang="fr-FR" sz="3200" dirty="0"/>
              <a:t>It run </a:t>
            </a:r>
            <a:r>
              <a:rPr lang="fr-FR" sz="3200" dirty="0" err="1"/>
              <a:t>succesfully</a:t>
            </a:r>
            <a:endParaRPr lang="fr-FR" sz="32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148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0DA4-ED3B-5D9B-CB2B-2BF0B252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138D0-19BE-FA7E-8CB4-21E62CC7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6" y="1805448"/>
            <a:ext cx="11557499" cy="35476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13CC0C-071A-D18D-8392-941BA795BB84}"/>
              </a:ext>
            </a:extLst>
          </p:cNvPr>
          <p:cNvSpPr/>
          <p:nvPr/>
        </p:nvSpPr>
        <p:spPr>
          <a:xfrm>
            <a:off x="376238" y="3743325"/>
            <a:ext cx="3624262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E8B77-30A5-C0E0-5943-977ED99BF327}"/>
              </a:ext>
            </a:extLst>
          </p:cNvPr>
          <p:cNvSpPr/>
          <p:nvPr/>
        </p:nvSpPr>
        <p:spPr>
          <a:xfrm>
            <a:off x="6162675" y="1805448"/>
            <a:ext cx="1100138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A58DCE-003C-D84F-7CE8-FE1ED8E03EB9}"/>
              </a:ext>
            </a:extLst>
          </p:cNvPr>
          <p:cNvSpPr/>
          <p:nvPr/>
        </p:nvSpPr>
        <p:spPr>
          <a:xfrm>
            <a:off x="433616" y="1805448"/>
            <a:ext cx="1100138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170525-3E21-249C-FE32-1B4BD7F33B65}"/>
              </a:ext>
            </a:extLst>
          </p:cNvPr>
          <p:cNvCxnSpPr>
            <a:cxnSpLocks/>
          </p:cNvCxnSpPr>
          <p:nvPr/>
        </p:nvCxnSpPr>
        <p:spPr>
          <a:xfrm flipV="1">
            <a:off x="2188369" y="4019550"/>
            <a:ext cx="688181" cy="1766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5A3B9E-7F7A-6D19-C425-12693A712958}"/>
              </a:ext>
            </a:extLst>
          </p:cNvPr>
          <p:cNvCxnSpPr>
            <a:cxnSpLocks/>
          </p:cNvCxnSpPr>
          <p:nvPr/>
        </p:nvCxnSpPr>
        <p:spPr>
          <a:xfrm flipH="1" flipV="1">
            <a:off x="8324850" y="3467100"/>
            <a:ext cx="771525" cy="2319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BFA0B4-E8A8-40C0-58E8-38952A998568}"/>
              </a:ext>
            </a:extLst>
          </p:cNvPr>
          <p:cNvSpPr txBox="1"/>
          <p:nvPr/>
        </p:nvSpPr>
        <p:spPr>
          <a:xfrm>
            <a:off x="1423988" y="5913485"/>
            <a:ext cx="1846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Compile 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D3AE66-FB12-947E-42C1-8567A741FE6C}"/>
              </a:ext>
            </a:extLst>
          </p:cNvPr>
          <p:cNvSpPr txBox="1"/>
          <p:nvPr/>
        </p:nvSpPr>
        <p:spPr>
          <a:xfrm>
            <a:off x="8165671" y="5913485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</a:rPr>
              <a:t>No Compile, OK</a:t>
            </a:r>
          </a:p>
        </p:txBody>
      </p:sp>
    </p:spTree>
    <p:extLst>
      <p:ext uri="{BB962C8B-B14F-4D97-AF65-F5344CB8AC3E}">
        <p14:creationId xmlns:p14="http://schemas.microsoft.com/office/powerpoint/2010/main" val="76545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5E7F-7949-7CC6-7F22-6D5C424C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7: </a:t>
            </a:r>
            <a:r>
              <a:rPr lang="fr-FR" dirty="0" err="1"/>
              <a:t>meaning</a:t>
            </a:r>
            <a:r>
              <a:rPr lang="fr-FR" dirty="0"/>
              <a:t> of « </a:t>
            </a:r>
            <a:r>
              <a:rPr lang="fr-FR" dirty="0" err="1"/>
              <a:t>const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A18B8-374E-62EE-247A-462910CBF48D}"/>
              </a:ext>
            </a:extLst>
          </p:cNvPr>
          <p:cNvSpPr txBox="1"/>
          <p:nvPr/>
        </p:nvSpPr>
        <p:spPr>
          <a:xfrm>
            <a:off x="1566862" y="2457450"/>
            <a:ext cx="53103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meaning</a:t>
            </a:r>
            <a:r>
              <a:rPr lang="fr-FR" sz="2800" dirty="0"/>
              <a:t> of « </a:t>
            </a:r>
            <a:r>
              <a:rPr lang="fr-FR" sz="2800" dirty="0" err="1"/>
              <a:t>const</a:t>
            </a:r>
            <a:r>
              <a:rPr lang="fr-FR" sz="2800" dirty="0"/>
              <a:t> » ? 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Can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make</a:t>
            </a:r>
            <a:r>
              <a:rPr lang="fr-FR" sz="2800" dirty="0"/>
              <a:t> </a:t>
            </a:r>
            <a:r>
              <a:rPr lang="fr-FR" sz="2800" dirty="0" err="1"/>
              <a:t>object</a:t>
            </a:r>
            <a:r>
              <a:rPr lang="fr-FR" sz="2800" dirty="0"/>
              <a:t> immutable ?</a:t>
            </a:r>
          </a:p>
        </p:txBody>
      </p:sp>
    </p:spTree>
    <p:extLst>
      <p:ext uri="{BB962C8B-B14F-4D97-AF65-F5344CB8AC3E}">
        <p14:creationId xmlns:p14="http://schemas.microsoft.com/office/powerpoint/2010/main" val="220370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3AC5-3DBD-0E5F-3C89-24D12D2A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998C6-2D37-F8DE-0399-9B96FFE56E70}"/>
              </a:ext>
            </a:extLst>
          </p:cNvPr>
          <p:cNvSpPr txBox="1"/>
          <p:nvPr/>
        </p:nvSpPr>
        <p:spPr>
          <a:xfrm>
            <a:off x="985837" y="1504951"/>
            <a:ext cx="66490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const</a:t>
            </a:r>
            <a:r>
              <a:rPr lang="fr-FR" sz="2400" dirty="0"/>
              <a:t> :   the </a:t>
            </a:r>
            <a:r>
              <a:rPr lang="fr-FR" sz="2400" dirty="0" err="1"/>
              <a:t>reference</a:t>
            </a:r>
            <a:r>
              <a:rPr lang="fr-FR" sz="2400" dirty="0"/>
              <a:t> (pointer)  can not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changed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But the </a:t>
            </a:r>
            <a:r>
              <a:rPr lang="fr-FR" sz="2400" dirty="0" err="1"/>
              <a:t>pointed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content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changed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You </a:t>
            </a:r>
            <a:r>
              <a:rPr lang="fr-FR" sz="2400" dirty="0" err="1"/>
              <a:t>may</a:t>
            </a:r>
            <a:r>
              <a:rPr lang="fr-FR" sz="2400" dirty="0"/>
              <a:t> use </a:t>
            </a:r>
            <a:r>
              <a:rPr lang="fr-FR" sz="2400" dirty="0" err="1"/>
              <a:t>Object.freeze</a:t>
            </a:r>
            <a:r>
              <a:rPr lang="fr-FR" sz="2400" dirty="0"/>
              <a:t>() </a:t>
            </a:r>
          </a:p>
          <a:p>
            <a:r>
              <a:rPr lang="fr-FR" sz="2400" dirty="0"/>
              <a:t>or </a:t>
            </a:r>
            <a:r>
              <a:rPr lang="fr-FR" sz="2400" dirty="0" err="1"/>
              <a:t>redefine</a:t>
            </a:r>
            <a:r>
              <a:rPr lang="fr-FR" sz="2400" dirty="0"/>
              <a:t> all « setter » </a:t>
            </a:r>
            <a:r>
              <a:rPr lang="fr-FR" sz="2400" dirty="0" err="1"/>
              <a:t>methods</a:t>
            </a:r>
            <a:endParaRPr lang="fr-FR" sz="2400" dirty="0"/>
          </a:p>
          <a:p>
            <a:r>
              <a:rPr lang="fr-FR" sz="2400" dirty="0"/>
              <a:t>or use </a:t>
            </a:r>
            <a:r>
              <a:rPr lang="fr-FR" sz="2400" dirty="0" err="1"/>
              <a:t>some</a:t>
            </a:r>
            <a:r>
              <a:rPr lang="fr-FR" sz="2400" dirty="0"/>
              <a:t> javascript </a:t>
            </a:r>
            <a:r>
              <a:rPr lang="fr-FR" sz="2400" dirty="0" err="1"/>
              <a:t>frameworks</a:t>
            </a:r>
            <a:endParaRPr lang="fr-F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C8281-DF13-3033-2F03-8FC350C9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717" y="2671602"/>
            <a:ext cx="6027942" cy="36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5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C015-EC0A-E6F8-83FA-220BCCC4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DBBC6-278C-B020-9A43-CE7686773026}"/>
              </a:ext>
            </a:extLst>
          </p:cNvPr>
          <p:cNvSpPr txBox="1"/>
          <p:nvPr/>
        </p:nvSpPr>
        <p:spPr>
          <a:xfrm>
            <a:off x="358974" y="1638300"/>
            <a:ext cx="1205791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This Hands-On </a:t>
            </a:r>
            <a:r>
              <a:rPr lang="fr-FR" sz="3200" dirty="0" err="1"/>
              <a:t>contains</a:t>
            </a:r>
            <a:r>
              <a:rPr lang="fr-FR" sz="3200" dirty="0"/>
              <a:t> </a:t>
            </a:r>
            <a:r>
              <a:rPr lang="fr-FR" sz="3200" dirty="0" err="1"/>
              <a:t>many</a:t>
            </a:r>
            <a:r>
              <a:rPr lang="fr-FR" sz="3200" dirty="0"/>
              <a:t> </a:t>
            </a:r>
            <a:r>
              <a:rPr lang="fr-FR" sz="3200" dirty="0" err="1"/>
              <a:t>small</a:t>
            </a:r>
            <a:r>
              <a:rPr lang="fr-FR" sz="3200" dirty="0"/>
              <a:t> questions, </a:t>
            </a:r>
          </a:p>
          <a:p>
            <a:r>
              <a:rPr lang="fr-FR" sz="3200" dirty="0"/>
              <a:t>It </a:t>
            </a:r>
            <a:r>
              <a:rPr lang="fr-FR" sz="3200" dirty="0" err="1"/>
              <a:t>is</a:t>
            </a:r>
            <a:r>
              <a:rPr lang="fr-FR" sz="3200" dirty="0"/>
              <a:t> a </a:t>
            </a:r>
            <a:r>
              <a:rPr lang="fr-FR" sz="3200" dirty="0" err="1"/>
              <a:t>Step</a:t>
            </a:r>
            <a:r>
              <a:rPr lang="fr-FR" sz="3200" dirty="0"/>
              <a:t>-by-</a:t>
            </a:r>
            <a:r>
              <a:rPr lang="fr-FR" sz="3200" dirty="0" err="1"/>
              <a:t>Step</a:t>
            </a:r>
            <a:r>
              <a:rPr lang="fr-FR" sz="3200" dirty="0"/>
              <a:t> </a:t>
            </a:r>
            <a:r>
              <a:rPr lang="fr-FR" sz="3200" dirty="0" err="1"/>
              <a:t>discovery</a:t>
            </a:r>
            <a:r>
              <a:rPr lang="fr-FR" sz="3200" dirty="0"/>
              <a:t> for </a:t>
            </a:r>
            <a:r>
              <a:rPr lang="fr-FR" sz="3200" dirty="0" err="1"/>
              <a:t>nodejs</a:t>
            </a:r>
            <a:r>
              <a:rPr lang="fr-FR" sz="3200" dirty="0"/>
              <a:t> modules &amp; imports</a:t>
            </a:r>
          </a:p>
          <a:p>
            <a:endParaRPr lang="fr-FR" sz="3200" dirty="0"/>
          </a:p>
          <a:p>
            <a:r>
              <a:rPr lang="fr-FR" sz="3200" dirty="0"/>
              <a:t>Questions are </a:t>
            </a:r>
            <a:r>
              <a:rPr lang="fr-FR" sz="3200" dirty="0" err="1"/>
              <a:t>optionnal</a:t>
            </a:r>
            <a:r>
              <a:rPr lang="fr-FR" sz="3200" dirty="0"/>
              <a:t> and </a:t>
            </a:r>
            <a:r>
              <a:rPr lang="fr-FR" sz="3200" dirty="0" err="1"/>
              <a:t>may</a:t>
            </a:r>
            <a:r>
              <a:rPr lang="fr-FR" sz="3200" dirty="0"/>
              <a:t> not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finished</a:t>
            </a:r>
            <a:r>
              <a:rPr lang="fr-FR" sz="3200" dirty="0"/>
              <a:t> </a:t>
            </a:r>
            <a:r>
              <a:rPr lang="fr-FR" sz="3200" dirty="0" err="1"/>
              <a:t>during</a:t>
            </a:r>
            <a:r>
              <a:rPr lang="fr-FR" sz="3200" dirty="0"/>
              <a:t> the 3h session.</a:t>
            </a:r>
          </a:p>
          <a:p>
            <a:endParaRPr lang="fr-FR" sz="3200" dirty="0"/>
          </a:p>
          <a:p>
            <a:r>
              <a:rPr lang="fr-FR" sz="3200" dirty="0"/>
              <a:t>The main objectives of the session </a:t>
            </a:r>
            <a:r>
              <a:rPr lang="fr-FR" sz="3200" dirty="0" err="1"/>
              <a:t>is</a:t>
            </a:r>
            <a:r>
              <a:rPr lang="fr-FR" sz="3200" dirty="0"/>
              <a:t> to </a:t>
            </a:r>
            <a:r>
              <a:rPr lang="fr-FR" sz="3200" dirty="0" err="1"/>
              <a:t>get</a:t>
            </a:r>
            <a:r>
              <a:rPr lang="fr-FR" sz="3200" dirty="0"/>
              <a:t> </a:t>
            </a:r>
            <a:r>
              <a:rPr lang="fr-FR" sz="3200" dirty="0" err="1"/>
              <a:t>familiar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your</a:t>
            </a:r>
            <a:r>
              <a:rPr lang="fr-FR" sz="3200" dirty="0"/>
              <a:t> IDE</a:t>
            </a:r>
          </a:p>
          <a:p>
            <a:r>
              <a:rPr lang="fr-FR" sz="3200" dirty="0"/>
              <a:t>(</a:t>
            </a:r>
            <a:r>
              <a:rPr lang="fr-FR" sz="3200" dirty="0" err="1"/>
              <a:t>WebStorm</a:t>
            </a:r>
            <a:r>
              <a:rPr lang="fr-FR" sz="3200" dirty="0"/>
              <a:t>) </a:t>
            </a:r>
            <a:r>
              <a:rPr lang="fr-FR" sz="3200" dirty="0" err="1"/>
              <a:t>environment</a:t>
            </a:r>
            <a:r>
              <a:rPr lang="fr-FR" sz="3200" dirty="0"/>
              <a:t>, and </a:t>
            </a:r>
            <a:r>
              <a:rPr lang="fr-FR" sz="3200" dirty="0" err="1"/>
              <a:t>be</a:t>
            </a:r>
            <a:r>
              <a:rPr lang="fr-FR" sz="3200" dirty="0"/>
              <a:t> able to </a:t>
            </a:r>
            <a:r>
              <a:rPr lang="fr-FR" sz="3200" dirty="0" err="1"/>
              <a:t>browse</a:t>
            </a:r>
            <a:r>
              <a:rPr lang="fr-FR" sz="3200" dirty="0"/>
              <a:t> </a:t>
            </a:r>
            <a:r>
              <a:rPr lang="fr-FR" sz="3200" dirty="0" err="1"/>
              <a:t>nodeJs</a:t>
            </a:r>
            <a:r>
              <a:rPr lang="fr-FR" sz="3200" dirty="0"/>
              <a:t> modules.</a:t>
            </a:r>
          </a:p>
          <a:p>
            <a:endParaRPr lang="fr-FR" sz="3200" dirty="0"/>
          </a:p>
          <a:p>
            <a:r>
              <a:rPr lang="fr-FR" sz="3200" dirty="0"/>
              <a:t>If </a:t>
            </a:r>
            <a:r>
              <a:rPr lang="fr-FR" sz="3200" dirty="0" err="1"/>
              <a:t>you</a:t>
            </a:r>
            <a:r>
              <a:rPr lang="fr-FR" sz="3200" dirty="0"/>
              <a:t> are </a:t>
            </a:r>
            <a:r>
              <a:rPr lang="fr-FR" sz="3200" dirty="0" err="1"/>
              <a:t>already</a:t>
            </a:r>
            <a:r>
              <a:rPr lang="fr-FR" sz="3200" dirty="0"/>
              <a:t> </a:t>
            </a:r>
            <a:r>
              <a:rPr lang="fr-FR" sz="3200" dirty="0" err="1"/>
              <a:t>familiar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FrontEnd</a:t>
            </a:r>
            <a:r>
              <a:rPr lang="fr-FR" sz="3200" dirty="0"/>
              <a:t> </a:t>
            </a:r>
            <a:r>
              <a:rPr lang="fr-FR" sz="3200" dirty="0" err="1"/>
              <a:t>development</a:t>
            </a:r>
            <a:r>
              <a:rPr lang="fr-FR" sz="3200" dirty="0"/>
              <a:t>,</a:t>
            </a:r>
          </a:p>
          <a:p>
            <a:r>
              <a:rPr lang="fr-FR" sz="3200" dirty="0"/>
              <a:t>do the questions, </a:t>
            </a:r>
            <a:r>
              <a:rPr lang="fr-FR" sz="3200" dirty="0" err="1"/>
              <a:t>you</a:t>
            </a:r>
            <a:r>
              <a:rPr lang="fr-FR" sz="3200" dirty="0"/>
              <a:t> </a:t>
            </a:r>
            <a:r>
              <a:rPr lang="fr-FR" sz="3200" dirty="0" err="1"/>
              <a:t>might</a:t>
            </a:r>
            <a:r>
              <a:rPr lang="fr-FR" sz="3200" dirty="0"/>
              <a:t> </a:t>
            </a:r>
            <a:r>
              <a:rPr lang="fr-FR" sz="3200" dirty="0" err="1"/>
              <a:t>learn</a:t>
            </a:r>
            <a:r>
              <a:rPr lang="fr-FR" sz="3200" dirty="0"/>
              <a:t> </a:t>
            </a:r>
            <a:r>
              <a:rPr lang="fr-FR" sz="3200" dirty="0" err="1"/>
              <a:t>things</a:t>
            </a:r>
            <a:r>
              <a:rPr lang="fr-FR" sz="3200" dirty="0"/>
              <a:t> on </a:t>
            </a:r>
            <a:r>
              <a:rPr lang="fr-FR" sz="3200" dirty="0" err="1"/>
              <a:t>nodejs</a:t>
            </a:r>
            <a:r>
              <a:rPr lang="fr-FR" sz="3200" dirty="0"/>
              <a:t> import.</a:t>
            </a:r>
          </a:p>
        </p:txBody>
      </p:sp>
    </p:spTree>
    <p:extLst>
      <p:ext uri="{BB962C8B-B14F-4D97-AF65-F5344CB8AC3E}">
        <p14:creationId xmlns:p14="http://schemas.microsoft.com/office/powerpoint/2010/main" val="1634963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5E7F-7949-7CC6-7F22-6D5C424C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8: </a:t>
            </a:r>
            <a:r>
              <a:rPr lang="fr-FR" dirty="0" err="1"/>
              <a:t>meaning</a:t>
            </a:r>
            <a:r>
              <a:rPr lang="fr-FR" dirty="0"/>
              <a:t> of « let » and « var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A18B8-374E-62EE-247A-462910CBF48D}"/>
              </a:ext>
            </a:extLst>
          </p:cNvPr>
          <p:cNvSpPr txBox="1"/>
          <p:nvPr/>
        </p:nvSpPr>
        <p:spPr>
          <a:xfrm>
            <a:off x="1140107" y="2124075"/>
            <a:ext cx="102136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Does</a:t>
            </a:r>
            <a:r>
              <a:rPr lang="fr-FR" sz="2800" dirty="0"/>
              <a:t> JavaScript </a:t>
            </a:r>
            <a:r>
              <a:rPr lang="fr-FR" sz="2800" dirty="0" err="1"/>
              <a:t>accept</a:t>
            </a:r>
            <a:r>
              <a:rPr lang="fr-FR" sz="2800" dirty="0"/>
              <a:t> </a:t>
            </a:r>
            <a:r>
              <a:rPr lang="fr-FR" sz="2800" dirty="0" err="1"/>
              <a:t>accessing</a:t>
            </a:r>
            <a:r>
              <a:rPr lang="fr-FR" sz="2800" dirty="0"/>
              <a:t> </a:t>
            </a:r>
            <a:r>
              <a:rPr lang="fr-FR" sz="2800" dirty="0" err="1"/>
              <a:t>unknown</a:t>
            </a:r>
            <a:r>
              <a:rPr lang="fr-FR" sz="2800" dirty="0"/>
              <a:t>(</a:t>
            </a:r>
            <a:r>
              <a:rPr lang="fr-FR" sz="2800" dirty="0" err="1"/>
              <a:t>undeclared</a:t>
            </a:r>
            <a:r>
              <a:rPr lang="fr-FR" sz="2800" dirty="0"/>
              <a:t>) variable ?</a:t>
            </a:r>
          </a:p>
          <a:p>
            <a:endParaRPr lang="fr-FR" sz="2800" dirty="0"/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meaning</a:t>
            </a:r>
            <a:r>
              <a:rPr lang="fr-FR" sz="2800" dirty="0"/>
              <a:t> of « let » and « var »  ?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difference</a:t>
            </a:r>
            <a:r>
              <a:rPr lang="fr-FR" sz="2800" dirty="0"/>
              <a:t>(s) </a:t>
            </a:r>
            <a:r>
              <a:rPr lang="fr-FR" sz="2800" dirty="0" err="1"/>
              <a:t>between</a:t>
            </a:r>
            <a:r>
              <a:rPr lang="fr-FR" sz="2800" dirty="0"/>
              <a:t> « let » and « var »  ?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Knowing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« var » can </a:t>
            </a:r>
            <a:r>
              <a:rPr lang="fr-FR" sz="2800" dirty="0" err="1"/>
              <a:t>be</a:t>
            </a:r>
            <a:r>
              <a:rPr lang="fr-FR" sz="2800" dirty="0"/>
              <a:t> re-</a:t>
            </a:r>
            <a:r>
              <a:rPr lang="fr-FR" sz="2800" dirty="0" err="1"/>
              <a:t>declared</a:t>
            </a:r>
            <a:r>
              <a:rPr lang="fr-FR" sz="2800" dirty="0"/>
              <a:t> </a:t>
            </a:r>
            <a:r>
              <a:rPr lang="fr-FR" sz="2800" dirty="0" err="1"/>
              <a:t>several</a:t>
            </a:r>
            <a:r>
              <a:rPr lang="fr-FR" sz="2800" dirty="0"/>
              <a:t> times but not « let »,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would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generally</a:t>
            </a:r>
            <a:r>
              <a:rPr lang="fr-FR" sz="2800" dirty="0"/>
              <a:t> </a:t>
            </a:r>
            <a:r>
              <a:rPr lang="fr-FR" sz="2800" dirty="0" err="1"/>
              <a:t>recommend</a:t>
            </a:r>
            <a:r>
              <a:rPr lang="fr-FR" sz="2800" dirty="0"/>
              <a:t> to use ?</a:t>
            </a:r>
          </a:p>
        </p:txBody>
      </p:sp>
    </p:spTree>
    <p:extLst>
      <p:ext uri="{BB962C8B-B14F-4D97-AF65-F5344CB8AC3E}">
        <p14:creationId xmlns:p14="http://schemas.microsoft.com/office/powerpoint/2010/main" val="113667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13AA-FCBF-3DF7-32B9-BEC1441D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9: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… but Runtime OK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9FCF6-684A-FC68-CFAF-8EE41307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28" y="2626492"/>
            <a:ext cx="9757472" cy="1605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95CEF-9171-2E51-137A-7A2262D3B721}"/>
              </a:ext>
            </a:extLst>
          </p:cNvPr>
          <p:cNvSpPr txBox="1"/>
          <p:nvPr/>
        </p:nvSpPr>
        <p:spPr>
          <a:xfrm>
            <a:off x="638175" y="1896980"/>
            <a:ext cx="8826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WebStorm</a:t>
            </a:r>
            <a:r>
              <a:rPr lang="fr-FR" sz="2800" dirty="0"/>
              <a:t> shows an ERROR for « </a:t>
            </a:r>
            <a:r>
              <a:rPr lang="fr-FR" sz="2800" dirty="0" err="1"/>
              <a:t>property</a:t>
            </a:r>
            <a:r>
              <a:rPr lang="fr-FR" sz="2800" dirty="0"/>
              <a:t> </a:t>
            </a:r>
            <a:r>
              <a:rPr lang="fr-FR" sz="2800" dirty="0" err="1"/>
              <a:t>does</a:t>
            </a:r>
            <a:r>
              <a:rPr lang="fr-FR" sz="2800" dirty="0"/>
              <a:t> not </a:t>
            </a:r>
            <a:r>
              <a:rPr lang="fr-FR" sz="2800" dirty="0" err="1"/>
              <a:t>exist</a:t>
            </a:r>
            <a:r>
              <a:rPr lang="fr-FR" sz="2800" dirty="0"/>
              <a:t> »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48466-66F5-86D7-A99F-8C1F0AE0CD80}"/>
              </a:ext>
            </a:extLst>
          </p:cNvPr>
          <p:cNvSpPr txBox="1"/>
          <p:nvPr/>
        </p:nvSpPr>
        <p:spPr>
          <a:xfrm>
            <a:off x="838200" y="4748213"/>
            <a:ext cx="111120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800" dirty="0"/>
          </a:p>
          <a:p>
            <a:r>
              <a:rPr lang="fr-FR" sz="2800" dirty="0" err="1"/>
              <a:t>WebStorm</a:t>
            </a:r>
            <a:r>
              <a:rPr lang="fr-FR" sz="2800" dirty="0"/>
              <a:t> </a:t>
            </a:r>
            <a:r>
              <a:rPr lang="fr-FR" sz="2800" dirty="0" err="1"/>
              <a:t>suggest</a:t>
            </a:r>
            <a:r>
              <a:rPr lang="fr-FR" sz="2800" dirty="0"/>
              <a:t> </a:t>
            </a:r>
            <a:r>
              <a:rPr lang="fr-FR" sz="2800" dirty="0" err="1"/>
              <a:t>adding</a:t>
            </a:r>
            <a:r>
              <a:rPr lang="fr-FR" sz="2800" dirty="0"/>
              <a:t> « // @ts-ignore »   .. Try </a:t>
            </a:r>
            <a:r>
              <a:rPr lang="fr-FR" sz="2800" dirty="0" err="1"/>
              <a:t>it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Suggest</a:t>
            </a:r>
            <a:r>
              <a:rPr lang="fr-FR" sz="2800" dirty="0"/>
              <a:t> </a:t>
            </a:r>
            <a:r>
              <a:rPr lang="fr-FR" sz="2800" dirty="0" err="1"/>
              <a:t>another</a:t>
            </a:r>
            <a:r>
              <a:rPr lang="fr-FR" sz="2800" dirty="0"/>
              <a:t> </a:t>
            </a:r>
            <a:r>
              <a:rPr lang="fr-FR" sz="2800" dirty="0" err="1"/>
              <a:t>way</a:t>
            </a:r>
            <a:r>
              <a:rPr lang="fr-FR" sz="2800" dirty="0"/>
              <a:t> in Javascript to </a:t>
            </a:r>
            <a:r>
              <a:rPr lang="fr-FR" sz="2800" dirty="0" err="1"/>
              <a:t>assign</a:t>
            </a:r>
            <a:r>
              <a:rPr lang="fr-FR" sz="2800" dirty="0"/>
              <a:t> a </a:t>
            </a:r>
            <a:r>
              <a:rPr lang="fr-FR" sz="2800" dirty="0" err="1"/>
              <a:t>property</a:t>
            </a:r>
            <a:r>
              <a:rPr lang="fr-FR" sz="2800" dirty="0"/>
              <a:t>, not </a:t>
            </a:r>
            <a:r>
              <a:rPr lang="fr-FR" sz="2800" dirty="0" err="1"/>
              <a:t>causing</a:t>
            </a:r>
            <a:r>
              <a:rPr lang="fr-FR" sz="2800" dirty="0"/>
              <a:t> an </a:t>
            </a:r>
            <a:r>
              <a:rPr lang="fr-FR" sz="2800" dirty="0" err="1"/>
              <a:t>error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2417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54E2-7814-4009-76C1-9176E519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6D5B4-F733-99AB-1B47-8D4859AAE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11" y="2352591"/>
            <a:ext cx="5700890" cy="2717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1E429-C7F7-5C44-8F6E-9607D43D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88" y="2685985"/>
            <a:ext cx="2942361" cy="2156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A12E0-4B83-7E63-D06B-1C2B164C1F84}"/>
              </a:ext>
            </a:extLst>
          </p:cNvPr>
          <p:cNvSpPr txBox="1"/>
          <p:nvPr/>
        </p:nvSpPr>
        <p:spPr>
          <a:xfrm>
            <a:off x="7100888" y="1593032"/>
            <a:ext cx="4292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</a:t>
            </a:r>
            <a:r>
              <a:rPr lang="fr-FR" sz="2400" dirty="0" err="1"/>
              <a:t>property</a:t>
            </a:r>
            <a:r>
              <a:rPr lang="fr-FR" sz="2400" dirty="0"/>
              <a:t> </a:t>
            </a:r>
            <a:r>
              <a:rPr lang="fr-FR" sz="2400" dirty="0" err="1"/>
              <a:t>indexed</a:t>
            </a:r>
            <a:r>
              <a:rPr lang="fr-FR" sz="2400" dirty="0"/>
              <a:t> </a:t>
            </a:r>
            <a:r>
              <a:rPr lang="fr-FR" sz="2400" dirty="0" err="1"/>
              <a:t>syntax</a:t>
            </a:r>
            <a:r>
              <a:rPr lang="fr-FR" sz="2400" dirty="0"/>
              <a:t> :      </a:t>
            </a:r>
          </a:p>
          <a:p>
            <a:r>
              <a:rPr lang="fr-FR" sz="2400" dirty="0"/>
              <a:t>      </a:t>
            </a:r>
            <a:r>
              <a:rPr lang="fr-FR" sz="2400" dirty="0" err="1"/>
              <a:t>obj</a:t>
            </a:r>
            <a:r>
              <a:rPr lang="fr-FR" sz="2400" dirty="0"/>
              <a:t>[‘x’] = value;</a:t>
            </a:r>
          </a:p>
        </p:txBody>
      </p:sp>
    </p:spTree>
    <p:extLst>
      <p:ext uri="{BB962C8B-B14F-4D97-AF65-F5344CB8AC3E}">
        <p14:creationId xmlns:p14="http://schemas.microsoft.com/office/powerpoint/2010/main" val="1723112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6036-4268-E7EE-BA13-6CC88E24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10 : call </a:t>
            </a:r>
            <a:r>
              <a:rPr lang="fr-FR" dirty="0" err="1"/>
              <a:t>require</a:t>
            </a:r>
            <a:r>
              <a:rPr lang="fr-FR" dirty="0"/>
              <a:t>() </a:t>
            </a:r>
            <a:r>
              <a:rPr lang="fr-FR" dirty="0" err="1"/>
              <a:t>several</a:t>
            </a:r>
            <a:r>
              <a:rPr lang="fr-FR" dirty="0"/>
              <a:t> times… check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returned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58DB5-E2C1-DA79-ED0C-CED72BC45874}"/>
              </a:ext>
            </a:extLst>
          </p:cNvPr>
          <p:cNvSpPr txBox="1"/>
          <p:nvPr/>
        </p:nvSpPr>
        <p:spPr>
          <a:xfrm>
            <a:off x="1860573" y="2259076"/>
            <a:ext cx="8887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const</a:t>
            </a:r>
            <a:r>
              <a:rPr lang="fr-FR" sz="2400" dirty="0"/>
              <a:t> </a:t>
            </a:r>
            <a:r>
              <a:rPr lang="fr-FR" sz="2400" dirty="0" err="1"/>
              <a:t>moduleA</a:t>
            </a:r>
            <a:r>
              <a:rPr lang="fr-FR" sz="2400" dirty="0"/>
              <a:t> = </a:t>
            </a:r>
            <a:r>
              <a:rPr lang="fr-FR" sz="2400" dirty="0" err="1"/>
              <a:t>require</a:t>
            </a:r>
            <a:r>
              <a:rPr lang="fr-FR" sz="2400" dirty="0"/>
              <a:t>(‘./A’);</a:t>
            </a:r>
          </a:p>
          <a:p>
            <a:r>
              <a:rPr lang="fr-FR" sz="2400" dirty="0" err="1"/>
              <a:t>const</a:t>
            </a:r>
            <a:r>
              <a:rPr lang="fr-FR" sz="2400" dirty="0"/>
              <a:t> moduleA2 = </a:t>
            </a:r>
            <a:r>
              <a:rPr lang="fr-FR" sz="2400" dirty="0" err="1"/>
              <a:t>require</a:t>
            </a:r>
            <a:r>
              <a:rPr lang="fr-FR" sz="2400" dirty="0"/>
              <a:t>(‘./A’)</a:t>
            </a:r>
          </a:p>
          <a:p>
            <a:endParaRPr lang="fr-FR" sz="2400" dirty="0"/>
          </a:p>
          <a:p>
            <a:r>
              <a:rPr lang="fr-FR" sz="2400" dirty="0"/>
              <a:t>Are </a:t>
            </a: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equals</a:t>
            </a:r>
            <a:r>
              <a:rPr lang="fr-FR" sz="2400" dirty="0"/>
              <a:t>…    </a:t>
            </a:r>
            <a:r>
              <a:rPr lang="fr-FR" sz="2400" dirty="0" err="1"/>
              <a:t>Same</a:t>
            </a:r>
            <a:r>
              <a:rPr lang="fr-FR" sz="2400" dirty="0"/>
              <a:t> content? Or </a:t>
            </a:r>
            <a:r>
              <a:rPr lang="fr-FR" sz="2400" dirty="0" err="1"/>
              <a:t>same</a:t>
            </a:r>
            <a:r>
              <a:rPr lang="fr-FR" sz="2400" dirty="0"/>
              <a:t> pointer ?</a:t>
            </a:r>
          </a:p>
          <a:p>
            <a:endParaRPr lang="fr-FR" sz="2400" dirty="0"/>
          </a:p>
          <a:p>
            <a:r>
              <a:rPr lang="fr-FR" sz="2400" dirty="0" err="1"/>
              <a:t>From</a:t>
            </a:r>
            <a:r>
              <a:rPr lang="fr-FR" sz="2400" dirty="0"/>
              <a:t> Debugger, </a:t>
            </a:r>
            <a:r>
              <a:rPr lang="fr-FR" sz="2400" dirty="0" err="1"/>
              <a:t>modify</a:t>
            </a:r>
            <a:r>
              <a:rPr lang="fr-FR" sz="2400" dirty="0"/>
              <a:t> « </a:t>
            </a:r>
            <a:r>
              <a:rPr lang="fr-FR" sz="2400" dirty="0" err="1"/>
              <a:t>moduleA</a:t>
            </a:r>
            <a:r>
              <a:rPr lang="fr-FR" sz="2400" dirty="0"/>
              <a:t> » </a:t>
            </a:r>
            <a:r>
              <a:rPr lang="fr-FR" sz="2400" dirty="0" err="1"/>
              <a:t>object</a:t>
            </a:r>
            <a:r>
              <a:rPr lang="fr-FR" sz="2400" dirty="0"/>
              <a:t> to </a:t>
            </a:r>
            <a:r>
              <a:rPr lang="fr-FR" sz="2400" dirty="0" err="1"/>
              <a:t>add</a:t>
            </a:r>
            <a:r>
              <a:rPr lang="fr-FR" sz="2400" dirty="0"/>
              <a:t> a </a:t>
            </a:r>
            <a:r>
              <a:rPr lang="fr-FR" sz="2400" dirty="0" err="1"/>
              <a:t>dummy</a:t>
            </a:r>
            <a:r>
              <a:rPr lang="fr-FR" sz="2400" dirty="0"/>
              <a:t> </a:t>
            </a:r>
            <a:r>
              <a:rPr lang="fr-FR" sz="2400" dirty="0" err="1"/>
              <a:t>property</a:t>
            </a:r>
            <a:endParaRPr lang="fr-F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7C3EF-0FBA-4A32-41E1-3183AA6B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65" y="4567400"/>
            <a:ext cx="8790432" cy="10745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29893A-92A5-2657-F9B3-A6CE494F89A1}"/>
              </a:ext>
            </a:extLst>
          </p:cNvPr>
          <p:cNvSpPr/>
          <p:nvPr/>
        </p:nvSpPr>
        <p:spPr>
          <a:xfrm>
            <a:off x="4654953" y="5177889"/>
            <a:ext cx="5295332" cy="364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DD1E1-1F85-363D-5A1A-07C07BE0BBF8}"/>
              </a:ext>
            </a:extLst>
          </p:cNvPr>
          <p:cNvSpPr txBox="1"/>
          <p:nvPr/>
        </p:nvSpPr>
        <p:spPr>
          <a:xfrm>
            <a:off x="1860573" y="5661878"/>
            <a:ext cx="56060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moduleA2 </a:t>
            </a:r>
          </a:p>
          <a:p>
            <a:r>
              <a:rPr lang="fr-FR" sz="2400" dirty="0"/>
              <a:t>.. </a:t>
            </a:r>
            <a:r>
              <a:rPr lang="fr-FR" sz="2400" dirty="0" err="1"/>
              <a:t>See</a:t>
            </a:r>
            <a:r>
              <a:rPr lang="fr-FR" sz="2400" dirty="0"/>
              <a:t> if </a:t>
            </a:r>
            <a:r>
              <a:rPr lang="fr-FR" sz="2400" dirty="0" err="1"/>
              <a:t>moduleA</a:t>
            </a:r>
            <a:r>
              <a:rPr lang="fr-FR" sz="2400" dirty="0"/>
              <a:t> and moduleA2 are in-</a:t>
            </a:r>
            <a:r>
              <a:rPr lang="fr-FR" sz="2400" dirty="0" err="1"/>
              <a:t>sync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5184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3052-644D-C701-0F35-5173E886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Question 11 :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WebStorm</a:t>
            </a:r>
            <a:r>
              <a:rPr lang="fr-FR" dirty="0"/>
              <a:t> </a:t>
            </a:r>
            <a:r>
              <a:rPr lang="fr-FR" dirty="0" err="1"/>
              <a:t>suggested</a:t>
            </a:r>
            <a:r>
              <a:rPr lang="fr-FR" dirty="0"/>
              <a:t> change</a:t>
            </a:r>
            <a:br>
              <a:rPr lang="fr-FR" dirty="0"/>
            </a:br>
            <a:r>
              <a:rPr lang="fr-FR" dirty="0" err="1"/>
              <a:t>convert</a:t>
            </a:r>
            <a:r>
              <a:rPr lang="fr-FR" dirty="0"/>
              <a:t> ‘</a:t>
            </a:r>
            <a:r>
              <a:rPr lang="fr-FR" dirty="0" err="1"/>
              <a:t>require</a:t>
            </a:r>
            <a:r>
              <a:rPr lang="fr-FR" dirty="0"/>
              <a:t>’ to ‘import’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F0A38-AE2B-5508-B3B3-CF77FE5F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43" y="2295427"/>
            <a:ext cx="8009314" cy="2267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C0AE0-99EE-BEBF-DF03-E1974F03E69D}"/>
              </a:ext>
            </a:extLst>
          </p:cNvPr>
          <p:cNvSpPr txBox="1"/>
          <p:nvPr/>
        </p:nvSpPr>
        <p:spPr>
          <a:xfrm>
            <a:off x="3070747" y="4949588"/>
            <a:ext cx="7453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What</a:t>
            </a:r>
            <a:r>
              <a:rPr lang="fr-FR" sz="2800" dirty="0"/>
              <a:t> do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get</a:t>
            </a:r>
            <a:r>
              <a:rPr lang="fr-FR" sz="2800" dirty="0"/>
              <a:t> ? </a:t>
            </a:r>
          </a:p>
          <a:p>
            <a:r>
              <a:rPr lang="fr-FR" sz="2800" dirty="0"/>
              <a:t>Is </a:t>
            </a:r>
            <a:r>
              <a:rPr lang="fr-FR" sz="2800" dirty="0" err="1"/>
              <a:t>is</a:t>
            </a:r>
            <a:r>
              <a:rPr lang="fr-FR" sz="2800" dirty="0"/>
              <a:t> a standard </a:t>
            </a:r>
            <a:r>
              <a:rPr lang="fr-FR" sz="2800" dirty="0" err="1"/>
              <a:t>named</a:t>
            </a:r>
            <a:r>
              <a:rPr lang="fr-FR" sz="2800" dirty="0"/>
              <a:t> import like in </a:t>
            </a:r>
            <a:r>
              <a:rPr lang="fr-FR" sz="2800" dirty="0" err="1"/>
              <a:t>TypeScript</a:t>
            </a:r>
            <a:r>
              <a:rPr lang="fr-FR" sz="2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6838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11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7561-62DB-C872-67CD-10547D54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99" y="2506061"/>
            <a:ext cx="5237634" cy="1151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CB00D-3D77-3008-EE32-407F448901DC}"/>
              </a:ext>
            </a:extLst>
          </p:cNvPr>
          <p:cNvSpPr txBox="1"/>
          <p:nvPr/>
        </p:nvSpPr>
        <p:spPr>
          <a:xfrm>
            <a:off x="3443899" y="4321791"/>
            <a:ext cx="589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You </a:t>
            </a:r>
            <a:r>
              <a:rPr lang="fr-FR" sz="2400" dirty="0" err="1"/>
              <a:t>still</a:t>
            </a:r>
            <a:r>
              <a:rPr lang="fr-FR" sz="2400" dirty="0"/>
              <a:t> have to use  « new </a:t>
            </a:r>
            <a:r>
              <a:rPr lang="fr-FR" sz="2400" dirty="0" err="1"/>
              <a:t>moduleA.A</a:t>
            </a:r>
            <a:r>
              <a:rPr lang="fr-FR" sz="2400" dirty="0"/>
              <a:t>() »  …  </a:t>
            </a:r>
          </a:p>
        </p:txBody>
      </p:sp>
    </p:spTree>
    <p:extLst>
      <p:ext uri="{BB962C8B-B14F-4D97-AF65-F5344CB8AC3E}">
        <p14:creationId xmlns:p14="http://schemas.microsoft.com/office/powerpoint/2010/main" val="3275477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0A4E-CBFA-A2A2-7B36-16B8BD9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12: </a:t>
            </a:r>
            <a:r>
              <a:rPr lang="fr-FR" dirty="0" err="1"/>
              <a:t>Difference</a:t>
            </a:r>
            <a:r>
              <a:rPr lang="fr-FR" dirty="0"/>
              <a:t> in </a:t>
            </a:r>
            <a:r>
              <a:rPr lang="fr-FR" dirty="0" err="1"/>
              <a:t>generated</a:t>
            </a:r>
            <a:r>
              <a:rPr lang="fr-FR" dirty="0"/>
              <a:t> JavaScript code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49A4-9E0B-80A6-0C36-4E4B74A970DB}"/>
              </a:ext>
            </a:extLst>
          </p:cNvPr>
          <p:cNvSpPr txBox="1"/>
          <p:nvPr/>
        </p:nvSpPr>
        <p:spPr>
          <a:xfrm>
            <a:off x="1404937" y="2128838"/>
            <a:ext cx="8753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Is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difference</a:t>
            </a:r>
            <a:r>
              <a:rPr lang="fr-FR" sz="2400" dirty="0"/>
              <a:t> in </a:t>
            </a:r>
            <a:r>
              <a:rPr lang="fr-FR" sz="2400" dirty="0" err="1"/>
              <a:t>generated</a:t>
            </a:r>
            <a:r>
              <a:rPr lang="fr-FR" sz="2400" dirty="0"/>
              <a:t> Javascript code for </a:t>
            </a:r>
            <a:r>
              <a:rPr lang="fr-FR" sz="2400" dirty="0" err="1"/>
              <a:t>both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? </a:t>
            </a:r>
          </a:p>
          <a:p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8CADE-019A-F74C-C7D4-E6A16DD08154}"/>
              </a:ext>
            </a:extLst>
          </p:cNvPr>
          <p:cNvSpPr txBox="1"/>
          <p:nvPr/>
        </p:nvSpPr>
        <p:spPr>
          <a:xfrm>
            <a:off x="652461" y="4635190"/>
            <a:ext cx="11487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Noticed</a:t>
            </a:r>
            <a:r>
              <a:rPr lang="fr-FR" sz="2400" dirty="0"/>
              <a:t> line 1 </a:t>
            </a:r>
            <a:r>
              <a:rPr lang="fr-FR" sz="2400" dirty="0" err="1"/>
              <a:t>is</a:t>
            </a:r>
            <a:r>
              <a:rPr lang="fr-FR" sz="2400" dirty="0"/>
              <a:t> in « RED » but line 2 </a:t>
            </a:r>
            <a:r>
              <a:rPr lang="fr-FR" sz="2400" dirty="0" err="1"/>
              <a:t>is</a:t>
            </a:r>
            <a:r>
              <a:rPr lang="fr-FR" sz="2400" dirty="0"/>
              <a:t> ok.</a:t>
            </a:r>
          </a:p>
          <a:p>
            <a:endParaRPr lang="fr-FR" sz="2400" dirty="0"/>
          </a:p>
          <a:p>
            <a:r>
              <a:rPr lang="fr-FR" sz="2400" dirty="0" err="1"/>
              <a:t>After</a:t>
            </a:r>
            <a:r>
              <a:rPr lang="fr-FR" sz="2400" dirty="0"/>
              <a:t> </a:t>
            </a:r>
            <a:r>
              <a:rPr lang="fr-FR" sz="2400" dirty="0" err="1"/>
              <a:t>Applying</a:t>
            </a:r>
            <a:r>
              <a:rPr lang="fr-FR" sz="2400" dirty="0"/>
              <a:t> «  </a:t>
            </a:r>
            <a:r>
              <a:rPr lang="fr-FR" sz="2400" dirty="0" err="1"/>
              <a:t>npm</a:t>
            </a:r>
            <a:r>
              <a:rPr lang="fr-FR" sz="2400" dirty="0"/>
              <a:t> i --</a:t>
            </a:r>
            <a:r>
              <a:rPr lang="fr-FR" sz="2400" dirty="0" err="1"/>
              <a:t>save</a:t>
            </a:r>
            <a:r>
              <a:rPr lang="fr-FR" sz="2400" dirty="0"/>
              <a:t>-dev @types/node », 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underline</a:t>
            </a:r>
            <a:r>
              <a:rPr lang="fr-FR" sz="2400" dirty="0"/>
              <a:t> marker on line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B31FC-1FE4-25E9-6CE9-28C51BF5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74" y="2642665"/>
            <a:ext cx="6747851" cy="1421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60B7A-8B22-7BB4-E4AC-25A81407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0" y="5795727"/>
            <a:ext cx="5123682" cy="105030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8618D8-4C6C-D007-F23F-550F8CE15A4E}"/>
              </a:ext>
            </a:extLst>
          </p:cNvPr>
          <p:cNvCxnSpPr/>
          <p:nvPr/>
        </p:nvCxnSpPr>
        <p:spPr>
          <a:xfrm>
            <a:off x="8677275" y="5795727"/>
            <a:ext cx="1685925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8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65125"/>
            <a:ext cx="11768137" cy="1325563"/>
          </a:xfrm>
        </p:spPr>
        <p:txBody>
          <a:bodyPr>
            <a:normAutofit/>
          </a:bodyPr>
          <a:lstStyle/>
          <a:p>
            <a:r>
              <a:rPr lang="fr-FR" dirty="0"/>
              <a:t>Question 13: </a:t>
            </a:r>
            <a:r>
              <a:rPr lang="fr-FR" dirty="0" err="1"/>
              <a:t>transform</a:t>
            </a:r>
            <a:r>
              <a:rPr lang="fr-FR" dirty="0"/>
              <a:t> to standard {</a:t>
            </a:r>
            <a:r>
              <a:rPr lang="fr-FR" dirty="0" err="1"/>
              <a:t>named</a:t>
            </a:r>
            <a:r>
              <a:rPr lang="fr-FR" dirty="0"/>
              <a:t>}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19FE3-30C9-5FBC-D5E2-B738FC8B21BC}"/>
              </a:ext>
            </a:extLst>
          </p:cNvPr>
          <p:cNvSpPr txBox="1"/>
          <p:nvPr/>
        </p:nvSpPr>
        <p:spPr>
          <a:xfrm>
            <a:off x="2934695" y="1968560"/>
            <a:ext cx="7019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transform</a:t>
            </a:r>
            <a:r>
              <a:rPr lang="fr-FR" sz="3200" dirty="0"/>
              <a:t> to standard « </a:t>
            </a:r>
            <a:r>
              <a:rPr lang="fr-FR" sz="3200" dirty="0" err="1"/>
              <a:t>named</a:t>
            </a:r>
            <a:r>
              <a:rPr lang="fr-FR" sz="3200" dirty="0"/>
              <a:t> import » </a:t>
            </a:r>
          </a:p>
          <a:p>
            <a:r>
              <a:rPr lang="fr-FR" sz="3200" dirty="0"/>
              <a:t>as in </a:t>
            </a:r>
            <a:r>
              <a:rPr lang="fr-FR" sz="3200" dirty="0" err="1"/>
              <a:t>Angular</a:t>
            </a:r>
            <a:r>
              <a:rPr lang="fr-FR" sz="3200" dirty="0"/>
              <a:t> – </a:t>
            </a:r>
            <a:r>
              <a:rPr lang="fr-FR" sz="3200" dirty="0" err="1"/>
              <a:t>TypesScript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 err="1"/>
              <a:t>Adapt</a:t>
            </a:r>
            <a:r>
              <a:rPr lang="fr-FR" sz="3200" dirty="0"/>
              <a:t> « new A() » code, </a:t>
            </a:r>
            <a:r>
              <a:rPr lang="fr-FR" sz="3200" dirty="0" err="1"/>
              <a:t>now</a:t>
            </a:r>
            <a:r>
              <a:rPr lang="fr-FR" sz="3200" dirty="0"/>
              <a:t> </a:t>
            </a:r>
            <a:r>
              <a:rPr lang="fr-FR" sz="3200" dirty="0" err="1"/>
              <a:t>simpler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Check re-run code</a:t>
            </a:r>
          </a:p>
          <a:p>
            <a:endParaRPr lang="fr-FR" sz="3200" dirty="0"/>
          </a:p>
          <a:p>
            <a:r>
              <a:rPr lang="fr-FR" sz="3200" dirty="0" err="1"/>
              <a:t>See</a:t>
            </a:r>
            <a:r>
              <a:rPr lang="fr-FR" sz="3200" dirty="0"/>
              <a:t> </a:t>
            </a:r>
            <a:r>
              <a:rPr lang="fr-FR" sz="3200" dirty="0" err="1"/>
              <a:t>generated</a:t>
            </a:r>
            <a:r>
              <a:rPr lang="fr-FR" sz="3200" dirty="0"/>
              <a:t> JavaScript code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8333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13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01608-5F53-AEA4-5332-F8400D4E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34" y="2596934"/>
            <a:ext cx="398941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0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65125"/>
            <a:ext cx="11663363" cy="1325563"/>
          </a:xfrm>
        </p:spPr>
        <p:txBody>
          <a:bodyPr/>
          <a:lstStyle/>
          <a:p>
            <a:r>
              <a:rPr lang="fr-FR" dirty="0"/>
              <a:t>Question 14: </a:t>
            </a:r>
            <a:r>
              <a:rPr lang="fr-FR" dirty="0" err="1"/>
              <a:t>redo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« import * as » </a:t>
            </a:r>
            <a:r>
              <a:rPr lang="fr-FR" dirty="0" err="1"/>
              <a:t>syntax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30078-EB27-DF44-995F-E84998DF7E15}"/>
              </a:ext>
            </a:extLst>
          </p:cNvPr>
          <p:cNvSpPr txBox="1"/>
          <p:nvPr/>
        </p:nvSpPr>
        <p:spPr>
          <a:xfrm>
            <a:off x="1951692" y="2462213"/>
            <a:ext cx="82886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Redo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« import * as » </a:t>
            </a:r>
            <a:r>
              <a:rPr lang="fr-FR" sz="2400" dirty="0" err="1"/>
              <a:t>syntax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JavaScript code, Compare </a:t>
            </a:r>
            <a:r>
              <a:rPr lang="fr-FR" sz="2400" dirty="0" err="1"/>
              <a:t>with</a:t>
            </a:r>
            <a:r>
              <a:rPr lang="fr-FR" sz="2400" dirty="0"/>
              <a:t> « =</a:t>
            </a:r>
            <a:r>
              <a:rPr lang="fr-FR" sz="2400" dirty="0" err="1"/>
              <a:t>require</a:t>
            </a:r>
            <a:r>
              <a:rPr lang="fr-FR" sz="2400" dirty="0"/>
              <a:t>() »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u="sng" dirty="0" err="1"/>
              <a:t>Optionnaly</a:t>
            </a:r>
            <a:r>
              <a:rPr lang="fr-FR" sz="2400" u="sng" dirty="0"/>
              <a:t>:</a:t>
            </a:r>
          </a:p>
          <a:p>
            <a:r>
              <a:rPr lang="fr-FR" sz="2400" dirty="0" err="1"/>
              <a:t>Repeat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times the « import * as »,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endParaRPr lang="fr-FR" sz="2400" dirty="0"/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dummy</a:t>
            </a:r>
            <a:r>
              <a:rPr lang="fr-FR" sz="2400" dirty="0"/>
              <a:t> </a:t>
            </a:r>
            <a:r>
              <a:rPr lang="fr-FR" sz="2400" dirty="0" err="1"/>
              <a:t>fields</a:t>
            </a:r>
            <a:r>
              <a:rPr lang="fr-FR" sz="2400" dirty="0"/>
              <a:t> </a:t>
            </a:r>
            <a:r>
              <a:rPr lang="fr-FR" sz="2400" dirty="0" err="1"/>
              <a:t>moduleA.x</a:t>
            </a:r>
            <a:r>
              <a:rPr lang="fr-FR" sz="2400" dirty="0"/>
              <a:t>= ..  and </a:t>
            </a:r>
            <a:r>
              <a:rPr lang="fr-FR" sz="2400" dirty="0" err="1"/>
              <a:t>moduleB.y</a:t>
            </a:r>
            <a:r>
              <a:rPr lang="fr-FR" sz="2400" dirty="0"/>
              <a:t>=..  in </a:t>
            </a:r>
            <a:r>
              <a:rPr lang="fr-FR" sz="2400" dirty="0" err="1"/>
              <a:t>each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get</a:t>
            </a:r>
            <a:r>
              <a:rPr lang="fr-FR" sz="2400" dirty="0"/>
              <a:t> in </a:t>
            </a:r>
            <a:r>
              <a:rPr lang="fr-FR" sz="2400" dirty="0" err="1"/>
              <a:t>each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295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1967-955C-09B0-6EDD-C9A25EF5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 : </a:t>
            </a:r>
            <a:r>
              <a:rPr lang="fr-FR" dirty="0" err="1"/>
              <a:t>ChatGPT</a:t>
            </a:r>
            <a:r>
              <a:rPr lang="fr-FR" dirty="0"/>
              <a:t> 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F777A-B934-28F2-C36E-161C49A4B28E}"/>
              </a:ext>
            </a:extLst>
          </p:cNvPr>
          <p:cNvSpPr txBox="1"/>
          <p:nvPr/>
        </p:nvSpPr>
        <p:spPr>
          <a:xfrm>
            <a:off x="1851546" y="2147248"/>
            <a:ext cx="90211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This </a:t>
            </a:r>
            <a:r>
              <a:rPr lang="fr-FR" sz="2800" dirty="0" err="1"/>
              <a:t>is</a:t>
            </a:r>
            <a:r>
              <a:rPr lang="fr-FR" sz="2800" dirty="0"/>
              <a:t> a up to You to </a:t>
            </a:r>
            <a:r>
              <a:rPr lang="fr-FR" sz="2800" dirty="0" err="1"/>
              <a:t>ask</a:t>
            </a:r>
            <a:r>
              <a:rPr lang="fr-FR" sz="2800" dirty="0"/>
              <a:t> </a:t>
            </a:r>
            <a:r>
              <a:rPr lang="fr-FR" sz="2800" dirty="0" err="1"/>
              <a:t>ChatGPT</a:t>
            </a:r>
            <a:r>
              <a:rPr lang="fr-FR" sz="2800" dirty="0"/>
              <a:t> </a:t>
            </a:r>
            <a:r>
              <a:rPr lang="fr-FR" sz="2800" dirty="0" err="1"/>
              <a:t>things</a:t>
            </a:r>
            <a:r>
              <a:rPr lang="fr-FR" sz="2800" dirty="0"/>
              <a:t> about </a:t>
            </a:r>
            <a:r>
              <a:rPr lang="fr-FR" sz="2800" dirty="0" err="1"/>
              <a:t>NodeJs</a:t>
            </a:r>
            <a:r>
              <a:rPr lang="fr-FR" sz="2800" dirty="0"/>
              <a:t> </a:t>
            </a:r>
          </a:p>
          <a:p>
            <a:r>
              <a:rPr lang="fr-FR" sz="2800" dirty="0"/>
              <a:t>to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things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do not </a:t>
            </a:r>
            <a:r>
              <a:rPr lang="fr-FR" sz="2800" dirty="0" err="1"/>
              <a:t>understand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Ask</a:t>
            </a:r>
            <a:r>
              <a:rPr lang="fr-FR" sz="2800" dirty="0"/>
              <a:t> </a:t>
            </a:r>
            <a:r>
              <a:rPr lang="fr-FR" sz="2800" dirty="0" err="1"/>
              <a:t>him</a:t>
            </a:r>
            <a:r>
              <a:rPr lang="fr-FR" sz="2800" dirty="0"/>
              <a:t> about « </a:t>
            </a:r>
            <a:r>
              <a:rPr lang="fr-FR" sz="2800" dirty="0" err="1"/>
              <a:t>require</a:t>
            </a:r>
            <a:r>
              <a:rPr lang="fr-FR" sz="2800" dirty="0"/>
              <a:t>() », « import », « </a:t>
            </a:r>
            <a:r>
              <a:rPr lang="fr-FR" sz="2800" dirty="0" err="1"/>
              <a:t>named</a:t>
            </a:r>
            <a:r>
              <a:rPr lang="fr-FR" sz="2800" dirty="0"/>
              <a:t> import », « import * » , « import as », « default export », « </a:t>
            </a:r>
            <a:r>
              <a:rPr lang="fr-FR" sz="2800" dirty="0" err="1"/>
              <a:t>CommonJs</a:t>
            </a:r>
            <a:r>
              <a:rPr lang="fr-FR" sz="2800" dirty="0"/>
              <a:t> », « ESM module », etc…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Except</a:t>
            </a:r>
            <a:r>
              <a:rPr lang="fr-FR" sz="2800" dirty="0"/>
              <a:t> for </a:t>
            </a:r>
            <a:r>
              <a:rPr lang="fr-FR" sz="2800" dirty="0" err="1"/>
              <a:t>explanations</a:t>
            </a:r>
            <a:r>
              <a:rPr lang="fr-FR" sz="2800" dirty="0"/>
              <a:t>, </a:t>
            </a:r>
            <a:r>
              <a:rPr lang="fr-FR" sz="2800" dirty="0" err="1"/>
              <a:t>please</a:t>
            </a:r>
            <a:r>
              <a:rPr lang="fr-FR" sz="2800" dirty="0"/>
              <a:t> do NOT use </a:t>
            </a:r>
            <a:r>
              <a:rPr lang="fr-FR" sz="2800" dirty="0" err="1"/>
              <a:t>ChatGPT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/>
              <a:t>(or </a:t>
            </a:r>
            <a:r>
              <a:rPr lang="fr-FR" sz="2800" dirty="0" err="1"/>
              <a:t>GithubCopilot</a:t>
            </a:r>
            <a:r>
              <a:rPr lang="fr-FR" sz="2800" dirty="0"/>
              <a:t>) </a:t>
            </a:r>
            <a:r>
              <a:rPr lang="fr-FR" sz="2800" dirty="0" err="1"/>
              <a:t>during</a:t>
            </a:r>
            <a:r>
              <a:rPr lang="fr-FR" sz="2800" dirty="0"/>
              <a:t> the Hands-On to </a:t>
            </a:r>
            <a:r>
              <a:rPr lang="fr-FR" sz="2800" dirty="0" err="1"/>
              <a:t>write</a:t>
            </a:r>
            <a:r>
              <a:rPr lang="fr-FR" sz="2800" dirty="0"/>
              <a:t> Code !</a:t>
            </a:r>
          </a:p>
        </p:txBody>
      </p:sp>
    </p:spTree>
    <p:extLst>
      <p:ext uri="{BB962C8B-B14F-4D97-AF65-F5344CB8AC3E}">
        <p14:creationId xmlns:p14="http://schemas.microsoft.com/office/powerpoint/2010/main" val="82507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15 : show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code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20290-4177-FF0B-0414-549AAC7BB1E3}"/>
              </a:ext>
            </a:extLst>
          </p:cNvPr>
          <p:cNvSpPr txBox="1"/>
          <p:nvPr/>
        </p:nvSpPr>
        <p:spPr>
          <a:xfrm>
            <a:off x="1367318" y="2095084"/>
            <a:ext cx="96844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Compare </a:t>
            </a:r>
            <a:r>
              <a:rPr lang="fr-FR" sz="2400" dirty="0" err="1"/>
              <a:t>generated</a:t>
            </a:r>
            <a:r>
              <a:rPr lang="fr-FR" sz="2400" dirty="0"/>
              <a:t> JavaScript codes for </a:t>
            </a:r>
            <a:r>
              <a:rPr lang="fr-FR" sz="2400" dirty="0" err="1"/>
              <a:t>corresponding</a:t>
            </a:r>
            <a:r>
              <a:rPr lang="fr-FR" sz="2400" dirty="0"/>
              <a:t> </a:t>
            </a:r>
            <a:r>
              <a:rPr lang="fr-FR" sz="2400" dirty="0" err="1"/>
              <a:t>TypeScript</a:t>
            </a:r>
            <a:r>
              <a:rPr lang="fr-FR" sz="2400" dirty="0"/>
              <a:t> : 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for line  «  import * as </a:t>
            </a:r>
            <a:r>
              <a:rPr lang="fr-FR" sz="2400" dirty="0" err="1"/>
              <a:t>moduleA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‘./A’ »   ? </a:t>
            </a:r>
          </a:p>
          <a:p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for line  «  import { A } </a:t>
            </a:r>
            <a:r>
              <a:rPr lang="fr-FR" sz="2400" dirty="0" err="1"/>
              <a:t>from</a:t>
            </a:r>
            <a:r>
              <a:rPr lang="fr-FR" sz="2400" dirty="0"/>
              <a:t> ‘./A’ »   ? </a:t>
            </a:r>
          </a:p>
          <a:p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for line  «  import { A as B } </a:t>
            </a:r>
            <a:r>
              <a:rPr lang="fr-FR" sz="2400" dirty="0" err="1"/>
              <a:t>from</a:t>
            </a:r>
            <a:r>
              <a:rPr lang="fr-FR" sz="2400" dirty="0"/>
              <a:t> ‘./A’ »   ?</a:t>
            </a:r>
          </a:p>
          <a:p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for </a:t>
            </a:r>
            <a:r>
              <a:rPr lang="fr-FR" sz="2400" dirty="0" err="1"/>
              <a:t>lines</a:t>
            </a:r>
            <a:r>
              <a:rPr lang="fr-FR" sz="2400" dirty="0"/>
              <a:t> « new </a:t>
            </a:r>
            <a:r>
              <a:rPr lang="fr-FR" sz="2400" dirty="0" err="1"/>
              <a:t>moduleA.A</a:t>
            </a:r>
            <a:r>
              <a:rPr lang="fr-FR" sz="2400" dirty="0"/>
              <a:t>() »?  « new A() »?  new B() » ? </a:t>
            </a:r>
          </a:p>
        </p:txBody>
      </p:sp>
    </p:spTree>
    <p:extLst>
      <p:ext uri="{BB962C8B-B14F-4D97-AF65-F5344CB8AC3E}">
        <p14:creationId xmlns:p14="http://schemas.microsoft.com/office/powerpoint/2010/main" val="293793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16: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for imports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92C40-0411-38E6-6C75-7F5A53FA6B02}"/>
              </a:ext>
            </a:extLst>
          </p:cNvPr>
          <p:cNvSpPr txBox="1"/>
          <p:nvPr/>
        </p:nvSpPr>
        <p:spPr>
          <a:xfrm>
            <a:off x="1595439" y="2040701"/>
            <a:ext cx="103679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Previous</a:t>
            </a:r>
            <a:r>
              <a:rPr lang="fr-FR" sz="2400" dirty="0"/>
              <a:t> question: </a:t>
            </a:r>
          </a:p>
          <a:p>
            <a:r>
              <a:rPr lang="fr-FR" sz="2400" dirty="0" err="1"/>
              <a:t>generated</a:t>
            </a:r>
            <a:r>
              <a:rPr lang="fr-FR" sz="2400" dirty="0"/>
              <a:t> code for « import {A} </a:t>
            </a:r>
            <a:r>
              <a:rPr lang="fr-FR" sz="2400" dirty="0" err="1"/>
              <a:t>from</a:t>
            </a:r>
            <a:r>
              <a:rPr lang="fr-FR" sz="2400" dirty="0"/>
              <a:t> ‘./A’ »   =&gt; </a:t>
            </a:r>
            <a:r>
              <a:rPr lang="fr-FR" sz="2400" dirty="0" err="1"/>
              <a:t>creates</a:t>
            </a:r>
            <a:r>
              <a:rPr lang="fr-FR" sz="2400" dirty="0"/>
              <a:t> a constant </a:t>
            </a:r>
            <a:r>
              <a:rPr lang="fr-FR" sz="2400" dirty="0" err="1"/>
              <a:t>declaration</a:t>
            </a:r>
            <a:endParaRPr lang="fr-FR" sz="2400" dirty="0"/>
          </a:p>
          <a:p>
            <a:r>
              <a:rPr lang="fr-FR" sz="2400" dirty="0"/>
              <a:t>       « </a:t>
            </a:r>
            <a:r>
              <a:rPr lang="fr-FR" sz="2400" dirty="0" err="1"/>
              <a:t>const</a:t>
            </a:r>
            <a:r>
              <a:rPr lang="fr-FR" sz="2400" dirty="0"/>
              <a:t> A_1 = </a:t>
            </a:r>
            <a:r>
              <a:rPr lang="fr-FR" sz="2400" dirty="0" err="1"/>
              <a:t>require</a:t>
            </a:r>
            <a:r>
              <a:rPr lang="fr-FR" sz="2400" dirty="0"/>
              <a:t>(…); »</a:t>
            </a:r>
          </a:p>
          <a:p>
            <a:r>
              <a:rPr lang="fr-FR" sz="2400" dirty="0"/>
              <a:t> </a:t>
            </a:r>
          </a:p>
          <a:p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in </a:t>
            </a:r>
            <a:r>
              <a:rPr lang="fr-FR" sz="2400" dirty="0" err="1"/>
              <a:t>your</a:t>
            </a:r>
            <a:r>
              <a:rPr lang="fr-FR" sz="2400" dirty="0"/>
              <a:t> code a </a:t>
            </a:r>
            <a:r>
              <a:rPr lang="fr-FR" sz="2400" dirty="0" err="1"/>
              <a:t>conflicting</a:t>
            </a:r>
            <a:r>
              <a:rPr lang="fr-FR" sz="2400" dirty="0"/>
              <a:t> </a:t>
            </a:r>
            <a:r>
              <a:rPr lang="fr-FR" sz="2400" dirty="0" err="1"/>
              <a:t>declaration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          « </a:t>
            </a:r>
            <a:r>
              <a:rPr lang="fr-FR" sz="2400" dirty="0" err="1"/>
              <a:t>const</a:t>
            </a:r>
            <a:r>
              <a:rPr lang="fr-FR" sz="2400" dirty="0"/>
              <a:t> A_1 = ‘</a:t>
            </a:r>
            <a:r>
              <a:rPr lang="fr-FR" sz="2400" dirty="0" err="1"/>
              <a:t>something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r>
              <a:rPr lang="fr-FR" sz="2400" dirty="0"/>
              <a:t>’; » ?  </a:t>
            </a:r>
          </a:p>
          <a:p>
            <a:endParaRPr lang="fr-FR" sz="2400" dirty="0"/>
          </a:p>
          <a:p>
            <a:r>
              <a:rPr lang="fr-FR" sz="2400" dirty="0"/>
              <a:t>How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conflict</a:t>
            </a:r>
            <a:r>
              <a:rPr lang="fr-FR" sz="2400" dirty="0"/>
              <a:t> </a:t>
            </a:r>
            <a:r>
              <a:rPr lang="fr-FR" sz="2400" dirty="0" err="1"/>
              <a:t>resolved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2622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17: export default … import </a:t>
            </a:r>
            <a:r>
              <a:rPr lang="fr-FR" dirty="0" err="1"/>
              <a:t>named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D17D5-16C0-A456-813A-418942CA8BB2}"/>
              </a:ext>
            </a:extLst>
          </p:cNvPr>
          <p:cNvSpPr txBox="1"/>
          <p:nvPr/>
        </p:nvSpPr>
        <p:spPr>
          <a:xfrm>
            <a:off x="1052512" y="2390776"/>
            <a:ext cx="105631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Remember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file </a:t>
            </a:r>
            <a:r>
              <a:rPr lang="fr-FR" sz="2400" dirty="0" err="1"/>
              <a:t>A.ts</a:t>
            </a:r>
            <a:r>
              <a:rPr lang="fr-FR" sz="2400" dirty="0"/>
              <a:t>  </a:t>
            </a:r>
            <a:r>
              <a:rPr lang="fr-FR" sz="2400" dirty="0" err="1"/>
              <a:t>declares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1 export, </a:t>
            </a:r>
            <a:r>
              <a:rPr lang="fr-FR" sz="2400" dirty="0" err="1"/>
              <a:t>so</a:t>
            </a:r>
            <a:endParaRPr lang="fr-FR" sz="2400" dirty="0"/>
          </a:p>
          <a:p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similar</a:t>
            </a:r>
            <a:r>
              <a:rPr lang="fr-FR" sz="2400" dirty="0"/>
              <a:t> new file « </a:t>
            </a:r>
            <a:r>
              <a:rPr lang="fr-FR" sz="2400" dirty="0" err="1"/>
              <a:t>C.ts</a:t>
            </a:r>
            <a:r>
              <a:rPr lang="fr-FR" sz="2400" dirty="0"/>
              <a:t> »,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contains</a:t>
            </a:r>
            <a:r>
              <a:rPr lang="fr-FR" sz="2400" dirty="0"/>
              <a:t> a class C … </a:t>
            </a:r>
            <a:r>
              <a:rPr lang="fr-FR" sz="2400" dirty="0" err="1"/>
              <a:t>with</a:t>
            </a:r>
            <a:r>
              <a:rPr lang="fr-FR" sz="2400" dirty="0"/>
              <a:t> « export </a:t>
            </a:r>
            <a:r>
              <a:rPr lang="fr-FR" sz="2400" b="1" dirty="0"/>
              <a:t>default</a:t>
            </a:r>
            <a:r>
              <a:rPr lang="fr-FR" sz="2400" dirty="0"/>
              <a:t> » </a:t>
            </a:r>
          </a:p>
          <a:p>
            <a:endParaRPr lang="fr-FR" sz="2400" dirty="0"/>
          </a:p>
          <a:p>
            <a:r>
              <a:rPr lang="fr-FR" sz="2400" dirty="0" err="1"/>
              <a:t>Now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import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syntax</a:t>
            </a:r>
            <a:r>
              <a:rPr lang="fr-FR" sz="2400" dirty="0"/>
              <a:t> « import C </a:t>
            </a:r>
            <a:r>
              <a:rPr lang="fr-FR" sz="2400" dirty="0" err="1"/>
              <a:t>from</a:t>
            </a:r>
            <a:r>
              <a:rPr lang="fr-FR" sz="2400" dirty="0"/>
              <a:t> ‘./C’ » </a:t>
            </a:r>
          </a:p>
          <a:p>
            <a:endParaRPr lang="fr-FR" sz="2400" dirty="0"/>
          </a:p>
          <a:p>
            <a:r>
              <a:rPr lang="fr-FR" sz="2400" dirty="0"/>
              <a:t>Notice NO more « { } » , as in « import { A } </a:t>
            </a:r>
            <a:r>
              <a:rPr lang="fr-FR" sz="2400" dirty="0" err="1"/>
              <a:t>from</a:t>
            </a:r>
            <a:r>
              <a:rPr lang="fr-FR" sz="2400" dirty="0"/>
              <a:t> ‘./A’ »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generated</a:t>
            </a:r>
            <a:r>
              <a:rPr lang="fr-FR" sz="2400" dirty="0"/>
              <a:t> JavaScript code  for « import » and « new C() » ?</a:t>
            </a:r>
          </a:p>
        </p:txBody>
      </p:sp>
    </p:spTree>
    <p:extLst>
      <p:ext uri="{BB962C8B-B14F-4D97-AF65-F5344CB8AC3E}">
        <p14:creationId xmlns:p14="http://schemas.microsoft.com/office/powerpoint/2010/main" val="2210195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18: export default… import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A5071-CFBD-BC66-0D3E-F46A4E7536D5}"/>
              </a:ext>
            </a:extLst>
          </p:cNvPr>
          <p:cNvSpPr txBox="1"/>
          <p:nvPr/>
        </p:nvSpPr>
        <p:spPr>
          <a:xfrm>
            <a:off x="2895599" y="2195512"/>
            <a:ext cx="84462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Does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work</a:t>
            </a:r>
            <a:r>
              <a:rPr lang="fr-FR" sz="2800" dirty="0"/>
              <a:t> ? </a:t>
            </a:r>
          </a:p>
          <a:p>
            <a:r>
              <a:rPr lang="fr-FR" sz="2800" dirty="0"/>
              <a:t>     import D </a:t>
            </a:r>
            <a:r>
              <a:rPr lang="fr-FR" sz="2800" dirty="0" err="1"/>
              <a:t>from</a:t>
            </a:r>
            <a:r>
              <a:rPr lang="fr-FR" sz="2800" dirty="0"/>
              <a:t> ‘./C’;</a:t>
            </a:r>
          </a:p>
          <a:p>
            <a:r>
              <a:rPr lang="fr-FR" sz="2800" dirty="0"/>
              <a:t>     new D(); </a:t>
            </a:r>
          </a:p>
          <a:p>
            <a:endParaRPr lang="fr-FR" sz="2800" dirty="0"/>
          </a:p>
          <a:p>
            <a:r>
              <a:rPr lang="fr-FR" sz="2800" dirty="0"/>
              <a:t>import * as E </a:t>
            </a:r>
            <a:r>
              <a:rPr lang="fr-FR" sz="2800" dirty="0" err="1"/>
              <a:t>from</a:t>
            </a:r>
            <a:r>
              <a:rPr lang="fr-FR" sz="2800" dirty="0"/>
              <a:t> ‘./C’;</a:t>
            </a:r>
          </a:p>
          <a:p>
            <a:r>
              <a:rPr lang="fr-FR" sz="2800" dirty="0"/>
              <a:t>new E(); // &lt;= compile </a:t>
            </a:r>
            <a:r>
              <a:rPr lang="fr-FR" sz="2800" dirty="0" err="1"/>
              <a:t>error</a:t>
            </a:r>
            <a:r>
              <a:rPr lang="fr-FR" sz="2800" dirty="0"/>
              <a:t> …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correct </a:t>
            </a:r>
            <a:r>
              <a:rPr lang="fr-FR" sz="2800" dirty="0" err="1"/>
              <a:t>syntax</a:t>
            </a:r>
            <a:r>
              <a:rPr lang="fr-FR" sz="2800" dirty="0"/>
              <a:t> for </a:t>
            </a:r>
            <a:r>
              <a:rPr lang="fr-FR" sz="2800" dirty="0" err="1"/>
              <a:t>creating</a:t>
            </a:r>
            <a:r>
              <a:rPr lang="fr-FR" sz="2800" dirty="0"/>
              <a:t> the </a:t>
            </a:r>
            <a:r>
              <a:rPr lang="fr-FR" sz="2800" dirty="0" err="1"/>
              <a:t>object</a:t>
            </a:r>
            <a:r>
              <a:rPr lang="fr-FR" sz="2800" dirty="0"/>
              <a:t>? </a:t>
            </a:r>
          </a:p>
          <a:p>
            <a:endParaRPr lang="fr-FR" sz="2800" dirty="0"/>
          </a:p>
          <a:p>
            <a:r>
              <a:rPr lang="fr-FR" sz="2800" dirty="0"/>
              <a:t>import { C }  </a:t>
            </a:r>
            <a:r>
              <a:rPr lang="fr-FR" sz="2800" dirty="0" err="1"/>
              <a:t>from</a:t>
            </a:r>
            <a:r>
              <a:rPr lang="fr-FR" sz="2800" dirty="0"/>
              <a:t> ‘./C’;  // &lt;= compile </a:t>
            </a:r>
            <a:r>
              <a:rPr lang="fr-FR" sz="2800" dirty="0" err="1"/>
              <a:t>error</a:t>
            </a:r>
            <a:r>
              <a:rPr lang="fr-FR" sz="2800" dirty="0"/>
              <a:t> .. Don’t use {}</a:t>
            </a:r>
          </a:p>
        </p:txBody>
      </p:sp>
    </p:spTree>
    <p:extLst>
      <p:ext uri="{BB962C8B-B14F-4D97-AF65-F5344CB8AC3E}">
        <p14:creationId xmlns:p14="http://schemas.microsoft.com/office/powerpoint/2010/main" val="3970206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3F26-6983-676C-2127-8B5A852B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19: import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node_modules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BD4FF-5CA5-FE0A-5075-6ACFE1595804}"/>
              </a:ext>
            </a:extLst>
          </p:cNvPr>
          <p:cNvSpPr txBox="1"/>
          <p:nvPr/>
        </p:nvSpPr>
        <p:spPr>
          <a:xfrm>
            <a:off x="1942074" y="1938338"/>
            <a:ext cx="82260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Use import </a:t>
            </a:r>
            <a:r>
              <a:rPr lang="fr-FR" sz="2800" dirty="0" err="1"/>
              <a:t>from</a:t>
            </a:r>
            <a:r>
              <a:rPr lang="fr-FR" sz="2800" dirty="0"/>
              <a:t> ‘express’</a:t>
            </a:r>
          </a:p>
          <a:p>
            <a:endParaRPr lang="fr-FR" sz="2800" dirty="0"/>
          </a:p>
          <a:p>
            <a:r>
              <a:rPr lang="fr-FR" sz="2800" dirty="0"/>
              <a:t>Notice </a:t>
            </a:r>
            <a:r>
              <a:rPr lang="fr-FR" sz="2800" dirty="0" err="1"/>
              <a:t>you</a:t>
            </a:r>
            <a:r>
              <a:rPr lang="fr-FR" sz="2800" dirty="0"/>
              <a:t> do not </a:t>
            </a:r>
            <a:r>
              <a:rPr lang="fr-FR" sz="2800" dirty="0" err="1"/>
              <a:t>specify</a:t>
            </a:r>
            <a:r>
              <a:rPr lang="fr-FR" sz="2800" dirty="0"/>
              <a:t> relative </a:t>
            </a:r>
            <a:r>
              <a:rPr lang="fr-FR" sz="2800" dirty="0" err="1"/>
              <a:t>path</a:t>
            </a:r>
            <a:r>
              <a:rPr lang="fr-FR" sz="2800" dirty="0"/>
              <a:t> ‘./’   </a:t>
            </a:r>
          </a:p>
          <a:p>
            <a:r>
              <a:rPr lang="fr-FR" sz="2800" dirty="0"/>
              <a:t>and in </a:t>
            </a:r>
            <a:r>
              <a:rPr lang="fr-FR" sz="2800" dirty="0" err="1"/>
              <a:t>particular</a:t>
            </a:r>
            <a:r>
              <a:rPr lang="fr-FR" sz="2800" dirty="0"/>
              <a:t>, do not use ‘../</a:t>
            </a:r>
            <a:r>
              <a:rPr lang="fr-FR" sz="2800" dirty="0" err="1"/>
              <a:t>node_modules</a:t>
            </a:r>
            <a:r>
              <a:rPr lang="fr-FR" sz="2800" dirty="0"/>
              <a:t>/express’</a:t>
            </a:r>
          </a:p>
        </p:txBody>
      </p:sp>
    </p:spTree>
    <p:extLst>
      <p:ext uri="{BB962C8B-B14F-4D97-AF65-F5344CB8AC3E}">
        <p14:creationId xmlns:p14="http://schemas.microsoft.com/office/powerpoint/2010/main" val="1715736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77F9-EE71-1B57-1A2F-6584D548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20: Express … </a:t>
            </a:r>
            <a:r>
              <a:rPr lang="fr-FR" dirty="0" err="1"/>
              <a:t>imported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0D94D-25B5-3C21-7B1F-B6FDCFA9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72" y="2175093"/>
            <a:ext cx="3486452" cy="1295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65792-7042-7C33-6A6C-5ABE836BCD13}"/>
              </a:ext>
            </a:extLst>
          </p:cNvPr>
          <p:cNvSpPr txBox="1"/>
          <p:nvPr/>
        </p:nvSpPr>
        <p:spPr>
          <a:xfrm>
            <a:off x="2828925" y="3610273"/>
            <a:ext cx="85248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800" dirty="0"/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type of the </a:t>
            </a:r>
            <a:r>
              <a:rPr lang="fr-FR" sz="2800" dirty="0" err="1"/>
              <a:t>imported</a:t>
            </a:r>
            <a:r>
              <a:rPr lang="fr-FR" sz="2800" dirty="0"/>
              <a:t> </a:t>
            </a:r>
            <a:r>
              <a:rPr lang="fr-FR" sz="2800" dirty="0" err="1"/>
              <a:t>object</a:t>
            </a:r>
            <a:r>
              <a:rPr lang="fr-FR" sz="2800" dirty="0"/>
              <a:t> ? </a:t>
            </a:r>
            <a:br>
              <a:rPr lang="fr-FR" sz="2800" dirty="0"/>
            </a:br>
            <a:r>
              <a:rPr lang="fr-FR" sz="2800" dirty="0"/>
              <a:t>… </a:t>
            </a:r>
            <a:r>
              <a:rPr lang="fr-FR" sz="2800" dirty="0" err="1"/>
              <a:t>so</a:t>
            </a:r>
            <a:r>
              <a:rPr lang="fr-FR" sz="2800" dirty="0"/>
              <a:t> how do </a:t>
            </a:r>
            <a:r>
              <a:rPr lang="fr-FR" sz="2800" dirty="0" err="1"/>
              <a:t>you</a:t>
            </a:r>
            <a:r>
              <a:rPr lang="fr-FR" sz="2800" dirty="0"/>
              <a:t> use </a:t>
            </a:r>
            <a:r>
              <a:rPr lang="fr-FR" sz="2800" dirty="0" err="1"/>
              <a:t>it</a:t>
            </a:r>
            <a:r>
              <a:rPr lang="fr-FR" sz="2800" dirty="0"/>
              <a:t>?</a:t>
            </a:r>
          </a:p>
          <a:p>
            <a:endParaRPr lang="fr-FR" sz="2800" dirty="0"/>
          </a:p>
          <a:p>
            <a:r>
              <a:rPr lang="fr-FR" sz="2800" dirty="0"/>
              <a:t>Check </a:t>
            </a:r>
            <a:r>
              <a:rPr lang="fr-FR" sz="2800" dirty="0" err="1"/>
              <a:t>both</a:t>
            </a:r>
            <a:r>
              <a:rPr lang="fr-FR" sz="2800" dirty="0"/>
              <a:t> in Debugger </a:t>
            </a:r>
            <a:br>
              <a:rPr lang="fr-FR" sz="2800" dirty="0"/>
            </a:br>
            <a:r>
              <a:rPr lang="fr-FR" sz="2800" dirty="0"/>
              <a:t>and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suggested</a:t>
            </a:r>
            <a:r>
              <a:rPr lang="fr-FR" sz="2800" dirty="0"/>
              <a:t> @types/express</a:t>
            </a:r>
          </a:p>
        </p:txBody>
      </p:sp>
    </p:spTree>
    <p:extLst>
      <p:ext uri="{BB962C8B-B14F-4D97-AF65-F5344CB8AC3E}">
        <p14:creationId xmlns:p14="http://schemas.microsoft.com/office/powerpoint/2010/main" val="3249730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518F-B79F-2181-2C3C-90EB1522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20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C0FA4-F76B-AA6F-9F99-6BCF64AA1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55" y="2477381"/>
            <a:ext cx="5067739" cy="1627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EBB4B-436E-D3A4-2AB3-F9CA363251C6}"/>
              </a:ext>
            </a:extLst>
          </p:cNvPr>
          <p:cNvSpPr txBox="1"/>
          <p:nvPr/>
        </p:nvSpPr>
        <p:spPr>
          <a:xfrm>
            <a:off x="885825" y="1962151"/>
            <a:ext cx="337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Imported</a:t>
            </a:r>
            <a:r>
              <a:rPr lang="fr-FR" dirty="0"/>
              <a:t> « </a:t>
            </a:r>
            <a:r>
              <a:rPr lang="fr-FR" dirty="0" err="1"/>
              <a:t>object</a:t>
            </a:r>
            <a:r>
              <a:rPr lang="fr-FR" dirty="0"/>
              <a:t> »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function</a:t>
            </a:r>
            <a:r>
              <a:rPr lang="fr-FR" dirty="0"/>
              <a:t> 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B11E71-30D8-1EE5-7063-E9C0A73D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0" y="4381438"/>
            <a:ext cx="7849280" cy="1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71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0811-A27E-4E92-CA0F-6EF1AFC4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20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37F4D-2D4A-A1C8-41DE-95809145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910"/>
            <a:ext cx="10859441" cy="183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F1125-03BC-E51A-CBD4-00F9490BC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340" y="3952875"/>
            <a:ext cx="4618120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5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3AC8-D2AA-B9B7-8BAF-8602CCFD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20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5E8E8-EC73-70CB-3994-B9214757A096}"/>
              </a:ext>
            </a:extLst>
          </p:cNvPr>
          <p:cNvSpPr txBox="1"/>
          <p:nvPr/>
        </p:nvSpPr>
        <p:spPr>
          <a:xfrm>
            <a:off x="523875" y="1506022"/>
            <a:ext cx="948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Once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installed</a:t>
            </a:r>
            <a:r>
              <a:rPr lang="fr-FR" dirty="0"/>
              <a:t> « express.t. »,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browse</a:t>
            </a:r>
            <a:r>
              <a:rPr lang="fr-FR" dirty="0"/>
              <a:t> on import ‘express’  (=&gt; @type/express)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0D9DF6-1AE8-B52C-3BCA-CE1FEEC2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95" y="1875354"/>
            <a:ext cx="7372989" cy="48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3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DF0D-A3A1-22B0-AC5E-9B874FE9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20 (bis)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AC494-B318-B778-8625-433066DC9B04}"/>
              </a:ext>
            </a:extLst>
          </p:cNvPr>
          <p:cNvSpPr txBox="1"/>
          <p:nvPr/>
        </p:nvSpPr>
        <p:spPr>
          <a:xfrm>
            <a:off x="757237" y="2631573"/>
            <a:ext cx="25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Reading  first </a:t>
            </a:r>
            <a:r>
              <a:rPr lang="fr-FR" dirty="0" err="1"/>
              <a:t>declaration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3162A-7A58-927E-B6CA-E8A8EF66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13" y="1302491"/>
            <a:ext cx="8012377" cy="2231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1AB622-3081-A69C-662D-AC93A2815FE1}"/>
              </a:ext>
            </a:extLst>
          </p:cNvPr>
          <p:cNvSpPr txBox="1"/>
          <p:nvPr/>
        </p:nvSpPr>
        <p:spPr>
          <a:xfrm>
            <a:off x="790575" y="38194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and last line of file …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290E1-478A-41D2-2E70-A5333350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614" y="3867430"/>
            <a:ext cx="2966025" cy="369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D8333-2053-AD23-1799-EBDD2BAD7840}"/>
              </a:ext>
            </a:extLst>
          </p:cNvPr>
          <p:cNvSpPr txBox="1"/>
          <p:nvPr/>
        </p:nvSpPr>
        <p:spPr>
          <a:xfrm>
            <a:off x="589007" y="54788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You can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shrink</a:t>
            </a:r>
            <a:r>
              <a:rPr lang="fr-FR" dirty="0"/>
              <a:t> the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 for « </a:t>
            </a:r>
            <a:r>
              <a:rPr lang="fr-FR" dirty="0" err="1"/>
              <a:t>namespace</a:t>
            </a:r>
            <a:r>
              <a:rPr lang="fr-FR" dirty="0"/>
              <a:t> e { …. 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47558E-03A2-7F2B-646E-EF8F0D39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612" y="4638520"/>
            <a:ext cx="8012377" cy="185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D183-4359-F609-ACF8-F0D45A16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1…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7BB1A-2BE2-2AD3-E091-FC6F3211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4" y="1320975"/>
            <a:ext cx="6096000" cy="2782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9ABEEA-AD22-802A-35F9-7F7D18C3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00" y="2486302"/>
            <a:ext cx="5809397" cy="2169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BC1B4-A9EB-A3C2-A3DC-D5572D24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851" y="5514538"/>
            <a:ext cx="5739149" cy="1140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14320-D5F2-9361-84F0-A5BB6054F257}"/>
              </a:ext>
            </a:extLst>
          </p:cNvPr>
          <p:cNvSpPr txBox="1"/>
          <p:nvPr/>
        </p:nvSpPr>
        <p:spPr>
          <a:xfrm>
            <a:off x="6864824" y="4868207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MAIS … 20 lignes plus loin ??!!!! ….</a:t>
            </a:r>
          </a:p>
          <a:p>
            <a:r>
              <a:rPr lang="fr-FR" dirty="0" err="1"/>
              <a:t>ChatGPT</a:t>
            </a:r>
            <a:r>
              <a:rPr lang="fr-FR" dirty="0"/>
              <a:t> fabule le contraire …</a:t>
            </a:r>
          </a:p>
        </p:txBody>
      </p:sp>
    </p:spTree>
    <p:extLst>
      <p:ext uri="{BB962C8B-B14F-4D97-AF65-F5344CB8AC3E}">
        <p14:creationId xmlns:p14="http://schemas.microsoft.com/office/powerpoint/2010/main" val="90497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A62C-FC08-3ECF-AD00-50473BFD6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Advanced </a:t>
            </a:r>
            <a:r>
              <a:rPr lang="fr-FR" dirty="0" err="1"/>
              <a:t>Remark</a:t>
            </a:r>
            <a:r>
              <a:rPr lang="fr-FR" dirty="0"/>
              <a:t> on Question 20 : </a:t>
            </a:r>
            <a:r>
              <a:rPr lang="fr-FR" dirty="0" err="1"/>
              <a:t>exploring</a:t>
            </a:r>
            <a:r>
              <a:rPr lang="fr-FR" dirty="0"/>
              <a:t> alternative syntaxes to import express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FCCC5D-33C1-4649-5D96-4E12CB35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38" y="2105829"/>
            <a:ext cx="9082437" cy="38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7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567F-A193-5A21-065E-BBBF40D3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fr-FR" dirty="0"/>
              <a:t>Advanced </a:t>
            </a:r>
            <a:r>
              <a:rPr lang="fr-FR" dirty="0" err="1"/>
              <a:t>Remark</a:t>
            </a:r>
            <a:r>
              <a:rPr lang="fr-FR" dirty="0"/>
              <a:t> on Question 20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2CA47-1A58-FA6C-03C8-836497A7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9" y="1366756"/>
            <a:ext cx="8657070" cy="18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7E461-0212-ADA9-2BE2-9658D7DB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830" y="3329813"/>
            <a:ext cx="4191363" cy="29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54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7AA-DE45-79CF-FEEE-7C0EDF91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21: re-export </a:t>
            </a:r>
            <a:r>
              <a:rPr lang="fr-FR" dirty="0" err="1"/>
              <a:t>from</a:t>
            </a:r>
            <a:r>
              <a:rPr lang="fr-FR" dirty="0"/>
              <a:t> import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253B-5356-2F0B-157F-2586F4438031}"/>
              </a:ext>
            </a:extLst>
          </p:cNvPr>
          <p:cNvSpPr txBox="1"/>
          <p:nvPr/>
        </p:nvSpPr>
        <p:spPr>
          <a:xfrm>
            <a:off x="1638301" y="2644170"/>
            <a:ext cx="8016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Create</a:t>
            </a:r>
            <a:r>
              <a:rPr lang="fr-FR" sz="2400" dirty="0"/>
              <a:t> a file ‘q2/</a:t>
            </a:r>
            <a:r>
              <a:rPr lang="fr-FR" sz="2400" dirty="0" err="1"/>
              <a:t>index.ts</a:t>
            </a:r>
            <a:r>
              <a:rPr lang="fr-FR" sz="2400" dirty="0"/>
              <a:t>’  </a:t>
            </a:r>
            <a:r>
              <a:rPr lang="fr-FR" sz="2400" dirty="0" err="1"/>
              <a:t>that</a:t>
            </a:r>
            <a:r>
              <a:rPr lang="fr-FR" sz="2400" dirty="0"/>
              <a:t> re-export all </a:t>
            </a:r>
            <a:r>
              <a:rPr lang="fr-FR" sz="2400" dirty="0" err="1"/>
              <a:t>from</a:t>
            </a:r>
            <a:r>
              <a:rPr lang="fr-FR" sz="2400" dirty="0"/>
              <a:t>  ‘q2/A’,  ‘q2/C’</a:t>
            </a:r>
          </a:p>
          <a:p>
            <a:endParaRPr lang="fr-FR" sz="2400" dirty="0"/>
          </a:p>
          <a:p>
            <a:r>
              <a:rPr lang="fr-FR" sz="2400" dirty="0"/>
              <a:t>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now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import {A,C} </a:t>
            </a:r>
            <a:r>
              <a:rPr lang="fr-FR" sz="2400" dirty="0" err="1"/>
              <a:t>from</a:t>
            </a:r>
            <a:r>
              <a:rPr lang="fr-FR" sz="2400" dirty="0"/>
              <a:t> ‘./q2’ </a:t>
            </a:r>
          </a:p>
          <a:p>
            <a:r>
              <a:rPr lang="fr-FR" sz="2400" dirty="0"/>
              <a:t>( </a:t>
            </a:r>
            <a:r>
              <a:rPr lang="fr-FR" sz="2400" dirty="0" err="1"/>
              <a:t>suffix</a:t>
            </a:r>
            <a:r>
              <a:rPr lang="fr-FR" sz="2400" dirty="0"/>
              <a:t> ‘/index’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optionnal</a:t>
            </a:r>
            <a:r>
              <a:rPr lang="fr-FR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20561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6093-6D46-BA2D-A0D3-D826D9A4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21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D3272-542D-6796-4207-583B281E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5" y="1738206"/>
            <a:ext cx="11604511" cy="32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84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840-4F29-BD70-8C78-2FA1B8F5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22: import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built-in</a:t>
            </a:r>
            <a:r>
              <a:rPr lang="fr-FR" dirty="0"/>
              <a:t> 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FE00B-801F-5F16-80F1-45CA1C3EA4FE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built-in</a:t>
            </a:r>
            <a:r>
              <a:rPr lang="fr-FR" sz="2400" dirty="0"/>
              <a:t> module ‘</a:t>
            </a:r>
            <a:r>
              <a:rPr lang="fr-FR" sz="2400" dirty="0" err="1"/>
              <a:t>fs</a:t>
            </a:r>
            <a:r>
              <a:rPr lang="fr-FR" sz="2400" dirty="0"/>
              <a:t>’, </a:t>
            </a:r>
            <a:r>
              <a:rPr lang="fr-FR" sz="2400" dirty="0" err="1"/>
              <a:t>here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simple program to </a:t>
            </a:r>
            <a:r>
              <a:rPr lang="fr-FR" sz="2400" dirty="0" err="1"/>
              <a:t>list</a:t>
            </a:r>
            <a:r>
              <a:rPr lang="fr-FR" sz="2400" dirty="0"/>
              <a:t> all files in a directory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9EA81-E067-5EC8-9CA1-EE9D6F4BDEBF}"/>
              </a:ext>
            </a:extLst>
          </p:cNvPr>
          <p:cNvSpPr txBox="1"/>
          <p:nvPr/>
        </p:nvSpPr>
        <p:spPr>
          <a:xfrm>
            <a:off x="1047749" y="5352396"/>
            <a:ext cx="8885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IDE, </a:t>
            </a:r>
            <a:r>
              <a:rPr lang="fr-FR" sz="2400" dirty="0" err="1"/>
              <a:t>browse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‘</a:t>
            </a:r>
            <a:r>
              <a:rPr lang="fr-FR" sz="2400" dirty="0" err="1"/>
              <a:t>fs</a:t>
            </a:r>
            <a:r>
              <a:rPr lang="fr-FR" sz="2400" dirty="0"/>
              <a:t>’ </a:t>
            </a:r>
            <a:r>
              <a:rPr lang="fr-FR" sz="2400" dirty="0" err="1"/>
              <a:t>declaration</a:t>
            </a:r>
            <a:br>
              <a:rPr lang="fr-FR" sz="2400" dirty="0"/>
            </a:br>
            <a:r>
              <a:rPr lang="fr-FR" sz="2400" dirty="0"/>
              <a:t>check </a:t>
            </a:r>
            <a:r>
              <a:rPr lang="fr-FR" sz="2400" dirty="0" err="1"/>
              <a:t>you</a:t>
            </a:r>
            <a:r>
              <a:rPr lang="fr-FR" sz="2400" dirty="0"/>
              <a:t> have source code « </a:t>
            </a:r>
            <a:r>
              <a:rPr lang="fr-FR" sz="2400" dirty="0" err="1"/>
              <a:t>node_modules</a:t>
            </a:r>
            <a:r>
              <a:rPr lang="fr-FR" sz="2400" dirty="0"/>
              <a:t>/@types/node/fs.d.ts »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64280-2FE5-5C16-ACF9-CB454163F922}"/>
              </a:ext>
            </a:extLst>
          </p:cNvPr>
          <p:cNvSpPr txBox="1"/>
          <p:nvPr/>
        </p:nvSpPr>
        <p:spPr>
          <a:xfrm>
            <a:off x="2414588" y="2290852"/>
            <a:ext cx="4814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 * as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fs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fs.readdir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('.', (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err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, files) =&gt; {</a:t>
            </a:r>
          </a:p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files.forEach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(f =&gt; {</a:t>
            </a:r>
          </a:p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console.log('file: ' + f)</a:t>
            </a:r>
          </a:p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   })</a:t>
            </a:r>
          </a:p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056513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2889-FA4B-3134-131E-91BE9272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4BB82-57B7-5DB9-E1A7-8C56C009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16" y="1957215"/>
            <a:ext cx="8618967" cy="39817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392583-DFAB-13AA-E75A-D838722E19E6}"/>
              </a:ext>
            </a:extLst>
          </p:cNvPr>
          <p:cNvSpPr/>
          <p:nvPr/>
        </p:nvSpPr>
        <p:spPr>
          <a:xfrm>
            <a:off x="7172325" y="4552950"/>
            <a:ext cx="1776413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9F6B-D963-E1D7-3354-1C81DC14D84E}"/>
              </a:ext>
            </a:extLst>
          </p:cNvPr>
          <p:cNvSpPr/>
          <p:nvPr/>
        </p:nvSpPr>
        <p:spPr>
          <a:xfrm>
            <a:off x="4043362" y="3876675"/>
            <a:ext cx="3543300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56B687-2875-BBE4-6D49-B4CD50762651}"/>
              </a:ext>
            </a:extLst>
          </p:cNvPr>
          <p:cNvSpPr/>
          <p:nvPr/>
        </p:nvSpPr>
        <p:spPr>
          <a:xfrm>
            <a:off x="3910013" y="2305050"/>
            <a:ext cx="342900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DD4DB4-B113-8E34-C254-E75B61E00CE0}"/>
              </a:ext>
            </a:extLst>
          </p:cNvPr>
          <p:cNvCxnSpPr>
            <a:cxnSpLocks/>
          </p:cNvCxnSpPr>
          <p:nvPr/>
        </p:nvCxnSpPr>
        <p:spPr>
          <a:xfrm>
            <a:off x="4400550" y="2709863"/>
            <a:ext cx="247650" cy="1166812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FB15C-84AF-268F-4C3C-B9E789004D0E}"/>
              </a:ext>
            </a:extLst>
          </p:cNvPr>
          <p:cNvCxnSpPr>
            <a:cxnSpLocks/>
          </p:cNvCxnSpPr>
          <p:nvPr/>
        </p:nvCxnSpPr>
        <p:spPr>
          <a:xfrm>
            <a:off x="7305675" y="4086225"/>
            <a:ext cx="166688" cy="46672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31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C472-4AEC-B90B-61C8-21A681E7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22 (bis)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416D7-FEBE-99A3-3A75-CAECCC94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37" y="1862137"/>
            <a:ext cx="8096952" cy="4534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2D8770-9A01-330B-5449-FBB34F18718A}"/>
              </a:ext>
            </a:extLst>
          </p:cNvPr>
          <p:cNvSpPr/>
          <p:nvPr/>
        </p:nvSpPr>
        <p:spPr>
          <a:xfrm>
            <a:off x="6429375" y="1885950"/>
            <a:ext cx="1033463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8FBAC-0B3A-5698-3EFE-0048C80D0D42}"/>
              </a:ext>
            </a:extLst>
          </p:cNvPr>
          <p:cNvSpPr/>
          <p:nvPr/>
        </p:nvSpPr>
        <p:spPr>
          <a:xfrm>
            <a:off x="3871912" y="1928812"/>
            <a:ext cx="338138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176E9-AC0B-3D3C-42B2-858150B387C0}"/>
              </a:ext>
            </a:extLst>
          </p:cNvPr>
          <p:cNvSpPr/>
          <p:nvPr/>
        </p:nvSpPr>
        <p:spPr>
          <a:xfrm>
            <a:off x="4114800" y="2257425"/>
            <a:ext cx="2124075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931DDB-6731-11B1-847E-5FFEDFD4156E}"/>
              </a:ext>
            </a:extLst>
          </p:cNvPr>
          <p:cNvSpPr/>
          <p:nvPr/>
        </p:nvSpPr>
        <p:spPr>
          <a:xfrm>
            <a:off x="2952750" y="5905500"/>
            <a:ext cx="1862138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A8D02-1257-9157-ACB8-443823E911A3}"/>
              </a:ext>
            </a:extLst>
          </p:cNvPr>
          <p:cNvCxnSpPr/>
          <p:nvPr/>
        </p:nvCxnSpPr>
        <p:spPr>
          <a:xfrm flipH="1" flipV="1">
            <a:off x="7134225" y="2257425"/>
            <a:ext cx="661988" cy="128587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D63A9C-204D-2606-442D-E7B01A7B3AD6}"/>
              </a:ext>
            </a:extLst>
          </p:cNvPr>
          <p:cNvCxnSpPr>
            <a:cxnSpLocks/>
          </p:cNvCxnSpPr>
          <p:nvPr/>
        </p:nvCxnSpPr>
        <p:spPr>
          <a:xfrm flipH="1">
            <a:off x="4243388" y="2081213"/>
            <a:ext cx="20812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77C1AE-4D15-AAA1-0646-DEE56641122C}"/>
              </a:ext>
            </a:extLst>
          </p:cNvPr>
          <p:cNvCxnSpPr>
            <a:cxnSpLocks/>
          </p:cNvCxnSpPr>
          <p:nvPr/>
        </p:nvCxnSpPr>
        <p:spPr>
          <a:xfrm flipH="1">
            <a:off x="3657600" y="2705100"/>
            <a:ext cx="914049" cy="31242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43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76D-1F32-0110-66F5-73EDA2E2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Question 23:  compare import </a:t>
            </a:r>
            <a:r>
              <a:rPr lang="fr-FR" dirty="0" err="1"/>
              <a:t>NodeJs</a:t>
            </a:r>
            <a:r>
              <a:rPr lang="fr-FR" dirty="0"/>
              <a:t>&lt;-&gt;</a:t>
            </a:r>
            <a:r>
              <a:rPr lang="fr-FR" dirty="0" err="1"/>
              <a:t>Angular</a:t>
            </a:r>
            <a:r>
              <a:rPr lang="fr-FR" dirty="0"/>
              <a:t>… how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generated</a:t>
            </a:r>
            <a:r>
              <a:rPr lang="fr-FR" dirty="0"/>
              <a:t> JavaScript code in </a:t>
            </a:r>
            <a:r>
              <a:rPr lang="fr-FR" dirty="0" err="1"/>
              <a:t>Angular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D5148-089E-2924-2A41-66A7F8F5E2B4}"/>
              </a:ext>
            </a:extLst>
          </p:cNvPr>
          <p:cNvSpPr txBox="1"/>
          <p:nvPr/>
        </p:nvSpPr>
        <p:spPr>
          <a:xfrm>
            <a:off x="2266950" y="2347913"/>
            <a:ext cx="85867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You </a:t>
            </a:r>
            <a:r>
              <a:rPr lang="fr-FR" sz="2400" dirty="0" err="1"/>
              <a:t>started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ChatGPT</a:t>
            </a:r>
            <a:r>
              <a:rPr lang="fr-FR" sz="2400" dirty="0"/>
              <a:t>, </a:t>
            </a:r>
            <a:r>
              <a:rPr lang="fr-FR" sz="2400" dirty="0" err="1"/>
              <a:t>so</a:t>
            </a:r>
            <a:r>
              <a:rPr lang="fr-FR" sz="2400" dirty="0"/>
              <a:t> </a:t>
            </a:r>
            <a:r>
              <a:rPr lang="fr-FR" sz="2400" dirty="0" err="1"/>
              <a:t>Happily</a:t>
            </a:r>
            <a:r>
              <a:rPr lang="fr-FR" sz="2400" dirty="0"/>
              <a:t> finish by </a:t>
            </a:r>
            <a:r>
              <a:rPr lang="fr-FR" sz="2400" dirty="0" err="1"/>
              <a:t>ChatGPT</a:t>
            </a:r>
            <a:r>
              <a:rPr lang="fr-FR" sz="2400" dirty="0"/>
              <a:t> !!</a:t>
            </a:r>
          </a:p>
          <a:p>
            <a:r>
              <a:rPr lang="fr-FR" sz="2400" dirty="0" err="1"/>
              <a:t>Ask</a:t>
            </a:r>
            <a:r>
              <a:rPr lang="fr-FR" sz="2400" dirty="0"/>
              <a:t> </a:t>
            </a:r>
            <a:r>
              <a:rPr lang="fr-FR" sz="2400" dirty="0" err="1"/>
              <a:t>him</a:t>
            </a:r>
            <a:r>
              <a:rPr lang="fr-FR" sz="2400" dirty="0"/>
              <a:t> </a:t>
            </a:r>
          </a:p>
          <a:p>
            <a:endParaRPr lang="en-US" sz="2400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What is generated </a:t>
            </a:r>
            <a:r>
              <a:rPr lang="en-US" sz="2400" b="0" i="0" dirty="0" err="1">
                <a:solidFill>
                  <a:srgbClr val="343541"/>
                </a:solidFill>
                <a:effectLst/>
                <a:latin typeface="Söhne"/>
              </a:rPr>
              <a:t>javascript</a:t>
            </a: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 code for import in angular typescript ?</a:t>
            </a:r>
            <a:endParaRPr lang="fr-FR" sz="2400" dirty="0"/>
          </a:p>
          <a:p>
            <a:r>
              <a:rPr lang="fr-FR" sz="2400" dirty="0" err="1"/>
              <a:t>Differences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b="0" i="0" dirty="0" err="1">
                <a:solidFill>
                  <a:srgbClr val="374151"/>
                </a:solidFill>
                <a:effectLst/>
                <a:latin typeface="Söhne"/>
              </a:rPr>
              <a:t>CommonJS</a:t>
            </a:r>
            <a:r>
              <a:rPr lang="fr-FR" sz="2400" b="0" i="0" dirty="0">
                <a:solidFill>
                  <a:srgbClr val="374151"/>
                </a:solidFill>
                <a:effectLst/>
                <a:latin typeface="Söhne"/>
              </a:rPr>
              <a:t>, ES6, AMD, </a:t>
            </a:r>
            <a:r>
              <a:rPr lang="fr-FR" sz="2400" b="0" i="0" dirty="0" err="1">
                <a:solidFill>
                  <a:srgbClr val="374151"/>
                </a:solidFill>
                <a:effectLst/>
                <a:latin typeface="Söhne"/>
              </a:rPr>
              <a:t>SystemJS</a:t>
            </a:r>
            <a:r>
              <a:rPr lang="fr-FR" sz="2400" b="0" i="0" dirty="0">
                <a:solidFill>
                  <a:srgbClr val="374151"/>
                </a:solidFill>
                <a:effectLst/>
                <a:latin typeface="Söhne"/>
              </a:rPr>
              <a:t> ?</a:t>
            </a:r>
          </a:p>
          <a:p>
            <a:r>
              <a:rPr lang="fr-FR" sz="2400" dirty="0" err="1"/>
              <a:t>Whats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Webpack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means</a:t>
            </a:r>
            <a:r>
              <a:rPr lang="fr-FR" sz="2400" dirty="0"/>
              <a:t> </a:t>
            </a:r>
            <a:r>
              <a:rPr lang="fr-FR" sz="2400" dirty="0" err="1"/>
              <a:t>EcmaScript</a:t>
            </a:r>
            <a:r>
              <a:rPr lang="fr-FR" sz="2400" dirty="0"/>
              <a:t> </a:t>
            </a:r>
            <a:r>
              <a:rPr lang="fr-FR" sz="2400" dirty="0" err="1"/>
              <a:t>compared</a:t>
            </a:r>
            <a:r>
              <a:rPr lang="fr-FR" sz="2400" dirty="0"/>
              <a:t> to JavaScript? </a:t>
            </a:r>
          </a:p>
          <a:p>
            <a:r>
              <a:rPr lang="fr-FR" sz="2400" dirty="0"/>
              <a:t>ES6, EcmaScript2015 ?</a:t>
            </a:r>
          </a:p>
          <a:p>
            <a:r>
              <a:rPr lang="fr-FR" sz="2400" dirty="0"/>
              <a:t>ES7 … ES12 ?  ES2021 ?  </a:t>
            </a:r>
            <a:r>
              <a:rPr lang="fr-FR" sz="2400" dirty="0" err="1"/>
              <a:t>Esnext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75368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3A11-5E46-BAC3-A476-4DEF277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064"/>
            <a:ext cx="10515600" cy="206771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 …  Hand-on 2 :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build</a:t>
            </a:r>
            <a:r>
              <a:rPr lang="fr-FR" dirty="0"/>
              <a:t> a http </a:t>
            </a:r>
            <a:r>
              <a:rPr lang="fr-FR" dirty="0" err="1"/>
              <a:t>Rest</a:t>
            </a:r>
            <a:r>
              <a:rPr lang="fr-FR" dirty="0"/>
              <a:t> Api (</a:t>
            </a:r>
            <a:r>
              <a:rPr lang="fr-FR" dirty="0" err="1"/>
              <a:t>Json</a:t>
            </a:r>
            <a:r>
              <a:rPr lang="fr-FR" dirty="0"/>
              <a:t>) in </a:t>
            </a:r>
            <a:r>
              <a:rPr lang="fr-FR" dirty="0" err="1"/>
              <a:t>nodejs</a:t>
            </a:r>
            <a:r>
              <a:rPr lang="fr-FR" dirty="0"/>
              <a:t>, </a:t>
            </a:r>
            <a:r>
              <a:rPr lang="fr-FR" dirty="0" err="1"/>
              <a:t>using</a:t>
            </a:r>
            <a:r>
              <a:rPr lang="fr-FR" dirty="0"/>
              <a:t> express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19E-C641-2014-5366-BF89DE9A9357}"/>
              </a:ext>
            </a:extLst>
          </p:cNvPr>
          <p:cNvSpPr txBox="1"/>
          <p:nvPr/>
        </p:nvSpPr>
        <p:spPr>
          <a:xfrm>
            <a:off x="4110038" y="4762501"/>
            <a:ext cx="548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define</a:t>
            </a:r>
            <a:r>
              <a:rPr lang="fr-FR" sz="2800" dirty="0"/>
              <a:t> CRUD for a simple collection, </a:t>
            </a:r>
            <a:br>
              <a:rPr lang="fr-FR" sz="2800" dirty="0"/>
            </a:br>
            <a:r>
              <a:rPr lang="fr-FR" sz="2800" dirty="0"/>
              <a:t>use Postman , </a:t>
            </a:r>
            <a:br>
              <a:rPr lang="fr-FR" sz="2800" dirty="0"/>
            </a:br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OpenApi</a:t>
            </a:r>
            <a:r>
              <a:rPr lang="fr-FR" sz="2800" dirty="0"/>
              <a:t>, use </a:t>
            </a:r>
            <a:r>
              <a:rPr lang="fr-FR" sz="2800" dirty="0" err="1"/>
              <a:t>swagger-ui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497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04A1-7854-D44F-456C-55D73801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2: use export  &amp; </a:t>
            </a:r>
            <a:r>
              <a:rPr lang="fr-FR" dirty="0" err="1"/>
              <a:t>require</a:t>
            </a:r>
            <a:r>
              <a:rPr lang="fr-FR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0394F-485F-D01E-961E-8BD1E9586935}"/>
              </a:ext>
            </a:extLst>
          </p:cNvPr>
          <p:cNvSpPr txBox="1"/>
          <p:nvPr/>
        </p:nvSpPr>
        <p:spPr>
          <a:xfrm>
            <a:off x="746077" y="2201840"/>
            <a:ext cx="11041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Create</a:t>
            </a:r>
            <a:r>
              <a:rPr lang="fr-FR" sz="2800" dirty="0"/>
              <a:t> 2 files  </a:t>
            </a:r>
            <a:br>
              <a:rPr lang="fr-FR" sz="2800" dirty="0"/>
            </a:b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File « q2/</a:t>
            </a:r>
            <a:r>
              <a:rPr lang="fr-FR" sz="2800" dirty="0" err="1"/>
              <a:t>A.ts</a:t>
            </a:r>
            <a:r>
              <a:rPr lang="fr-FR" sz="2800" dirty="0"/>
              <a:t> »      </a:t>
            </a:r>
            <a:br>
              <a:rPr lang="fr-FR" sz="2800" dirty="0"/>
            </a:br>
            <a:r>
              <a:rPr lang="fr-FR" sz="2800" dirty="0"/>
              <a:t>to export a class </a:t>
            </a:r>
            <a:r>
              <a:rPr lang="fr-FR" sz="2800" dirty="0" err="1"/>
              <a:t>named</a:t>
            </a:r>
            <a:r>
              <a:rPr lang="fr-FR" sz="2800" dirty="0"/>
              <a:t> « A », </a:t>
            </a:r>
            <a:r>
              <a:rPr lang="fr-FR" sz="2800" dirty="0" err="1"/>
              <a:t>that</a:t>
            </a:r>
            <a:r>
              <a:rPr lang="fr-FR" sz="2800" dirty="0"/>
              <a:t> has a </a:t>
            </a:r>
            <a:r>
              <a:rPr lang="fr-FR" sz="2800" dirty="0" err="1"/>
              <a:t>constructor</a:t>
            </a:r>
            <a:r>
              <a:rPr lang="fr-FR" sz="2800" dirty="0"/>
              <a:t> </a:t>
            </a:r>
            <a:r>
              <a:rPr lang="fr-FR" sz="2800" dirty="0" err="1"/>
              <a:t>logging</a:t>
            </a:r>
            <a:r>
              <a:rPr lang="fr-FR" sz="2800" dirty="0"/>
              <a:t> a message</a:t>
            </a:r>
            <a:br>
              <a:rPr lang="fr-FR" sz="2800" dirty="0"/>
            </a:b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File « q2/</a:t>
            </a:r>
            <a:r>
              <a:rPr lang="fr-FR" sz="2800" dirty="0" err="1"/>
              <a:t>B.ts</a:t>
            </a:r>
            <a:r>
              <a:rPr lang="fr-FR" sz="2800" dirty="0"/>
              <a:t> »      </a:t>
            </a:r>
            <a:br>
              <a:rPr lang="fr-FR" sz="2800" dirty="0"/>
            </a:br>
            <a:r>
              <a:rPr lang="fr-FR" sz="2800" dirty="0"/>
              <a:t>use « </a:t>
            </a:r>
            <a:r>
              <a:rPr lang="fr-FR" sz="2800" dirty="0" err="1"/>
              <a:t>require</a:t>
            </a:r>
            <a:r>
              <a:rPr lang="fr-FR" sz="2800" dirty="0"/>
              <a:t> » </a:t>
            </a:r>
            <a:r>
              <a:rPr lang="fr-FR" sz="2800" dirty="0" err="1"/>
              <a:t>syntax</a:t>
            </a:r>
            <a:r>
              <a:rPr lang="fr-FR" sz="2800" dirty="0"/>
              <a:t>, like «  constant </a:t>
            </a:r>
            <a:r>
              <a:rPr lang="fr-FR" sz="2800" dirty="0" err="1"/>
              <a:t>moduleA</a:t>
            </a:r>
            <a:r>
              <a:rPr lang="fr-FR" sz="2800" dirty="0"/>
              <a:t> = </a:t>
            </a:r>
            <a:r>
              <a:rPr lang="fr-FR" sz="2800" dirty="0" err="1"/>
              <a:t>require</a:t>
            </a:r>
            <a:r>
              <a:rPr lang="fr-FR" sz="2800" dirty="0"/>
              <a:t>( …. ); »</a:t>
            </a:r>
            <a:br>
              <a:rPr lang="fr-FR" sz="2800" dirty="0"/>
            </a:br>
            <a:r>
              <a:rPr lang="fr-FR" sz="2800" dirty="0" err="1"/>
              <a:t>then</a:t>
            </a:r>
            <a:r>
              <a:rPr lang="fr-FR" sz="2800" dirty="0"/>
              <a:t> use class A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moduleA</a:t>
            </a:r>
            <a:r>
              <a:rPr lang="fr-FR" sz="2800" dirty="0"/>
              <a:t>, </a:t>
            </a:r>
            <a:r>
              <a:rPr lang="fr-FR" sz="2800" dirty="0" err="1"/>
              <a:t>using</a:t>
            </a:r>
            <a:r>
              <a:rPr lang="fr-FR" sz="2800" dirty="0"/>
              <a:t> « new » to </a:t>
            </a:r>
            <a:r>
              <a:rPr lang="fr-FR" sz="2800" dirty="0" err="1"/>
              <a:t>create</a:t>
            </a:r>
            <a:r>
              <a:rPr lang="fr-FR" sz="2800" dirty="0"/>
              <a:t> an </a:t>
            </a:r>
            <a:r>
              <a:rPr lang="fr-FR" sz="2800" dirty="0" err="1"/>
              <a:t>object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3989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6F85-4C0A-6985-B7B1-A900153B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96650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  …  alternative A/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module.exports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A9CE5-5E6B-32C2-5802-970A15BB3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15" y="1690688"/>
            <a:ext cx="7734970" cy="3513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32B543-BEDD-7E2E-5079-31BA5AA8AF7C}"/>
              </a:ext>
            </a:extLst>
          </p:cNvPr>
          <p:cNvSpPr/>
          <p:nvPr/>
        </p:nvSpPr>
        <p:spPr>
          <a:xfrm>
            <a:off x="2695575" y="4100514"/>
            <a:ext cx="2686050" cy="1000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D206A-3E78-74DB-32E6-86CFB5DFF3D7}"/>
              </a:ext>
            </a:extLst>
          </p:cNvPr>
          <p:cNvSpPr txBox="1"/>
          <p:nvPr/>
        </p:nvSpPr>
        <p:spPr>
          <a:xfrm>
            <a:off x="2652713" y="5548313"/>
            <a:ext cx="3461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ways</a:t>
            </a:r>
            <a:r>
              <a:rPr lang="fr-FR" sz="2000" dirty="0"/>
              <a:t> of </a:t>
            </a:r>
            <a:r>
              <a:rPr lang="fr-FR" sz="2000" dirty="0" err="1"/>
              <a:t>exporting</a:t>
            </a:r>
            <a:r>
              <a:rPr lang="fr-FR" sz="2000" dirty="0"/>
              <a:t> … </a:t>
            </a:r>
          </a:p>
        </p:txBody>
      </p:sp>
    </p:spTree>
    <p:extLst>
      <p:ext uri="{BB962C8B-B14F-4D97-AF65-F5344CB8AC3E}">
        <p14:creationId xmlns:p14="http://schemas.microsoft.com/office/powerpoint/2010/main" val="283291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750E-FC45-FE8F-4A7A-EF3757B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72838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 : … Alternative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Typescript</a:t>
            </a:r>
            <a:r>
              <a:rPr lang="fr-FR" dirty="0"/>
              <a:t> </a:t>
            </a:r>
            <a:r>
              <a:rPr lang="fr-FR" dirty="0" err="1"/>
              <a:t>syntax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3085B-12B9-40F4-321A-CF12F105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62" y="1652305"/>
            <a:ext cx="9687313" cy="35533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88A032-26E4-09B3-BDA0-2CD5FA025F23}"/>
              </a:ext>
            </a:extLst>
          </p:cNvPr>
          <p:cNvSpPr/>
          <p:nvPr/>
        </p:nvSpPr>
        <p:spPr>
          <a:xfrm>
            <a:off x="1971675" y="2576512"/>
            <a:ext cx="200977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32CFE-A6C3-2129-E660-538B3DE872B4}"/>
              </a:ext>
            </a:extLst>
          </p:cNvPr>
          <p:cNvSpPr/>
          <p:nvPr/>
        </p:nvSpPr>
        <p:spPr>
          <a:xfrm>
            <a:off x="5638800" y="4576762"/>
            <a:ext cx="1624013" cy="266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ED3A1-FE49-AA56-1E3B-F12C2F4F754B}"/>
              </a:ext>
            </a:extLst>
          </p:cNvPr>
          <p:cNvSpPr/>
          <p:nvPr/>
        </p:nvSpPr>
        <p:spPr>
          <a:xfrm>
            <a:off x="1630962" y="1690688"/>
            <a:ext cx="855063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103670-CE3B-30B2-C86B-7BC5FA5F5114}"/>
              </a:ext>
            </a:extLst>
          </p:cNvPr>
          <p:cNvSpPr/>
          <p:nvPr/>
        </p:nvSpPr>
        <p:spPr>
          <a:xfrm>
            <a:off x="5274274" y="1686066"/>
            <a:ext cx="855063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5E9D1-4D68-CB01-D731-CF79D95BFAB0}"/>
              </a:ext>
            </a:extLst>
          </p:cNvPr>
          <p:cNvSpPr txBox="1"/>
          <p:nvPr/>
        </p:nvSpPr>
        <p:spPr>
          <a:xfrm>
            <a:off x="1314451" y="5536554"/>
            <a:ext cx="10396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export class A »  in </a:t>
            </a:r>
            <a:r>
              <a:rPr lang="fr-FR" sz="2400" dirty="0" err="1"/>
              <a:t>TypeScript</a:t>
            </a:r>
            <a:r>
              <a:rPr lang="fr-FR" sz="2400" dirty="0"/>
              <a:t>  =&gt;   </a:t>
            </a:r>
            <a:r>
              <a:rPr lang="fr-FR" sz="2400" dirty="0" err="1"/>
              <a:t>generated</a:t>
            </a:r>
            <a:r>
              <a:rPr lang="fr-FR" sz="2400" dirty="0"/>
              <a:t> as « </a:t>
            </a:r>
            <a:r>
              <a:rPr lang="fr-FR" sz="2400" dirty="0" err="1"/>
              <a:t>exports.A</a:t>
            </a:r>
            <a:r>
              <a:rPr lang="fr-FR" sz="2400" dirty="0"/>
              <a:t> = A; »  in JS (line 10)</a:t>
            </a:r>
          </a:p>
          <a:p>
            <a:endParaRPr lang="fr-FR" sz="2400" dirty="0"/>
          </a:p>
          <a:p>
            <a:r>
              <a:rPr lang="fr-FR" sz="2400" dirty="0"/>
              <a:t>                                                                  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strange</a:t>
            </a:r>
            <a:r>
              <a:rPr lang="fr-FR" sz="2400" dirty="0"/>
              <a:t> </a:t>
            </a:r>
            <a:r>
              <a:rPr lang="fr-FR" sz="2400" dirty="0" err="1"/>
              <a:t>generated</a:t>
            </a:r>
            <a:r>
              <a:rPr lang="fr-FR" sz="2400" dirty="0"/>
              <a:t> line 2, 3 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D6C8B-7E79-B9D4-2296-48841688DEEC}"/>
              </a:ext>
            </a:extLst>
          </p:cNvPr>
          <p:cNvSpPr/>
          <p:nvPr/>
        </p:nvSpPr>
        <p:spPr>
          <a:xfrm>
            <a:off x="5721565" y="2309811"/>
            <a:ext cx="5596710" cy="514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41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0F07-7E85-D688-193A-545F854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2: … Notice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=« es2021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93D14-307A-37B7-8F3C-A979D0AC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00" y="2128696"/>
            <a:ext cx="9876376" cy="3276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A2E76F-0A71-BBAC-AC1C-09BE9788A10E}"/>
              </a:ext>
            </a:extLst>
          </p:cNvPr>
          <p:cNvSpPr/>
          <p:nvPr/>
        </p:nvSpPr>
        <p:spPr>
          <a:xfrm>
            <a:off x="7555512" y="3205304"/>
            <a:ext cx="1717076" cy="271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23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9C4C-46C0-2245-6B4D-80E6BFF4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3: Run the code in « </a:t>
            </a:r>
            <a:r>
              <a:rPr lang="fr-FR" dirty="0" err="1"/>
              <a:t>node</a:t>
            </a:r>
            <a:r>
              <a:rPr lang="fr-FR" dirty="0"/>
              <a:t> »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CF7DE-1494-377F-E379-82ADDAA1D498}"/>
              </a:ext>
            </a:extLst>
          </p:cNvPr>
          <p:cNvSpPr txBox="1"/>
          <p:nvPr/>
        </p:nvSpPr>
        <p:spPr>
          <a:xfrm>
            <a:off x="761502" y="2031314"/>
            <a:ext cx="109825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Run </a:t>
            </a:r>
            <a:r>
              <a:rPr lang="fr-FR" sz="2800" dirty="0" err="1"/>
              <a:t>either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command-line, </a:t>
            </a:r>
          </a:p>
          <a:p>
            <a:r>
              <a:rPr lang="fr-FR" sz="2800" dirty="0"/>
              <a:t>     C:&gt; </a:t>
            </a:r>
            <a:r>
              <a:rPr lang="fr-FR" sz="2800" dirty="0" err="1"/>
              <a:t>tsc</a:t>
            </a:r>
            <a:r>
              <a:rPr lang="fr-FR" sz="2800" dirty="0"/>
              <a:t> q2/</a:t>
            </a:r>
            <a:r>
              <a:rPr lang="fr-FR" sz="2800" dirty="0" err="1"/>
              <a:t>a.ts</a:t>
            </a:r>
            <a:br>
              <a:rPr lang="fr-FR" sz="2800" dirty="0"/>
            </a:br>
            <a:r>
              <a:rPr lang="fr-FR" sz="2800" dirty="0"/>
              <a:t>     C:&gt; </a:t>
            </a:r>
            <a:r>
              <a:rPr lang="fr-FR" sz="2800" dirty="0" err="1"/>
              <a:t>node</a:t>
            </a:r>
            <a:r>
              <a:rPr lang="fr-FR" sz="2800" dirty="0"/>
              <a:t> q2/a.js</a:t>
            </a:r>
          </a:p>
          <a:p>
            <a:endParaRPr lang="fr-FR" sz="2800" dirty="0"/>
          </a:p>
          <a:p>
            <a:r>
              <a:rPr lang="fr-FR" sz="2800" dirty="0"/>
              <a:t>or Click « Run » in </a:t>
            </a:r>
            <a:r>
              <a:rPr lang="fr-FR" sz="2800" dirty="0" err="1"/>
              <a:t>Webstorm</a:t>
            </a:r>
            <a:r>
              <a:rPr lang="fr-FR" sz="2800" dirty="0"/>
              <a:t> IDE</a:t>
            </a:r>
          </a:p>
          <a:p>
            <a:r>
              <a:rPr lang="fr-FR" sz="2800" dirty="0"/>
              <a:t>     Notice </a:t>
            </a:r>
            <a:r>
              <a:rPr lang="fr-FR" sz="2800" dirty="0" err="1"/>
              <a:t>that</a:t>
            </a:r>
            <a:r>
              <a:rPr lang="fr-FR" sz="2800" dirty="0"/>
              <a:t> « *.</a:t>
            </a:r>
            <a:r>
              <a:rPr lang="fr-FR" sz="2800" dirty="0" err="1"/>
              <a:t>ts</a:t>
            </a:r>
            <a:r>
              <a:rPr lang="fr-FR" sz="2800" dirty="0"/>
              <a:t> » </a:t>
            </a:r>
            <a:r>
              <a:rPr lang="fr-FR" sz="2800" dirty="0" err="1"/>
              <a:t>may</a:t>
            </a:r>
            <a:r>
              <a:rPr lang="fr-FR" sz="2800" dirty="0"/>
              <a:t> not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executed</a:t>
            </a:r>
            <a:r>
              <a:rPr lang="fr-FR" sz="2800" dirty="0"/>
              <a:t> </a:t>
            </a:r>
            <a:r>
              <a:rPr lang="fr-FR" sz="2800" dirty="0" err="1"/>
              <a:t>directly</a:t>
            </a:r>
            <a:r>
              <a:rPr lang="fr-FR" sz="2800" dirty="0"/>
              <a:t>, but « *.</a:t>
            </a:r>
            <a:r>
              <a:rPr lang="fr-FR" sz="2800" dirty="0" err="1"/>
              <a:t>js</a:t>
            </a:r>
            <a:r>
              <a:rPr lang="fr-FR" sz="2800" dirty="0"/>
              <a:t> » </a:t>
            </a:r>
            <a:r>
              <a:rPr lang="fr-FR" sz="2800" dirty="0" err="1"/>
              <a:t>below</a:t>
            </a:r>
            <a:endParaRPr lang="fr-FR" sz="2800" dirty="0"/>
          </a:p>
          <a:p>
            <a:r>
              <a:rPr lang="fr-FR" sz="2800" dirty="0"/>
              <a:t>     Do not </a:t>
            </a:r>
            <a:r>
              <a:rPr lang="fr-FR" sz="2800" dirty="0" err="1"/>
              <a:t>forget</a:t>
            </a:r>
            <a:r>
              <a:rPr lang="fr-FR" sz="2800" dirty="0"/>
              <a:t> to </a:t>
            </a:r>
            <a:r>
              <a:rPr lang="fr-FR" sz="2800" dirty="0" err="1"/>
              <a:t>create</a:t>
            </a:r>
            <a:r>
              <a:rPr lang="fr-FR" sz="2800" dirty="0"/>
              <a:t> a default </a:t>
            </a:r>
            <a:r>
              <a:rPr lang="fr-FR" sz="2800" dirty="0" err="1"/>
              <a:t>tsconfig.json</a:t>
            </a:r>
            <a:r>
              <a:rPr lang="fr-FR" sz="2800" dirty="0"/>
              <a:t>, for { "</a:t>
            </a:r>
            <a:r>
              <a:rPr lang="fr-FR" sz="2800" dirty="0" err="1"/>
              <a:t>sourceMap</a:t>
            </a:r>
            <a:r>
              <a:rPr lang="fr-FR" sz="2800" dirty="0"/>
              <a:t>": </a:t>
            </a:r>
            <a:r>
              <a:rPr lang="fr-FR" sz="2800" dirty="0" err="1"/>
              <a:t>true</a:t>
            </a:r>
            <a:r>
              <a:rPr lang="fr-FR" sz="2800" dirty="0"/>
              <a:t> }</a:t>
            </a:r>
          </a:p>
          <a:p>
            <a:endParaRPr lang="fr-FR" sz="2800" dirty="0"/>
          </a:p>
          <a:p>
            <a:r>
              <a:rPr lang="fr-FR" sz="2800" dirty="0"/>
              <a:t>… It </a:t>
            </a:r>
            <a:r>
              <a:rPr lang="fr-FR" sz="2800" dirty="0" err="1"/>
              <a:t>should</a:t>
            </a:r>
            <a:r>
              <a:rPr lang="fr-FR" sz="2800" dirty="0"/>
              <a:t> Run </a:t>
            </a:r>
            <a:r>
              <a:rPr lang="fr-FR" sz="2800" dirty="0" err="1"/>
              <a:t>correctly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147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1872</Words>
  <Application>Microsoft Office PowerPoint</Application>
  <PresentationFormat>Widescreen</PresentationFormat>
  <Paragraphs>249</Paragraphs>
  <Slides>48</Slides>
  <Notes>0</Notes>
  <HiddenSlides>19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Söhne</vt:lpstr>
      <vt:lpstr>Office Theme</vt:lpstr>
      <vt:lpstr>Additionnal Questions for Hands-on NodeJs + JavaScript + TypeScript … ‘require()’,  ‘export / import’</vt:lpstr>
      <vt:lpstr>Objectives</vt:lpstr>
      <vt:lpstr>Question 1 : ChatGPT … </vt:lpstr>
      <vt:lpstr>Answer 1… Example</vt:lpstr>
      <vt:lpstr>Question 2: use export  &amp; require()</vt:lpstr>
      <vt:lpstr>Answer 2  …  alternative A/ using module.exports</vt:lpstr>
      <vt:lpstr>Answer 2 : … Alternative using Typescript syntax</vt:lpstr>
      <vt:lpstr>Answer 2: … Notice when target=« es2021 »</vt:lpstr>
      <vt:lpstr>Question 3: Run the code in « node » </vt:lpstr>
      <vt:lpstr>Question 3 (next)… </vt:lpstr>
      <vt:lpstr>Answer 3: … dump object properties</vt:lpstr>
      <vt:lpstr>Question 4: </vt:lpstr>
      <vt:lpstr>Answer 4 :</vt:lpstr>
      <vt:lpstr>Question 5: Debug and inspect value </vt:lpstr>
      <vt:lpstr>Question 6 : can you modify the « const » object content ?</vt:lpstr>
      <vt:lpstr>Answer 6</vt:lpstr>
      <vt:lpstr>Answer 6</vt:lpstr>
      <vt:lpstr>Question 7: meaning of « const »</vt:lpstr>
      <vt:lpstr>Answer 7</vt:lpstr>
      <vt:lpstr>Question 8: meaning of « let » and « var »</vt:lpstr>
      <vt:lpstr>Question 9: property does not exist… but Runtime OK ?</vt:lpstr>
      <vt:lpstr>Answer 9</vt:lpstr>
      <vt:lpstr>Question 10 : call require() several times… check same object is returned</vt:lpstr>
      <vt:lpstr>Question 11 : perform WebStorm suggested change convert ‘require’ to ‘import’</vt:lpstr>
      <vt:lpstr>Answer 11 : </vt:lpstr>
      <vt:lpstr>Question 12: Difference in generated JavaScript code ?</vt:lpstr>
      <vt:lpstr>Question 13: transform to standard {named} import</vt:lpstr>
      <vt:lpstr>Answer 13 : </vt:lpstr>
      <vt:lpstr>Question 14: redo using « import * as » syntax</vt:lpstr>
      <vt:lpstr>Question 15 : show generated js code from ts</vt:lpstr>
      <vt:lpstr>Question 16: generated names for imports</vt:lpstr>
      <vt:lpstr>Question 17: export default … import named</vt:lpstr>
      <vt:lpstr>Question 18: export default… import with different name</vt:lpstr>
      <vt:lpstr>Question 19: import from node_modules</vt:lpstr>
      <vt:lpstr>Question 20: Express … imported</vt:lpstr>
      <vt:lpstr>Answer 20 : </vt:lpstr>
      <vt:lpstr>Answer 20 :</vt:lpstr>
      <vt:lpstr>Answer 20 :</vt:lpstr>
      <vt:lpstr>Answer 20 (bis)</vt:lpstr>
      <vt:lpstr>Advanced Remark on Question 20 : exploring alternative syntaxes to import express</vt:lpstr>
      <vt:lpstr>Advanced Remark on Question 20 …</vt:lpstr>
      <vt:lpstr>Question 21: re-export from import …</vt:lpstr>
      <vt:lpstr>Answer 21 : </vt:lpstr>
      <vt:lpstr>Question 22: import from built-in modules</vt:lpstr>
      <vt:lpstr>Answer 22</vt:lpstr>
      <vt:lpstr>Answer 22 (bis)</vt:lpstr>
      <vt:lpstr>Question 23:  compare import NodeJs&lt;-&gt;Angular… how is the generated JavaScript code in Angular ?</vt:lpstr>
      <vt:lpstr>Next Steps …  Hand-on 2 :   build a http Rest Api (Json) in nodejs, using 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Hands-on NodeJs + Angular + TypeScript</dc:title>
  <dc:creator>NAUWYNCK Arnaud</dc:creator>
  <cp:lastModifiedBy>NAUWYNCK Arnaud</cp:lastModifiedBy>
  <cp:revision>83</cp:revision>
  <dcterms:created xsi:type="dcterms:W3CDTF">2023-09-02T13:24:17Z</dcterms:created>
  <dcterms:modified xsi:type="dcterms:W3CDTF">2023-09-02T22:12:47Z</dcterms:modified>
</cp:coreProperties>
</file>