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6" r:id="rId3"/>
    <p:sldId id="293" r:id="rId4"/>
    <p:sldId id="361" r:id="rId5"/>
    <p:sldId id="363" r:id="rId6"/>
    <p:sldId id="364" r:id="rId7"/>
    <p:sldId id="365" r:id="rId8"/>
    <p:sldId id="383" r:id="rId9"/>
    <p:sldId id="349" r:id="rId10"/>
    <p:sldId id="367" r:id="rId11"/>
    <p:sldId id="362" r:id="rId12"/>
    <p:sldId id="380" r:id="rId13"/>
    <p:sldId id="384" r:id="rId14"/>
    <p:sldId id="366" r:id="rId15"/>
    <p:sldId id="381" r:id="rId16"/>
    <p:sldId id="389" r:id="rId17"/>
    <p:sldId id="388" r:id="rId18"/>
    <p:sldId id="337" r:id="rId19"/>
    <p:sldId id="386" r:id="rId20"/>
    <p:sldId id="387" r:id="rId21"/>
    <p:sldId id="382" r:id="rId22"/>
    <p:sldId id="385" r:id="rId23"/>
    <p:sldId id="328" r:id="rId24"/>
    <p:sldId id="327" r:id="rId25"/>
    <p:sldId id="340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598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8F55-C9F0-9404-E1C0-88C5C3230A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40DFD-2848-368E-8610-4B49C2A8AE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3E4F8-BD25-0279-E5D9-2E192F785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2C339-3BCC-2630-DEC5-EE4F99A35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C2EA1-E6EF-A272-D87D-364612D44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67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0F51E-5A81-9B78-FAD6-5A88CEE8E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E4338B-C08E-6460-3337-249ECF3FA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B521E-84B4-29B4-C384-15D1D9A84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4C64E-33EA-C9F9-DF21-B826DA789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A45DE-AE1A-1C11-FD7A-C5F32E0B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435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227BA-44B0-55A0-A087-3F4A40C399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F4AB9-8E7A-D6FC-3280-737DA18C7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925E2-C53C-1E64-DB6B-637A6B2CD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87F51-71B2-40E1-DC43-A32147B11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13E86-87D1-5B20-3E0B-35F6ED5D7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9666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BF6CC-6AB1-E88B-3288-910B1386A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7293C-17DC-0BDB-4410-96AD685C7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69A7B-0468-AF58-48BD-E27581116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ECF2F-8318-B89D-9FC1-F4DE34D2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8CA63-0458-9E27-F46E-5142E3C4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8512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CE44-324E-0335-7B15-0E4EF4A82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FB583-82D9-1E07-0947-8E84733E5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E0938F-48B6-077B-2272-10016B76C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8C220-FD55-2AFB-EF10-0C180B851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3218F-D597-F600-E3AA-B21886837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14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BEF24-B3EE-D6A1-AD5B-1B70B05D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AEF4E-EBA5-4CAD-1D3D-C729A98C8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94483-DC44-9A54-FFFF-437DADCEC4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0003B-7E4F-C967-7663-47DFA5DE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BAB74-C605-1E9D-3F71-5EE0DF3D0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6ADF1-6E7C-301D-EFD0-C54E771F9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90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0E243-D495-3208-CDA5-424845F20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301E02-CF94-5FF0-8DD0-E5CBA19C6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F76D7-68A1-521C-F60D-3461FB37B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E42F77-5BFB-A7AF-B8AA-2C87022B28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F1AA3-12DC-A2E3-3B84-328FB0F71C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806DD-22D7-60B1-1543-6DC285B70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EBBDAE-7CFB-71FA-30A8-27D6828B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DA2426-92A5-D43B-D3AB-43A8F4A0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354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323E-206C-82A1-4C47-B76911E5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278346-2E2D-06CA-BAE6-92C986492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B0CD6-B143-D44C-D8BF-1448D6ECF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E43DD4-680C-7B00-7F49-96BB4E380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7639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E25665-06DA-F012-A874-4EE8A4204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CFC680-560E-3FB4-8F87-D3204FF1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E17BE-D9D4-1A27-A262-579B063F4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874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CDCAE-9AB8-4A7B-DF80-D40BC2B4B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00986-D286-1069-A0CE-A8F3C2335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597A92-BE28-03D0-BD2B-F59D557EAF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DA183-75C9-2C76-FE30-7CF71E54D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E0577F-040A-CC43-A22A-7B9B6A14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B1C07-CDB3-AB9A-29C0-B4F2C51F0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205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DF940-E9DC-77FE-F11B-5459981B9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89966F-A735-7CC8-1DC5-298C7897C2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D0BD1-1D2E-B58B-736F-71EB14484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D0FADA-788B-BD8C-B7DB-7A610B786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A345C-DDF1-46AA-AE20-BB9626A0470D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AA9FCA-90A7-A325-17BE-95DD75D5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EC5B65-F679-E527-1CA3-C0F7C48EF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062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A0B88-98DB-D2A9-A882-7948A4DF5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ADEA7-9B44-FC0D-7889-3B0A6EDEA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A471D-803C-0E94-C400-B52F50387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A345C-DDF1-46AA-AE20-BB9626A0470D}" type="datetimeFigureOut">
              <a:rPr lang="fr-FR" smtClean="0"/>
              <a:t>13/11/2024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41F24-0EBC-B763-2F7B-226EF08E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51544B-3B47-F14B-CC9D-37FB5BCB57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F6941-1E11-4FD2-BDB8-DDD3E9E9BAF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7314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localhost:4000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github.com/apache/parquet-mr/tree/master/parquet-cli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1EE59-D554-0BA2-99B9-C4AD2C04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313159"/>
          </a:xfrm>
        </p:spPr>
        <p:txBody>
          <a:bodyPr>
            <a:normAutofit/>
          </a:bodyPr>
          <a:lstStyle/>
          <a:p>
            <a:r>
              <a:rPr lang="fr-FR" dirty="0" err="1"/>
              <a:t>BigData</a:t>
            </a:r>
            <a:r>
              <a:rPr lang="fr-FR" dirty="0"/>
              <a:t> – Spark</a:t>
            </a:r>
            <a:br>
              <a:rPr lang="fr-FR" dirty="0"/>
            </a:br>
            <a:r>
              <a:rPr lang="fr-FR" dirty="0"/>
              <a:t>Hands-On File IO - Parquet</a:t>
            </a:r>
            <a:br>
              <a:rPr lang="fr-FR" dirty="0"/>
            </a:br>
            <a:br>
              <a:rPr lang="fr-FR" dirty="0"/>
            </a:br>
            <a:r>
              <a:rPr lang="fr-FR" dirty="0"/>
              <a:t>TD2 - part 2/2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75253-BDC8-C372-1E59-17FB191EC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08896"/>
            <a:ext cx="9144000" cy="1047641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arnaud.nauwynck@gmail.com</a:t>
            </a:r>
          </a:p>
          <a:p>
            <a:br>
              <a:rPr lang="fr-FR" dirty="0"/>
            </a:br>
            <a:r>
              <a:rPr lang="fr-FR" dirty="0" err="1"/>
              <a:t>Esilv</a:t>
            </a:r>
            <a:r>
              <a:rPr lang="fr-FR" dirty="0"/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3696932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9EBD2-6D83-26C4-6F33-E33EFA6B4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554"/>
            <a:ext cx="10515600" cy="795460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17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300FEBD-3B0C-BDE5-C4DB-6D3A03416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64" y="868704"/>
            <a:ext cx="11711606" cy="5434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12115C-62BF-84A2-6786-1653E356CB6B}"/>
              </a:ext>
            </a:extLst>
          </p:cNvPr>
          <p:cNvSpPr txBox="1"/>
          <p:nvPr/>
        </p:nvSpPr>
        <p:spPr>
          <a:xfrm>
            <a:off x="344027" y="2576129"/>
            <a:ext cx="1562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does</a:t>
            </a:r>
            <a:r>
              <a:rPr lang="fr-FR" dirty="0"/>
              <a:t> :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31DFBC-87D7-43A7-9FF7-612D36E35572}"/>
              </a:ext>
            </a:extLst>
          </p:cNvPr>
          <p:cNvSpPr/>
          <p:nvPr/>
        </p:nvSpPr>
        <p:spPr>
          <a:xfrm>
            <a:off x="2254793" y="2406580"/>
            <a:ext cx="899327" cy="6832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5D1D0-CE26-3A23-1187-7D43CFAD5DD5}"/>
              </a:ext>
            </a:extLst>
          </p:cNvPr>
          <p:cNvSpPr/>
          <p:nvPr/>
        </p:nvSpPr>
        <p:spPr>
          <a:xfrm>
            <a:off x="2254793" y="3262363"/>
            <a:ext cx="899327" cy="1741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26818B-B528-0DE4-A621-797C0CF81488}"/>
              </a:ext>
            </a:extLst>
          </p:cNvPr>
          <p:cNvSpPr/>
          <p:nvPr/>
        </p:nvSpPr>
        <p:spPr>
          <a:xfrm>
            <a:off x="2254793" y="4799794"/>
            <a:ext cx="899327" cy="276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0B7CFF76-3EC2-38FE-6D1A-2A4967BACD20}"/>
              </a:ext>
            </a:extLst>
          </p:cNvPr>
          <p:cNvSpPr/>
          <p:nvPr/>
        </p:nvSpPr>
        <p:spPr>
          <a:xfrm rot="5400000">
            <a:off x="2488417" y="4498746"/>
            <a:ext cx="394398" cy="149971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80279C-7957-604C-6B02-B06F9CBD4901}"/>
              </a:ext>
            </a:extLst>
          </p:cNvPr>
          <p:cNvSpPr txBox="1"/>
          <p:nvPr/>
        </p:nvSpPr>
        <p:spPr>
          <a:xfrm>
            <a:off x="956613" y="5415093"/>
            <a:ext cx="372480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26 partitions</a:t>
            </a:r>
          </a:p>
          <a:p>
            <a:r>
              <a:rPr lang="fr-FR" dirty="0"/>
              <a:t>( </a:t>
            </a:r>
            <a:r>
              <a:rPr lang="fr-FR" dirty="0" err="1"/>
              <a:t>currently</a:t>
            </a:r>
            <a:r>
              <a:rPr lang="fr-FR" dirty="0"/>
              <a:t> on </a:t>
            </a:r>
            <a:r>
              <a:rPr lang="fr-FR" dirty="0" err="1"/>
              <a:t>same</a:t>
            </a:r>
            <a:r>
              <a:rPr lang="fr-FR" dirty="0"/>
              <a:t> « </a:t>
            </a:r>
            <a:r>
              <a:rPr lang="fr-FR" dirty="0" err="1"/>
              <a:t>executor</a:t>
            </a:r>
            <a:r>
              <a:rPr lang="fr-FR" dirty="0"/>
              <a:t> » JVM </a:t>
            </a:r>
          </a:p>
          <a:p>
            <a:r>
              <a:rPr lang="fr-FR" dirty="0"/>
              <a:t>… but </a:t>
            </a:r>
            <a:r>
              <a:rPr lang="fr-FR" dirty="0" err="1"/>
              <a:t>may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distributed</a:t>
            </a:r>
            <a:r>
              <a:rPr lang="fr-FR" dirty="0"/>
              <a:t>)</a:t>
            </a:r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0EE36067-A3A3-FD06-EA27-0383FD6383A6}"/>
              </a:ext>
            </a:extLst>
          </p:cNvPr>
          <p:cNvSpPr/>
          <p:nvPr/>
        </p:nvSpPr>
        <p:spPr>
          <a:xfrm rot="19294377">
            <a:off x="5525312" y="2479016"/>
            <a:ext cx="208396" cy="8575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737977B1-0171-63D6-64DA-CCDC52E15C82}"/>
              </a:ext>
            </a:extLst>
          </p:cNvPr>
          <p:cNvSpPr/>
          <p:nvPr/>
        </p:nvSpPr>
        <p:spPr>
          <a:xfrm rot="12838288">
            <a:off x="5563578" y="4019763"/>
            <a:ext cx="212756" cy="7854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7F878F13-4D9D-E516-D6A5-F7378575EE5A}"/>
              </a:ext>
            </a:extLst>
          </p:cNvPr>
          <p:cNvSpPr/>
          <p:nvPr/>
        </p:nvSpPr>
        <p:spPr>
          <a:xfrm rot="17720984">
            <a:off x="5517897" y="3017795"/>
            <a:ext cx="223228" cy="8224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CEDA6541-1803-3BD0-16DA-235375639AFF}"/>
              </a:ext>
            </a:extLst>
          </p:cNvPr>
          <p:cNvSpPr/>
          <p:nvPr/>
        </p:nvSpPr>
        <p:spPr>
          <a:xfrm rot="14183026">
            <a:off x="5533067" y="3570375"/>
            <a:ext cx="223228" cy="8224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56683CB-C425-CDEB-FCF5-580A5FD5742E}"/>
              </a:ext>
            </a:extLst>
          </p:cNvPr>
          <p:cNvSpPr/>
          <p:nvPr/>
        </p:nvSpPr>
        <p:spPr>
          <a:xfrm>
            <a:off x="2265415" y="3938639"/>
            <a:ext cx="899327" cy="406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F1D0AD12-63EC-664A-7954-913A8BE380D0}"/>
              </a:ext>
            </a:extLst>
          </p:cNvPr>
          <p:cNvSpPr/>
          <p:nvPr/>
        </p:nvSpPr>
        <p:spPr>
          <a:xfrm rot="5400000">
            <a:off x="7942384" y="4521448"/>
            <a:ext cx="394398" cy="149971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346585A-8A34-FB32-CAD4-A920D2BE57C4}"/>
              </a:ext>
            </a:extLst>
          </p:cNvPr>
          <p:cNvSpPr/>
          <p:nvPr/>
        </p:nvSpPr>
        <p:spPr>
          <a:xfrm>
            <a:off x="7593204" y="2945461"/>
            <a:ext cx="899327" cy="13424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E9A33C-56E2-35CB-6548-EDC998C93BF1}"/>
              </a:ext>
            </a:extLst>
          </p:cNvPr>
          <p:cNvSpPr/>
          <p:nvPr/>
        </p:nvSpPr>
        <p:spPr>
          <a:xfrm>
            <a:off x="2254793" y="3566220"/>
            <a:ext cx="899327" cy="2763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24D6C19-A9A2-AF0F-C015-84CF1CFDF855}"/>
              </a:ext>
            </a:extLst>
          </p:cNvPr>
          <p:cNvSpPr txBox="1"/>
          <p:nvPr/>
        </p:nvSpPr>
        <p:spPr>
          <a:xfrm>
            <a:off x="7658626" y="5553594"/>
            <a:ext cx="3795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 partition</a:t>
            </a:r>
          </a:p>
          <a:p>
            <a:r>
              <a:rPr lang="fr-FR" dirty="0"/>
              <a:t>( </a:t>
            </a:r>
            <a:r>
              <a:rPr lang="fr-FR" dirty="0" err="1"/>
              <a:t>currently</a:t>
            </a:r>
            <a:r>
              <a:rPr lang="fr-FR" dirty="0"/>
              <a:t> on </a:t>
            </a:r>
            <a:r>
              <a:rPr lang="fr-FR" dirty="0" err="1"/>
              <a:t>same</a:t>
            </a:r>
            <a:r>
              <a:rPr lang="fr-FR" dirty="0"/>
              <a:t> « </a:t>
            </a:r>
            <a:r>
              <a:rPr lang="fr-FR" dirty="0" err="1"/>
              <a:t>executor</a:t>
            </a:r>
            <a:r>
              <a:rPr lang="fr-FR" dirty="0"/>
              <a:t> » JVM )</a:t>
            </a:r>
          </a:p>
        </p:txBody>
      </p:sp>
      <p:sp>
        <p:nvSpPr>
          <p:cNvPr id="24" name="Right Brace 23">
            <a:extLst>
              <a:ext uri="{FF2B5EF4-FFF2-40B4-BE49-F238E27FC236}">
                <a16:creationId xmlns:a16="http://schemas.microsoft.com/office/drawing/2014/main" id="{91D2C8F9-BA88-E595-C110-B5EB60CE97B9}"/>
              </a:ext>
            </a:extLst>
          </p:cNvPr>
          <p:cNvSpPr/>
          <p:nvPr/>
        </p:nvSpPr>
        <p:spPr>
          <a:xfrm rot="5400000">
            <a:off x="5447482" y="4505476"/>
            <a:ext cx="394398" cy="1499716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898F9A5-29A3-A7A9-3122-5ED432BB4FBA}"/>
              </a:ext>
            </a:extLst>
          </p:cNvPr>
          <p:cNvSpPr txBox="1"/>
          <p:nvPr/>
        </p:nvSpPr>
        <p:spPr>
          <a:xfrm>
            <a:off x="5003786" y="5553593"/>
            <a:ext cx="23562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Shuffle</a:t>
            </a:r>
            <a:br>
              <a:rPr lang="fr-FR" dirty="0"/>
            </a:br>
            <a:r>
              <a:rPr lang="fr-FR" dirty="0"/>
              <a:t>( </a:t>
            </a:r>
            <a:r>
              <a:rPr lang="fr-FR" dirty="0" err="1"/>
              <a:t>currently</a:t>
            </a:r>
            <a:r>
              <a:rPr lang="fr-FR" dirty="0"/>
              <a:t> no network)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46A7A7A-DC23-66BD-9211-D4479F6A9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731" y="1513426"/>
            <a:ext cx="9313770" cy="100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141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4FF8-1EEE-74D7-F79D-7E744C61F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18:  use .</a:t>
            </a:r>
            <a:r>
              <a:rPr lang="fr-FR" dirty="0" err="1"/>
              <a:t>repartition</a:t>
            </a:r>
            <a:r>
              <a:rPr lang="fr-FR" dirty="0"/>
              <a:t>(N) </a:t>
            </a:r>
            <a:br>
              <a:rPr lang="fr-FR" dirty="0"/>
            </a:br>
            <a:r>
              <a:rPr lang="fr-FR" dirty="0"/>
              <a:t>… check N files are </a:t>
            </a:r>
            <a:r>
              <a:rPr lang="fr-FR" dirty="0" err="1"/>
              <a:t>written</a:t>
            </a:r>
            <a:endParaRPr lang="fr-F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78F949-4B20-4901-5A2F-2C39D62813E4}"/>
              </a:ext>
            </a:extLst>
          </p:cNvPr>
          <p:cNvSpPr txBox="1"/>
          <p:nvPr/>
        </p:nvSpPr>
        <p:spPr>
          <a:xfrm>
            <a:off x="3170255" y="2140299"/>
            <a:ext cx="817974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Redo</a:t>
            </a:r>
            <a:r>
              <a:rPr lang="fr-FR" sz="2400" dirty="0"/>
              <a:t> </a:t>
            </a:r>
            <a:r>
              <a:rPr lang="fr-FR" sz="2400" dirty="0" err="1"/>
              <a:t>same</a:t>
            </a:r>
            <a:r>
              <a:rPr lang="fr-FR" sz="2400" dirty="0"/>
              <a:t> as </a:t>
            </a:r>
            <a:r>
              <a:rPr lang="fr-FR" sz="2400" dirty="0" err="1"/>
              <a:t>exercise</a:t>
            </a:r>
            <a:r>
              <a:rPr lang="fr-FR" sz="2400" dirty="0"/>
              <a:t> 17, </a:t>
            </a:r>
            <a:r>
              <a:rPr lang="fr-FR" sz="2400" dirty="0" err="1"/>
              <a:t>with</a:t>
            </a:r>
            <a:br>
              <a:rPr lang="fr-FR" sz="2400" dirty="0"/>
            </a:br>
            <a:endParaRPr lang="fr-FR" sz="2400" dirty="0"/>
          </a:p>
          <a:p>
            <a:r>
              <a:rPr lang="fr-FR" sz="2400" dirty="0"/>
              <a:t>.</a:t>
            </a:r>
            <a:r>
              <a:rPr lang="fr-FR" sz="2400" dirty="0" err="1"/>
              <a:t>repartition</a:t>
            </a:r>
            <a:r>
              <a:rPr lang="fr-FR" sz="2400" dirty="0"/>
              <a:t>(2) =&gt;     check 2 files are </a:t>
            </a:r>
            <a:r>
              <a:rPr lang="fr-FR" sz="2400" dirty="0" err="1"/>
              <a:t>written</a:t>
            </a:r>
            <a:br>
              <a:rPr lang="fr-FR" sz="2400" dirty="0"/>
            </a:br>
            <a:r>
              <a:rPr lang="fr-FR" sz="2400" dirty="0"/>
              <a:t>.</a:t>
            </a:r>
            <a:r>
              <a:rPr lang="fr-FR" sz="2400" dirty="0" err="1"/>
              <a:t>repartition</a:t>
            </a:r>
            <a:r>
              <a:rPr lang="fr-FR" sz="2400" dirty="0"/>
              <a:t>(3) =&gt;     check 3 files are </a:t>
            </a:r>
            <a:r>
              <a:rPr lang="fr-FR" sz="2400" dirty="0" err="1"/>
              <a:t>written</a:t>
            </a:r>
            <a:endParaRPr lang="fr-FR" sz="2400" dirty="0"/>
          </a:p>
          <a:p>
            <a:r>
              <a:rPr lang="fr-FR" sz="2400" dirty="0"/>
              <a:t>.</a:t>
            </a:r>
            <a:r>
              <a:rPr lang="fr-FR" sz="2400" dirty="0" err="1"/>
              <a:t>repartition</a:t>
            </a:r>
            <a:r>
              <a:rPr lang="fr-FR" sz="2400" dirty="0"/>
              <a:t>(4) =&gt;     check 4 files are </a:t>
            </a:r>
            <a:r>
              <a:rPr lang="fr-FR" sz="2400" dirty="0" err="1"/>
              <a:t>written</a:t>
            </a:r>
            <a:endParaRPr lang="fr-FR" sz="2400" dirty="0"/>
          </a:p>
          <a:p>
            <a:br>
              <a:rPr lang="fr-FR" sz="2400" dirty="0"/>
            </a:br>
            <a:br>
              <a:rPr lang="fr-FR" sz="2400" dirty="0"/>
            </a:br>
            <a:r>
              <a:rPr lang="fr-FR" sz="2400" dirty="0" err="1"/>
              <a:t>got</a:t>
            </a:r>
            <a:r>
              <a:rPr lang="fr-FR" sz="2400" dirty="0"/>
              <a:t> the </a:t>
            </a:r>
            <a:r>
              <a:rPr lang="fr-FR" sz="2400" dirty="0" err="1"/>
              <a:t>idea</a:t>
            </a:r>
            <a:r>
              <a:rPr lang="fr-FR" sz="2400" dirty="0"/>
              <a:t> ?</a:t>
            </a:r>
          </a:p>
          <a:p>
            <a:r>
              <a:rPr lang="fr-FR" sz="2400" dirty="0" err="1"/>
              <a:t>Optionnally</a:t>
            </a:r>
            <a:r>
              <a:rPr lang="fr-FR" sz="2400" dirty="0"/>
              <a:t>: </a:t>
            </a:r>
            <a:r>
              <a:rPr lang="fr-FR" sz="2400" dirty="0" err="1"/>
              <a:t>Measure</a:t>
            </a:r>
            <a:r>
              <a:rPr lang="fr-FR" sz="2400" dirty="0"/>
              <a:t> performances of </a:t>
            </a:r>
            <a:r>
              <a:rPr lang="fr-FR" sz="2400" dirty="0" err="1"/>
              <a:t>writing</a:t>
            </a:r>
            <a:r>
              <a:rPr lang="fr-FR" sz="2400" dirty="0"/>
              <a:t> for </a:t>
            </a:r>
            <a:r>
              <a:rPr lang="fr-FR" sz="2400" dirty="0" err="1"/>
              <a:t>each</a:t>
            </a:r>
            <a:r>
              <a:rPr lang="fr-FR" sz="2400" dirty="0"/>
              <a:t> scenario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266794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9A31-19FD-1AA2-E016-037F2340A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393" y="93821"/>
            <a:ext cx="10515600" cy="62966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383321-0AFD-8320-C241-3DAEC7480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529" y="952135"/>
            <a:ext cx="8211262" cy="1657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CB98DC-8915-7629-45A6-9A43ECA32D45}"/>
              </a:ext>
            </a:extLst>
          </p:cNvPr>
          <p:cNvSpPr txBox="1"/>
          <p:nvPr/>
        </p:nvSpPr>
        <p:spPr>
          <a:xfrm>
            <a:off x="1376624" y="2838281"/>
            <a:ext cx="24482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</a:t>
            </a:r>
            <a:r>
              <a:rPr lang="fr-FR" dirty="0" err="1"/>
              <a:t>repartition</a:t>
            </a:r>
            <a:r>
              <a:rPr lang="fr-FR" dirty="0"/>
              <a:t>(1)  =&gt;  1 File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A0E053-F9B3-8A95-3C52-E9F9DBF16353}"/>
              </a:ext>
            </a:extLst>
          </p:cNvPr>
          <p:cNvSpPr txBox="1"/>
          <p:nvPr/>
        </p:nvSpPr>
        <p:spPr>
          <a:xfrm>
            <a:off x="1376624" y="3607140"/>
            <a:ext cx="25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</a:t>
            </a:r>
            <a:r>
              <a:rPr lang="fr-FR" dirty="0" err="1"/>
              <a:t>repartition</a:t>
            </a:r>
            <a:r>
              <a:rPr lang="fr-FR" dirty="0"/>
              <a:t>(2)  =&gt;  2 Files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BC4A90-34F8-E4CA-A8C2-334C78B65B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903" y="3924494"/>
            <a:ext cx="7734970" cy="64775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8AD619-4001-7ABC-818A-16ED4FBDE9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275" y="3149728"/>
            <a:ext cx="7545891" cy="23218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838CC6F-8CE2-5B9B-9152-4038D2A8D99E}"/>
              </a:ext>
            </a:extLst>
          </p:cNvPr>
          <p:cNvSpPr txBox="1"/>
          <p:nvPr/>
        </p:nvSpPr>
        <p:spPr>
          <a:xfrm>
            <a:off x="1426866" y="4745503"/>
            <a:ext cx="2538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</a:t>
            </a:r>
            <a:r>
              <a:rPr lang="fr-FR" dirty="0" err="1"/>
              <a:t>repartition</a:t>
            </a:r>
            <a:r>
              <a:rPr lang="fr-FR" dirty="0"/>
              <a:t>(3)  =&gt;  3 Files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D06AAE4-6804-379B-5556-1245BBB2E3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4903" y="5057952"/>
            <a:ext cx="7639712" cy="8573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F5B836-F198-B1E9-1896-780CA4A4D46A}"/>
              </a:ext>
            </a:extLst>
          </p:cNvPr>
          <p:cNvSpPr txBox="1"/>
          <p:nvPr/>
        </p:nvSpPr>
        <p:spPr>
          <a:xfrm>
            <a:off x="1426866" y="6138875"/>
            <a:ext cx="2602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.</a:t>
            </a:r>
            <a:r>
              <a:rPr lang="fr-FR" dirty="0" err="1"/>
              <a:t>repartition</a:t>
            </a:r>
            <a:r>
              <a:rPr lang="fr-FR" dirty="0"/>
              <a:t>(N)  =&gt;  N Files</a:t>
            </a:r>
          </a:p>
        </p:txBody>
      </p:sp>
    </p:spTree>
    <p:extLst>
      <p:ext uri="{BB962C8B-B14F-4D97-AF65-F5344CB8AC3E}">
        <p14:creationId xmlns:p14="http://schemas.microsoft.com/office/powerpoint/2010/main" val="2007253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/>
              <a:t>Objectives of TD2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45574-F8C6-508F-AF8A-A8CDA7DAD631}"/>
              </a:ext>
            </a:extLst>
          </p:cNvPr>
          <p:cNvSpPr txBox="1"/>
          <p:nvPr/>
        </p:nvSpPr>
        <p:spPr>
          <a:xfrm>
            <a:off x="3603285" y="1832297"/>
            <a:ext cx="568367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read</a:t>
            </a:r>
            <a:r>
              <a:rPr lang="fr-FR" sz="2400" dirty="0"/>
              <a:t> CSV files, </a:t>
            </a:r>
            <a:r>
              <a:rPr lang="fr-FR" sz="2400" dirty="0" err="1"/>
              <a:t>convert</a:t>
            </a:r>
            <a:r>
              <a:rPr lang="fr-FR" sz="2400" dirty="0"/>
              <a:t> options</a:t>
            </a:r>
          </a:p>
          <a:p>
            <a:endParaRPr lang="fr-FR" sz="2400" dirty="0"/>
          </a:p>
          <a:p>
            <a:r>
              <a:rPr lang="fr-FR" sz="2400" dirty="0"/>
              <a:t>2/ </a:t>
            </a:r>
            <a:r>
              <a:rPr lang="fr-FR" sz="2400" dirty="0" err="1"/>
              <a:t>read</a:t>
            </a:r>
            <a:r>
              <a:rPr lang="fr-FR" sz="2400" dirty="0"/>
              <a:t> combine </a:t>
            </a:r>
            <a:r>
              <a:rPr lang="fr-FR" sz="2400" dirty="0" err="1"/>
              <a:t>several</a:t>
            </a:r>
            <a:r>
              <a:rPr lang="fr-FR" sz="2400" dirty="0"/>
              <a:t> files</a:t>
            </a:r>
          </a:p>
          <a:p>
            <a:br>
              <a:rPr lang="fr-FR" sz="2400" dirty="0"/>
            </a:br>
            <a:r>
              <a:rPr lang="fr-FR" sz="2400" dirty="0"/>
              <a:t>3/ </a:t>
            </a:r>
            <a:r>
              <a:rPr lang="fr-FR" sz="2400" dirty="0" err="1"/>
              <a:t>others</a:t>
            </a:r>
            <a:r>
              <a:rPr lang="fr-FR" sz="2400" dirty="0"/>
              <a:t> file format: </a:t>
            </a:r>
            <a:r>
              <a:rPr lang="fr-FR" sz="2400" dirty="0" err="1"/>
              <a:t>json</a:t>
            </a:r>
            <a:r>
              <a:rPr lang="fr-FR" sz="2400" dirty="0"/>
              <a:t>, </a:t>
            </a:r>
            <a:r>
              <a:rPr lang="fr-FR" sz="2400" dirty="0" err="1"/>
              <a:t>nd-json</a:t>
            </a:r>
            <a:r>
              <a:rPr lang="fr-FR" sz="2400" dirty="0"/>
              <a:t>, xml, </a:t>
            </a:r>
            <a:r>
              <a:rPr lang="fr-FR" sz="2400" dirty="0" err="1"/>
              <a:t>text</a:t>
            </a:r>
            <a:br>
              <a:rPr lang="fr-FR" sz="2400" dirty="0"/>
            </a:br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write</a:t>
            </a:r>
            <a:r>
              <a:rPr lang="fr-FR" sz="2400" dirty="0"/>
              <a:t> to PARQUET files </a:t>
            </a:r>
            <a:r>
              <a:rPr lang="fr-FR" sz="2400" dirty="0" err="1"/>
              <a:t>dir</a:t>
            </a:r>
            <a:br>
              <a:rPr lang="fr-FR" sz="2400" dirty="0"/>
            </a:br>
            <a:r>
              <a:rPr lang="fr-FR" sz="2400" dirty="0"/>
              <a:t>  </a:t>
            </a:r>
            <a:r>
              <a:rPr lang="fr-FR" sz="2400" dirty="0" err="1"/>
              <a:t>repartitionning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5/ Discover PARQUET format optimisations</a:t>
            </a:r>
          </a:p>
          <a:p>
            <a:endParaRPr lang="fr-FR" sz="2400" dirty="0"/>
          </a:p>
        </p:txBody>
      </p:sp>
      <p:pic>
        <p:nvPicPr>
          <p:cNvPr id="6" name="Picture 2" descr="Image result for checkmark icon">
            <a:extLst>
              <a:ext uri="{FF2B5EF4-FFF2-40B4-BE49-F238E27FC236}">
                <a16:creationId xmlns:a16="http://schemas.microsoft.com/office/drawing/2014/main" id="{DCC66C3A-3BE2-08FF-DE96-809FDE10E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1695798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checkmark icon">
            <a:extLst>
              <a:ext uri="{FF2B5EF4-FFF2-40B4-BE49-F238E27FC236}">
                <a16:creationId xmlns:a16="http://schemas.microsoft.com/office/drawing/2014/main" id="{674A3549-5159-420F-597B-65332E413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2432859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checkmark icon">
            <a:extLst>
              <a:ext uri="{FF2B5EF4-FFF2-40B4-BE49-F238E27FC236}">
                <a16:creationId xmlns:a16="http://schemas.microsoft.com/office/drawing/2014/main" id="{7982212B-D19A-05B9-B80B-FD3D1C2FE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3169920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checkmark icon">
            <a:extLst>
              <a:ext uri="{FF2B5EF4-FFF2-40B4-BE49-F238E27FC236}">
                <a16:creationId xmlns:a16="http://schemas.microsoft.com/office/drawing/2014/main" id="{37D25359-CE49-D070-5196-70D5B881C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3995559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25F4BA30-1BA3-C887-C1BE-71D95A135F0E}"/>
              </a:ext>
            </a:extLst>
          </p:cNvPr>
          <p:cNvSpPr/>
          <p:nvPr/>
        </p:nvSpPr>
        <p:spPr>
          <a:xfrm>
            <a:off x="2055746" y="5152000"/>
            <a:ext cx="1407621" cy="476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540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FD53-76D1-060C-51AC-B7753008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54" y="78747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121346-B51B-C251-481C-AEA3969882E6}"/>
              </a:ext>
            </a:extLst>
          </p:cNvPr>
          <p:cNvSpPr txBox="1"/>
          <p:nvPr/>
        </p:nvSpPr>
        <p:spPr>
          <a:xfrm>
            <a:off x="2652461" y="1720840"/>
            <a:ext cx="7451157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Compare total size of parquet files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1/ file size </a:t>
            </a:r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using</a:t>
            </a:r>
            <a:r>
              <a:rPr lang="fr-FR" sz="2400" dirty="0"/>
              <a:t> </a:t>
            </a:r>
            <a:r>
              <a:rPr lang="fr-FR" sz="2400" dirty="0" err="1"/>
              <a:t>repartition</a:t>
            </a:r>
            <a:r>
              <a:rPr lang="fr-FR" sz="2400" dirty="0"/>
              <a:t>(1)</a:t>
            </a:r>
          </a:p>
          <a:p>
            <a:r>
              <a:rPr lang="fr-FR" sz="2400" dirty="0"/>
              <a:t>2/ total file sizes </a:t>
            </a:r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using</a:t>
            </a:r>
            <a:r>
              <a:rPr lang="fr-FR" sz="2400" dirty="0"/>
              <a:t> </a:t>
            </a:r>
            <a:r>
              <a:rPr lang="fr-FR" sz="2400" dirty="0" err="1"/>
              <a:t>repartition</a:t>
            </a:r>
            <a:r>
              <a:rPr lang="fr-FR" sz="2400" dirty="0"/>
              <a:t>(2)</a:t>
            </a:r>
          </a:p>
          <a:p>
            <a:r>
              <a:rPr lang="fr-FR" sz="2400" dirty="0"/>
              <a:t>3/ total file sizes </a:t>
            </a:r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using</a:t>
            </a:r>
            <a:r>
              <a:rPr lang="fr-FR" sz="2400" dirty="0"/>
              <a:t> </a:t>
            </a:r>
            <a:r>
              <a:rPr lang="fr-FR" sz="2400" dirty="0" err="1"/>
              <a:t>repartition</a:t>
            </a:r>
            <a:r>
              <a:rPr lang="fr-FR" sz="2400" dirty="0"/>
              <a:t>(3)</a:t>
            </a:r>
          </a:p>
          <a:p>
            <a:r>
              <a:rPr lang="fr-FR" sz="2400" dirty="0"/>
              <a:t>(</a:t>
            </a:r>
            <a:r>
              <a:rPr lang="fr-FR" sz="2400" dirty="0" err="1"/>
              <a:t>Hint</a:t>
            </a:r>
            <a:r>
              <a:rPr lang="fr-FR" sz="2400" dirty="0"/>
              <a:t>: on </a:t>
            </a:r>
            <a:r>
              <a:rPr lang="fr-FR" sz="2400" dirty="0" err="1"/>
              <a:t>cygwin</a:t>
            </a:r>
            <a:r>
              <a:rPr lang="fr-FR" sz="2400" dirty="0"/>
              <a:t> / linux, </a:t>
            </a:r>
            <a:r>
              <a:rPr lang="fr-FR" sz="2400" dirty="0" err="1"/>
              <a:t>you</a:t>
            </a:r>
            <a:r>
              <a:rPr lang="fr-FR" sz="2400" dirty="0"/>
              <a:t> can use « du –Sh »</a:t>
            </a:r>
          </a:p>
          <a:p>
            <a:endParaRPr lang="fr-FR" sz="2400" dirty="0"/>
          </a:p>
          <a:p>
            <a:r>
              <a:rPr lang="fr-FR" sz="2400" dirty="0"/>
              <a:t>Questions:</a:t>
            </a:r>
          </a:p>
          <a:p>
            <a:br>
              <a:rPr lang="fr-FR" sz="2400" dirty="0"/>
            </a:br>
            <a:r>
              <a:rPr lang="fr-FR" sz="2400" dirty="0"/>
              <a:t>a/ check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less</a:t>
            </a:r>
            <a:r>
              <a:rPr lang="fr-FR" sz="2400" dirty="0"/>
              <a:t> files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better</a:t>
            </a:r>
            <a:r>
              <a:rPr lang="fr-FR" sz="2400" dirty="0"/>
              <a:t> </a:t>
            </a:r>
            <a:br>
              <a:rPr lang="fr-FR" sz="2400" dirty="0"/>
            </a:br>
            <a:endParaRPr lang="fr-FR" sz="2400" dirty="0"/>
          </a:p>
          <a:p>
            <a:r>
              <a:rPr lang="fr-FR" sz="2400" dirty="0"/>
              <a:t>b/ </a:t>
            </a:r>
            <a:r>
              <a:rPr lang="fr-FR" sz="2400" dirty="0" err="1"/>
              <a:t>explain</a:t>
            </a:r>
            <a:r>
              <a:rPr lang="fr-FR" sz="2400" dirty="0"/>
              <a:t> </a:t>
            </a:r>
            <a:r>
              <a:rPr lang="fr-FR" sz="2400" dirty="0" err="1"/>
              <a:t>why</a:t>
            </a:r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6744754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EF65-529C-98E4-3A1D-EE2A04DF6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85411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20190D-20C6-C5D5-3A16-0847FB81A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122" y="1492412"/>
            <a:ext cx="6592243" cy="16826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526BE9-0C96-82E3-238A-A424DF0205BC}"/>
              </a:ext>
            </a:extLst>
          </p:cNvPr>
          <p:cNvSpPr txBox="1"/>
          <p:nvPr/>
        </p:nvSpPr>
        <p:spPr>
          <a:xfrm>
            <a:off x="790471" y="3590769"/>
            <a:ext cx="76050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a/ YES … </a:t>
            </a:r>
            <a:r>
              <a:rPr lang="fr-FR" sz="2800" dirty="0" err="1"/>
              <a:t>less</a:t>
            </a:r>
            <a:r>
              <a:rPr lang="fr-FR" sz="2800" dirty="0"/>
              <a:t> file </a:t>
            </a:r>
            <a:r>
              <a:rPr lang="fr-FR" sz="2800" dirty="0" err="1"/>
              <a:t>is</a:t>
            </a:r>
            <a:r>
              <a:rPr lang="fr-FR" sz="2800" dirty="0"/>
              <a:t> </a:t>
            </a:r>
            <a:r>
              <a:rPr lang="fr-FR" sz="2800" dirty="0" err="1"/>
              <a:t>better</a:t>
            </a:r>
            <a:r>
              <a:rPr lang="fr-FR" sz="2800" dirty="0"/>
              <a:t>   900M &lt; 1.4G &lt; … &lt; 1.5G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B05FE-4BD6-A5BF-84B0-E9CDD5259C3A}"/>
              </a:ext>
            </a:extLst>
          </p:cNvPr>
          <p:cNvSpPr txBox="1"/>
          <p:nvPr/>
        </p:nvSpPr>
        <p:spPr>
          <a:xfrm>
            <a:off x="790471" y="4242203"/>
            <a:ext cx="1108880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/>
              <a:t>b/ </a:t>
            </a:r>
            <a:r>
              <a:rPr lang="fr-FR" sz="2800" dirty="0" err="1"/>
              <a:t>because</a:t>
            </a:r>
            <a:r>
              <a:rPr lang="fr-FR" sz="2800" dirty="0"/>
              <a:t> …</a:t>
            </a:r>
            <a:br>
              <a:rPr lang="fr-FR" sz="2800" dirty="0"/>
            </a:br>
            <a:r>
              <a:rPr lang="fr-FR" sz="2800" dirty="0"/>
              <a:t>   - </a:t>
            </a:r>
            <a:r>
              <a:rPr lang="fr-FR" sz="2800" dirty="0" err="1"/>
              <a:t>Dictionnaries</a:t>
            </a:r>
            <a:r>
              <a:rPr lang="fr-FR" sz="2800" dirty="0"/>
              <a:t> (if </a:t>
            </a:r>
            <a:r>
              <a:rPr lang="fr-FR" sz="2800" dirty="0" err="1"/>
              <a:t>any</a:t>
            </a:r>
            <a:r>
              <a:rPr lang="fr-FR" sz="2800" dirty="0"/>
              <a:t>) </a:t>
            </a:r>
            <a:r>
              <a:rPr lang="fr-FR" sz="2800" dirty="0" err="1"/>
              <a:t>need</a:t>
            </a:r>
            <a:r>
              <a:rPr lang="fr-FR" sz="2800" dirty="0"/>
              <a:t> not </a:t>
            </a:r>
            <a:r>
              <a:rPr lang="fr-FR" sz="2800" dirty="0" err="1"/>
              <a:t>repeat</a:t>
            </a:r>
            <a:r>
              <a:rPr lang="fr-FR" sz="2800" dirty="0"/>
              <a:t> </a:t>
            </a:r>
            <a:r>
              <a:rPr lang="fr-FR" sz="2800" dirty="0" err="1"/>
              <a:t>shared</a:t>
            </a:r>
            <a:r>
              <a:rPr lang="fr-FR" sz="2800" dirty="0"/>
              <a:t> values </a:t>
            </a:r>
            <a:r>
              <a:rPr lang="fr-FR" sz="2800" dirty="0" err="1"/>
              <a:t>several</a:t>
            </a:r>
            <a:r>
              <a:rPr lang="fr-FR" sz="2800" dirty="0"/>
              <a:t> times</a:t>
            </a:r>
            <a:br>
              <a:rPr lang="fr-FR" sz="2800" dirty="0"/>
            </a:br>
            <a:r>
              <a:rPr lang="fr-FR" sz="2800" dirty="0"/>
              <a:t>   - </a:t>
            </a:r>
            <a:r>
              <a:rPr lang="fr-FR" sz="2800" dirty="0" err="1"/>
              <a:t>Each</a:t>
            </a:r>
            <a:r>
              <a:rPr lang="fr-FR" sz="2800" dirty="0"/>
              <a:t> parquet file </a:t>
            </a:r>
            <a:r>
              <a:rPr lang="fr-FR" sz="2800" dirty="0" err="1"/>
              <a:t>repeat</a:t>
            </a:r>
            <a:r>
              <a:rPr lang="fr-FR" sz="2800" dirty="0"/>
              <a:t> </a:t>
            </a:r>
            <a:r>
              <a:rPr lang="fr-FR" sz="2800" dirty="0" err="1"/>
              <a:t>some</a:t>
            </a:r>
            <a:r>
              <a:rPr lang="fr-FR" sz="2800" dirty="0"/>
              <a:t> </a:t>
            </a:r>
            <a:r>
              <a:rPr lang="fr-FR" sz="2800" dirty="0" err="1"/>
              <a:t>metadata</a:t>
            </a:r>
            <a:r>
              <a:rPr lang="fr-FR" sz="2800" dirty="0"/>
              <a:t> (</a:t>
            </a:r>
            <a:r>
              <a:rPr lang="fr-FR" sz="2800" dirty="0" err="1"/>
              <a:t>schema</a:t>
            </a:r>
            <a:r>
              <a:rPr lang="fr-FR" sz="2800" dirty="0"/>
              <a:t>, etc…) but </a:t>
            </a:r>
            <a:r>
              <a:rPr lang="fr-FR" sz="2800" dirty="0" err="1"/>
              <a:t>this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</a:t>
            </a:r>
            <a:r>
              <a:rPr lang="fr-FR" sz="2800" dirty="0" err="1"/>
              <a:t>small</a:t>
            </a:r>
            <a:endParaRPr lang="fr-FR" sz="2800" dirty="0"/>
          </a:p>
          <a:p>
            <a:r>
              <a:rPr lang="fr-FR" sz="2800" dirty="0"/>
              <a:t>   - compression </a:t>
            </a:r>
            <a:r>
              <a:rPr lang="fr-FR" sz="2800" dirty="0" err="1"/>
              <a:t>works</a:t>
            </a:r>
            <a:r>
              <a:rPr lang="fr-FR" sz="2800" dirty="0"/>
              <a:t> </a:t>
            </a:r>
            <a:r>
              <a:rPr lang="fr-FR" sz="2800" dirty="0" err="1"/>
              <a:t>better</a:t>
            </a:r>
            <a:r>
              <a:rPr lang="fr-FR" sz="2800" dirty="0"/>
              <a:t> </a:t>
            </a:r>
            <a:r>
              <a:rPr lang="fr-FR" sz="2800" dirty="0" err="1"/>
              <a:t>with</a:t>
            </a:r>
            <a:r>
              <a:rPr lang="fr-FR" sz="2800" dirty="0"/>
              <a:t> more data</a:t>
            </a:r>
          </a:p>
          <a:p>
            <a:r>
              <a:rPr lang="fr-FR" sz="2800" dirty="0"/>
              <a:t>   - </a:t>
            </a:r>
            <a:r>
              <a:rPr lang="fr-FR" sz="2800" dirty="0" err="1"/>
              <a:t>there</a:t>
            </a:r>
            <a:r>
              <a:rPr lang="fr-FR" sz="2800" dirty="0"/>
              <a:t> </a:t>
            </a:r>
            <a:r>
              <a:rPr lang="fr-FR" sz="2800" dirty="0" err="1"/>
              <a:t>is</a:t>
            </a:r>
            <a:r>
              <a:rPr lang="fr-FR" sz="2800" dirty="0"/>
              <a:t> </a:t>
            </a:r>
            <a:r>
              <a:rPr lang="fr-FR" sz="2800" dirty="0" err="1"/>
              <a:t>less</a:t>
            </a:r>
            <a:r>
              <a:rPr lang="fr-FR" sz="2800" dirty="0"/>
              <a:t> « </a:t>
            </a:r>
            <a:r>
              <a:rPr lang="fr-FR" sz="2800" dirty="0" err="1"/>
              <a:t>padding</a:t>
            </a:r>
            <a:r>
              <a:rPr lang="fr-FR" sz="2800" dirty="0"/>
              <a:t> » </a:t>
            </a:r>
            <a:r>
              <a:rPr lang="fr-FR" sz="2800" dirty="0" err="1"/>
              <a:t>alignments</a:t>
            </a:r>
            <a:r>
              <a:rPr lang="fr-FR" sz="2800" dirty="0"/>
              <a:t> .. Default to 128M </a:t>
            </a:r>
            <a:r>
              <a:rPr lang="fr-FR" sz="2800" dirty="0" err="1"/>
              <a:t>alignments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766033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F7EEE-2175-F5BA-C384-5569C50F3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030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20 : </a:t>
            </a:r>
            <a:r>
              <a:rPr lang="fr-FR" dirty="0" err="1"/>
              <a:t>columnar</a:t>
            </a:r>
            <a:r>
              <a:rPr lang="fr-FR" dirty="0"/>
              <a:t> file format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359B25-9E25-4503-3DE3-098D42AE2D2C}"/>
              </a:ext>
            </a:extLst>
          </p:cNvPr>
          <p:cNvSpPr txBox="1"/>
          <p:nvPr/>
        </p:nvSpPr>
        <p:spPr>
          <a:xfrm>
            <a:off x="2024418" y="1674125"/>
            <a:ext cx="867936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a/  </a:t>
            </a:r>
            <a:r>
              <a:rPr lang="fr-FR" dirty="0" err="1"/>
              <a:t>execute</a:t>
            </a:r>
            <a:r>
              <a:rPr lang="fr-FR" dirty="0"/>
              <a:t> 2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queries</a:t>
            </a:r>
            <a:r>
              <a:rPr lang="fr-FR" dirty="0"/>
              <a:t> on </a:t>
            </a:r>
            <a:r>
              <a:rPr lang="fr-FR" dirty="0" err="1"/>
              <a:t>addressDs</a:t>
            </a:r>
            <a:r>
              <a:rPr lang="fr-FR" dirty="0"/>
              <a:t>  (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spark.read.parquet</a:t>
            </a:r>
            <a:r>
              <a:rPr lang="fr-FR" dirty="0"/>
              <a:t> …)</a:t>
            </a:r>
            <a:br>
              <a:rPr lang="fr-FR" dirty="0"/>
            </a:br>
            <a:r>
              <a:rPr lang="fr-FR" dirty="0" err="1"/>
              <a:t>addressDs.select</a:t>
            </a:r>
            <a:r>
              <a:rPr lang="fr-FR" dirty="0"/>
              <a:t>("</a:t>
            </a:r>
            <a:r>
              <a:rPr lang="fr-FR" dirty="0" err="1"/>
              <a:t>commune_nom</a:t>
            </a:r>
            <a:r>
              <a:rPr lang="fr-FR" dirty="0"/>
              <a:t>").distinct().count()</a:t>
            </a:r>
            <a:br>
              <a:rPr lang="fr-FR" dirty="0"/>
            </a:br>
            <a:r>
              <a:rPr lang="fr-FR" dirty="0" err="1"/>
              <a:t>addressDs.select</a:t>
            </a:r>
            <a:r>
              <a:rPr lang="fr-FR" dirty="0"/>
              <a:t>(« </a:t>
            </a:r>
            <a:r>
              <a:rPr lang="fr-FR" dirty="0" err="1"/>
              <a:t>voie_nom</a:t>
            </a:r>
            <a:r>
              <a:rPr lang="fr-FR" dirty="0"/>
              <a:t>").distinct().count()</a:t>
            </a:r>
          </a:p>
          <a:p>
            <a:endParaRPr lang="fr-FR" dirty="0"/>
          </a:p>
          <a:p>
            <a:r>
              <a:rPr lang="fr-FR" dirty="0"/>
              <a:t>b/ Check </a:t>
            </a:r>
            <a:r>
              <a:rPr lang="fr-FR" dirty="0" err="1"/>
              <a:t>using</a:t>
            </a:r>
            <a:r>
              <a:rPr lang="fr-FR" dirty="0"/>
              <a:t> Spark UI (</a:t>
            </a:r>
            <a:r>
              <a:rPr lang="fr-FR" dirty="0">
                <a:hlinkClick r:id="rId2"/>
              </a:rPr>
              <a:t>http://localhost:4000</a:t>
            </a:r>
            <a:r>
              <a:rPr lang="fr-FR" dirty="0"/>
              <a:t>) </a:t>
            </a:r>
            <a:br>
              <a:rPr lang="fr-FR" dirty="0"/>
            </a:br>
            <a:r>
              <a:rPr lang="fr-FR" dirty="0" err="1"/>
              <a:t>that</a:t>
            </a:r>
            <a:r>
              <a:rPr lang="fr-FR" dirty="0"/>
              <a:t> « Input » bytes size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</a:t>
            </a:r>
            <a:r>
              <a:rPr lang="fr-FR" dirty="0" err="1"/>
              <a:t>while</a:t>
            </a:r>
            <a:r>
              <a:rPr lang="fr-FR" dirty="0"/>
              <a:t> </a:t>
            </a:r>
            <a:r>
              <a:rPr lang="fr-FR" dirty="0" err="1"/>
              <a:t>reading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1 or </a:t>
            </a:r>
            <a:r>
              <a:rPr lang="fr-FR" dirty="0" err="1"/>
              <a:t>another</a:t>
            </a:r>
            <a:r>
              <a:rPr lang="fr-FR" dirty="0"/>
              <a:t> </a:t>
            </a:r>
            <a:r>
              <a:rPr lang="fr-FR" dirty="0" err="1"/>
              <a:t>column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/>
              <a:t>(parquet </a:t>
            </a:r>
            <a:r>
              <a:rPr lang="fr-FR" dirty="0" err="1"/>
              <a:t>is</a:t>
            </a:r>
            <a:r>
              <a:rPr lang="fr-FR" dirty="0"/>
              <a:t> a « </a:t>
            </a:r>
            <a:r>
              <a:rPr lang="fr-FR" dirty="0" err="1"/>
              <a:t>Columnar</a:t>
            </a:r>
            <a:r>
              <a:rPr lang="fr-FR" dirty="0"/>
              <a:t> File format »)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c/ </a:t>
            </a:r>
            <a:r>
              <a:rPr lang="fr-FR" dirty="0" err="1"/>
              <a:t>repeat</a:t>
            </a:r>
            <a:r>
              <a:rPr lang="fr-FR" dirty="0"/>
              <a:t> </a:t>
            </a:r>
            <a:r>
              <a:rPr lang="fr-FR" dirty="0" err="1"/>
              <a:t>same</a:t>
            </a:r>
            <a:r>
              <a:rPr lang="fr-FR" dirty="0"/>
              <a:t> 2 </a:t>
            </a:r>
            <a:r>
              <a:rPr lang="fr-FR" dirty="0" err="1"/>
              <a:t>queries</a:t>
            </a:r>
            <a:r>
              <a:rPr lang="fr-FR" dirty="0"/>
              <a:t>, on </a:t>
            </a:r>
            <a:r>
              <a:rPr lang="fr-FR" dirty="0" err="1"/>
              <a:t>dataSet</a:t>
            </a:r>
            <a:r>
              <a:rPr lang="fr-FR" dirty="0"/>
              <a:t> </a:t>
            </a:r>
            <a:r>
              <a:rPr lang="fr-FR" dirty="0" err="1"/>
              <a:t>read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csv or </a:t>
            </a:r>
            <a:r>
              <a:rPr lang="fr-FR" dirty="0" err="1"/>
              <a:t>json</a:t>
            </a:r>
            <a:r>
              <a:rPr lang="fr-FR" dirty="0"/>
              <a:t> (not a « </a:t>
            </a:r>
            <a:r>
              <a:rPr lang="fr-FR" dirty="0" err="1"/>
              <a:t>Columnar</a:t>
            </a:r>
            <a:r>
              <a:rPr lang="fr-FR" dirty="0"/>
              <a:t> file format »)</a:t>
            </a:r>
            <a:br>
              <a:rPr lang="fr-FR" dirty="0"/>
            </a:br>
            <a:r>
              <a:rPr lang="fr-FR" dirty="0"/>
              <a:t>… check in </a:t>
            </a:r>
            <a:r>
              <a:rPr lang="fr-FR" dirty="0" err="1"/>
              <a:t>spark</a:t>
            </a:r>
            <a:r>
              <a:rPr lang="fr-FR" dirty="0"/>
              <a:t> UI </a:t>
            </a:r>
            <a:r>
              <a:rPr lang="fr-FR" dirty="0" err="1"/>
              <a:t>that</a:t>
            </a:r>
            <a:r>
              <a:rPr lang="fr-FR" dirty="0"/>
              <a:t> the « Input » are </a:t>
            </a:r>
            <a:r>
              <a:rPr lang="fr-FR" dirty="0" err="1"/>
              <a:t>same</a:t>
            </a:r>
            <a:r>
              <a:rPr lang="fr-FR" dirty="0"/>
              <a:t> !</a:t>
            </a:r>
          </a:p>
          <a:p>
            <a:endParaRPr lang="fr-FR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AEED3A1-025B-CEFF-42C5-FF4DD4782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469" y="4392987"/>
            <a:ext cx="9933531" cy="4953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B07B08-E750-EF2C-4840-31C6A75CA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2121" y="3797577"/>
            <a:ext cx="9990686" cy="464860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456195EA-7F32-6ADE-8FBC-7E272F050775}"/>
              </a:ext>
            </a:extLst>
          </p:cNvPr>
          <p:cNvSpPr/>
          <p:nvPr/>
        </p:nvSpPr>
        <p:spPr>
          <a:xfrm>
            <a:off x="9403237" y="3667027"/>
            <a:ext cx="980388" cy="67851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55629E4-2ABC-C865-E309-B2AF7302F412}"/>
              </a:ext>
            </a:extLst>
          </p:cNvPr>
          <p:cNvSpPr/>
          <p:nvPr/>
        </p:nvSpPr>
        <p:spPr>
          <a:xfrm>
            <a:off x="9381050" y="4298986"/>
            <a:ext cx="980388" cy="678512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8746874-D04E-05B7-E5A7-16C61804FC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380" y="5862853"/>
            <a:ext cx="10116427" cy="27434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D8036F5-031A-5F72-2DEB-2252BAC6C5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1647" y="6182269"/>
            <a:ext cx="9971634" cy="285775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B65D08DD-1644-BB8F-5492-D4127191D495}"/>
              </a:ext>
            </a:extLst>
          </p:cNvPr>
          <p:cNvSpPr/>
          <p:nvPr/>
        </p:nvSpPr>
        <p:spPr>
          <a:xfrm>
            <a:off x="9381050" y="5747887"/>
            <a:ext cx="980388" cy="46882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86B5C0A-801B-C1E1-FCBC-6E54D62C6260}"/>
              </a:ext>
            </a:extLst>
          </p:cNvPr>
          <p:cNvSpPr/>
          <p:nvPr/>
        </p:nvSpPr>
        <p:spPr>
          <a:xfrm>
            <a:off x="9372936" y="6159391"/>
            <a:ext cx="980388" cy="468827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9920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EFD53-76D1-060C-51AC-B77530088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54" y="78747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21 :  </a:t>
            </a:r>
            <a:r>
              <a:rPr lang="fr-FR" dirty="0" err="1"/>
              <a:t>always</a:t>
            </a:r>
            <a:r>
              <a:rPr lang="fr-FR" dirty="0"/>
              <a:t> use .</a:t>
            </a:r>
            <a:r>
              <a:rPr lang="fr-FR" dirty="0" err="1"/>
              <a:t>sortWithinPartition</a:t>
            </a:r>
            <a:r>
              <a:rPr lang="fr-FR" dirty="0"/>
              <a:t>(..)</a:t>
            </a:r>
            <a:br>
              <a:rPr lang="fr-FR" dirty="0"/>
            </a:br>
            <a:r>
              <a:rPr lang="fr-FR" dirty="0" err="1"/>
              <a:t>after</a:t>
            </a:r>
            <a:r>
              <a:rPr lang="fr-FR" dirty="0"/>
              <a:t> a .</a:t>
            </a:r>
            <a:r>
              <a:rPr lang="fr-FR" dirty="0" err="1"/>
              <a:t>repartition</a:t>
            </a:r>
            <a:r>
              <a:rPr lang="fr-FR" dirty="0"/>
              <a:t>() / </a:t>
            </a:r>
            <a:r>
              <a:rPr lang="fr-FR" dirty="0" err="1"/>
              <a:t>before</a:t>
            </a:r>
            <a:r>
              <a:rPr lang="fr-FR" dirty="0"/>
              <a:t> .</a:t>
            </a:r>
            <a:r>
              <a:rPr lang="fr-FR" dirty="0" err="1"/>
              <a:t>write</a:t>
            </a:r>
            <a:r>
              <a:rPr lang="fr-FR" dirty="0"/>
              <a:t>() !!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9D23C-8DA9-CDAE-71C3-C4868B0F0214}"/>
              </a:ext>
            </a:extLst>
          </p:cNvPr>
          <p:cNvSpPr txBox="1"/>
          <p:nvPr/>
        </p:nvSpPr>
        <p:spPr>
          <a:xfrm>
            <a:off x="1590502" y="2410690"/>
            <a:ext cx="915410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Redo</a:t>
            </a:r>
            <a:r>
              <a:rPr lang="fr-FR" sz="2400" dirty="0"/>
              <a:t> </a:t>
            </a:r>
            <a:r>
              <a:rPr lang="fr-FR" sz="2400" dirty="0" err="1"/>
              <a:t>write</a:t>
            </a:r>
            <a:r>
              <a:rPr lang="fr-FR" sz="2400" dirty="0"/>
              <a:t>() … by </a:t>
            </a:r>
            <a:r>
              <a:rPr lang="fr-FR" sz="2400" dirty="0" err="1"/>
              <a:t>adding</a:t>
            </a:r>
            <a:r>
              <a:rPr lang="fr-FR" sz="2400" dirty="0"/>
              <a:t> « .</a:t>
            </a:r>
            <a:r>
              <a:rPr lang="fr-FR" sz="2400" dirty="0" err="1"/>
              <a:t>sortWithinPartition</a:t>
            </a:r>
            <a:r>
              <a:rPr lang="fr-FR" sz="2400" dirty="0"/>
              <a:t>() »</a:t>
            </a:r>
          </a:p>
          <a:p>
            <a:r>
              <a:rPr lang="fr-FR" sz="2400" dirty="0" err="1"/>
              <a:t>which</a:t>
            </a:r>
            <a:r>
              <a:rPr lang="fr-FR" sz="2400" dirty="0"/>
              <a:t> </a:t>
            </a:r>
            <a:r>
              <a:rPr lang="fr-FR" sz="2400" dirty="0" err="1"/>
              <a:t>columns</a:t>
            </a:r>
            <a:r>
              <a:rPr lang="fr-FR" sz="2400" dirty="0"/>
              <a:t> are good candidates to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sorted</a:t>
            </a:r>
            <a:r>
              <a:rPr lang="fr-FR" sz="2400" dirty="0"/>
              <a:t> in « </a:t>
            </a:r>
            <a:r>
              <a:rPr lang="fr-FR" sz="2400" dirty="0" err="1"/>
              <a:t>address</a:t>
            </a:r>
            <a:r>
              <a:rPr lang="fr-FR" sz="2400" dirty="0"/>
              <a:t> » </a:t>
            </a:r>
            <a:r>
              <a:rPr lang="fr-FR" sz="2400" dirty="0" err="1"/>
              <a:t>dataset</a:t>
            </a:r>
            <a:r>
              <a:rPr lang="fr-FR" sz="2400" dirty="0"/>
              <a:t>?</a:t>
            </a:r>
          </a:p>
          <a:p>
            <a:endParaRPr lang="fr-FR" sz="2400" dirty="0"/>
          </a:p>
          <a:p>
            <a:r>
              <a:rPr lang="fr-FR" sz="2400" dirty="0"/>
              <a:t>Questions</a:t>
            </a:r>
            <a:br>
              <a:rPr lang="fr-FR" sz="2400" dirty="0"/>
            </a:br>
            <a:endParaRPr lang="fr-FR" sz="2400" dirty="0"/>
          </a:p>
          <a:p>
            <a:r>
              <a:rPr lang="fr-FR" sz="2400" dirty="0"/>
              <a:t>b/ </a:t>
            </a:r>
            <a:r>
              <a:rPr lang="fr-FR" sz="2400" dirty="0" err="1"/>
              <a:t>explain</a:t>
            </a:r>
            <a:r>
              <a:rPr lang="fr-FR" sz="2400" dirty="0"/>
              <a:t> </a:t>
            </a:r>
            <a:r>
              <a:rPr lang="fr-FR" sz="2400" dirty="0" err="1"/>
              <a:t>why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will</a:t>
            </a:r>
            <a:r>
              <a:rPr lang="fr-FR" sz="2400" dirty="0"/>
              <a:t> </a:t>
            </a:r>
            <a:r>
              <a:rPr lang="fr-FR" sz="2400" dirty="0" err="1"/>
              <a:t>improve</a:t>
            </a:r>
            <a:r>
              <a:rPr lang="fr-FR" sz="2400" dirty="0"/>
              <a:t> performances to </a:t>
            </a:r>
            <a:r>
              <a:rPr lang="fr-FR" sz="2400" dirty="0" err="1"/>
              <a:t>find</a:t>
            </a:r>
            <a:r>
              <a:rPr lang="fr-FR" sz="2400" dirty="0"/>
              <a:t> </a:t>
            </a:r>
            <a:r>
              <a:rPr lang="fr-FR" sz="2400" dirty="0" err="1"/>
              <a:t>addresses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c/ </a:t>
            </a:r>
            <a:r>
              <a:rPr lang="fr-FR" sz="2400" dirty="0" err="1"/>
              <a:t>explain</a:t>
            </a:r>
            <a:r>
              <a:rPr lang="fr-FR" sz="2400" dirty="0"/>
              <a:t> </a:t>
            </a:r>
            <a:r>
              <a:rPr lang="fr-FR" sz="2400" dirty="0" err="1"/>
              <a:t>why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will</a:t>
            </a:r>
            <a:r>
              <a:rPr lang="fr-FR" sz="2400" dirty="0"/>
              <a:t> </a:t>
            </a:r>
            <a:r>
              <a:rPr lang="fr-FR" sz="2400" dirty="0" err="1"/>
              <a:t>also</a:t>
            </a:r>
            <a:r>
              <a:rPr lang="fr-FR" sz="2400" dirty="0"/>
              <a:t> </a:t>
            </a:r>
            <a:r>
              <a:rPr lang="fr-FR" sz="2400" dirty="0" err="1"/>
              <a:t>improve</a:t>
            </a:r>
            <a:r>
              <a:rPr lang="fr-FR" sz="2400" dirty="0"/>
              <a:t> </a:t>
            </a:r>
            <a:r>
              <a:rPr lang="fr-FR" sz="2400" dirty="0" err="1"/>
              <a:t>Dictionary</a:t>
            </a:r>
            <a:r>
              <a:rPr lang="fr-FR" sz="2400" dirty="0"/>
              <a:t> compression</a:t>
            </a:r>
          </a:p>
        </p:txBody>
      </p:sp>
    </p:spTree>
    <p:extLst>
      <p:ext uri="{BB962C8B-B14F-4D97-AF65-F5344CB8AC3E}">
        <p14:creationId xmlns:p14="http://schemas.microsoft.com/office/powerpoint/2010/main" val="31774626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DF82C-157F-9B9D-067E-1C75301BB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648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22 : </a:t>
            </a:r>
            <a:r>
              <a:rPr lang="fr-FR" dirty="0" err="1"/>
              <a:t>MindMap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F23C2-BFF4-138E-223D-CE00D8253FB3}"/>
              </a:ext>
            </a:extLst>
          </p:cNvPr>
          <p:cNvSpPr txBox="1"/>
          <p:nvPr/>
        </p:nvSpPr>
        <p:spPr>
          <a:xfrm>
            <a:off x="1589859" y="1976630"/>
            <a:ext cx="960327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Draw</a:t>
            </a:r>
            <a:r>
              <a:rPr lang="fr-FR" sz="2800" dirty="0"/>
              <a:t> a </a:t>
            </a:r>
            <a:r>
              <a:rPr lang="fr-FR" sz="2800" dirty="0" err="1"/>
              <a:t>MindMap</a:t>
            </a:r>
            <a:r>
              <a:rPr lang="fr-FR" sz="2800" dirty="0"/>
              <a:t> to </a:t>
            </a:r>
            <a:r>
              <a:rPr lang="fr-FR" sz="2800" dirty="0" err="1"/>
              <a:t>summarize</a:t>
            </a:r>
            <a:r>
              <a:rPr lang="fr-FR" sz="2800" dirty="0"/>
              <a:t> </a:t>
            </a:r>
          </a:p>
          <a:p>
            <a:r>
              <a:rPr lang="fr-FR" sz="2800" dirty="0" err="1"/>
              <a:t>what</a:t>
            </a:r>
            <a:r>
              <a:rPr lang="fr-FR" sz="2800" dirty="0"/>
              <a:t>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did</a:t>
            </a:r>
            <a:r>
              <a:rPr lang="fr-FR" sz="2800" dirty="0"/>
              <a:t> and </a:t>
            </a:r>
            <a:r>
              <a:rPr lang="fr-FR" sz="2800" dirty="0" err="1"/>
              <a:t>learn</a:t>
            </a:r>
            <a:r>
              <a:rPr lang="fr-FR" sz="2800" dirty="0"/>
              <a:t> </a:t>
            </a:r>
            <a:r>
              <a:rPr lang="fr-FR" sz="2800" dirty="0" err="1"/>
              <a:t>from</a:t>
            </a:r>
            <a:r>
              <a:rPr lang="fr-FR" sz="2800" dirty="0"/>
              <a:t> </a:t>
            </a:r>
            <a:r>
              <a:rPr lang="fr-FR" sz="2800" dirty="0" err="1"/>
              <a:t>this</a:t>
            </a:r>
            <a:r>
              <a:rPr lang="fr-FR" sz="2800" dirty="0"/>
              <a:t> TD session</a:t>
            </a:r>
          </a:p>
          <a:p>
            <a:endParaRPr lang="fr-FR" sz="2800" dirty="0"/>
          </a:p>
          <a:p>
            <a:endParaRPr lang="fr-FR" sz="2800" dirty="0"/>
          </a:p>
          <a:p>
            <a:r>
              <a:rPr lang="fr-FR" sz="2800" dirty="0" err="1"/>
              <a:t>Your</a:t>
            </a:r>
            <a:r>
              <a:rPr lang="fr-FR" sz="2800" dirty="0"/>
              <a:t> </a:t>
            </a:r>
            <a:r>
              <a:rPr lang="fr-FR" sz="2800" dirty="0" err="1"/>
              <a:t>MindMap</a:t>
            </a:r>
            <a:r>
              <a:rPr lang="fr-FR" sz="2800" dirty="0"/>
              <a:t> </a:t>
            </a:r>
            <a:r>
              <a:rPr lang="fr-FR" sz="2800" dirty="0" err="1"/>
              <a:t>should</a:t>
            </a:r>
            <a:r>
              <a:rPr lang="fr-FR" sz="2800" dirty="0"/>
              <a:t> </a:t>
            </a:r>
          </a:p>
          <a:p>
            <a:r>
              <a:rPr lang="fr-FR" sz="2800" dirty="0"/>
              <a:t>start </a:t>
            </a:r>
            <a:r>
              <a:rPr lang="fr-FR" sz="2800" dirty="0" err="1"/>
              <a:t>with</a:t>
            </a:r>
            <a:r>
              <a:rPr lang="fr-FR" sz="2800" dirty="0"/>
              <a:t> </a:t>
            </a:r>
            <a:r>
              <a:rPr lang="fr-FR" sz="2800" dirty="0" err="1"/>
              <a:t>word</a:t>
            </a:r>
            <a:r>
              <a:rPr lang="fr-FR" sz="2800" dirty="0"/>
              <a:t> « Spark File I/O» in the middle</a:t>
            </a:r>
          </a:p>
          <a:p>
            <a:r>
              <a:rPr lang="fr-FR" sz="2800" dirty="0" err="1"/>
              <a:t>Then</a:t>
            </a:r>
            <a:r>
              <a:rPr lang="fr-FR" sz="2800" dirty="0"/>
              <a:t> </a:t>
            </a:r>
            <a:r>
              <a:rPr lang="fr-FR" sz="2800" dirty="0" err="1"/>
              <a:t>draw</a:t>
            </a:r>
            <a:r>
              <a:rPr lang="fr-FR" sz="2800" dirty="0"/>
              <a:t> star </a:t>
            </a:r>
            <a:r>
              <a:rPr lang="fr-FR" sz="2800" dirty="0" err="1"/>
              <a:t>edges</a:t>
            </a:r>
            <a:r>
              <a:rPr lang="fr-FR" sz="2800" dirty="0"/>
              <a:t> to </a:t>
            </a:r>
            <a:r>
              <a:rPr lang="fr-FR" sz="2800" dirty="0" err="1"/>
              <a:t>other</a:t>
            </a:r>
            <a:r>
              <a:rPr lang="fr-FR" sz="2800" dirty="0"/>
              <a:t> </a:t>
            </a:r>
            <a:r>
              <a:rPr lang="fr-FR" sz="2800" dirty="0" err="1"/>
              <a:t>word</a:t>
            </a:r>
            <a:r>
              <a:rPr lang="fr-FR" sz="2800" dirty="0"/>
              <a:t> </a:t>
            </a:r>
            <a:r>
              <a:rPr lang="fr-FR" sz="2800" dirty="0" err="1"/>
              <a:t>chapters</a:t>
            </a:r>
            <a:r>
              <a:rPr lang="fr-FR" sz="2800" dirty="0"/>
              <a:t> and </a:t>
            </a:r>
            <a:r>
              <a:rPr lang="fr-FR" sz="2800" dirty="0" err="1"/>
              <a:t>sub-chapters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571906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75E4-7E30-80FF-C417-FE52BD364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700"/>
            <a:ext cx="10515600" cy="737697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087BD-DE17-9246-4686-834331B404BA}"/>
              </a:ext>
            </a:extLst>
          </p:cNvPr>
          <p:cNvSpPr txBox="1"/>
          <p:nvPr/>
        </p:nvSpPr>
        <p:spPr>
          <a:xfrm>
            <a:off x="4710545" y="3369426"/>
            <a:ext cx="220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Spark File I/O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10EA245-1BD8-0434-96B4-22851E418AD1}"/>
              </a:ext>
            </a:extLst>
          </p:cNvPr>
          <p:cNvCxnSpPr>
            <a:cxnSpLocks/>
          </p:cNvCxnSpPr>
          <p:nvPr/>
        </p:nvCxnSpPr>
        <p:spPr>
          <a:xfrm flipV="1">
            <a:off x="6874632" y="3007662"/>
            <a:ext cx="747259" cy="28571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CB6359E-5A5C-53FE-664C-A17E0CA5D195}"/>
              </a:ext>
            </a:extLst>
          </p:cNvPr>
          <p:cNvSpPr txBox="1"/>
          <p:nvPr/>
        </p:nvSpPr>
        <p:spPr>
          <a:xfrm>
            <a:off x="7735941" y="2634565"/>
            <a:ext cx="569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csv</a:t>
            </a:r>
            <a:endParaRPr lang="fr-FR" sz="28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E4318D-AC9B-DAD5-878B-A19368941C77}"/>
              </a:ext>
            </a:extLst>
          </p:cNvPr>
          <p:cNvCxnSpPr>
            <a:cxnSpLocks/>
          </p:cNvCxnSpPr>
          <p:nvPr/>
        </p:nvCxnSpPr>
        <p:spPr>
          <a:xfrm>
            <a:off x="6903314" y="3838053"/>
            <a:ext cx="526473" cy="5611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4DB4967-5018-CCD1-1CA6-46083F5BD3A8}"/>
              </a:ext>
            </a:extLst>
          </p:cNvPr>
          <p:cNvSpPr txBox="1"/>
          <p:nvPr/>
        </p:nvSpPr>
        <p:spPr>
          <a:xfrm>
            <a:off x="3834985" y="4549247"/>
            <a:ext cx="116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Schema</a:t>
            </a:r>
            <a:endParaRPr lang="fr-FR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B7EF4A-5053-1000-F783-9E90730D92B8}"/>
              </a:ext>
            </a:extLst>
          </p:cNvPr>
          <p:cNvCxnSpPr>
            <a:cxnSpLocks/>
          </p:cNvCxnSpPr>
          <p:nvPr/>
        </p:nvCxnSpPr>
        <p:spPr>
          <a:xfrm>
            <a:off x="6209990" y="3924083"/>
            <a:ext cx="248881" cy="8179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A35A47E-BEAE-5EE8-1DBD-01B562B23E40}"/>
              </a:ext>
            </a:extLst>
          </p:cNvPr>
          <p:cNvCxnSpPr>
            <a:cxnSpLocks/>
          </p:cNvCxnSpPr>
          <p:nvPr/>
        </p:nvCxnSpPr>
        <p:spPr>
          <a:xfrm>
            <a:off x="7082444" y="3493808"/>
            <a:ext cx="5544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6B1DAAE-9C87-70D4-8E87-DB9579E3E639}"/>
              </a:ext>
            </a:extLst>
          </p:cNvPr>
          <p:cNvSpPr txBox="1"/>
          <p:nvPr/>
        </p:nvSpPr>
        <p:spPr>
          <a:xfrm>
            <a:off x="7813619" y="3262975"/>
            <a:ext cx="70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json</a:t>
            </a:r>
            <a:endParaRPr lang="fr-FR" sz="28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07195B-148C-E621-8D8F-EF5ABFC89128}"/>
              </a:ext>
            </a:extLst>
          </p:cNvPr>
          <p:cNvCxnSpPr>
            <a:cxnSpLocks/>
          </p:cNvCxnSpPr>
          <p:nvPr/>
        </p:nvCxnSpPr>
        <p:spPr>
          <a:xfrm>
            <a:off x="7126778" y="3718251"/>
            <a:ext cx="529403" cy="2355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C1CA11F-64DE-9297-F211-6161EF6636B7}"/>
              </a:ext>
            </a:extLst>
          </p:cNvPr>
          <p:cNvSpPr txBox="1"/>
          <p:nvPr/>
        </p:nvSpPr>
        <p:spPr>
          <a:xfrm>
            <a:off x="7764247" y="3661813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ND-</a:t>
            </a:r>
            <a:r>
              <a:rPr lang="fr-FR" sz="2400" dirty="0" err="1"/>
              <a:t>json</a:t>
            </a:r>
            <a:endParaRPr lang="fr-FR" sz="2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10E0CD3-E579-5DC4-ADC0-E710DD95D996}"/>
              </a:ext>
            </a:extLst>
          </p:cNvPr>
          <p:cNvSpPr txBox="1"/>
          <p:nvPr/>
        </p:nvSpPr>
        <p:spPr>
          <a:xfrm>
            <a:off x="7495166" y="4280400"/>
            <a:ext cx="669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text</a:t>
            </a:r>
            <a:endParaRPr lang="fr-FR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C75AC2F-C2E5-7F77-0C7D-1AE70B15CB97}"/>
              </a:ext>
            </a:extLst>
          </p:cNvPr>
          <p:cNvSpPr txBox="1"/>
          <p:nvPr/>
        </p:nvSpPr>
        <p:spPr>
          <a:xfrm>
            <a:off x="6166684" y="4687352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xml ?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BABE8A6-5C50-4F26-F1A9-1FEADD2F849D}"/>
              </a:ext>
            </a:extLst>
          </p:cNvPr>
          <p:cNvCxnSpPr>
            <a:cxnSpLocks/>
          </p:cNvCxnSpPr>
          <p:nvPr/>
        </p:nvCxnSpPr>
        <p:spPr>
          <a:xfrm flipH="1">
            <a:off x="4649585" y="3851243"/>
            <a:ext cx="648393" cy="6980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2E5A908-D8B7-D849-F39B-E425302C931C}"/>
              </a:ext>
            </a:extLst>
          </p:cNvPr>
          <p:cNvCxnSpPr>
            <a:cxnSpLocks/>
          </p:cNvCxnSpPr>
          <p:nvPr/>
        </p:nvCxnSpPr>
        <p:spPr>
          <a:xfrm flipH="1">
            <a:off x="3774576" y="3892645"/>
            <a:ext cx="830078" cy="3426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C2440C5-0523-7354-B515-6C61E477FA74}"/>
              </a:ext>
            </a:extLst>
          </p:cNvPr>
          <p:cNvSpPr txBox="1"/>
          <p:nvPr/>
        </p:nvSpPr>
        <p:spPr>
          <a:xfrm>
            <a:off x="1715550" y="4123478"/>
            <a:ext cx="2042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PostProcessing</a:t>
            </a:r>
            <a:endParaRPr lang="fr-FR" sz="24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D03E806-1977-E7DE-5255-46FE094378AB}"/>
              </a:ext>
            </a:extLst>
          </p:cNvPr>
          <p:cNvCxnSpPr>
            <a:cxnSpLocks/>
            <a:endCxn id="45" idx="3"/>
          </p:cNvCxnSpPr>
          <p:nvPr/>
        </p:nvCxnSpPr>
        <p:spPr>
          <a:xfrm flipH="1">
            <a:off x="3193375" y="3469702"/>
            <a:ext cx="1223660" cy="615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39BF717-47E0-1A36-8D4E-D8C1AE3B5176}"/>
              </a:ext>
            </a:extLst>
          </p:cNvPr>
          <p:cNvSpPr txBox="1"/>
          <p:nvPr/>
        </p:nvSpPr>
        <p:spPr>
          <a:xfrm>
            <a:off x="3612082" y="1951362"/>
            <a:ext cx="1175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parquet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AFCE0C7-B4BC-6691-A13A-FF909369CB2B}"/>
              </a:ext>
            </a:extLst>
          </p:cNvPr>
          <p:cNvCxnSpPr>
            <a:cxnSpLocks/>
          </p:cNvCxnSpPr>
          <p:nvPr/>
        </p:nvCxnSpPr>
        <p:spPr>
          <a:xfrm flipH="1" flipV="1">
            <a:off x="4332924" y="2372375"/>
            <a:ext cx="398862" cy="7280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1022BA0A-62B3-61BC-DB68-A37AC165DEB5}"/>
              </a:ext>
            </a:extLst>
          </p:cNvPr>
          <p:cNvSpPr txBox="1"/>
          <p:nvPr/>
        </p:nvSpPr>
        <p:spPr>
          <a:xfrm>
            <a:off x="4604654" y="1651390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partitions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A43117C-DE68-A289-3BF1-39C27EC92D34}"/>
              </a:ext>
            </a:extLst>
          </p:cNvPr>
          <p:cNvCxnSpPr>
            <a:cxnSpLocks/>
          </p:cNvCxnSpPr>
          <p:nvPr/>
        </p:nvCxnSpPr>
        <p:spPr>
          <a:xfrm>
            <a:off x="5258798" y="2073120"/>
            <a:ext cx="170580" cy="9963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513258D-D3D3-4B4C-95DB-B4564D0913A3}"/>
              </a:ext>
            </a:extLst>
          </p:cNvPr>
          <p:cNvSpPr txBox="1"/>
          <p:nvPr/>
        </p:nvSpPr>
        <p:spPr>
          <a:xfrm>
            <a:off x="1820883" y="3115759"/>
            <a:ext cx="1372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Combine </a:t>
            </a:r>
            <a:br>
              <a:rPr lang="fr-FR" sz="2400" dirty="0"/>
            </a:br>
            <a:r>
              <a:rPr lang="fr-FR" sz="2400" dirty="0"/>
              <a:t>Read </a:t>
            </a:r>
            <a:r>
              <a:rPr lang="fr-FR" sz="2400" dirty="0" err="1"/>
              <a:t>dir</a:t>
            </a:r>
            <a:endParaRPr lang="fr-FR" sz="2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86DCDDB-AB3C-D0E8-26F5-BDBD14BD2AF8}"/>
              </a:ext>
            </a:extLst>
          </p:cNvPr>
          <p:cNvSpPr txBox="1"/>
          <p:nvPr/>
        </p:nvSpPr>
        <p:spPr>
          <a:xfrm>
            <a:off x="2312768" y="2260360"/>
            <a:ext cx="1260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UUID Files</a:t>
            </a:r>
            <a:br>
              <a:rPr lang="fr-FR" sz="2000" dirty="0"/>
            </a:br>
            <a:r>
              <a:rPr lang="fr-FR" sz="2000" dirty="0"/>
              <a:t>Write </a:t>
            </a:r>
            <a:r>
              <a:rPr lang="fr-FR" sz="2000" dirty="0" err="1"/>
              <a:t>Dir</a:t>
            </a:r>
            <a:endParaRPr lang="fr-FR" sz="20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60B1F3E-D1F4-2F16-45D5-400DDB3A6C25}"/>
              </a:ext>
            </a:extLst>
          </p:cNvPr>
          <p:cNvCxnSpPr>
            <a:cxnSpLocks/>
          </p:cNvCxnSpPr>
          <p:nvPr/>
        </p:nvCxnSpPr>
        <p:spPr>
          <a:xfrm flipH="1" flipV="1">
            <a:off x="3491968" y="2724982"/>
            <a:ext cx="925067" cy="5824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1117E98-7769-AB14-69EC-8E8365E5306E}"/>
              </a:ext>
            </a:extLst>
          </p:cNvPr>
          <p:cNvCxnSpPr>
            <a:cxnSpLocks/>
          </p:cNvCxnSpPr>
          <p:nvPr/>
        </p:nvCxnSpPr>
        <p:spPr>
          <a:xfrm flipH="1">
            <a:off x="6024456" y="2073120"/>
            <a:ext cx="434415" cy="10562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9D86D5F-95AF-4F71-E874-4267DEDFFDB6}"/>
              </a:ext>
            </a:extLst>
          </p:cNvPr>
          <p:cNvSpPr txBox="1"/>
          <p:nvPr/>
        </p:nvSpPr>
        <p:spPr>
          <a:xfrm>
            <a:off x="5894215" y="1613746"/>
            <a:ext cx="1773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compression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CB45CFE-4C8F-9A8C-E57E-15C76A205B3E}"/>
              </a:ext>
            </a:extLst>
          </p:cNvPr>
          <p:cNvSpPr txBox="1"/>
          <p:nvPr/>
        </p:nvSpPr>
        <p:spPr>
          <a:xfrm>
            <a:off x="6914995" y="1934894"/>
            <a:ext cx="1643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dictionaries</a:t>
            </a:r>
            <a:endParaRPr lang="fr-FR" sz="2400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F4D7D2F-1F1A-7AF7-B984-B5788807C430}"/>
              </a:ext>
            </a:extLst>
          </p:cNvPr>
          <p:cNvCxnSpPr>
            <a:cxnSpLocks/>
          </p:cNvCxnSpPr>
          <p:nvPr/>
        </p:nvCxnSpPr>
        <p:spPr>
          <a:xfrm flipH="1">
            <a:off x="6572921" y="2413027"/>
            <a:ext cx="729888" cy="6259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69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/>
              <a:t>Objectives of TD2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45574-F8C6-508F-AF8A-A8CDA7DAD631}"/>
              </a:ext>
            </a:extLst>
          </p:cNvPr>
          <p:cNvSpPr txBox="1"/>
          <p:nvPr/>
        </p:nvSpPr>
        <p:spPr>
          <a:xfrm>
            <a:off x="3603285" y="1832297"/>
            <a:ext cx="568367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read</a:t>
            </a:r>
            <a:r>
              <a:rPr lang="fr-FR" sz="2400" dirty="0"/>
              <a:t> CSV files, </a:t>
            </a:r>
            <a:r>
              <a:rPr lang="fr-FR" sz="2400" dirty="0" err="1"/>
              <a:t>convert</a:t>
            </a:r>
            <a:r>
              <a:rPr lang="fr-FR" sz="2400" dirty="0"/>
              <a:t> options</a:t>
            </a:r>
          </a:p>
          <a:p>
            <a:endParaRPr lang="fr-FR" sz="2400" dirty="0"/>
          </a:p>
          <a:p>
            <a:r>
              <a:rPr lang="fr-FR" sz="2400" dirty="0"/>
              <a:t>2/ </a:t>
            </a:r>
            <a:r>
              <a:rPr lang="fr-FR" sz="2400" dirty="0" err="1"/>
              <a:t>read</a:t>
            </a:r>
            <a:r>
              <a:rPr lang="fr-FR" sz="2400" dirty="0"/>
              <a:t> combine </a:t>
            </a:r>
            <a:r>
              <a:rPr lang="fr-FR" sz="2400" dirty="0" err="1"/>
              <a:t>several</a:t>
            </a:r>
            <a:r>
              <a:rPr lang="fr-FR" sz="2400" dirty="0"/>
              <a:t> files</a:t>
            </a:r>
          </a:p>
          <a:p>
            <a:br>
              <a:rPr lang="fr-FR" sz="2400" dirty="0"/>
            </a:br>
            <a:r>
              <a:rPr lang="fr-FR" sz="2400" dirty="0"/>
              <a:t>3/ </a:t>
            </a:r>
            <a:r>
              <a:rPr lang="fr-FR" sz="2400" dirty="0" err="1"/>
              <a:t>others</a:t>
            </a:r>
            <a:r>
              <a:rPr lang="fr-FR" sz="2400" dirty="0"/>
              <a:t> file format: </a:t>
            </a:r>
            <a:r>
              <a:rPr lang="fr-FR" sz="2400" dirty="0" err="1"/>
              <a:t>json</a:t>
            </a:r>
            <a:r>
              <a:rPr lang="fr-FR" sz="2400" dirty="0"/>
              <a:t>, </a:t>
            </a:r>
            <a:r>
              <a:rPr lang="fr-FR" sz="2400" dirty="0" err="1"/>
              <a:t>nd-json</a:t>
            </a:r>
            <a:r>
              <a:rPr lang="fr-FR" sz="2400" dirty="0"/>
              <a:t>, xml, </a:t>
            </a:r>
            <a:r>
              <a:rPr lang="fr-FR" sz="2400" dirty="0" err="1"/>
              <a:t>text</a:t>
            </a:r>
            <a:br>
              <a:rPr lang="fr-FR" sz="2400" dirty="0"/>
            </a:br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write</a:t>
            </a:r>
            <a:r>
              <a:rPr lang="fr-FR" sz="2400" dirty="0"/>
              <a:t> to PARQUET files </a:t>
            </a:r>
            <a:r>
              <a:rPr lang="fr-FR" sz="2400" dirty="0" err="1"/>
              <a:t>dir</a:t>
            </a:r>
            <a:br>
              <a:rPr lang="fr-FR" sz="2400" dirty="0"/>
            </a:br>
            <a:r>
              <a:rPr lang="fr-FR" sz="2400" dirty="0"/>
              <a:t>  </a:t>
            </a:r>
            <a:r>
              <a:rPr lang="fr-FR" sz="2400" dirty="0" err="1"/>
              <a:t>repartitionning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5/ Discover PARQUET format optimisations</a:t>
            </a:r>
          </a:p>
          <a:p>
            <a:endParaRPr lang="fr-FR" sz="2400" dirty="0"/>
          </a:p>
        </p:txBody>
      </p:sp>
      <p:pic>
        <p:nvPicPr>
          <p:cNvPr id="6" name="Picture 2" descr="Image result for checkmark icon">
            <a:extLst>
              <a:ext uri="{FF2B5EF4-FFF2-40B4-BE49-F238E27FC236}">
                <a16:creationId xmlns:a16="http://schemas.microsoft.com/office/drawing/2014/main" id="{DCC66C3A-3BE2-08FF-DE96-809FDE10E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1695798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checkmark icon">
            <a:extLst>
              <a:ext uri="{FF2B5EF4-FFF2-40B4-BE49-F238E27FC236}">
                <a16:creationId xmlns:a16="http://schemas.microsoft.com/office/drawing/2014/main" id="{674A3549-5159-420F-597B-65332E413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2432859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checkmark icon">
            <a:extLst>
              <a:ext uri="{FF2B5EF4-FFF2-40B4-BE49-F238E27FC236}">
                <a16:creationId xmlns:a16="http://schemas.microsoft.com/office/drawing/2014/main" id="{7982212B-D19A-05B9-B80B-FD3D1C2FE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3169920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25F4BA30-1BA3-C887-C1BE-71D95A135F0E}"/>
              </a:ext>
            </a:extLst>
          </p:cNvPr>
          <p:cNvSpPr/>
          <p:nvPr/>
        </p:nvSpPr>
        <p:spPr>
          <a:xfrm>
            <a:off x="1807822" y="4072139"/>
            <a:ext cx="1407621" cy="476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3471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3951-2692-6111-2D09-CD97416B2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Bonus </a:t>
            </a:r>
            <a:r>
              <a:rPr lang="fr-FR" dirty="0" err="1"/>
              <a:t>Exercise</a:t>
            </a:r>
            <a:r>
              <a:rPr lang="fr-FR" dirty="0"/>
              <a:t> 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FD1CAB-9A37-5E89-F8FA-BB9806FE8D00}"/>
              </a:ext>
            </a:extLst>
          </p:cNvPr>
          <p:cNvSpPr txBox="1"/>
          <p:nvPr/>
        </p:nvSpPr>
        <p:spPr>
          <a:xfrm>
            <a:off x="2122517" y="2565862"/>
            <a:ext cx="741414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dirty="0" err="1"/>
              <a:t>friends</a:t>
            </a:r>
            <a:r>
              <a:rPr lang="fr-FR" sz="2400" dirty="0"/>
              <a:t> are </a:t>
            </a:r>
            <a:r>
              <a:rPr lang="fr-FR" sz="2400" dirty="0" err="1"/>
              <a:t>still</a:t>
            </a:r>
            <a:r>
              <a:rPr lang="fr-FR" sz="2400" dirty="0"/>
              <a:t> </a:t>
            </a:r>
            <a:r>
              <a:rPr lang="fr-FR" sz="2400" dirty="0" err="1"/>
              <a:t>struggling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spark</a:t>
            </a:r>
            <a:r>
              <a:rPr lang="fr-FR" sz="2400" dirty="0"/>
              <a:t> parquet ?</a:t>
            </a:r>
          </a:p>
          <a:p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Option 1/ Help </a:t>
            </a:r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dirty="0" err="1"/>
              <a:t>friends</a:t>
            </a:r>
            <a:br>
              <a:rPr lang="fr-FR" sz="2400" dirty="0"/>
            </a:br>
            <a:endParaRPr lang="fr-FR" sz="2400" dirty="0"/>
          </a:p>
          <a:p>
            <a:r>
              <a:rPr lang="fr-FR" sz="2400" dirty="0"/>
              <a:t>Option 2/ do bonus </a:t>
            </a:r>
            <a:r>
              <a:rPr lang="fr-FR" sz="2400" dirty="0" err="1"/>
              <a:t>exercise</a:t>
            </a:r>
            <a:r>
              <a:rPr lang="fr-FR" sz="2400" dirty="0"/>
              <a:t> 22/ on parquet-cli File </a:t>
            </a:r>
            <a:r>
              <a:rPr lang="fr-FR" sz="2400" dirty="0" err="1"/>
              <a:t>viewer</a:t>
            </a:r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9435617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3951-2692-6111-2D09-CD97416B2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Exercise</a:t>
            </a:r>
            <a:r>
              <a:rPr lang="fr-FR" dirty="0"/>
              <a:t> 22 : use paquet-cli to </a:t>
            </a:r>
            <a:r>
              <a:rPr lang="fr-FR" dirty="0" err="1"/>
              <a:t>view</a:t>
            </a:r>
            <a:r>
              <a:rPr lang="fr-FR" dirty="0"/>
              <a:t> </a:t>
            </a:r>
            <a:r>
              <a:rPr lang="fr-FR" dirty="0" err="1"/>
              <a:t>internal</a:t>
            </a:r>
            <a:r>
              <a:rPr lang="fr-FR" dirty="0"/>
              <a:t> file Page / </a:t>
            </a:r>
            <a:r>
              <a:rPr lang="fr-FR" dirty="0" err="1"/>
              <a:t>ColumnChunk</a:t>
            </a:r>
            <a:r>
              <a:rPr lang="fr-FR" dirty="0"/>
              <a:t> / </a:t>
            </a:r>
            <a:r>
              <a:rPr lang="fr-FR" dirty="0" err="1"/>
              <a:t>Dictionaries</a:t>
            </a:r>
            <a:r>
              <a:rPr lang="fr-FR" dirty="0"/>
              <a:t> 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D7959A-B3B2-44E0-A9D3-B65A05AACD2F}"/>
              </a:ext>
            </a:extLst>
          </p:cNvPr>
          <p:cNvSpPr txBox="1"/>
          <p:nvPr/>
        </p:nvSpPr>
        <p:spPr>
          <a:xfrm>
            <a:off x="475539" y="2291288"/>
            <a:ext cx="690253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 err="1"/>
              <a:t>Checkout</a:t>
            </a:r>
            <a:r>
              <a:rPr lang="fr-FR" sz="2000" dirty="0"/>
              <a:t> </a:t>
            </a:r>
            <a:r>
              <a:rPr lang="fr-FR" sz="2000" dirty="0" err="1"/>
              <a:t>tool</a:t>
            </a:r>
            <a:r>
              <a:rPr lang="fr-FR" sz="2000" dirty="0"/>
              <a:t> </a:t>
            </a:r>
            <a:r>
              <a:rPr lang="fr-FR" sz="2000" dirty="0" err="1"/>
              <a:t>from</a:t>
            </a:r>
            <a:r>
              <a:rPr lang="fr-FR" sz="2000" dirty="0"/>
              <a:t> official site: </a:t>
            </a:r>
            <a:br>
              <a:rPr lang="fr-FR" sz="2000" dirty="0"/>
            </a:br>
            <a:r>
              <a:rPr lang="fr-FR" sz="2000" dirty="0">
                <a:hlinkClick r:id="rId2"/>
              </a:rPr>
              <a:t>https://github.com/apache/parquet-mr/tree/master/parquet-cli</a:t>
            </a:r>
            <a:br>
              <a:rPr lang="fr-FR" sz="2000" dirty="0"/>
            </a:br>
            <a:br>
              <a:rPr lang="fr-FR" sz="2000" dirty="0"/>
            </a:br>
            <a:r>
              <a:rPr lang="fr-FR" sz="2000" dirty="0"/>
              <a:t>( notice the </a:t>
            </a:r>
            <a:r>
              <a:rPr lang="fr-FR" sz="2000" dirty="0" err="1"/>
              <a:t>tool</a:t>
            </a:r>
            <a:r>
              <a:rPr lang="fr-FR" sz="2000" dirty="0"/>
              <a:t> </a:t>
            </a:r>
            <a:r>
              <a:rPr lang="fr-FR" sz="2000" dirty="0" err="1"/>
              <a:t>was</a:t>
            </a:r>
            <a:r>
              <a:rPr lang="fr-FR" sz="2000" dirty="0"/>
              <a:t> </a:t>
            </a:r>
            <a:r>
              <a:rPr lang="fr-FR" sz="2000" dirty="0" err="1"/>
              <a:t>previously</a:t>
            </a:r>
            <a:r>
              <a:rPr lang="fr-FR" sz="2000" dirty="0"/>
              <a:t> </a:t>
            </a:r>
            <a:r>
              <a:rPr lang="fr-FR" sz="2000" dirty="0" err="1"/>
              <a:t>called</a:t>
            </a:r>
            <a:r>
              <a:rPr lang="fr-FR" sz="2000" dirty="0"/>
              <a:t> parquet-</a:t>
            </a:r>
            <a:r>
              <a:rPr lang="fr-FR" sz="2000" dirty="0" err="1"/>
              <a:t>tool</a:t>
            </a:r>
            <a:r>
              <a:rPr lang="fr-FR" sz="2000" dirty="0"/>
              <a:t> )</a:t>
            </a:r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Focus on </a:t>
            </a:r>
          </a:p>
          <a:p>
            <a:r>
              <a:rPr lang="fr-FR" sz="2000" dirty="0"/>
              <a:t>parquet « </a:t>
            </a:r>
            <a:r>
              <a:rPr lang="fr-FR" sz="2000" b="1" dirty="0"/>
              <a:t>pages</a:t>
            </a:r>
            <a:r>
              <a:rPr lang="fr-FR" sz="2000" dirty="0"/>
              <a:t> »</a:t>
            </a:r>
          </a:p>
          <a:p>
            <a:r>
              <a:rPr lang="fr-FR" sz="2000" dirty="0"/>
              <a:t>parquet « </a:t>
            </a:r>
            <a:r>
              <a:rPr lang="fr-FR" sz="2000" b="1" dirty="0" err="1"/>
              <a:t>dictionary</a:t>
            </a:r>
            <a:r>
              <a:rPr lang="fr-FR" sz="2000" dirty="0"/>
              <a:t> »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C94272-D38E-368F-28C0-64343451D4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5877" y="1809028"/>
            <a:ext cx="4370584" cy="49424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BAFAEF-2915-26D0-BAFD-4F8F973AE92A}"/>
              </a:ext>
            </a:extLst>
          </p:cNvPr>
          <p:cNvSpPr/>
          <p:nvPr/>
        </p:nvSpPr>
        <p:spPr>
          <a:xfrm>
            <a:off x="7617722" y="3851563"/>
            <a:ext cx="2774272" cy="284946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CFD4CDC-ECED-2138-FE79-E47A1515FC8B}"/>
              </a:ext>
            </a:extLst>
          </p:cNvPr>
          <p:cNvSpPr/>
          <p:nvPr/>
        </p:nvSpPr>
        <p:spPr>
          <a:xfrm>
            <a:off x="7617722" y="4175304"/>
            <a:ext cx="2774272" cy="284946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031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218F-C29D-00F3-A91B-5F09DB287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993" y="2581852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5442260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4D8E6-8A5B-9C63-AA96-75FC5E57F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96083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Take-Away</a:t>
            </a:r>
            <a:r>
              <a:rPr lang="fr-FR" dirty="0"/>
              <a:t> </a:t>
            </a:r>
            <a:br>
              <a:rPr lang="fr-FR" dirty="0"/>
            </a:br>
            <a:br>
              <a:rPr lang="fr-FR" dirty="0"/>
            </a:br>
            <a:r>
              <a:rPr lang="fr-FR" dirty="0" err="1"/>
              <a:t>What</a:t>
            </a:r>
            <a:r>
              <a:rPr lang="fr-FR" dirty="0"/>
              <a:t> You </a:t>
            </a:r>
            <a:r>
              <a:rPr lang="fr-FR" dirty="0" err="1"/>
              <a:t>learned</a:t>
            </a:r>
            <a:r>
              <a:rPr lang="fr-FR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4144487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4D8E6-8A5B-9C63-AA96-75FC5E57F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1063455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51E2-D58F-F242-532C-D550D72C0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Next </a:t>
            </a:r>
            <a:r>
              <a:rPr lang="fr-FR" dirty="0" err="1"/>
              <a:t>Steps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C0953-00EA-F8BF-D047-998B9247DD02}"/>
              </a:ext>
            </a:extLst>
          </p:cNvPr>
          <p:cNvSpPr txBox="1"/>
          <p:nvPr/>
        </p:nvSpPr>
        <p:spPr>
          <a:xfrm>
            <a:off x="4335838" y="2094807"/>
            <a:ext cx="5980163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More </a:t>
            </a:r>
            <a:r>
              <a:rPr lang="fr-FR" dirty="0" err="1"/>
              <a:t>CMs</a:t>
            </a:r>
            <a:endParaRPr lang="fr-FR" dirty="0"/>
          </a:p>
          <a:p>
            <a:endParaRPr lang="fr-FR" dirty="0"/>
          </a:p>
          <a:p>
            <a:r>
              <a:rPr lang="fr-FR" dirty="0"/>
              <a:t>More </a:t>
            </a:r>
            <a:r>
              <a:rPr lang="fr-FR" dirty="0" err="1"/>
              <a:t>TDs</a:t>
            </a:r>
            <a:endParaRPr lang="fr-FR" dirty="0"/>
          </a:p>
          <a:p>
            <a:endParaRPr lang="fr-FR" dirty="0"/>
          </a:p>
          <a:p>
            <a:r>
              <a:rPr lang="fr-FR" dirty="0"/>
              <a:t>Spark concepts:</a:t>
            </a:r>
          </a:p>
          <a:p>
            <a:pPr marL="285750" indent="-285750">
              <a:buFontTx/>
              <a:buChar char="-"/>
            </a:pPr>
            <a:r>
              <a:rPr lang="fr-FR" dirty="0"/>
              <a:t>SQL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Column</a:t>
            </a:r>
            <a:r>
              <a:rPr lang="fr-FR" dirty="0"/>
              <a:t> </a:t>
            </a:r>
            <a:r>
              <a:rPr lang="fr-FR" dirty="0" err="1"/>
              <a:t>Pruning</a:t>
            </a:r>
            <a:r>
              <a:rPr lang="fr-FR" dirty="0"/>
              <a:t> / Partition </a:t>
            </a:r>
            <a:r>
              <a:rPr lang="fr-FR" dirty="0" err="1"/>
              <a:t>Pruning</a:t>
            </a:r>
            <a:r>
              <a:rPr lang="fr-FR" dirty="0"/>
              <a:t> / </a:t>
            </a:r>
            <a:r>
              <a:rPr lang="fr-FR" dirty="0" err="1"/>
              <a:t>Predicate</a:t>
            </a:r>
            <a:r>
              <a:rPr lang="fr-FR" dirty="0"/>
              <a:t>-Push-Down</a:t>
            </a:r>
          </a:p>
          <a:p>
            <a:pPr marL="285750" indent="-285750">
              <a:buFontTx/>
              <a:buChar char="-"/>
            </a:pPr>
            <a:r>
              <a:rPr lang="fr-FR" dirty="0"/>
              <a:t>DAG, Distribution, </a:t>
            </a:r>
            <a:r>
              <a:rPr lang="fr-FR" dirty="0" err="1"/>
              <a:t>Optimizations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Spark Clustering</a:t>
            </a:r>
          </a:p>
          <a:p>
            <a:pPr marL="285750" indent="-285750">
              <a:buFontTx/>
              <a:buChar char="-"/>
            </a:pPr>
            <a:r>
              <a:rPr lang="fr-FR" dirty="0"/>
              <a:t>Java binding, UDF, </a:t>
            </a:r>
            <a:r>
              <a:rPr lang="fr-FR" dirty="0" err="1"/>
              <a:t>map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Spark Streaming</a:t>
            </a:r>
          </a:p>
          <a:p>
            <a:pPr marL="285750" indent="-285750">
              <a:buFontTx/>
              <a:buChar char="-"/>
            </a:pPr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95720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15: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exercise</a:t>
            </a:r>
            <a:r>
              <a:rPr lang="fr-FR" dirty="0"/>
              <a:t> 9)</a:t>
            </a:r>
            <a:br>
              <a:rPr lang="fr-FR" dirty="0"/>
            </a:br>
            <a:r>
              <a:rPr lang="fr-FR" dirty="0" err="1"/>
              <a:t>save</a:t>
            </a:r>
            <a:r>
              <a:rPr lang="fr-FR" dirty="0"/>
              <a:t> as parquet,  </a:t>
            </a:r>
            <a:r>
              <a:rPr lang="fr-FR" dirty="0" err="1"/>
              <a:t>load</a:t>
            </a:r>
            <a:r>
              <a:rPr lang="fr-FR" dirty="0"/>
              <a:t> parquet 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AE15C2-0AB9-3808-BD3B-575B00E3ECEC}"/>
              </a:ext>
            </a:extLst>
          </p:cNvPr>
          <p:cNvSpPr txBox="1"/>
          <p:nvPr/>
        </p:nvSpPr>
        <p:spPr>
          <a:xfrm>
            <a:off x="1861461" y="1580169"/>
            <a:ext cx="964148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a/ </a:t>
            </a:r>
            <a:r>
              <a:rPr lang="fr-FR" sz="2400" dirty="0" err="1"/>
              <a:t>Convert</a:t>
            </a:r>
            <a:r>
              <a:rPr lang="fr-FR" sz="2400" dirty="0"/>
              <a:t> </a:t>
            </a:r>
            <a:r>
              <a:rPr lang="fr-FR" sz="2400" dirty="0" err="1"/>
              <a:t>Dataset</a:t>
            </a:r>
            <a:r>
              <a:rPr lang="fr-FR" sz="2400" dirty="0"/>
              <a:t> </a:t>
            </a:r>
            <a:r>
              <a:rPr lang="fr-FR" sz="2400" dirty="0" err="1"/>
              <a:t>addresses</a:t>
            </a:r>
            <a:r>
              <a:rPr lang="fr-FR" sz="2400" dirty="0"/>
              <a:t> </a:t>
            </a:r>
            <a:r>
              <a:rPr lang="fr-FR" sz="2400" dirty="0" err="1"/>
              <a:t>loaded</a:t>
            </a:r>
            <a:r>
              <a:rPr lang="fr-FR" sz="2400" dirty="0"/>
              <a:t> (.. </a:t>
            </a:r>
            <a:r>
              <a:rPr lang="fr-FR" sz="2400" dirty="0" err="1"/>
              <a:t>from</a:t>
            </a:r>
            <a:r>
              <a:rPr lang="fr-FR" sz="2400" dirty="0"/>
              <a:t> CSV files)</a:t>
            </a:r>
          </a:p>
          <a:p>
            <a:r>
              <a:rPr lang="fr-FR" sz="2400" dirty="0"/>
              <a:t>  </a:t>
            </a:r>
            <a:r>
              <a:rPr lang="fr-FR" sz="2400" dirty="0" err="1"/>
              <a:t>into</a:t>
            </a:r>
            <a:r>
              <a:rPr lang="fr-FR" sz="2400" dirty="0"/>
              <a:t> PARQUET files</a:t>
            </a:r>
          </a:p>
          <a:p>
            <a:endParaRPr lang="fr-FR" sz="2400" dirty="0"/>
          </a:p>
          <a:p>
            <a:r>
              <a:rPr lang="fr-FR" sz="2400" dirty="0"/>
              <a:t>b/ look at </a:t>
            </a:r>
            <a:r>
              <a:rPr lang="fr-FR" sz="2400" dirty="0" err="1"/>
              <a:t>written</a:t>
            </a:r>
            <a:r>
              <a:rPr lang="fr-FR" sz="2400" dirty="0"/>
              <a:t> file</a:t>
            </a:r>
            <a:br>
              <a:rPr lang="fr-FR" sz="2400" dirty="0"/>
            </a:br>
            <a:endParaRPr lang="fr-FR" sz="2400" dirty="0"/>
          </a:p>
          <a:p>
            <a:r>
              <a:rPr lang="fr-FR" sz="2400" dirty="0"/>
              <a:t>   compare file size of csv/ </a:t>
            </a:r>
            <a:r>
              <a:rPr lang="fr-FR" sz="2400" dirty="0" err="1"/>
              <a:t>json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Parquet</a:t>
            </a:r>
          </a:p>
          <a:p>
            <a:endParaRPr lang="fr-FR" sz="2400" dirty="0"/>
          </a:p>
          <a:p>
            <a:r>
              <a:rPr lang="fr-FR" sz="2400" dirty="0"/>
              <a:t>c/ </a:t>
            </a:r>
            <a:r>
              <a:rPr lang="fr-FR" sz="2400" dirty="0" err="1"/>
              <a:t>reload</a:t>
            </a:r>
            <a:r>
              <a:rPr lang="fr-FR" sz="2400" dirty="0"/>
              <a:t> </a:t>
            </a:r>
            <a:r>
              <a:rPr lang="fr-FR" sz="2400" dirty="0" err="1"/>
              <a:t>dataset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Parquet file</a:t>
            </a:r>
          </a:p>
          <a:p>
            <a:endParaRPr lang="fr-FR" sz="2400" dirty="0"/>
          </a:p>
          <a:p>
            <a:r>
              <a:rPr lang="fr-FR" sz="2400" dirty="0"/>
              <a:t>d/ notice more memory </a:t>
            </a:r>
            <a:r>
              <a:rPr lang="fr-FR" sz="2400" dirty="0" err="1"/>
              <a:t>needs</a:t>
            </a:r>
            <a:r>
              <a:rPr lang="fr-FR" sz="2400" dirty="0"/>
              <a:t> </a:t>
            </a:r>
            <a:r>
              <a:rPr lang="fr-FR" sz="2400" dirty="0" err="1"/>
              <a:t>during</a:t>
            </a:r>
            <a:r>
              <a:rPr lang="fr-FR" sz="2400" dirty="0"/>
              <a:t> conversion, logs </a:t>
            </a:r>
            <a:r>
              <a:rPr lang="fr-FR" sz="2400" dirty="0" err="1"/>
              <a:t>example</a:t>
            </a:r>
            <a:r>
              <a:rPr lang="fr-FR" sz="2400" dirty="0"/>
              <a:t> </a:t>
            </a:r>
          </a:p>
          <a:p>
            <a:r>
              <a:rPr lang="en-US" sz="2400" dirty="0"/>
              <a:t>WARN </a:t>
            </a:r>
            <a:r>
              <a:rPr lang="en-US" sz="2400" dirty="0" err="1"/>
              <a:t>MemoryManager</a:t>
            </a:r>
            <a:r>
              <a:rPr lang="en-US" sz="2400" dirty="0"/>
              <a:t>: Total allocation exceeds 95,00% ..of heap memory</a:t>
            </a:r>
          </a:p>
          <a:p>
            <a:r>
              <a:rPr lang="en-US" sz="2400" dirty="0"/>
              <a:t>Scaling row group sizes to 96,54% for 7 writers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90153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14FF8-1EEE-74D7-F79D-7E744C61F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67D849-7CA3-564C-309C-4F36D4138F5E}"/>
              </a:ext>
            </a:extLst>
          </p:cNvPr>
          <p:cNvSpPr txBox="1"/>
          <p:nvPr/>
        </p:nvSpPr>
        <p:spPr>
          <a:xfrm>
            <a:off x="2180566" y="1024361"/>
            <a:ext cx="880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allAdressDs.write.format</a:t>
            </a:r>
            <a:r>
              <a:rPr lang="fr-FR" dirty="0"/>
              <a:t>("parquet").</a:t>
            </a:r>
            <a:r>
              <a:rPr lang="fr-FR" dirty="0" err="1"/>
              <a:t>save</a:t>
            </a:r>
            <a:r>
              <a:rPr lang="fr-FR" dirty="0"/>
              <a:t>("C:/data/OpenData-gouv.fr/bal/adresses-parquet")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3A139D-0100-4CCE-06A3-49CE83EEAE3F}"/>
              </a:ext>
            </a:extLst>
          </p:cNvPr>
          <p:cNvSpPr txBox="1"/>
          <p:nvPr/>
        </p:nvSpPr>
        <p:spPr>
          <a:xfrm>
            <a:off x="1743282" y="5296723"/>
            <a:ext cx="103240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allAdressDs.repartition</a:t>
            </a:r>
            <a:r>
              <a:rPr lang="fr-FR" dirty="0"/>
              <a:t>(1).</a:t>
            </a:r>
            <a:r>
              <a:rPr lang="fr-FR" dirty="0" err="1"/>
              <a:t>write.format</a:t>
            </a:r>
            <a:r>
              <a:rPr lang="fr-FR" dirty="0"/>
              <a:t>("parquet").</a:t>
            </a:r>
            <a:r>
              <a:rPr lang="fr-FR" dirty="0" err="1"/>
              <a:t>save</a:t>
            </a:r>
            <a:r>
              <a:rPr lang="fr-FR" dirty="0"/>
              <a:t>("C:/data/OpenData-gouv.fr/bal/adresses-parquet1")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D5507B74-065C-4824-2E8B-40FD8CFEC523}"/>
              </a:ext>
            </a:extLst>
          </p:cNvPr>
          <p:cNvSpPr/>
          <p:nvPr/>
        </p:nvSpPr>
        <p:spPr>
          <a:xfrm>
            <a:off x="3486562" y="4953548"/>
            <a:ext cx="467067" cy="296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6D2427CC-7DB4-9E94-1DE8-0095C04FDA83}"/>
              </a:ext>
            </a:extLst>
          </p:cNvPr>
          <p:cNvSpPr/>
          <p:nvPr/>
        </p:nvSpPr>
        <p:spPr>
          <a:xfrm>
            <a:off x="7783834" y="3289341"/>
            <a:ext cx="467067" cy="2960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97B003-CF29-8960-8D4D-F909446A2330}"/>
              </a:ext>
            </a:extLst>
          </p:cNvPr>
          <p:cNvSpPr txBox="1"/>
          <p:nvPr/>
        </p:nvSpPr>
        <p:spPr>
          <a:xfrm>
            <a:off x="7235139" y="3671110"/>
            <a:ext cx="31811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More on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later</a:t>
            </a:r>
            <a:r>
              <a:rPr lang="fr-FR" dirty="0"/>
              <a:t>…</a:t>
            </a:r>
            <a:br>
              <a:rPr lang="fr-FR" dirty="0"/>
            </a:br>
            <a:r>
              <a:rPr lang="fr-FR" dirty="0" err="1"/>
              <a:t>spark</a:t>
            </a:r>
            <a:r>
              <a:rPr lang="fr-FR" dirty="0"/>
              <a:t> has split </a:t>
            </a:r>
            <a:r>
              <a:rPr lang="fr-FR" dirty="0" err="1"/>
              <a:t>into</a:t>
            </a:r>
            <a:r>
              <a:rPr lang="fr-FR" dirty="0"/>
              <a:t> 26 partitions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D49C77-1B79-62D5-32C4-57DDFBD5B7BC}"/>
              </a:ext>
            </a:extLst>
          </p:cNvPr>
          <p:cNvSpPr txBox="1"/>
          <p:nvPr/>
        </p:nvSpPr>
        <p:spPr>
          <a:xfrm>
            <a:off x="1994765" y="4263166"/>
            <a:ext cx="4907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More on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later</a:t>
            </a:r>
            <a:r>
              <a:rPr lang="fr-FR" dirty="0"/>
              <a:t>…</a:t>
            </a:r>
            <a:br>
              <a:rPr lang="fr-FR" dirty="0"/>
            </a:br>
            <a:r>
              <a:rPr lang="fr-FR" dirty="0" err="1"/>
              <a:t>retry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force </a:t>
            </a:r>
            <a:r>
              <a:rPr lang="fr-FR" dirty="0" err="1"/>
              <a:t>spark</a:t>
            </a:r>
            <a:r>
              <a:rPr lang="fr-FR" dirty="0"/>
              <a:t> « </a:t>
            </a:r>
            <a:r>
              <a:rPr lang="fr-FR" dirty="0" err="1"/>
              <a:t>repartition</a:t>
            </a:r>
            <a:r>
              <a:rPr lang="fr-FR" dirty="0"/>
              <a:t> » to </a:t>
            </a:r>
            <a:r>
              <a:rPr lang="fr-FR" dirty="0" err="1"/>
              <a:t>write</a:t>
            </a:r>
            <a:r>
              <a:rPr lang="fr-FR" dirty="0"/>
              <a:t> 1 file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8DEF3B3-230E-638B-B178-B6605FE1D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652" y="1393693"/>
            <a:ext cx="7754022" cy="180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92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FD96-CFAD-88C8-1D67-D6F2BB219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5145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16 :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exercise</a:t>
            </a:r>
            <a:r>
              <a:rPr lang="fr-FR" dirty="0"/>
              <a:t> 10)</a:t>
            </a:r>
            <a:br>
              <a:rPr lang="fr-FR" dirty="0"/>
            </a:br>
            <a:r>
              <a:rPr lang="fr-FR" dirty="0" err="1"/>
              <a:t>analyze</a:t>
            </a:r>
            <a:r>
              <a:rPr lang="fr-FR" dirty="0"/>
              <a:t> </a:t>
            </a:r>
            <a:r>
              <a:rPr lang="fr-FR" dirty="0" err="1"/>
              <a:t>written</a:t>
            </a:r>
            <a:r>
              <a:rPr lang="fr-FR" dirty="0"/>
              <a:t> PARQUET files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350AED-5296-3656-79CB-1BD9D43B2F75}"/>
              </a:ext>
            </a:extLst>
          </p:cNvPr>
          <p:cNvSpPr txBox="1"/>
          <p:nvPr/>
        </p:nvSpPr>
        <p:spPr>
          <a:xfrm>
            <a:off x="1190692" y="1749858"/>
            <a:ext cx="1077416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 err="1"/>
              <a:t>Repeat</a:t>
            </a:r>
            <a:r>
              <a:rPr lang="fr-FR" sz="2400" b="1" dirty="0"/>
              <a:t> the </a:t>
            </a:r>
            <a:r>
              <a:rPr lang="fr-FR" sz="2400" b="1" dirty="0" err="1"/>
              <a:t>same</a:t>
            </a:r>
            <a:r>
              <a:rPr lang="fr-FR" sz="2400" b="1" dirty="0"/>
              <a:t> </a:t>
            </a:r>
            <a:r>
              <a:rPr lang="fr-FR" sz="2400" b="1" dirty="0" err="1"/>
              <a:t>operation</a:t>
            </a:r>
            <a:r>
              <a:rPr lang="fr-FR" sz="2400" b="1" dirty="0"/>
              <a:t> </a:t>
            </a:r>
            <a:r>
              <a:rPr lang="fr-FR" sz="2400" b="1" dirty="0" err="1"/>
              <a:t>twice</a:t>
            </a:r>
            <a:r>
              <a:rPr lang="fr-FR" sz="2400" b="1" dirty="0"/>
              <a:t>, and notice </a:t>
            </a:r>
            <a:r>
              <a:rPr lang="fr-FR" sz="2400" b="1" dirty="0" err="1"/>
              <a:t>that</a:t>
            </a:r>
            <a:endParaRPr lang="fr-FR" sz="2400" b="1" dirty="0"/>
          </a:p>
          <a:p>
            <a:endParaRPr lang="fr-FR" sz="2400" dirty="0"/>
          </a:p>
          <a:p>
            <a:r>
              <a:rPr lang="fr-FR" sz="2400" dirty="0"/>
              <a:t>1/ </a:t>
            </a:r>
            <a:r>
              <a:rPr lang="fr-FR" sz="2400" dirty="0" err="1"/>
              <a:t>you</a:t>
            </a:r>
            <a:r>
              <a:rPr lang="fr-FR" sz="2400" dirty="0"/>
              <a:t> can not </a:t>
            </a:r>
            <a:r>
              <a:rPr lang="fr-FR" sz="2400" dirty="0" err="1"/>
              <a:t>specify</a:t>
            </a:r>
            <a:r>
              <a:rPr lang="fr-FR" sz="2400" dirty="0"/>
              <a:t> the file </a:t>
            </a:r>
            <a:r>
              <a:rPr lang="fr-FR" sz="2400" dirty="0" err="1"/>
              <a:t>names</a:t>
            </a:r>
            <a:r>
              <a:rPr lang="fr-FR" sz="2400" dirty="0"/>
              <a:t> .. </a:t>
            </a:r>
            <a:r>
              <a:rPr lang="fr-FR" sz="2400" dirty="0" err="1"/>
              <a:t>Only</a:t>
            </a:r>
            <a:r>
              <a:rPr lang="fr-FR" sz="2400" dirty="0"/>
              <a:t> an </a:t>
            </a:r>
            <a:r>
              <a:rPr lang="fr-FR" sz="2400" dirty="0" err="1"/>
              <a:t>empty</a:t>
            </a:r>
            <a:r>
              <a:rPr lang="fr-FR" sz="2400" dirty="0"/>
              <a:t> directory </a:t>
            </a:r>
            <a:r>
              <a:rPr lang="fr-FR" sz="2400" dirty="0" err="1"/>
              <a:t>name</a:t>
            </a:r>
            <a:r>
              <a:rPr lang="fr-FR" sz="2400" dirty="0"/>
              <a:t> !</a:t>
            </a:r>
          </a:p>
          <a:p>
            <a:endParaRPr lang="fr-FR" sz="2400" dirty="0"/>
          </a:p>
          <a:p>
            <a:r>
              <a:rPr lang="fr-FR" sz="2400" dirty="0"/>
              <a:t>2/ the file </a:t>
            </a:r>
            <a:r>
              <a:rPr lang="fr-FR" sz="2400" dirty="0" err="1"/>
              <a:t>names</a:t>
            </a:r>
            <a:r>
              <a:rPr lang="fr-FR" sz="2400" dirty="0"/>
              <a:t> are </a:t>
            </a:r>
            <a:r>
              <a:rPr lang="fr-FR" sz="2400" dirty="0" err="1"/>
              <a:t>generated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a unique UUID</a:t>
            </a:r>
            <a:br>
              <a:rPr lang="fr-FR" sz="2400" dirty="0"/>
            </a:br>
            <a:r>
              <a:rPr lang="fr-FR" sz="2400" dirty="0"/>
              <a:t>      part-00{</a:t>
            </a:r>
            <a:r>
              <a:rPr lang="fr-FR" sz="2400" dirty="0" err="1"/>
              <a:t>partNumber</a:t>
            </a:r>
            <a:r>
              <a:rPr lang="fr-FR" sz="2400" dirty="0"/>
              <a:t>}-{UUID}-c000.snappy.parquet</a:t>
            </a:r>
          </a:p>
          <a:p>
            <a:endParaRPr lang="fr-FR" sz="2400" dirty="0"/>
          </a:p>
          <a:p>
            <a:r>
              <a:rPr lang="fr-FR" sz="2400" dirty="0"/>
              <a:t>3/ </a:t>
            </a:r>
            <a:r>
              <a:rPr lang="fr-FR" sz="2400" dirty="0" err="1"/>
              <a:t>during</a:t>
            </a:r>
            <a:r>
              <a:rPr lang="fr-FR" sz="2400" dirty="0"/>
              <a:t> </a:t>
            </a:r>
            <a:r>
              <a:rPr lang="fr-FR" sz="2400" dirty="0" err="1"/>
              <a:t>write</a:t>
            </a:r>
            <a:r>
              <a:rPr lang="fr-FR" sz="2400" dirty="0"/>
              <a:t> time… </a:t>
            </a:r>
            <a:r>
              <a:rPr lang="fr-FR" sz="2400" dirty="0" err="1"/>
              <a:t>spark</a:t>
            </a:r>
            <a:r>
              <a:rPr lang="fr-FR" sz="2400" dirty="0"/>
              <a:t> </a:t>
            </a:r>
            <a:r>
              <a:rPr lang="fr-FR" sz="2400" dirty="0" err="1"/>
              <a:t>write</a:t>
            </a:r>
            <a:r>
              <a:rPr lang="fr-FR" sz="2400" dirty="0"/>
              <a:t> to « _</a:t>
            </a:r>
            <a:r>
              <a:rPr lang="fr-FR" sz="2400" dirty="0" err="1"/>
              <a:t>temporary</a:t>
            </a:r>
            <a:r>
              <a:rPr lang="fr-FR" sz="2400" dirty="0"/>
              <a:t> » </a:t>
            </a:r>
            <a:r>
              <a:rPr lang="fr-FR" sz="2400" dirty="0" err="1"/>
              <a:t>sub</a:t>
            </a:r>
            <a:r>
              <a:rPr lang="fr-FR" sz="2400" dirty="0"/>
              <a:t> </a:t>
            </a:r>
            <a:r>
              <a:rPr lang="fr-FR" sz="2400" dirty="0" err="1"/>
              <a:t>dir</a:t>
            </a:r>
            <a:r>
              <a:rPr lang="fr-FR" sz="2400" dirty="0"/>
              <a:t>, </a:t>
            </a:r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rename</a:t>
            </a:r>
            <a:r>
              <a:rPr lang="fr-FR" sz="2400" dirty="0"/>
              <a:t> at the end </a:t>
            </a:r>
          </a:p>
          <a:p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spark</a:t>
            </a:r>
            <a:r>
              <a:rPr lang="fr-FR" sz="2400" dirty="0"/>
              <a:t> has </a:t>
            </a:r>
            <a:r>
              <a:rPr lang="fr-FR" sz="2400" dirty="0" err="1"/>
              <a:t>written</a:t>
            </a:r>
            <a:r>
              <a:rPr lang="fr-FR" sz="2400" dirty="0"/>
              <a:t> </a:t>
            </a:r>
            <a:r>
              <a:rPr lang="fr-FR" sz="2400" dirty="0" err="1"/>
              <a:t>several</a:t>
            </a:r>
            <a:r>
              <a:rPr lang="fr-FR" sz="2400" dirty="0"/>
              <a:t> files …</a:t>
            </a:r>
            <a:br>
              <a:rPr lang="fr-FR" sz="2400" dirty="0"/>
            </a:br>
            <a:r>
              <a:rPr lang="fr-FR" sz="2400" dirty="0"/>
              <a:t>    If </a:t>
            </a:r>
            <a:r>
              <a:rPr lang="fr-FR" sz="2400" dirty="0" err="1"/>
              <a:t>using</a:t>
            </a:r>
            <a:r>
              <a:rPr lang="fr-FR" sz="2400" dirty="0"/>
              <a:t> the full </a:t>
            </a:r>
            <a:r>
              <a:rPr lang="fr-FR" sz="2400" dirty="0" err="1"/>
              <a:t>dataset</a:t>
            </a:r>
            <a:r>
              <a:rPr lang="fr-FR" sz="2400" dirty="0"/>
              <a:t> of 3Giga .. Spark </a:t>
            </a:r>
            <a:r>
              <a:rPr lang="fr-FR" sz="2400" dirty="0" err="1"/>
              <a:t>write</a:t>
            </a:r>
            <a:r>
              <a:rPr lang="fr-FR" sz="2400" dirty="0"/>
              <a:t> 26 parquet files 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086007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AB30-1236-B52D-DBEF-7188F191A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16 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9BD6C5-342D-F302-BA2A-6AD16D3E3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775" y="977647"/>
            <a:ext cx="8428450" cy="42294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156F97-8846-A3DA-BD9D-60AE51537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573" y="5698944"/>
            <a:ext cx="7315834" cy="9716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254979-CC55-CEAB-EED7-6DDADFBF01F8}"/>
              </a:ext>
            </a:extLst>
          </p:cNvPr>
          <p:cNvSpPr txBox="1"/>
          <p:nvPr/>
        </p:nvSpPr>
        <p:spPr>
          <a:xfrm>
            <a:off x="1396721" y="5441183"/>
            <a:ext cx="3845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Compare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previous</a:t>
            </a:r>
            <a:r>
              <a:rPr lang="fr-FR" dirty="0"/>
              <a:t> 26 </a:t>
            </a:r>
            <a:r>
              <a:rPr lang="fr-FR" dirty="0" err="1"/>
              <a:t>json</a:t>
            </a:r>
            <a:r>
              <a:rPr lang="fr-FR" dirty="0"/>
              <a:t> files …  </a:t>
            </a:r>
          </a:p>
        </p:txBody>
      </p:sp>
    </p:spTree>
    <p:extLst>
      <p:ext uri="{BB962C8B-B14F-4D97-AF65-F5344CB8AC3E}">
        <p14:creationId xmlns:p14="http://schemas.microsoft.com/office/powerpoint/2010/main" val="4001010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CD198-798B-42F7-A723-7149E5F7F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9AE6F1-A995-14B5-83BB-90663FF1D9AF}"/>
              </a:ext>
            </a:extLst>
          </p:cNvPr>
          <p:cNvSpPr txBox="1"/>
          <p:nvPr/>
        </p:nvSpPr>
        <p:spPr>
          <a:xfrm>
            <a:off x="2326193" y="2833636"/>
            <a:ext cx="858010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Parquet files …. </a:t>
            </a:r>
            <a:r>
              <a:rPr lang="fr-FR" sz="6600" dirty="0"/>
              <a:t>10x</a:t>
            </a:r>
            <a:r>
              <a:rPr lang="fr-FR" sz="3600" dirty="0"/>
              <a:t> </a:t>
            </a:r>
            <a:r>
              <a:rPr lang="fr-FR" sz="3600" dirty="0" err="1"/>
              <a:t>smaller</a:t>
            </a:r>
            <a:r>
              <a:rPr lang="fr-FR" sz="3600" dirty="0"/>
              <a:t> </a:t>
            </a:r>
            <a:r>
              <a:rPr lang="fr-FR" sz="3600" dirty="0" err="1"/>
              <a:t>than</a:t>
            </a:r>
            <a:r>
              <a:rPr lang="fr-FR" sz="3600" dirty="0"/>
              <a:t> </a:t>
            </a:r>
            <a:r>
              <a:rPr lang="fr-FR" sz="3600" dirty="0" err="1"/>
              <a:t>json</a:t>
            </a:r>
            <a:r>
              <a:rPr lang="fr-FR" sz="3600" dirty="0"/>
              <a:t> files</a:t>
            </a:r>
          </a:p>
        </p:txBody>
      </p:sp>
    </p:spTree>
    <p:extLst>
      <p:ext uri="{BB962C8B-B14F-4D97-AF65-F5344CB8AC3E}">
        <p14:creationId xmlns:p14="http://schemas.microsoft.com/office/powerpoint/2010/main" val="81478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/>
              <a:t>Objectives of TD2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45574-F8C6-508F-AF8A-A8CDA7DAD631}"/>
              </a:ext>
            </a:extLst>
          </p:cNvPr>
          <p:cNvSpPr txBox="1"/>
          <p:nvPr/>
        </p:nvSpPr>
        <p:spPr>
          <a:xfrm>
            <a:off x="3603285" y="1832297"/>
            <a:ext cx="568367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read</a:t>
            </a:r>
            <a:r>
              <a:rPr lang="fr-FR" sz="2400" dirty="0"/>
              <a:t> CSV files, </a:t>
            </a:r>
            <a:r>
              <a:rPr lang="fr-FR" sz="2400" dirty="0" err="1"/>
              <a:t>convert</a:t>
            </a:r>
            <a:r>
              <a:rPr lang="fr-FR" sz="2400" dirty="0"/>
              <a:t> options</a:t>
            </a:r>
          </a:p>
          <a:p>
            <a:endParaRPr lang="fr-FR" sz="2400" dirty="0"/>
          </a:p>
          <a:p>
            <a:r>
              <a:rPr lang="fr-FR" sz="2400" dirty="0"/>
              <a:t>2/ </a:t>
            </a:r>
            <a:r>
              <a:rPr lang="fr-FR" sz="2400" dirty="0" err="1"/>
              <a:t>read</a:t>
            </a:r>
            <a:r>
              <a:rPr lang="fr-FR" sz="2400" dirty="0"/>
              <a:t> combine </a:t>
            </a:r>
            <a:r>
              <a:rPr lang="fr-FR" sz="2400" dirty="0" err="1"/>
              <a:t>several</a:t>
            </a:r>
            <a:r>
              <a:rPr lang="fr-FR" sz="2400" dirty="0"/>
              <a:t> files</a:t>
            </a:r>
          </a:p>
          <a:p>
            <a:br>
              <a:rPr lang="fr-FR" sz="2400" dirty="0"/>
            </a:br>
            <a:r>
              <a:rPr lang="fr-FR" sz="2400" dirty="0"/>
              <a:t>3/ </a:t>
            </a:r>
            <a:r>
              <a:rPr lang="fr-FR" sz="2400" dirty="0" err="1"/>
              <a:t>others</a:t>
            </a:r>
            <a:r>
              <a:rPr lang="fr-FR" sz="2400" dirty="0"/>
              <a:t> file format: </a:t>
            </a:r>
            <a:r>
              <a:rPr lang="fr-FR" sz="2400" dirty="0" err="1"/>
              <a:t>json</a:t>
            </a:r>
            <a:r>
              <a:rPr lang="fr-FR" sz="2400" dirty="0"/>
              <a:t>, </a:t>
            </a:r>
            <a:r>
              <a:rPr lang="fr-FR" sz="2400" dirty="0" err="1"/>
              <a:t>nd-json</a:t>
            </a:r>
            <a:r>
              <a:rPr lang="fr-FR" sz="2400" dirty="0"/>
              <a:t>, xml, </a:t>
            </a:r>
            <a:r>
              <a:rPr lang="fr-FR" sz="2400" dirty="0" err="1"/>
              <a:t>text</a:t>
            </a:r>
            <a:br>
              <a:rPr lang="fr-FR" sz="2400" dirty="0"/>
            </a:br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write</a:t>
            </a:r>
            <a:r>
              <a:rPr lang="fr-FR" sz="2400" dirty="0"/>
              <a:t> to PARQUET files </a:t>
            </a:r>
            <a:r>
              <a:rPr lang="fr-FR" sz="2400" dirty="0" err="1"/>
              <a:t>dir</a:t>
            </a:r>
            <a:br>
              <a:rPr lang="fr-FR" sz="2400" dirty="0"/>
            </a:br>
            <a:r>
              <a:rPr lang="fr-FR" sz="2400" dirty="0"/>
              <a:t>  </a:t>
            </a:r>
            <a:r>
              <a:rPr lang="fr-FR" sz="2400" dirty="0" err="1"/>
              <a:t>repartitionning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5/ Discover PARQUET format optimisations</a:t>
            </a:r>
          </a:p>
          <a:p>
            <a:endParaRPr lang="fr-FR" sz="2400" dirty="0"/>
          </a:p>
        </p:txBody>
      </p:sp>
      <p:pic>
        <p:nvPicPr>
          <p:cNvPr id="6" name="Picture 2" descr="Image result for checkmark icon">
            <a:extLst>
              <a:ext uri="{FF2B5EF4-FFF2-40B4-BE49-F238E27FC236}">
                <a16:creationId xmlns:a16="http://schemas.microsoft.com/office/drawing/2014/main" id="{DCC66C3A-3BE2-08FF-DE96-809FDE10E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1695798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Image result for checkmark icon">
            <a:extLst>
              <a:ext uri="{FF2B5EF4-FFF2-40B4-BE49-F238E27FC236}">
                <a16:creationId xmlns:a16="http://schemas.microsoft.com/office/drawing/2014/main" id="{674A3549-5159-420F-597B-65332E413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2432859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Image result for checkmark icon">
            <a:extLst>
              <a:ext uri="{FF2B5EF4-FFF2-40B4-BE49-F238E27FC236}">
                <a16:creationId xmlns:a16="http://schemas.microsoft.com/office/drawing/2014/main" id="{7982212B-D19A-05B9-B80B-FD3D1C2FEB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3169920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Image result for checkmark icon">
            <a:extLst>
              <a:ext uri="{FF2B5EF4-FFF2-40B4-BE49-F238E27FC236}">
                <a16:creationId xmlns:a16="http://schemas.microsoft.com/office/drawing/2014/main" id="{37D25359-CE49-D070-5196-70D5B881CE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6388" y="3995559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69E649-879C-EAB8-9CF8-C26BF1D4BC25}"/>
              </a:ext>
            </a:extLst>
          </p:cNvPr>
          <p:cNvSpPr/>
          <p:nvPr/>
        </p:nvSpPr>
        <p:spPr>
          <a:xfrm>
            <a:off x="2396532" y="4425142"/>
            <a:ext cx="926917" cy="396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5F4BA30-1BA3-C887-C1BE-71D95A135F0E}"/>
              </a:ext>
            </a:extLst>
          </p:cNvPr>
          <p:cNvSpPr/>
          <p:nvPr/>
        </p:nvSpPr>
        <p:spPr>
          <a:xfrm>
            <a:off x="2125705" y="4468590"/>
            <a:ext cx="1407621" cy="476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5622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A22FE-9930-79A4-8652-4A1A040E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263" y="365125"/>
            <a:ext cx="11499272" cy="1325563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17 : use </a:t>
            </a:r>
            <a:r>
              <a:rPr lang="fr-FR" dirty="0" err="1"/>
              <a:t>repartition</a:t>
            </a:r>
            <a:r>
              <a:rPr lang="fr-FR" dirty="0"/>
              <a:t>(1)</a:t>
            </a:r>
            <a:br>
              <a:rPr lang="fr-FR" dirty="0"/>
            </a:br>
            <a:r>
              <a:rPr lang="fr-FR" dirty="0"/>
              <a:t> </a:t>
            </a:r>
            <a:r>
              <a:rPr lang="fr-FR" dirty="0" err="1"/>
              <a:t>before</a:t>
            </a:r>
            <a:r>
              <a:rPr lang="fr-FR" dirty="0"/>
              <a:t> </a:t>
            </a:r>
            <a:r>
              <a:rPr lang="fr-FR" dirty="0" err="1"/>
              <a:t>writing</a:t>
            </a:r>
            <a:r>
              <a:rPr lang="fr-FR" dirty="0"/>
              <a:t> …  </a:t>
            </a:r>
            <a:r>
              <a:rPr lang="fr-FR" dirty="0" err="1"/>
              <a:t>redo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8E6ACB-AD95-5EC4-CA53-ECD1531FC8A0}"/>
              </a:ext>
            </a:extLst>
          </p:cNvPr>
          <p:cNvSpPr txBox="1"/>
          <p:nvPr/>
        </p:nvSpPr>
        <p:spPr>
          <a:xfrm>
            <a:off x="3400668" y="2696491"/>
            <a:ext cx="478842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a/ Use </a:t>
            </a:r>
            <a:r>
              <a:rPr lang="fr-FR" sz="2400" dirty="0" err="1"/>
              <a:t>allAdressDs.repartition</a:t>
            </a:r>
            <a:r>
              <a:rPr lang="fr-FR" sz="2400" dirty="0"/>
              <a:t>(1)</a:t>
            </a:r>
            <a:br>
              <a:rPr lang="fr-FR" sz="2400" dirty="0"/>
            </a:br>
            <a:r>
              <a:rPr lang="fr-FR" sz="2400" dirty="0"/>
              <a:t> </a:t>
            </a:r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write</a:t>
            </a:r>
            <a:r>
              <a:rPr lang="fr-FR" sz="2400" dirty="0"/>
              <a:t> to parquet </a:t>
            </a:r>
            <a:br>
              <a:rPr lang="fr-FR" sz="2400" dirty="0"/>
            </a:br>
            <a:r>
              <a:rPr lang="fr-FR" sz="2400" dirty="0"/>
              <a:t>(</a:t>
            </a:r>
            <a:r>
              <a:rPr lang="fr-FR" sz="2400" dirty="0" err="1"/>
              <a:t>choose</a:t>
            </a:r>
            <a:r>
              <a:rPr lang="fr-FR" sz="2400" dirty="0"/>
              <a:t> a new </a:t>
            </a:r>
            <a:r>
              <a:rPr lang="fr-FR" sz="2400" dirty="0" err="1"/>
              <a:t>empty</a:t>
            </a:r>
            <a:r>
              <a:rPr lang="fr-FR" sz="2400" dirty="0"/>
              <a:t> directory </a:t>
            </a:r>
            <a:r>
              <a:rPr lang="fr-FR" sz="2400" dirty="0" err="1"/>
              <a:t>path</a:t>
            </a:r>
            <a:r>
              <a:rPr lang="fr-FR" sz="2400" dirty="0"/>
              <a:t>)</a:t>
            </a:r>
          </a:p>
          <a:p>
            <a:endParaRPr lang="fr-FR" sz="2400" dirty="0"/>
          </a:p>
          <a:p>
            <a:r>
              <a:rPr lang="fr-FR" sz="2400" dirty="0"/>
              <a:t>b/  analyse </a:t>
            </a:r>
            <a:r>
              <a:rPr lang="fr-FR" sz="2400" dirty="0" err="1"/>
              <a:t>written</a:t>
            </a:r>
            <a:r>
              <a:rPr lang="fr-FR" sz="2400" dirty="0"/>
              <a:t> file </a:t>
            </a:r>
          </a:p>
          <a:p>
            <a:endParaRPr lang="fr-FR" sz="2400" dirty="0"/>
          </a:p>
          <a:p>
            <a:r>
              <a:rPr lang="fr-FR" sz="2400" dirty="0"/>
              <a:t>c/ </a:t>
            </a:r>
            <a:r>
              <a:rPr lang="fr-FR" sz="2400" dirty="0" err="1"/>
              <a:t>Explain</a:t>
            </a:r>
            <a:r>
              <a:rPr lang="fr-FR" sz="2400" dirty="0"/>
              <a:t> </a:t>
            </a:r>
            <a:r>
              <a:rPr lang="fr-FR" sz="2400" dirty="0" err="1"/>
              <a:t>what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does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782033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5026</TotalTime>
  <Words>1212</Words>
  <Application>Microsoft Office PowerPoint</Application>
  <PresentationFormat>Widescreen</PresentationFormat>
  <Paragraphs>168</Paragraphs>
  <Slides>25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BigData – Spark Hands-On File IO - Parquet  TD2 - part 2/2</vt:lpstr>
      <vt:lpstr>Objectives of TD2</vt:lpstr>
      <vt:lpstr>Exercise 15:  (similar to exercise 9) save as parquet,  load parquet file</vt:lpstr>
      <vt:lpstr>Answer Exercise 15</vt:lpstr>
      <vt:lpstr>Exercise 16 : (similar to exercise 10) analyze written PARQUET files</vt:lpstr>
      <vt:lpstr>Answer Exercise 16 …</vt:lpstr>
      <vt:lpstr>Answer Exercise 16</vt:lpstr>
      <vt:lpstr>Objectives of TD2</vt:lpstr>
      <vt:lpstr>Exercise 17 : use repartition(1)  before writing …  redo</vt:lpstr>
      <vt:lpstr>Answer Exercise 17</vt:lpstr>
      <vt:lpstr>Exercise 18:  use .repartition(N)  … check N files are written</vt:lpstr>
      <vt:lpstr>Answer Exercise 18</vt:lpstr>
      <vt:lpstr>Objectives of TD2</vt:lpstr>
      <vt:lpstr>Exercise 19</vt:lpstr>
      <vt:lpstr>Answer Exercise 19</vt:lpstr>
      <vt:lpstr>Exercise 20 : columnar file format</vt:lpstr>
      <vt:lpstr>Exercise 21 :  always use .sortWithinPartition(..) after a .repartition() / before .write() !!</vt:lpstr>
      <vt:lpstr>Exercise 22 : MindMap</vt:lpstr>
      <vt:lpstr>Exercise 21</vt:lpstr>
      <vt:lpstr>Bonus Exercise …</vt:lpstr>
      <vt:lpstr>Exercise 22 : use paquet-cli to view internal file Page / ColumnChunk / Dictionaries ..</vt:lpstr>
      <vt:lpstr>Questions ?</vt:lpstr>
      <vt:lpstr>Take-Away   What You learned ?</vt:lpstr>
      <vt:lpstr>Questions ?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BigData – Spark TD2</dc:title>
  <dc:creator>arnaud.nauwynck@gmail.com</dc:creator>
  <cp:lastModifiedBy>NAUWYNCK Arnaud</cp:lastModifiedBy>
  <cp:revision>43</cp:revision>
  <cp:lastPrinted>2024-11-13T12:11:44Z</cp:lastPrinted>
  <dcterms:created xsi:type="dcterms:W3CDTF">2022-09-27T09:47:34Z</dcterms:created>
  <dcterms:modified xsi:type="dcterms:W3CDTF">2024-11-13T12:13:16Z</dcterms:modified>
</cp:coreProperties>
</file>