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82" r:id="rId3"/>
    <p:sldId id="291" r:id="rId4"/>
    <p:sldId id="292" r:id="rId5"/>
    <p:sldId id="257" r:id="rId6"/>
    <p:sldId id="258" r:id="rId7"/>
    <p:sldId id="283" r:id="rId8"/>
    <p:sldId id="259" r:id="rId9"/>
    <p:sldId id="260" r:id="rId10"/>
    <p:sldId id="284" r:id="rId11"/>
    <p:sldId id="285" r:id="rId12"/>
    <p:sldId id="261" r:id="rId13"/>
    <p:sldId id="262" r:id="rId14"/>
    <p:sldId id="263" r:id="rId15"/>
    <p:sldId id="290" r:id="rId16"/>
    <p:sldId id="286" r:id="rId17"/>
    <p:sldId id="287" r:id="rId18"/>
    <p:sldId id="264" r:id="rId19"/>
    <p:sldId id="288" r:id="rId20"/>
    <p:sldId id="289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4" r:id="rId30"/>
    <p:sldId id="273" r:id="rId31"/>
    <p:sldId id="293" r:id="rId32"/>
    <p:sldId id="294" r:id="rId33"/>
    <p:sldId id="275" r:id="rId34"/>
    <p:sldId id="276" r:id="rId3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2649" autoAdjust="0"/>
  </p:normalViewPr>
  <p:slideViewPr>
    <p:cSldViewPr snapToGrid="0">
      <p:cViewPr varScale="1">
        <p:scale>
          <a:sx n="80" d="100"/>
          <a:sy n="80" d="100"/>
        </p:scale>
        <p:origin x="6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57BF1-60D9-48A5-9817-6A11986DA37E}" type="datetimeFigureOut">
              <a:rPr lang="fr-FR" smtClean="0"/>
              <a:t>01/08/2022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7B014B-80DD-47AF-8436-82F697191C9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1693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B014B-80DD-47AF-8436-82F697191C9B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1028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B014B-80DD-47AF-8436-82F697191C9B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1886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B014B-80DD-47AF-8436-82F697191C9B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0761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F95F0-50E9-0865-E0C3-93DA8221E0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878024-70FE-14CF-8D0B-992A66DE3B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725CF-9EC8-9CF0-20AC-900C22C94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2DCE-E221-4766-83FC-BB84860A875C}" type="datetimeFigureOut">
              <a:rPr lang="fr-FR" smtClean="0"/>
              <a:t>01/08/2022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7A30F-0CB8-328E-E6D8-4D66FB668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10532-63B7-8C44-247E-75DF7BF72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FFD4-D1F1-41E2-B6FE-E1B165212C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2096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D402F-D6CB-B968-D37A-E1052B69C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7CECAF-2BC2-47AB-84BA-73BEFC9FB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B98D6-3CDB-7E52-D2AA-F95BDC51C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2DCE-E221-4766-83FC-BB84860A875C}" type="datetimeFigureOut">
              <a:rPr lang="fr-FR" smtClean="0"/>
              <a:t>01/08/2022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6909D-73DE-CCE2-161D-3ED7C8B18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14BDE-587A-90EA-DAE0-6AE2D8F2E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FFD4-D1F1-41E2-B6FE-E1B165212C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1585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BA33BC-21FB-C787-338F-1E4460DAEB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37FF3B-37B9-44BC-D1B5-70AF76626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BB67C-B268-5962-B92F-6D8047E08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2DCE-E221-4766-83FC-BB84860A875C}" type="datetimeFigureOut">
              <a:rPr lang="fr-FR" smtClean="0"/>
              <a:t>01/08/2022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46EAB-B64E-C54B-3A83-A26954752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A6B89-BE2C-C59B-BD93-1F031E59A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FFD4-D1F1-41E2-B6FE-E1B165212C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5050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D7E74-91CB-15BD-C4BD-4BF734B5D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FA1CD-6710-6576-DFCE-3A625E7B9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EE61A-0205-140A-61BD-F6E694D5A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2DCE-E221-4766-83FC-BB84860A875C}" type="datetimeFigureOut">
              <a:rPr lang="fr-FR" smtClean="0"/>
              <a:t>01/08/2022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903BF-E2C6-8EEF-A3CB-2788C7E0D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FD791-64CD-023D-8C5A-60B0C9BB3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FFD4-D1F1-41E2-B6FE-E1B165212C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866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FD493-B513-52E3-AB61-83D9D4347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E7834-658E-D29F-67C1-648BAB2B3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F1E48-1069-88A8-AC90-9A9D29C8F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2DCE-E221-4766-83FC-BB84860A875C}" type="datetimeFigureOut">
              <a:rPr lang="fr-FR" smtClean="0"/>
              <a:t>01/08/2022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0C45B-590D-E139-C359-CF67C979F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E7C08-BA73-BD19-5599-9B137BBF1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FFD4-D1F1-41E2-B6FE-E1B165212C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943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0DB88-279B-35D5-216B-FDEBC5C1B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D7583-CB5C-C8CA-34D7-046FA5D5B3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9097BC-4AFD-509E-01B3-E77C9963B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E2D70-35B1-3A05-0AEE-ECE04854F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2DCE-E221-4766-83FC-BB84860A875C}" type="datetimeFigureOut">
              <a:rPr lang="fr-FR" smtClean="0"/>
              <a:t>01/08/2022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C491F-128C-BBA0-7F7F-09E0A1656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2F8AD-33C8-D434-92ED-CCEA9558D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FFD4-D1F1-41E2-B6FE-E1B165212C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0871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D5D3E-7192-7AB3-3CAE-B98459288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5E1DA3-CA26-357E-C40C-EC63CDDCB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260324-5AD4-1E37-31DB-51417C915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80FF15-A755-157C-CE3A-EDD0E6488B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2D694C-EB65-D196-58B2-B843D64AA2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8F90-A835-B4CB-BB05-EC8B01638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2DCE-E221-4766-83FC-BB84860A875C}" type="datetimeFigureOut">
              <a:rPr lang="fr-FR" smtClean="0"/>
              <a:t>01/08/2022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E293B3-BC76-1D38-C0D0-35AC05364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B5CB43-4681-92E1-296D-2A48F5FD3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FFD4-D1F1-41E2-B6FE-E1B165212C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7704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AEE50-A198-E5BA-3834-0E139CC0B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F2D9FF-0F8F-A541-E787-2553C01E8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2DCE-E221-4766-83FC-BB84860A875C}" type="datetimeFigureOut">
              <a:rPr lang="fr-FR" smtClean="0"/>
              <a:t>01/08/2022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72493-2E5E-7E1D-7059-948CA90D7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C75E4C-B2BC-6356-4AF4-82BC52A99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FFD4-D1F1-41E2-B6FE-E1B165212C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6109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E975C1-FD54-5D6D-A4D5-036DC554B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2DCE-E221-4766-83FC-BB84860A875C}" type="datetimeFigureOut">
              <a:rPr lang="fr-FR" smtClean="0"/>
              <a:t>01/08/2022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A523B1-51F9-C731-6EC4-352B5A7D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EB0B1E-7042-F957-1726-FBF47062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FFD4-D1F1-41E2-B6FE-E1B165212C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3388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6126-5F56-7EF9-322F-4907E917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C0281-55D5-C368-6C02-9C58DC237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64D835-1BEC-6A40-193D-BFD57AF032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209C9C-3A55-33A6-A482-287EA7E28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2DCE-E221-4766-83FC-BB84860A875C}" type="datetimeFigureOut">
              <a:rPr lang="fr-FR" smtClean="0"/>
              <a:t>01/08/2022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067D8A-C19D-DFE8-310C-5DCBC1D39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A7989-27C1-048E-E283-CF73DBDDF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FFD4-D1F1-41E2-B6FE-E1B165212C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100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2CFA3-3FF9-2ABE-AF6A-74B11B90C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3D2B6E-73AB-C0A1-EE76-1E02E85FC9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6D109-8AF5-C297-309C-DADFD6271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305F47-E728-3241-7480-4FA2213B3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2DCE-E221-4766-83FC-BB84860A875C}" type="datetimeFigureOut">
              <a:rPr lang="fr-FR" smtClean="0"/>
              <a:t>01/08/2022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F04C7-57AE-B3FA-DAA0-59DDD150E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DE8F0-1A5E-B9BB-C103-C98C5D9E6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FFD4-D1F1-41E2-B6FE-E1B165212C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6654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E60E45-8D0E-9CDC-ED98-EC1FB35BB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AA5E2-DAF3-6C52-B199-F5D346F3D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AF0E4-2322-7169-3D10-32949A3A3D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02DCE-E221-4766-83FC-BB84860A875C}" type="datetimeFigureOut">
              <a:rPr lang="fr-FR" smtClean="0"/>
              <a:t>01/08/2022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3A280-2E49-64CD-D77E-FB33896EED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47629-65A6-4553-2129-DA43CF17D5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4FFD4-D1F1-41E2-B6FE-E1B165212C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7935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AEA4F-3B28-4ABD-C9B6-1BC71875CC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Java Langage &amp; JRE</a:t>
            </a:r>
            <a:br>
              <a:rPr lang="fr-FR" dirty="0"/>
            </a:br>
            <a:r>
              <a:rPr lang="fr-FR" dirty="0" err="1"/>
              <a:t>Internal</a:t>
            </a:r>
            <a:r>
              <a:rPr lang="fr-FR" dirty="0"/>
              <a:t>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4AD680-4AA7-571A-351B-A8A77C5638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75176"/>
            <a:ext cx="9144000" cy="565951"/>
          </a:xfrm>
        </p:spPr>
        <p:txBody>
          <a:bodyPr>
            <a:normAutofit fontScale="62500" lnSpcReduction="20000"/>
          </a:bodyPr>
          <a:lstStyle/>
          <a:p>
            <a:r>
              <a:rPr lang="fr-FR" dirty="0"/>
              <a:t>This document:</a:t>
            </a:r>
          </a:p>
          <a:p>
            <a:r>
              <a:rPr lang="fr-FR" dirty="0"/>
              <a:t>https://github.com/Arnaud-Nauwynck/presentations/blob/main/java/Java-Langage-JRE-Internal-Basics.pdf</a:t>
            </a:r>
          </a:p>
        </p:txBody>
      </p:sp>
    </p:spTree>
    <p:extLst>
      <p:ext uri="{BB962C8B-B14F-4D97-AF65-F5344CB8AC3E}">
        <p14:creationId xmlns:p14="http://schemas.microsoft.com/office/powerpoint/2010/main" val="3221212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B7DE8-901A-3964-46D6-080CFE7DF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0145"/>
          </a:xfrm>
        </p:spPr>
        <p:txBody>
          <a:bodyPr/>
          <a:lstStyle/>
          <a:p>
            <a:pPr algn="ctr"/>
            <a:r>
              <a:rPr lang="fr-FR" dirty="0" err="1"/>
              <a:t>Statement</a:t>
            </a: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20B5DD-06F1-7C28-AD1C-237DD25F983F}"/>
              </a:ext>
            </a:extLst>
          </p:cNvPr>
          <p:cNvSpPr txBox="1"/>
          <p:nvPr/>
        </p:nvSpPr>
        <p:spPr>
          <a:xfrm>
            <a:off x="2438400" y="3220720"/>
            <a:ext cx="583313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Something </a:t>
            </a:r>
            <a:r>
              <a:rPr lang="fr-FR" sz="2800" dirty="0" err="1"/>
              <a:t>that</a:t>
            </a:r>
            <a:r>
              <a:rPr lang="fr-FR" sz="2800" dirty="0"/>
              <a:t> can </a:t>
            </a:r>
            <a:r>
              <a:rPr lang="fr-FR" sz="2800" dirty="0" err="1"/>
              <a:t>be</a:t>
            </a:r>
            <a:r>
              <a:rPr lang="fr-FR" sz="2800" dirty="0"/>
              <a:t> </a:t>
            </a:r>
            <a:r>
              <a:rPr lang="fr-FR" sz="2800" dirty="0" err="1"/>
              <a:t>suffixed</a:t>
            </a:r>
            <a:r>
              <a:rPr lang="fr-FR" sz="2800" dirty="0"/>
              <a:t> by « ; »</a:t>
            </a:r>
          </a:p>
          <a:p>
            <a:r>
              <a:rPr lang="fr-FR" sz="2800" dirty="0"/>
              <a:t>or </a:t>
            </a:r>
            <a:r>
              <a:rPr lang="fr-FR" sz="2800" dirty="0" err="1"/>
              <a:t>wrapped</a:t>
            </a:r>
            <a:r>
              <a:rPr lang="fr-FR" sz="2800" dirty="0"/>
              <a:t> in « { ; ; } 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FE40AF-87F0-84CA-2DC1-5A99FB95C7F9}"/>
              </a:ext>
            </a:extLst>
          </p:cNvPr>
          <p:cNvSpPr txBox="1"/>
          <p:nvPr/>
        </p:nvSpPr>
        <p:spPr>
          <a:xfrm>
            <a:off x="2514600" y="4810760"/>
            <a:ext cx="4799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A </a:t>
            </a:r>
            <a:r>
              <a:rPr lang="fr-FR" sz="2400" dirty="0" err="1"/>
              <a:t>statement</a:t>
            </a:r>
            <a:r>
              <a:rPr lang="fr-FR" sz="2400" dirty="0"/>
              <a:t> has no type (or « </a:t>
            </a:r>
            <a:r>
              <a:rPr lang="fr-FR" sz="2400" dirty="0" err="1"/>
              <a:t>void</a:t>
            </a:r>
            <a:r>
              <a:rPr lang="fr-FR" sz="2400" dirty="0"/>
              <a:t> »)</a:t>
            </a:r>
          </a:p>
        </p:txBody>
      </p:sp>
    </p:spTree>
    <p:extLst>
      <p:ext uri="{BB962C8B-B14F-4D97-AF65-F5344CB8AC3E}">
        <p14:creationId xmlns:p14="http://schemas.microsoft.com/office/powerpoint/2010/main" val="449396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B7DE8-901A-3964-46D6-080CFE7DF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0145"/>
          </a:xfrm>
        </p:spPr>
        <p:txBody>
          <a:bodyPr/>
          <a:lstStyle/>
          <a:p>
            <a:pPr algn="ctr"/>
            <a:r>
              <a:rPr lang="fr-FR" dirty="0"/>
              <a:t>Expression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20B5DD-06F1-7C28-AD1C-237DD25F983F}"/>
              </a:ext>
            </a:extLst>
          </p:cNvPr>
          <p:cNvSpPr txBox="1"/>
          <p:nvPr/>
        </p:nvSpPr>
        <p:spPr>
          <a:xfrm>
            <a:off x="2438400" y="3220720"/>
            <a:ext cx="6616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Something </a:t>
            </a:r>
            <a:r>
              <a:rPr lang="fr-FR" sz="2800" dirty="0" err="1"/>
              <a:t>that</a:t>
            </a:r>
            <a:r>
              <a:rPr lang="fr-FR" sz="2800" dirty="0"/>
              <a:t> can </a:t>
            </a:r>
            <a:r>
              <a:rPr lang="fr-FR" sz="2800" dirty="0" err="1"/>
              <a:t>be</a:t>
            </a:r>
            <a:r>
              <a:rPr lang="fr-FR" sz="2800" dirty="0"/>
              <a:t> </a:t>
            </a:r>
            <a:r>
              <a:rPr lang="fr-FR" sz="2800" dirty="0" err="1"/>
              <a:t>wrapped</a:t>
            </a:r>
            <a:r>
              <a:rPr lang="fr-FR" sz="2800" dirty="0"/>
              <a:t> by « (  ..  ) 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FE40AF-87F0-84CA-2DC1-5A99FB95C7F9}"/>
              </a:ext>
            </a:extLst>
          </p:cNvPr>
          <p:cNvSpPr txBox="1"/>
          <p:nvPr/>
        </p:nvSpPr>
        <p:spPr>
          <a:xfrm>
            <a:off x="2438400" y="4467860"/>
            <a:ext cx="45773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A </a:t>
            </a:r>
            <a:r>
              <a:rPr lang="fr-FR" sz="2400" dirty="0" err="1"/>
              <a:t>statement</a:t>
            </a:r>
            <a:r>
              <a:rPr lang="fr-FR" sz="2400" dirty="0"/>
              <a:t> has a type  </a:t>
            </a:r>
            <a:r>
              <a:rPr lang="fr-FR" sz="2400" dirty="0" err="1"/>
              <a:t>amoung</a:t>
            </a:r>
            <a:endParaRPr lang="fr-FR" sz="2400" dirty="0"/>
          </a:p>
          <a:p>
            <a:r>
              <a:rPr lang="fr-FR" sz="2400" dirty="0"/>
              <a:t>- Primitive type </a:t>
            </a:r>
          </a:p>
          <a:p>
            <a:r>
              <a:rPr lang="fr-FR" sz="2400" dirty="0"/>
              <a:t>- Pointer to class/</a:t>
            </a:r>
            <a:r>
              <a:rPr lang="fr-FR" sz="2400" dirty="0" err="1"/>
              <a:t>enum</a:t>
            </a:r>
            <a:r>
              <a:rPr lang="fr-FR" sz="2400" dirty="0"/>
              <a:t>/interface/..</a:t>
            </a:r>
          </a:p>
          <a:p>
            <a:r>
              <a:rPr lang="fr-FR" sz="2400" dirty="0"/>
              <a:t>- </a:t>
            </a:r>
            <a:r>
              <a:rPr lang="fr-FR" sz="2400" dirty="0" err="1"/>
              <a:t>Array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727912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B7DE8-901A-3964-46D6-080CFE7DF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0145"/>
          </a:xfrm>
        </p:spPr>
        <p:txBody>
          <a:bodyPr/>
          <a:lstStyle/>
          <a:p>
            <a:pPr algn="ctr"/>
            <a:r>
              <a:rPr lang="fr-FR" dirty="0" err="1"/>
              <a:t>Declaration</a:t>
            </a:r>
            <a:r>
              <a:rPr lang="fr-FR" dirty="0"/>
              <a:t> </a:t>
            </a:r>
            <a:r>
              <a:rPr lang="fr-FR" dirty="0" err="1"/>
              <a:t>examples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4DF6E3-5B8C-6759-8203-B22750388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316" y="2096355"/>
            <a:ext cx="3339803" cy="3018570"/>
          </a:xfrm>
          <a:prstGeom prst="rect">
            <a:avLst/>
          </a:prstGeom>
        </p:spPr>
      </p:pic>
      <p:sp>
        <p:nvSpPr>
          <p:cNvPr id="3" name="Arrow: Up-Down 2">
            <a:extLst>
              <a:ext uri="{FF2B5EF4-FFF2-40B4-BE49-F238E27FC236}">
                <a16:creationId xmlns:a16="http://schemas.microsoft.com/office/drawing/2014/main" id="{C6BB6EC5-CF5C-5630-6361-DF0B23D7DC5B}"/>
              </a:ext>
            </a:extLst>
          </p:cNvPr>
          <p:cNvSpPr/>
          <p:nvPr/>
        </p:nvSpPr>
        <p:spPr>
          <a:xfrm>
            <a:off x="6096000" y="2185988"/>
            <a:ext cx="219075" cy="2928937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D40C1A-1B28-6997-B91C-AFAB1A890489}"/>
              </a:ext>
            </a:extLst>
          </p:cNvPr>
          <p:cNvSpPr txBox="1"/>
          <p:nvPr/>
        </p:nvSpPr>
        <p:spPr>
          <a:xfrm>
            <a:off x="6410326" y="2096355"/>
            <a:ext cx="178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Class </a:t>
            </a:r>
            <a:r>
              <a:rPr lang="fr-FR" dirty="0" err="1"/>
              <a:t>Declaration</a:t>
            </a:r>
            <a:endParaRPr lang="fr-FR" dirty="0"/>
          </a:p>
        </p:txBody>
      </p:sp>
      <p:sp>
        <p:nvSpPr>
          <p:cNvPr id="6" name="Arrow: Up-Down 5">
            <a:extLst>
              <a:ext uri="{FF2B5EF4-FFF2-40B4-BE49-F238E27FC236}">
                <a16:creationId xmlns:a16="http://schemas.microsoft.com/office/drawing/2014/main" id="{19B43F0F-6802-B9DA-14AE-8476034FE47C}"/>
              </a:ext>
            </a:extLst>
          </p:cNvPr>
          <p:cNvSpPr/>
          <p:nvPr/>
        </p:nvSpPr>
        <p:spPr>
          <a:xfrm>
            <a:off x="6732995" y="2586038"/>
            <a:ext cx="182155" cy="369332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B847CE-B92A-F4E2-925F-8D401A819A0C}"/>
              </a:ext>
            </a:extLst>
          </p:cNvPr>
          <p:cNvSpPr txBox="1"/>
          <p:nvPr/>
        </p:nvSpPr>
        <p:spPr>
          <a:xfrm>
            <a:off x="6975884" y="2586038"/>
            <a:ext cx="1763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Field </a:t>
            </a:r>
            <a:r>
              <a:rPr lang="fr-FR" dirty="0" err="1"/>
              <a:t>Declaration</a:t>
            </a:r>
            <a:endParaRPr lang="fr-FR" dirty="0"/>
          </a:p>
        </p:txBody>
      </p:sp>
      <p:sp>
        <p:nvSpPr>
          <p:cNvPr id="8" name="Arrow: Up-Down 7">
            <a:extLst>
              <a:ext uri="{FF2B5EF4-FFF2-40B4-BE49-F238E27FC236}">
                <a16:creationId xmlns:a16="http://schemas.microsoft.com/office/drawing/2014/main" id="{F9CB31F5-E7FE-1EAD-A6EA-559999F59234}"/>
              </a:ext>
            </a:extLst>
          </p:cNvPr>
          <p:cNvSpPr/>
          <p:nvPr/>
        </p:nvSpPr>
        <p:spPr>
          <a:xfrm>
            <a:off x="6732995" y="3075721"/>
            <a:ext cx="182155" cy="369332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312287-E04E-B0B2-5CB0-48065EA808F8}"/>
              </a:ext>
            </a:extLst>
          </p:cNvPr>
          <p:cNvSpPr txBox="1"/>
          <p:nvPr/>
        </p:nvSpPr>
        <p:spPr>
          <a:xfrm>
            <a:off x="6975884" y="3075721"/>
            <a:ext cx="242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Constructor</a:t>
            </a:r>
            <a:r>
              <a:rPr lang="fr-FR" dirty="0"/>
              <a:t> </a:t>
            </a:r>
            <a:r>
              <a:rPr lang="fr-FR" dirty="0" err="1"/>
              <a:t>Declaration</a:t>
            </a:r>
            <a:endParaRPr lang="fr-FR" dirty="0"/>
          </a:p>
        </p:txBody>
      </p:sp>
      <p:sp>
        <p:nvSpPr>
          <p:cNvPr id="10" name="Arrow: Up-Down 9">
            <a:extLst>
              <a:ext uri="{FF2B5EF4-FFF2-40B4-BE49-F238E27FC236}">
                <a16:creationId xmlns:a16="http://schemas.microsoft.com/office/drawing/2014/main" id="{51DE348F-B0A8-00E9-E579-6423EDCCB322}"/>
              </a:ext>
            </a:extLst>
          </p:cNvPr>
          <p:cNvSpPr/>
          <p:nvPr/>
        </p:nvSpPr>
        <p:spPr>
          <a:xfrm>
            <a:off x="6732995" y="3575413"/>
            <a:ext cx="182155" cy="620349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E9C314-C7FB-43FD-6889-B28BA4DD003A}"/>
              </a:ext>
            </a:extLst>
          </p:cNvPr>
          <p:cNvSpPr txBox="1"/>
          <p:nvPr/>
        </p:nvSpPr>
        <p:spPr>
          <a:xfrm>
            <a:off x="6975884" y="3575414"/>
            <a:ext cx="2068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Method </a:t>
            </a:r>
            <a:r>
              <a:rPr lang="fr-FR" dirty="0" err="1"/>
              <a:t>Declaration</a:t>
            </a:r>
            <a:endParaRPr lang="fr-FR" dirty="0"/>
          </a:p>
        </p:txBody>
      </p:sp>
      <p:sp>
        <p:nvSpPr>
          <p:cNvPr id="12" name="Arrow: Up-Down 11">
            <a:extLst>
              <a:ext uri="{FF2B5EF4-FFF2-40B4-BE49-F238E27FC236}">
                <a16:creationId xmlns:a16="http://schemas.microsoft.com/office/drawing/2014/main" id="{CE5D2F6D-DD0B-A5B4-C9ED-69828E561E42}"/>
              </a:ext>
            </a:extLst>
          </p:cNvPr>
          <p:cNvSpPr/>
          <p:nvPr/>
        </p:nvSpPr>
        <p:spPr>
          <a:xfrm>
            <a:off x="6732995" y="4270739"/>
            <a:ext cx="182155" cy="415562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74E2C6-8A8C-64D4-3624-7C7C028C09E2}"/>
              </a:ext>
            </a:extLst>
          </p:cNvPr>
          <p:cNvSpPr txBox="1"/>
          <p:nvPr/>
        </p:nvSpPr>
        <p:spPr>
          <a:xfrm>
            <a:off x="6975884" y="4195762"/>
            <a:ext cx="2471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Nested</a:t>
            </a:r>
            <a:r>
              <a:rPr lang="fr-FR" dirty="0"/>
              <a:t> class </a:t>
            </a:r>
            <a:r>
              <a:rPr lang="fr-FR" dirty="0" err="1"/>
              <a:t>Declaration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9437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552D3DD6-EB72-32F5-598F-34B780426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6527" y="1552162"/>
            <a:ext cx="3645236" cy="42901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BB7DE8-901A-3964-46D6-080CFE7DF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0145"/>
          </a:xfrm>
        </p:spPr>
        <p:txBody>
          <a:bodyPr/>
          <a:lstStyle/>
          <a:p>
            <a:pPr algn="ctr"/>
            <a:r>
              <a:rPr lang="fr-FR" dirty="0" err="1"/>
              <a:t>Statement</a:t>
            </a:r>
            <a:r>
              <a:rPr lang="fr-FR" dirty="0"/>
              <a:t> / Expression </a:t>
            </a:r>
            <a:r>
              <a:rPr lang="fr-FR" dirty="0" err="1"/>
              <a:t>Examples</a:t>
            </a:r>
            <a:endParaRPr lang="fr-FR" dirty="0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EC6D9D3E-359F-2649-4F0B-6D5A64BB798B}"/>
              </a:ext>
            </a:extLst>
          </p:cNvPr>
          <p:cNvSpPr/>
          <p:nvPr/>
        </p:nvSpPr>
        <p:spPr>
          <a:xfrm rot="5400000">
            <a:off x="4761903" y="924108"/>
            <a:ext cx="276226" cy="2589605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6260C7-9F78-49CF-FE43-5125F9CCDAFC}"/>
              </a:ext>
            </a:extLst>
          </p:cNvPr>
          <p:cNvSpPr txBox="1"/>
          <p:nvPr/>
        </p:nvSpPr>
        <p:spPr>
          <a:xfrm>
            <a:off x="5062538" y="2159752"/>
            <a:ext cx="5913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LocalVariableDeclaration</a:t>
            </a:r>
            <a:r>
              <a:rPr lang="fr-FR" dirty="0"/>
              <a:t> … </a:t>
            </a:r>
            <a:r>
              <a:rPr lang="fr-FR" dirty="0" err="1"/>
              <a:t>statement</a:t>
            </a:r>
            <a:r>
              <a:rPr lang="fr-FR" dirty="0"/>
              <a:t>,   </a:t>
            </a:r>
            <a:r>
              <a:rPr lang="fr-FR" dirty="0" err="1"/>
              <a:t>initializer</a:t>
            </a:r>
            <a:r>
              <a:rPr lang="fr-FR" dirty="0"/>
              <a:t>: expression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78E7249-A9E2-3D9A-0213-E3179A5F5DEA}"/>
              </a:ext>
            </a:extLst>
          </p:cNvPr>
          <p:cNvSpPr/>
          <p:nvPr/>
        </p:nvSpPr>
        <p:spPr>
          <a:xfrm>
            <a:off x="5353049" y="1552162"/>
            <a:ext cx="223837" cy="635794"/>
          </a:xfrm>
          <a:prstGeom prst="roundRect">
            <a:avLst>
              <a:gd name="adj" fmla="val 50000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DC274C0-3951-2C18-C65E-FBFE8B9BD458}"/>
              </a:ext>
            </a:extLst>
          </p:cNvPr>
          <p:cNvSpPr/>
          <p:nvPr/>
        </p:nvSpPr>
        <p:spPr>
          <a:xfrm>
            <a:off x="6254946" y="3614323"/>
            <a:ext cx="222645" cy="571005"/>
          </a:xfrm>
          <a:prstGeom prst="roundRect">
            <a:avLst>
              <a:gd name="adj" fmla="val 50000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FE929F3-B70F-FBA0-AEB9-463D6E60B3BF}"/>
              </a:ext>
            </a:extLst>
          </p:cNvPr>
          <p:cNvSpPr/>
          <p:nvPr/>
        </p:nvSpPr>
        <p:spPr>
          <a:xfrm>
            <a:off x="4749401" y="2599292"/>
            <a:ext cx="222645" cy="571005"/>
          </a:xfrm>
          <a:prstGeom prst="roundRect">
            <a:avLst>
              <a:gd name="adj" fmla="val 50000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6F0C3EB-253C-6A0A-EA6E-719CE1DFE621}"/>
              </a:ext>
            </a:extLst>
          </p:cNvPr>
          <p:cNvSpPr/>
          <p:nvPr/>
        </p:nvSpPr>
        <p:spPr>
          <a:xfrm>
            <a:off x="5388771" y="3614323"/>
            <a:ext cx="222646" cy="571005"/>
          </a:xfrm>
          <a:prstGeom prst="roundRect">
            <a:avLst>
              <a:gd name="adj" fmla="val 50000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5222D4F-B1DC-0A2E-49A3-8C830CD687D3}"/>
              </a:ext>
            </a:extLst>
          </p:cNvPr>
          <p:cNvSpPr/>
          <p:nvPr/>
        </p:nvSpPr>
        <p:spPr>
          <a:xfrm>
            <a:off x="4483597" y="4589059"/>
            <a:ext cx="1434703" cy="571005"/>
          </a:xfrm>
          <a:prstGeom prst="roundRect">
            <a:avLst>
              <a:gd name="adj" fmla="val 50000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6BCBA14-AC74-03D1-C620-29D91F10EC85}"/>
              </a:ext>
            </a:extLst>
          </p:cNvPr>
          <p:cNvSpPr/>
          <p:nvPr/>
        </p:nvSpPr>
        <p:spPr>
          <a:xfrm>
            <a:off x="5500094" y="4635092"/>
            <a:ext cx="251220" cy="478941"/>
          </a:xfrm>
          <a:prstGeom prst="roundRect">
            <a:avLst>
              <a:gd name="adj" fmla="val 50000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D82B865-6130-83E3-D261-51E64FBDC350}"/>
              </a:ext>
            </a:extLst>
          </p:cNvPr>
          <p:cNvSpPr/>
          <p:nvPr/>
        </p:nvSpPr>
        <p:spPr>
          <a:xfrm>
            <a:off x="5138738" y="3513332"/>
            <a:ext cx="1559125" cy="705829"/>
          </a:xfrm>
          <a:prstGeom prst="roundRect">
            <a:avLst>
              <a:gd name="adj" fmla="val 50000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5FED802A-45FE-BA09-0BDA-3CC19B002BCF}"/>
              </a:ext>
            </a:extLst>
          </p:cNvPr>
          <p:cNvSpPr/>
          <p:nvPr/>
        </p:nvSpPr>
        <p:spPr>
          <a:xfrm rot="5400000">
            <a:off x="4095536" y="5245221"/>
            <a:ext cx="290944" cy="164306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25BF52-E9BE-40CC-7DF6-22648221460E}"/>
              </a:ext>
            </a:extLst>
          </p:cNvPr>
          <p:cNvSpPr txBox="1"/>
          <p:nvPr/>
        </p:nvSpPr>
        <p:spPr>
          <a:xfrm>
            <a:off x="4318003" y="6123543"/>
            <a:ext cx="5417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ExpressionStatement</a:t>
            </a:r>
            <a:r>
              <a:rPr lang="fr-FR" dirty="0"/>
              <a:t> … </a:t>
            </a:r>
            <a:r>
              <a:rPr lang="fr-FR" dirty="0" err="1"/>
              <a:t>statement</a:t>
            </a:r>
            <a:r>
              <a:rPr lang="fr-FR" dirty="0"/>
              <a:t> </a:t>
            </a:r>
            <a:r>
              <a:rPr lang="fr-FR" dirty="0" err="1"/>
              <a:t>containing</a:t>
            </a:r>
            <a:r>
              <a:rPr lang="fr-FR" dirty="0"/>
              <a:t> Expression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2CC2C64-7274-3DDF-41B4-1A4D27170D73}"/>
              </a:ext>
            </a:extLst>
          </p:cNvPr>
          <p:cNvSpPr/>
          <p:nvPr/>
        </p:nvSpPr>
        <p:spPr>
          <a:xfrm>
            <a:off x="3476625" y="5310796"/>
            <a:ext cx="917675" cy="571005"/>
          </a:xfrm>
          <a:prstGeom prst="roundRect">
            <a:avLst>
              <a:gd name="adj" fmla="val 50000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5456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B7DE8-901A-3964-46D6-080CFE7DF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0145"/>
          </a:xfrm>
        </p:spPr>
        <p:txBody>
          <a:bodyPr/>
          <a:lstStyle/>
          <a:p>
            <a:pPr algn="ctr"/>
            <a:r>
              <a:rPr lang="fr-FR" dirty="0"/>
              <a:t>Symbol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83ACFA-85E9-1F6C-7427-05F768F129C4}"/>
              </a:ext>
            </a:extLst>
          </p:cNvPr>
          <p:cNvSpPr txBox="1"/>
          <p:nvPr/>
        </p:nvSpPr>
        <p:spPr>
          <a:xfrm>
            <a:off x="895350" y="2466975"/>
            <a:ext cx="2325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Java (Source Code File)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8E70E6-8F0D-12A3-77DD-1A5D7D2F4BE3}"/>
              </a:ext>
            </a:extLst>
          </p:cNvPr>
          <p:cNvSpPr txBox="1"/>
          <p:nvPr/>
        </p:nvSpPr>
        <p:spPr>
          <a:xfrm>
            <a:off x="1190626" y="3594468"/>
            <a:ext cx="1855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Declaration</a:t>
            </a:r>
            <a:endParaRPr lang="fr-FR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04389C2-45BB-970E-EFED-4E392ABFE44F}"/>
              </a:ext>
            </a:extLst>
          </p:cNvPr>
          <p:cNvSpPr/>
          <p:nvPr/>
        </p:nvSpPr>
        <p:spPr>
          <a:xfrm>
            <a:off x="3471863" y="3748356"/>
            <a:ext cx="724636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5601E1-1E4F-1D91-7E90-6E097DEC417D}"/>
              </a:ext>
            </a:extLst>
          </p:cNvPr>
          <p:cNvSpPr txBox="1"/>
          <p:nvPr/>
        </p:nvSpPr>
        <p:spPr>
          <a:xfrm>
            <a:off x="3315852" y="3294579"/>
            <a:ext cx="9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produce</a:t>
            </a:r>
            <a:endParaRPr lang="fr-F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BFC5C9-C86A-B7F7-7480-789FC35AB390}"/>
              </a:ext>
            </a:extLst>
          </p:cNvPr>
          <p:cNvSpPr txBox="1"/>
          <p:nvPr/>
        </p:nvSpPr>
        <p:spPr>
          <a:xfrm>
            <a:off x="4753029" y="3567234"/>
            <a:ext cx="1559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Symbol</a:t>
            </a:r>
            <a:endParaRPr lang="fr-FR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D810D6-FF22-B697-5810-9EFDC42FF495}"/>
              </a:ext>
            </a:extLst>
          </p:cNvPr>
          <p:cNvSpPr txBox="1"/>
          <p:nvPr/>
        </p:nvSpPr>
        <p:spPr>
          <a:xfrm>
            <a:off x="4411372" y="1908988"/>
            <a:ext cx="32028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.jar / .class  </a:t>
            </a:r>
            <a:r>
              <a:rPr lang="fr-FR" dirty="0" err="1"/>
              <a:t>library</a:t>
            </a:r>
            <a:endParaRPr lang="fr-FR" dirty="0"/>
          </a:p>
          <a:p>
            <a:r>
              <a:rPr lang="fr-FR" dirty="0" err="1"/>
              <a:t>Contains</a:t>
            </a:r>
            <a:r>
              <a:rPr lang="fr-FR" dirty="0"/>
              <a:t> Symbol Tables </a:t>
            </a:r>
          </a:p>
          <a:p>
            <a:r>
              <a:rPr lang="fr-FR" dirty="0"/>
              <a:t>By [index] </a:t>
            </a:r>
            <a:r>
              <a:rPr lang="fr-FR" dirty="0" err="1"/>
              <a:t>internally</a:t>
            </a:r>
            <a:r>
              <a:rPr lang="fr-FR" dirty="0"/>
              <a:t> in </a:t>
            </a:r>
            <a:r>
              <a:rPr lang="fr-FR" dirty="0" err="1"/>
              <a:t>bytecode</a:t>
            </a:r>
            <a:endParaRPr lang="fr-FR" dirty="0"/>
          </a:p>
          <a:p>
            <a:r>
              <a:rPr lang="fr-FR" dirty="0"/>
              <a:t>By [</a:t>
            </a:r>
            <a:r>
              <a:rPr lang="fr-FR" dirty="0" err="1"/>
              <a:t>name</a:t>
            </a:r>
            <a:r>
              <a:rPr lang="fr-FR" dirty="0"/>
              <a:t>] </a:t>
            </a:r>
            <a:r>
              <a:rPr lang="fr-FR" dirty="0" err="1"/>
              <a:t>externally</a:t>
            </a:r>
            <a:endParaRPr lang="fr-FR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FFF2501-BBCD-C288-0F6F-1AD5DDAFCDD8}"/>
              </a:ext>
            </a:extLst>
          </p:cNvPr>
          <p:cNvSpPr/>
          <p:nvPr/>
        </p:nvSpPr>
        <p:spPr>
          <a:xfrm flipH="1">
            <a:off x="6813137" y="3748356"/>
            <a:ext cx="728662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1575B4-9083-10B0-6C52-A86481E26E30}"/>
              </a:ext>
            </a:extLst>
          </p:cNvPr>
          <p:cNvSpPr txBox="1"/>
          <p:nvPr/>
        </p:nvSpPr>
        <p:spPr>
          <a:xfrm>
            <a:off x="8055913" y="2694415"/>
            <a:ext cx="38356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At Compile-Time</a:t>
            </a:r>
          </a:p>
          <a:p>
            <a:r>
              <a:rPr lang="fr-FR" sz="2400" dirty="0"/>
              <a:t>Import </a:t>
            </a:r>
          </a:p>
          <a:p>
            <a:r>
              <a:rPr lang="fr-FR" sz="2400" dirty="0"/>
              <a:t>+ </a:t>
            </a:r>
            <a:r>
              <a:rPr lang="fr-FR" sz="2400" dirty="0" err="1"/>
              <a:t>resolve</a:t>
            </a:r>
            <a:r>
              <a:rPr lang="fr-FR" sz="2400" dirty="0"/>
              <a:t> (</a:t>
            </a:r>
            <a:r>
              <a:rPr lang="fr-FR" sz="2400" dirty="0" err="1"/>
              <a:t>ambiguous</a:t>
            </a:r>
            <a:r>
              <a:rPr lang="fr-FR" sz="2400" dirty="0"/>
              <a:t> </a:t>
            </a:r>
            <a:r>
              <a:rPr lang="fr-FR" sz="2400" dirty="0" err="1"/>
              <a:t>names</a:t>
            </a:r>
            <a:r>
              <a:rPr lang="fr-FR" sz="2400" dirty="0"/>
              <a:t>)</a:t>
            </a:r>
          </a:p>
          <a:p>
            <a:r>
              <a:rPr lang="fr-FR" sz="2400" dirty="0"/>
              <a:t> + type-check </a:t>
            </a:r>
          </a:p>
          <a:p>
            <a:r>
              <a:rPr lang="fr-FR" sz="2400" dirty="0"/>
              <a:t>... use in AST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E367920-57B8-D5C0-3A35-61E9F05D4990}"/>
              </a:ext>
            </a:extLst>
          </p:cNvPr>
          <p:cNvSpPr/>
          <p:nvPr/>
        </p:nvSpPr>
        <p:spPr>
          <a:xfrm flipH="1">
            <a:off x="6813137" y="5482533"/>
            <a:ext cx="728662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88C14E-86D5-666C-7EF5-5F7E33FA0260}"/>
              </a:ext>
            </a:extLst>
          </p:cNvPr>
          <p:cNvSpPr txBox="1"/>
          <p:nvPr/>
        </p:nvSpPr>
        <p:spPr>
          <a:xfrm>
            <a:off x="8082596" y="4948481"/>
            <a:ext cx="426167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At Runtime</a:t>
            </a:r>
          </a:p>
          <a:p>
            <a:r>
              <a:rPr lang="fr-FR" sz="2400" dirty="0" err="1"/>
              <a:t>Resolve</a:t>
            </a:r>
            <a:r>
              <a:rPr lang="fr-FR" sz="2400" dirty="0"/>
              <a:t> by unique </a:t>
            </a:r>
            <a:r>
              <a:rPr lang="fr-FR" sz="2400" dirty="0" err="1"/>
              <a:t>symbol</a:t>
            </a:r>
            <a:r>
              <a:rPr lang="fr-FR" sz="2400" dirty="0"/>
              <a:t> </a:t>
            </a:r>
            <a:r>
              <a:rPr lang="fr-FR" sz="2400" dirty="0" err="1"/>
              <a:t>name</a:t>
            </a:r>
            <a:r>
              <a:rPr lang="fr-FR" sz="2400" dirty="0"/>
              <a:t> </a:t>
            </a:r>
          </a:p>
          <a:p>
            <a:r>
              <a:rPr lang="fr-FR" sz="2400" dirty="0"/>
              <a:t>+ </a:t>
            </a:r>
            <a:r>
              <a:rPr lang="fr-FR" sz="2400" dirty="0" err="1"/>
              <a:t>redo</a:t>
            </a:r>
            <a:r>
              <a:rPr lang="fr-FR" sz="2400" dirty="0"/>
              <a:t> type-check</a:t>
            </a:r>
          </a:p>
          <a:p>
            <a:r>
              <a:rPr lang="fr-FR" sz="2400" dirty="0"/>
              <a:t>… use in </a:t>
            </a:r>
            <a:r>
              <a:rPr lang="fr-FR" sz="2400" dirty="0" err="1"/>
              <a:t>bytecode</a:t>
            </a:r>
            <a:endParaRPr lang="fr-FR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1A89BE-50FF-85E0-38D8-3939184E10A4}"/>
              </a:ext>
            </a:extLst>
          </p:cNvPr>
          <p:cNvSpPr txBox="1"/>
          <p:nvPr/>
        </p:nvSpPr>
        <p:spPr>
          <a:xfrm>
            <a:off x="6949970" y="5032270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load</a:t>
            </a:r>
            <a:endParaRPr lang="fr-F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6160CE-397F-A045-D833-9632237B138E}"/>
              </a:ext>
            </a:extLst>
          </p:cNvPr>
          <p:cNvSpPr txBox="1"/>
          <p:nvPr/>
        </p:nvSpPr>
        <p:spPr>
          <a:xfrm>
            <a:off x="6488016" y="3338559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Compile/</a:t>
            </a:r>
            <a:r>
              <a:rPr lang="fr-FR" dirty="0" err="1"/>
              <a:t>link</a:t>
            </a:r>
            <a:endParaRPr lang="fr-FR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2B986BB6-E2A8-985F-8BE3-3C0EDBD26D6D}"/>
              </a:ext>
            </a:extLst>
          </p:cNvPr>
          <p:cNvSpPr/>
          <p:nvPr/>
        </p:nvSpPr>
        <p:spPr>
          <a:xfrm rot="12223577" flipH="1">
            <a:off x="6830106" y="4188303"/>
            <a:ext cx="728662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5F4A1A7F-0571-680E-1622-10D7F65F41B1}"/>
              </a:ext>
            </a:extLst>
          </p:cNvPr>
          <p:cNvSpPr/>
          <p:nvPr/>
        </p:nvSpPr>
        <p:spPr>
          <a:xfrm rot="12223577" flipH="1">
            <a:off x="6830106" y="5925995"/>
            <a:ext cx="728662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7148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C7BF7-DA8D-FC7C-C15E-70D88C83C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75" y="-17545"/>
            <a:ext cx="10515600" cy="1139419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Explicit </a:t>
            </a:r>
            <a:r>
              <a:rPr lang="fr-FR" dirty="0" err="1"/>
              <a:t>Reflection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/ </a:t>
            </a:r>
            <a:r>
              <a:rPr lang="fr-FR" dirty="0" err="1"/>
              <a:t>Implicit</a:t>
            </a:r>
            <a:r>
              <a:rPr lang="fr-FR" dirty="0"/>
              <a:t> Link for </a:t>
            </a:r>
            <a:r>
              <a:rPr lang="fr-FR" dirty="0" err="1"/>
              <a:t>bytecode</a:t>
            </a:r>
            <a:endParaRPr lang="fr-FR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5F2B3EC4-6777-7FF2-6E16-27118A6DF827}"/>
              </a:ext>
            </a:extLst>
          </p:cNvPr>
          <p:cNvSpPr/>
          <p:nvPr/>
        </p:nvSpPr>
        <p:spPr>
          <a:xfrm flipH="1">
            <a:off x="1718550" y="3517758"/>
            <a:ext cx="728662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403C7C-4C66-6BF3-3B2D-D2A71DECA2A5}"/>
              </a:ext>
            </a:extLst>
          </p:cNvPr>
          <p:cNvSpPr txBox="1"/>
          <p:nvPr/>
        </p:nvSpPr>
        <p:spPr>
          <a:xfrm>
            <a:off x="2534232" y="3133340"/>
            <a:ext cx="252158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At Runtime</a:t>
            </a:r>
          </a:p>
          <a:p>
            <a:r>
              <a:rPr lang="fr-FR" sz="2400" dirty="0" err="1"/>
              <a:t>Resolve</a:t>
            </a:r>
            <a:r>
              <a:rPr lang="fr-FR" sz="2400" dirty="0"/>
              <a:t> by unique </a:t>
            </a:r>
            <a:br>
              <a:rPr lang="fr-FR" sz="2400" dirty="0"/>
            </a:br>
            <a:r>
              <a:rPr lang="fr-FR" sz="2400" dirty="0" err="1"/>
              <a:t>symbol</a:t>
            </a:r>
            <a:r>
              <a:rPr lang="fr-FR" sz="2400" dirty="0"/>
              <a:t> </a:t>
            </a:r>
            <a:r>
              <a:rPr lang="fr-FR" sz="2400" dirty="0" err="1"/>
              <a:t>name</a:t>
            </a:r>
            <a:r>
              <a:rPr lang="fr-FR" sz="2400" dirty="0"/>
              <a:t> </a:t>
            </a:r>
          </a:p>
          <a:p>
            <a:r>
              <a:rPr lang="fr-FR" sz="2400" dirty="0"/>
              <a:t>+ </a:t>
            </a:r>
            <a:r>
              <a:rPr lang="fr-FR" sz="2400" dirty="0" err="1"/>
              <a:t>redo</a:t>
            </a:r>
            <a:r>
              <a:rPr lang="fr-FR" sz="2400" dirty="0"/>
              <a:t> type-check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CD9067-5D8E-DBA4-7AB6-059DDE20F3E8}"/>
              </a:ext>
            </a:extLst>
          </p:cNvPr>
          <p:cNvSpPr txBox="1"/>
          <p:nvPr/>
        </p:nvSpPr>
        <p:spPr>
          <a:xfrm>
            <a:off x="1855383" y="3067495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load</a:t>
            </a:r>
            <a:endParaRPr lang="fr-FR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9C4C0E3-F507-ECE9-F683-4D1360D3D6DB}"/>
              </a:ext>
            </a:extLst>
          </p:cNvPr>
          <p:cNvSpPr/>
          <p:nvPr/>
        </p:nvSpPr>
        <p:spPr>
          <a:xfrm rot="12223577" flipH="1">
            <a:off x="1735519" y="3961220"/>
            <a:ext cx="728662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90A36F-2A6E-1378-0709-D0177FC3D3E3}"/>
              </a:ext>
            </a:extLst>
          </p:cNvPr>
          <p:cNvSpPr txBox="1"/>
          <p:nvPr/>
        </p:nvSpPr>
        <p:spPr>
          <a:xfrm>
            <a:off x="-25672" y="3410340"/>
            <a:ext cx="1559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Symbol</a:t>
            </a:r>
            <a:endParaRPr lang="fr-FR" sz="2400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F127694-C18F-EF2F-34CC-D9A5FA3677C1}"/>
              </a:ext>
            </a:extLst>
          </p:cNvPr>
          <p:cNvSpPr/>
          <p:nvPr/>
        </p:nvSpPr>
        <p:spPr>
          <a:xfrm flipH="1">
            <a:off x="5021766" y="2005046"/>
            <a:ext cx="728662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01E18E6-D586-8860-3135-588E34A6213A}"/>
              </a:ext>
            </a:extLst>
          </p:cNvPr>
          <p:cNvSpPr/>
          <p:nvPr/>
        </p:nvSpPr>
        <p:spPr>
          <a:xfrm rot="12223577" flipH="1">
            <a:off x="5001811" y="2432398"/>
            <a:ext cx="728662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A7DB050-5332-7689-1FFF-783EFCB6CA69}"/>
              </a:ext>
            </a:extLst>
          </p:cNvPr>
          <p:cNvSpPr/>
          <p:nvPr/>
        </p:nvSpPr>
        <p:spPr>
          <a:xfrm flipH="1">
            <a:off x="5021766" y="4807593"/>
            <a:ext cx="728662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5F33F29-7820-4EC5-B594-FF3253F84740}"/>
              </a:ext>
            </a:extLst>
          </p:cNvPr>
          <p:cNvSpPr/>
          <p:nvPr/>
        </p:nvSpPr>
        <p:spPr>
          <a:xfrm rot="12223577" flipH="1">
            <a:off x="5001811" y="5234945"/>
            <a:ext cx="728662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26A054-9A94-C235-DBCE-BA51DAB12794}"/>
              </a:ext>
            </a:extLst>
          </p:cNvPr>
          <p:cNvSpPr txBox="1"/>
          <p:nvPr/>
        </p:nvSpPr>
        <p:spPr>
          <a:xfrm>
            <a:off x="5871806" y="4607538"/>
            <a:ext cx="29181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err="1"/>
              <a:t>Implicit</a:t>
            </a:r>
            <a:r>
              <a:rPr lang="fr-FR" sz="2000" b="1" dirty="0"/>
              <a:t> Link For </a:t>
            </a:r>
            <a:r>
              <a:rPr lang="fr-FR" sz="2000" b="1" dirty="0" err="1"/>
              <a:t>bytecode</a:t>
            </a:r>
            <a:endParaRPr lang="fr-FR" sz="20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B41629-3DE5-7D71-F1FA-294631C52408}"/>
              </a:ext>
            </a:extLst>
          </p:cNvPr>
          <p:cNvSpPr txBox="1"/>
          <p:nvPr/>
        </p:nvSpPr>
        <p:spPr>
          <a:xfrm>
            <a:off x="5902424" y="4955867"/>
            <a:ext cx="2512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/>
              <a:t>Resolved</a:t>
            </a:r>
            <a:r>
              <a:rPr lang="fr-FR" sz="2000" dirty="0"/>
              <a:t> at first usage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90503F-DA94-3260-B793-1A8655A328FA}"/>
              </a:ext>
            </a:extLst>
          </p:cNvPr>
          <p:cNvSpPr txBox="1"/>
          <p:nvPr/>
        </p:nvSpPr>
        <p:spPr>
          <a:xfrm>
            <a:off x="6866451" y="5713078"/>
            <a:ext cx="26857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May </a:t>
            </a:r>
            <a:r>
              <a:rPr lang="fr-FR" sz="2000" dirty="0" err="1"/>
              <a:t>throw</a:t>
            </a:r>
            <a:r>
              <a:rPr lang="fr-FR" sz="2000" dirty="0"/>
              <a:t> </a:t>
            </a:r>
            <a:r>
              <a:rPr lang="fr-FR" sz="2000" dirty="0" err="1"/>
              <a:t>Linkage</a:t>
            </a:r>
            <a:r>
              <a:rPr lang="fr-FR" sz="2000" b="1" dirty="0" err="1"/>
              <a:t>Error</a:t>
            </a:r>
            <a:endParaRPr lang="fr-FR" sz="2000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8AA25A3-086E-5938-4831-60F172E16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5964" y="3775846"/>
            <a:ext cx="2586036" cy="309455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AE1742D-19AF-8B9A-0E06-C9307871B8ED}"/>
              </a:ext>
            </a:extLst>
          </p:cNvPr>
          <p:cNvSpPr txBox="1"/>
          <p:nvPr/>
        </p:nvSpPr>
        <p:spPr>
          <a:xfrm>
            <a:off x="5799758" y="1475941"/>
            <a:ext cx="35834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Explicit </a:t>
            </a:r>
            <a:r>
              <a:rPr lang="fr-FR" sz="2000" b="1" dirty="0" err="1"/>
              <a:t>from</a:t>
            </a:r>
            <a:r>
              <a:rPr lang="fr-FR" sz="2000" b="1" dirty="0"/>
              <a:t> </a:t>
            </a:r>
            <a:r>
              <a:rPr lang="fr-FR" sz="2000" b="1" dirty="0" err="1"/>
              <a:t>reflect</a:t>
            </a:r>
            <a:r>
              <a:rPr lang="fr-FR" sz="2000" b="1" dirty="0"/>
              <a:t> code</a:t>
            </a:r>
            <a:r>
              <a:rPr lang="fr-FR" sz="2000" dirty="0"/>
              <a:t>:</a:t>
            </a:r>
          </a:p>
          <a:p>
            <a:r>
              <a:rPr lang="fr-FR" sz="2000" dirty="0"/>
              <a:t> </a:t>
            </a:r>
            <a:r>
              <a:rPr lang="fr-FR" sz="2000" dirty="0" err="1"/>
              <a:t>Class.forName</a:t>
            </a:r>
            <a:r>
              <a:rPr lang="fr-FR" sz="2000" dirty="0"/>
              <a:t>()</a:t>
            </a:r>
          </a:p>
          <a:p>
            <a:r>
              <a:rPr lang="fr-FR" sz="2000" dirty="0"/>
              <a:t> / </a:t>
            </a:r>
            <a:r>
              <a:rPr lang="fr-FR" sz="2000" dirty="0" err="1"/>
              <a:t>ClassLoader.load</a:t>
            </a:r>
            <a:r>
              <a:rPr lang="fr-FR" sz="2000" dirty="0"/>
              <a:t>() / .</a:t>
            </a:r>
            <a:r>
              <a:rPr lang="fr-FR" sz="2000" dirty="0" err="1"/>
              <a:t>define</a:t>
            </a:r>
            <a:r>
              <a:rPr lang="fr-FR" sz="2000" dirty="0"/>
              <a:t>()</a:t>
            </a:r>
          </a:p>
          <a:p>
            <a:r>
              <a:rPr lang="fr-FR" sz="2000" dirty="0"/>
              <a:t> / </a:t>
            </a:r>
            <a:r>
              <a:rPr lang="fr-FR" sz="2000" dirty="0" err="1"/>
              <a:t>Class.getMethod</a:t>
            </a:r>
            <a:r>
              <a:rPr lang="fr-FR" sz="2000" dirty="0"/>
              <a:t>() / .</a:t>
            </a:r>
            <a:r>
              <a:rPr lang="fr-FR" sz="2000" dirty="0" err="1"/>
              <a:t>getField</a:t>
            </a:r>
            <a:r>
              <a:rPr lang="fr-FR" sz="2000" dirty="0"/>
              <a:t>()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94B52C8-154E-01BD-D967-6FDBE20A1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9599" y="2130372"/>
            <a:ext cx="2271107" cy="146785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B5775B6-6B6D-D45B-5F9C-836945A3056F}"/>
              </a:ext>
            </a:extLst>
          </p:cNvPr>
          <p:cNvSpPr txBox="1"/>
          <p:nvPr/>
        </p:nvSpPr>
        <p:spPr>
          <a:xfrm>
            <a:off x="6866451" y="2893796"/>
            <a:ext cx="3277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May </a:t>
            </a:r>
            <a:r>
              <a:rPr lang="fr-FR" sz="2000" dirty="0" err="1"/>
              <a:t>throw</a:t>
            </a:r>
            <a:r>
              <a:rPr lang="fr-FR" sz="2000" dirty="0"/>
              <a:t> </a:t>
            </a:r>
            <a:br>
              <a:rPr lang="fr-FR" sz="2000" dirty="0"/>
            </a:br>
            <a:r>
              <a:rPr lang="fr-FR" sz="2000" dirty="0" err="1"/>
              <a:t>ReflectiveOperation</a:t>
            </a:r>
            <a:r>
              <a:rPr lang="fr-FR" sz="2000" b="1" dirty="0" err="1"/>
              <a:t>Exception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2241605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84926-E886-BE78-3043-A81C514B8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Type </a:t>
            </a:r>
            <a:r>
              <a:rPr lang="fr-FR" dirty="0" err="1"/>
              <a:t>Descriptor</a:t>
            </a:r>
            <a:r>
              <a:rPr lang="fr-FR" dirty="0"/>
              <a:t> &amp; Symbol Name </a:t>
            </a:r>
            <a:r>
              <a:rPr lang="fr-FR" dirty="0" err="1"/>
              <a:t>Mangling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AE1586-C1C5-9D52-AE04-4BCFB4793553}"/>
              </a:ext>
            </a:extLst>
          </p:cNvPr>
          <p:cNvSpPr txBox="1"/>
          <p:nvPr/>
        </p:nvSpPr>
        <p:spPr>
          <a:xfrm>
            <a:off x="2388692" y="4841029"/>
            <a:ext cx="4335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Field =&gt;  FQN « $ » « </a:t>
            </a:r>
            <a:r>
              <a:rPr lang="fr-FR" sz="2400" dirty="0" err="1"/>
              <a:t>fieldName</a:t>
            </a:r>
            <a:r>
              <a:rPr lang="fr-FR" sz="2400" dirty="0"/>
              <a:t> »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ED2296-1C86-DAEE-37D7-3111925C3E77}"/>
              </a:ext>
            </a:extLst>
          </p:cNvPr>
          <p:cNvSpPr txBox="1"/>
          <p:nvPr/>
        </p:nvSpPr>
        <p:spPr>
          <a:xfrm>
            <a:off x="2388692" y="3560666"/>
            <a:ext cx="104123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Class =&gt; type </a:t>
            </a:r>
            <a:r>
              <a:rPr lang="fr-FR" sz="2400" dirty="0" err="1"/>
              <a:t>descriptor</a:t>
            </a:r>
            <a:r>
              <a:rPr lang="fr-FR" sz="2400" dirty="0"/>
              <a:t>: « L » « pack »/ « </a:t>
            </a:r>
            <a:r>
              <a:rPr lang="fr-FR" sz="2400" dirty="0" err="1"/>
              <a:t>subpack</a:t>
            </a:r>
            <a:r>
              <a:rPr lang="fr-FR" sz="2400" dirty="0"/>
              <a:t> » /« </a:t>
            </a:r>
            <a:r>
              <a:rPr lang="fr-FR" sz="2400" dirty="0" err="1"/>
              <a:t>ClassName</a:t>
            </a:r>
            <a:r>
              <a:rPr lang="fr-FR" sz="2400" dirty="0"/>
              <a:t> » « ; » </a:t>
            </a:r>
          </a:p>
          <a:p>
            <a:r>
              <a:rPr lang="fr-FR" sz="2400" dirty="0"/>
              <a:t>                </a:t>
            </a:r>
            <a:r>
              <a:rPr lang="fr-FR" sz="2400" dirty="0" err="1"/>
              <a:t>symbol</a:t>
            </a:r>
            <a:r>
              <a:rPr lang="fr-FR" sz="2400" dirty="0"/>
              <a:t> </a:t>
            </a:r>
            <a:r>
              <a:rPr lang="fr-FR" sz="2400" dirty="0" err="1"/>
              <a:t>name</a:t>
            </a:r>
            <a:r>
              <a:rPr lang="fr-FR" sz="2400" dirty="0"/>
              <a:t>   :   « pack » . « </a:t>
            </a:r>
            <a:r>
              <a:rPr lang="fr-FR" sz="2400" dirty="0" err="1"/>
              <a:t>subpack</a:t>
            </a:r>
            <a:r>
              <a:rPr lang="fr-FR" sz="2400" dirty="0"/>
              <a:t> » . « </a:t>
            </a:r>
            <a:r>
              <a:rPr lang="fr-FR" sz="2400" dirty="0" err="1"/>
              <a:t>ClassName</a:t>
            </a:r>
            <a:r>
              <a:rPr lang="fr-FR" sz="2400" dirty="0"/>
              <a:t> » </a:t>
            </a:r>
            <a:br>
              <a:rPr lang="fr-FR" sz="2400" dirty="0"/>
            </a:br>
            <a:r>
              <a:rPr lang="fr-FR" sz="2400" dirty="0"/>
              <a:t>                                               FQN (</a:t>
            </a:r>
            <a:r>
              <a:rPr lang="fr-FR" sz="2400" dirty="0" err="1"/>
              <a:t>Fully</a:t>
            </a:r>
            <a:r>
              <a:rPr lang="fr-FR" sz="2400" dirty="0"/>
              <a:t> </a:t>
            </a:r>
            <a:r>
              <a:rPr lang="fr-FR" sz="2400" dirty="0" err="1"/>
              <a:t>Qualified</a:t>
            </a:r>
            <a:r>
              <a:rPr lang="fr-FR" sz="2400" dirty="0"/>
              <a:t> Name)                                                 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B1BA99-42CA-BB5E-12B4-98EC424B28D2}"/>
              </a:ext>
            </a:extLst>
          </p:cNvPr>
          <p:cNvSpPr txBox="1"/>
          <p:nvPr/>
        </p:nvSpPr>
        <p:spPr>
          <a:xfrm>
            <a:off x="2428453" y="5652670"/>
            <a:ext cx="86362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Method =&gt; type </a:t>
            </a:r>
            <a:r>
              <a:rPr lang="fr-FR" sz="2400" dirty="0" err="1"/>
              <a:t>descriptor</a:t>
            </a:r>
            <a:r>
              <a:rPr lang="fr-FR" sz="2400" dirty="0"/>
              <a:t>:  « (type1 type2 ..</a:t>
            </a:r>
            <a:r>
              <a:rPr lang="fr-FR" sz="2400" dirty="0" err="1"/>
              <a:t>typeN</a:t>
            </a:r>
            <a:r>
              <a:rPr lang="fr-FR" sz="2400" dirty="0"/>
              <a:t>) </a:t>
            </a:r>
            <a:r>
              <a:rPr lang="fr-FR" sz="2400" dirty="0" err="1"/>
              <a:t>returnType</a:t>
            </a:r>
            <a:r>
              <a:rPr lang="fr-FR" sz="2400" dirty="0"/>
              <a:t> »</a:t>
            </a:r>
          </a:p>
          <a:p>
            <a:r>
              <a:rPr lang="fr-FR" sz="2400" dirty="0"/>
              <a:t>                     </a:t>
            </a:r>
            <a:r>
              <a:rPr lang="fr-FR" sz="2400" dirty="0" err="1"/>
              <a:t>symbol</a:t>
            </a:r>
            <a:r>
              <a:rPr lang="fr-FR" sz="2400" dirty="0"/>
              <a:t> </a:t>
            </a:r>
            <a:r>
              <a:rPr lang="fr-FR" sz="2400" dirty="0" err="1"/>
              <a:t>name</a:t>
            </a:r>
            <a:r>
              <a:rPr lang="fr-FR" sz="2400" dirty="0"/>
              <a:t>   :  «</a:t>
            </a:r>
            <a:r>
              <a:rPr lang="fr-FR" sz="2400" dirty="0" err="1"/>
              <a:t>methodName</a:t>
            </a:r>
            <a:r>
              <a:rPr lang="fr-FR" sz="2400" dirty="0"/>
              <a:t>(type1 type2 ..</a:t>
            </a:r>
            <a:r>
              <a:rPr lang="fr-FR" sz="2400" dirty="0" err="1"/>
              <a:t>typeN</a:t>
            </a:r>
            <a:r>
              <a:rPr lang="fr-FR" sz="2400" dirty="0"/>
              <a:t>) » 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DE71B7-D4B1-319E-9F7E-BA8FF1B3C5B3}"/>
              </a:ext>
            </a:extLst>
          </p:cNvPr>
          <p:cNvSpPr txBox="1"/>
          <p:nvPr/>
        </p:nvSpPr>
        <p:spPr>
          <a:xfrm>
            <a:off x="2388692" y="1738181"/>
            <a:ext cx="9351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Primitive Type  =&gt; V, Z(</a:t>
            </a:r>
            <a:r>
              <a:rPr lang="fr-FR" sz="2400" dirty="0" err="1"/>
              <a:t>boolean</a:t>
            </a:r>
            <a:r>
              <a:rPr lang="fr-FR" sz="2400" dirty="0"/>
              <a:t>), B(byte), I(</a:t>
            </a:r>
            <a:r>
              <a:rPr lang="fr-FR" sz="2400" dirty="0" err="1"/>
              <a:t>int</a:t>
            </a:r>
            <a:r>
              <a:rPr lang="fr-FR" sz="2400" dirty="0"/>
              <a:t>),J(long), F(</a:t>
            </a:r>
            <a:r>
              <a:rPr lang="fr-FR" sz="2400" dirty="0" err="1"/>
              <a:t>float</a:t>
            </a:r>
            <a:r>
              <a:rPr lang="fr-FR" sz="2400" dirty="0"/>
              <a:t>),D(double),..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3AB383-C2DF-5212-2AD3-AD12CCEA83FD}"/>
              </a:ext>
            </a:extLst>
          </p:cNvPr>
          <p:cNvSpPr txBox="1"/>
          <p:nvPr/>
        </p:nvSpPr>
        <p:spPr>
          <a:xfrm>
            <a:off x="2388692" y="2630514"/>
            <a:ext cx="3949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Array</a:t>
            </a:r>
            <a:r>
              <a:rPr lang="fr-FR" sz="2400" dirty="0"/>
              <a:t> Type  =&gt; « [ » </a:t>
            </a:r>
            <a:r>
              <a:rPr lang="fr-FR" sz="2400" dirty="0" err="1"/>
              <a:t>typeName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78537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E8B97-3683-3711-2253-BB6A7BB01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526" y="0"/>
            <a:ext cx="10515600" cy="867327"/>
          </a:xfrm>
        </p:spPr>
        <p:txBody>
          <a:bodyPr/>
          <a:lstStyle/>
          <a:p>
            <a:r>
              <a:rPr lang="fr-FR" dirty="0"/>
              <a:t>Example Type </a:t>
            </a:r>
            <a:r>
              <a:rPr lang="fr-FR" dirty="0" err="1"/>
              <a:t>Descriptor</a:t>
            </a:r>
            <a:r>
              <a:rPr lang="fr-FR" dirty="0"/>
              <a:t> &amp; Symbol </a:t>
            </a:r>
            <a:r>
              <a:rPr lang="fr-FR" dirty="0" err="1"/>
              <a:t>Names</a:t>
            </a:r>
            <a:r>
              <a:rPr lang="fr-FR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ED0A5D-DF92-25E7-60B8-671A2F3EA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181" y="2036918"/>
            <a:ext cx="4331072" cy="31960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924A87-F7C8-CDED-5014-19AA812DE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292" y="628110"/>
            <a:ext cx="5856478" cy="6229890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A6CAE214-5294-0B78-579B-5DDB2FE5110B}"/>
              </a:ext>
            </a:extLst>
          </p:cNvPr>
          <p:cNvSpPr/>
          <p:nvPr/>
        </p:nvSpPr>
        <p:spPr>
          <a:xfrm>
            <a:off x="4952793" y="3493331"/>
            <a:ext cx="724636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4083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B7DE8-901A-3964-46D6-080CFE7DF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575"/>
            <a:ext cx="10515600" cy="2236383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Notice: </a:t>
            </a:r>
            <a:r>
              <a:rPr lang="fr-FR" dirty="0" err="1"/>
              <a:t>Generic</a:t>
            </a:r>
            <a:r>
              <a:rPr lang="fr-FR" dirty="0"/>
              <a:t> Types =&gt; </a:t>
            </a:r>
            <a:r>
              <a:rPr lang="fr-FR" dirty="0" err="1"/>
              <a:t>same</a:t>
            </a:r>
            <a:r>
              <a:rPr lang="fr-FR" dirty="0"/>
              <a:t> as &lt;Object&gt; </a:t>
            </a:r>
            <a:br>
              <a:rPr lang="fr-FR" dirty="0"/>
            </a:br>
            <a:r>
              <a:rPr lang="fr-FR" dirty="0"/>
              <a:t>exact Type </a:t>
            </a:r>
            <a:r>
              <a:rPr lang="fr-FR" dirty="0" err="1"/>
              <a:t>Erased</a:t>
            </a:r>
            <a:r>
              <a:rPr lang="fr-FR" dirty="0"/>
              <a:t> in </a:t>
            </a:r>
            <a:r>
              <a:rPr lang="fr-FR" dirty="0" err="1"/>
              <a:t>Descriptor</a:t>
            </a:r>
            <a:br>
              <a:rPr lang="fr-FR" dirty="0"/>
            </a:br>
            <a:r>
              <a:rPr lang="fr-FR" dirty="0"/>
              <a:t>« Type </a:t>
            </a:r>
            <a:r>
              <a:rPr lang="fr-FR" dirty="0" err="1"/>
              <a:t>Erasure</a:t>
            </a:r>
            <a:r>
              <a:rPr lang="fr-FR" dirty="0"/>
              <a:t> »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EB810D-516E-1B25-6E2F-61406D876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52702"/>
            <a:ext cx="6027716" cy="1909824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5C3F6873-5CB9-A1B1-EF20-BBD421F51174}"/>
              </a:ext>
            </a:extLst>
          </p:cNvPr>
          <p:cNvSpPr/>
          <p:nvPr/>
        </p:nvSpPr>
        <p:spPr>
          <a:xfrm>
            <a:off x="5560625" y="3921956"/>
            <a:ext cx="724636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7E820F2-1C19-EABD-ACFB-F6398DF9D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397" y="2924081"/>
            <a:ext cx="5669166" cy="233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385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8A738-0442-DF30-BC49-4CB4B8E47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Overload</a:t>
            </a:r>
            <a:r>
              <a:rPr lang="fr-FR" dirty="0"/>
              <a:t> </a:t>
            </a:r>
            <a:r>
              <a:rPr lang="fr-FR" dirty="0" err="1"/>
              <a:t>method</a:t>
            </a:r>
            <a:r>
              <a:rPr lang="fr-FR" dirty="0"/>
              <a:t> signatures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33C9B8-DD61-2D1F-3A99-3458AC1F9F57}"/>
              </a:ext>
            </a:extLst>
          </p:cNvPr>
          <p:cNvSpPr txBox="1"/>
          <p:nvPr/>
        </p:nvSpPr>
        <p:spPr>
          <a:xfrm>
            <a:off x="2799729" y="1924501"/>
            <a:ext cx="58917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Can not have 2 </a:t>
            </a:r>
            <a:r>
              <a:rPr lang="fr-FR" sz="3200" dirty="0" err="1"/>
              <a:t>methods</a:t>
            </a:r>
            <a:r>
              <a:rPr lang="fr-FR" sz="3200" dirty="0"/>
              <a:t> </a:t>
            </a:r>
            <a:r>
              <a:rPr lang="fr-FR" sz="3200" dirty="0" err="1"/>
              <a:t>overload</a:t>
            </a:r>
            <a:r>
              <a:rPr lang="fr-FR" sz="3200" dirty="0"/>
              <a:t> </a:t>
            </a:r>
          </a:p>
          <a:p>
            <a:r>
              <a:rPr lang="fr-FR" sz="3200" dirty="0" err="1"/>
              <a:t>differing</a:t>
            </a:r>
            <a:r>
              <a:rPr lang="fr-FR" sz="3200" dirty="0"/>
              <a:t> </a:t>
            </a:r>
            <a:r>
              <a:rPr lang="fr-FR" sz="3200" dirty="0" err="1"/>
              <a:t>only</a:t>
            </a:r>
            <a:r>
              <a:rPr lang="fr-FR" sz="3200" dirty="0"/>
              <a:t> by </a:t>
            </a:r>
            <a:r>
              <a:rPr lang="fr-FR" sz="3200" dirty="0" err="1"/>
              <a:t>template</a:t>
            </a:r>
            <a:r>
              <a:rPr lang="fr-FR" sz="3200" dirty="0"/>
              <a:t> type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1F20BC0-1DAA-10D9-6EAD-08D7DF1EE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242" y="4013445"/>
            <a:ext cx="8166522" cy="7300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4D7A5D4-7E1F-68B3-391F-B0B87B90D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242" y="5031320"/>
            <a:ext cx="8881808" cy="78369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A41D836-E283-CE1F-ECEE-F8BFF6714E3C}"/>
              </a:ext>
            </a:extLst>
          </p:cNvPr>
          <p:cNvSpPr txBox="1"/>
          <p:nvPr/>
        </p:nvSpPr>
        <p:spPr>
          <a:xfrm>
            <a:off x="1955242" y="6255285"/>
            <a:ext cx="4367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( not an </a:t>
            </a:r>
            <a:r>
              <a:rPr lang="fr-FR" sz="2000" dirty="0" err="1"/>
              <a:t>error</a:t>
            </a:r>
            <a:r>
              <a:rPr lang="fr-FR" sz="2000" dirty="0"/>
              <a:t> in </a:t>
            </a:r>
            <a:r>
              <a:rPr lang="fr-FR" sz="2000" dirty="0" err="1"/>
              <a:t>other</a:t>
            </a:r>
            <a:r>
              <a:rPr lang="fr-FR" sz="2000" dirty="0"/>
              <a:t> langages like C++)</a:t>
            </a:r>
          </a:p>
        </p:txBody>
      </p:sp>
    </p:spTree>
    <p:extLst>
      <p:ext uri="{BB962C8B-B14F-4D97-AF65-F5344CB8AC3E}">
        <p14:creationId xmlns:p14="http://schemas.microsoft.com/office/powerpoint/2010/main" val="868433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48D28-172A-63E3-DDB4-A78B55A60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7C42A-1662-94B1-9F57-B3D764418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err="1"/>
              <a:t>Overview</a:t>
            </a:r>
            <a:r>
              <a:rPr lang="fr-FR" dirty="0"/>
              <a:t> compile – runtime </a:t>
            </a:r>
            <a:r>
              <a:rPr lang="fr-FR" dirty="0" err="1"/>
              <a:t>chain</a:t>
            </a:r>
            <a:endParaRPr lang="fr-FR" dirty="0"/>
          </a:p>
          <a:p>
            <a:r>
              <a:rPr lang="fr-FR" dirty="0"/>
              <a:t>Compiler basics: </a:t>
            </a:r>
            <a:r>
              <a:rPr lang="fr-FR" dirty="0" err="1"/>
              <a:t>grammar</a:t>
            </a:r>
            <a:r>
              <a:rPr lang="fr-FR" dirty="0"/>
              <a:t>, </a:t>
            </a:r>
            <a:r>
              <a:rPr lang="fr-FR" dirty="0" err="1"/>
              <a:t>parser</a:t>
            </a:r>
            <a:r>
              <a:rPr lang="fr-FR" dirty="0"/>
              <a:t> to AST</a:t>
            </a:r>
          </a:p>
          <a:p>
            <a:pPr lvl="1"/>
            <a:r>
              <a:rPr lang="fr-FR" dirty="0" err="1"/>
              <a:t>Declaration</a:t>
            </a:r>
            <a:r>
              <a:rPr lang="fr-FR" dirty="0"/>
              <a:t>-</a:t>
            </a:r>
            <a:r>
              <a:rPr lang="fr-FR" dirty="0" err="1"/>
              <a:t>Statement</a:t>
            </a:r>
            <a:r>
              <a:rPr lang="fr-FR" dirty="0"/>
              <a:t>-Expression</a:t>
            </a:r>
          </a:p>
          <a:p>
            <a:pPr lvl="1"/>
            <a:r>
              <a:rPr lang="fr-FR" dirty="0" err="1"/>
              <a:t>Bytecode</a:t>
            </a:r>
            <a:r>
              <a:rPr lang="fr-FR" dirty="0"/>
              <a:t>, stack</a:t>
            </a:r>
          </a:p>
          <a:p>
            <a:r>
              <a:rPr lang="fr-FR" dirty="0"/>
              <a:t>Langage Class Symbol </a:t>
            </a:r>
            <a:r>
              <a:rPr lang="fr-FR" dirty="0" err="1"/>
              <a:t>resolution</a:t>
            </a:r>
            <a:endParaRPr lang="fr-FR" dirty="0"/>
          </a:p>
          <a:p>
            <a:pPr lvl="1"/>
            <a:r>
              <a:rPr lang="fr-FR" dirty="0" err="1"/>
              <a:t>Class.forName</a:t>
            </a:r>
            <a:r>
              <a:rPr lang="fr-FR" dirty="0"/>
              <a:t>() / </a:t>
            </a:r>
            <a:r>
              <a:rPr lang="fr-FR" dirty="0" err="1"/>
              <a:t>ClassLoader</a:t>
            </a:r>
            <a:endParaRPr lang="fr-FR" dirty="0"/>
          </a:p>
          <a:p>
            <a:pPr lvl="1"/>
            <a:r>
              <a:rPr lang="fr-FR" dirty="0"/>
              <a:t>First </a:t>
            </a:r>
            <a:r>
              <a:rPr lang="fr-FR" dirty="0" err="1"/>
              <a:t>reference</a:t>
            </a:r>
            <a:r>
              <a:rPr lang="fr-FR" dirty="0"/>
              <a:t>, Hot swap code</a:t>
            </a:r>
          </a:p>
          <a:p>
            <a:r>
              <a:rPr lang="fr-FR" dirty="0"/>
              <a:t>Method Symbol </a:t>
            </a:r>
            <a:r>
              <a:rPr lang="fr-FR" dirty="0" err="1"/>
              <a:t>resolution</a:t>
            </a:r>
            <a:r>
              <a:rPr lang="fr-FR" dirty="0"/>
              <a:t> + call</a:t>
            </a:r>
          </a:p>
          <a:p>
            <a:pPr lvl="1"/>
            <a:r>
              <a:rPr lang="fr-FR" dirty="0" err="1"/>
              <a:t>Invokestatic</a:t>
            </a:r>
            <a:r>
              <a:rPr lang="fr-FR" dirty="0"/>
              <a:t>, </a:t>
            </a:r>
            <a:r>
              <a:rPr lang="fr-FR" dirty="0" err="1"/>
              <a:t>invokespecial</a:t>
            </a:r>
            <a:endParaRPr lang="fr-FR" dirty="0"/>
          </a:p>
          <a:p>
            <a:pPr lvl="1"/>
            <a:r>
              <a:rPr lang="fr-FR" dirty="0" err="1"/>
              <a:t>Invokevirtual</a:t>
            </a:r>
            <a:endParaRPr lang="fr-FR" dirty="0"/>
          </a:p>
          <a:p>
            <a:pPr lvl="1"/>
            <a:r>
              <a:rPr lang="fr-FR" dirty="0" err="1"/>
              <a:t>Invokeinterface</a:t>
            </a:r>
            <a:endParaRPr lang="fr-FR" dirty="0"/>
          </a:p>
          <a:p>
            <a:pPr lvl="1"/>
            <a:r>
              <a:rPr lang="fr-FR" dirty="0" err="1"/>
              <a:t>invokedynamic</a:t>
            </a: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83799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8A738-0442-DF30-BC49-4CB4B8E47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Notice 2 : return type not in </a:t>
            </a:r>
            <a:r>
              <a:rPr lang="fr-FR" dirty="0" err="1"/>
              <a:t>symbol</a:t>
            </a:r>
            <a:r>
              <a:rPr lang="fr-FR" dirty="0"/>
              <a:t> </a:t>
            </a:r>
            <a:r>
              <a:rPr lang="fr-FR" dirty="0" err="1"/>
              <a:t>name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33C9B8-DD61-2D1F-3A99-3458AC1F9F57}"/>
              </a:ext>
            </a:extLst>
          </p:cNvPr>
          <p:cNvSpPr txBox="1"/>
          <p:nvPr/>
        </p:nvSpPr>
        <p:spPr>
          <a:xfrm>
            <a:off x="2799729" y="1924501"/>
            <a:ext cx="775289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Can not have 2 </a:t>
            </a:r>
            <a:r>
              <a:rPr lang="fr-FR" sz="3200" dirty="0" err="1"/>
              <a:t>methods</a:t>
            </a:r>
            <a:r>
              <a:rPr lang="fr-FR" sz="3200" dirty="0"/>
              <a:t> </a:t>
            </a:r>
            <a:r>
              <a:rPr lang="fr-FR" sz="3200" dirty="0" err="1"/>
              <a:t>overload</a:t>
            </a:r>
            <a:r>
              <a:rPr lang="fr-FR" sz="3200" dirty="0"/>
              <a:t> </a:t>
            </a:r>
          </a:p>
          <a:p>
            <a:r>
              <a:rPr lang="fr-FR" sz="3200" dirty="0" err="1"/>
              <a:t>differing</a:t>
            </a:r>
            <a:r>
              <a:rPr lang="fr-FR" sz="3200" dirty="0"/>
              <a:t> </a:t>
            </a:r>
            <a:r>
              <a:rPr lang="fr-FR" sz="3200" dirty="0" err="1"/>
              <a:t>only</a:t>
            </a:r>
            <a:r>
              <a:rPr lang="fr-FR" sz="3200" dirty="0"/>
              <a:t> by return type or </a:t>
            </a:r>
            <a:r>
              <a:rPr lang="fr-FR" sz="3200" dirty="0" err="1"/>
              <a:t>template</a:t>
            </a:r>
            <a:r>
              <a:rPr lang="fr-FR" sz="3200" dirty="0"/>
              <a:t> type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3171DA-B9F3-923F-DC2F-F0742BC9E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725" y="4157664"/>
            <a:ext cx="6447975" cy="6770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A305D6-D207-AA79-35BD-C11C20C68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4725" y="5082962"/>
            <a:ext cx="6370158" cy="88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9234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B7DE8-901A-3964-46D6-080CFE7DF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31" y="209982"/>
            <a:ext cx="12072938" cy="740145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Compiled</a:t>
            </a:r>
            <a:r>
              <a:rPr lang="fr-FR" dirty="0"/>
              <a:t> OK … BUT change in CLASSPATH =&gt; </a:t>
            </a:r>
            <a:r>
              <a:rPr lang="fr-FR" dirty="0" err="1"/>
              <a:t>LinkError</a:t>
            </a:r>
            <a:endParaRPr lang="fr-F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CCF9B5-24B2-056A-BB8B-52DD4211F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539" y="5810166"/>
            <a:ext cx="5208721" cy="9716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2DDA79-DEDA-9B4A-0C8D-E3666D37EDAC}"/>
              </a:ext>
            </a:extLst>
          </p:cNvPr>
          <p:cNvSpPr txBox="1"/>
          <p:nvPr/>
        </p:nvSpPr>
        <p:spPr>
          <a:xfrm>
            <a:off x="669811" y="5336719"/>
            <a:ext cx="48234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Program start OK</a:t>
            </a:r>
          </a:p>
          <a:p>
            <a:r>
              <a:rPr lang="fr-FR" sz="2400" dirty="0" err="1"/>
              <a:t>Error</a:t>
            </a:r>
            <a:r>
              <a:rPr lang="fr-FR" sz="2400" dirty="0"/>
              <a:t> </a:t>
            </a:r>
            <a:r>
              <a:rPr lang="fr-FR" sz="2400" dirty="0" err="1"/>
              <a:t>method</a:t>
            </a:r>
            <a:r>
              <a:rPr lang="fr-FR" sz="2400" dirty="0"/>
              <a:t> </a:t>
            </a:r>
            <a:r>
              <a:rPr lang="fr-FR" sz="2400" dirty="0" err="1"/>
              <a:t>partially</a:t>
            </a:r>
            <a:r>
              <a:rPr lang="fr-FR" sz="2400" dirty="0"/>
              <a:t> </a:t>
            </a:r>
            <a:r>
              <a:rPr lang="fr-FR" sz="2400" dirty="0" err="1"/>
              <a:t>execute</a:t>
            </a:r>
            <a:r>
              <a:rPr lang="fr-FR" sz="2400" dirty="0"/>
              <a:t> .. OK !</a:t>
            </a:r>
          </a:p>
          <a:p>
            <a:r>
              <a:rPr lang="fr-FR" sz="2400" dirty="0"/>
              <a:t>but fail on first </a:t>
            </a:r>
            <a:r>
              <a:rPr lang="fr-FR" sz="2400" dirty="0" err="1"/>
              <a:t>bytecode</a:t>
            </a:r>
            <a:r>
              <a:rPr lang="fr-FR" sz="2400" dirty="0"/>
              <a:t> Link </a:t>
            </a:r>
            <a:r>
              <a:rPr lang="fr-FR" sz="2400" dirty="0" err="1"/>
              <a:t>error</a:t>
            </a:r>
            <a:endParaRPr lang="fr-FR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E144C1-5E70-7E9D-77E8-E880FD2B1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156" y="1226906"/>
            <a:ext cx="3280523" cy="1523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925AFA-7FF6-8063-A40B-01116DFDB7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26785"/>
            <a:ext cx="12192000" cy="20331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31E15C9-65E1-4BB9-6C58-DE44B784DB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2116" y="1423737"/>
            <a:ext cx="2395621" cy="862423"/>
          </a:xfrm>
          <a:prstGeom prst="rect">
            <a:avLst/>
          </a:prstGeom>
        </p:spPr>
      </p:pic>
      <p:sp>
        <p:nvSpPr>
          <p:cNvPr id="15" name="Lightning Bolt 14">
            <a:extLst>
              <a:ext uri="{FF2B5EF4-FFF2-40B4-BE49-F238E27FC236}">
                <a16:creationId xmlns:a16="http://schemas.microsoft.com/office/drawing/2014/main" id="{9D8AFD38-F606-98D2-420D-637E44A296BF}"/>
              </a:ext>
            </a:extLst>
          </p:cNvPr>
          <p:cNvSpPr/>
          <p:nvPr/>
        </p:nvSpPr>
        <p:spPr>
          <a:xfrm>
            <a:off x="5033666" y="2079891"/>
            <a:ext cx="919163" cy="393336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7062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B7DE8-901A-3964-46D6-080CFE7DF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0145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Internally</a:t>
            </a:r>
            <a:r>
              <a:rPr lang="fr-FR" dirty="0"/>
              <a:t> …  « </a:t>
            </a:r>
            <a:r>
              <a:rPr lang="fr-FR" dirty="0" err="1"/>
              <a:t>getfield</a:t>
            </a:r>
            <a:r>
              <a:rPr lang="fr-FR" dirty="0"/>
              <a:t> » =&gt; « _fast_*</a:t>
            </a:r>
            <a:r>
              <a:rPr lang="fr-FR" dirty="0" err="1"/>
              <a:t>getfield</a:t>
            </a:r>
            <a:r>
              <a:rPr lang="fr-FR" dirty="0"/>
              <a:t> »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9625FC-97B1-398A-3731-C84DF6D0B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23" y="1631504"/>
            <a:ext cx="7433638" cy="2008044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5A4A5AC9-EC98-601A-C2A9-989B4AE4B04E}"/>
              </a:ext>
            </a:extLst>
          </p:cNvPr>
          <p:cNvSpPr/>
          <p:nvPr/>
        </p:nvSpPr>
        <p:spPr>
          <a:xfrm>
            <a:off x="7596364" y="2925351"/>
            <a:ext cx="499446" cy="4147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23192B-021E-0C7A-D22A-ADD55280CF6D}"/>
              </a:ext>
            </a:extLst>
          </p:cNvPr>
          <p:cNvSpPr txBox="1"/>
          <p:nvPr/>
        </p:nvSpPr>
        <p:spPr>
          <a:xfrm>
            <a:off x="8139260" y="2201433"/>
            <a:ext cx="415049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/>
              <a:t>Resolve</a:t>
            </a:r>
            <a:r>
              <a:rPr lang="fr-FR" sz="2000" dirty="0"/>
              <a:t> </a:t>
            </a:r>
            <a:r>
              <a:rPr lang="fr-FR" sz="2000" dirty="0" err="1"/>
              <a:t>Bytecode</a:t>
            </a:r>
            <a:r>
              <a:rPr lang="fr-FR" sz="2000" dirty="0"/>
              <a:t> « </a:t>
            </a:r>
            <a:r>
              <a:rPr lang="fr-FR" sz="2000" dirty="0" err="1"/>
              <a:t>getfield</a:t>
            </a:r>
            <a:r>
              <a:rPr lang="fr-FR" sz="2000" dirty="0"/>
              <a:t> #fieldIdx»</a:t>
            </a:r>
          </a:p>
          <a:p>
            <a:endParaRPr lang="fr-FR" sz="2000" dirty="0"/>
          </a:p>
          <a:p>
            <a:r>
              <a:rPr lang="fr-FR" sz="2000" dirty="0" err="1"/>
              <a:t>Load</a:t>
            </a:r>
            <a:r>
              <a:rPr lang="fr-FR" sz="2000" dirty="0"/>
              <a:t> + type-check</a:t>
            </a:r>
          </a:p>
          <a:p>
            <a:endParaRPr lang="fr-FR" sz="2000" dirty="0"/>
          </a:p>
          <a:p>
            <a:r>
              <a:rPr lang="fr-FR" sz="2000" dirty="0"/>
              <a:t>Class c = .. </a:t>
            </a:r>
            <a:r>
              <a:rPr lang="fr-FR" sz="2000" dirty="0" err="1"/>
              <a:t>Class.forName</a:t>
            </a:r>
            <a:r>
              <a:rPr lang="fr-FR" sz="2000" dirty="0"/>
              <a:t>(« </a:t>
            </a:r>
            <a:r>
              <a:rPr lang="fr-FR" sz="2000" dirty="0" err="1"/>
              <a:t>test.Bar</a:t>
            </a:r>
            <a:r>
              <a:rPr lang="fr-FR" sz="2000" dirty="0"/>
              <a:t> »)</a:t>
            </a:r>
          </a:p>
          <a:p>
            <a:r>
              <a:rPr lang="fr-FR" sz="2000" dirty="0"/>
              <a:t>f = </a:t>
            </a:r>
            <a:r>
              <a:rPr lang="fr-FR" sz="2000" dirty="0" err="1"/>
              <a:t>c.getField</a:t>
            </a:r>
            <a:r>
              <a:rPr lang="fr-FR" sz="2000" dirty="0"/>
              <a:t>(« field1 »);</a:t>
            </a:r>
          </a:p>
          <a:p>
            <a:r>
              <a:rPr lang="fr-FR" sz="2000" dirty="0" err="1"/>
              <a:t>assert</a:t>
            </a:r>
            <a:r>
              <a:rPr lang="fr-FR" sz="2000" dirty="0"/>
              <a:t> </a:t>
            </a:r>
            <a:r>
              <a:rPr lang="fr-FR" sz="2000" dirty="0" err="1"/>
              <a:t>f.getType</a:t>
            </a:r>
            <a:r>
              <a:rPr lang="fr-FR" sz="2000" dirty="0"/>
              <a:t>().</a:t>
            </a:r>
            <a:r>
              <a:rPr lang="fr-FR" sz="2000" dirty="0" err="1"/>
              <a:t>equals</a:t>
            </a:r>
            <a:r>
              <a:rPr lang="fr-FR" sz="2000" dirty="0"/>
              <a:t>(</a:t>
            </a:r>
            <a:r>
              <a:rPr lang="fr-FR" sz="2000" dirty="0" err="1"/>
              <a:t>int.class</a:t>
            </a:r>
            <a:r>
              <a:rPr lang="fr-FR" sz="2000" dirty="0"/>
              <a:t>);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97EBDA0-3FE0-A7F4-39D2-F153404F2390}"/>
              </a:ext>
            </a:extLst>
          </p:cNvPr>
          <p:cNvSpPr/>
          <p:nvPr/>
        </p:nvSpPr>
        <p:spPr>
          <a:xfrm rot="8030449">
            <a:off x="7566991" y="4489582"/>
            <a:ext cx="499446" cy="4147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DFDFAEB-5A20-52A5-7DCF-ECCF0B3E8C75}"/>
              </a:ext>
            </a:extLst>
          </p:cNvPr>
          <p:cNvSpPr/>
          <p:nvPr/>
        </p:nvSpPr>
        <p:spPr>
          <a:xfrm rot="3063810">
            <a:off x="9105898" y="4490397"/>
            <a:ext cx="499446" cy="4147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68F33B-1151-B786-D62C-F134B17B8BD3}"/>
              </a:ext>
            </a:extLst>
          </p:cNvPr>
          <p:cNvSpPr txBox="1"/>
          <p:nvPr/>
        </p:nvSpPr>
        <p:spPr>
          <a:xfrm>
            <a:off x="8855765" y="5178287"/>
            <a:ext cx="3257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Code </a:t>
            </a:r>
            <a:r>
              <a:rPr lang="fr-FR" dirty="0" err="1"/>
              <a:t>replaced</a:t>
            </a:r>
            <a:r>
              <a:rPr lang="fr-FR" dirty="0"/>
              <a:t> (?) or re-</a:t>
            </a:r>
            <a:r>
              <a:rPr lang="fr-FR" dirty="0" err="1"/>
              <a:t>executed</a:t>
            </a:r>
            <a:endParaRPr lang="fr-FR" dirty="0"/>
          </a:p>
          <a:p>
            <a:r>
              <a:rPr lang="fr-FR" dirty="0" err="1"/>
              <a:t>with</a:t>
            </a:r>
            <a:r>
              <a:rPr lang="fr-FR" dirty="0"/>
              <a:t> « </a:t>
            </a:r>
            <a:r>
              <a:rPr lang="fr-FR" dirty="0" err="1"/>
              <a:t>throw</a:t>
            </a:r>
            <a:r>
              <a:rPr lang="fr-FR" dirty="0"/>
              <a:t> new …</a:t>
            </a:r>
            <a:r>
              <a:rPr lang="fr-FR" dirty="0" err="1"/>
              <a:t>Error</a:t>
            </a:r>
            <a:r>
              <a:rPr lang="fr-FR" dirty="0"/>
              <a:t>() »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605E51-D98C-BFFD-8D60-90A8E3591AFD}"/>
              </a:ext>
            </a:extLst>
          </p:cNvPr>
          <p:cNvSpPr txBox="1"/>
          <p:nvPr/>
        </p:nvSpPr>
        <p:spPr>
          <a:xfrm>
            <a:off x="5032249" y="4610986"/>
            <a:ext cx="27035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Bytecode</a:t>
            </a:r>
            <a:r>
              <a:rPr lang="fr-FR" dirty="0"/>
              <a:t> instruction </a:t>
            </a:r>
          </a:p>
          <a:p>
            <a:r>
              <a:rPr lang="fr-FR" dirty="0"/>
              <a:t>      « </a:t>
            </a:r>
            <a:r>
              <a:rPr lang="fr-FR" dirty="0" err="1"/>
              <a:t>getfield</a:t>
            </a:r>
            <a:r>
              <a:rPr lang="fr-FR" dirty="0"/>
              <a:t> #idx» </a:t>
            </a:r>
          </a:p>
          <a:p>
            <a:r>
              <a:rPr lang="fr-FR" b="1" dirty="0"/>
              <a:t>HOT REPLACED BY </a:t>
            </a:r>
            <a:r>
              <a:rPr lang="fr-FR" dirty="0" err="1"/>
              <a:t>internal</a:t>
            </a:r>
            <a:endParaRPr lang="fr-FR" dirty="0"/>
          </a:p>
          <a:p>
            <a:r>
              <a:rPr lang="fr-FR" dirty="0"/>
              <a:t>     « </a:t>
            </a:r>
            <a:r>
              <a:rPr lang="fr-FR" b="1" dirty="0"/>
              <a:t>_</a:t>
            </a:r>
            <a:r>
              <a:rPr lang="fr-FR" b="1" dirty="0" err="1"/>
              <a:t>fast_getfield</a:t>
            </a:r>
            <a:r>
              <a:rPr lang="fr-FR" b="1" dirty="0"/>
              <a:t> offset</a:t>
            </a:r>
            <a:r>
              <a:rPr lang="fr-FR" dirty="0"/>
              <a:t>»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EF6B649-3FBD-F74B-AAD1-DA2AE323FB31}"/>
              </a:ext>
            </a:extLst>
          </p:cNvPr>
          <p:cNvSpPr/>
          <p:nvPr/>
        </p:nvSpPr>
        <p:spPr>
          <a:xfrm rot="5400000">
            <a:off x="6130843" y="5931235"/>
            <a:ext cx="499446" cy="4147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CD254B-E071-5342-D68B-941333A6E2D1}"/>
              </a:ext>
            </a:extLst>
          </p:cNvPr>
          <p:cNvSpPr txBox="1"/>
          <p:nvPr/>
        </p:nvSpPr>
        <p:spPr>
          <a:xfrm>
            <a:off x="7336290" y="6388334"/>
            <a:ext cx="2925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 «</a:t>
            </a:r>
            <a:r>
              <a:rPr lang="fr-FR" dirty="0" err="1"/>
              <a:t>fast_getfield</a:t>
            </a:r>
            <a:r>
              <a:rPr lang="fr-FR" dirty="0"/>
              <a:t>» on </a:t>
            </a:r>
            <a:r>
              <a:rPr lang="fr-FR" dirty="0" err="1"/>
              <a:t>next</a:t>
            </a:r>
            <a:r>
              <a:rPr lang="fr-FR" dirty="0"/>
              <a:t> uses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EF982A-422B-6C97-53E0-B40870F850E5}"/>
              </a:ext>
            </a:extLst>
          </p:cNvPr>
          <p:cNvSpPr txBox="1"/>
          <p:nvPr/>
        </p:nvSpPr>
        <p:spPr>
          <a:xfrm>
            <a:off x="8270465" y="1673551"/>
            <a:ext cx="1533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On First use….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B05088C-D540-85F9-232A-4F5F31604784}"/>
              </a:ext>
            </a:extLst>
          </p:cNvPr>
          <p:cNvSpPr/>
          <p:nvPr/>
        </p:nvSpPr>
        <p:spPr>
          <a:xfrm rot="5400000">
            <a:off x="6467117" y="6091449"/>
            <a:ext cx="499446" cy="4147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5D982548-043E-3E35-D4D6-ADE9FA3647E9}"/>
              </a:ext>
            </a:extLst>
          </p:cNvPr>
          <p:cNvSpPr/>
          <p:nvPr/>
        </p:nvSpPr>
        <p:spPr>
          <a:xfrm rot="5400000">
            <a:off x="6803391" y="6249079"/>
            <a:ext cx="499446" cy="4147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32793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B7DE8-901A-3964-46D6-080CFE7DF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605"/>
            <a:ext cx="10515600" cy="1040666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Cf </a:t>
            </a:r>
            <a:r>
              <a:rPr lang="fr-FR" dirty="0" err="1"/>
              <a:t>OpenJdk</a:t>
            </a:r>
            <a:r>
              <a:rPr lang="fr-FR" dirty="0"/>
              <a:t> .. src/hotspot/</a:t>
            </a:r>
            <a:r>
              <a:rPr lang="fr-FR" dirty="0" err="1"/>
              <a:t>share</a:t>
            </a:r>
            <a:r>
              <a:rPr lang="fr-FR" dirty="0"/>
              <a:t>/</a:t>
            </a:r>
            <a:r>
              <a:rPr lang="fr-FR" dirty="0" err="1"/>
              <a:t>interpreter</a:t>
            </a:r>
            <a:r>
              <a:rPr lang="fr-FR" dirty="0"/>
              <a:t>/bytecodes.hpp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3FDC87-B326-27FE-189D-6EEB43E8B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274" y="2597330"/>
            <a:ext cx="4515241" cy="22099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085055-B429-712B-9514-72BFA79B3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1696" y="1085350"/>
            <a:ext cx="2229043" cy="57726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4B2A98-57CB-EAAD-DF16-7742FE851663}"/>
              </a:ext>
            </a:extLst>
          </p:cNvPr>
          <p:cNvSpPr txBox="1"/>
          <p:nvPr/>
        </p:nvSpPr>
        <p:spPr>
          <a:xfrm>
            <a:off x="5060188" y="1343865"/>
            <a:ext cx="24507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Internal</a:t>
            </a:r>
            <a:r>
              <a:rPr lang="fr-FR" sz="2400" dirty="0"/>
              <a:t> </a:t>
            </a:r>
            <a:r>
              <a:rPr lang="fr-FR" sz="2400" dirty="0" err="1"/>
              <a:t>Reserved</a:t>
            </a:r>
            <a:r>
              <a:rPr lang="fr-FR" sz="2400" dirty="0"/>
              <a:t> </a:t>
            </a:r>
          </a:p>
          <a:p>
            <a:r>
              <a:rPr lang="fr-FR" sz="2400" dirty="0"/>
              <a:t>fast_* </a:t>
            </a:r>
            <a:r>
              <a:rPr lang="fr-FR" sz="2400" dirty="0" err="1"/>
              <a:t>bytecodes</a:t>
            </a:r>
            <a:endParaRPr lang="fr-FR" sz="2400" dirty="0"/>
          </a:p>
        </p:txBody>
      </p:sp>
      <p:sp>
        <p:nvSpPr>
          <p:cNvPr id="8" name="Cross 7">
            <a:extLst>
              <a:ext uri="{FF2B5EF4-FFF2-40B4-BE49-F238E27FC236}">
                <a16:creationId xmlns:a16="http://schemas.microsoft.com/office/drawing/2014/main" id="{40372B7C-18D7-FD82-CB97-00AD582A9D15}"/>
              </a:ext>
            </a:extLst>
          </p:cNvPr>
          <p:cNvSpPr/>
          <p:nvPr/>
        </p:nvSpPr>
        <p:spPr>
          <a:xfrm>
            <a:off x="4054838" y="1399069"/>
            <a:ext cx="745435" cy="720587"/>
          </a:xfrm>
          <a:prstGeom prst="plus">
            <a:avLst>
              <a:gd name="adj" fmla="val 408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401F0CBB-D9C2-BF2C-C582-F14AC680DAEB}"/>
              </a:ext>
            </a:extLst>
          </p:cNvPr>
          <p:cNvSpPr/>
          <p:nvPr/>
        </p:nvSpPr>
        <p:spPr>
          <a:xfrm>
            <a:off x="8030817" y="1396448"/>
            <a:ext cx="134179" cy="1336813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4AA86FA-0D09-4E50-9237-65935F47BAA1}"/>
              </a:ext>
            </a:extLst>
          </p:cNvPr>
          <p:cNvSpPr/>
          <p:nvPr/>
        </p:nvSpPr>
        <p:spPr>
          <a:xfrm rot="19290768">
            <a:off x="5331006" y="2375467"/>
            <a:ext cx="3025627" cy="181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3A4C407-E624-9A22-B3D4-C308746F69CD}"/>
              </a:ext>
            </a:extLst>
          </p:cNvPr>
          <p:cNvSpPr/>
          <p:nvPr/>
        </p:nvSpPr>
        <p:spPr>
          <a:xfrm rot="20424872">
            <a:off x="5566725" y="2902715"/>
            <a:ext cx="2529880" cy="2007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B4F343E5-43EE-9E77-7B91-B47C331E1568}"/>
              </a:ext>
            </a:extLst>
          </p:cNvPr>
          <p:cNvSpPr/>
          <p:nvPr/>
        </p:nvSpPr>
        <p:spPr>
          <a:xfrm>
            <a:off x="8013837" y="3077399"/>
            <a:ext cx="134179" cy="1336813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ABCEC53F-9E3A-EBD2-4FFD-7F5CC1508932}"/>
              </a:ext>
            </a:extLst>
          </p:cNvPr>
          <p:cNvSpPr/>
          <p:nvPr/>
        </p:nvSpPr>
        <p:spPr>
          <a:xfrm>
            <a:off x="8006858" y="6256682"/>
            <a:ext cx="91048" cy="536713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335A342-D371-4426-3B0F-88ECD6D8DE51}"/>
              </a:ext>
            </a:extLst>
          </p:cNvPr>
          <p:cNvSpPr/>
          <p:nvPr/>
        </p:nvSpPr>
        <p:spPr>
          <a:xfrm rot="3073127">
            <a:off x="5019168" y="5178098"/>
            <a:ext cx="3613349" cy="2063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9474D57-44BD-3032-F43E-4ADE2E64ABF7}"/>
              </a:ext>
            </a:extLst>
          </p:cNvPr>
          <p:cNvSpPr/>
          <p:nvPr/>
        </p:nvSpPr>
        <p:spPr>
          <a:xfrm rot="2807813">
            <a:off x="5165317" y="4932703"/>
            <a:ext cx="3266215" cy="1799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BAA0F833-06F2-844A-2F5E-906234BA470F}"/>
              </a:ext>
            </a:extLst>
          </p:cNvPr>
          <p:cNvSpPr/>
          <p:nvPr/>
        </p:nvSpPr>
        <p:spPr>
          <a:xfrm rot="20885303">
            <a:off x="5628341" y="3229370"/>
            <a:ext cx="2392147" cy="1851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D876C108-1ED2-E5CA-85A2-C2A26D266515}"/>
              </a:ext>
            </a:extLst>
          </p:cNvPr>
          <p:cNvSpPr/>
          <p:nvPr/>
        </p:nvSpPr>
        <p:spPr>
          <a:xfrm rot="1091040">
            <a:off x="5604143" y="3879122"/>
            <a:ext cx="2392147" cy="1851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032D0B-4ACC-219C-4AF2-7B1445E83743}"/>
              </a:ext>
            </a:extLst>
          </p:cNvPr>
          <p:cNvSpPr txBox="1"/>
          <p:nvPr/>
        </p:nvSpPr>
        <p:spPr>
          <a:xfrm>
            <a:off x="1935249" y="1453659"/>
            <a:ext cx="1464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bytecodes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0300379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B7DE8-901A-3964-46D6-080CFE7DF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0145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linkResolver.cpp + cpCache.cpp + rewriter.cpp ..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8F71C8-0CE2-37EC-4BBC-16D306AE6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165" y="1773549"/>
            <a:ext cx="6654187" cy="393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3372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B7DE8-901A-3964-46D6-080CFE7DF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159"/>
            <a:ext cx="10515600" cy="731407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Idem « </a:t>
            </a:r>
            <a:r>
              <a:rPr lang="fr-FR" dirty="0" err="1"/>
              <a:t>invoke</a:t>
            </a:r>
            <a:r>
              <a:rPr lang="fr-FR" dirty="0"/>
              <a:t>* » =&gt; « </a:t>
            </a:r>
            <a:r>
              <a:rPr lang="fr-FR" dirty="0" err="1"/>
              <a:t>fast_invoke</a:t>
            </a:r>
            <a:r>
              <a:rPr lang="fr-FR" dirty="0"/>
              <a:t>* »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E50812-EAAF-B1F2-9EB1-59FA27BAE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02" y="2303979"/>
            <a:ext cx="6020322" cy="1657494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32029B82-65EA-0CE7-6EA5-25B6C989C96A}"/>
              </a:ext>
            </a:extLst>
          </p:cNvPr>
          <p:cNvSpPr/>
          <p:nvPr/>
        </p:nvSpPr>
        <p:spPr>
          <a:xfrm>
            <a:off x="6520698" y="3387313"/>
            <a:ext cx="499446" cy="4147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646CF7-424A-CD8C-49F3-4C368D893A26}"/>
              </a:ext>
            </a:extLst>
          </p:cNvPr>
          <p:cNvSpPr txBox="1"/>
          <p:nvPr/>
        </p:nvSpPr>
        <p:spPr>
          <a:xfrm>
            <a:off x="7512072" y="2064907"/>
            <a:ext cx="459818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/>
              <a:t>Resolve</a:t>
            </a:r>
            <a:r>
              <a:rPr lang="fr-FR" sz="2000" dirty="0"/>
              <a:t> </a:t>
            </a:r>
            <a:r>
              <a:rPr lang="fr-FR" sz="2000" dirty="0" err="1"/>
              <a:t>Bytecode</a:t>
            </a:r>
            <a:r>
              <a:rPr lang="fr-FR" sz="2000" dirty="0"/>
              <a:t> « </a:t>
            </a:r>
            <a:r>
              <a:rPr lang="fr-FR" sz="2000" dirty="0" err="1"/>
              <a:t>invoke</a:t>
            </a:r>
            <a:r>
              <a:rPr lang="fr-FR" sz="2000" dirty="0"/>
              <a:t>* #methIdx»</a:t>
            </a:r>
          </a:p>
          <a:p>
            <a:endParaRPr lang="fr-FR" sz="2000" dirty="0"/>
          </a:p>
          <a:p>
            <a:r>
              <a:rPr lang="fr-FR" sz="2000" dirty="0" err="1"/>
              <a:t>Load</a:t>
            </a:r>
            <a:r>
              <a:rPr lang="fr-FR" sz="2000" dirty="0"/>
              <a:t> + type-check</a:t>
            </a:r>
          </a:p>
          <a:p>
            <a:endParaRPr lang="fr-FR" sz="2000" dirty="0"/>
          </a:p>
          <a:p>
            <a:r>
              <a:rPr lang="fr-FR" sz="2000" dirty="0"/>
              <a:t>Class c = .. </a:t>
            </a:r>
            <a:r>
              <a:rPr lang="fr-FR" sz="2000" dirty="0" err="1"/>
              <a:t>Class.forName</a:t>
            </a:r>
            <a:r>
              <a:rPr lang="fr-FR" sz="2000" dirty="0"/>
              <a:t>(« </a:t>
            </a:r>
            <a:r>
              <a:rPr lang="fr-FR" sz="2000" dirty="0" err="1"/>
              <a:t>test.Bar</a:t>
            </a:r>
            <a:r>
              <a:rPr lang="fr-FR" sz="2000" dirty="0"/>
              <a:t> »)</a:t>
            </a:r>
          </a:p>
          <a:p>
            <a:r>
              <a:rPr lang="fr-FR" sz="2000" dirty="0"/>
              <a:t>m = </a:t>
            </a:r>
            <a:r>
              <a:rPr lang="fr-FR" sz="2000" dirty="0" err="1"/>
              <a:t>c.getMethod</a:t>
            </a:r>
            <a:r>
              <a:rPr lang="fr-FR" sz="2000" dirty="0"/>
              <a:t>(« field1(type1..typeN »);</a:t>
            </a:r>
          </a:p>
          <a:p>
            <a:r>
              <a:rPr lang="fr-FR" sz="2000" dirty="0" err="1"/>
              <a:t>assert</a:t>
            </a:r>
            <a:r>
              <a:rPr lang="fr-FR" sz="2000" dirty="0"/>
              <a:t> </a:t>
            </a:r>
            <a:r>
              <a:rPr lang="fr-FR" sz="2000" dirty="0" err="1"/>
              <a:t>m.getType</a:t>
            </a:r>
            <a:r>
              <a:rPr lang="fr-FR" sz="2000" dirty="0"/>
              <a:t>().</a:t>
            </a:r>
            <a:r>
              <a:rPr lang="fr-FR" sz="2000" dirty="0" err="1"/>
              <a:t>equals</a:t>
            </a:r>
            <a:r>
              <a:rPr lang="fr-FR" sz="2000" dirty="0"/>
              <a:t>(…);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E5BA099-7C33-F204-0F13-358D612C0BE4}"/>
              </a:ext>
            </a:extLst>
          </p:cNvPr>
          <p:cNvSpPr/>
          <p:nvPr/>
        </p:nvSpPr>
        <p:spPr>
          <a:xfrm rot="8030449">
            <a:off x="7566991" y="4489582"/>
            <a:ext cx="499446" cy="4147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8B6E342-8F7C-8994-C0AE-4ECED73053D9}"/>
              </a:ext>
            </a:extLst>
          </p:cNvPr>
          <p:cNvSpPr/>
          <p:nvPr/>
        </p:nvSpPr>
        <p:spPr>
          <a:xfrm rot="3063810">
            <a:off x="9105898" y="4490397"/>
            <a:ext cx="499446" cy="4147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1FC3B0-0845-6684-EABA-C6110DBBBCB4}"/>
              </a:ext>
            </a:extLst>
          </p:cNvPr>
          <p:cNvSpPr txBox="1"/>
          <p:nvPr/>
        </p:nvSpPr>
        <p:spPr>
          <a:xfrm>
            <a:off x="8855765" y="5178287"/>
            <a:ext cx="3257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Code </a:t>
            </a:r>
            <a:r>
              <a:rPr lang="fr-FR" dirty="0" err="1"/>
              <a:t>replaced</a:t>
            </a:r>
            <a:r>
              <a:rPr lang="fr-FR" dirty="0"/>
              <a:t> (?) or re-</a:t>
            </a:r>
            <a:r>
              <a:rPr lang="fr-FR" dirty="0" err="1"/>
              <a:t>executed</a:t>
            </a:r>
            <a:endParaRPr lang="fr-FR" dirty="0"/>
          </a:p>
          <a:p>
            <a:r>
              <a:rPr lang="fr-FR" dirty="0" err="1"/>
              <a:t>with</a:t>
            </a:r>
            <a:r>
              <a:rPr lang="fr-FR" dirty="0"/>
              <a:t> « </a:t>
            </a:r>
            <a:r>
              <a:rPr lang="fr-FR" dirty="0" err="1"/>
              <a:t>throw</a:t>
            </a:r>
            <a:r>
              <a:rPr lang="fr-FR" dirty="0"/>
              <a:t> new …</a:t>
            </a:r>
            <a:r>
              <a:rPr lang="fr-FR" dirty="0" err="1"/>
              <a:t>Error</a:t>
            </a:r>
            <a:r>
              <a:rPr lang="fr-FR" dirty="0"/>
              <a:t>() »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082DB4-FC08-F5AF-52B4-C5091519886F}"/>
              </a:ext>
            </a:extLst>
          </p:cNvPr>
          <p:cNvSpPr txBox="1"/>
          <p:nvPr/>
        </p:nvSpPr>
        <p:spPr>
          <a:xfrm>
            <a:off x="5032249" y="4610986"/>
            <a:ext cx="27035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Bytecode</a:t>
            </a:r>
            <a:r>
              <a:rPr lang="fr-FR" dirty="0"/>
              <a:t> instruction </a:t>
            </a:r>
          </a:p>
          <a:p>
            <a:r>
              <a:rPr lang="fr-FR" dirty="0"/>
              <a:t>      « </a:t>
            </a:r>
            <a:r>
              <a:rPr lang="fr-FR" dirty="0" err="1"/>
              <a:t>invoke</a:t>
            </a:r>
            <a:r>
              <a:rPr lang="fr-FR" dirty="0"/>
              <a:t>* #idx» </a:t>
            </a:r>
          </a:p>
          <a:p>
            <a:r>
              <a:rPr lang="fr-FR" b="1" dirty="0"/>
              <a:t>HOT REPLACED BY </a:t>
            </a:r>
            <a:r>
              <a:rPr lang="fr-FR" dirty="0" err="1"/>
              <a:t>internal</a:t>
            </a:r>
            <a:endParaRPr lang="fr-FR" dirty="0"/>
          </a:p>
          <a:p>
            <a:r>
              <a:rPr lang="fr-FR" dirty="0"/>
              <a:t>     « </a:t>
            </a:r>
            <a:r>
              <a:rPr lang="fr-FR" b="1" dirty="0"/>
              <a:t>_</a:t>
            </a:r>
            <a:r>
              <a:rPr lang="fr-FR" b="1" dirty="0" err="1"/>
              <a:t>fast_invoke</a:t>
            </a:r>
            <a:r>
              <a:rPr lang="fr-FR" b="1" dirty="0"/>
              <a:t>* offset</a:t>
            </a:r>
            <a:r>
              <a:rPr lang="fr-FR" dirty="0"/>
              <a:t>»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995008F-4360-443B-03A8-506FA5228B9D}"/>
              </a:ext>
            </a:extLst>
          </p:cNvPr>
          <p:cNvSpPr/>
          <p:nvPr/>
        </p:nvSpPr>
        <p:spPr>
          <a:xfrm rot="5400000">
            <a:off x="6130843" y="5931235"/>
            <a:ext cx="499446" cy="4147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E8C7F9-DF61-CFC5-17BA-71CAFE3AEEFF}"/>
              </a:ext>
            </a:extLst>
          </p:cNvPr>
          <p:cNvSpPr txBox="1"/>
          <p:nvPr/>
        </p:nvSpPr>
        <p:spPr>
          <a:xfrm>
            <a:off x="7336290" y="6388334"/>
            <a:ext cx="2936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 «</a:t>
            </a:r>
            <a:r>
              <a:rPr lang="fr-FR" dirty="0" err="1"/>
              <a:t>fast_invoke</a:t>
            </a:r>
            <a:r>
              <a:rPr lang="fr-FR" dirty="0"/>
              <a:t>*» on </a:t>
            </a:r>
            <a:r>
              <a:rPr lang="fr-FR" dirty="0" err="1"/>
              <a:t>next</a:t>
            </a:r>
            <a:r>
              <a:rPr lang="fr-FR" dirty="0"/>
              <a:t> uses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743DBB-19A0-08C7-56BD-68F3FF644A7D}"/>
              </a:ext>
            </a:extLst>
          </p:cNvPr>
          <p:cNvSpPr txBox="1"/>
          <p:nvPr/>
        </p:nvSpPr>
        <p:spPr>
          <a:xfrm>
            <a:off x="8270465" y="1673551"/>
            <a:ext cx="1533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On First use….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B84CC19-C512-2DAD-F04C-9F4F61B88B56}"/>
              </a:ext>
            </a:extLst>
          </p:cNvPr>
          <p:cNvSpPr/>
          <p:nvPr/>
        </p:nvSpPr>
        <p:spPr>
          <a:xfrm rot="5400000">
            <a:off x="6467117" y="6091449"/>
            <a:ext cx="499446" cy="4147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AFDFEA8C-9071-7C8A-15BE-70756B193E07}"/>
              </a:ext>
            </a:extLst>
          </p:cNvPr>
          <p:cNvSpPr/>
          <p:nvPr/>
        </p:nvSpPr>
        <p:spPr>
          <a:xfrm rot="5400000">
            <a:off x="6803391" y="6249079"/>
            <a:ext cx="499446" cy="4147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80557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B7DE8-901A-3964-46D6-080CFE7DF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391"/>
            <a:ext cx="10515600" cy="1005879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Different</a:t>
            </a:r>
            <a:r>
              <a:rPr lang="fr-FR" dirty="0"/>
              <a:t> « </a:t>
            </a:r>
            <a:r>
              <a:rPr lang="fr-FR" dirty="0" err="1"/>
              <a:t>invoke</a:t>
            </a:r>
            <a:r>
              <a:rPr lang="fr-FR" dirty="0"/>
              <a:t>* » : {</a:t>
            </a:r>
            <a:r>
              <a:rPr lang="fr-FR" dirty="0" err="1"/>
              <a:t>static|special|virtual|interface|dynamic</a:t>
            </a:r>
            <a:r>
              <a:rPr lang="fr-FR" dirty="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BD95D9-8722-28F8-89D9-07F894F9F553}"/>
              </a:ext>
            </a:extLst>
          </p:cNvPr>
          <p:cNvSpPr txBox="1"/>
          <p:nvPr/>
        </p:nvSpPr>
        <p:spPr>
          <a:xfrm>
            <a:off x="595711" y="2140020"/>
            <a:ext cx="7708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static</a:t>
            </a:r>
            <a:r>
              <a:rPr lang="fr-FR" sz="2400" dirty="0"/>
              <a:t> =&gt;    … to call </a:t>
            </a:r>
            <a:r>
              <a:rPr lang="fr-FR" sz="2400" dirty="0" err="1"/>
              <a:t>fixed</a:t>
            </a:r>
            <a:r>
              <a:rPr lang="fr-FR" sz="2400" dirty="0"/>
              <a:t> (</a:t>
            </a:r>
            <a:r>
              <a:rPr lang="fr-FR" sz="2400" dirty="0" err="1"/>
              <a:t>known</a:t>
            </a:r>
            <a:r>
              <a:rPr lang="fr-FR" sz="2400" dirty="0"/>
              <a:t>) </a:t>
            </a:r>
            <a:r>
              <a:rPr lang="fr-FR" sz="2400" dirty="0" err="1"/>
              <a:t>function</a:t>
            </a:r>
            <a:r>
              <a:rPr lang="fr-FR" sz="2400" dirty="0"/>
              <a:t>, and update stack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90DA58-BD9D-3CAD-ACD6-81598231CDF3}"/>
              </a:ext>
            </a:extLst>
          </p:cNvPr>
          <p:cNvSpPr txBox="1"/>
          <p:nvPr/>
        </p:nvSpPr>
        <p:spPr>
          <a:xfrm>
            <a:off x="595711" y="2982982"/>
            <a:ext cx="88165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special</a:t>
            </a:r>
            <a:r>
              <a:rPr lang="fr-FR" sz="2400" b="1" dirty="0"/>
              <a:t> </a:t>
            </a:r>
            <a:r>
              <a:rPr lang="fr-FR" sz="2400" dirty="0"/>
              <a:t> =&gt;    … idem … call </a:t>
            </a:r>
            <a:r>
              <a:rPr lang="fr-FR" sz="2400" dirty="0" err="1"/>
              <a:t>fixed</a:t>
            </a:r>
            <a:r>
              <a:rPr lang="fr-FR" sz="2400" dirty="0"/>
              <a:t> (</a:t>
            </a:r>
            <a:r>
              <a:rPr lang="fr-FR" sz="2400" dirty="0" err="1"/>
              <a:t>known</a:t>
            </a:r>
            <a:r>
              <a:rPr lang="fr-FR" sz="2400" dirty="0"/>
              <a:t>) </a:t>
            </a:r>
            <a:r>
              <a:rPr lang="fr-FR" sz="2400" dirty="0" err="1"/>
              <a:t>function</a:t>
            </a:r>
            <a:r>
              <a:rPr lang="fr-FR" sz="2400" dirty="0"/>
              <a:t>, and update stack</a:t>
            </a:r>
            <a:br>
              <a:rPr lang="fr-FR" sz="2400" dirty="0"/>
            </a:br>
            <a:r>
              <a:rPr lang="fr-FR" sz="2400" dirty="0"/>
              <a:t>                        </a:t>
            </a:r>
            <a:r>
              <a:rPr lang="fr-FR" sz="2400" dirty="0" err="1"/>
              <a:t>after</a:t>
            </a:r>
            <a:r>
              <a:rPr lang="fr-FR" sz="2400" dirty="0"/>
              <a:t> « new »:  « &lt;init&gt; » </a:t>
            </a:r>
            <a:r>
              <a:rPr lang="fr-FR" sz="2400" dirty="0" err="1"/>
              <a:t>method</a:t>
            </a:r>
            <a:r>
              <a:rPr lang="fr-FR" sz="2400" dirty="0"/>
              <a:t>, or « super() » </a:t>
            </a:r>
            <a:r>
              <a:rPr lang="fr-FR" sz="2400" dirty="0" err="1"/>
              <a:t>method</a:t>
            </a:r>
            <a:endParaRPr lang="fr-FR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40D695-7CCF-3704-D67C-D62407EF39D1}"/>
              </a:ext>
            </a:extLst>
          </p:cNvPr>
          <p:cNvSpPr txBox="1"/>
          <p:nvPr/>
        </p:nvSpPr>
        <p:spPr>
          <a:xfrm>
            <a:off x="642300" y="4195276"/>
            <a:ext cx="11549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virtual</a:t>
            </a:r>
            <a:r>
              <a:rPr lang="fr-FR" sz="2400" b="1" dirty="0"/>
              <a:t> </a:t>
            </a:r>
            <a:r>
              <a:rPr lang="fr-FR" sz="2400" dirty="0"/>
              <a:t> =&gt;    … </a:t>
            </a:r>
            <a:r>
              <a:rPr lang="fr-FR" sz="2400" dirty="0" err="1"/>
              <a:t>need</a:t>
            </a:r>
            <a:r>
              <a:rPr lang="fr-FR" sz="2400" dirty="0"/>
              <a:t> </a:t>
            </a:r>
            <a:r>
              <a:rPr lang="fr-FR" sz="2400" dirty="0" err="1"/>
              <a:t>array</a:t>
            </a:r>
            <a:r>
              <a:rPr lang="fr-FR" sz="2400" dirty="0"/>
              <a:t> </a:t>
            </a:r>
            <a:r>
              <a:rPr lang="fr-FR" sz="2400" dirty="0" err="1"/>
              <a:t>access</a:t>
            </a:r>
            <a:r>
              <a:rPr lang="fr-FR" sz="2400" dirty="0"/>
              <a:t> to </a:t>
            </a:r>
            <a:r>
              <a:rPr lang="fr-FR" sz="2400" dirty="0" err="1"/>
              <a:t>object</a:t>
            </a:r>
            <a:r>
              <a:rPr lang="fr-FR" sz="2400" dirty="0"/>
              <a:t> class « </a:t>
            </a:r>
            <a:r>
              <a:rPr lang="fr-FR" sz="2400" dirty="0" err="1"/>
              <a:t>virtual</a:t>
            </a:r>
            <a:r>
              <a:rPr lang="fr-FR" sz="2400" dirty="0"/>
              <a:t> table », to </a:t>
            </a:r>
            <a:r>
              <a:rPr lang="fr-FR" sz="2400" dirty="0" err="1"/>
              <a:t>determine</a:t>
            </a:r>
            <a:r>
              <a:rPr lang="fr-FR" sz="2400" dirty="0"/>
              <a:t> exact </a:t>
            </a:r>
            <a:r>
              <a:rPr lang="fr-FR" sz="2400" dirty="0" err="1"/>
              <a:t>method</a:t>
            </a:r>
            <a:endParaRPr lang="fr-FR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E0637E-DE14-A4F2-1B1D-956E557BA58E}"/>
              </a:ext>
            </a:extLst>
          </p:cNvPr>
          <p:cNvSpPr txBox="1"/>
          <p:nvPr/>
        </p:nvSpPr>
        <p:spPr>
          <a:xfrm>
            <a:off x="642300" y="5038238"/>
            <a:ext cx="11258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interface </a:t>
            </a:r>
            <a:r>
              <a:rPr lang="fr-FR" sz="2400" dirty="0"/>
              <a:t> =&gt;    … </a:t>
            </a:r>
            <a:r>
              <a:rPr lang="fr-FR" sz="2400" dirty="0" err="1"/>
              <a:t>need</a:t>
            </a:r>
            <a:r>
              <a:rPr lang="fr-FR" sz="2400" dirty="0"/>
              <a:t> </a:t>
            </a:r>
            <a:r>
              <a:rPr lang="fr-FR" sz="2400" dirty="0" err="1"/>
              <a:t>lookup</a:t>
            </a:r>
            <a:r>
              <a:rPr lang="fr-FR" sz="2400" dirty="0"/>
              <a:t> interfaces table … </a:t>
            </a:r>
            <a:r>
              <a:rPr lang="fr-FR" sz="2400" dirty="0" err="1"/>
              <a:t>then</a:t>
            </a:r>
            <a:r>
              <a:rPr lang="fr-FR" sz="2400" dirty="0"/>
              <a:t> </a:t>
            </a:r>
            <a:r>
              <a:rPr lang="fr-FR" sz="2400" dirty="0" err="1"/>
              <a:t>virtual</a:t>
            </a:r>
            <a:r>
              <a:rPr lang="fr-FR" sz="2400" dirty="0"/>
              <a:t> table, to </a:t>
            </a:r>
            <a:r>
              <a:rPr lang="fr-FR" sz="2400" dirty="0" err="1"/>
              <a:t>determine</a:t>
            </a:r>
            <a:r>
              <a:rPr lang="fr-FR" sz="2400" dirty="0"/>
              <a:t> </a:t>
            </a:r>
            <a:r>
              <a:rPr lang="fr-FR" sz="2400" dirty="0" err="1"/>
              <a:t>method</a:t>
            </a:r>
            <a:endParaRPr lang="fr-FR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A3A863-2D6E-C7E9-D778-5A7C1FB283D0}"/>
              </a:ext>
            </a:extLst>
          </p:cNvPr>
          <p:cNvSpPr txBox="1"/>
          <p:nvPr/>
        </p:nvSpPr>
        <p:spPr>
          <a:xfrm>
            <a:off x="642300" y="5881200"/>
            <a:ext cx="7218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dynamic</a:t>
            </a:r>
            <a:r>
              <a:rPr lang="fr-FR" sz="2400" b="1" dirty="0"/>
              <a:t> </a:t>
            </a:r>
            <a:r>
              <a:rPr lang="fr-FR" sz="2400" dirty="0"/>
              <a:t> =&gt;    … </a:t>
            </a:r>
            <a:r>
              <a:rPr lang="fr-FR" sz="2400" dirty="0" err="1"/>
              <a:t>internal</a:t>
            </a:r>
            <a:r>
              <a:rPr lang="fr-FR" sz="2400" dirty="0"/>
              <a:t> for JRE, </a:t>
            </a:r>
            <a:r>
              <a:rPr lang="fr-FR" sz="2400" dirty="0" err="1"/>
              <a:t>allowing</a:t>
            </a:r>
            <a:r>
              <a:rPr lang="fr-FR" sz="2400" dirty="0"/>
              <a:t> type </a:t>
            </a:r>
            <a:r>
              <a:rPr lang="fr-FR" sz="2400" dirty="0" err="1"/>
              <a:t>evolution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0887211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B7DE8-901A-3964-46D6-080CFE7DF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0145"/>
          </a:xfrm>
        </p:spPr>
        <p:txBody>
          <a:bodyPr/>
          <a:lstStyle/>
          <a:p>
            <a:pPr algn="ctr"/>
            <a:r>
              <a:rPr lang="fr-FR" dirty="0" err="1"/>
              <a:t>invokestatic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1FFEDC-E25C-A71E-3009-3D1B1205A388}"/>
              </a:ext>
            </a:extLst>
          </p:cNvPr>
          <p:cNvSpPr/>
          <p:nvPr/>
        </p:nvSpPr>
        <p:spPr>
          <a:xfrm>
            <a:off x="3642692" y="1590260"/>
            <a:ext cx="342900" cy="29668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A6DE6C-8AB8-7EC2-20E6-051F8898DF59}"/>
              </a:ext>
            </a:extLst>
          </p:cNvPr>
          <p:cNvSpPr/>
          <p:nvPr/>
        </p:nvSpPr>
        <p:spPr>
          <a:xfrm>
            <a:off x="3682448" y="3091069"/>
            <a:ext cx="258418" cy="1406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0A31857B-A737-F842-7C05-A94226CC661B}"/>
              </a:ext>
            </a:extLst>
          </p:cNvPr>
          <p:cNvSpPr/>
          <p:nvPr/>
        </p:nvSpPr>
        <p:spPr>
          <a:xfrm>
            <a:off x="2703098" y="2925185"/>
            <a:ext cx="613144" cy="331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76B8FAA6-4D82-957D-C9FD-EE03B79C1DE0}"/>
              </a:ext>
            </a:extLst>
          </p:cNvPr>
          <p:cNvSpPr/>
          <p:nvPr/>
        </p:nvSpPr>
        <p:spPr>
          <a:xfrm>
            <a:off x="3208337" y="4919984"/>
            <a:ext cx="331768" cy="439349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B3719285-3F7B-2DF6-A7BD-7BC88BAC2203}"/>
              </a:ext>
            </a:extLst>
          </p:cNvPr>
          <p:cNvSpPr/>
          <p:nvPr/>
        </p:nvSpPr>
        <p:spPr>
          <a:xfrm flipH="1">
            <a:off x="3374222" y="5753577"/>
            <a:ext cx="331766" cy="439349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CF7FB0-AAEB-7DC2-2CF7-6C2301A25A88}"/>
              </a:ext>
            </a:extLst>
          </p:cNvPr>
          <p:cNvSpPr txBox="1"/>
          <p:nvPr/>
        </p:nvSpPr>
        <p:spPr>
          <a:xfrm>
            <a:off x="919370" y="2852530"/>
            <a:ext cx="1826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/>
              <a:t>Current</a:t>
            </a:r>
            <a:r>
              <a:rPr lang="fr-FR" sz="2000" dirty="0"/>
              <a:t> Thread </a:t>
            </a:r>
          </a:p>
          <a:p>
            <a:r>
              <a:rPr lang="fr-FR" sz="2000" dirty="0"/>
              <a:t>stack pointer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B5F5FB-51DD-B780-F0D7-18AC882FF4DD}"/>
              </a:ext>
            </a:extLst>
          </p:cNvPr>
          <p:cNvSpPr txBox="1"/>
          <p:nvPr/>
        </p:nvSpPr>
        <p:spPr>
          <a:xfrm>
            <a:off x="925535" y="4687034"/>
            <a:ext cx="19168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/>
              <a:t>Current</a:t>
            </a:r>
            <a:r>
              <a:rPr lang="fr-FR" sz="2000" dirty="0"/>
              <a:t> </a:t>
            </a:r>
            <a:r>
              <a:rPr lang="fr-FR" sz="2000" dirty="0" err="1"/>
              <a:t>method</a:t>
            </a:r>
            <a:r>
              <a:rPr lang="fr-FR" sz="2000" dirty="0"/>
              <a:t> </a:t>
            </a:r>
          </a:p>
          <a:p>
            <a:r>
              <a:rPr lang="fr-FR" sz="2000" dirty="0" err="1"/>
              <a:t>Bytecode</a:t>
            </a:r>
            <a:r>
              <a:rPr lang="fr-FR" sz="2000" dirty="0"/>
              <a:t> index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5AC4972-C6D6-A54C-4F53-00A1B042E334}"/>
              </a:ext>
            </a:extLst>
          </p:cNvPr>
          <p:cNvSpPr/>
          <p:nvPr/>
        </p:nvSpPr>
        <p:spPr>
          <a:xfrm>
            <a:off x="2703098" y="5410905"/>
            <a:ext cx="613144" cy="331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1C67EAD-6808-7B27-8EF0-1676D63601FD}"/>
              </a:ext>
            </a:extLst>
          </p:cNvPr>
          <p:cNvCxnSpPr>
            <a:stCxn id="3" idx="1"/>
          </p:cNvCxnSpPr>
          <p:nvPr/>
        </p:nvCxnSpPr>
        <p:spPr>
          <a:xfrm flipH="1">
            <a:off x="3316242" y="3073676"/>
            <a:ext cx="326450" cy="1731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1A41881-F5CE-53DF-1DAD-FFB9430ED562}"/>
              </a:ext>
            </a:extLst>
          </p:cNvPr>
          <p:cNvSpPr txBox="1"/>
          <p:nvPr/>
        </p:nvSpPr>
        <p:spPr>
          <a:xfrm>
            <a:off x="3642692" y="5359333"/>
            <a:ext cx="223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Invokestatic</a:t>
            </a:r>
            <a:r>
              <a:rPr lang="fr-FR" dirty="0"/>
              <a:t> #methIdx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7F46BE-1F69-2273-7EA8-761343293AA5}"/>
              </a:ext>
            </a:extLst>
          </p:cNvPr>
          <p:cNvSpPr/>
          <p:nvPr/>
        </p:nvSpPr>
        <p:spPr>
          <a:xfrm>
            <a:off x="9177131" y="1590260"/>
            <a:ext cx="342900" cy="29668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70CDDA-91B8-ADF6-BD40-8E4AC7BED0A8}"/>
              </a:ext>
            </a:extLst>
          </p:cNvPr>
          <p:cNvSpPr/>
          <p:nvPr/>
        </p:nvSpPr>
        <p:spPr>
          <a:xfrm>
            <a:off x="9216887" y="3091069"/>
            <a:ext cx="258418" cy="1406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7085FAF-3F7A-0CDD-8951-AC9A3C7BBA28}"/>
              </a:ext>
            </a:extLst>
          </p:cNvPr>
          <p:cNvSpPr/>
          <p:nvPr/>
        </p:nvSpPr>
        <p:spPr>
          <a:xfrm>
            <a:off x="8237537" y="2212938"/>
            <a:ext cx="613144" cy="331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84700B10-EA3F-C2CF-46F6-5B7C159F348D}"/>
              </a:ext>
            </a:extLst>
          </p:cNvPr>
          <p:cNvSpPr/>
          <p:nvPr/>
        </p:nvSpPr>
        <p:spPr>
          <a:xfrm>
            <a:off x="8742776" y="4919984"/>
            <a:ext cx="331768" cy="439349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A9411718-FDE1-D42C-519D-443C6FDD6AC2}"/>
              </a:ext>
            </a:extLst>
          </p:cNvPr>
          <p:cNvSpPr/>
          <p:nvPr/>
        </p:nvSpPr>
        <p:spPr>
          <a:xfrm flipH="1">
            <a:off x="8908661" y="5753577"/>
            <a:ext cx="331766" cy="439349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62B14B-AA8B-D852-83E7-234D161DB4F3}"/>
              </a:ext>
            </a:extLst>
          </p:cNvPr>
          <p:cNvSpPr txBox="1"/>
          <p:nvPr/>
        </p:nvSpPr>
        <p:spPr>
          <a:xfrm>
            <a:off x="6453809" y="2140283"/>
            <a:ext cx="15940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/>
              <a:t>next</a:t>
            </a:r>
            <a:r>
              <a:rPr lang="fr-FR" sz="2000" dirty="0"/>
              <a:t> Thread </a:t>
            </a:r>
          </a:p>
          <a:p>
            <a:r>
              <a:rPr lang="fr-FR" sz="2000" dirty="0"/>
              <a:t>stack pointer</a:t>
            </a:r>
          </a:p>
          <a:p>
            <a:endParaRPr lang="fr-FR" sz="2000" dirty="0"/>
          </a:p>
          <a:p>
            <a:r>
              <a:rPr lang="fr-FR" sz="2000" dirty="0"/>
              <a:t>« stack += .. »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4E73D6-0E54-D20A-D418-8FC89B96766E}"/>
              </a:ext>
            </a:extLst>
          </p:cNvPr>
          <p:cNvSpPr txBox="1"/>
          <p:nvPr/>
        </p:nvSpPr>
        <p:spPr>
          <a:xfrm>
            <a:off x="6683380" y="5114746"/>
            <a:ext cx="19018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/>
              <a:t>next</a:t>
            </a:r>
            <a:r>
              <a:rPr lang="fr-FR" sz="2000" dirty="0"/>
              <a:t> </a:t>
            </a:r>
            <a:r>
              <a:rPr lang="fr-FR" sz="2000" dirty="0" err="1"/>
              <a:t>method</a:t>
            </a:r>
            <a:r>
              <a:rPr lang="fr-FR" sz="2000" dirty="0"/>
              <a:t> </a:t>
            </a:r>
          </a:p>
          <a:p>
            <a:r>
              <a:rPr lang="fr-FR" sz="2000" dirty="0" err="1"/>
              <a:t>Bytecode</a:t>
            </a:r>
            <a:r>
              <a:rPr lang="fr-FR" sz="2000" dirty="0"/>
              <a:t> index</a:t>
            </a:r>
          </a:p>
          <a:p>
            <a:endParaRPr lang="fr-FR" sz="2000" dirty="0"/>
          </a:p>
          <a:p>
            <a:r>
              <a:rPr lang="fr-FR" sz="2000" dirty="0"/>
              <a:t>« </a:t>
            </a:r>
            <a:r>
              <a:rPr lang="fr-FR" sz="2000" dirty="0" err="1"/>
              <a:t>goto</a:t>
            </a:r>
            <a:r>
              <a:rPr lang="fr-FR" sz="2000" dirty="0"/>
              <a:t> </a:t>
            </a:r>
            <a:r>
              <a:rPr lang="fr-FR" sz="2000" dirty="0" err="1"/>
              <a:t>address</a:t>
            </a:r>
            <a:r>
              <a:rPr lang="fr-FR" sz="2000" dirty="0"/>
              <a:t> »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280F2D67-D6F1-74DC-F6F1-9C48476C97EF}"/>
              </a:ext>
            </a:extLst>
          </p:cNvPr>
          <p:cNvSpPr/>
          <p:nvPr/>
        </p:nvSpPr>
        <p:spPr>
          <a:xfrm>
            <a:off x="9840067" y="5410905"/>
            <a:ext cx="613144" cy="331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67E385B-8D49-5399-0306-77B2742E514A}"/>
              </a:ext>
            </a:extLst>
          </p:cNvPr>
          <p:cNvCxnSpPr>
            <a:stCxn id="15" idx="1"/>
          </p:cNvCxnSpPr>
          <p:nvPr/>
        </p:nvCxnSpPr>
        <p:spPr>
          <a:xfrm flipH="1">
            <a:off x="8850681" y="3073676"/>
            <a:ext cx="326450" cy="1731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2B1C0C6A-2D8C-76CC-C36F-0742668DE2F2}"/>
              </a:ext>
            </a:extLst>
          </p:cNvPr>
          <p:cNvSpPr/>
          <p:nvPr/>
        </p:nvSpPr>
        <p:spPr>
          <a:xfrm>
            <a:off x="9216887" y="2365513"/>
            <a:ext cx="258418" cy="626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B3CFC03-406B-2977-D6D4-A1302753073D}"/>
              </a:ext>
            </a:extLst>
          </p:cNvPr>
          <p:cNvCxnSpPr>
            <a:cxnSpLocks/>
          </p:cNvCxnSpPr>
          <p:nvPr/>
        </p:nvCxnSpPr>
        <p:spPr>
          <a:xfrm>
            <a:off x="9638530" y="2375691"/>
            <a:ext cx="1068761" cy="2847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Left Brace 28">
            <a:extLst>
              <a:ext uri="{FF2B5EF4-FFF2-40B4-BE49-F238E27FC236}">
                <a16:creationId xmlns:a16="http://schemas.microsoft.com/office/drawing/2014/main" id="{3D951C2E-19BB-B413-25B7-C8F99352D8A1}"/>
              </a:ext>
            </a:extLst>
          </p:cNvPr>
          <p:cNvSpPr/>
          <p:nvPr/>
        </p:nvSpPr>
        <p:spPr>
          <a:xfrm>
            <a:off x="10570025" y="5385993"/>
            <a:ext cx="331768" cy="439349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7730C8BA-4034-94E3-857A-CAC51CBEEDE3}"/>
              </a:ext>
            </a:extLst>
          </p:cNvPr>
          <p:cNvSpPr/>
          <p:nvPr/>
        </p:nvSpPr>
        <p:spPr>
          <a:xfrm flipH="1">
            <a:off x="10735910" y="6219586"/>
            <a:ext cx="331766" cy="439349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F88E2A-CEBE-D0EB-406A-02B1BD8F06E3}"/>
              </a:ext>
            </a:extLst>
          </p:cNvPr>
          <p:cNvSpPr txBox="1"/>
          <p:nvPr/>
        </p:nvSpPr>
        <p:spPr>
          <a:xfrm>
            <a:off x="10617017" y="4785234"/>
            <a:ext cx="1574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Resolved</a:t>
            </a:r>
            <a:r>
              <a:rPr lang="fr-FR" dirty="0"/>
              <a:t> </a:t>
            </a:r>
            <a:r>
              <a:rPr lang="fr-FR" dirty="0" err="1"/>
              <a:t>meth</a:t>
            </a:r>
            <a:endParaRPr lang="fr-FR" dirty="0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8CAD2505-2646-097B-B8DE-CE5E33F6A78F}"/>
              </a:ext>
            </a:extLst>
          </p:cNvPr>
          <p:cNvSpPr/>
          <p:nvPr/>
        </p:nvSpPr>
        <p:spPr>
          <a:xfrm>
            <a:off x="5618513" y="3066496"/>
            <a:ext cx="603447" cy="98784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E87197-2F5F-C116-6EDC-90DC2BCFEAC2}"/>
              </a:ext>
            </a:extLst>
          </p:cNvPr>
          <p:cNvSpPr txBox="1"/>
          <p:nvPr/>
        </p:nvSpPr>
        <p:spPr>
          <a:xfrm>
            <a:off x="6453809" y="3409061"/>
            <a:ext cx="263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« stack[..] = return </a:t>
            </a:r>
            <a:r>
              <a:rPr lang="fr-FR" sz="2000" dirty="0" err="1"/>
              <a:t>addr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9388093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B7DE8-901A-3964-46D6-080CFE7DF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0145"/>
          </a:xfrm>
        </p:spPr>
        <p:txBody>
          <a:bodyPr/>
          <a:lstStyle/>
          <a:p>
            <a:pPr algn="ctr"/>
            <a:r>
              <a:rPr lang="fr-FR" dirty="0" err="1"/>
              <a:t>invokevirtual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097F34-A910-2658-11E1-C255177E9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974" y="717858"/>
            <a:ext cx="3429297" cy="280059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EE73332-2450-27A0-01DC-6EC83850CA5A}"/>
              </a:ext>
            </a:extLst>
          </p:cNvPr>
          <p:cNvSpPr/>
          <p:nvPr/>
        </p:nvSpPr>
        <p:spPr>
          <a:xfrm>
            <a:off x="3001611" y="3357730"/>
            <a:ext cx="342900" cy="29668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CEB740-20AC-CAEB-5C51-9AF5F7279E69}"/>
              </a:ext>
            </a:extLst>
          </p:cNvPr>
          <p:cNvSpPr/>
          <p:nvPr/>
        </p:nvSpPr>
        <p:spPr>
          <a:xfrm>
            <a:off x="3041367" y="4858539"/>
            <a:ext cx="258418" cy="1406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D85F9A2-41DA-FDE2-E632-4ED48FD27EE8}"/>
              </a:ext>
            </a:extLst>
          </p:cNvPr>
          <p:cNvSpPr/>
          <p:nvPr/>
        </p:nvSpPr>
        <p:spPr>
          <a:xfrm>
            <a:off x="2062017" y="4692655"/>
            <a:ext cx="613144" cy="331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6D4839-8447-AF01-934F-4DE80266EBF9}"/>
              </a:ext>
            </a:extLst>
          </p:cNvPr>
          <p:cNvSpPr txBox="1"/>
          <p:nvPr/>
        </p:nvSpPr>
        <p:spPr>
          <a:xfrm>
            <a:off x="278289" y="4620000"/>
            <a:ext cx="1826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/>
              <a:t>Current</a:t>
            </a:r>
            <a:r>
              <a:rPr lang="fr-FR" sz="2000" dirty="0"/>
              <a:t> Thread </a:t>
            </a:r>
          </a:p>
          <a:p>
            <a:r>
              <a:rPr lang="fr-FR" sz="2000" dirty="0"/>
              <a:t>stack pointer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B8A5E8B-00F4-CE64-870B-AD2D76F00716}"/>
              </a:ext>
            </a:extLst>
          </p:cNvPr>
          <p:cNvCxnSpPr>
            <a:cxnSpLocks/>
            <a:endCxn id="37" idx="1"/>
          </p:cNvCxnSpPr>
          <p:nvPr/>
        </p:nvCxnSpPr>
        <p:spPr>
          <a:xfrm flipV="1">
            <a:off x="3463529" y="2213955"/>
            <a:ext cx="1571312" cy="225051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941DC70-212B-A81B-65FD-1CF8CB3F1B74}"/>
              </a:ext>
            </a:extLst>
          </p:cNvPr>
          <p:cNvSpPr/>
          <p:nvPr/>
        </p:nvSpPr>
        <p:spPr>
          <a:xfrm>
            <a:off x="11511163" y="3452766"/>
            <a:ext cx="342900" cy="29668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3E8E5D-68ED-DEFA-62C5-82CC73054E19}"/>
              </a:ext>
            </a:extLst>
          </p:cNvPr>
          <p:cNvSpPr/>
          <p:nvPr/>
        </p:nvSpPr>
        <p:spPr>
          <a:xfrm>
            <a:off x="11550919" y="4953575"/>
            <a:ext cx="258418" cy="1406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3FC2A92-B8D5-E81B-06D0-809F3097D646}"/>
              </a:ext>
            </a:extLst>
          </p:cNvPr>
          <p:cNvSpPr/>
          <p:nvPr/>
        </p:nvSpPr>
        <p:spPr>
          <a:xfrm>
            <a:off x="10571569" y="4075444"/>
            <a:ext cx="613144" cy="331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3EC862-5512-C76A-97D5-DCF9C3810A11}"/>
              </a:ext>
            </a:extLst>
          </p:cNvPr>
          <p:cNvSpPr txBox="1"/>
          <p:nvPr/>
        </p:nvSpPr>
        <p:spPr>
          <a:xfrm>
            <a:off x="8787841" y="4002789"/>
            <a:ext cx="15940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/>
              <a:t>next</a:t>
            </a:r>
            <a:r>
              <a:rPr lang="fr-FR" sz="2000" dirty="0"/>
              <a:t> Thread </a:t>
            </a:r>
          </a:p>
          <a:p>
            <a:r>
              <a:rPr lang="fr-FR" sz="2000" dirty="0"/>
              <a:t>stack pointer</a:t>
            </a:r>
          </a:p>
          <a:p>
            <a:endParaRPr lang="fr-FR" sz="2000" dirty="0"/>
          </a:p>
          <a:p>
            <a:r>
              <a:rPr lang="fr-FR" sz="2000" dirty="0"/>
              <a:t>« stack += .. »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29C0B6-187C-D7F8-DF00-E8698BD16893}"/>
              </a:ext>
            </a:extLst>
          </p:cNvPr>
          <p:cNvSpPr/>
          <p:nvPr/>
        </p:nvSpPr>
        <p:spPr>
          <a:xfrm>
            <a:off x="11550919" y="4228019"/>
            <a:ext cx="258418" cy="626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5F1013B-91E8-AAB2-670D-544509EBD413}"/>
              </a:ext>
            </a:extLst>
          </p:cNvPr>
          <p:cNvCxnSpPr>
            <a:cxnSpLocks/>
          </p:cNvCxnSpPr>
          <p:nvPr/>
        </p:nvCxnSpPr>
        <p:spPr>
          <a:xfrm>
            <a:off x="6599150" y="2684596"/>
            <a:ext cx="0" cy="349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Left Brace 26">
            <a:extLst>
              <a:ext uri="{FF2B5EF4-FFF2-40B4-BE49-F238E27FC236}">
                <a16:creationId xmlns:a16="http://schemas.microsoft.com/office/drawing/2014/main" id="{156D5097-502D-9287-FD34-7A9179F7622B}"/>
              </a:ext>
            </a:extLst>
          </p:cNvPr>
          <p:cNvSpPr/>
          <p:nvPr/>
        </p:nvSpPr>
        <p:spPr>
          <a:xfrm flipH="1">
            <a:off x="8145560" y="5584564"/>
            <a:ext cx="331766" cy="439349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75508B44-B801-EF33-0511-E388FD36A8BB}"/>
              </a:ext>
            </a:extLst>
          </p:cNvPr>
          <p:cNvSpPr/>
          <p:nvPr/>
        </p:nvSpPr>
        <p:spPr>
          <a:xfrm>
            <a:off x="5934262" y="4599329"/>
            <a:ext cx="603447" cy="98784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AB7C26B-5EF5-4B40-B05A-2CFE77E05E2F}"/>
              </a:ext>
            </a:extLst>
          </p:cNvPr>
          <p:cNvSpPr txBox="1"/>
          <p:nvPr/>
        </p:nvSpPr>
        <p:spPr>
          <a:xfrm>
            <a:off x="8787841" y="5271567"/>
            <a:ext cx="263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« stack[..] = return </a:t>
            </a:r>
            <a:r>
              <a:rPr lang="fr-FR" sz="2000" dirty="0" err="1"/>
              <a:t>addr</a:t>
            </a:r>
            <a:endParaRPr lang="fr-FR" sz="2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8C3CFE7-AFDB-8C14-1AC3-EFF6DC89FA70}"/>
              </a:ext>
            </a:extLst>
          </p:cNvPr>
          <p:cNvSpPr txBox="1"/>
          <p:nvPr/>
        </p:nvSpPr>
        <p:spPr>
          <a:xfrm>
            <a:off x="2938510" y="4414663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obj</a:t>
            </a:r>
            <a:endParaRPr lang="fr-FR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245810-DF2F-1DF2-A0F8-125D37ADBB78}"/>
              </a:ext>
            </a:extLst>
          </p:cNvPr>
          <p:cNvSpPr txBox="1"/>
          <p:nvPr/>
        </p:nvSpPr>
        <p:spPr>
          <a:xfrm>
            <a:off x="3983422" y="1909609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obj.class</a:t>
            </a:r>
            <a:endParaRPr lang="fr-FR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F4F6341-FCA3-C600-A361-8D2BA9AF6D49}"/>
              </a:ext>
            </a:extLst>
          </p:cNvPr>
          <p:cNvSpPr txBox="1"/>
          <p:nvPr/>
        </p:nvSpPr>
        <p:spPr>
          <a:xfrm>
            <a:off x="3476610" y="4446065"/>
            <a:ext cx="2331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type: ? </a:t>
            </a:r>
            <a:r>
              <a:rPr lang="fr-FR" sz="2400" dirty="0" err="1"/>
              <a:t>extends</a:t>
            </a:r>
            <a:r>
              <a:rPr lang="fr-FR" sz="2400" dirty="0"/>
              <a:t> A</a:t>
            </a:r>
          </a:p>
          <a:p>
            <a:r>
              <a:rPr lang="fr-FR" sz="2400" dirty="0"/>
              <a:t>Call  i-th </a:t>
            </a:r>
            <a:r>
              <a:rPr lang="fr-FR" sz="2400" dirty="0" err="1"/>
              <a:t>method</a:t>
            </a:r>
            <a:endParaRPr lang="fr-FR" sz="24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74DC5CB-B974-69CD-5253-4F6C1DCCC401}"/>
              </a:ext>
            </a:extLst>
          </p:cNvPr>
          <p:cNvSpPr/>
          <p:nvPr/>
        </p:nvSpPr>
        <p:spPr>
          <a:xfrm>
            <a:off x="5034840" y="2051293"/>
            <a:ext cx="3252857" cy="7610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86D0428-C0B0-3FFC-E8EF-FEFAF40E7F4E}"/>
              </a:ext>
            </a:extLst>
          </p:cNvPr>
          <p:cNvSpPr txBox="1"/>
          <p:nvPr/>
        </p:nvSpPr>
        <p:spPr>
          <a:xfrm>
            <a:off x="5034841" y="2029289"/>
            <a:ext cx="222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Class XYZ … </a:t>
            </a:r>
            <a:r>
              <a:rPr lang="fr-FR" dirty="0" err="1"/>
              <a:t>extends</a:t>
            </a:r>
            <a:r>
              <a:rPr lang="fr-FR" dirty="0"/>
              <a:t> 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F1C2D3C-8258-58F8-31CD-0038C871C442}"/>
              </a:ext>
            </a:extLst>
          </p:cNvPr>
          <p:cNvSpPr txBox="1"/>
          <p:nvPr/>
        </p:nvSpPr>
        <p:spPr>
          <a:xfrm>
            <a:off x="5176703" y="2358162"/>
            <a:ext cx="315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Virtualtable</a:t>
            </a:r>
            <a:r>
              <a:rPr lang="fr-FR" dirty="0"/>
              <a:t>: [0]  [1]  … [i] … [N]</a:t>
            </a:r>
          </a:p>
        </p:txBody>
      </p:sp>
      <p:sp>
        <p:nvSpPr>
          <p:cNvPr id="40" name="Left Brace 39">
            <a:extLst>
              <a:ext uri="{FF2B5EF4-FFF2-40B4-BE49-F238E27FC236}">
                <a16:creationId xmlns:a16="http://schemas.microsoft.com/office/drawing/2014/main" id="{7EFDB885-2BDC-26BF-AE4B-269D2F1D1667}"/>
              </a:ext>
            </a:extLst>
          </p:cNvPr>
          <p:cNvSpPr/>
          <p:nvPr/>
        </p:nvSpPr>
        <p:spPr>
          <a:xfrm>
            <a:off x="6519287" y="3119207"/>
            <a:ext cx="123454" cy="362886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Left Brace 40">
            <a:extLst>
              <a:ext uri="{FF2B5EF4-FFF2-40B4-BE49-F238E27FC236}">
                <a16:creationId xmlns:a16="http://schemas.microsoft.com/office/drawing/2014/main" id="{3D9BF749-8CD7-3CDD-2377-767ECA4CFB49}"/>
              </a:ext>
            </a:extLst>
          </p:cNvPr>
          <p:cNvSpPr/>
          <p:nvPr/>
        </p:nvSpPr>
        <p:spPr>
          <a:xfrm flipH="1">
            <a:off x="6542376" y="3595409"/>
            <a:ext cx="123454" cy="362886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A12F095-7BEA-0DDA-7DA4-57D06EAC0FB0}"/>
              </a:ext>
            </a:extLst>
          </p:cNvPr>
          <p:cNvCxnSpPr>
            <a:cxnSpLocks/>
          </p:cNvCxnSpPr>
          <p:nvPr/>
        </p:nvCxnSpPr>
        <p:spPr>
          <a:xfrm>
            <a:off x="6980155" y="2684592"/>
            <a:ext cx="0" cy="349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Left Brace 42">
            <a:extLst>
              <a:ext uri="{FF2B5EF4-FFF2-40B4-BE49-F238E27FC236}">
                <a16:creationId xmlns:a16="http://schemas.microsoft.com/office/drawing/2014/main" id="{7A9C7E19-BA07-F651-776E-4B7D6791EE4D}"/>
              </a:ext>
            </a:extLst>
          </p:cNvPr>
          <p:cNvSpPr/>
          <p:nvPr/>
        </p:nvSpPr>
        <p:spPr>
          <a:xfrm>
            <a:off x="6900292" y="3119203"/>
            <a:ext cx="123454" cy="362886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Left Brace 43">
            <a:extLst>
              <a:ext uri="{FF2B5EF4-FFF2-40B4-BE49-F238E27FC236}">
                <a16:creationId xmlns:a16="http://schemas.microsoft.com/office/drawing/2014/main" id="{611993E1-8083-2F0F-D62D-3CE2C5BD5A4A}"/>
              </a:ext>
            </a:extLst>
          </p:cNvPr>
          <p:cNvSpPr/>
          <p:nvPr/>
        </p:nvSpPr>
        <p:spPr>
          <a:xfrm flipH="1">
            <a:off x="6923381" y="3595405"/>
            <a:ext cx="123454" cy="362886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E16DFE7-DC49-28C1-1D1C-4FF52055772B}"/>
              </a:ext>
            </a:extLst>
          </p:cNvPr>
          <p:cNvCxnSpPr>
            <a:cxnSpLocks/>
          </p:cNvCxnSpPr>
          <p:nvPr/>
        </p:nvCxnSpPr>
        <p:spPr>
          <a:xfrm>
            <a:off x="7488015" y="2722239"/>
            <a:ext cx="0" cy="349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Left Brace 45">
            <a:extLst>
              <a:ext uri="{FF2B5EF4-FFF2-40B4-BE49-F238E27FC236}">
                <a16:creationId xmlns:a16="http://schemas.microsoft.com/office/drawing/2014/main" id="{D61391DC-075E-EA6C-A63B-B38EF727170E}"/>
              </a:ext>
            </a:extLst>
          </p:cNvPr>
          <p:cNvSpPr/>
          <p:nvPr/>
        </p:nvSpPr>
        <p:spPr>
          <a:xfrm>
            <a:off x="7408152" y="3156850"/>
            <a:ext cx="123454" cy="362886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Left Brace 46">
            <a:extLst>
              <a:ext uri="{FF2B5EF4-FFF2-40B4-BE49-F238E27FC236}">
                <a16:creationId xmlns:a16="http://schemas.microsoft.com/office/drawing/2014/main" id="{2ACE7F4D-D556-2F7F-CBF2-28F26AD46A47}"/>
              </a:ext>
            </a:extLst>
          </p:cNvPr>
          <p:cNvSpPr/>
          <p:nvPr/>
        </p:nvSpPr>
        <p:spPr>
          <a:xfrm flipH="1">
            <a:off x="7431241" y="3633052"/>
            <a:ext cx="123454" cy="362886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750941D-22DA-9C17-F798-ECCC92BC5F05}"/>
              </a:ext>
            </a:extLst>
          </p:cNvPr>
          <p:cNvCxnSpPr>
            <a:cxnSpLocks/>
          </p:cNvCxnSpPr>
          <p:nvPr/>
        </p:nvCxnSpPr>
        <p:spPr>
          <a:xfrm>
            <a:off x="7984631" y="2722239"/>
            <a:ext cx="0" cy="349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Left Brace 48">
            <a:extLst>
              <a:ext uri="{FF2B5EF4-FFF2-40B4-BE49-F238E27FC236}">
                <a16:creationId xmlns:a16="http://schemas.microsoft.com/office/drawing/2014/main" id="{8C5F4FC4-CD7E-B0EB-AD7A-879490FA76A6}"/>
              </a:ext>
            </a:extLst>
          </p:cNvPr>
          <p:cNvSpPr/>
          <p:nvPr/>
        </p:nvSpPr>
        <p:spPr>
          <a:xfrm>
            <a:off x="7904768" y="3156850"/>
            <a:ext cx="123454" cy="362886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Left Brace 49">
            <a:extLst>
              <a:ext uri="{FF2B5EF4-FFF2-40B4-BE49-F238E27FC236}">
                <a16:creationId xmlns:a16="http://schemas.microsoft.com/office/drawing/2014/main" id="{0BD007EB-ABF0-0ADF-3921-1B1AA4EF4C9C}"/>
              </a:ext>
            </a:extLst>
          </p:cNvPr>
          <p:cNvSpPr/>
          <p:nvPr/>
        </p:nvSpPr>
        <p:spPr>
          <a:xfrm flipH="1">
            <a:off x="7927857" y="3633052"/>
            <a:ext cx="123454" cy="362886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F9279FE-716D-E011-A544-3B7CE584D238}"/>
              </a:ext>
            </a:extLst>
          </p:cNvPr>
          <p:cNvCxnSpPr>
            <a:cxnSpLocks/>
          </p:cNvCxnSpPr>
          <p:nvPr/>
        </p:nvCxnSpPr>
        <p:spPr>
          <a:xfrm>
            <a:off x="7488015" y="2713877"/>
            <a:ext cx="0" cy="36649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1988E34-4FD6-9D04-29E2-39EA04E21FD5}"/>
              </a:ext>
            </a:extLst>
          </p:cNvPr>
          <p:cNvCxnSpPr>
            <a:cxnSpLocks/>
          </p:cNvCxnSpPr>
          <p:nvPr/>
        </p:nvCxnSpPr>
        <p:spPr>
          <a:xfrm>
            <a:off x="5311142" y="2310395"/>
            <a:ext cx="414954" cy="12129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129CC267-1C06-00E9-3948-B1390F39F105}"/>
              </a:ext>
            </a:extLst>
          </p:cNvPr>
          <p:cNvSpPr/>
          <p:nvPr/>
        </p:nvSpPr>
        <p:spPr>
          <a:xfrm rot="5400000">
            <a:off x="7186154" y="4579298"/>
            <a:ext cx="613144" cy="331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Left Brace 59">
            <a:extLst>
              <a:ext uri="{FF2B5EF4-FFF2-40B4-BE49-F238E27FC236}">
                <a16:creationId xmlns:a16="http://schemas.microsoft.com/office/drawing/2014/main" id="{D0011F55-3673-02F4-53C4-97EEF7FE3F3B}"/>
              </a:ext>
            </a:extLst>
          </p:cNvPr>
          <p:cNvSpPr/>
          <p:nvPr/>
        </p:nvSpPr>
        <p:spPr>
          <a:xfrm>
            <a:off x="7242268" y="5597302"/>
            <a:ext cx="331768" cy="439349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4E608A-AAB5-B792-F026-8CD48FDBF3CB}"/>
              </a:ext>
            </a:extLst>
          </p:cNvPr>
          <p:cNvSpPr txBox="1"/>
          <p:nvPr/>
        </p:nvSpPr>
        <p:spPr>
          <a:xfrm>
            <a:off x="6933946" y="5240708"/>
            <a:ext cx="1574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Resolved</a:t>
            </a:r>
            <a:r>
              <a:rPr lang="fr-FR" dirty="0"/>
              <a:t> </a:t>
            </a:r>
            <a:r>
              <a:rPr lang="fr-FR" dirty="0" err="1"/>
              <a:t>meth</a:t>
            </a:r>
            <a:endParaRPr lang="fr-FR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63EC0FE-2D77-423E-11E5-658E4BA3A9FC}"/>
              </a:ext>
            </a:extLst>
          </p:cNvPr>
          <p:cNvCxnSpPr>
            <a:cxnSpLocks/>
          </p:cNvCxnSpPr>
          <p:nvPr/>
        </p:nvCxnSpPr>
        <p:spPr>
          <a:xfrm flipV="1">
            <a:off x="8012634" y="4288021"/>
            <a:ext cx="3406488" cy="98354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9B8DD935-E186-FE10-FE3C-3EDEEA07C7C0}"/>
              </a:ext>
            </a:extLst>
          </p:cNvPr>
          <p:cNvSpPr txBox="1"/>
          <p:nvPr/>
        </p:nvSpPr>
        <p:spPr>
          <a:xfrm>
            <a:off x="8214711" y="3034717"/>
            <a:ext cx="2431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Virtual </a:t>
            </a:r>
            <a:r>
              <a:rPr lang="fr-FR" dirty="0" err="1"/>
              <a:t>method</a:t>
            </a:r>
            <a:r>
              <a:rPr lang="fr-FR" dirty="0"/>
              <a:t> </a:t>
            </a:r>
            <a:r>
              <a:rPr lang="fr-FR" dirty="0" err="1"/>
              <a:t>symbols</a:t>
            </a:r>
            <a:endParaRPr lang="fr-FR" dirty="0"/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99F20B9B-0F4E-6404-40F2-FAC8A9CC3135}"/>
              </a:ext>
            </a:extLst>
          </p:cNvPr>
          <p:cNvSpPr/>
          <p:nvPr/>
        </p:nvSpPr>
        <p:spPr>
          <a:xfrm>
            <a:off x="362670" y="5858029"/>
            <a:ext cx="613144" cy="331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E4298C7-C030-C318-19B6-6BDDF34CF18D}"/>
              </a:ext>
            </a:extLst>
          </p:cNvPr>
          <p:cNvSpPr txBox="1"/>
          <p:nvPr/>
        </p:nvSpPr>
        <p:spPr>
          <a:xfrm>
            <a:off x="1038915" y="5839247"/>
            <a:ext cx="1636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invokevirtual</a:t>
            </a:r>
            <a:r>
              <a:rPr lang="fr-FR" dirty="0"/>
              <a:t> [i]</a:t>
            </a:r>
          </a:p>
        </p:txBody>
      </p:sp>
    </p:spTree>
    <p:extLst>
      <p:ext uri="{BB962C8B-B14F-4D97-AF65-F5344CB8AC3E}">
        <p14:creationId xmlns:p14="http://schemas.microsoft.com/office/powerpoint/2010/main" val="5486798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B7DE8-901A-3964-46D6-080CFE7DF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0145"/>
          </a:xfrm>
        </p:spPr>
        <p:txBody>
          <a:bodyPr/>
          <a:lstStyle/>
          <a:p>
            <a:pPr algn="ctr"/>
            <a:r>
              <a:rPr lang="fr-FR" dirty="0" err="1"/>
              <a:t>invokevirtual</a:t>
            </a:r>
            <a:r>
              <a:rPr lang="fr-FR" dirty="0"/>
              <a:t>  .. </a:t>
            </a:r>
            <a:r>
              <a:rPr lang="fr-FR" dirty="0" err="1"/>
              <a:t>slower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invokestatic</a:t>
            </a: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1587D5-8095-EA86-A82F-21C71C8357BF}"/>
              </a:ext>
            </a:extLst>
          </p:cNvPr>
          <p:cNvSpPr txBox="1"/>
          <p:nvPr/>
        </p:nvSpPr>
        <p:spPr>
          <a:xfrm>
            <a:off x="2095086" y="2903676"/>
            <a:ext cx="3534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Invokestatic</a:t>
            </a:r>
            <a:r>
              <a:rPr lang="fr-FR" sz="2400" dirty="0"/>
              <a:t>  ….    O( 1 call 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557B91-4838-15ED-EF85-85CDE83DF212}"/>
              </a:ext>
            </a:extLst>
          </p:cNvPr>
          <p:cNvSpPr txBox="1"/>
          <p:nvPr/>
        </p:nvSpPr>
        <p:spPr>
          <a:xfrm>
            <a:off x="2095086" y="3880286"/>
            <a:ext cx="9298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Invokevirtual</a:t>
            </a:r>
            <a:r>
              <a:rPr lang="fr-FR" sz="2400" dirty="0"/>
              <a:t> ….    O( </a:t>
            </a:r>
            <a:r>
              <a:rPr lang="fr-FR" sz="2400" b="1" dirty="0"/>
              <a:t>1 </a:t>
            </a:r>
            <a:r>
              <a:rPr lang="fr-FR" sz="2400" b="1" dirty="0" err="1"/>
              <a:t>array</a:t>
            </a:r>
            <a:r>
              <a:rPr lang="fr-FR" sz="2400" b="1" dirty="0"/>
              <a:t> </a:t>
            </a:r>
            <a:r>
              <a:rPr lang="fr-FR" sz="2400" b="1" dirty="0" err="1"/>
              <a:t>access</a:t>
            </a:r>
            <a:r>
              <a:rPr lang="fr-FR" sz="2400" b="1" dirty="0"/>
              <a:t> </a:t>
            </a:r>
            <a:r>
              <a:rPr lang="fr-FR" sz="2400" dirty="0"/>
              <a:t>+ </a:t>
            </a:r>
            <a:r>
              <a:rPr lang="fr-FR" sz="2400" b="1" dirty="0"/>
              <a:t>push 1 extra param </a:t>
            </a:r>
            <a:r>
              <a:rPr lang="fr-FR" sz="2400" dirty="0"/>
              <a:t>« </a:t>
            </a:r>
            <a:r>
              <a:rPr lang="fr-FR" sz="2400" dirty="0" err="1"/>
              <a:t>this</a:t>
            </a:r>
            <a:r>
              <a:rPr lang="fr-FR" sz="2400" dirty="0"/>
              <a:t> » + 1 call )</a:t>
            </a:r>
          </a:p>
        </p:txBody>
      </p:sp>
    </p:spTree>
    <p:extLst>
      <p:ext uri="{BB962C8B-B14F-4D97-AF65-F5344CB8AC3E}">
        <p14:creationId xmlns:p14="http://schemas.microsoft.com/office/powerpoint/2010/main" val="3767329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AE808-948C-90AB-37C6-577E0BB24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662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Compile – Runtime Chain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C48234-DB87-75A3-396D-D6F1CDF79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96" y="2401566"/>
            <a:ext cx="3334039" cy="15431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BEEBE6-B66C-3CD5-2568-1F45EAE14438}"/>
              </a:ext>
            </a:extLst>
          </p:cNvPr>
          <p:cNvSpPr txBox="1"/>
          <p:nvPr/>
        </p:nvSpPr>
        <p:spPr>
          <a:xfrm>
            <a:off x="6041255" y="1608622"/>
            <a:ext cx="2421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Bytecode</a:t>
            </a:r>
            <a:r>
              <a:rPr lang="fr-FR" dirty="0"/>
              <a:t> (</a:t>
            </a:r>
            <a:r>
              <a:rPr lang="fr-FR" dirty="0" err="1"/>
              <a:t>binary</a:t>
            </a:r>
            <a:r>
              <a:rPr lang="fr-FR" dirty="0"/>
              <a:t>) files  </a:t>
            </a:r>
          </a:p>
          <a:p>
            <a:r>
              <a:rPr lang="fr-FR" dirty="0"/>
              <a:t>    </a:t>
            </a:r>
            <a:r>
              <a:rPr lang="fr-FR" dirty="0" err="1"/>
              <a:t>target</a:t>
            </a:r>
            <a:r>
              <a:rPr lang="fr-FR" dirty="0"/>
              <a:t>/classes/*.class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E6A492F-5362-6FC4-A0BD-43F3965A3D6B}"/>
              </a:ext>
            </a:extLst>
          </p:cNvPr>
          <p:cNvSpPr/>
          <p:nvPr/>
        </p:nvSpPr>
        <p:spPr>
          <a:xfrm>
            <a:off x="4070160" y="2851342"/>
            <a:ext cx="679142" cy="4483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2DE525-B0BA-B3B8-07F2-4305CC720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8027" y="2401827"/>
            <a:ext cx="4005237" cy="12202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535DA7-1864-68DB-AA28-9C55BDD369EC}"/>
              </a:ext>
            </a:extLst>
          </p:cNvPr>
          <p:cNvSpPr txBox="1"/>
          <p:nvPr/>
        </p:nvSpPr>
        <p:spPr>
          <a:xfrm>
            <a:off x="511946" y="1732624"/>
            <a:ext cx="2318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UTF-8 files  </a:t>
            </a:r>
          </a:p>
          <a:p>
            <a:r>
              <a:rPr lang="fr-FR" dirty="0"/>
              <a:t>    src/main/java/*.java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9CA0E8-33D6-C670-9E5D-285E17ACFFD0}"/>
              </a:ext>
            </a:extLst>
          </p:cNvPr>
          <p:cNvSpPr txBox="1"/>
          <p:nvPr/>
        </p:nvSpPr>
        <p:spPr>
          <a:xfrm>
            <a:off x="4082173" y="2540081"/>
            <a:ext cx="65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javac</a:t>
            </a:r>
            <a:endParaRPr lang="fr-FR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1399873-EDE5-F1C5-991B-A47B7D5E0D08}"/>
              </a:ext>
            </a:extLst>
          </p:cNvPr>
          <p:cNvSpPr/>
          <p:nvPr/>
        </p:nvSpPr>
        <p:spPr>
          <a:xfrm>
            <a:off x="9296149" y="2851342"/>
            <a:ext cx="679142" cy="4483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5D27FD-CB66-A7FA-804B-8AC4B24B30CB}"/>
              </a:ext>
            </a:extLst>
          </p:cNvPr>
          <p:cNvSpPr txBox="1"/>
          <p:nvPr/>
        </p:nvSpPr>
        <p:spPr>
          <a:xfrm>
            <a:off x="9308162" y="2540081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jar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B6B9E4-B8ED-0E2C-7CFD-D4B608CD2AF7}"/>
              </a:ext>
            </a:extLst>
          </p:cNvPr>
          <p:cNvSpPr txBox="1"/>
          <p:nvPr/>
        </p:nvSpPr>
        <p:spPr>
          <a:xfrm>
            <a:off x="10510404" y="1654061"/>
            <a:ext cx="16962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target</a:t>
            </a:r>
            <a:r>
              <a:rPr lang="fr-FR" dirty="0"/>
              <a:t>/*.jar</a:t>
            </a:r>
          </a:p>
          <a:p>
            <a:endParaRPr lang="fr-FR" dirty="0"/>
          </a:p>
          <a:p>
            <a:r>
              <a:rPr lang="fr-FR" dirty="0"/>
              <a:t>( jar = zip file </a:t>
            </a:r>
          </a:p>
          <a:p>
            <a:r>
              <a:rPr lang="fr-FR" dirty="0"/>
              <a:t>           of *.class)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3620767-4C89-C4BF-5E3D-D16B59DE88DC}"/>
              </a:ext>
            </a:extLst>
          </p:cNvPr>
          <p:cNvSpPr/>
          <p:nvPr/>
        </p:nvSpPr>
        <p:spPr>
          <a:xfrm>
            <a:off x="2242887" y="5074728"/>
            <a:ext cx="679142" cy="4483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680FA70-2246-90C1-4D9F-C4FC8D6B9427}"/>
              </a:ext>
            </a:extLst>
          </p:cNvPr>
          <p:cNvSpPr/>
          <p:nvPr/>
        </p:nvSpPr>
        <p:spPr>
          <a:xfrm>
            <a:off x="3239588" y="4947386"/>
            <a:ext cx="7270816" cy="13255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626E43-2F00-39C7-CB2B-C0538027823E}"/>
              </a:ext>
            </a:extLst>
          </p:cNvPr>
          <p:cNvSpPr txBox="1"/>
          <p:nvPr/>
        </p:nvSpPr>
        <p:spPr>
          <a:xfrm>
            <a:off x="2244811" y="4705396"/>
            <a:ext cx="557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java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777372-20D8-6A8D-3064-0B1143318939}"/>
              </a:ext>
            </a:extLst>
          </p:cNvPr>
          <p:cNvSpPr txBox="1"/>
          <p:nvPr/>
        </p:nvSpPr>
        <p:spPr>
          <a:xfrm>
            <a:off x="3537188" y="4617016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JRE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F486966F-F748-D725-2CCF-CB3A92725BC7}"/>
              </a:ext>
            </a:extLst>
          </p:cNvPr>
          <p:cNvSpPr/>
          <p:nvPr/>
        </p:nvSpPr>
        <p:spPr>
          <a:xfrm rot="4661865">
            <a:off x="9020734" y="3106850"/>
            <a:ext cx="209550" cy="18668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3BB2C5-2E04-555F-AA38-BBF01F7CB5C8}"/>
              </a:ext>
            </a:extLst>
          </p:cNvPr>
          <p:cNvSpPr txBox="1"/>
          <p:nvPr/>
        </p:nvSpPr>
        <p:spPr>
          <a:xfrm>
            <a:off x="407396" y="4705396"/>
            <a:ext cx="14561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*.jar or .class</a:t>
            </a:r>
          </a:p>
          <a:p>
            <a:r>
              <a:rPr lang="fr-FR" dirty="0"/>
              <a:t>In CLASSPATH</a:t>
            </a:r>
          </a:p>
          <a:p>
            <a:endParaRPr lang="fr-FR" dirty="0"/>
          </a:p>
          <a:p>
            <a:r>
              <a:rPr lang="fr-FR" dirty="0"/>
              <a:t>  +  main FQN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E86A55-932D-1146-46E4-EDBDCD10A4B1}"/>
              </a:ext>
            </a:extLst>
          </p:cNvPr>
          <p:cNvSpPr txBox="1"/>
          <p:nvPr/>
        </p:nvSpPr>
        <p:spPr>
          <a:xfrm>
            <a:off x="3303759" y="5086979"/>
            <a:ext cx="962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Symbols</a:t>
            </a:r>
            <a:endParaRPr lang="fr-F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0CB78E-F73E-6295-F7A6-E733FD19D8E2}"/>
              </a:ext>
            </a:extLst>
          </p:cNvPr>
          <p:cNvSpPr txBox="1"/>
          <p:nvPr/>
        </p:nvSpPr>
        <p:spPr>
          <a:xfrm>
            <a:off x="4503909" y="5086979"/>
            <a:ext cx="12104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C0</a:t>
            </a:r>
            <a:br>
              <a:rPr lang="fr-FR" dirty="0"/>
            </a:br>
            <a:r>
              <a:rPr lang="fr-FR" dirty="0" err="1"/>
              <a:t>bytecode</a:t>
            </a:r>
            <a:br>
              <a:rPr lang="fr-FR" dirty="0"/>
            </a:br>
            <a:r>
              <a:rPr lang="fr-FR" dirty="0" err="1"/>
              <a:t>interpreter</a:t>
            </a:r>
            <a:endParaRPr lang="fr-FR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5846FBFE-5844-A125-F149-D83B0ACCA092}"/>
              </a:ext>
            </a:extLst>
          </p:cNvPr>
          <p:cNvSpPr/>
          <p:nvPr/>
        </p:nvSpPr>
        <p:spPr>
          <a:xfrm>
            <a:off x="7289293" y="5202645"/>
            <a:ext cx="395386" cy="4483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18247D-3D89-6955-C7DF-9AFAACF057A7}"/>
              </a:ext>
            </a:extLst>
          </p:cNvPr>
          <p:cNvSpPr txBox="1"/>
          <p:nvPr/>
        </p:nvSpPr>
        <p:spPr>
          <a:xfrm>
            <a:off x="7734568" y="5090229"/>
            <a:ext cx="10534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C1</a:t>
            </a:r>
            <a:br>
              <a:rPr lang="fr-FR" dirty="0"/>
            </a:br>
            <a:r>
              <a:rPr lang="fr-FR" dirty="0" err="1"/>
              <a:t>assembly</a:t>
            </a:r>
            <a:br>
              <a:rPr lang="fr-FR" dirty="0"/>
            </a:br>
            <a:r>
              <a:rPr lang="fr-FR" dirty="0"/>
              <a:t>langage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76236545-FD7D-E152-E8CB-EAA9C7B9C32F}"/>
              </a:ext>
            </a:extLst>
          </p:cNvPr>
          <p:cNvSpPr/>
          <p:nvPr/>
        </p:nvSpPr>
        <p:spPr>
          <a:xfrm>
            <a:off x="8837908" y="5213160"/>
            <a:ext cx="395386" cy="4483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1ABB90-66F6-A752-EE77-A25DE68B4924}"/>
              </a:ext>
            </a:extLst>
          </p:cNvPr>
          <p:cNvSpPr txBox="1"/>
          <p:nvPr/>
        </p:nvSpPr>
        <p:spPr>
          <a:xfrm>
            <a:off x="9268938" y="5122983"/>
            <a:ext cx="13294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C2</a:t>
            </a:r>
            <a:br>
              <a:rPr lang="fr-FR" dirty="0"/>
            </a:br>
            <a:r>
              <a:rPr lang="fr-FR" dirty="0" err="1"/>
              <a:t>assembly</a:t>
            </a:r>
            <a:br>
              <a:rPr lang="fr-FR" dirty="0"/>
            </a:br>
            <a:r>
              <a:rPr lang="fr-FR" dirty="0"/>
              <a:t>… </a:t>
            </a:r>
            <a:r>
              <a:rPr lang="fr-FR" dirty="0" err="1"/>
              <a:t>optimized</a:t>
            </a:r>
            <a:endParaRPr lang="fr-FR" dirty="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284CB94A-230F-C98B-B482-F8B58B6B2034}"/>
              </a:ext>
            </a:extLst>
          </p:cNvPr>
          <p:cNvSpPr/>
          <p:nvPr/>
        </p:nvSpPr>
        <p:spPr>
          <a:xfrm>
            <a:off x="5685500" y="5202644"/>
            <a:ext cx="395386" cy="4483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7AEBC5-55BD-F0A8-42EF-96D95435045E}"/>
              </a:ext>
            </a:extLst>
          </p:cNvPr>
          <p:cNvSpPr txBox="1"/>
          <p:nvPr/>
        </p:nvSpPr>
        <p:spPr>
          <a:xfrm>
            <a:off x="6073633" y="5388632"/>
            <a:ext cx="13656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.. </a:t>
            </a:r>
            <a:r>
              <a:rPr lang="fr-FR" dirty="0" err="1"/>
              <a:t>bytecode</a:t>
            </a:r>
            <a:br>
              <a:rPr lang="fr-FR" dirty="0"/>
            </a:br>
            <a:r>
              <a:rPr lang="fr-FR" dirty="0" err="1"/>
              <a:t>link</a:t>
            </a:r>
            <a:r>
              <a:rPr lang="fr-FR" dirty="0"/>
              <a:t> </a:t>
            </a:r>
            <a:r>
              <a:rPr lang="fr-FR" dirty="0" err="1"/>
              <a:t>resolved</a:t>
            </a:r>
            <a:endParaRPr lang="fr-FR" dirty="0"/>
          </a:p>
          <a:p>
            <a:r>
              <a:rPr lang="fr-FR" dirty="0"/>
              <a:t>On first use</a:t>
            </a:r>
          </a:p>
        </p:txBody>
      </p:sp>
    </p:spTree>
    <p:extLst>
      <p:ext uri="{BB962C8B-B14F-4D97-AF65-F5344CB8AC3E}">
        <p14:creationId xmlns:p14="http://schemas.microsoft.com/office/powerpoint/2010/main" val="36386576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B7DE8-901A-3964-46D6-080CFE7DF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0145"/>
          </a:xfrm>
        </p:spPr>
        <p:txBody>
          <a:bodyPr/>
          <a:lstStyle/>
          <a:p>
            <a:pPr algn="ctr"/>
            <a:r>
              <a:rPr lang="fr-FR" dirty="0" err="1"/>
              <a:t>invokeinterface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FD00D9-D2B1-B9C6-2A9E-9BC8AA359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09" y="1422492"/>
            <a:ext cx="6020325" cy="35348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870FD3-6B47-A041-75B7-FBCEDC76577E}"/>
              </a:ext>
            </a:extLst>
          </p:cNvPr>
          <p:cNvSpPr txBox="1"/>
          <p:nvPr/>
        </p:nvSpPr>
        <p:spPr>
          <a:xfrm>
            <a:off x="1978278" y="5435508"/>
            <a:ext cx="90183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Performance </a:t>
            </a:r>
            <a:r>
              <a:rPr lang="fr-FR" sz="2400" dirty="0" err="1"/>
              <a:t>Problem</a:t>
            </a:r>
            <a:r>
              <a:rPr lang="fr-FR" sz="2400" dirty="0"/>
              <a:t> :  </a:t>
            </a:r>
          </a:p>
          <a:p>
            <a:r>
              <a:rPr lang="fr-FR" sz="2400" dirty="0"/>
              <a:t>  no relation </a:t>
            </a:r>
            <a:r>
              <a:rPr lang="fr-FR" sz="2400" dirty="0" err="1"/>
              <a:t>between</a:t>
            </a:r>
            <a:r>
              <a:rPr lang="fr-FR" sz="2400" dirty="0"/>
              <a:t> interface « IA » and </a:t>
            </a:r>
            <a:r>
              <a:rPr lang="fr-FR" sz="2400" dirty="0" err="1"/>
              <a:t>extends</a:t>
            </a:r>
            <a:r>
              <a:rPr lang="fr-FR" sz="2400" dirty="0"/>
              <a:t> class  (</a:t>
            </a:r>
            <a:r>
              <a:rPr lang="fr-FR" sz="2400" dirty="0" err="1"/>
              <a:t>here</a:t>
            </a:r>
            <a:r>
              <a:rPr lang="fr-FR" sz="2400" dirty="0"/>
              <a:t>: « Foo »)</a:t>
            </a:r>
          </a:p>
          <a:p>
            <a:r>
              <a:rPr lang="fr-FR" sz="2400" dirty="0"/>
              <a:t>.. can not use </a:t>
            </a:r>
            <a:r>
              <a:rPr lang="fr-FR" sz="2400" dirty="0" err="1"/>
              <a:t>virtualtable</a:t>
            </a:r>
            <a:r>
              <a:rPr lang="fr-FR" sz="2400" dirty="0"/>
              <a:t> </a:t>
            </a:r>
            <a:r>
              <a:rPr lang="fr-FR" sz="2400" dirty="0" err="1"/>
              <a:t>directly</a:t>
            </a:r>
            <a:endParaRPr lang="fr-FR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F64C43-1DFD-6105-9485-4AABE9A80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813" y="1422492"/>
            <a:ext cx="5319778" cy="69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4178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943031C-0FBC-3076-59DA-4BC4F803F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0145"/>
          </a:xfrm>
        </p:spPr>
        <p:txBody>
          <a:bodyPr/>
          <a:lstStyle/>
          <a:p>
            <a:pPr algn="ctr"/>
            <a:r>
              <a:rPr lang="fr-FR" dirty="0" err="1"/>
              <a:t>invokeinterface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24CE6A-81CD-9053-06C7-828CB1508239}"/>
              </a:ext>
            </a:extLst>
          </p:cNvPr>
          <p:cNvSpPr/>
          <p:nvPr/>
        </p:nvSpPr>
        <p:spPr>
          <a:xfrm>
            <a:off x="2356303" y="3238459"/>
            <a:ext cx="342900" cy="29668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FE1FA9-9E6C-3717-D022-3824D307F98E}"/>
              </a:ext>
            </a:extLst>
          </p:cNvPr>
          <p:cNvSpPr/>
          <p:nvPr/>
        </p:nvSpPr>
        <p:spPr>
          <a:xfrm>
            <a:off x="2396059" y="4739268"/>
            <a:ext cx="258418" cy="1406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D99183E-500D-1293-D308-A2B4733D02AE}"/>
              </a:ext>
            </a:extLst>
          </p:cNvPr>
          <p:cNvSpPr/>
          <p:nvPr/>
        </p:nvSpPr>
        <p:spPr>
          <a:xfrm>
            <a:off x="1416709" y="4573384"/>
            <a:ext cx="613144" cy="331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86768A-05FD-F345-0A61-87F3F3A76D27}"/>
              </a:ext>
            </a:extLst>
          </p:cNvPr>
          <p:cNvSpPr txBox="1"/>
          <p:nvPr/>
        </p:nvSpPr>
        <p:spPr>
          <a:xfrm>
            <a:off x="303387" y="3890688"/>
            <a:ext cx="1826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/>
              <a:t>Current</a:t>
            </a:r>
            <a:r>
              <a:rPr lang="fr-FR" sz="2000" dirty="0"/>
              <a:t> Thread </a:t>
            </a:r>
          </a:p>
          <a:p>
            <a:r>
              <a:rPr lang="fr-FR" sz="2000" dirty="0"/>
              <a:t>stack pointer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ECF18E4-F08D-2979-1058-7B45363C3F3F}"/>
              </a:ext>
            </a:extLst>
          </p:cNvPr>
          <p:cNvCxnSpPr>
            <a:cxnSpLocks/>
          </p:cNvCxnSpPr>
          <p:nvPr/>
        </p:nvCxnSpPr>
        <p:spPr>
          <a:xfrm flipV="1">
            <a:off x="2818221" y="1334756"/>
            <a:ext cx="1463683" cy="301044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298FA8E-834C-562D-CC3D-3CE2FAF709B4}"/>
              </a:ext>
            </a:extLst>
          </p:cNvPr>
          <p:cNvSpPr/>
          <p:nvPr/>
        </p:nvSpPr>
        <p:spPr>
          <a:xfrm>
            <a:off x="11511163" y="3442826"/>
            <a:ext cx="342900" cy="29668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B5139D-DB38-6568-7EE4-398FDB3C84D0}"/>
              </a:ext>
            </a:extLst>
          </p:cNvPr>
          <p:cNvSpPr/>
          <p:nvPr/>
        </p:nvSpPr>
        <p:spPr>
          <a:xfrm>
            <a:off x="11550919" y="4943635"/>
            <a:ext cx="258418" cy="1406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A195C31-D557-5ADD-1861-98E63EBC132D}"/>
              </a:ext>
            </a:extLst>
          </p:cNvPr>
          <p:cNvSpPr/>
          <p:nvPr/>
        </p:nvSpPr>
        <p:spPr>
          <a:xfrm>
            <a:off x="10571569" y="4065504"/>
            <a:ext cx="613144" cy="331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135257-156A-2F8D-0903-6C2D1AED32E6}"/>
              </a:ext>
            </a:extLst>
          </p:cNvPr>
          <p:cNvSpPr txBox="1"/>
          <p:nvPr/>
        </p:nvSpPr>
        <p:spPr>
          <a:xfrm>
            <a:off x="8787841" y="3992849"/>
            <a:ext cx="15940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/>
              <a:t>next</a:t>
            </a:r>
            <a:r>
              <a:rPr lang="fr-FR" sz="2000" dirty="0"/>
              <a:t> Thread </a:t>
            </a:r>
          </a:p>
          <a:p>
            <a:r>
              <a:rPr lang="fr-FR" sz="2000" dirty="0"/>
              <a:t>stack pointer</a:t>
            </a:r>
          </a:p>
          <a:p>
            <a:endParaRPr lang="fr-FR" sz="2000" dirty="0"/>
          </a:p>
          <a:p>
            <a:r>
              <a:rPr lang="fr-FR" sz="2000" dirty="0"/>
              <a:t>« stack += .. »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C42010-0C50-10B4-C089-6C9D8A5E071F}"/>
              </a:ext>
            </a:extLst>
          </p:cNvPr>
          <p:cNvSpPr/>
          <p:nvPr/>
        </p:nvSpPr>
        <p:spPr>
          <a:xfrm>
            <a:off x="11550919" y="4218079"/>
            <a:ext cx="258418" cy="626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8A0EB47-6FCF-51C0-80D5-F9B9A5CDEF00}"/>
              </a:ext>
            </a:extLst>
          </p:cNvPr>
          <p:cNvCxnSpPr>
            <a:cxnSpLocks/>
          </p:cNvCxnSpPr>
          <p:nvPr/>
        </p:nvCxnSpPr>
        <p:spPr>
          <a:xfrm>
            <a:off x="6912184" y="3049553"/>
            <a:ext cx="0" cy="349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eft Brace 15">
            <a:extLst>
              <a:ext uri="{FF2B5EF4-FFF2-40B4-BE49-F238E27FC236}">
                <a16:creationId xmlns:a16="http://schemas.microsoft.com/office/drawing/2014/main" id="{A4EC1B41-2AB9-36D0-5514-ACE19B42C803}"/>
              </a:ext>
            </a:extLst>
          </p:cNvPr>
          <p:cNvSpPr/>
          <p:nvPr/>
        </p:nvSpPr>
        <p:spPr>
          <a:xfrm flipH="1">
            <a:off x="8416879" y="5483367"/>
            <a:ext cx="331766" cy="439349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678BC5-8275-91A6-98F9-10C97A530A17}"/>
              </a:ext>
            </a:extLst>
          </p:cNvPr>
          <p:cNvSpPr txBox="1"/>
          <p:nvPr/>
        </p:nvSpPr>
        <p:spPr>
          <a:xfrm>
            <a:off x="8787841" y="5261627"/>
            <a:ext cx="263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« stack[..] = return </a:t>
            </a:r>
            <a:r>
              <a:rPr lang="fr-FR" sz="2000" dirty="0" err="1"/>
              <a:t>addr</a:t>
            </a:r>
            <a:endParaRPr lang="fr-FR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5DB43E-625C-1141-37F3-8D6823775836}"/>
              </a:ext>
            </a:extLst>
          </p:cNvPr>
          <p:cNvSpPr txBox="1"/>
          <p:nvPr/>
        </p:nvSpPr>
        <p:spPr>
          <a:xfrm>
            <a:off x="2293202" y="4295392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obj</a:t>
            </a:r>
            <a:endParaRPr lang="fr-F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6A918B-DBBC-D4F4-40B9-BD2E85F9DDF7}"/>
              </a:ext>
            </a:extLst>
          </p:cNvPr>
          <p:cNvSpPr txBox="1"/>
          <p:nvPr/>
        </p:nvSpPr>
        <p:spPr>
          <a:xfrm>
            <a:off x="3077168" y="3319535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obj.class</a:t>
            </a:r>
            <a:endParaRPr lang="fr-F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C2319E-2C0E-6CC3-7EF7-18A50C1BAFAD}"/>
              </a:ext>
            </a:extLst>
          </p:cNvPr>
          <p:cNvSpPr txBox="1"/>
          <p:nvPr/>
        </p:nvSpPr>
        <p:spPr>
          <a:xfrm>
            <a:off x="2831302" y="4326794"/>
            <a:ext cx="37873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type: ? </a:t>
            </a:r>
            <a:r>
              <a:rPr lang="fr-FR" sz="2400" dirty="0" err="1"/>
              <a:t>implements</a:t>
            </a:r>
            <a:r>
              <a:rPr lang="fr-FR" sz="2400" dirty="0"/>
              <a:t> IA</a:t>
            </a:r>
          </a:p>
          <a:p>
            <a:r>
              <a:rPr lang="fr-FR" sz="2400" dirty="0"/>
              <a:t>Call  </a:t>
            </a:r>
            <a:r>
              <a:rPr lang="fr-FR" sz="2400" dirty="0" err="1"/>
              <a:t>method</a:t>
            </a:r>
            <a:r>
              <a:rPr lang="fr-FR" sz="2400" dirty="0"/>
              <a:t> by interface </a:t>
            </a:r>
            <a:r>
              <a:rPr lang="fr-FR" sz="2400" dirty="0" err="1"/>
              <a:t>fqn</a:t>
            </a:r>
            <a:endParaRPr lang="fr-FR" sz="2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E89C1B-6D26-E89C-E72B-891969BFF377}"/>
              </a:ext>
            </a:extLst>
          </p:cNvPr>
          <p:cNvSpPr/>
          <p:nvPr/>
        </p:nvSpPr>
        <p:spPr>
          <a:xfrm>
            <a:off x="4371004" y="1310578"/>
            <a:ext cx="4231312" cy="18406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C7BD20-957D-D020-3696-9D4014A50613}"/>
              </a:ext>
            </a:extLst>
          </p:cNvPr>
          <p:cNvSpPr txBox="1"/>
          <p:nvPr/>
        </p:nvSpPr>
        <p:spPr>
          <a:xfrm>
            <a:off x="4380601" y="1283873"/>
            <a:ext cx="315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Class XYZ … </a:t>
            </a:r>
            <a:r>
              <a:rPr lang="fr-FR" dirty="0" err="1"/>
              <a:t>implements</a:t>
            </a:r>
            <a:r>
              <a:rPr lang="fr-FR" dirty="0"/>
              <a:t> …. IA …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9B4847-114F-0209-4070-78C5090321AE}"/>
              </a:ext>
            </a:extLst>
          </p:cNvPr>
          <p:cNvSpPr txBox="1"/>
          <p:nvPr/>
        </p:nvSpPr>
        <p:spPr>
          <a:xfrm>
            <a:off x="5489737" y="2723119"/>
            <a:ext cx="315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Virtualtable</a:t>
            </a:r>
            <a:r>
              <a:rPr lang="fr-FR" dirty="0"/>
              <a:t>: [0]  [1]  … [i] … [N]</a:t>
            </a:r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AD51DCDD-EACC-6939-BFB8-9B2340009786}"/>
              </a:ext>
            </a:extLst>
          </p:cNvPr>
          <p:cNvSpPr/>
          <p:nvPr/>
        </p:nvSpPr>
        <p:spPr>
          <a:xfrm>
            <a:off x="6832321" y="3484164"/>
            <a:ext cx="123454" cy="362886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1A8C22A5-6D09-BE62-1A91-7F06549C11DF}"/>
              </a:ext>
            </a:extLst>
          </p:cNvPr>
          <p:cNvSpPr/>
          <p:nvPr/>
        </p:nvSpPr>
        <p:spPr>
          <a:xfrm flipH="1">
            <a:off x="6855410" y="3960366"/>
            <a:ext cx="123454" cy="362886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ACB6C3B-7364-831E-FF75-4CB094F28156}"/>
              </a:ext>
            </a:extLst>
          </p:cNvPr>
          <p:cNvCxnSpPr>
            <a:cxnSpLocks/>
          </p:cNvCxnSpPr>
          <p:nvPr/>
        </p:nvCxnSpPr>
        <p:spPr>
          <a:xfrm>
            <a:off x="7293189" y="3049549"/>
            <a:ext cx="0" cy="349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Left Brace 27">
            <a:extLst>
              <a:ext uri="{FF2B5EF4-FFF2-40B4-BE49-F238E27FC236}">
                <a16:creationId xmlns:a16="http://schemas.microsoft.com/office/drawing/2014/main" id="{A9BEF9BA-BD15-EADC-154B-E027CFA4F527}"/>
              </a:ext>
            </a:extLst>
          </p:cNvPr>
          <p:cNvSpPr/>
          <p:nvPr/>
        </p:nvSpPr>
        <p:spPr>
          <a:xfrm>
            <a:off x="7213326" y="3484160"/>
            <a:ext cx="123454" cy="362886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2040CC4A-178B-3904-0E83-B64EFCFAB1C3}"/>
              </a:ext>
            </a:extLst>
          </p:cNvPr>
          <p:cNvSpPr/>
          <p:nvPr/>
        </p:nvSpPr>
        <p:spPr>
          <a:xfrm flipH="1">
            <a:off x="7236415" y="3960362"/>
            <a:ext cx="123454" cy="362886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98B26C0-FD9D-801C-0BB2-F232E5BA9A04}"/>
              </a:ext>
            </a:extLst>
          </p:cNvPr>
          <p:cNvCxnSpPr>
            <a:cxnSpLocks/>
          </p:cNvCxnSpPr>
          <p:nvPr/>
        </p:nvCxnSpPr>
        <p:spPr>
          <a:xfrm>
            <a:off x="7801049" y="3087196"/>
            <a:ext cx="0" cy="349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Left Brace 30">
            <a:extLst>
              <a:ext uri="{FF2B5EF4-FFF2-40B4-BE49-F238E27FC236}">
                <a16:creationId xmlns:a16="http://schemas.microsoft.com/office/drawing/2014/main" id="{2708CC6C-1BD7-46A0-DD6E-F828994BC2DD}"/>
              </a:ext>
            </a:extLst>
          </p:cNvPr>
          <p:cNvSpPr/>
          <p:nvPr/>
        </p:nvSpPr>
        <p:spPr>
          <a:xfrm>
            <a:off x="7721186" y="3521807"/>
            <a:ext cx="123454" cy="362886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0B445728-9047-89F8-D572-8BD9CA9A9B78}"/>
              </a:ext>
            </a:extLst>
          </p:cNvPr>
          <p:cNvSpPr/>
          <p:nvPr/>
        </p:nvSpPr>
        <p:spPr>
          <a:xfrm flipH="1">
            <a:off x="7744275" y="3998009"/>
            <a:ext cx="123454" cy="362886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3491995-948E-C64A-2DA2-104CBC448D3B}"/>
              </a:ext>
            </a:extLst>
          </p:cNvPr>
          <p:cNvCxnSpPr>
            <a:cxnSpLocks/>
          </p:cNvCxnSpPr>
          <p:nvPr/>
        </p:nvCxnSpPr>
        <p:spPr>
          <a:xfrm>
            <a:off x="8297665" y="3087196"/>
            <a:ext cx="0" cy="349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Left Brace 33">
            <a:extLst>
              <a:ext uri="{FF2B5EF4-FFF2-40B4-BE49-F238E27FC236}">
                <a16:creationId xmlns:a16="http://schemas.microsoft.com/office/drawing/2014/main" id="{F48384EE-FC04-F64D-B980-88FBCF32B280}"/>
              </a:ext>
            </a:extLst>
          </p:cNvPr>
          <p:cNvSpPr/>
          <p:nvPr/>
        </p:nvSpPr>
        <p:spPr>
          <a:xfrm>
            <a:off x="8217802" y="3521807"/>
            <a:ext cx="123454" cy="362886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Left Brace 34">
            <a:extLst>
              <a:ext uri="{FF2B5EF4-FFF2-40B4-BE49-F238E27FC236}">
                <a16:creationId xmlns:a16="http://schemas.microsoft.com/office/drawing/2014/main" id="{17D1EF29-0A98-1DEA-9105-25359396317F}"/>
              </a:ext>
            </a:extLst>
          </p:cNvPr>
          <p:cNvSpPr/>
          <p:nvPr/>
        </p:nvSpPr>
        <p:spPr>
          <a:xfrm flipH="1">
            <a:off x="8240891" y="3998009"/>
            <a:ext cx="123454" cy="362886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1D85DC0-A37B-2B3B-D08B-3D7E90BE9B03}"/>
              </a:ext>
            </a:extLst>
          </p:cNvPr>
          <p:cNvCxnSpPr>
            <a:cxnSpLocks/>
          </p:cNvCxnSpPr>
          <p:nvPr/>
        </p:nvCxnSpPr>
        <p:spPr>
          <a:xfrm>
            <a:off x="7801049" y="3078834"/>
            <a:ext cx="0" cy="36649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0C2348A-4798-5DD3-0C1B-71B9EDA14965}"/>
              </a:ext>
            </a:extLst>
          </p:cNvPr>
          <p:cNvCxnSpPr>
            <a:cxnSpLocks/>
          </p:cNvCxnSpPr>
          <p:nvPr/>
        </p:nvCxnSpPr>
        <p:spPr>
          <a:xfrm flipH="1">
            <a:off x="6366628" y="2058317"/>
            <a:ext cx="889563" cy="73209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F72A7281-14B9-92F8-955C-6E0D4F7C53AF}"/>
              </a:ext>
            </a:extLst>
          </p:cNvPr>
          <p:cNvSpPr/>
          <p:nvPr/>
        </p:nvSpPr>
        <p:spPr>
          <a:xfrm rot="5400000">
            <a:off x="7500983" y="4645680"/>
            <a:ext cx="613144" cy="331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Left Brace 38">
            <a:extLst>
              <a:ext uri="{FF2B5EF4-FFF2-40B4-BE49-F238E27FC236}">
                <a16:creationId xmlns:a16="http://schemas.microsoft.com/office/drawing/2014/main" id="{136497D0-6C44-D26C-4D04-361D8A580FF8}"/>
              </a:ext>
            </a:extLst>
          </p:cNvPr>
          <p:cNvSpPr/>
          <p:nvPr/>
        </p:nvSpPr>
        <p:spPr>
          <a:xfrm>
            <a:off x="7513587" y="5496105"/>
            <a:ext cx="331768" cy="439349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0D94953-3CDC-D09B-84AD-FF2A62FF1E7D}"/>
              </a:ext>
            </a:extLst>
          </p:cNvPr>
          <p:cNvSpPr txBox="1"/>
          <p:nvPr/>
        </p:nvSpPr>
        <p:spPr>
          <a:xfrm>
            <a:off x="7205265" y="5139511"/>
            <a:ext cx="1574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Resolved</a:t>
            </a:r>
            <a:r>
              <a:rPr lang="fr-FR" dirty="0"/>
              <a:t> </a:t>
            </a:r>
            <a:r>
              <a:rPr lang="fr-FR" dirty="0" err="1"/>
              <a:t>meth</a:t>
            </a:r>
            <a:endParaRPr lang="fr-FR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F9A364C-E4EB-8B37-B69D-530E0357B07D}"/>
              </a:ext>
            </a:extLst>
          </p:cNvPr>
          <p:cNvCxnSpPr>
            <a:cxnSpLocks/>
          </p:cNvCxnSpPr>
          <p:nvPr/>
        </p:nvCxnSpPr>
        <p:spPr>
          <a:xfrm flipV="1">
            <a:off x="8416879" y="4278081"/>
            <a:ext cx="3002243" cy="86143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D51A797-8CCB-389F-BB26-23D1833514F0}"/>
              </a:ext>
            </a:extLst>
          </p:cNvPr>
          <p:cNvSpPr txBox="1"/>
          <p:nvPr/>
        </p:nvSpPr>
        <p:spPr>
          <a:xfrm>
            <a:off x="9173053" y="3509005"/>
            <a:ext cx="2431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Virtual </a:t>
            </a:r>
            <a:r>
              <a:rPr lang="fr-FR" dirty="0" err="1"/>
              <a:t>method</a:t>
            </a:r>
            <a:r>
              <a:rPr lang="fr-FR" dirty="0"/>
              <a:t> </a:t>
            </a:r>
            <a:r>
              <a:rPr lang="fr-FR" dirty="0" err="1"/>
              <a:t>symbols</a:t>
            </a:r>
            <a:endParaRPr lang="fr-FR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3F10CF2-2283-E50A-DD5C-BEA8125EAC3F}"/>
              </a:ext>
            </a:extLst>
          </p:cNvPr>
          <p:cNvSpPr txBox="1"/>
          <p:nvPr/>
        </p:nvSpPr>
        <p:spPr>
          <a:xfrm>
            <a:off x="321402" y="6205290"/>
            <a:ext cx="2333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Invokeinterface</a:t>
            </a:r>
            <a:r>
              <a:rPr lang="fr-FR" dirty="0"/>
              <a:t> « </a:t>
            </a:r>
            <a:r>
              <a:rPr lang="fr-FR" dirty="0" err="1"/>
              <a:t>fqn</a:t>
            </a:r>
            <a:r>
              <a:rPr lang="fr-FR" dirty="0"/>
              <a:t> »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DCEA7E4-A92C-06FA-3045-49253BAD87F7}"/>
              </a:ext>
            </a:extLst>
          </p:cNvPr>
          <p:cNvSpPr txBox="1"/>
          <p:nvPr/>
        </p:nvSpPr>
        <p:spPr>
          <a:xfrm>
            <a:off x="4801085" y="1680226"/>
            <a:ext cx="3353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interfacetable</a:t>
            </a:r>
            <a:r>
              <a:rPr lang="fr-FR" dirty="0"/>
              <a:t>: [0]  [1]  … [j] … [NI]</a:t>
            </a:r>
          </a:p>
        </p:txBody>
      </p:sp>
      <p:sp>
        <p:nvSpPr>
          <p:cNvPr id="47" name="Left Brace 46">
            <a:extLst>
              <a:ext uri="{FF2B5EF4-FFF2-40B4-BE49-F238E27FC236}">
                <a16:creationId xmlns:a16="http://schemas.microsoft.com/office/drawing/2014/main" id="{AD99573B-11EB-CC7D-AB33-69B6DF797433}"/>
              </a:ext>
            </a:extLst>
          </p:cNvPr>
          <p:cNvSpPr/>
          <p:nvPr/>
        </p:nvSpPr>
        <p:spPr>
          <a:xfrm>
            <a:off x="155518" y="6205290"/>
            <a:ext cx="331768" cy="439349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Left Brace 47">
            <a:extLst>
              <a:ext uri="{FF2B5EF4-FFF2-40B4-BE49-F238E27FC236}">
                <a16:creationId xmlns:a16="http://schemas.microsoft.com/office/drawing/2014/main" id="{986ADFDA-6674-3AB7-B38C-0DD2ACC03575}"/>
              </a:ext>
            </a:extLst>
          </p:cNvPr>
          <p:cNvSpPr/>
          <p:nvPr/>
        </p:nvSpPr>
        <p:spPr>
          <a:xfrm flipH="1">
            <a:off x="2525268" y="6240691"/>
            <a:ext cx="331766" cy="439349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F43767-943B-1CF9-8AD4-458E9859A402}"/>
              </a:ext>
            </a:extLst>
          </p:cNvPr>
          <p:cNvSpPr/>
          <p:nvPr/>
        </p:nvSpPr>
        <p:spPr>
          <a:xfrm>
            <a:off x="1317887" y="1532120"/>
            <a:ext cx="1336590" cy="4606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1AD84B1-1D32-E118-6A2C-BCF00E3848E6}"/>
              </a:ext>
            </a:extLst>
          </p:cNvPr>
          <p:cNvSpPr txBox="1"/>
          <p:nvPr/>
        </p:nvSpPr>
        <p:spPr>
          <a:xfrm>
            <a:off x="1336486" y="1550687"/>
            <a:ext cx="1265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Interface IA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CA2B128-20CD-F425-F59F-7BB01D734F60}"/>
              </a:ext>
            </a:extLst>
          </p:cNvPr>
          <p:cNvSpPr/>
          <p:nvPr/>
        </p:nvSpPr>
        <p:spPr>
          <a:xfrm>
            <a:off x="942567" y="2044807"/>
            <a:ext cx="1336590" cy="4606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EB41BE-FD4F-6196-AFD6-89A643360953}"/>
              </a:ext>
            </a:extLst>
          </p:cNvPr>
          <p:cNvSpPr txBox="1"/>
          <p:nvPr/>
        </p:nvSpPr>
        <p:spPr>
          <a:xfrm>
            <a:off x="961166" y="2063374"/>
            <a:ext cx="1382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Interface IA3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CF3C31B-9D37-B2B0-4070-919D3D56E386}"/>
              </a:ext>
            </a:extLst>
          </p:cNvPr>
          <p:cNvSpPr/>
          <p:nvPr/>
        </p:nvSpPr>
        <p:spPr>
          <a:xfrm>
            <a:off x="1627756" y="2401079"/>
            <a:ext cx="1336590" cy="4606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870B5A2-0048-B538-46B3-73DE713CA3F1}"/>
              </a:ext>
            </a:extLst>
          </p:cNvPr>
          <p:cNvSpPr txBox="1"/>
          <p:nvPr/>
        </p:nvSpPr>
        <p:spPr>
          <a:xfrm>
            <a:off x="1646355" y="2419646"/>
            <a:ext cx="1382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Interface IA4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6FBE7B5-8DD7-EA49-B072-C0DE9ABDC6DB}"/>
              </a:ext>
            </a:extLst>
          </p:cNvPr>
          <p:cNvSpPr/>
          <p:nvPr/>
        </p:nvSpPr>
        <p:spPr>
          <a:xfrm>
            <a:off x="274272" y="984593"/>
            <a:ext cx="1336590" cy="4606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54F4833-2B6A-3F63-FF25-956E2F826DD4}"/>
              </a:ext>
            </a:extLst>
          </p:cNvPr>
          <p:cNvSpPr txBox="1"/>
          <p:nvPr/>
        </p:nvSpPr>
        <p:spPr>
          <a:xfrm>
            <a:off x="292871" y="1003160"/>
            <a:ext cx="1382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Interface IA1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E0DD52F-36C5-8645-6EF7-BCFEF819DA65}"/>
              </a:ext>
            </a:extLst>
          </p:cNvPr>
          <p:cNvSpPr/>
          <p:nvPr/>
        </p:nvSpPr>
        <p:spPr>
          <a:xfrm>
            <a:off x="1907102" y="749280"/>
            <a:ext cx="1336590" cy="4606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445A860-1BBA-85C5-A589-0BCC56B69B34}"/>
              </a:ext>
            </a:extLst>
          </p:cNvPr>
          <p:cNvSpPr txBox="1"/>
          <p:nvPr/>
        </p:nvSpPr>
        <p:spPr>
          <a:xfrm>
            <a:off x="1925701" y="767847"/>
            <a:ext cx="1382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Interface IA2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A5F02FB-C12E-FD95-5CE5-75DC35DFADFF}"/>
              </a:ext>
            </a:extLst>
          </p:cNvPr>
          <p:cNvCxnSpPr>
            <a:endCxn id="59" idx="3"/>
          </p:cNvCxnSpPr>
          <p:nvPr/>
        </p:nvCxnSpPr>
        <p:spPr>
          <a:xfrm flipH="1" flipV="1">
            <a:off x="1675494" y="1187826"/>
            <a:ext cx="4344306" cy="1060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BBAC041-447D-8868-724B-D30BF5323B8A}"/>
              </a:ext>
            </a:extLst>
          </p:cNvPr>
          <p:cNvCxnSpPr>
            <a:cxnSpLocks/>
          </p:cNvCxnSpPr>
          <p:nvPr/>
        </p:nvCxnSpPr>
        <p:spPr>
          <a:xfrm flipH="1" flipV="1">
            <a:off x="2779571" y="1214931"/>
            <a:ext cx="3579237" cy="1051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C822FC2-7200-0296-0EEC-068F4382C9AE}"/>
              </a:ext>
            </a:extLst>
          </p:cNvPr>
          <p:cNvCxnSpPr>
            <a:cxnSpLocks/>
            <a:endCxn id="55" idx="3"/>
          </p:cNvCxnSpPr>
          <p:nvPr/>
        </p:nvCxnSpPr>
        <p:spPr>
          <a:xfrm flipH="1">
            <a:off x="2343789" y="2173518"/>
            <a:ext cx="4235632" cy="74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8116E06-C412-9A0C-A4A9-FC65D49D75D1}"/>
              </a:ext>
            </a:extLst>
          </p:cNvPr>
          <p:cNvCxnSpPr>
            <a:cxnSpLocks/>
            <a:endCxn id="57" idx="3"/>
          </p:cNvCxnSpPr>
          <p:nvPr/>
        </p:nvCxnSpPr>
        <p:spPr>
          <a:xfrm flipH="1">
            <a:off x="3028978" y="2246295"/>
            <a:ext cx="4207437" cy="358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BBF6AAF-EF7D-D1C2-69A7-4CE42419088C}"/>
              </a:ext>
            </a:extLst>
          </p:cNvPr>
          <p:cNvCxnSpPr>
            <a:cxnSpLocks/>
          </p:cNvCxnSpPr>
          <p:nvPr/>
        </p:nvCxnSpPr>
        <p:spPr>
          <a:xfrm flipH="1" flipV="1">
            <a:off x="2743232" y="1824617"/>
            <a:ext cx="4150816" cy="326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1352509-F7AD-1D74-A678-0A6D662EB25B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4552145" y="1601910"/>
            <a:ext cx="248940" cy="26298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66190580-0BCB-FA7D-46AB-78650A6D7A37}"/>
              </a:ext>
            </a:extLst>
          </p:cNvPr>
          <p:cNvSpPr txBox="1"/>
          <p:nvPr/>
        </p:nvSpPr>
        <p:spPr>
          <a:xfrm>
            <a:off x="8795658" y="1721641"/>
            <a:ext cx="2407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(</a:t>
            </a:r>
            <a:r>
              <a:rPr lang="fr-FR" dirty="0" err="1"/>
              <a:t>binary</a:t>
            </a:r>
            <a:r>
              <a:rPr lang="fr-FR" dirty="0"/>
              <a:t> or </a:t>
            </a:r>
            <a:r>
              <a:rPr lang="fr-FR" dirty="0" err="1"/>
              <a:t>linear</a:t>
            </a:r>
            <a:r>
              <a:rPr lang="fr-FR" dirty="0"/>
              <a:t> </a:t>
            </a:r>
            <a:r>
              <a:rPr lang="fr-FR" dirty="0" err="1"/>
              <a:t>search</a:t>
            </a:r>
            <a:r>
              <a:rPr lang="fr-FR" dirty="0"/>
              <a:t> </a:t>
            </a:r>
          </a:p>
          <a:p>
            <a:r>
              <a:rPr lang="fr-FR" dirty="0"/>
              <a:t>for interface)</a:t>
            </a:r>
          </a:p>
        </p:txBody>
      </p:sp>
    </p:spTree>
    <p:extLst>
      <p:ext uri="{BB962C8B-B14F-4D97-AF65-F5344CB8AC3E}">
        <p14:creationId xmlns:p14="http://schemas.microsoft.com/office/powerpoint/2010/main" val="13587825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B7DE8-901A-3964-46D6-080CFE7DF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0145"/>
          </a:xfrm>
        </p:spPr>
        <p:txBody>
          <a:bodyPr/>
          <a:lstStyle/>
          <a:p>
            <a:pPr algn="ctr"/>
            <a:r>
              <a:rPr lang="fr-FR" dirty="0" err="1"/>
              <a:t>invokeinterface</a:t>
            </a:r>
            <a:r>
              <a:rPr lang="fr-FR" dirty="0"/>
              <a:t> .. </a:t>
            </a:r>
            <a:r>
              <a:rPr lang="fr-FR" dirty="0" err="1"/>
              <a:t>slower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invokevirtual</a:t>
            </a: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1587D5-8095-EA86-A82F-21C71C8357BF}"/>
              </a:ext>
            </a:extLst>
          </p:cNvPr>
          <p:cNvSpPr txBox="1"/>
          <p:nvPr/>
        </p:nvSpPr>
        <p:spPr>
          <a:xfrm>
            <a:off x="1782004" y="1990725"/>
            <a:ext cx="3534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Invokestatic</a:t>
            </a:r>
            <a:r>
              <a:rPr lang="fr-FR" sz="2400" dirty="0"/>
              <a:t>  ….    O( 1 call 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557B91-4838-15ED-EF85-85CDE83DF212}"/>
              </a:ext>
            </a:extLst>
          </p:cNvPr>
          <p:cNvSpPr txBox="1"/>
          <p:nvPr/>
        </p:nvSpPr>
        <p:spPr>
          <a:xfrm>
            <a:off x="1782004" y="2967335"/>
            <a:ext cx="9454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Invokevirtual</a:t>
            </a:r>
            <a:r>
              <a:rPr lang="fr-FR" sz="2400" dirty="0"/>
              <a:t> ….    O( 1 </a:t>
            </a:r>
            <a:r>
              <a:rPr lang="fr-FR" sz="2400" dirty="0" err="1"/>
              <a:t>array</a:t>
            </a:r>
            <a:r>
              <a:rPr lang="fr-FR" sz="2400" dirty="0"/>
              <a:t> </a:t>
            </a:r>
            <a:r>
              <a:rPr lang="fr-FR" sz="2400" dirty="0" err="1"/>
              <a:t>access</a:t>
            </a:r>
            <a:r>
              <a:rPr lang="fr-FR" sz="2400" dirty="0"/>
              <a:t> + push 1 extra param « </a:t>
            </a:r>
            <a:r>
              <a:rPr lang="fr-FR" sz="2400" dirty="0" err="1"/>
              <a:t>this</a:t>
            </a:r>
            <a:r>
              <a:rPr lang="fr-FR" sz="2400" dirty="0"/>
              <a:t> » + 1 call 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7DAEA9-9BED-04BB-DF08-226391C806C1}"/>
              </a:ext>
            </a:extLst>
          </p:cNvPr>
          <p:cNvSpPr txBox="1"/>
          <p:nvPr/>
        </p:nvSpPr>
        <p:spPr>
          <a:xfrm>
            <a:off x="1782004" y="4158375"/>
            <a:ext cx="936525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Invokeinterface</a:t>
            </a:r>
            <a:r>
              <a:rPr lang="fr-FR" sz="2400" dirty="0"/>
              <a:t> ….    O( 1 pointer </a:t>
            </a:r>
            <a:r>
              <a:rPr lang="fr-FR" sz="2400" dirty="0" err="1"/>
              <a:t>access</a:t>
            </a:r>
            <a:r>
              <a:rPr lang="fr-FR" sz="2400" dirty="0"/>
              <a:t> </a:t>
            </a:r>
            <a:br>
              <a:rPr lang="fr-FR" sz="2400" dirty="0"/>
            </a:br>
            <a:r>
              <a:rPr lang="fr-FR" sz="2400" dirty="0"/>
              <a:t>                                           + J </a:t>
            </a:r>
            <a:r>
              <a:rPr lang="fr-FR" sz="2400" dirty="0" err="1"/>
              <a:t>linear</a:t>
            </a:r>
            <a:r>
              <a:rPr lang="fr-FR" sz="2400" dirty="0"/>
              <a:t> OR  log(J) </a:t>
            </a:r>
            <a:r>
              <a:rPr lang="fr-FR" sz="2400" dirty="0" err="1"/>
              <a:t>binary</a:t>
            </a:r>
            <a:r>
              <a:rPr lang="fr-FR" sz="2400" dirty="0"/>
              <a:t> </a:t>
            </a:r>
            <a:r>
              <a:rPr lang="fr-FR" sz="2400" dirty="0" err="1"/>
              <a:t>search</a:t>
            </a:r>
            <a:r>
              <a:rPr lang="fr-FR" sz="2400" dirty="0"/>
              <a:t> interface tables</a:t>
            </a:r>
            <a:br>
              <a:rPr lang="fr-FR" sz="2400" dirty="0"/>
            </a:br>
            <a:r>
              <a:rPr lang="fr-FR" sz="2400" dirty="0"/>
              <a:t>                                           + 1 </a:t>
            </a:r>
            <a:r>
              <a:rPr lang="fr-FR" sz="2400" dirty="0" err="1"/>
              <a:t>virtual</a:t>
            </a:r>
            <a:r>
              <a:rPr lang="fr-FR" sz="2400" dirty="0"/>
              <a:t> table </a:t>
            </a:r>
            <a:r>
              <a:rPr lang="fr-FR" sz="2400" dirty="0" err="1"/>
              <a:t>array</a:t>
            </a:r>
            <a:r>
              <a:rPr lang="fr-FR" sz="2400" dirty="0"/>
              <a:t> </a:t>
            </a:r>
            <a:r>
              <a:rPr lang="fr-FR" sz="2400" dirty="0" err="1"/>
              <a:t>access</a:t>
            </a:r>
            <a:br>
              <a:rPr lang="fr-FR" sz="2400" dirty="0"/>
            </a:br>
            <a:r>
              <a:rPr lang="fr-FR" sz="2400" dirty="0"/>
              <a:t>                                           + push 1 extra param « </a:t>
            </a:r>
            <a:r>
              <a:rPr lang="fr-FR" sz="2400" dirty="0" err="1"/>
              <a:t>this</a:t>
            </a:r>
            <a:r>
              <a:rPr lang="fr-FR" sz="2400" dirty="0"/>
              <a:t> » + 1 call )</a:t>
            </a:r>
          </a:p>
        </p:txBody>
      </p:sp>
    </p:spTree>
    <p:extLst>
      <p:ext uri="{BB962C8B-B14F-4D97-AF65-F5344CB8AC3E}">
        <p14:creationId xmlns:p14="http://schemas.microsoft.com/office/powerpoint/2010/main" val="13735681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B7DE8-901A-3964-46D6-080CFE7DF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0145"/>
          </a:xfrm>
        </p:spPr>
        <p:txBody>
          <a:bodyPr/>
          <a:lstStyle/>
          <a:p>
            <a:pPr algn="ctr"/>
            <a:r>
              <a:rPr lang="fr-FR" dirty="0" err="1"/>
              <a:t>Remark</a:t>
            </a:r>
            <a:r>
              <a:rPr lang="fr-FR" dirty="0"/>
              <a:t>: abstract class vs interface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A499DE-9BC9-2E61-E845-A1A90A508C35}"/>
              </a:ext>
            </a:extLst>
          </p:cNvPr>
          <p:cNvSpPr txBox="1"/>
          <p:nvPr/>
        </p:nvSpPr>
        <p:spPr>
          <a:xfrm>
            <a:off x="1883465" y="2325757"/>
            <a:ext cx="668830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For performance (</a:t>
            </a:r>
            <a:r>
              <a:rPr lang="fr-FR" sz="2000" dirty="0" err="1"/>
              <a:t>with</a:t>
            </a:r>
            <a:r>
              <a:rPr lang="fr-FR" sz="2000" dirty="0"/>
              <a:t> millions of calls…):</a:t>
            </a:r>
          </a:p>
          <a:p>
            <a:endParaRPr lang="fr-FR" sz="2000" dirty="0"/>
          </a:p>
          <a:p>
            <a:r>
              <a:rPr lang="fr-FR" sz="2000" dirty="0"/>
              <a:t>1/ </a:t>
            </a:r>
            <a:r>
              <a:rPr lang="fr-FR" sz="2000" dirty="0" err="1"/>
              <a:t>Prefer</a:t>
            </a:r>
            <a:r>
              <a:rPr lang="fr-FR" sz="2000" dirty="0"/>
              <a:t> </a:t>
            </a:r>
            <a:r>
              <a:rPr lang="fr-FR" sz="2000" dirty="0" err="1"/>
              <a:t>declare</a:t>
            </a:r>
            <a:r>
              <a:rPr lang="fr-FR" sz="2000" dirty="0"/>
              <a:t> </a:t>
            </a:r>
            <a:r>
              <a:rPr lang="fr-FR" sz="2000" dirty="0" err="1"/>
              <a:t>virtual</a:t>
            </a:r>
            <a:r>
              <a:rPr lang="fr-FR" sz="2000" dirty="0"/>
              <a:t> </a:t>
            </a:r>
            <a:r>
              <a:rPr lang="fr-FR" sz="2000" dirty="0" err="1"/>
              <a:t>method</a:t>
            </a:r>
            <a:r>
              <a:rPr lang="fr-FR" sz="2000" dirty="0"/>
              <a:t> in abstract class</a:t>
            </a:r>
          </a:p>
          <a:p>
            <a:r>
              <a:rPr lang="fr-FR" sz="2000" dirty="0" err="1"/>
              <a:t>Rather</a:t>
            </a:r>
            <a:r>
              <a:rPr lang="fr-FR" sz="2000" dirty="0"/>
              <a:t> </a:t>
            </a:r>
            <a:r>
              <a:rPr lang="fr-FR" sz="2000" dirty="0" err="1"/>
              <a:t>than</a:t>
            </a:r>
            <a:r>
              <a:rPr lang="fr-FR" sz="2000" dirty="0"/>
              <a:t> </a:t>
            </a:r>
            <a:r>
              <a:rPr lang="fr-FR" sz="2000" dirty="0" err="1"/>
              <a:t>method</a:t>
            </a:r>
            <a:r>
              <a:rPr lang="fr-FR" sz="2000" dirty="0"/>
              <a:t> in interface</a:t>
            </a:r>
          </a:p>
          <a:p>
            <a:endParaRPr lang="fr-FR" sz="2000" dirty="0"/>
          </a:p>
          <a:p>
            <a:r>
              <a:rPr lang="fr-FR" sz="2000" dirty="0"/>
              <a:t>2/ do not use </a:t>
            </a:r>
            <a:r>
              <a:rPr lang="fr-FR" sz="2000" dirty="0" err="1"/>
              <a:t>too</a:t>
            </a:r>
            <a:r>
              <a:rPr lang="fr-FR" sz="2000" dirty="0"/>
              <a:t> </a:t>
            </a:r>
            <a:r>
              <a:rPr lang="fr-FR" sz="2000" dirty="0" err="1"/>
              <a:t>many</a:t>
            </a:r>
            <a:r>
              <a:rPr lang="fr-FR" sz="2000" dirty="0"/>
              <a:t> interfaces</a:t>
            </a:r>
          </a:p>
          <a:p>
            <a:endParaRPr lang="fr-FR" sz="2000" dirty="0"/>
          </a:p>
          <a:p>
            <a:r>
              <a:rPr lang="fr-FR" sz="2000" dirty="0"/>
              <a:t>3/ sort « </a:t>
            </a:r>
            <a:r>
              <a:rPr lang="fr-FR" sz="2000" dirty="0" err="1"/>
              <a:t>implements</a:t>
            </a:r>
            <a:r>
              <a:rPr lang="fr-FR" sz="2000" dirty="0"/>
              <a:t> » interfaces by </a:t>
            </a:r>
            <a:r>
              <a:rPr lang="fr-FR" sz="2000" dirty="0" err="1"/>
              <a:t>most</a:t>
            </a:r>
            <a:r>
              <a:rPr lang="fr-FR" sz="2000" dirty="0"/>
              <a:t> </a:t>
            </a:r>
            <a:r>
              <a:rPr lang="fr-FR" sz="2000" dirty="0" err="1"/>
              <a:t>frequent</a:t>
            </a:r>
            <a:r>
              <a:rPr lang="fr-FR" sz="2000" dirty="0"/>
              <a:t> usage first </a:t>
            </a:r>
          </a:p>
          <a:p>
            <a:r>
              <a:rPr lang="fr-FR" sz="2000" dirty="0"/>
              <a:t>     (? .. If </a:t>
            </a:r>
            <a:r>
              <a:rPr lang="fr-FR" sz="2000" dirty="0" err="1"/>
              <a:t>linear</a:t>
            </a:r>
            <a:r>
              <a:rPr lang="fr-FR" sz="2000" dirty="0"/>
              <a:t> </a:t>
            </a:r>
            <a:r>
              <a:rPr lang="fr-FR" sz="2000" dirty="0" err="1"/>
              <a:t>search</a:t>
            </a:r>
            <a:r>
              <a:rPr lang="fr-FR" sz="2000" dirty="0"/>
              <a:t> 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B73EB8-E117-19EB-37ED-5BFE2E73FC1E}"/>
              </a:ext>
            </a:extLst>
          </p:cNvPr>
          <p:cNvSpPr txBox="1"/>
          <p:nvPr/>
        </p:nvSpPr>
        <p:spPr>
          <a:xfrm>
            <a:off x="1282147" y="5623736"/>
            <a:ext cx="93757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Example: </a:t>
            </a:r>
            <a:r>
              <a:rPr lang="fr-FR" sz="2400" dirty="0" err="1"/>
              <a:t>cf</a:t>
            </a:r>
            <a:r>
              <a:rPr lang="fr-FR" sz="2400" dirty="0"/>
              <a:t> in JDK …  </a:t>
            </a:r>
          </a:p>
          <a:p>
            <a:r>
              <a:rPr lang="fr-FR" sz="2400" dirty="0"/>
              <a:t>public abstract class </a:t>
            </a:r>
            <a:r>
              <a:rPr lang="fr-FR" sz="2400" dirty="0" err="1"/>
              <a:t>InputStream</a:t>
            </a:r>
            <a:r>
              <a:rPr lang="fr-FR" sz="2400" dirty="0"/>
              <a:t> {  public abstract </a:t>
            </a:r>
            <a:r>
              <a:rPr lang="fr-FR" sz="2400" dirty="0" err="1"/>
              <a:t>int</a:t>
            </a:r>
            <a:r>
              <a:rPr lang="fr-FR" sz="2400" dirty="0"/>
              <a:t> </a:t>
            </a:r>
            <a:r>
              <a:rPr lang="fr-FR" sz="2400" dirty="0" err="1"/>
              <a:t>read</a:t>
            </a:r>
            <a:r>
              <a:rPr lang="fr-FR" sz="2400" dirty="0"/>
              <a:t>(); }</a:t>
            </a:r>
          </a:p>
          <a:p>
            <a:r>
              <a:rPr lang="fr-FR" sz="2400" dirty="0"/>
              <a:t>public abstract class </a:t>
            </a:r>
            <a:r>
              <a:rPr lang="fr-FR" sz="2400" dirty="0" err="1"/>
              <a:t>OutputStream</a:t>
            </a:r>
            <a:r>
              <a:rPr lang="fr-FR" sz="2400" dirty="0"/>
              <a:t> {  public abstract </a:t>
            </a:r>
            <a:r>
              <a:rPr lang="fr-FR" sz="2400" dirty="0" err="1"/>
              <a:t>void</a:t>
            </a:r>
            <a:r>
              <a:rPr lang="fr-FR" sz="2400" dirty="0"/>
              <a:t> </a:t>
            </a:r>
            <a:r>
              <a:rPr lang="fr-FR" sz="2400" dirty="0" err="1"/>
              <a:t>write</a:t>
            </a:r>
            <a:r>
              <a:rPr lang="fr-FR" sz="2400" dirty="0"/>
              <a:t>(</a:t>
            </a:r>
            <a:r>
              <a:rPr lang="fr-FR" sz="2400" dirty="0" err="1"/>
              <a:t>int</a:t>
            </a:r>
            <a:r>
              <a:rPr lang="fr-FR" sz="2400" dirty="0"/>
              <a:t> data); }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7474391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B7DE8-901A-3964-46D6-080CFE7DF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62" y="3151187"/>
            <a:ext cx="10515600" cy="740145"/>
          </a:xfrm>
        </p:spPr>
        <p:txBody>
          <a:bodyPr/>
          <a:lstStyle/>
          <a:p>
            <a:pPr algn="ctr"/>
            <a:r>
              <a:rPr lang="fr-FR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1513492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AE808-948C-90AB-37C6-577E0BB24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3662"/>
            <a:ext cx="12192000" cy="984319"/>
          </a:xfrm>
        </p:spPr>
        <p:txBody>
          <a:bodyPr/>
          <a:lstStyle/>
          <a:p>
            <a:pPr algn="ctr"/>
            <a:r>
              <a:rPr lang="fr-FR" dirty="0"/>
              <a:t>Compile (+Extension) – Runtime(+JVM Agent) Chain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C48234-DB87-75A3-396D-D6F1CDF79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96" y="1915782"/>
            <a:ext cx="3334039" cy="15431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BEEBE6-B66C-3CD5-2568-1F45EAE14438}"/>
              </a:ext>
            </a:extLst>
          </p:cNvPr>
          <p:cNvSpPr txBox="1"/>
          <p:nvPr/>
        </p:nvSpPr>
        <p:spPr>
          <a:xfrm>
            <a:off x="6041255" y="1122838"/>
            <a:ext cx="2421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Bytecode</a:t>
            </a:r>
            <a:r>
              <a:rPr lang="fr-FR" dirty="0"/>
              <a:t> (</a:t>
            </a:r>
            <a:r>
              <a:rPr lang="fr-FR" dirty="0" err="1"/>
              <a:t>binary</a:t>
            </a:r>
            <a:r>
              <a:rPr lang="fr-FR" dirty="0"/>
              <a:t>) files  </a:t>
            </a:r>
          </a:p>
          <a:p>
            <a:r>
              <a:rPr lang="fr-FR" dirty="0"/>
              <a:t>    </a:t>
            </a:r>
            <a:r>
              <a:rPr lang="fr-FR" dirty="0" err="1"/>
              <a:t>target</a:t>
            </a:r>
            <a:r>
              <a:rPr lang="fr-FR" dirty="0"/>
              <a:t>/classes/*.class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E6A492F-5362-6FC4-A0BD-43F3965A3D6B}"/>
              </a:ext>
            </a:extLst>
          </p:cNvPr>
          <p:cNvSpPr/>
          <p:nvPr/>
        </p:nvSpPr>
        <p:spPr>
          <a:xfrm>
            <a:off x="4070160" y="2365558"/>
            <a:ext cx="679142" cy="4483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2DE525-B0BA-B3B8-07F2-4305CC7205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8027" y="1916043"/>
            <a:ext cx="4005237" cy="12202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535DA7-1864-68DB-AA28-9C55BDD369EC}"/>
              </a:ext>
            </a:extLst>
          </p:cNvPr>
          <p:cNvSpPr txBox="1"/>
          <p:nvPr/>
        </p:nvSpPr>
        <p:spPr>
          <a:xfrm>
            <a:off x="511946" y="1246840"/>
            <a:ext cx="2318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UTF-8 files  </a:t>
            </a:r>
          </a:p>
          <a:p>
            <a:r>
              <a:rPr lang="fr-FR" dirty="0"/>
              <a:t>    src/main/java/*.java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9CA0E8-33D6-C670-9E5D-285E17ACFFD0}"/>
              </a:ext>
            </a:extLst>
          </p:cNvPr>
          <p:cNvSpPr txBox="1"/>
          <p:nvPr/>
        </p:nvSpPr>
        <p:spPr>
          <a:xfrm>
            <a:off x="4082173" y="2054297"/>
            <a:ext cx="65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javac</a:t>
            </a:r>
            <a:endParaRPr lang="fr-FR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1399873-EDE5-F1C5-991B-A47B7D5E0D08}"/>
              </a:ext>
            </a:extLst>
          </p:cNvPr>
          <p:cNvSpPr/>
          <p:nvPr/>
        </p:nvSpPr>
        <p:spPr>
          <a:xfrm>
            <a:off x="9296149" y="2365558"/>
            <a:ext cx="679142" cy="4483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5D27FD-CB66-A7FA-804B-8AC4B24B30CB}"/>
              </a:ext>
            </a:extLst>
          </p:cNvPr>
          <p:cNvSpPr txBox="1"/>
          <p:nvPr/>
        </p:nvSpPr>
        <p:spPr>
          <a:xfrm>
            <a:off x="9308162" y="2054297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jar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B6B9E4-B8ED-0E2C-7CFD-D4B608CD2AF7}"/>
              </a:ext>
            </a:extLst>
          </p:cNvPr>
          <p:cNvSpPr txBox="1"/>
          <p:nvPr/>
        </p:nvSpPr>
        <p:spPr>
          <a:xfrm>
            <a:off x="10510404" y="1168277"/>
            <a:ext cx="16962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target</a:t>
            </a:r>
            <a:r>
              <a:rPr lang="fr-FR" dirty="0"/>
              <a:t>/*.jar</a:t>
            </a:r>
          </a:p>
          <a:p>
            <a:endParaRPr lang="fr-FR" dirty="0"/>
          </a:p>
          <a:p>
            <a:r>
              <a:rPr lang="fr-FR" dirty="0"/>
              <a:t>( jar = zip file </a:t>
            </a:r>
          </a:p>
          <a:p>
            <a:r>
              <a:rPr lang="fr-FR" dirty="0"/>
              <a:t>           of *.class)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3620767-4C89-C4BF-5E3D-D16B59DE88DC}"/>
              </a:ext>
            </a:extLst>
          </p:cNvPr>
          <p:cNvSpPr/>
          <p:nvPr/>
        </p:nvSpPr>
        <p:spPr>
          <a:xfrm>
            <a:off x="2242887" y="5012813"/>
            <a:ext cx="679142" cy="4483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680FA70-2246-90C1-4D9F-C4FC8D6B9427}"/>
              </a:ext>
            </a:extLst>
          </p:cNvPr>
          <p:cNvSpPr/>
          <p:nvPr/>
        </p:nvSpPr>
        <p:spPr>
          <a:xfrm>
            <a:off x="3239588" y="4820647"/>
            <a:ext cx="7270816" cy="128084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626E43-2F00-39C7-CB2B-C0538027823E}"/>
              </a:ext>
            </a:extLst>
          </p:cNvPr>
          <p:cNvSpPr txBox="1"/>
          <p:nvPr/>
        </p:nvSpPr>
        <p:spPr>
          <a:xfrm>
            <a:off x="2244811" y="4643481"/>
            <a:ext cx="557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java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777372-20D8-6A8D-3064-0B1143318939}"/>
              </a:ext>
            </a:extLst>
          </p:cNvPr>
          <p:cNvSpPr txBox="1"/>
          <p:nvPr/>
        </p:nvSpPr>
        <p:spPr>
          <a:xfrm>
            <a:off x="3493610" y="4502607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JRE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F486966F-F748-D725-2CCF-CB3A92725BC7}"/>
              </a:ext>
            </a:extLst>
          </p:cNvPr>
          <p:cNvSpPr/>
          <p:nvPr/>
        </p:nvSpPr>
        <p:spPr>
          <a:xfrm rot="4661865">
            <a:off x="9015971" y="2883835"/>
            <a:ext cx="209550" cy="18668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3BB2C5-2E04-555F-AA38-BBF01F7CB5C8}"/>
              </a:ext>
            </a:extLst>
          </p:cNvPr>
          <p:cNvSpPr txBox="1"/>
          <p:nvPr/>
        </p:nvSpPr>
        <p:spPr>
          <a:xfrm>
            <a:off x="407396" y="4643481"/>
            <a:ext cx="14561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*.jar or .class</a:t>
            </a:r>
          </a:p>
          <a:p>
            <a:r>
              <a:rPr lang="fr-FR" dirty="0"/>
              <a:t>In CLASSPATH</a:t>
            </a:r>
          </a:p>
          <a:p>
            <a:endParaRPr lang="fr-FR" dirty="0"/>
          </a:p>
          <a:p>
            <a:r>
              <a:rPr lang="fr-FR" dirty="0"/>
              <a:t>  +  main FQN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E86A55-932D-1146-46E4-EDBDCD10A4B1}"/>
              </a:ext>
            </a:extLst>
          </p:cNvPr>
          <p:cNvSpPr txBox="1"/>
          <p:nvPr/>
        </p:nvSpPr>
        <p:spPr>
          <a:xfrm>
            <a:off x="3303759" y="4939339"/>
            <a:ext cx="962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Symbols</a:t>
            </a:r>
            <a:endParaRPr lang="fr-F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0CB78E-F73E-6295-F7A6-E733FD19D8E2}"/>
              </a:ext>
            </a:extLst>
          </p:cNvPr>
          <p:cNvSpPr txBox="1"/>
          <p:nvPr/>
        </p:nvSpPr>
        <p:spPr>
          <a:xfrm>
            <a:off x="4503909" y="4939339"/>
            <a:ext cx="12104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C0</a:t>
            </a:r>
            <a:br>
              <a:rPr lang="fr-FR" dirty="0"/>
            </a:br>
            <a:r>
              <a:rPr lang="fr-FR" dirty="0" err="1"/>
              <a:t>bytecode</a:t>
            </a:r>
            <a:br>
              <a:rPr lang="fr-FR" dirty="0"/>
            </a:br>
            <a:r>
              <a:rPr lang="fr-FR" dirty="0" err="1"/>
              <a:t>interpreter</a:t>
            </a:r>
            <a:endParaRPr lang="fr-FR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5846FBFE-5844-A125-F149-D83B0ACCA092}"/>
              </a:ext>
            </a:extLst>
          </p:cNvPr>
          <p:cNvSpPr/>
          <p:nvPr/>
        </p:nvSpPr>
        <p:spPr>
          <a:xfrm>
            <a:off x="7289293" y="5055005"/>
            <a:ext cx="395386" cy="4483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18247D-3D89-6955-C7DF-9AFAACF057A7}"/>
              </a:ext>
            </a:extLst>
          </p:cNvPr>
          <p:cNvSpPr txBox="1"/>
          <p:nvPr/>
        </p:nvSpPr>
        <p:spPr>
          <a:xfrm>
            <a:off x="7734568" y="4942589"/>
            <a:ext cx="10534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C1</a:t>
            </a:r>
            <a:br>
              <a:rPr lang="fr-FR" dirty="0"/>
            </a:br>
            <a:r>
              <a:rPr lang="fr-FR" dirty="0" err="1"/>
              <a:t>assembly</a:t>
            </a:r>
            <a:br>
              <a:rPr lang="fr-FR" dirty="0"/>
            </a:br>
            <a:r>
              <a:rPr lang="fr-FR" dirty="0"/>
              <a:t>langage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76236545-FD7D-E152-E8CB-EAA9C7B9C32F}"/>
              </a:ext>
            </a:extLst>
          </p:cNvPr>
          <p:cNvSpPr/>
          <p:nvPr/>
        </p:nvSpPr>
        <p:spPr>
          <a:xfrm>
            <a:off x="8837908" y="5065520"/>
            <a:ext cx="395386" cy="4483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1ABB90-66F6-A752-EE77-A25DE68B4924}"/>
              </a:ext>
            </a:extLst>
          </p:cNvPr>
          <p:cNvSpPr txBox="1"/>
          <p:nvPr/>
        </p:nvSpPr>
        <p:spPr>
          <a:xfrm>
            <a:off x="9268938" y="4975343"/>
            <a:ext cx="13294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C2</a:t>
            </a:r>
            <a:br>
              <a:rPr lang="fr-FR" dirty="0"/>
            </a:br>
            <a:r>
              <a:rPr lang="fr-FR" dirty="0" err="1"/>
              <a:t>assembly</a:t>
            </a:r>
            <a:br>
              <a:rPr lang="fr-FR" dirty="0"/>
            </a:br>
            <a:r>
              <a:rPr lang="fr-FR" dirty="0"/>
              <a:t>… </a:t>
            </a:r>
            <a:r>
              <a:rPr lang="fr-FR" dirty="0" err="1"/>
              <a:t>optimized</a:t>
            </a:r>
            <a:endParaRPr lang="fr-FR" dirty="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284CB94A-230F-C98B-B482-F8B58B6B2034}"/>
              </a:ext>
            </a:extLst>
          </p:cNvPr>
          <p:cNvSpPr/>
          <p:nvPr/>
        </p:nvSpPr>
        <p:spPr>
          <a:xfrm>
            <a:off x="5685500" y="5055004"/>
            <a:ext cx="395386" cy="4483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7AEBC5-55BD-F0A8-42EF-96D95435045E}"/>
              </a:ext>
            </a:extLst>
          </p:cNvPr>
          <p:cNvSpPr txBox="1"/>
          <p:nvPr/>
        </p:nvSpPr>
        <p:spPr>
          <a:xfrm>
            <a:off x="6073633" y="5240992"/>
            <a:ext cx="13656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.. </a:t>
            </a:r>
            <a:r>
              <a:rPr lang="fr-FR" dirty="0" err="1"/>
              <a:t>bytecode</a:t>
            </a:r>
            <a:br>
              <a:rPr lang="fr-FR" dirty="0"/>
            </a:br>
            <a:r>
              <a:rPr lang="fr-FR" dirty="0" err="1"/>
              <a:t>link</a:t>
            </a:r>
            <a:r>
              <a:rPr lang="fr-FR" dirty="0"/>
              <a:t> </a:t>
            </a:r>
            <a:r>
              <a:rPr lang="fr-FR" dirty="0" err="1"/>
              <a:t>resolved</a:t>
            </a:r>
            <a:endParaRPr lang="fr-FR" dirty="0"/>
          </a:p>
          <a:p>
            <a:r>
              <a:rPr lang="fr-FR" dirty="0"/>
              <a:t>On first use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0433F752-82BB-71FA-A07B-1170B62DB3B1}"/>
              </a:ext>
            </a:extLst>
          </p:cNvPr>
          <p:cNvSpPr/>
          <p:nvPr/>
        </p:nvSpPr>
        <p:spPr>
          <a:xfrm rot="16200000">
            <a:off x="4140636" y="2714295"/>
            <a:ext cx="448323" cy="4483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Cross 2">
            <a:extLst>
              <a:ext uri="{FF2B5EF4-FFF2-40B4-BE49-F238E27FC236}">
                <a16:creationId xmlns:a16="http://schemas.microsoft.com/office/drawing/2014/main" id="{E562A49C-90C9-18CF-9B75-D133B1EF9AFC}"/>
              </a:ext>
            </a:extLst>
          </p:cNvPr>
          <p:cNvSpPr/>
          <p:nvPr/>
        </p:nvSpPr>
        <p:spPr>
          <a:xfrm>
            <a:off x="4203580" y="3252390"/>
            <a:ext cx="322434" cy="338331"/>
          </a:xfrm>
          <a:prstGeom prst="plus">
            <a:avLst>
              <a:gd name="adj" fmla="val 353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30EF19-9139-530D-1B03-4C9D33397A6A}"/>
              </a:ext>
            </a:extLst>
          </p:cNvPr>
          <p:cNvSpPr txBox="1"/>
          <p:nvPr/>
        </p:nvSpPr>
        <p:spPr>
          <a:xfrm>
            <a:off x="3525676" y="3525833"/>
            <a:ext cx="2123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Compiler Extensions</a:t>
            </a:r>
          </a:p>
          <a:p>
            <a:r>
              <a:rPr lang="fr-FR" dirty="0"/>
              <a:t>(ex: Lombok)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C527D07C-5364-06C0-2280-A48CA20333C9}"/>
              </a:ext>
            </a:extLst>
          </p:cNvPr>
          <p:cNvSpPr/>
          <p:nvPr/>
        </p:nvSpPr>
        <p:spPr>
          <a:xfrm rot="16200000">
            <a:off x="2309053" y="5380707"/>
            <a:ext cx="448323" cy="4483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Cross 29">
            <a:extLst>
              <a:ext uri="{FF2B5EF4-FFF2-40B4-BE49-F238E27FC236}">
                <a16:creationId xmlns:a16="http://schemas.microsoft.com/office/drawing/2014/main" id="{4A829FAA-578A-A7CC-9CF3-AB9C14D8B773}"/>
              </a:ext>
            </a:extLst>
          </p:cNvPr>
          <p:cNvSpPr/>
          <p:nvPr/>
        </p:nvSpPr>
        <p:spPr>
          <a:xfrm>
            <a:off x="2371997" y="5918802"/>
            <a:ext cx="322434" cy="338331"/>
          </a:xfrm>
          <a:prstGeom prst="plus">
            <a:avLst>
              <a:gd name="adj" fmla="val 353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304864-03E9-12A0-5569-CDF7046AAD99}"/>
              </a:ext>
            </a:extLst>
          </p:cNvPr>
          <p:cNvSpPr txBox="1"/>
          <p:nvPr/>
        </p:nvSpPr>
        <p:spPr>
          <a:xfrm>
            <a:off x="1542668" y="6215821"/>
            <a:ext cx="2242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javaagent</a:t>
            </a:r>
            <a:r>
              <a:rPr lang="fr-FR" b="1" dirty="0"/>
              <a:t> Extensions </a:t>
            </a:r>
          </a:p>
          <a:p>
            <a:r>
              <a:rPr lang="fr-FR" dirty="0"/>
              <a:t>(ex: </a:t>
            </a:r>
            <a:r>
              <a:rPr lang="fr-FR" dirty="0" err="1"/>
              <a:t>glowroot</a:t>
            </a:r>
            <a:r>
              <a:rPr lang="fr-FR" dirty="0"/>
              <a:t> profiler)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34B47C6-E977-FD03-0E75-8A1C60DE4D37}"/>
              </a:ext>
            </a:extLst>
          </p:cNvPr>
          <p:cNvSpPr/>
          <p:nvPr/>
        </p:nvSpPr>
        <p:spPr>
          <a:xfrm>
            <a:off x="3493610" y="3610473"/>
            <a:ext cx="2078515" cy="5253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732055E-3216-C1B4-AE95-EFB8F9F716B8}"/>
              </a:ext>
            </a:extLst>
          </p:cNvPr>
          <p:cNvSpPr/>
          <p:nvPr/>
        </p:nvSpPr>
        <p:spPr>
          <a:xfrm>
            <a:off x="1518400" y="6291473"/>
            <a:ext cx="2223035" cy="5253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0210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B7DE8-901A-3964-46D6-080CFE7DF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0145"/>
          </a:xfrm>
        </p:spPr>
        <p:txBody>
          <a:bodyPr/>
          <a:lstStyle/>
          <a:p>
            <a:pPr algn="ctr"/>
            <a:r>
              <a:rPr lang="fr-FR" dirty="0"/>
              <a:t>Compile </a:t>
            </a:r>
            <a:r>
              <a:rPr lang="fr-FR" dirty="0" err="1"/>
              <a:t>steps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482C2-5B84-49B5-54F4-5F034FB88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96" y="2401566"/>
            <a:ext cx="3334039" cy="15431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A7F13F-CC56-E42C-5AAE-4468F412D39A}"/>
              </a:ext>
            </a:extLst>
          </p:cNvPr>
          <p:cNvSpPr txBox="1"/>
          <p:nvPr/>
        </p:nvSpPr>
        <p:spPr>
          <a:xfrm>
            <a:off x="6041255" y="1608622"/>
            <a:ext cx="2421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Bytecode</a:t>
            </a:r>
            <a:r>
              <a:rPr lang="fr-FR" dirty="0"/>
              <a:t> (</a:t>
            </a:r>
            <a:r>
              <a:rPr lang="fr-FR" dirty="0" err="1"/>
              <a:t>binary</a:t>
            </a:r>
            <a:r>
              <a:rPr lang="fr-FR" dirty="0"/>
              <a:t>) files  </a:t>
            </a:r>
          </a:p>
          <a:p>
            <a:r>
              <a:rPr lang="fr-FR" dirty="0"/>
              <a:t>    </a:t>
            </a:r>
            <a:r>
              <a:rPr lang="fr-FR" dirty="0" err="1"/>
              <a:t>target</a:t>
            </a:r>
            <a:r>
              <a:rPr lang="fr-FR" dirty="0"/>
              <a:t>/classes/*.class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2222F5-E8C5-D245-BFC2-B8569FF87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6297" y="4282846"/>
            <a:ext cx="8154107" cy="1284081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2077740-D22A-FFF4-A77C-5D043FB65BF9}"/>
              </a:ext>
            </a:extLst>
          </p:cNvPr>
          <p:cNvSpPr/>
          <p:nvPr/>
        </p:nvSpPr>
        <p:spPr>
          <a:xfrm>
            <a:off x="4070160" y="2851342"/>
            <a:ext cx="679142" cy="4483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D2F26D5-0086-6830-4092-7EA980F62A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6297" y="5820117"/>
            <a:ext cx="1771804" cy="19813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16FA622-D427-51C3-BA4C-A0F21194B4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6297" y="6227684"/>
            <a:ext cx="3113040" cy="38865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8791306-30DF-C3A6-84E2-38D3504C82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8027" y="2401827"/>
            <a:ext cx="4005237" cy="122026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7CF6176-89CE-B9AE-CF9F-364CAF56D3B7}"/>
              </a:ext>
            </a:extLst>
          </p:cNvPr>
          <p:cNvSpPr txBox="1"/>
          <p:nvPr/>
        </p:nvSpPr>
        <p:spPr>
          <a:xfrm>
            <a:off x="511946" y="1732624"/>
            <a:ext cx="2318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UTF-8 files  </a:t>
            </a:r>
          </a:p>
          <a:p>
            <a:r>
              <a:rPr lang="fr-FR" dirty="0"/>
              <a:t>    src/main/java/*.java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1A5C8B-E95F-9BF9-48DA-E5DD64E7BE51}"/>
              </a:ext>
            </a:extLst>
          </p:cNvPr>
          <p:cNvSpPr txBox="1"/>
          <p:nvPr/>
        </p:nvSpPr>
        <p:spPr>
          <a:xfrm>
            <a:off x="4082173" y="2540081"/>
            <a:ext cx="65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javac</a:t>
            </a:r>
            <a:endParaRPr lang="fr-FR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7D7CA26-E4FF-7CB9-A12F-D09A210EA6B2}"/>
              </a:ext>
            </a:extLst>
          </p:cNvPr>
          <p:cNvSpPr/>
          <p:nvPr/>
        </p:nvSpPr>
        <p:spPr>
          <a:xfrm>
            <a:off x="9296149" y="2851342"/>
            <a:ext cx="679142" cy="4483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7F5636-18D5-0221-5C60-F49896D9F1EA}"/>
              </a:ext>
            </a:extLst>
          </p:cNvPr>
          <p:cNvSpPr txBox="1"/>
          <p:nvPr/>
        </p:nvSpPr>
        <p:spPr>
          <a:xfrm>
            <a:off x="9308162" y="2540081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jar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DBD54911-014C-C54E-34C9-03B633F6A8B1}"/>
              </a:ext>
            </a:extLst>
          </p:cNvPr>
          <p:cNvSpPr/>
          <p:nvPr/>
        </p:nvSpPr>
        <p:spPr>
          <a:xfrm>
            <a:off x="4056017" y="3933350"/>
            <a:ext cx="5919274" cy="1804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40F27C-F852-80DC-1C10-FBB32546790D}"/>
              </a:ext>
            </a:extLst>
          </p:cNvPr>
          <p:cNvSpPr txBox="1"/>
          <p:nvPr/>
        </p:nvSpPr>
        <p:spPr>
          <a:xfrm>
            <a:off x="6152225" y="3654242"/>
            <a:ext cx="1424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mvn</a:t>
            </a:r>
            <a:r>
              <a:rPr lang="fr-FR" dirty="0"/>
              <a:t> package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E38754-E45B-83E8-04BB-B2E78170B832}"/>
              </a:ext>
            </a:extLst>
          </p:cNvPr>
          <p:cNvSpPr txBox="1"/>
          <p:nvPr/>
        </p:nvSpPr>
        <p:spPr>
          <a:xfrm>
            <a:off x="10510404" y="1654061"/>
            <a:ext cx="1272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Zip file</a:t>
            </a:r>
          </a:p>
          <a:p>
            <a:r>
              <a:rPr lang="fr-FR" dirty="0" err="1"/>
              <a:t>target</a:t>
            </a:r>
            <a:r>
              <a:rPr lang="fr-FR" dirty="0"/>
              <a:t>/*.jar</a:t>
            </a:r>
          </a:p>
        </p:txBody>
      </p:sp>
    </p:spTree>
    <p:extLst>
      <p:ext uri="{BB962C8B-B14F-4D97-AF65-F5344CB8AC3E}">
        <p14:creationId xmlns:p14="http://schemas.microsoft.com/office/powerpoint/2010/main" val="4244613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B7DE8-901A-3964-46D6-080CFE7DF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0145"/>
          </a:xfrm>
        </p:spPr>
        <p:txBody>
          <a:bodyPr/>
          <a:lstStyle/>
          <a:p>
            <a:pPr algn="ctr"/>
            <a:r>
              <a:rPr lang="fr-FR" dirty="0" err="1"/>
              <a:t>Javac</a:t>
            </a:r>
            <a:r>
              <a:rPr lang="fr-FR" dirty="0"/>
              <a:t> .. </a:t>
            </a:r>
            <a:r>
              <a:rPr lang="fr-FR" dirty="0" err="1"/>
              <a:t>steps</a:t>
            </a:r>
            <a:endParaRPr lang="fr-FR" dirty="0"/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5E3C9741-56FF-1CDE-5160-020BB61BAEB0}"/>
              </a:ext>
            </a:extLst>
          </p:cNvPr>
          <p:cNvSpPr/>
          <p:nvPr/>
        </p:nvSpPr>
        <p:spPr>
          <a:xfrm>
            <a:off x="338164" y="2388130"/>
            <a:ext cx="585927" cy="878889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B9285C-4C48-4419-572F-D0541D529B52}"/>
              </a:ext>
            </a:extLst>
          </p:cNvPr>
          <p:cNvSpPr txBox="1"/>
          <p:nvPr/>
        </p:nvSpPr>
        <p:spPr>
          <a:xfrm>
            <a:off x="338164" y="1948685"/>
            <a:ext cx="730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*.java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1246FE44-44BD-7FBD-0480-92633A57737D}"/>
              </a:ext>
            </a:extLst>
          </p:cNvPr>
          <p:cNvSpPr/>
          <p:nvPr/>
        </p:nvSpPr>
        <p:spPr>
          <a:xfrm>
            <a:off x="1891758" y="2587877"/>
            <a:ext cx="377301" cy="30628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EF4957-BB30-4D9E-D114-96BC2E005399}"/>
              </a:ext>
            </a:extLst>
          </p:cNvPr>
          <p:cNvSpPr txBox="1"/>
          <p:nvPr/>
        </p:nvSpPr>
        <p:spPr>
          <a:xfrm>
            <a:off x="1119399" y="2133351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Read</a:t>
            </a:r>
            <a:br>
              <a:rPr lang="fr-FR" dirty="0"/>
            </a:br>
            <a:r>
              <a:rPr lang="fr-FR" dirty="0"/>
              <a:t>char(s)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0300F-F0D5-FD24-28D7-444A9BF34504}"/>
              </a:ext>
            </a:extLst>
          </p:cNvPr>
          <p:cNvSpPr txBox="1"/>
          <p:nvPr/>
        </p:nvSpPr>
        <p:spPr>
          <a:xfrm>
            <a:off x="2326762" y="2524825"/>
            <a:ext cx="96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Token</a:t>
            </a:r>
            <a:r>
              <a:rPr lang="fr-FR" dirty="0"/>
              <a:t>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94B703-5494-3E03-FBCC-09883C17B12D}"/>
              </a:ext>
            </a:extLst>
          </p:cNvPr>
          <p:cNvSpPr txBox="1"/>
          <p:nvPr/>
        </p:nvSpPr>
        <p:spPr>
          <a:xfrm>
            <a:off x="1761218" y="2218545"/>
            <a:ext cx="63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lexer</a:t>
            </a:r>
            <a:endParaRPr lang="fr-FR" dirty="0"/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CB4563D0-92FD-36DB-7048-1D2F00465388}"/>
              </a:ext>
            </a:extLst>
          </p:cNvPr>
          <p:cNvSpPr/>
          <p:nvPr/>
        </p:nvSpPr>
        <p:spPr>
          <a:xfrm>
            <a:off x="3347486" y="2587877"/>
            <a:ext cx="377301" cy="30628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6ACEA0-0904-6405-4EDB-2B5058803419}"/>
              </a:ext>
            </a:extLst>
          </p:cNvPr>
          <p:cNvSpPr txBox="1"/>
          <p:nvPr/>
        </p:nvSpPr>
        <p:spPr>
          <a:xfrm>
            <a:off x="5764442" y="2504408"/>
            <a:ext cx="780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Tree</a:t>
            </a:r>
            <a:endParaRPr lang="fr-FR" dirty="0"/>
          </a:p>
          <a:p>
            <a:r>
              <a:rPr lang="fr-FR" dirty="0"/>
              <a:t>( AST 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026146-0851-CFA2-5908-C7E24C3AB430}"/>
              </a:ext>
            </a:extLst>
          </p:cNvPr>
          <p:cNvSpPr txBox="1"/>
          <p:nvPr/>
        </p:nvSpPr>
        <p:spPr>
          <a:xfrm>
            <a:off x="3216946" y="2218545"/>
            <a:ext cx="778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parser</a:t>
            </a:r>
            <a:endParaRPr lang="fr-FR" dirty="0"/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288FA5B0-13B8-30BE-6B9A-28EEFFDC6EB2}"/>
              </a:ext>
            </a:extLst>
          </p:cNvPr>
          <p:cNvSpPr/>
          <p:nvPr/>
        </p:nvSpPr>
        <p:spPr>
          <a:xfrm>
            <a:off x="4991364" y="2597623"/>
            <a:ext cx="377301" cy="30628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2EB801-D3E1-6EA8-E960-F84A5DCF5C34}"/>
              </a:ext>
            </a:extLst>
          </p:cNvPr>
          <p:cNvSpPr txBox="1"/>
          <p:nvPr/>
        </p:nvSpPr>
        <p:spPr>
          <a:xfrm>
            <a:off x="3822858" y="2504408"/>
            <a:ext cx="13165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Grammar</a:t>
            </a:r>
            <a:br>
              <a:rPr lang="fr-FR" dirty="0"/>
            </a:br>
            <a:r>
              <a:rPr lang="fr-FR" dirty="0" err="1"/>
              <a:t>rules</a:t>
            </a:r>
            <a:endParaRPr lang="fr-FR" dirty="0"/>
          </a:p>
          <a:p>
            <a:r>
              <a:rPr lang="fr-FR" dirty="0"/>
              <a:t>shift-</a:t>
            </a:r>
            <a:r>
              <a:rPr lang="fr-FR" dirty="0" err="1"/>
              <a:t>reduce</a:t>
            </a:r>
            <a:endParaRPr lang="fr-FR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0906DC2-C08A-E5B0-6BE6-8729E7BFC6BD}"/>
              </a:ext>
            </a:extLst>
          </p:cNvPr>
          <p:cNvSpPr txBox="1"/>
          <p:nvPr/>
        </p:nvSpPr>
        <p:spPr>
          <a:xfrm>
            <a:off x="7281879" y="2414882"/>
            <a:ext cx="12084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Resolved</a:t>
            </a:r>
            <a:endParaRPr lang="fr-FR" dirty="0"/>
          </a:p>
          <a:p>
            <a:r>
              <a:rPr lang="fr-FR" dirty="0" err="1"/>
              <a:t>Typed</a:t>
            </a:r>
            <a:r>
              <a:rPr lang="fr-FR" dirty="0"/>
              <a:t> </a:t>
            </a:r>
            <a:r>
              <a:rPr lang="fr-FR" dirty="0" err="1"/>
              <a:t>Tree</a:t>
            </a:r>
            <a:endParaRPr lang="fr-FR" dirty="0"/>
          </a:p>
        </p:txBody>
      </p:sp>
      <p:sp>
        <p:nvSpPr>
          <p:cNvPr id="67" name="Arrow: Chevron 66">
            <a:extLst>
              <a:ext uri="{FF2B5EF4-FFF2-40B4-BE49-F238E27FC236}">
                <a16:creationId xmlns:a16="http://schemas.microsoft.com/office/drawing/2014/main" id="{4731EE13-FDEF-3327-11BF-2D42D33DD99F}"/>
              </a:ext>
            </a:extLst>
          </p:cNvPr>
          <p:cNvSpPr/>
          <p:nvPr/>
        </p:nvSpPr>
        <p:spPr>
          <a:xfrm>
            <a:off x="6749794" y="2591242"/>
            <a:ext cx="377301" cy="30628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E5259E5-153D-AA6D-3D1B-305DCE89E265}"/>
              </a:ext>
            </a:extLst>
          </p:cNvPr>
          <p:cNvSpPr txBox="1"/>
          <p:nvPr/>
        </p:nvSpPr>
        <p:spPr>
          <a:xfrm>
            <a:off x="9199810" y="2504408"/>
            <a:ext cx="1609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Attributed</a:t>
            </a:r>
            <a:r>
              <a:rPr lang="fr-FR" dirty="0"/>
              <a:t> </a:t>
            </a:r>
            <a:r>
              <a:rPr lang="fr-FR" dirty="0" err="1"/>
              <a:t>Tree</a:t>
            </a:r>
            <a:endParaRPr lang="fr-FR" dirty="0"/>
          </a:p>
          <a:p>
            <a:r>
              <a:rPr lang="fr-FR" dirty="0"/>
              <a:t>( AAST )</a:t>
            </a:r>
          </a:p>
        </p:txBody>
      </p:sp>
      <p:sp>
        <p:nvSpPr>
          <p:cNvPr id="69" name="Arrow: Chevron 68">
            <a:extLst>
              <a:ext uri="{FF2B5EF4-FFF2-40B4-BE49-F238E27FC236}">
                <a16:creationId xmlns:a16="http://schemas.microsoft.com/office/drawing/2014/main" id="{98CF28F4-C383-1C4D-7962-5F508C444A14}"/>
              </a:ext>
            </a:extLst>
          </p:cNvPr>
          <p:cNvSpPr/>
          <p:nvPr/>
        </p:nvSpPr>
        <p:spPr>
          <a:xfrm>
            <a:off x="8840752" y="2590371"/>
            <a:ext cx="377301" cy="30628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0" name="Arrow: Chevron 69">
            <a:extLst>
              <a:ext uri="{FF2B5EF4-FFF2-40B4-BE49-F238E27FC236}">
                <a16:creationId xmlns:a16="http://schemas.microsoft.com/office/drawing/2014/main" id="{FF4F7072-DDD1-0298-2350-D16A9C4C96FD}"/>
              </a:ext>
            </a:extLst>
          </p:cNvPr>
          <p:cNvSpPr/>
          <p:nvPr/>
        </p:nvSpPr>
        <p:spPr>
          <a:xfrm>
            <a:off x="8534974" y="2587452"/>
            <a:ext cx="377301" cy="30628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B30CB6B-BC37-ACEE-E15F-6E1D6507F736}"/>
              </a:ext>
            </a:extLst>
          </p:cNvPr>
          <p:cNvSpPr txBox="1"/>
          <p:nvPr/>
        </p:nvSpPr>
        <p:spPr>
          <a:xfrm>
            <a:off x="11152915" y="2521856"/>
            <a:ext cx="105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Bytecode</a:t>
            </a:r>
            <a:endParaRPr lang="fr-FR" dirty="0"/>
          </a:p>
        </p:txBody>
      </p:sp>
      <p:sp>
        <p:nvSpPr>
          <p:cNvPr id="72" name="Arrow: Chevron 71">
            <a:extLst>
              <a:ext uri="{FF2B5EF4-FFF2-40B4-BE49-F238E27FC236}">
                <a16:creationId xmlns:a16="http://schemas.microsoft.com/office/drawing/2014/main" id="{1C45034C-8A94-15E3-BB02-3529F22E75BE}"/>
              </a:ext>
            </a:extLst>
          </p:cNvPr>
          <p:cNvSpPr/>
          <p:nvPr/>
        </p:nvSpPr>
        <p:spPr>
          <a:xfrm>
            <a:off x="10784496" y="2584908"/>
            <a:ext cx="377301" cy="30628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C9BF0B3-8AFA-BAB5-9BD6-41E82DCC42AB}"/>
              </a:ext>
            </a:extLst>
          </p:cNvPr>
          <p:cNvSpPr txBox="1"/>
          <p:nvPr/>
        </p:nvSpPr>
        <p:spPr>
          <a:xfrm>
            <a:off x="4750131" y="2242493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builder</a:t>
            </a:r>
            <a:endParaRPr lang="fr-FR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02B5209-9C8B-C0F2-9C25-4636D5358460}"/>
              </a:ext>
            </a:extLst>
          </p:cNvPr>
          <p:cNvSpPr txBox="1"/>
          <p:nvPr/>
        </p:nvSpPr>
        <p:spPr>
          <a:xfrm>
            <a:off x="10440953" y="2009301"/>
            <a:ext cx="1104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Bytecode</a:t>
            </a:r>
            <a:br>
              <a:rPr lang="fr-FR" dirty="0"/>
            </a:br>
            <a:r>
              <a:rPr lang="fr-FR" dirty="0" err="1"/>
              <a:t>generator</a:t>
            </a:r>
            <a:endParaRPr lang="fr-FR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F61D838-D236-61A9-3FB5-A2DCF2AF2BE2}"/>
              </a:ext>
            </a:extLst>
          </p:cNvPr>
          <p:cNvSpPr txBox="1"/>
          <p:nvPr/>
        </p:nvSpPr>
        <p:spPr>
          <a:xfrm>
            <a:off x="4874732" y="3777506"/>
            <a:ext cx="2854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AST = </a:t>
            </a:r>
            <a:r>
              <a:rPr lang="fr-FR" b="1" dirty="0"/>
              <a:t>Abstract </a:t>
            </a:r>
            <a:r>
              <a:rPr lang="fr-FR" b="1" dirty="0" err="1"/>
              <a:t>Syntaxic</a:t>
            </a:r>
            <a:r>
              <a:rPr lang="fr-FR" b="1" dirty="0"/>
              <a:t> </a:t>
            </a:r>
            <a:r>
              <a:rPr lang="fr-FR" b="1" dirty="0" err="1"/>
              <a:t>Tree</a:t>
            </a:r>
            <a:endParaRPr lang="fr-FR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22F65C4-23CB-3C9E-D20B-19DD88C42374}"/>
              </a:ext>
            </a:extLst>
          </p:cNvPr>
          <p:cNvSpPr txBox="1"/>
          <p:nvPr/>
        </p:nvSpPr>
        <p:spPr>
          <a:xfrm>
            <a:off x="8394758" y="3515863"/>
            <a:ext cx="22345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AAST = </a:t>
            </a:r>
          </a:p>
          <a:p>
            <a:r>
              <a:rPr lang="fr-FR" b="1" dirty="0" err="1"/>
              <a:t>Attributed</a:t>
            </a:r>
            <a:r>
              <a:rPr lang="fr-FR" b="1" dirty="0"/>
              <a:t> </a:t>
            </a:r>
            <a:br>
              <a:rPr lang="fr-FR" dirty="0"/>
            </a:br>
            <a:r>
              <a:rPr lang="fr-FR" dirty="0"/>
              <a:t>Abstract </a:t>
            </a:r>
            <a:r>
              <a:rPr lang="fr-FR" dirty="0" err="1"/>
              <a:t>Syntaxic</a:t>
            </a:r>
            <a:r>
              <a:rPr lang="fr-FR" dirty="0"/>
              <a:t> </a:t>
            </a:r>
            <a:r>
              <a:rPr lang="fr-FR" dirty="0" err="1"/>
              <a:t>Tree</a:t>
            </a:r>
            <a:endParaRPr lang="fr-FR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4EF81C1-0396-63E1-3620-6559107B311C}"/>
              </a:ext>
            </a:extLst>
          </p:cNvPr>
          <p:cNvSpPr txBox="1"/>
          <p:nvPr/>
        </p:nvSpPr>
        <p:spPr>
          <a:xfrm>
            <a:off x="125744" y="3777506"/>
            <a:ext cx="289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CST = </a:t>
            </a:r>
            <a:r>
              <a:rPr lang="fr-FR" b="1" dirty="0" err="1"/>
              <a:t>Concrete</a:t>
            </a:r>
            <a:r>
              <a:rPr lang="fr-FR" b="1" dirty="0"/>
              <a:t> </a:t>
            </a:r>
            <a:r>
              <a:rPr lang="fr-FR" dirty="0" err="1"/>
              <a:t>Syntaxic</a:t>
            </a:r>
            <a:r>
              <a:rPr lang="fr-FR" dirty="0"/>
              <a:t> </a:t>
            </a:r>
            <a:r>
              <a:rPr lang="fr-FR" dirty="0" err="1"/>
              <a:t>Tree</a:t>
            </a:r>
            <a:endParaRPr lang="fr-FR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4F0A464-D569-7D14-F14C-174F72E78A59}"/>
              </a:ext>
            </a:extLst>
          </p:cNvPr>
          <p:cNvSpPr txBox="1"/>
          <p:nvPr/>
        </p:nvSpPr>
        <p:spPr>
          <a:xfrm>
            <a:off x="950403" y="5552408"/>
            <a:ext cx="16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« (1 + x) * 3.1 »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A70E0A1-08CD-746F-B610-BE47852C6F54}"/>
              </a:ext>
            </a:extLst>
          </p:cNvPr>
          <p:cNvSpPr txBox="1"/>
          <p:nvPr/>
        </p:nvSpPr>
        <p:spPr>
          <a:xfrm>
            <a:off x="11091359" y="3530562"/>
            <a:ext cx="1034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Stack</a:t>
            </a:r>
            <a:br>
              <a:rPr lang="fr-FR" dirty="0"/>
            </a:br>
            <a:r>
              <a:rPr lang="fr-FR" dirty="0" err="1"/>
              <a:t>Operator</a:t>
            </a:r>
            <a:endParaRPr lang="fr-FR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723220E-3F68-7094-E4F6-157861D962EF}"/>
              </a:ext>
            </a:extLst>
          </p:cNvPr>
          <p:cNvSpPr txBox="1"/>
          <p:nvPr/>
        </p:nvSpPr>
        <p:spPr>
          <a:xfrm>
            <a:off x="5806829" y="5295263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*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4DE5E84-0D1E-6276-4787-A9E3DFAEF7FA}"/>
              </a:ext>
            </a:extLst>
          </p:cNvPr>
          <p:cNvCxnSpPr>
            <a:cxnSpLocks/>
          </p:cNvCxnSpPr>
          <p:nvPr/>
        </p:nvCxnSpPr>
        <p:spPr>
          <a:xfrm>
            <a:off x="6040236" y="5510967"/>
            <a:ext cx="214268" cy="276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82A3307-170E-33E2-76C1-61DAFD7E9307}"/>
              </a:ext>
            </a:extLst>
          </p:cNvPr>
          <p:cNvCxnSpPr>
            <a:cxnSpLocks/>
          </p:cNvCxnSpPr>
          <p:nvPr/>
        </p:nvCxnSpPr>
        <p:spPr>
          <a:xfrm>
            <a:off x="5730059" y="5896544"/>
            <a:ext cx="214268" cy="276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11AAD86-8972-94DD-5D8A-7E781AC60381}"/>
              </a:ext>
            </a:extLst>
          </p:cNvPr>
          <p:cNvCxnSpPr>
            <a:cxnSpLocks/>
          </p:cNvCxnSpPr>
          <p:nvPr/>
        </p:nvCxnSpPr>
        <p:spPr>
          <a:xfrm flipH="1">
            <a:off x="5658012" y="5510967"/>
            <a:ext cx="191724" cy="245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3D0156F-6549-CBFC-59B7-76F1E771B2B9}"/>
              </a:ext>
            </a:extLst>
          </p:cNvPr>
          <p:cNvCxnSpPr>
            <a:cxnSpLocks/>
          </p:cNvCxnSpPr>
          <p:nvPr/>
        </p:nvCxnSpPr>
        <p:spPr>
          <a:xfrm flipH="1">
            <a:off x="5409854" y="5902537"/>
            <a:ext cx="191724" cy="245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968A310-AFFD-B8DC-C742-17B1997B471C}"/>
              </a:ext>
            </a:extLst>
          </p:cNvPr>
          <p:cNvSpPr txBox="1"/>
          <p:nvPr/>
        </p:nvSpPr>
        <p:spPr>
          <a:xfrm>
            <a:off x="5509376" y="5664595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77A5315-9B7D-5AC1-DFDC-DAFFA692CDB3}"/>
              </a:ext>
            </a:extLst>
          </p:cNvPr>
          <p:cNvSpPr txBox="1"/>
          <p:nvPr/>
        </p:nvSpPr>
        <p:spPr>
          <a:xfrm>
            <a:off x="5167189" y="615294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F2A938B-890F-5476-90CF-28838EC0AE5C}"/>
              </a:ext>
            </a:extLst>
          </p:cNvPr>
          <p:cNvSpPr txBox="1"/>
          <p:nvPr/>
        </p:nvSpPr>
        <p:spPr>
          <a:xfrm>
            <a:off x="5806829" y="6137077"/>
            <a:ext cx="878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Name « x »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1B6F95F-DB5A-2BCB-0B89-4EAAE4079E6A}"/>
              </a:ext>
            </a:extLst>
          </p:cNvPr>
          <p:cNvSpPr txBox="1"/>
          <p:nvPr/>
        </p:nvSpPr>
        <p:spPr>
          <a:xfrm>
            <a:off x="6154955" y="5778463"/>
            <a:ext cx="47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3.1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E7D3628-7406-8384-66EA-A9D22AD1450A}"/>
              </a:ext>
            </a:extLst>
          </p:cNvPr>
          <p:cNvSpPr txBox="1"/>
          <p:nvPr/>
        </p:nvSpPr>
        <p:spPr>
          <a:xfrm>
            <a:off x="9394132" y="536717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*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EB802B3-0080-E943-99C5-22AB24247598}"/>
              </a:ext>
            </a:extLst>
          </p:cNvPr>
          <p:cNvCxnSpPr>
            <a:cxnSpLocks/>
          </p:cNvCxnSpPr>
          <p:nvPr/>
        </p:nvCxnSpPr>
        <p:spPr>
          <a:xfrm>
            <a:off x="9627539" y="5582877"/>
            <a:ext cx="214268" cy="276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1B1ED329-1DA8-741B-7CEA-E608C11B24C2}"/>
              </a:ext>
            </a:extLst>
          </p:cNvPr>
          <p:cNvCxnSpPr>
            <a:cxnSpLocks/>
          </p:cNvCxnSpPr>
          <p:nvPr/>
        </p:nvCxnSpPr>
        <p:spPr>
          <a:xfrm>
            <a:off x="9317362" y="5968454"/>
            <a:ext cx="214268" cy="276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7A05595-5C92-C3A7-C6D6-321F1E3F9A8E}"/>
              </a:ext>
            </a:extLst>
          </p:cNvPr>
          <p:cNvCxnSpPr>
            <a:cxnSpLocks/>
          </p:cNvCxnSpPr>
          <p:nvPr/>
        </p:nvCxnSpPr>
        <p:spPr>
          <a:xfrm flipH="1">
            <a:off x="9245315" y="5582877"/>
            <a:ext cx="191724" cy="245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8ADF0FC-6590-8345-4F9C-21637D324704}"/>
              </a:ext>
            </a:extLst>
          </p:cNvPr>
          <p:cNvCxnSpPr>
            <a:cxnSpLocks/>
          </p:cNvCxnSpPr>
          <p:nvPr/>
        </p:nvCxnSpPr>
        <p:spPr>
          <a:xfrm flipH="1">
            <a:off x="8997157" y="5974447"/>
            <a:ext cx="191724" cy="245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4650CF56-2A21-5F83-FFCE-DF567EC08D84}"/>
              </a:ext>
            </a:extLst>
          </p:cNvPr>
          <p:cNvSpPr txBox="1"/>
          <p:nvPr/>
        </p:nvSpPr>
        <p:spPr>
          <a:xfrm>
            <a:off x="9096679" y="57365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+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D67F8AF-B3AE-B4F3-F892-470503B29B58}"/>
              </a:ext>
            </a:extLst>
          </p:cNvPr>
          <p:cNvSpPr txBox="1"/>
          <p:nvPr/>
        </p:nvSpPr>
        <p:spPr>
          <a:xfrm>
            <a:off x="8754492" y="6224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5891F5A-D7E7-8B14-124D-13A99B9318F5}"/>
              </a:ext>
            </a:extLst>
          </p:cNvPr>
          <p:cNvSpPr txBox="1"/>
          <p:nvPr/>
        </p:nvSpPr>
        <p:spPr>
          <a:xfrm>
            <a:off x="9295612" y="6225112"/>
            <a:ext cx="1739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«x »</a:t>
            </a:r>
          </a:p>
          <a:p>
            <a:r>
              <a:rPr lang="fr-FR" dirty="0" err="1"/>
              <a:t>Resolved</a:t>
            </a:r>
            <a:r>
              <a:rPr lang="fr-FR" dirty="0"/>
              <a:t>..type: f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1CB094A-9C8A-9C74-30B8-99069984106D}"/>
              </a:ext>
            </a:extLst>
          </p:cNvPr>
          <p:cNvSpPr txBox="1"/>
          <p:nvPr/>
        </p:nvSpPr>
        <p:spPr>
          <a:xfrm>
            <a:off x="9742258" y="585037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3.1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0BE5027-17CD-A025-223B-E0389EFD66C0}"/>
              </a:ext>
            </a:extLst>
          </p:cNvPr>
          <p:cNvSpPr txBox="1"/>
          <p:nvPr/>
        </p:nvSpPr>
        <p:spPr>
          <a:xfrm>
            <a:off x="8090533" y="5302322"/>
            <a:ext cx="1398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Type: double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09D3267-D028-0376-3C79-0700B9A4A856}"/>
              </a:ext>
            </a:extLst>
          </p:cNvPr>
          <p:cNvSpPr txBox="1"/>
          <p:nvPr/>
        </p:nvSpPr>
        <p:spPr>
          <a:xfrm>
            <a:off x="7966971" y="5725224"/>
            <a:ext cx="1173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Type: </a:t>
            </a:r>
            <a:r>
              <a:rPr lang="fr-FR" dirty="0" err="1"/>
              <a:t>float</a:t>
            </a:r>
            <a:endParaRPr lang="fr-FR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7CFC563-C90A-D5FF-E78B-95C283F760A7}"/>
              </a:ext>
            </a:extLst>
          </p:cNvPr>
          <p:cNvSpPr txBox="1"/>
          <p:nvPr/>
        </p:nvSpPr>
        <p:spPr>
          <a:xfrm>
            <a:off x="7676565" y="6215549"/>
            <a:ext cx="992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Type: </a:t>
            </a:r>
            <a:r>
              <a:rPr lang="fr-FR" dirty="0" err="1"/>
              <a:t>int</a:t>
            </a:r>
            <a:endParaRPr lang="fr-FR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947FF62-C435-6D43-8F78-2E23FB9BE0CA}"/>
              </a:ext>
            </a:extLst>
          </p:cNvPr>
          <p:cNvSpPr txBox="1"/>
          <p:nvPr/>
        </p:nvSpPr>
        <p:spPr>
          <a:xfrm>
            <a:off x="10959680" y="5168462"/>
            <a:ext cx="9845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push 1</a:t>
            </a:r>
          </a:p>
          <a:p>
            <a:r>
              <a:rPr lang="fr-FR" dirty="0"/>
              <a:t>push x</a:t>
            </a:r>
          </a:p>
          <a:p>
            <a:r>
              <a:rPr lang="fr-FR" dirty="0" err="1"/>
              <a:t>fadd</a:t>
            </a:r>
            <a:endParaRPr lang="fr-FR" dirty="0"/>
          </a:p>
          <a:p>
            <a:r>
              <a:rPr lang="fr-FR" dirty="0"/>
              <a:t>push 3.1</a:t>
            </a:r>
          </a:p>
          <a:p>
            <a:r>
              <a:rPr lang="fr-FR" dirty="0" err="1"/>
              <a:t>dmult</a:t>
            </a:r>
            <a:endParaRPr lang="fr-FR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A1ADCFA-39DF-9509-94A2-119887B17F16}"/>
              </a:ext>
            </a:extLst>
          </p:cNvPr>
          <p:cNvSpPr txBox="1"/>
          <p:nvPr/>
        </p:nvSpPr>
        <p:spPr>
          <a:xfrm>
            <a:off x="65871" y="4132227"/>
            <a:ext cx="3428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contain</a:t>
            </a:r>
            <a:r>
              <a:rPr lang="fr-FR" dirty="0"/>
              <a:t> « ; » and </a:t>
            </a:r>
            <a:r>
              <a:rPr lang="fr-FR" dirty="0" err="1"/>
              <a:t>parenthesis</a:t>
            </a:r>
            <a:r>
              <a:rPr lang="fr-FR" dirty="0"/>
              <a:t> « () »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CFDA013-E5A5-FB1B-B364-4EE7D9ABACC7}"/>
              </a:ext>
            </a:extLst>
          </p:cNvPr>
          <p:cNvSpPr txBox="1"/>
          <p:nvPr/>
        </p:nvSpPr>
        <p:spPr>
          <a:xfrm>
            <a:off x="65871" y="5125675"/>
            <a:ext cx="1039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737250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B7DE8-901A-3964-46D6-080CFE7DF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0145"/>
          </a:xfrm>
        </p:spPr>
        <p:txBody>
          <a:bodyPr/>
          <a:lstStyle/>
          <a:p>
            <a:pPr algn="ctr"/>
            <a:r>
              <a:rPr lang="fr-FR" dirty="0" err="1"/>
              <a:t>Javac</a:t>
            </a:r>
            <a:r>
              <a:rPr lang="fr-FR" dirty="0"/>
              <a:t> .. </a:t>
            </a:r>
            <a:r>
              <a:rPr lang="fr-FR" dirty="0" err="1"/>
              <a:t>steps</a:t>
            </a:r>
            <a:endParaRPr lang="fr-FR" dirty="0"/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CB4563D0-92FD-36DB-7048-1D2F00465388}"/>
              </a:ext>
            </a:extLst>
          </p:cNvPr>
          <p:cNvSpPr/>
          <p:nvPr/>
        </p:nvSpPr>
        <p:spPr>
          <a:xfrm>
            <a:off x="3413256" y="1554193"/>
            <a:ext cx="377301" cy="30628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6ACEA0-0904-6405-4EDB-2B5058803419}"/>
              </a:ext>
            </a:extLst>
          </p:cNvPr>
          <p:cNvSpPr txBox="1"/>
          <p:nvPr/>
        </p:nvSpPr>
        <p:spPr>
          <a:xfrm>
            <a:off x="5492138" y="1500887"/>
            <a:ext cx="780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Tree</a:t>
            </a:r>
            <a:endParaRPr lang="fr-FR" dirty="0"/>
          </a:p>
          <a:p>
            <a:r>
              <a:rPr lang="fr-FR" dirty="0"/>
              <a:t>( AST 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026146-0851-CFA2-5908-C7E24C3AB430}"/>
              </a:ext>
            </a:extLst>
          </p:cNvPr>
          <p:cNvSpPr txBox="1"/>
          <p:nvPr/>
        </p:nvSpPr>
        <p:spPr>
          <a:xfrm>
            <a:off x="3282716" y="1184861"/>
            <a:ext cx="778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parser</a:t>
            </a:r>
            <a:endParaRPr lang="fr-FR" dirty="0"/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288FA5B0-13B8-30BE-6B9A-28EEFFDC6EB2}"/>
              </a:ext>
            </a:extLst>
          </p:cNvPr>
          <p:cNvSpPr/>
          <p:nvPr/>
        </p:nvSpPr>
        <p:spPr>
          <a:xfrm>
            <a:off x="5057134" y="1563939"/>
            <a:ext cx="377301" cy="30628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2EB801-D3E1-6EA8-E960-F84A5DCF5C34}"/>
              </a:ext>
            </a:extLst>
          </p:cNvPr>
          <p:cNvSpPr txBox="1"/>
          <p:nvPr/>
        </p:nvSpPr>
        <p:spPr>
          <a:xfrm>
            <a:off x="3888628" y="1470724"/>
            <a:ext cx="13165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Grammar</a:t>
            </a:r>
            <a:br>
              <a:rPr lang="fr-FR" dirty="0"/>
            </a:br>
            <a:r>
              <a:rPr lang="fr-FR" dirty="0" err="1"/>
              <a:t>rules</a:t>
            </a:r>
            <a:endParaRPr lang="fr-FR" dirty="0"/>
          </a:p>
          <a:p>
            <a:r>
              <a:rPr lang="fr-FR" dirty="0"/>
              <a:t>shift-</a:t>
            </a:r>
            <a:r>
              <a:rPr lang="fr-FR" dirty="0" err="1"/>
              <a:t>reduce</a:t>
            </a:r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B646FC-D1CE-C757-6FA8-06CB58097583}"/>
              </a:ext>
            </a:extLst>
          </p:cNvPr>
          <p:cNvSpPr/>
          <p:nvPr/>
        </p:nvSpPr>
        <p:spPr>
          <a:xfrm>
            <a:off x="5544104" y="2268846"/>
            <a:ext cx="167107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369149-F917-2798-7867-FABD47E5F3C0}"/>
              </a:ext>
            </a:extLst>
          </p:cNvPr>
          <p:cNvSpPr txBox="1"/>
          <p:nvPr/>
        </p:nvSpPr>
        <p:spPr>
          <a:xfrm>
            <a:off x="5492138" y="2268846"/>
            <a:ext cx="1723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CompilationUnit</a:t>
            </a:r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B3C260-157E-BE2B-4A70-2885736C7376}"/>
              </a:ext>
            </a:extLst>
          </p:cNvPr>
          <p:cNvSpPr/>
          <p:nvPr/>
        </p:nvSpPr>
        <p:spPr>
          <a:xfrm>
            <a:off x="5878496" y="2759806"/>
            <a:ext cx="1599641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ACF022-01C1-7689-67DC-85587C8FB71A}"/>
              </a:ext>
            </a:extLst>
          </p:cNvPr>
          <p:cNvSpPr txBox="1"/>
          <p:nvPr/>
        </p:nvSpPr>
        <p:spPr>
          <a:xfrm>
            <a:off x="5826530" y="2759806"/>
            <a:ext cx="172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ClassDeclaration</a:t>
            </a:r>
            <a:endParaRPr lang="fr-FR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7B11E43-EC40-8419-FC27-F5347EDB51B0}"/>
              </a:ext>
            </a:extLst>
          </p:cNvPr>
          <p:cNvCxnSpPr>
            <a:endCxn id="18" idx="1"/>
          </p:cNvCxnSpPr>
          <p:nvPr/>
        </p:nvCxnSpPr>
        <p:spPr>
          <a:xfrm>
            <a:off x="5650637" y="2638178"/>
            <a:ext cx="175893" cy="306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853D138-3D4D-6B5E-87AA-DBFF2B2D5833}"/>
              </a:ext>
            </a:extLst>
          </p:cNvPr>
          <p:cNvCxnSpPr/>
          <p:nvPr/>
        </p:nvCxnSpPr>
        <p:spPr>
          <a:xfrm>
            <a:off x="5994737" y="3129138"/>
            <a:ext cx="175893" cy="306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E24F80C-8450-420D-AA75-F948E366D109}"/>
              </a:ext>
            </a:extLst>
          </p:cNvPr>
          <p:cNvSpPr/>
          <p:nvPr/>
        </p:nvSpPr>
        <p:spPr>
          <a:xfrm>
            <a:off x="6222596" y="3292426"/>
            <a:ext cx="1873839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7B302B-8BCA-5B26-7378-54B476A4B461}"/>
              </a:ext>
            </a:extLst>
          </p:cNvPr>
          <p:cNvSpPr txBox="1"/>
          <p:nvPr/>
        </p:nvSpPr>
        <p:spPr>
          <a:xfrm>
            <a:off x="6170630" y="3292426"/>
            <a:ext cx="2054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MethodDeclaration</a:t>
            </a:r>
            <a:endParaRPr lang="fr-FR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96203EF-77AB-B34C-9C7B-4E0A7B5EE171}"/>
              </a:ext>
            </a:extLst>
          </p:cNvPr>
          <p:cNvCxnSpPr/>
          <p:nvPr/>
        </p:nvCxnSpPr>
        <p:spPr>
          <a:xfrm>
            <a:off x="6339688" y="3674247"/>
            <a:ext cx="175893" cy="306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F6E590F6-0396-39AE-1B1A-AB55C2A4720B}"/>
              </a:ext>
            </a:extLst>
          </p:cNvPr>
          <p:cNvSpPr/>
          <p:nvPr/>
        </p:nvSpPr>
        <p:spPr>
          <a:xfrm>
            <a:off x="6567548" y="3795875"/>
            <a:ext cx="1582154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884B4A-446F-3ECB-405A-B59FB556C644}"/>
              </a:ext>
            </a:extLst>
          </p:cNvPr>
          <p:cNvSpPr txBox="1"/>
          <p:nvPr/>
        </p:nvSpPr>
        <p:spPr>
          <a:xfrm>
            <a:off x="6515581" y="3795875"/>
            <a:ext cx="1762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StatementBlock</a:t>
            </a:r>
            <a:endParaRPr lang="fr-FR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469403-515E-D964-57B2-32CFDB55614B}"/>
              </a:ext>
            </a:extLst>
          </p:cNvPr>
          <p:cNvSpPr txBox="1"/>
          <p:nvPr/>
        </p:nvSpPr>
        <p:spPr>
          <a:xfrm>
            <a:off x="3626062" y="2725178"/>
            <a:ext cx="2122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Public class « Main »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A09F35-AB64-FABE-2D71-CEC892679ECE}"/>
              </a:ext>
            </a:extLst>
          </p:cNvPr>
          <p:cNvSpPr txBox="1"/>
          <p:nvPr/>
        </p:nvSpPr>
        <p:spPr>
          <a:xfrm>
            <a:off x="3851369" y="3112266"/>
            <a:ext cx="2371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Public </a:t>
            </a:r>
            <a:r>
              <a:rPr lang="fr-FR" dirty="0" err="1"/>
              <a:t>static</a:t>
            </a:r>
            <a:r>
              <a:rPr lang="fr-FR" dirty="0"/>
              <a:t> </a:t>
            </a:r>
            <a:r>
              <a:rPr lang="fr-FR" dirty="0" err="1"/>
              <a:t>void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  « main(String[] args) »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D26C084-C10A-3185-78C9-DA1467947908}"/>
              </a:ext>
            </a:extLst>
          </p:cNvPr>
          <p:cNvSpPr txBox="1"/>
          <p:nvPr/>
        </p:nvSpPr>
        <p:spPr>
          <a:xfrm>
            <a:off x="5057134" y="3818558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{.. ; .. ; }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33DAA03-ED5B-5CC3-43DB-28340FB270C6}"/>
              </a:ext>
            </a:extLst>
          </p:cNvPr>
          <p:cNvCxnSpPr/>
          <p:nvPr/>
        </p:nvCxnSpPr>
        <p:spPr>
          <a:xfrm>
            <a:off x="6696275" y="4187890"/>
            <a:ext cx="175893" cy="306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A075AAFA-1375-5BD4-63E0-CD84D2286F59}"/>
              </a:ext>
            </a:extLst>
          </p:cNvPr>
          <p:cNvSpPr/>
          <p:nvPr/>
        </p:nvSpPr>
        <p:spPr>
          <a:xfrm>
            <a:off x="6924134" y="4309518"/>
            <a:ext cx="2077823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17E8E2C-FDAE-4AD4-574B-AF703FAD436E}"/>
              </a:ext>
            </a:extLst>
          </p:cNvPr>
          <p:cNvSpPr txBox="1"/>
          <p:nvPr/>
        </p:nvSpPr>
        <p:spPr>
          <a:xfrm>
            <a:off x="6872168" y="4309518"/>
            <a:ext cx="2223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ExpressionStatement</a:t>
            </a:r>
            <a:endParaRPr lang="fr-FR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CC2E3B3-5BEE-1AD1-43E8-8739DA1AD7CC}"/>
              </a:ext>
            </a:extLst>
          </p:cNvPr>
          <p:cNvCxnSpPr/>
          <p:nvPr/>
        </p:nvCxnSpPr>
        <p:spPr>
          <a:xfrm>
            <a:off x="7039281" y="4730908"/>
            <a:ext cx="175893" cy="306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83E11C3-2A0A-326E-B58C-05BCD89E1A38}"/>
              </a:ext>
            </a:extLst>
          </p:cNvPr>
          <p:cNvSpPr/>
          <p:nvPr/>
        </p:nvSpPr>
        <p:spPr>
          <a:xfrm>
            <a:off x="7267140" y="4802952"/>
            <a:ext cx="1082309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0EEDFE-5A67-9645-F787-F6BA1CA49F6A}"/>
              </a:ext>
            </a:extLst>
          </p:cNvPr>
          <p:cNvSpPr txBox="1"/>
          <p:nvPr/>
        </p:nvSpPr>
        <p:spPr>
          <a:xfrm>
            <a:off x="7215174" y="4802952"/>
            <a:ext cx="1191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ApplyExpr</a:t>
            </a:r>
            <a:endParaRPr lang="fr-FR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00080FC-7D75-268D-89E3-4A2593117361}"/>
              </a:ext>
            </a:extLst>
          </p:cNvPr>
          <p:cNvCxnSpPr>
            <a:cxnSpLocks/>
          </p:cNvCxnSpPr>
          <p:nvPr/>
        </p:nvCxnSpPr>
        <p:spPr>
          <a:xfrm flipH="1">
            <a:off x="6170630" y="5172687"/>
            <a:ext cx="1255007" cy="300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F278891-F430-5568-E7E9-6682485DFEC0}"/>
              </a:ext>
            </a:extLst>
          </p:cNvPr>
          <p:cNvCxnSpPr>
            <a:cxnSpLocks/>
          </p:cNvCxnSpPr>
          <p:nvPr/>
        </p:nvCxnSpPr>
        <p:spPr>
          <a:xfrm>
            <a:off x="7708063" y="5172687"/>
            <a:ext cx="570365" cy="193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0147792-B876-DEA0-2468-4C488E58885F}"/>
              </a:ext>
            </a:extLst>
          </p:cNvPr>
          <p:cNvSpPr txBox="1"/>
          <p:nvPr/>
        </p:nvSpPr>
        <p:spPr>
          <a:xfrm>
            <a:off x="4970220" y="5058166"/>
            <a:ext cx="1952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lhs</a:t>
            </a:r>
            <a:r>
              <a:rPr lang="fr-FR" dirty="0"/>
              <a:t>: « </a:t>
            </a:r>
            <a:r>
              <a:rPr lang="fr-FR" dirty="0" err="1"/>
              <a:t>System.out</a:t>
            </a:r>
            <a:r>
              <a:rPr lang="fr-FR" dirty="0"/>
              <a:t> »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01C9EC3-4EE1-D015-3A3E-AF47EFF60DC2}"/>
              </a:ext>
            </a:extLst>
          </p:cNvPr>
          <p:cNvSpPr txBox="1"/>
          <p:nvPr/>
        </p:nvSpPr>
        <p:spPr>
          <a:xfrm>
            <a:off x="8278428" y="5139530"/>
            <a:ext cx="2609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params: [« Hello world» ]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28C06A4-EDCD-3FB6-9446-3BDF0352563C}"/>
              </a:ext>
            </a:extLst>
          </p:cNvPr>
          <p:cNvCxnSpPr>
            <a:cxnSpLocks/>
          </p:cNvCxnSpPr>
          <p:nvPr/>
        </p:nvCxnSpPr>
        <p:spPr>
          <a:xfrm>
            <a:off x="7540869" y="5178601"/>
            <a:ext cx="8346" cy="250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951AA1FF-DEA7-4D2B-4992-9DC3ECBD2422}"/>
              </a:ext>
            </a:extLst>
          </p:cNvPr>
          <p:cNvSpPr/>
          <p:nvPr/>
        </p:nvSpPr>
        <p:spPr>
          <a:xfrm>
            <a:off x="8591393" y="5517299"/>
            <a:ext cx="1289453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D2134CD-03CA-C547-3434-057603D1E84B}"/>
              </a:ext>
            </a:extLst>
          </p:cNvPr>
          <p:cNvSpPr txBox="1"/>
          <p:nvPr/>
        </p:nvSpPr>
        <p:spPr>
          <a:xfrm>
            <a:off x="8591393" y="5517299"/>
            <a:ext cx="1479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StringLiteral</a:t>
            </a:r>
            <a:endParaRPr lang="fr-FR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F87313-EF4E-F48D-0584-A9204B60D2B5}"/>
              </a:ext>
            </a:extLst>
          </p:cNvPr>
          <p:cNvSpPr/>
          <p:nvPr/>
        </p:nvSpPr>
        <p:spPr>
          <a:xfrm>
            <a:off x="6872168" y="5517299"/>
            <a:ext cx="1529655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B03449-5E49-3051-143B-98874883B81D}"/>
              </a:ext>
            </a:extLst>
          </p:cNvPr>
          <p:cNvSpPr txBox="1"/>
          <p:nvPr/>
        </p:nvSpPr>
        <p:spPr>
          <a:xfrm>
            <a:off x="6822213" y="5517299"/>
            <a:ext cx="1629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MethodSymbol</a:t>
            </a:r>
            <a:endParaRPr lang="fr-FR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E368511-0E44-1B3D-B892-1CE54785EEA2}"/>
              </a:ext>
            </a:extLst>
          </p:cNvPr>
          <p:cNvSpPr/>
          <p:nvPr/>
        </p:nvSpPr>
        <p:spPr>
          <a:xfrm>
            <a:off x="4612127" y="6073192"/>
            <a:ext cx="126548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B0D817B-1C08-CFEA-08C7-7A0475E93192}"/>
              </a:ext>
            </a:extLst>
          </p:cNvPr>
          <p:cNvSpPr txBox="1"/>
          <p:nvPr/>
        </p:nvSpPr>
        <p:spPr>
          <a:xfrm>
            <a:off x="4562172" y="6073192"/>
            <a:ext cx="1353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ClassSymbol</a:t>
            </a:r>
            <a:endParaRPr lang="fr-FR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76FA076-9482-2E94-B0D2-69F8AF74C7E4}"/>
              </a:ext>
            </a:extLst>
          </p:cNvPr>
          <p:cNvSpPr/>
          <p:nvPr/>
        </p:nvSpPr>
        <p:spPr>
          <a:xfrm>
            <a:off x="5986797" y="6079107"/>
            <a:ext cx="1280343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80D1CD-6446-3C34-CB94-1C0C252D5F36}"/>
              </a:ext>
            </a:extLst>
          </p:cNvPr>
          <p:cNvSpPr txBox="1"/>
          <p:nvPr/>
        </p:nvSpPr>
        <p:spPr>
          <a:xfrm>
            <a:off x="5963475" y="6079107"/>
            <a:ext cx="1353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FieldSymbol</a:t>
            </a:r>
            <a:endParaRPr lang="fr-FR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A4C70E1-4175-4E76-6720-0150A770BE54}"/>
              </a:ext>
            </a:extLst>
          </p:cNvPr>
          <p:cNvSpPr/>
          <p:nvPr/>
        </p:nvSpPr>
        <p:spPr>
          <a:xfrm>
            <a:off x="5248604" y="5523658"/>
            <a:ext cx="1220961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EC2E507-FDF7-85EB-A610-BC6738E8FB43}"/>
              </a:ext>
            </a:extLst>
          </p:cNvPr>
          <p:cNvSpPr txBox="1"/>
          <p:nvPr/>
        </p:nvSpPr>
        <p:spPr>
          <a:xfrm>
            <a:off x="5198649" y="5523658"/>
            <a:ext cx="135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FieldAccess</a:t>
            </a:r>
            <a:endParaRPr lang="fr-FR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5BC037F-7D28-ADB9-D842-3DD80C719D71}"/>
              </a:ext>
            </a:extLst>
          </p:cNvPr>
          <p:cNvSpPr txBox="1"/>
          <p:nvPr/>
        </p:nvSpPr>
        <p:spPr>
          <a:xfrm>
            <a:off x="4629670" y="549105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« . »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59066DC-F7C0-8990-7AAD-D20217201904}"/>
              </a:ext>
            </a:extLst>
          </p:cNvPr>
          <p:cNvSpPr txBox="1"/>
          <p:nvPr/>
        </p:nvSpPr>
        <p:spPr>
          <a:xfrm>
            <a:off x="4009038" y="6382136"/>
            <a:ext cx="207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« </a:t>
            </a:r>
            <a:r>
              <a:rPr lang="fr-FR" dirty="0" err="1"/>
              <a:t>java.lang.System</a:t>
            </a:r>
            <a:r>
              <a:rPr lang="fr-FR" dirty="0"/>
              <a:t> »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26EBF58-2A25-8AE7-2B03-FA7934C3319F}"/>
              </a:ext>
            </a:extLst>
          </p:cNvPr>
          <p:cNvCxnSpPr>
            <a:cxnSpLocks/>
            <a:stCxn id="56" idx="2"/>
          </p:cNvCxnSpPr>
          <p:nvPr/>
        </p:nvCxnSpPr>
        <p:spPr>
          <a:xfrm flipH="1">
            <a:off x="5308832" y="5892990"/>
            <a:ext cx="569664" cy="170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E583353-438F-4767-1BA7-6998FE75E486}"/>
              </a:ext>
            </a:extLst>
          </p:cNvPr>
          <p:cNvCxnSpPr>
            <a:cxnSpLocks/>
          </p:cNvCxnSpPr>
          <p:nvPr/>
        </p:nvCxnSpPr>
        <p:spPr>
          <a:xfrm>
            <a:off x="5872097" y="5890425"/>
            <a:ext cx="570365" cy="193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6A83A2DA-85D6-00E6-0300-7F0B4C6F2723}"/>
              </a:ext>
            </a:extLst>
          </p:cNvPr>
          <p:cNvSpPr txBox="1"/>
          <p:nvPr/>
        </p:nvSpPr>
        <p:spPr>
          <a:xfrm>
            <a:off x="6207788" y="6382136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« out»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DAE9097-C2A3-C5D2-1119-65BA08225375}"/>
              </a:ext>
            </a:extLst>
          </p:cNvPr>
          <p:cNvSpPr txBox="1"/>
          <p:nvPr/>
        </p:nvSpPr>
        <p:spPr>
          <a:xfrm>
            <a:off x="6967698" y="5818033"/>
            <a:ext cx="1788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« </a:t>
            </a:r>
            <a:r>
              <a:rPr lang="fr-FR" dirty="0" err="1"/>
              <a:t>println</a:t>
            </a:r>
            <a:r>
              <a:rPr lang="fr-FR" dirty="0"/>
              <a:t>(String)»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92D1FE7-BB21-FB65-4B95-B4674F5F0933}"/>
              </a:ext>
            </a:extLst>
          </p:cNvPr>
          <p:cNvSpPr txBox="1"/>
          <p:nvPr/>
        </p:nvSpPr>
        <p:spPr>
          <a:xfrm>
            <a:off x="8896074" y="5833850"/>
            <a:ext cx="1501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«Hello world»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C9BF0B3-8AFA-BAB5-9BD6-41E82DCC42AB}"/>
              </a:ext>
            </a:extLst>
          </p:cNvPr>
          <p:cNvSpPr txBox="1"/>
          <p:nvPr/>
        </p:nvSpPr>
        <p:spPr>
          <a:xfrm>
            <a:off x="4815901" y="1208809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builder</a:t>
            </a: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C0220E-4734-B28E-A079-18073472B0D4}"/>
              </a:ext>
            </a:extLst>
          </p:cNvPr>
          <p:cNvSpPr txBox="1"/>
          <p:nvPr/>
        </p:nvSpPr>
        <p:spPr>
          <a:xfrm>
            <a:off x="8591393" y="1208809"/>
            <a:ext cx="3315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 </a:t>
            </a:r>
            <a:r>
              <a:rPr lang="fr-FR" dirty="0" err="1"/>
              <a:t>grammar</a:t>
            </a:r>
            <a:r>
              <a:rPr lang="fr-FR" dirty="0"/>
              <a:t> Rule ~ 1 AST </a:t>
            </a:r>
            <a:r>
              <a:rPr lang="fr-FR" dirty="0" err="1"/>
              <a:t>sub</a:t>
            </a:r>
            <a:r>
              <a:rPr lang="fr-FR" dirty="0"/>
              <a:t>-class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1ADA83-D06F-E64A-4F3D-774508FFA78C}"/>
              </a:ext>
            </a:extLst>
          </p:cNvPr>
          <p:cNvSpPr txBox="1"/>
          <p:nvPr/>
        </p:nvSpPr>
        <p:spPr>
          <a:xfrm>
            <a:off x="8451776" y="1807181"/>
            <a:ext cx="38282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detect</a:t>
            </a:r>
            <a:r>
              <a:rPr lang="fr-FR" dirty="0"/>
              <a:t> (</a:t>
            </a:r>
            <a:r>
              <a:rPr lang="fr-FR" dirty="0" err="1"/>
              <a:t>Reduce</a:t>
            </a:r>
            <a:r>
              <a:rPr lang="fr-FR" dirty="0"/>
              <a:t>) </a:t>
            </a:r>
            <a:r>
              <a:rPr lang="fr-FR" dirty="0" err="1"/>
              <a:t>grammar</a:t>
            </a:r>
            <a:r>
              <a:rPr lang="fr-FR" dirty="0"/>
              <a:t> </a:t>
            </a:r>
            <a:r>
              <a:rPr lang="fr-FR" dirty="0" err="1"/>
              <a:t>rule</a:t>
            </a:r>
            <a:endParaRPr lang="fr-FR" dirty="0"/>
          </a:p>
          <a:p>
            <a:r>
              <a:rPr lang="fr-FR" dirty="0"/>
              <a:t> =&gt;  </a:t>
            </a:r>
            <a:r>
              <a:rPr lang="fr-FR" dirty="0" err="1"/>
              <a:t>expr</a:t>
            </a:r>
            <a:r>
              <a:rPr lang="fr-FR" dirty="0"/>
              <a:t> = new </a:t>
            </a:r>
            <a:r>
              <a:rPr lang="fr-FR" dirty="0" err="1"/>
              <a:t>AstSubClass</a:t>
            </a:r>
            <a:r>
              <a:rPr lang="fr-FR" dirty="0"/>
              <a:t>(</a:t>
            </a:r>
            <a:br>
              <a:rPr lang="fr-FR" dirty="0"/>
            </a:br>
            <a:r>
              <a:rPr lang="fr-FR" dirty="0"/>
              <a:t>                              subExpr1, ..</a:t>
            </a:r>
            <a:r>
              <a:rPr lang="fr-FR" dirty="0" err="1"/>
              <a:t>subExprN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26952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B7DE8-901A-3964-46D6-080CFE7DF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0145"/>
          </a:xfrm>
        </p:spPr>
        <p:txBody>
          <a:bodyPr/>
          <a:lstStyle/>
          <a:p>
            <a:pPr algn="ctr"/>
            <a:r>
              <a:rPr lang="fr-FR" dirty="0"/>
              <a:t>Abstract </a:t>
            </a:r>
            <a:r>
              <a:rPr lang="fr-FR" dirty="0" err="1"/>
              <a:t>Syntaxic</a:t>
            </a:r>
            <a:r>
              <a:rPr lang="fr-FR" dirty="0"/>
              <a:t> </a:t>
            </a:r>
            <a:r>
              <a:rPr lang="fr-FR" dirty="0" err="1"/>
              <a:t>Tree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806808-77DE-C654-6DBE-B9EDDF1433F1}"/>
              </a:ext>
            </a:extLst>
          </p:cNvPr>
          <p:cNvSpPr/>
          <p:nvPr/>
        </p:nvSpPr>
        <p:spPr>
          <a:xfrm>
            <a:off x="146144" y="3421618"/>
            <a:ext cx="167107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BFDA22-D042-11ED-162C-0254758D64D4}"/>
              </a:ext>
            </a:extLst>
          </p:cNvPr>
          <p:cNvSpPr txBox="1"/>
          <p:nvPr/>
        </p:nvSpPr>
        <p:spPr>
          <a:xfrm>
            <a:off x="94178" y="3421618"/>
            <a:ext cx="1723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CompilationUnit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36336B-1069-F5E8-055D-4F19CE66853A}"/>
              </a:ext>
            </a:extLst>
          </p:cNvPr>
          <p:cNvSpPr/>
          <p:nvPr/>
        </p:nvSpPr>
        <p:spPr>
          <a:xfrm>
            <a:off x="359091" y="4316117"/>
            <a:ext cx="1599641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F9D27A-EDCC-8B44-06D0-A97EE950C9C1}"/>
              </a:ext>
            </a:extLst>
          </p:cNvPr>
          <p:cNvSpPr txBox="1"/>
          <p:nvPr/>
        </p:nvSpPr>
        <p:spPr>
          <a:xfrm>
            <a:off x="307125" y="4316117"/>
            <a:ext cx="172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ClassDeclaration</a:t>
            </a: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E84DBA-2557-3AB5-FD49-29613790D6B3}"/>
              </a:ext>
            </a:extLst>
          </p:cNvPr>
          <p:cNvSpPr/>
          <p:nvPr/>
        </p:nvSpPr>
        <p:spPr>
          <a:xfrm>
            <a:off x="803094" y="5330850"/>
            <a:ext cx="1873839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9119B3-7104-103D-8750-E65C331A4B06}"/>
              </a:ext>
            </a:extLst>
          </p:cNvPr>
          <p:cNvSpPr txBox="1"/>
          <p:nvPr/>
        </p:nvSpPr>
        <p:spPr>
          <a:xfrm>
            <a:off x="751128" y="5330850"/>
            <a:ext cx="2054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MethodDeclaration</a:t>
            </a:r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B3837E-BC13-DD79-70BC-9B8C65132F57}"/>
              </a:ext>
            </a:extLst>
          </p:cNvPr>
          <p:cNvSpPr/>
          <p:nvPr/>
        </p:nvSpPr>
        <p:spPr>
          <a:xfrm>
            <a:off x="803094" y="5950764"/>
            <a:ext cx="1873839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C3076F-4AC5-150D-919F-78254D0D3945}"/>
              </a:ext>
            </a:extLst>
          </p:cNvPr>
          <p:cNvSpPr txBox="1"/>
          <p:nvPr/>
        </p:nvSpPr>
        <p:spPr>
          <a:xfrm>
            <a:off x="751128" y="5950764"/>
            <a:ext cx="2054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FieldDeclaration</a:t>
            </a:r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D22ADC-5040-11B9-109F-35592AA0F1B1}"/>
              </a:ext>
            </a:extLst>
          </p:cNvPr>
          <p:cNvSpPr/>
          <p:nvPr/>
        </p:nvSpPr>
        <p:spPr>
          <a:xfrm>
            <a:off x="878594" y="2583121"/>
            <a:ext cx="167107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F9C22D-3B20-2CD4-D3BA-74D99061C755}"/>
              </a:ext>
            </a:extLst>
          </p:cNvPr>
          <p:cNvSpPr txBox="1"/>
          <p:nvPr/>
        </p:nvSpPr>
        <p:spPr>
          <a:xfrm>
            <a:off x="826628" y="2583121"/>
            <a:ext cx="1769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DeclarationNode</a:t>
            </a:r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52E1FDE-BD87-FACC-9000-BC07BAB0BE25}"/>
              </a:ext>
            </a:extLst>
          </p:cNvPr>
          <p:cNvSpPr/>
          <p:nvPr/>
        </p:nvSpPr>
        <p:spPr>
          <a:xfrm>
            <a:off x="5232614" y="1609666"/>
            <a:ext cx="1471425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0FDDDF-8923-440C-FFD3-9B2AA7D25769}"/>
              </a:ext>
            </a:extLst>
          </p:cNvPr>
          <p:cNvSpPr txBox="1"/>
          <p:nvPr/>
        </p:nvSpPr>
        <p:spPr>
          <a:xfrm>
            <a:off x="5180648" y="1609666"/>
            <a:ext cx="1471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AbstractNode</a:t>
            </a:r>
            <a:endParaRPr lang="fr-FR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3C26F98-BF00-589E-B88E-8E5A22478DA0}"/>
              </a:ext>
            </a:extLst>
          </p:cNvPr>
          <p:cNvCxnSpPr>
            <a:cxnSpLocks/>
          </p:cNvCxnSpPr>
          <p:nvPr/>
        </p:nvCxnSpPr>
        <p:spPr>
          <a:xfrm flipV="1">
            <a:off x="1669790" y="2952453"/>
            <a:ext cx="0" cy="231511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C7ACCF5-65CF-9700-4151-FADFDB21B19A}"/>
              </a:ext>
            </a:extLst>
          </p:cNvPr>
          <p:cNvCxnSpPr>
            <a:cxnSpLocks/>
          </p:cNvCxnSpPr>
          <p:nvPr/>
        </p:nvCxnSpPr>
        <p:spPr>
          <a:xfrm flipV="1">
            <a:off x="951133" y="3183964"/>
            <a:ext cx="0" cy="24503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870DCB-B8E9-61AF-2852-95657D4B91C5}"/>
              </a:ext>
            </a:extLst>
          </p:cNvPr>
          <p:cNvCxnSpPr>
            <a:cxnSpLocks/>
          </p:cNvCxnSpPr>
          <p:nvPr/>
        </p:nvCxnSpPr>
        <p:spPr>
          <a:xfrm flipV="1">
            <a:off x="1296332" y="3183964"/>
            <a:ext cx="0" cy="231511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D5E6034-F5E2-80EE-4092-8C43B499AE2F}"/>
              </a:ext>
            </a:extLst>
          </p:cNvPr>
          <p:cNvCxnSpPr>
            <a:cxnSpLocks/>
          </p:cNvCxnSpPr>
          <p:nvPr/>
        </p:nvCxnSpPr>
        <p:spPr>
          <a:xfrm flipV="1">
            <a:off x="1294543" y="3806644"/>
            <a:ext cx="0" cy="509473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35FA431-1B44-44A3-A0DC-E998707CD777}"/>
              </a:ext>
            </a:extLst>
          </p:cNvPr>
          <p:cNvCxnSpPr>
            <a:cxnSpLocks/>
          </p:cNvCxnSpPr>
          <p:nvPr/>
        </p:nvCxnSpPr>
        <p:spPr>
          <a:xfrm flipH="1">
            <a:off x="951133" y="3183964"/>
            <a:ext cx="1321266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3960E2F-6322-A719-CA2A-C5B2B4653778}"/>
              </a:ext>
            </a:extLst>
          </p:cNvPr>
          <p:cNvCxnSpPr>
            <a:cxnSpLocks/>
          </p:cNvCxnSpPr>
          <p:nvPr/>
        </p:nvCxnSpPr>
        <p:spPr>
          <a:xfrm flipV="1">
            <a:off x="2098576" y="3183964"/>
            <a:ext cx="32530" cy="213969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2773A2D-CF05-C879-51C2-92DB61039498}"/>
              </a:ext>
            </a:extLst>
          </p:cNvPr>
          <p:cNvCxnSpPr>
            <a:cxnSpLocks/>
          </p:cNvCxnSpPr>
          <p:nvPr/>
        </p:nvCxnSpPr>
        <p:spPr>
          <a:xfrm flipV="1">
            <a:off x="2241586" y="5700182"/>
            <a:ext cx="0" cy="236028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11EA202-3518-9D86-5AC5-E75DB3756C36}"/>
              </a:ext>
            </a:extLst>
          </p:cNvPr>
          <p:cNvCxnSpPr>
            <a:cxnSpLocks/>
          </p:cNvCxnSpPr>
          <p:nvPr/>
        </p:nvCxnSpPr>
        <p:spPr>
          <a:xfrm flipV="1">
            <a:off x="5952312" y="1973283"/>
            <a:ext cx="0" cy="231511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8AFD627-D3E8-7952-5A19-571F711C09D4}"/>
              </a:ext>
            </a:extLst>
          </p:cNvPr>
          <p:cNvCxnSpPr>
            <a:cxnSpLocks/>
          </p:cNvCxnSpPr>
          <p:nvPr/>
        </p:nvCxnSpPr>
        <p:spPr>
          <a:xfrm flipH="1" flipV="1">
            <a:off x="1711421" y="2200298"/>
            <a:ext cx="8982354" cy="34967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9C4DAD5-0E0B-57CA-8F3E-2DFC8B9AC0F0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1714129" y="2200298"/>
            <a:ext cx="0" cy="382823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C080CE3D-FB8F-CBD5-497A-A093A0C60A53}"/>
              </a:ext>
            </a:extLst>
          </p:cNvPr>
          <p:cNvSpPr/>
          <p:nvPr/>
        </p:nvSpPr>
        <p:spPr>
          <a:xfrm>
            <a:off x="2965044" y="4336055"/>
            <a:ext cx="1392971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2DCEA4C-156C-9C6B-5B0C-7F7813AD3F51}"/>
              </a:ext>
            </a:extLst>
          </p:cNvPr>
          <p:cNvSpPr txBox="1"/>
          <p:nvPr/>
        </p:nvSpPr>
        <p:spPr>
          <a:xfrm>
            <a:off x="2925453" y="4331704"/>
            <a:ext cx="1432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ClassSymbol</a:t>
            </a:r>
            <a:endParaRPr lang="fr-FR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824289E-E07B-3F91-2317-575AD77E873D}"/>
              </a:ext>
            </a:extLst>
          </p:cNvPr>
          <p:cNvSpPr/>
          <p:nvPr/>
        </p:nvSpPr>
        <p:spPr>
          <a:xfrm>
            <a:off x="3241495" y="5335201"/>
            <a:ext cx="159963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B198231-0D6D-74EB-7B91-8E1E74A8C334}"/>
              </a:ext>
            </a:extLst>
          </p:cNvPr>
          <p:cNvSpPr txBox="1"/>
          <p:nvPr/>
        </p:nvSpPr>
        <p:spPr>
          <a:xfrm>
            <a:off x="3172839" y="5344654"/>
            <a:ext cx="1767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MethodSymbol</a:t>
            </a:r>
            <a:endParaRPr lang="fr-FR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D6D2C49-C69B-114D-3B86-912C7BCA1E39}"/>
              </a:ext>
            </a:extLst>
          </p:cNvPr>
          <p:cNvSpPr/>
          <p:nvPr/>
        </p:nvSpPr>
        <p:spPr>
          <a:xfrm>
            <a:off x="3236733" y="5955115"/>
            <a:ext cx="1392971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609B601-3A45-28EF-2C63-92D7174C8893}"/>
              </a:ext>
            </a:extLst>
          </p:cNvPr>
          <p:cNvSpPr txBox="1"/>
          <p:nvPr/>
        </p:nvSpPr>
        <p:spPr>
          <a:xfrm>
            <a:off x="3210401" y="5936210"/>
            <a:ext cx="1432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FieldSymbol</a:t>
            </a:r>
            <a:endParaRPr lang="fr-FR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7C20471-0093-240E-7355-58028BFD887E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1910064" y="4500783"/>
            <a:ext cx="1015389" cy="15587"/>
          </a:xfrm>
          <a:prstGeom prst="straightConnector1">
            <a:avLst/>
          </a:prstGeom>
          <a:ln w="15875"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02E2B36-8F6E-9AB2-49E9-E6E77679F912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2665140" y="5529320"/>
            <a:ext cx="507699" cy="7831"/>
          </a:xfrm>
          <a:prstGeom prst="straightConnector1">
            <a:avLst/>
          </a:prstGeom>
          <a:ln w="15875"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FB6761D-E5FA-9CCD-7B5E-A783A3C7014B}"/>
              </a:ext>
            </a:extLst>
          </p:cNvPr>
          <p:cNvCxnSpPr>
            <a:cxnSpLocks/>
          </p:cNvCxnSpPr>
          <p:nvPr/>
        </p:nvCxnSpPr>
        <p:spPr>
          <a:xfrm flipV="1">
            <a:off x="2696932" y="6135430"/>
            <a:ext cx="507698" cy="7831"/>
          </a:xfrm>
          <a:prstGeom prst="straightConnector1">
            <a:avLst/>
          </a:prstGeom>
          <a:ln w="15875"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AED0090F-D611-462B-09EB-534BE0772266}"/>
              </a:ext>
            </a:extLst>
          </p:cNvPr>
          <p:cNvSpPr/>
          <p:nvPr/>
        </p:nvSpPr>
        <p:spPr>
          <a:xfrm>
            <a:off x="4991189" y="3437312"/>
            <a:ext cx="167107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E1ED9D5-3997-3BE0-25E9-6C5C85B5AD44}"/>
              </a:ext>
            </a:extLst>
          </p:cNvPr>
          <p:cNvSpPr txBox="1"/>
          <p:nvPr/>
        </p:nvSpPr>
        <p:spPr>
          <a:xfrm>
            <a:off x="4939223" y="3437312"/>
            <a:ext cx="11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BlockStmt</a:t>
            </a:r>
            <a:endParaRPr lang="fr-FR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1CAB164-E383-1438-B585-F1D9ED953632}"/>
              </a:ext>
            </a:extLst>
          </p:cNvPr>
          <p:cNvSpPr/>
          <p:nvPr/>
        </p:nvSpPr>
        <p:spPr>
          <a:xfrm>
            <a:off x="5375070" y="3928272"/>
            <a:ext cx="1420827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8155C8D-EEB8-F259-A7AC-AEBFB364DC34}"/>
              </a:ext>
            </a:extLst>
          </p:cNvPr>
          <p:cNvSpPr txBox="1"/>
          <p:nvPr/>
        </p:nvSpPr>
        <p:spPr>
          <a:xfrm>
            <a:off x="5375074" y="3928272"/>
            <a:ext cx="1504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IfStmt</a:t>
            </a:r>
            <a:endParaRPr lang="fr-FR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7F0A6B9-1CE2-0C0C-838D-6D494CAEE612}"/>
              </a:ext>
            </a:extLst>
          </p:cNvPr>
          <p:cNvSpPr/>
          <p:nvPr/>
        </p:nvSpPr>
        <p:spPr>
          <a:xfrm>
            <a:off x="5723639" y="2598815"/>
            <a:ext cx="167107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FFA2317-2FE8-5EF3-ABD9-8648900A8265}"/>
              </a:ext>
            </a:extLst>
          </p:cNvPr>
          <p:cNvSpPr txBox="1"/>
          <p:nvPr/>
        </p:nvSpPr>
        <p:spPr>
          <a:xfrm>
            <a:off x="5671673" y="2598815"/>
            <a:ext cx="1667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StatementNode</a:t>
            </a:r>
            <a:endParaRPr lang="fr-FR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3BD4556-3B95-1176-5D6C-BAA666B6E7BD}"/>
              </a:ext>
            </a:extLst>
          </p:cNvPr>
          <p:cNvCxnSpPr>
            <a:cxnSpLocks/>
          </p:cNvCxnSpPr>
          <p:nvPr/>
        </p:nvCxnSpPr>
        <p:spPr>
          <a:xfrm flipV="1">
            <a:off x="6514835" y="2968147"/>
            <a:ext cx="0" cy="231511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7D21BD7-AB15-ED43-9259-5D7D462EE453}"/>
              </a:ext>
            </a:extLst>
          </p:cNvPr>
          <p:cNvCxnSpPr>
            <a:cxnSpLocks/>
          </p:cNvCxnSpPr>
          <p:nvPr/>
        </p:nvCxnSpPr>
        <p:spPr>
          <a:xfrm flipV="1">
            <a:off x="5796178" y="3199658"/>
            <a:ext cx="0" cy="24503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8AF2AE0-CE49-8210-23A2-FC8699CA0581}"/>
              </a:ext>
            </a:extLst>
          </p:cNvPr>
          <p:cNvCxnSpPr>
            <a:cxnSpLocks/>
          </p:cNvCxnSpPr>
          <p:nvPr/>
        </p:nvCxnSpPr>
        <p:spPr>
          <a:xfrm flipV="1">
            <a:off x="6730239" y="3199658"/>
            <a:ext cx="0" cy="72861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F32DB98-B065-9F07-29B0-F096A41100EB}"/>
              </a:ext>
            </a:extLst>
          </p:cNvPr>
          <p:cNvCxnSpPr>
            <a:cxnSpLocks/>
          </p:cNvCxnSpPr>
          <p:nvPr/>
        </p:nvCxnSpPr>
        <p:spPr>
          <a:xfrm flipH="1">
            <a:off x="5796178" y="3199658"/>
            <a:ext cx="2318288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CF2C780-8480-C994-4CE0-7A0F62426D32}"/>
              </a:ext>
            </a:extLst>
          </p:cNvPr>
          <p:cNvCxnSpPr>
            <a:cxnSpLocks/>
            <a:stCxn id="79" idx="0"/>
          </p:cNvCxnSpPr>
          <p:nvPr/>
        </p:nvCxnSpPr>
        <p:spPr>
          <a:xfrm flipV="1">
            <a:off x="6559174" y="2215992"/>
            <a:ext cx="0" cy="382823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79E62ABB-E215-36E8-207B-6283F9AB0282}"/>
              </a:ext>
            </a:extLst>
          </p:cNvPr>
          <p:cNvSpPr/>
          <p:nvPr/>
        </p:nvSpPr>
        <p:spPr>
          <a:xfrm>
            <a:off x="5375074" y="4397437"/>
            <a:ext cx="1420823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EDB792C-6BC6-7D04-A933-D331833C1EC2}"/>
              </a:ext>
            </a:extLst>
          </p:cNvPr>
          <p:cNvSpPr txBox="1"/>
          <p:nvPr/>
        </p:nvSpPr>
        <p:spPr>
          <a:xfrm>
            <a:off x="5340253" y="4397437"/>
            <a:ext cx="1599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ForStmt</a:t>
            </a:r>
            <a:endParaRPr lang="fr-FR" dirty="0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B61D1BB-E5F8-65D7-E095-3081437865B1}"/>
              </a:ext>
            </a:extLst>
          </p:cNvPr>
          <p:cNvCxnSpPr>
            <a:cxnSpLocks/>
          </p:cNvCxnSpPr>
          <p:nvPr/>
        </p:nvCxnSpPr>
        <p:spPr>
          <a:xfrm flipV="1">
            <a:off x="6860160" y="2975854"/>
            <a:ext cx="192824" cy="1096773"/>
          </a:xfrm>
          <a:prstGeom prst="straightConnector1">
            <a:avLst/>
          </a:prstGeom>
          <a:ln w="15875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8C4D37E-6381-324E-0527-7EC4F85B67F1}"/>
              </a:ext>
            </a:extLst>
          </p:cNvPr>
          <p:cNvCxnSpPr>
            <a:cxnSpLocks/>
          </p:cNvCxnSpPr>
          <p:nvPr/>
        </p:nvCxnSpPr>
        <p:spPr>
          <a:xfrm flipV="1">
            <a:off x="6904123" y="2975313"/>
            <a:ext cx="213124" cy="1177849"/>
          </a:xfrm>
          <a:prstGeom prst="straightConnector1">
            <a:avLst/>
          </a:prstGeom>
          <a:ln w="15875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A68E1D66-02AB-11DD-88DA-4729FC931C30}"/>
              </a:ext>
            </a:extLst>
          </p:cNvPr>
          <p:cNvCxnSpPr>
            <a:cxnSpLocks/>
            <a:stCxn id="90" idx="3"/>
          </p:cNvCxnSpPr>
          <p:nvPr/>
        </p:nvCxnSpPr>
        <p:spPr>
          <a:xfrm flipV="1">
            <a:off x="6939891" y="2975855"/>
            <a:ext cx="280760" cy="1606248"/>
          </a:xfrm>
          <a:prstGeom prst="straightConnector1">
            <a:avLst/>
          </a:prstGeom>
          <a:ln w="15875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9676BB04-DE7D-E18D-8198-068843ED9A2D}"/>
              </a:ext>
            </a:extLst>
          </p:cNvPr>
          <p:cNvCxnSpPr>
            <a:cxnSpLocks/>
          </p:cNvCxnSpPr>
          <p:nvPr/>
        </p:nvCxnSpPr>
        <p:spPr>
          <a:xfrm flipH="1" flipV="1">
            <a:off x="6787594" y="4070306"/>
            <a:ext cx="83597" cy="2862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3E3EB0CD-D97C-389B-333F-0CBDE83F9F7B}"/>
              </a:ext>
            </a:extLst>
          </p:cNvPr>
          <p:cNvCxnSpPr>
            <a:cxnSpLocks/>
          </p:cNvCxnSpPr>
          <p:nvPr/>
        </p:nvCxnSpPr>
        <p:spPr>
          <a:xfrm>
            <a:off x="6793150" y="4240888"/>
            <a:ext cx="1823172" cy="0"/>
          </a:xfrm>
          <a:prstGeom prst="straightConnector1">
            <a:avLst/>
          </a:prstGeom>
          <a:ln w="15875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3C74835B-9035-6F43-3F80-F05B0C2F5EF8}"/>
              </a:ext>
            </a:extLst>
          </p:cNvPr>
          <p:cNvCxnSpPr>
            <a:cxnSpLocks/>
          </p:cNvCxnSpPr>
          <p:nvPr/>
        </p:nvCxnSpPr>
        <p:spPr>
          <a:xfrm>
            <a:off x="6787594" y="4153162"/>
            <a:ext cx="120617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8D7DA700-5A75-FED7-9532-742ED8951A7E}"/>
              </a:ext>
            </a:extLst>
          </p:cNvPr>
          <p:cNvCxnSpPr>
            <a:cxnSpLocks/>
          </p:cNvCxnSpPr>
          <p:nvPr/>
        </p:nvCxnSpPr>
        <p:spPr>
          <a:xfrm flipV="1">
            <a:off x="5925973" y="2975313"/>
            <a:ext cx="99494" cy="453687"/>
          </a:xfrm>
          <a:prstGeom prst="straightConnector1">
            <a:avLst/>
          </a:prstGeom>
          <a:ln w="15875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B33C9AE-A091-CD5B-BB5A-677B8CC3F25A}"/>
              </a:ext>
            </a:extLst>
          </p:cNvPr>
          <p:cNvSpPr/>
          <p:nvPr/>
        </p:nvSpPr>
        <p:spPr>
          <a:xfrm>
            <a:off x="5379411" y="4854495"/>
            <a:ext cx="1420823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D627A75-3785-B124-D007-23CD45CA22F6}"/>
              </a:ext>
            </a:extLst>
          </p:cNvPr>
          <p:cNvSpPr txBox="1"/>
          <p:nvPr/>
        </p:nvSpPr>
        <p:spPr>
          <a:xfrm>
            <a:off x="5344590" y="4854495"/>
            <a:ext cx="1599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SwitchStmt</a:t>
            </a:r>
            <a:endParaRPr lang="fr-FR" dirty="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DD88D955-4159-B59B-CA71-ABDCEFFAD847}"/>
              </a:ext>
            </a:extLst>
          </p:cNvPr>
          <p:cNvSpPr/>
          <p:nvPr/>
        </p:nvSpPr>
        <p:spPr>
          <a:xfrm>
            <a:off x="7309477" y="3437312"/>
            <a:ext cx="1576685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07C9326-9D61-F304-04D4-E0469AC70A6F}"/>
              </a:ext>
            </a:extLst>
          </p:cNvPr>
          <p:cNvSpPr txBox="1"/>
          <p:nvPr/>
        </p:nvSpPr>
        <p:spPr>
          <a:xfrm>
            <a:off x="7257511" y="3437312"/>
            <a:ext cx="1628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ExpressionStmt</a:t>
            </a:r>
            <a:endParaRPr lang="fr-FR" dirty="0"/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4DB9BBA1-9F09-5CA1-D912-3A4706C1DC82}"/>
              </a:ext>
            </a:extLst>
          </p:cNvPr>
          <p:cNvCxnSpPr>
            <a:cxnSpLocks/>
          </p:cNvCxnSpPr>
          <p:nvPr/>
        </p:nvCxnSpPr>
        <p:spPr>
          <a:xfrm flipV="1">
            <a:off x="8114466" y="3199658"/>
            <a:ext cx="0" cy="24503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E0DD8A2E-A3A7-0481-F619-3339A60A91D3}"/>
              </a:ext>
            </a:extLst>
          </p:cNvPr>
          <p:cNvCxnSpPr>
            <a:cxnSpLocks/>
            <a:endCxn id="90" idx="3"/>
          </p:cNvCxnSpPr>
          <p:nvPr/>
        </p:nvCxnSpPr>
        <p:spPr>
          <a:xfrm>
            <a:off x="6798133" y="4575345"/>
            <a:ext cx="141758" cy="6758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894321B6-6EBE-A3C4-C7CC-8974080F7115}"/>
              </a:ext>
            </a:extLst>
          </p:cNvPr>
          <p:cNvSpPr txBox="1"/>
          <p:nvPr/>
        </p:nvSpPr>
        <p:spPr>
          <a:xfrm>
            <a:off x="5831525" y="517289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…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AC205ADF-D53A-9786-8DBC-2936136EFC3E}"/>
              </a:ext>
            </a:extLst>
          </p:cNvPr>
          <p:cNvCxnSpPr>
            <a:cxnSpLocks/>
          </p:cNvCxnSpPr>
          <p:nvPr/>
        </p:nvCxnSpPr>
        <p:spPr>
          <a:xfrm flipV="1">
            <a:off x="2465313" y="3686285"/>
            <a:ext cx="563637" cy="1637375"/>
          </a:xfrm>
          <a:prstGeom prst="straightConnector1">
            <a:avLst/>
          </a:prstGeom>
          <a:ln w="15875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DAAAD8D9-CF94-FCF0-A99C-C10B39005308}"/>
              </a:ext>
            </a:extLst>
          </p:cNvPr>
          <p:cNvCxnSpPr>
            <a:cxnSpLocks/>
            <a:endCxn id="76" idx="1"/>
          </p:cNvCxnSpPr>
          <p:nvPr/>
        </p:nvCxnSpPr>
        <p:spPr>
          <a:xfrm flipV="1">
            <a:off x="3028950" y="3621978"/>
            <a:ext cx="1910273" cy="64307"/>
          </a:xfrm>
          <a:prstGeom prst="straightConnector1">
            <a:avLst/>
          </a:prstGeom>
          <a:ln w="15875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31A3867A-2399-C8AD-55D7-2D6A1A147406}"/>
              </a:ext>
            </a:extLst>
          </p:cNvPr>
          <p:cNvSpPr/>
          <p:nvPr/>
        </p:nvSpPr>
        <p:spPr>
          <a:xfrm>
            <a:off x="9361253" y="5352485"/>
            <a:ext cx="1111755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272DB13-6E86-2BCA-31DF-620628334973}"/>
              </a:ext>
            </a:extLst>
          </p:cNvPr>
          <p:cNvSpPr txBox="1"/>
          <p:nvPr/>
        </p:nvSpPr>
        <p:spPr>
          <a:xfrm>
            <a:off x="9309287" y="5352485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ApplyExpr</a:t>
            </a:r>
            <a:endParaRPr lang="fr-FR" dirty="0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A14574A3-D644-A59B-2B66-AE5D715906AF}"/>
              </a:ext>
            </a:extLst>
          </p:cNvPr>
          <p:cNvSpPr/>
          <p:nvPr/>
        </p:nvSpPr>
        <p:spPr>
          <a:xfrm>
            <a:off x="9986456" y="3444694"/>
            <a:ext cx="1420827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4144E90-27D4-FE97-EC59-A2E33B02A9A2}"/>
              </a:ext>
            </a:extLst>
          </p:cNvPr>
          <p:cNvSpPr txBox="1"/>
          <p:nvPr/>
        </p:nvSpPr>
        <p:spPr>
          <a:xfrm>
            <a:off x="9986460" y="3444694"/>
            <a:ext cx="1504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UnaryOpExpr</a:t>
            </a:r>
            <a:endParaRPr lang="fr-FR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71222A9B-C2FC-4392-2D15-5FDC08A2F80B}"/>
              </a:ext>
            </a:extLst>
          </p:cNvPr>
          <p:cNvSpPr/>
          <p:nvPr/>
        </p:nvSpPr>
        <p:spPr>
          <a:xfrm>
            <a:off x="10177032" y="2598815"/>
            <a:ext cx="1054426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5E806A54-28D7-0309-B693-44EB7E56B0D5}"/>
              </a:ext>
            </a:extLst>
          </p:cNvPr>
          <p:cNvSpPr txBox="1"/>
          <p:nvPr/>
        </p:nvSpPr>
        <p:spPr>
          <a:xfrm>
            <a:off x="10133845" y="2605981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ExprNode</a:t>
            </a:r>
            <a:endParaRPr lang="fr-FR" dirty="0"/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5F439D72-E29D-0C2F-0E4E-9E515F3A055D}"/>
              </a:ext>
            </a:extLst>
          </p:cNvPr>
          <p:cNvCxnSpPr>
            <a:cxnSpLocks/>
          </p:cNvCxnSpPr>
          <p:nvPr/>
        </p:nvCxnSpPr>
        <p:spPr>
          <a:xfrm flipV="1">
            <a:off x="10693775" y="2969870"/>
            <a:ext cx="0" cy="213352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47C90F18-2BF2-C748-4286-6B8051ADFE5B}"/>
              </a:ext>
            </a:extLst>
          </p:cNvPr>
          <p:cNvSpPr/>
          <p:nvPr/>
        </p:nvSpPr>
        <p:spPr>
          <a:xfrm>
            <a:off x="9986460" y="3913859"/>
            <a:ext cx="1420823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D99D6270-8709-8E75-8E46-7AAB6BA254AE}"/>
              </a:ext>
            </a:extLst>
          </p:cNvPr>
          <p:cNvSpPr txBox="1"/>
          <p:nvPr/>
        </p:nvSpPr>
        <p:spPr>
          <a:xfrm>
            <a:off x="9951639" y="3913859"/>
            <a:ext cx="1599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BinaryOpExpr</a:t>
            </a:r>
            <a:endParaRPr lang="fr-FR" dirty="0"/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565C988E-8E27-796E-C713-4ED24AA30BF9}"/>
              </a:ext>
            </a:extLst>
          </p:cNvPr>
          <p:cNvCxnSpPr>
            <a:cxnSpLocks/>
          </p:cNvCxnSpPr>
          <p:nvPr/>
        </p:nvCxnSpPr>
        <p:spPr>
          <a:xfrm flipH="1" flipV="1">
            <a:off x="11348518" y="2760112"/>
            <a:ext cx="135064" cy="828938"/>
          </a:xfrm>
          <a:prstGeom prst="straightConnector1">
            <a:avLst/>
          </a:prstGeom>
          <a:ln w="15875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E629BFCD-FE03-FC5F-F6D3-8D4493F09A93}"/>
              </a:ext>
            </a:extLst>
          </p:cNvPr>
          <p:cNvCxnSpPr>
            <a:cxnSpLocks/>
          </p:cNvCxnSpPr>
          <p:nvPr/>
        </p:nvCxnSpPr>
        <p:spPr>
          <a:xfrm flipH="1" flipV="1">
            <a:off x="11446373" y="2760112"/>
            <a:ext cx="230960" cy="1222059"/>
          </a:xfrm>
          <a:prstGeom prst="straightConnector1">
            <a:avLst/>
          </a:prstGeom>
          <a:ln w="15875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10523CA2-0A99-D062-ABEC-A58C105298F2}"/>
              </a:ext>
            </a:extLst>
          </p:cNvPr>
          <p:cNvCxnSpPr>
            <a:cxnSpLocks/>
          </p:cNvCxnSpPr>
          <p:nvPr/>
        </p:nvCxnSpPr>
        <p:spPr>
          <a:xfrm flipH="1" flipV="1">
            <a:off x="11535575" y="2760112"/>
            <a:ext cx="260840" cy="1338413"/>
          </a:xfrm>
          <a:prstGeom prst="straightConnector1">
            <a:avLst/>
          </a:prstGeom>
          <a:ln w="15875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758CBC13-ADD1-596D-2C9E-92081B14A9BC}"/>
              </a:ext>
            </a:extLst>
          </p:cNvPr>
          <p:cNvCxnSpPr>
            <a:cxnSpLocks/>
          </p:cNvCxnSpPr>
          <p:nvPr/>
        </p:nvCxnSpPr>
        <p:spPr>
          <a:xfrm flipH="1" flipV="1">
            <a:off x="11398980" y="3586728"/>
            <a:ext cx="83597" cy="2862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719B0955-22EB-E9FD-7EF1-F9C1D7146CE4}"/>
              </a:ext>
            </a:extLst>
          </p:cNvPr>
          <p:cNvCxnSpPr>
            <a:cxnSpLocks/>
          </p:cNvCxnSpPr>
          <p:nvPr/>
        </p:nvCxnSpPr>
        <p:spPr>
          <a:xfrm>
            <a:off x="11398980" y="3985270"/>
            <a:ext cx="278353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B4025EC-EDF6-8B8C-DFC0-C5C11099423E}"/>
              </a:ext>
            </a:extLst>
          </p:cNvPr>
          <p:cNvSpPr/>
          <p:nvPr/>
        </p:nvSpPr>
        <p:spPr>
          <a:xfrm>
            <a:off x="10021277" y="4370917"/>
            <a:ext cx="1420823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1B4497B4-B382-91E6-2B59-A21310D6B62A}"/>
              </a:ext>
            </a:extLst>
          </p:cNvPr>
          <p:cNvSpPr txBox="1"/>
          <p:nvPr/>
        </p:nvSpPr>
        <p:spPr>
          <a:xfrm>
            <a:off x="9986456" y="4370917"/>
            <a:ext cx="1599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TernaryOpExpr</a:t>
            </a:r>
            <a:endParaRPr lang="fr-FR" dirty="0"/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D88C44D5-9DBB-45E1-E34F-6889F7CCF8E2}"/>
              </a:ext>
            </a:extLst>
          </p:cNvPr>
          <p:cNvCxnSpPr>
            <a:cxnSpLocks/>
          </p:cNvCxnSpPr>
          <p:nvPr/>
        </p:nvCxnSpPr>
        <p:spPr>
          <a:xfrm>
            <a:off x="11409519" y="4091767"/>
            <a:ext cx="390595" cy="3659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36F8E3A0-C33F-319C-EC91-B4BDE5B28CDC}"/>
              </a:ext>
            </a:extLst>
          </p:cNvPr>
          <p:cNvCxnSpPr>
            <a:cxnSpLocks/>
          </p:cNvCxnSpPr>
          <p:nvPr/>
        </p:nvCxnSpPr>
        <p:spPr>
          <a:xfrm>
            <a:off x="6787594" y="4698388"/>
            <a:ext cx="1844777" cy="5343"/>
          </a:xfrm>
          <a:prstGeom prst="straightConnector1">
            <a:avLst/>
          </a:prstGeom>
          <a:ln w="15875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4CE0A708-6EA3-C89B-7596-D7FFF2AEDAC1}"/>
              </a:ext>
            </a:extLst>
          </p:cNvPr>
          <p:cNvCxnSpPr>
            <a:cxnSpLocks/>
          </p:cNvCxnSpPr>
          <p:nvPr/>
        </p:nvCxnSpPr>
        <p:spPr>
          <a:xfrm flipV="1">
            <a:off x="10693775" y="2215992"/>
            <a:ext cx="0" cy="382823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2D8CBD00-0395-D970-8008-1FDFD0463714}"/>
              </a:ext>
            </a:extLst>
          </p:cNvPr>
          <p:cNvCxnSpPr>
            <a:cxnSpLocks/>
          </p:cNvCxnSpPr>
          <p:nvPr/>
        </p:nvCxnSpPr>
        <p:spPr>
          <a:xfrm flipH="1" flipV="1">
            <a:off x="9671713" y="3182851"/>
            <a:ext cx="2128401" cy="16807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9B300C20-E594-BAA0-745A-ED1E327732AB}"/>
              </a:ext>
            </a:extLst>
          </p:cNvPr>
          <p:cNvCxnSpPr>
            <a:cxnSpLocks/>
          </p:cNvCxnSpPr>
          <p:nvPr/>
        </p:nvCxnSpPr>
        <p:spPr>
          <a:xfrm flipV="1">
            <a:off x="10824403" y="3206824"/>
            <a:ext cx="0" cy="22217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Rectangle 175">
            <a:extLst>
              <a:ext uri="{FF2B5EF4-FFF2-40B4-BE49-F238E27FC236}">
                <a16:creationId xmlns:a16="http://schemas.microsoft.com/office/drawing/2014/main" id="{CE42CE7D-CB19-9423-9D13-D945A78F25AD}"/>
              </a:ext>
            </a:extLst>
          </p:cNvPr>
          <p:cNvSpPr/>
          <p:nvPr/>
        </p:nvSpPr>
        <p:spPr>
          <a:xfrm>
            <a:off x="9307789" y="5973896"/>
            <a:ext cx="1111755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A8FCC13-0D1D-904E-1E4E-952E4F01F77B}"/>
              </a:ext>
            </a:extLst>
          </p:cNvPr>
          <p:cNvSpPr txBox="1"/>
          <p:nvPr/>
        </p:nvSpPr>
        <p:spPr>
          <a:xfrm>
            <a:off x="9255823" y="5973896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FieldAccess</a:t>
            </a:r>
            <a:endParaRPr lang="fr-FR" dirty="0"/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8E60B2D6-A424-A57E-2CAA-038D56EE9768}"/>
              </a:ext>
            </a:extLst>
          </p:cNvPr>
          <p:cNvCxnSpPr>
            <a:cxnSpLocks/>
          </p:cNvCxnSpPr>
          <p:nvPr/>
        </p:nvCxnSpPr>
        <p:spPr>
          <a:xfrm flipV="1">
            <a:off x="2247197" y="3171040"/>
            <a:ext cx="32530" cy="213969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9E0E360E-241A-1C4D-85F3-B533FAABCDCB}"/>
              </a:ext>
            </a:extLst>
          </p:cNvPr>
          <p:cNvCxnSpPr>
            <a:cxnSpLocks/>
          </p:cNvCxnSpPr>
          <p:nvPr/>
        </p:nvCxnSpPr>
        <p:spPr>
          <a:xfrm flipV="1">
            <a:off x="9674343" y="3177201"/>
            <a:ext cx="0" cy="2133535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9B5EE9BF-865F-A9F3-3646-316C90199677}"/>
              </a:ext>
            </a:extLst>
          </p:cNvPr>
          <p:cNvCxnSpPr>
            <a:cxnSpLocks/>
            <a:stCxn id="146" idx="0"/>
          </p:cNvCxnSpPr>
          <p:nvPr/>
        </p:nvCxnSpPr>
        <p:spPr>
          <a:xfrm flipV="1">
            <a:off x="9875308" y="3199658"/>
            <a:ext cx="9999" cy="2152827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EBFCBA6E-662A-E95C-A60E-8CF91F4D9EA5}"/>
              </a:ext>
            </a:extLst>
          </p:cNvPr>
          <p:cNvCxnSpPr>
            <a:cxnSpLocks/>
            <a:stCxn id="146" idx="1"/>
          </p:cNvCxnSpPr>
          <p:nvPr/>
        </p:nvCxnSpPr>
        <p:spPr>
          <a:xfrm flipH="1" flipV="1">
            <a:off x="4841133" y="5529320"/>
            <a:ext cx="4468154" cy="7831"/>
          </a:xfrm>
          <a:prstGeom prst="straightConnector1">
            <a:avLst/>
          </a:prstGeom>
          <a:ln w="15875"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D1BB7348-4BDA-D1A1-BF30-D7B8DA3EA3EE}"/>
              </a:ext>
            </a:extLst>
          </p:cNvPr>
          <p:cNvCxnSpPr>
            <a:cxnSpLocks/>
            <a:stCxn id="177" idx="1"/>
            <a:endCxn id="66" idx="3"/>
          </p:cNvCxnSpPr>
          <p:nvPr/>
        </p:nvCxnSpPr>
        <p:spPr>
          <a:xfrm flipH="1" flipV="1">
            <a:off x="4642960" y="6120876"/>
            <a:ext cx="4612863" cy="37686"/>
          </a:xfrm>
          <a:prstGeom prst="straightConnector1">
            <a:avLst/>
          </a:prstGeom>
          <a:ln w="15875"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" name="Rectangle 205">
            <a:extLst>
              <a:ext uri="{FF2B5EF4-FFF2-40B4-BE49-F238E27FC236}">
                <a16:creationId xmlns:a16="http://schemas.microsoft.com/office/drawing/2014/main" id="{B2F58A3B-7A1D-7005-8CFC-3C1026924867}"/>
              </a:ext>
            </a:extLst>
          </p:cNvPr>
          <p:cNvSpPr/>
          <p:nvPr/>
        </p:nvSpPr>
        <p:spPr>
          <a:xfrm>
            <a:off x="7303945" y="4845533"/>
            <a:ext cx="1779717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3104A713-6B87-AD7F-44C7-9FA62C76265B}"/>
              </a:ext>
            </a:extLst>
          </p:cNvPr>
          <p:cNvSpPr txBox="1"/>
          <p:nvPr/>
        </p:nvSpPr>
        <p:spPr>
          <a:xfrm>
            <a:off x="7252348" y="4827819"/>
            <a:ext cx="1844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LocalVarDeclStmt</a:t>
            </a:r>
            <a:endParaRPr lang="fr-FR" dirty="0"/>
          </a:p>
        </p:txBody>
      </p: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E6399A11-9CD7-B20E-4495-E0766E4DE008}"/>
              </a:ext>
            </a:extLst>
          </p:cNvPr>
          <p:cNvCxnSpPr>
            <a:cxnSpLocks/>
            <a:stCxn id="177" idx="0"/>
            <a:endCxn id="146" idx="2"/>
          </p:cNvCxnSpPr>
          <p:nvPr/>
        </p:nvCxnSpPr>
        <p:spPr>
          <a:xfrm flipH="1" flipV="1">
            <a:off x="9875308" y="5721817"/>
            <a:ext cx="9053" cy="252079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66DB3492-EC2D-03BC-1031-21BEF269EA7A}"/>
              </a:ext>
            </a:extLst>
          </p:cNvPr>
          <p:cNvCxnSpPr>
            <a:cxnSpLocks/>
          </p:cNvCxnSpPr>
          <p:nvPr/>
        </p:nvCxnSpPr>
        <p:spPr>
          <a:xfrm flipV="1">
            <a:off x="10564856" y="5223827"/>
            <a:ext cx="86950" cy="324485"/>
          </a:xfrm>
          <a:prstGeom prst="straightConnector1">
            <a:avLst/>
          </a:prstGeom>
          <a:ln w="15875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B3F5FCFE-93D9-E245-91E1-86E607A0EF57}"/>
              </a:ext>
            </a:extLst>
          </p:cNvPr>
          <p:cNvCxnSpPr>
            <a:cxnSpLocks/>
          </p:cNvCxnSpPr>
          <p:nvPr/>
        </p:nvCxnSpPr>
        <p:spPr>
          <a:xfrm flipH="1" flipV="1">
            <a:off x="10480254" y="5545990"/>
            <a:ext cx="83597" cy="2862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1E687886-5394-58F1-E26A-67281F82DB41}"/>
              </a:ext>
            </a:extLst>
          </p:cNvPr>
          <p:cNvCxnSpPr>
            <a:cxnSpLocks/>
          </p:cNvCxnSpPr>
          <p:nvPr/>
        </p:nvCxnSpPr>
        <p:spPr>
          <a:xfrm flipV="1">
            <a:off x="10531035" y="5834077"/>
            <a:ext cx="86950" cy="324485"/>
          </a:xfrm>
          <a:prstGeom prst="straightConnector1">
            <a:avLst/>
          </a:prstGeom>
          <a:ln w="15875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FB3795C5-5605-85F5-F599-84C72EA0E368}"/>
              </a:ext>
            </a:extLst>
          </p:cNvPr>
          <p:cNvCxnSpPr>
            <a:cxnSpLocks/>
          </p:cNvCxnSpPr>
          <p:nvPr/>
        </p:nvCxnSpPr>
        <p:spPr>
          <a:xfrm flipH="1" flipV="1">
            <a:off x="10446433" y="6156240"/>
            <a:ext cx="83597" cy="2862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E2E453A6-DB48-3ADD-88D1-33027B0D98D8}"/>
              </a:ext>
            </a:extLst>
          </p:cNvPr>
          <p:cNvCxnSpPr>
            <a:cxnSpLocks/>
          </p:cNvCxnSpPr>
          <p:nvPr/>
        </p:nvCxnSpPr>
        <p:spPr>
          <a:xfrm flipV="1">
            <a:off x="8621387" y="2806766"/>
            <a:ext cx="1105300" cy="1454299"/>
          </a:xfrm>
          <a:prstGeom prst="straightConnector1">
            <a:avLst/>
          </a:prstGeom>
          <a:ln w="15875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B19D1E5B-FF45-4D8F-DC43-36A75260BCD7}"/>
              </a:ext>
            </a:extLst>
          </p:cNvPr>
          <p:cNvCxnSpPr>
            <a:cxnSpLocks/>
          </p:cNvCxnSpPr>
          <p:nvPr/>
        </p:nvCxnSpPr>
        <p:spPr>
          <a:xfrm flipV="1">
            <a:off x="8618456" y="2925122"/>
            <a:ext cx="1137770" cy="1760327"/>
          </a:xfrm>
          <a:prstGeom prst="straightConnector1">
            <a:avLst/>
          </a:prstGeom>
          <a:ln w="15875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97595801-2CA4-068C-0C27-0ADB05831F4B}"/>
              </a:ext>
            </a:extLst>
          </p:cNvPr>
          <p:cNvCxnSpPr>
            <a:cxnSpLocks/>
          </p:cNvCxnSpPr>
          <p:nvPr/>
        </p:nvCxnSpPr>
        <p:spPr>
          <a:xfrm flipV="1">
            <a:off x="8881154" y="2680212"/>
            <a:ext cx="832637" cy="955566"/>
          </a:xfrm>
          <a:prstGeom prst="straightConnector1">
            <a:avLst/>
          </a:prstGeom>
          <a:ln w="15875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321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B7DE8-901A-3964-46D6-080CFE7DF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0145"/>
          </a:xfrm>
        </p:spPr>
        <p:txBody>
          <a:bodyPr/>
          <a:lstStyle/>
          <a:p>
            <a:pPr algn="ctr"/>
            <a:r>
              <a:rPr lang="fr-FR" dirty="0" err="1"/>
              <a:t>Declaration</a:t>
            </a: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20B5DD-06F1-7C28-AD1C-237DD25F983F}"/>
              </a:ext>
            </a:extLst>
          </p:cNvPr>
          <p:cNvSpPr txBox="1"/>
          <p:nvPr/>
        </p:nvSpPr>
        <p:spPr>
          <a:xfrm>
            <a:off x="2438400" y="3220720"/>
            <a:ext cx="781021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Something </a:t>
            </a:r>
            <a:r>
              <a:rPr lang="fr-FR" sz="2800" dirty="0" err="1"/>
              <a:t>that</a:t>
            </a:r>
            <a:r>
              <a:rPr lang="fr-FR" sz="2800" dirty="0"/>
              <a:t> can </a:t>
            </a:r>
            <a:r>
              <a:rPr lang="fr-FR" sz="2800" dirty="0" err="1"/>
              <a:t>be</a:t>
            </a:r>
            <a:r>
              <a:rPr lang="fr-FR" sz="2800" dirty="0"/>
              <a:t> </a:t>
            </a:r>
            <a:r>
              <a:rPr lang="fr-FR" sz="2800" dirty="0" err="1"/>
              <a:t>prefixed</a:t>
            </a:r>
            <a:r>
              <a:rPr lang="fr-FR" sz="2800" dirty="0"/>
              <a:t> </a:t>
            </a:r>
            <a:r>
              <a:rPr lang="fr-FR" sz="2800" dirty="0" err="1"/>
              <a:t>with</a:t>
            </a:r>
            <a:r>
              <a:rPr lang="fr-FR" sz="2800" dirty="0"/>
              <a:t> </a:t>
            </a:r>
            <a:r>
              <a:rPr lang="fr-FR" sz="2800" dirty="0" err="1"/>
              <a:t>access</a:t>
            </a:r>
            <a:r>
              <a:rPr lang="fr-FR" sz="2800" dirty="0"/>
              <a:t> modifier</a:t>
            </a:r>
          </a:p>
          <a:p>
            <a:r>
              <a:rPr lang="fr-FR" sz="2800" dirty="0"/>
              <a:t>« </a:t>
            </a:r>
            <a:r>
              <a:rPr lang="fr-FR" sz="2800" dirty="0" err="1"/>
              <a:t>public|protected|private</a:t>
            </a:r>
            <a:r>
              <a:rPr lang="fr-FR" sz="2800" dirty="0"/>
              <a:t> »   « </a:t>
            </a:r>
            <a:r>
              <a:rPr lang="fr-FR" sz="2800" dirty="0" err="1"/>
              <a:t>static</a:t>
            </a:r>
            <a:r>
              <a:rPr lang="fr-FR" sz="2800" dirty="0"/>
              <a:t> »  « final »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2EF35A-3A27-BBC0-9CE1-CBCD3F9AE681}"/>
              </a:ext>
            </a:extLst>
          </p:cNvPr>
          <p:cNvSpPr txBox="1"/>
          <p:nvPr/>
        </p:nvSpPr>
        <p:spPr>
          <a:xfrm>
            <a:off x="2514600" y="4810760"/>
            <a:ext cx="8325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A </a:t>
            </a:r>
            <a:r>
              <a:rPr lang="fr-FR" sz="2400" dirty="0" err="1"/>
              <a:t>declaration</a:t>
            </a:r>
            <a:r>
              <a:rPr lang="fr-FR" sz="2400" dirty="0"/>
              <a:t> </a:t>
            </a:r>
            <a:r>
              <a:rPr lang="fr-FR" sz="2400" dirty="0" err="1"/>
              <a:t>produces</a:t>
            </a:r>
            <a:r>
              <a:rPr lang="fr-FR" sz="2400" dirty="0"/>
              <a:t> a « </a:t>
            </a:r>
            <a:r>
              <a:rPr lang="fr-FR" sz="2400" dirty="0" err="1"/>
              <a:t>symbol</a:t>
            </a:r>
            <a:r>
              <a:rPr lang="fr-FR" sz="2400" dirty="0"/>
              <a:t> », </a:t>
            </a:r>
            <a:r>
              <a:rPr lang="fr-FR" sz="2400" dirty="0" err="1"/>
              <a:t>that</a:t>
            </a:r>
            <a:r>
              <a:rPr lang="fr-FR" sz="2400" dirty="0"/>
              <a:t> can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imported</a:t>
            </a:r>
            <a:r>
              <a:rPr lang="fr-FR" sz="2400" dirty="0"/>
              <a:t> / </a:t>
            </a:r>
            <a:r>
              <a:rPr lang="fr-FR" sz="2400" dirty="0" err="1"/>
              <a:t>used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669770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1362</TotalTime>
  <Words>1775</Words>
  <Application>Microsoft Office PowerPoint</Application>
  <PresentationFormat>Widescreen</PresentationFormat>
  <Paragraphs>382</Paragraphs>
  <Slides>34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Java Langage &amp; JRE Internal Basics</vt:lpstr>
      <vt:lpstr>Outline</vt:lpstr>
      <vt:lpstr>Compile – Runtime Chain</vt:lpstr>
      <vt:lpstr>Compile (+Extension) – Runtime(+JVM Agent) Chain</vt:lpstr>
      <vt:lpstr>Compile steps</vt:lpstr>
      <vt:lpstr>Javac .. steps</vt:lpstr>
      <vt:lpstr>Javac .. steps</vt:lpstr>
      <vt:lpstr>Abstract Syntaxic Tree</vt:lpstr>
      <vt:lpstr>Declaration</vt:lpstr>
      <vt:lpstr>Statement</vt:lpstr>
      <vt:lpstr>Expression</vt:lpstr>
      <vt:lpstr>Declaration examples</vt:lpstr>
      <vt:lpstr>Statement / Expression Examples</vt:lpstr>
      <vt:lpstr>Symbol</vt:lpstr>
      <vt:lpstr>Explicit Reflection Loading  / Implicit Link for bytecode</vt:lpstr>
      <vt:lpstr>Type Descriptor &amp; Symbol Name Mangling</vt:lpstr>
      <vt:lpstr>Example Type Descriptor &amp; Symbol Names </vt:lpstr>
      <vt:lpstr>Notice: Generic Types =&gt; same as &lt;Object&gt;  exact Type Erased in Descriptor « Type Erasure »</vt:lpstr>
      <vt:lpstr>Overload method signatures</vt:lpstr>
      <vt:lpstr>Notice 2 : return type not in symbol name</vt:lpstr>
      <vt:lpstr>Compiled OK … BUT change in CLASSPATH =&gt; LinkError</vt:lpstr>
      <vt:lpstr>Internally …  « getfield » =&gt; « _fast_*getfield »</vt:lpstr>
      <vt:lpstr>Cf OpenJdk .. src/hotspot/share/interpreter/bytecodes.hpp</vt:lpstr>
      <vt:lpstr>linkResolver.cpp + cpCache.cpp + rewriter.cpp ..</vt:lpstr>
      <vt:lpstr>Idem « invoke* » =&gt; « fast_invoke* »</vt:lpstr>
      <vt:lpstr>Different « invoke* » : {static|special|virtual|interface|dynamic}</vt:lpstr>
      <vt:lpstr>invokestatic</vt:lpstr>
      <vt:lpstr>invokevirtual</vt:lpstr>
      <vt:lpstr>invokevirtual  .. slower than invokestatic</vt:lpstr>
      <vt:lpstr>invokeinterface</vt:lpstr>
      <vt:lpstr>invokeinterface</vt:lpstr>
      <vt:lpstr>invokeinterface .. slower than invokevirtual</vt:lpstr>
      <vt:lpstr>Remark: abstract class vs interface</vt:lpstr>
      <vt:lpstr>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Langage &amp; JRE Internal Basics</dc:title>
  <dc:creator>arnaud.nauwynck@gmail.com</dc:creator>
  <cp:lastModifiedBy>arnaud.nauwynck@gmail.com</cp:lastModifiedBy>
  <cp:revision>68</cp:revision>
  <dcterms:created xsi:type="dcterms:W3CDTF">2022-07-31T13:50:56Z</dcterms:created>
  <dcterms:modified xsi:type="dcterms:W3CDTF">2022-08-01T22:52:26Z</dcterms:modified>
</cp:coreProperties>
</file>