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7" r:id="rId13"/>
    <p:sldId id="289" r:id="rId14"/>
    <p:sldId id="288" r:id="rId15"/>
    <p:sldId id="286" r:id="rId16"/>
    <p:sldId id="279" r:id="rId17"/>
    <p:sldId id="285" r:id="rId18"/>
    <p:sldId id="266" r:id="rId19"/>
    <p:sldId id="290" r:id="rId20"/>
    <p:sldId id="291" r:id="rId21"/>
    <p:sldId id="292" r:id="rId22"/>
    <p:sldId id="278" r:id="rId23"/>
    <p:sldId id="280" r:id="rId24"/>
    <p:sldId id="267" r:id="rId25"/>
    <p:sldId id="268" r:id="rId26"/>
    <p:sldId id="269" r:id="rId27"/>
    <p:sldId id="270" r:id="rId28"/>
    <p:sldId id="282" r:id="rId29"/>
    <p:sldId id="283" r:id="rId30"/>
    <p:sldId id="284" r:id="rId31"/>
    <p:sldId id="281" r:id="rId32"/>
    <p:sldId id="271" r:id="rId33"/>
    <p:sldId id="272" r:id="rId34"/>
    <p:sldId id="273" r:id="rId35"/>
    <p:sldId id="293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8" autoAdjust="0"/>
    <p:restoredTop sz="94660"/>
  </p:normalViewPr>
  <p:slideViewPr>
    <p:cSldViewPr snapToGrid="0">
      <p:cViewPr>
        <p:scale>
          <a:sx n="75" d="100"/>
          <a:sy n="75" d="100"/>
        </p:scale>
        <p:origin x="269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969F-B5A5-4BF5-AB9B-B68BF6C0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5804-F231-4954-8BC2-0E2CA93E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C56A-1F59-4405-A769-E37730AE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6432-0012-4A87-B4E6-8F1D03B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C86E-D215-4141-B89D-155BF92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5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61D3-B5DC-4B97-8DF2-2199EABB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D245-0D4A-4C60-8626-93C5E021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8587-3666-46BC-9A3F-6E672B1F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BDE1-6C88-495E-80BD-4A01E718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4039-A865-4BC2-BDD0-90979214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59C7F-A17F-4802-AC0D-51218220D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4138-3382-4180-BB85-B332146D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3290-61AB-4885-8D6D-D8C7CF74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3CCC-2A57-4B8A-8F8E-C1C2B0CF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D903-8995-4122-8840-BE154266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33D5-2A4D-4C89-9BFD-91C1866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1E99-822F-4A0B-8AF5-F0241399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711C-8581-4CD7-8B79-C4AA16B3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E2BB-4D08-45D1-A943-74A0EA6C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A694-6E82-45E2-B184-F7E0F38D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187-F0DE-4CE1-804B-B675E3B3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AA7AB-7843-420D-9098-01BF4D9D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6468-221B-4492-A0A9-B136030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9ED4-8245-46CC-9F3D-99A2D63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D525-5FB1-4ADA-928C-7A348421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BF-E965-4AD5-B9DF-167479F6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BEAD-E20A-45F4-949A-0E4554C6A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779CC-6AE4-42FD-94F5-7629E8EA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66ED-F7B5-4F22-ABDB-2A3248AB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7ED1-B018-4914-B430-643B94E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249-FDDA-4188-92B2-42F3094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439E-C929-4B17-9AEC-C567E4F7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6683-335D-47E2-B052-CD7DA475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32653-9311-42EA-92B4-6DA663B7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75EB3-AADE-40E5-A92B-13E216AF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FF362-6790-4EE1-A212-E43283900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C3D4-6F66-4D47-B50A-FCA2F7F0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562E-61DC-4B3A-B979-9D9E513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5E084-2BDA-4BEF-BA5D-BC0033D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23DB-A378-4A98-B7B9-4AD4B9CD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670C4-2807-42C9-B258-73780BE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52C99-5D16-440C-B83A-ADC56FB0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A333A-37CF-4EFC-9CD7-98FA4C04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0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F270F-D19B-483E-A935-4A3B5BB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AEF4-CDD4-4119-9EA5-C8A5ADE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0622-2639-4F51-B114-2C4DBB70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D87-0CCE-45B9-9F57-46732B67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A834-044B-4851-8C77-C803F556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2B2A5-4B71-4EE4-8132-72227E0D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FB99-F238-427F-9C63-6561B7D8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8505-F1D4-41AA-A533-9E9B66C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9D82-9A15-4E2B-A1CD-7A28140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4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F9C0-BC80-4132-8C34-D9ECB606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FCB27-3098-42C6-8AAB-0051AB4E8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233CF-BA98-48CA-B1D6-EFA2018E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5155-BDB3-4CDE-A1FA-F4CA4695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E2B7-AFB1-4D34-9795-8EC96C42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15E2-7476-4AB4-95A3-54BB4EEA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F086F-F585-4DAD-9EA9-F0ED3128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1DAC-E3F6-4D88-90F9-6BC232BC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9A72-471D-4F1D-A3DA-9B7CD837C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22D9-C833-471E-BAD0-0327694E84E4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1159-77C0-424C-AFAB-902DE2D47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48-D2EE-4D49-B0EA-71E0DB67D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A593-5C66-490A-A287-BFB424B65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3F77-5A8A-4A02-9DE7-AD1951CAF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Design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Part1 : </a:t>
            </a:r>
            <a:r>
              <a:rPr lang="fr-FR" dirty="0" err="1"/>
              <a:t>Entity</a:t>
            </a:r>
            <a:r>
              <a:rPr lang="fr-FR" dirty="0"/>
              <a:t> (Domain)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E26CB-43CD-4437-8758-B3045C5CD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DTO – </a:t>
            </a:r>
            <a:r>
              <a:rPr lang="fr-FR" dirty="0" err="1"/>
              <a:t>Entity</a:t>
            </a:r>
            <a:r>
              <a:rPr lang="fr-FR" dirty="0"/>
              <a:t> – Model classes</a:t>
            </a:r>
          </a:p>
          <a:p>
            <a:r>
              <a:rPr lang="fr-FR" dirty="0"/>
              <a:t>&amp; </a:t>
            </a:r>
            <a:r>
              <a:rPr lang="fr-FR" dirty="0" err="1"/>
              <a:t>RestController</a:t>
            </a:r>
            <a:r>
              <a:rPr lang="fr-FR" dirty="0"/>
              <a:t>/</a:t>
            </a:r>
            <a:r>
              <a:rPr lang="fr-FR" dirty="0" err="1"/>
              <a:t>GraphQL</a:t>
            </a:r>
            <a:r>
              <a:rPr lang="fr-FR" dirty="0"/>
              <a:t> – Service – Repository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48344-176D-4C09-BFC7-8B7288B6FC59}"/>
              </a:ext>
            </a:extLst>
          </p:cNvPr>
          <p:cNvSpPr txBox="1"/>
          <p:nvPr/>
        </p:nvSpPr>
        <p:spPr>
          <a:xfrm>
            <a:off x="4219126" y="311635"/>
            <a:ext cx="397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arnaud.nauwynck@gmail.com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A51F1-FC2B-4D04-902F-0DC9AE40628C}"/>
              </a:ext>
            </a:extLst>
          </p:cNvPr>
          <p:cNvSpPr txBox="1"/>
          <p:nvPr/>
        </p:nvSpPr>
        <p:spPr>
          <a:xfrm>
            <a:off x="1702133" y="5257800"/>
            <a:ext cx="7357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http://github.com/arnaud-nauwynck/Presentations/java/</a:t>
            </a:r>
            <a:br>
              <a:rPr lang="fr-FR" sz="2400" dirty="0"/>
            </a:br>
            <a:r>
              <a:rPr lang="fr-FR" sz="2400" dirty="0"/>
              <a:t>Architecture-Design-part1-Entity.pdf</a:t>
            </a:r>
          </a:p>
        </p:txBody>
      </p:sp>
    </p:spTree>
    <p:extLst>
      <p:ext uri="{BB962C8B-B14F-4D97-AF65-F5344CB8AC3E}">
        <p14:creationId xmlns:p14="http://schemas.microsoft.com/office/powerpoint/2010/main" val="300017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Mismatch</a:t>
            </a:r>
            <a:r>
              <a:rPr lang="fr-FR" dirty="0"/>
              <a:t> in </a:t>
            </a:r>
            <a:br>
              <a:rPr lang="fr-FR" dirty="0"/>
            </a:br>
            <a:r>
              <a:rPr lang="fr-FR" dirty="0"/>
              <a:t>Object (Class </a:t>
            </a:r>
            <a:r>
              <a:rPr lang="fr-FR" dirty="0" err="1"/>
              <a:t>Hierarchy</a:t>
            </a:r>
            <a:r>
              <a:rPr lang="fr-FR" dirty="0"/>
              <a:t>) &lt;-&gt; Table Storage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AE3D405-70F6-46FA-A039-2799CA3D4A82}"/>
              </a:ext>
            </a:extLst>
          </p:cNvPr>
          <p:cNvSpPr/>
          <p:nvPr/>
        </p:nvSpPr>
        <p:spPr>
          <a:xfrm>
            <a:off x="7861299" y="2252133"/>
            <a:ext cx="1130300" cy="1130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50FBF-ACB1-4323-A54E-73519A317495}"/>
              </a:ext>
            </a:extLst>
          </p:cNvPr>
          <p:cNvSpPr txBox="1"/>
          <p:nvPr/>
        </p:nvSpPr>
        <p:spPr>
          <a:xfrm>
            <a:off x="6917267" y="3475568"/>
            <a:ext cx="397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 = FLAT TABULAR structure</a:t>
            </a:r>
          </a:p>
          <a:p>
            <a:r>
              <a:rPr lang="fr-FR" dirty="0"/>
              <a:t>   …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Foreign</a:t>
            </a:r>
            <a:r>
              <a:rPr lang="fr-FR" dirty="0"/>
              <a:t> Key-&gt;PK relations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AFEFC-E04D-449E-A94D-49790F7AD20B}"/>
              </a:ext>
            </a:extLst>
          </p:cNvPr>
          <p:cNvSpPr/>
          <p:nvPr/>
        </p:nvSpPr>
        <p:spPr>
          <a:xfrm>
            <a:off x="2108200" y="273902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D7C47-578E-46F3-A811-ED3BB679D321}"/>
              </a:ext>
            </a:extLst>
          </p:cNvPr>
          <p:cNvSpPr txBox="1"/>
          <p:nvPr/>
        </p:nvSpPr>
        <p:spPr>
          <a:xfrm>
            <a:off x="2303972" y="266460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D7FADF-215B-4379-A553-77829F8D2560}"/>
              </a:ext>
            </a:extLst>
          </p:cNvPr>
          <p:cNvCxnSpPr>
            <a:cxnSpLocks/>
          </p:cNvCxnSpPr>
          <p:nvPr/>
        </p:nvCxnSpPr>
        <p:spPr>
          <a:xfrm flipV="1">
            <a:off x="2920304" y="3105647"/>
            <a:ext cx="4235" cy="3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CCE12-3F90-4AB6-A761-701E41D678A7}"/>
              </a:ext>
            </a:extLst>
          </p:cNvPr>
          <p:cNvCxnSpPr>
            <a:cxnSpLocks/>
          </p:cNvCxnSpPr>
          <p:nvPr/>
        </p:nvCxnSpPr>
        <p:spPr>
          <a:xfrm>
            <a:off x="1736688" y="3432030"/>
            <a:ext cx="2379936" cy="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719EB-D09A-4087-8279-8A47AA8897C9}"/>
              </a:ext>
            </a:extLst>
          </p:cNvPr>
          <p:cNvCxnSpPr>
            <a:cxnSpLocks/>
          </p:cNvCxnSpPr>
          <p:nvPr/>
        </p:nvCxnSpPr>
        <p:spPr>
          <a:xfrm flipH="1" flipV="1">
            <a:off x="1736688" y="3437467"/>
            <a:ext cx="1" cy="2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A761CC-F95D-4EB4-9C7D-A9D516540A47}"/>
              </a:ext>
            </a:extLst>
          </p:cNvPr>
          <p:cNvCxnSpPr>
            <a:cxnSpLocks/>
          </p:cNvCxnSpPr>
          <p:nvPr/>
        </p:nvCxnSpPr>
        <p:spPr>
          <a:xfrm flipH="1" flipV="1">
            <a:off x="4116625" y="3432530"/>
            <a:ext cx="1" cy="25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ED98B-F589-478B-B5DE-815403000E72}"/>
              </a:ext>
            </a:extLst>
          </p:cNvPr>
          <p:cNvSpPr/>
          <p:nvPr/>
        </p:nvSpPr>
        <p:spPr>
          <a:xfrm>
            <a:off x="1007533" y="3646824"/>
            <a:ext cx="175745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5B5E2-94BD-4D66-A8C6-3A11E157BBE0}"/>
              </a:ext>
            </a:extLst>
          </p:cNvPr>
          <p:cNvSpPr txBox="1"/>
          <p:nvPr/>
        </p:nvSpPr>
        <p:spPr>
          <a:xfrm>
            <a:off x="1209803" y="3591620"/>
            <a:ext cx="128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AXEntity</a:t>
            </a:r>
            <a:endParaRPr lang="fr-FR" sz="2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985288-4124-4484-929D-8F546A3A03A4}"/>
              </a:ext>
            </a:extLst>
          </p:cNvPr>
          <p:cNvSpPr/>
          <p:nvPr/>
        </p:nvSpPr>
        <p:spPr>
          <a:xfrm>
            <a:off x="3101426" y="3646824"/>
            <a:ext cx="189864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126E02-CBAA-4D76-A6E7-BB7BAA482E2C}"/>
              </a:ext>
            </a:extLst>
          </p:cNvPr>
          <p:cNvSpPr txBox="1"/>
          <p:nvPr/>
        </p:nvSpPr>
        <p:spPr>
          <a:xfrm>
            <a:off x="3482059" y="3591620"/>
            <a:ext cx="126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BXEntity</a:t>
            </a:r>
            <a:endParaRPr lang="fr-FR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3A6E7C-D830-4EBE-8F80-A75264928D7F}"/>
              </a:ext>
            </a:extLst>
          </p:cNvPr>
          <p:cNvSpPr txBox="1"/>
          <p:nvPr/>
        </p:nvSpPr>
        <p:spPr>
          <a:xfrm>
            <a:off x="465667" y="4813712"/>
            <a:ext cx="41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Querying</a:t>
            </a:r>
            <a:r>
              <a:rPr lang="fr-FR" dirty="0"/>
              <a:t> « X » … </a:t>
            </a:r>
            <a:r>
              <a:rPr lang="fr-FR" dirty="0" err="1"/>
              <a:t>including</a:t>
            </a:r>
            <a:r>
              <a:rPr lang="fr-FR" dirty="0"/>
              <a:t> « AX » &amp; « BX »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F81BE3-B5C8-4B79-A804-89C8BDAFBD10}"/>
              </a:ext>
            </a:extLst>
          </p:cNvPr>
          <p:cNvSpPr/>
          <p:nvPr/>
        </p:nvSpPr>
        <p:spPr>
          <a:xfrm>
            <a:off x="5638800" y="4906045"/>
            <a:ext cx="11006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9CDCD-A836-466E-860E-1C3486A2AD63}"/>
              </a:ext>
            </a:extLst>
          </p:cNvPr>
          <p:cNvSpPr txBox="1"/>
          <p:nvPr/>
        </p:nvSpPr>
        <p:spPr>
          <a:xfrm>
            <a:off x="503767" y="568521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Querying</a:t>
            </a:r>
            <a:r>
              <a:rPr lang="fr-FR" dirty="0"/>
              <a:t> « AX » …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fieldX</a:t>
            </a:r>
            <a:r>
              <a:rPr lang="fr-FR" dirty="0"/>
              <a:t> = … and </a:t>
            </a:r>
            <a:r>
              <a:rPr lang="fr-FR" dirty="0" err="1"/>
              <a:t>fieldAX</a:t>
            </a:r>
            <a:r>
              <a:rPr lang="fr-FR" dirty="0"/>
              <a:t>=…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494AF3F-1E49-4B75-8938-AADF2D628210}"/>
              </a:ext>
            </a:extLst>
          </p:cNvPr>
          <p:cNvSpPr/>
          <p:nvPr/>
        </p:nvSpPr>
        <p:spPr>
          <a:xfrm>
            <a:off x="5638799" y="5777543"/>
            <a:ext cx="110066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95800E-3D97-45E0-8D21-30F84B0DBBFA}"/>
              </a:ext>
            </a:extLst>
          </p:cNvPr>
          <p:cNvSpPr txBox="1"/>
          <p:nvPr/>
        </p:nvSpPr>
        <p:spPr>
          <a:xfrm>
            <a:off x="7005766" y="5500544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How to </a:t>
            </a:r>
            <a:r>
              <a:rPr lang="fr-FR" dirty="0" err="1"/>
              <a:t>efficiently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index on table  »X »</a:t>
            </a:r>
          </a:p>
          <a:p>
            <a:r>
              <a:rPr lang="fr-FR" dirty="0"/>
              <a:t>and </a:t>
            </a:r>
            <a:r>
              <a:rPr lang="fr-FR" dirty="0" err="1"/>
              <a:t>simultaneoulsy</a:t>
            </a:r>
            <a:r>
              <a:rPr lang="fr-FR" dirty="0"/>
              <a:t> use index on table « A » 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AC960B-4FB0-4F2E-B5BD-C35198B35275}"/>
              </a:ext>
            </a:extLst>
          </p:cNvPr>
          <p:cNvSpPr txBox="1"/>
          <p:nvPr/>
        </p:nvSpPr>
        <p:spPr>
          <a:xfrm>
            <a:off x="6917267" y="4797981"/>
            <a:ext cx="529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How to select « X » union « </a:t>
            </a:r>
            <a:r>
              <a:rPr lang="fr-FR" dirty="0" err="1"/>
              <a:t>join</a:t>
            </a:r>
            <a:r>
              <a:rPr lang="fr-FR" dirty="0"/>
              <a:t> A » union « </a:t>
            </a:r>
            <a:r>
              <a:rPr lang="fr-FR" dirty="0" err="1"/>
              <a:t>join</a:t>
            </a:r>
            <a:r>
              <a:rPr lang="fr-FR" dirty="0"/>
              <a:t> B » ??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26DD6A-1499-423A-99D7-A1513526755E}"/>
              </a:ext>
            </a:extLst>
          </p:cNvPr>
          <p:cNvSpPr/>
          <p:nvPr/>
        </p:nvSpPr>
        <p:spPr>
          <a:xfrm>
            <a:off x="9483878" y="2127438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AC6F32-6D37-4DB4-A457-DAE17D880C76}"/>
              </a:ext>
            </a:extLst>
          </p:cNvPr>
          <p:cNvSpPr txBox="1"/>
          <p:nvPr/>
        </p:nvSpPr>
        <p:spPr>
          <a:xfrm>
            <a:off x="9483877" y="2081271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960EA7-F489-446D-82BF-700319BFE116}"/>
              </a:ext>
            </a:extLst>
          </p:cNvPr>
          <p:cNvSpPr/>
          <p:nvPr/>
        </p:nvSpPr>
        <p:spPr>
          <a:xfrm>
            <a:off x="9483877" y="2714865"/>
            <a:ext cx="1389829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589475-42D6-4744-8A86-658324347115}"/>
              </a:ext>
            </a:extLst>
          </p:cNvPr>
          <p:cNvSpPr txBox="1"/>
          <p:nvPr/>
        </p:nvSpPr>
        <p:spPr>
          <a:xfrm>
            <a:off x="9503839" y="2654832"/>
            <a:ext cx="128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AX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3B98CE-D187-4EDF-BC43-64684571DB2D}"/>
              </a:ext>
            </a:extLst>
          </p:cNvPr>
          <p:cNvSpPr/>
          <p:nvPr/>
        </p:nvSpPr>
        <p:spPr>
          <a:xfrm>
            <a:off x="9508071" y="3238053"/>
            <a:ext cx="138086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F49ED1-48A5-4564-BF45-C356CF2574D5}"/>
              </a:ext>
            </a:extLst>
          </p:cNvPr>
          <p:cNvSpPr txBox="1"/>
          <p:nvPr/>
        </p:nvSpPr>
        <p:spPr>
          <a:xfrm>
            <a:off x="9532802" y="3190451"/>
            <a:ext cx="126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BX</a:t>
            </a:r>
          </a:p>
        </p:txBody>
      </p:sp>
      <p:sp>
        <p:nvSpPr>
          <p:cNvPr id="53" name="Arrow: Curved Left 52">
            <a:extLst>
              <a:ext uri="{FF2B5EF4-FFF2-40B4-BE49-F238E27FC236}">
                <a16:creationId xmlns:a16="http://schemas.microsoft.com/office/drawing/2014/main" id="{33B69407-9925-4CA6-9CAF-CF00E847F6ED}"/>
              </a:ext>
            </a:extLst>
          </p:cNvPr>
          <p:cNvSpPr/>
          <p:nvPr/>
        </p:nvSpPr>
        <p:spPr>
          <a:xfrm>
            <a:off x="10869860" y="2302787"/>
            <a:ext cx="263814" cy="5503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797C27FE-DA57-4586-9795-F3F94DA6169A}"/>
              </a:ext>
            </a:extLst>
          </p:cNvPr>
          <p:cNvSpPr/>
          <p:nvPr/>
        </p:nvSpPr>
        <p:spPr>
          <a:xfrm>
            <a:off x="11062660" y="2317654"/>
            <a:ext cx="367476" cy="10164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12556-5836-4ECD-BCC3-F6069F01B851}"/>
              </a:ext>
            </a:extLst>
          </p:cNvPr>
          <p:cNvSpPr txBox="1"/>
          <p:nvPr/>
        </p:nvSpPr>
        <p:spPr>
          <a:xfrm>
            <a:off x="10906666" y="2001517"/>
            <a:ext cx="106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Join</a:t>
            </a:r>
            <a:r>
              <a:rPr lang="fr-FR" dirty="0"/>
              <a:t> by id</a:t>
            </a:r>
          </a:p>
        </p:txBody>
      </p: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B463FF30-D83C-46A9-9D05-23BBC1BD9484}"/>
              </a:ext>
            </a:extLst>
          </p:cNvPr>
          <p:cNvSpPr/>
          <p:nvPr/>
        </p:nvSpPr>
        <p:spPr>
          <a:xfrm>
            <a:off x="4630464" y="2567161"/>
            <a:ext cx="272918" cy="1022151"/>
          </a:xfrm>
          <a:prstGeom prst="curvedLeftArrow">
            <a:avLst>
              <a:gd name="adj1" fmla="val 42281"/>
              <a:gd name="adj2" fmla="val 87573"/>
              <a:gd name="adj3" fmla="val 47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D9F881-DC92-44BA-AB16-1AE1CA8E41DD}"/>
              </a:ext>
            </a:extLst>
          </p:cNvPr>
          <p:cNvSpPr txBox="1"/>
          <p:nvPr/>
        </p:nvSpPr>
        <p:spPr>
          <a:xfrm>
            <a:off x="4826144" y="2693890"/>
            <a:ext cx="18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Explicit </a:t>
            </a:r>
            <a:r>
              <a:rPr lang="fr-FR" dirty="0" err="1"/>
              <a:t>instanceof</a:t>
            </a:r>
            <a:endParaRPr lang="fr-FR" dirty="0"/>
          </a:p>
          <a:p>
            <a:r>
              <a:rPr lang="fr-FR" dirty="0"/>
              <a:t>Or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</p:txBody>
      </p: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692315EA-DD61-4B1A-8076-9BB541FB4BDA}"/>
              </a:ext>
            </a:extLst>
          </p:cNvPr>
          <p:cNvSpPr/>
          <p:nvPr/>
        </p:nvSpPr>
        <p:spPr>
          <a:xfrm rot="10962141">
            <a:off x="4282627" y="2480505"/>
            <a:ext cx="277922" cy="1016446"/>
          </a:xfrm>
          <a:prstGeom prst="curvedLeftArrow">
            <a:avLst>
              <a:gd name="adj1" fmla="val 43646"/>
              <a:gd name="adj2" fmla="val 86517"/>
              <a:gd name="adj3" fmla="val 5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86987-F88A-4BC2-90AD-273263B09EFE}"/>
              </a:ext>
            </a:extLst>
          </p:cNvPr>
          <p:cNvSpPr txBox="1"/>
          <p:nvPr/>
        </p:nvSpPr>
        <p:spPr>
          <a:xfrm>
            <a:off x="3647814" y="2055481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Implicit</a:t>
            </a:r>
            <a:r>
              <a:rPr lang="fr-FR" dirty="0"/>
              <a:t> </a:t>
            </a:r>
          </a:p>
          <a:p>
            <a:r>
              <a:rPr lang="fr-FR" dirty="0" err="1"/>
              <a:t>upcast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4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7A232AF4-78CA-4C3D-8C72-0159B3EA46FD}"/>
              </a:ext>
            </a:extLst>
          </p:cNvPr>
          <p:cNvSpPr/>
          <p:nvPr/>
        </p:nvSpPr>
        <p:spPr>
          <a:xfrm>
            <a:off x="3893256" y="2208812"/>
            <a:ext cx="1710267" cy="1676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E4BB644E-0005-40BB-AA8D-6B1A7F30B7AB}"/>
              </a:ext>
            </a:extLst>
          </p:cNvPr>
          <p:cNvSpPr/>
          <p:nvPr/>
        </p:nvSpPr>
        <p:spPr>
          <a:xfrm>
            <a:off x="3470615" y="2578144"/>
            <a:ext cx="1710267" cy="1676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0E964-405A-42F6-82DD-99A0DA2AFC42}"/>
              </a:ext>
            </a:extLst>
          </p:cNvPr>
          <p:cNvSpPr/>
          <p:nvPr/>
        </p:nvSpPr>
        <p:spPr>
          <a:xfrm>
            <a:off x="3537632" y="2646970"/>
            <a:ext cx="898184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2" y="13386"/>
            <a:ext cx="1114213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Performances </a:t>
            </a:r>
            <a:r>
              <a:rPr lang="fr-FR" dirty="0" err="1"/>
              <a:t>Mismatch</a:t>
            </a:r>
            <a:r>
              <a:rPr lang="fr-FR" dirty="0"/>
              <a:t> …  </a:t>
            </a:r>
            <a:br>
              <a:rPr lang="fr-FR" dirty="0"/>
            </a:br>
            <a:r>
              <a:rPr lang="fr-FR" dirty="0"/>
              <a:t>Object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nested</a:t>
            </a:r>
            <a:r>
              <a:rPr lang="fr-FR" dirty="0"/>
              <a:t> Child List &lt;-&gt; </a:t>
            </a:r>
            <a:r>
              <a:rPr lang="fr-FR" dirty="0" err="1"/>
              <a:t>Join</a:t>
            </a:r>
            <a:r>
              <a:rPr lang="fr-FR" dirty="0"/>
              <a:t> global table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A304-9CA1-4B30-8E56-11FBCF0377EC}"/>
              </a:ext>
            </a:extLst>
          </p:cNvPr>
          <p:cNvSpPr txBox="1"/>
          <p:nvPr/>
        </p:nvSpPr>
        <p:spPr>
          <a:xfrm>
            <a:off x="3578188" y="261082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Car 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7770D-7573-4C94-BC7C-66D33A75E70D}"/>
              </a:ext>
            </a:extLst>
          </p:cNvPr>
          <p:cNvSpPr/>
          <p:nvPr/>
        </p:nvSpPr>
        <p:spPr>
          <a:xfrm>
            <a:off x="4240287" y="3083941"/>
            <a:ext cx="817853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E689-5033-4288-BC0D-0E196F50D1D9}"/>
              </a:ext>
            </a:extLst>
          </p:cNvPr>
          <p:cNvSpPr txBox="1"/>
          <p:nvPr/>
        </p:nvSpPr>
        <p:spPr>
          <a:xfrm>
            <a:off x="4240287" y="30754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B0621-5458-481C-BE48-FA604049D60A}"/>
              </a:ext>
            </a:extLst>
          </p:cNvPr>
          <p:cNvSpPr/>
          <p:nvPr/>
        </p:nvSpPr>
        <p:spPr>
          <a:xfrm>
            <a:off x="4240289" y="3617341"/>
            <a:ext cx="817851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C4357-9F30-4DB6-A19F-440D5F394FE7}"/>
              </a:ext>
            </a:extLst>
          </p:cNvPr>
          <p:cNvSpPr txBox="1"/>
          <p:nvPr/>
        </p:nvSpPr>
        <p:spPr>
          <a:xfrm>
            <a:off x="4237909" y="35992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Wheel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C60060-5F4D-493D-8669-497C80F941E3}"/>
              </a:ext>
            </a:extLst>
          </p:cNvPr>
          <p:cNvCxnSpPr>
            <a:cxnSpLocks/>
          </p:cNvCxnSpPr>
          <p:nvPr/>
        </p:nvCxnSpPr>
        <p:spPr>
          <a:xfrm>
            <a:off x="3739054" y="3049075"/>
            <a:ext cx="442762" cy="24496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B670AF-FA0B-4C6D-8B60-5DA7B5762F4B}"/>
              </a:ext>
            </a:extLst>
          </p:cNvPr>
          <p:cNvCxnSpPr>
            <a:cxnSpLocks/>
          </p:cNvCxnSpPr>
          <p:nvPr/>
        </p:nvCxnSpPr>
        <p:spPr>
          <a:xfrm>
            <a:off x="3739054" y="3250158"/>
            <a:ext cx="442762" cy="517553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91E11-E8CD-4AC9-A557-B1A8C04C0DFF}"/>
              </a:ext>
            </a:extLst>
          </p:cNvPr>
          <p:cNvSpPr txBox="1"/>
          <p:nvPr/>
        </p:nvSpPr>
        <p:spPr>
          <a:xfrm>
            <a:off x="131371" y="2873951"/>
            <a:ext cx="26517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  </a:t>
            </a:r>
            <a:r>
              <a:rPr lang="fr-FR" dirty="0" err="1"/>
              <a:t>carId</a:t>
            </a:r>
            <a:r>
              <a:rPr lang="fr-FR" dirty="0"/>
              <a:t>: "abc« ,</a:t>
            </a:r>
            <a:br>
              <a:rPr lang="fr-FR" dirty="0"/>
            </a:br>
            <a:r>
              <a:rPr lang="fr-FR" dirty="0"/>
              <a:t>   engine: {  type: "xx", … }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wheels</a:t>
            </a:r>
            <a:r>
              <a:rPr lang="fr-FR" dirty="0"/>
              <a:t>: [  </a:t>
            </a:r>
            <a:br>
              <a:rPr lang="fr-FR" dirty="0"/>
            </a:br>
            <a:r>
              <a:rPr lang="fr-FR" dirty="0"/>
              <a:t>       { pos:"</a:t>
            </a:r>
            <a:r>
              <a:rPr lang="fr-FR" dirty="0" err="1"/>
              <a:t>fron</a:t>
            </a:r>
            <a:r>
              <a:rPr lang="fr-FR" dirty="0"/>
              <a:t>t-left", .. }, </a:t>
            </a:r>
            <a:br>
              <a:rPr lang="fr-FR" dirty="0"/>
            </a:br>
            <a:r>
              <a:rPr lang="fr-FR" dirty="0"/>
              <a:t>       { pos: "front-right"}, ..</a:t>
            </a:r>
            <a:br>
              <a:rPr lang="fr-FR" dirty="0"/>
            </a:br>
            <a:r>
              <a:rPr lang="fr-FR" dirty="0"/>
              <a:t>   ]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04A42-6114-4966-85D2-07EDF06C54DE}"/>
              </a:ext>
            </a:extLst>
          </p:cNvPr>
          <p:cNvSpPr txBox="1"/>
          <p:nvPr/>
        </p:nvSpPr>
        <p:spPr>
          <a:xfrm>
            <a:off x="2964565" y="5046116"/>
            <a:ext cx="3131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…</a:t>
            </a:r>
            <a:r>
              <a:rPr lang="fr-FR" b="1" dirty="0" err="1"/>
              <a:t>load</a:t>
            </a:r>
            <a:r>
              <a:rPr lang="fr-FR" b="1" dirty="0"/>
              <a:t> all in 1 </a:t>
            </a:r>
            <a:r>
              <a:rPr lang="fr-FR" b="1" dirty="0" err="1"/>
              <a:t>Query</a:t>
            </a:r>
            <a:r>
              <a:rPr lang="fr-FR" b="1" dirty="0"/>
              <a:t>:</a:t>
            </a:r>
          </a:p>
          <a:p>
            <a:endParaRPr lang="fr-FR" dirty="0"/>
          </a:p>
          <a:p>
            <a:r>
              <a:rPr lang="fr-FR" dirty="0"/>
              <a:t> Select car, </a:t>
            </a:r>
            <a:r>
              <a:rPr lang="fr-FR" dirty="0" err="1"/>
              <a:t>car.engine,car.wheel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car </a:t>
            </a:r>
          </a:p>
          <a:p>
            <a:r>
              <a:rPr lang="fr-FR" dirty="0" err="1"/>
              <a:t>where</a:t>
            </a:r>
            <a:r>
              <a:rPr lang="fr-FR" dirty="0"/>
              <a:t> id=?</a:t>
            </a:r>
            <a:br>
              <a:rPr lang="fr-FR" dirty="0"/>
            </a:br>
            <a:endParaRPr lang="fr-FR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98F0D7FA-95DF-4226-BFBE-85730DCA0666}"/>
              </a:ext>
            </a:extLst>
          </p:cNvPr>
          <p:cNvSpPr/>
          <p:nvPr/>
        </p:nvSpPr>
        <p:spPr>
          <a:xfrm>
            <a:off x="7514726" y="2371188"/>
            <a:ext cx="2708773" cy="7955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8F27C50-880C-47D3-A7E4-8E3DFD8FA597}"/>
              </a:ext>
            </a:extLst>
          </p:cNvPr>
          <p:cNvSpPr/>
          <p:nvPr/>
        </p:nvSpPr>
        <p:spPr>
          <a:xfrm>
            <a:off x="7514726" y="3257057"/>
            <a:ext cx="2708773" cy="7955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3B749F1-8DB0-4C7F-94A5-27F7485E5DE2}"/>
              </a:ext>
            </a:extLst>
          </p:cNvPr>
          <p:cNvSpPr/>
          <p:nvPr/>
        </p:nvSpPr>
        <p:spPr>
          <a:xfrm>
            <a:off x="7514724" y="4100504"/>
            <a:ext cx="2708773" cy="7955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C6267-C6E7-4C8A-AD37-6AC8D7C8FB0D}"/>
              </a:ext>
            </a:extLst>
          </p:cNvPr>
          <p:cNvSpPr txBox="1"/>
          <p:nvPr/>
        </p:nvSpPr>
        <p:spPr>
          <a:xfrm>
            <a:off x="7044267" y="1934633"/>
            <a:ext cx="299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DB: </a:t>
            </a:r>
            <a:r>
              <a:rPr lang="fr-FR" dirty="0" err="1"/>
              <a:t>storage</a:t>
            </a:r>
            <a:r>
              <a:rPr lang="fr-FR" dirty="0"/>
              <a:t> by type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081F32-683A-49B2-B1EB-2D0AD7026B10}"/>
              </a:ext>
            </a:extLst>
          </p:cNvPr>
          <p:cNvSpPr txBox="1"/>
          <p:nvPr/>
        </p:nvSpPr>
        <p:spPr>
          <a:xfrm>
            <a:off x="7124976" y="4972846"/>
            <a:ext cx="3722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… </a:t>
            </a:r>
            <a:r>
              <a:rPr lang="fr-FR" b="1" dirty="0" err="1"/>
              <a:t>Load</a:t>
            </a:r>
            <a:r>
              <a:rPr lang="fr-FR" b="1" dirty="0"/>
              <a:t> in </a:t>
            </a:r>
            <a:r>
              <a:rPr lang="fr-FR" b="1" dirty="0" err="1"/>
              <a:t>several</a:t>
            </a:r>
            <a:r>
              <a:rPr lang="fr-FR" b="1" dirty="0"/>
              <a:t> </a:t>
            </a:r>
            <a:r>
              <a:rPr lang="fr-FR" b="1" dirty="0" err="1"/>
              <a:t>Queries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/>
              <a:t>(</a:t>
            </a:r>
            <a:r>
              <a:rPr lang="fr-FR" b="1" dirty="0" err="1"/>
              <a:t>several</a:t>
            </a:r>
            <a:r>
              <a:rPr lang="fr-FR" b="1" dirty="0"/>
              <a:t> index </a:t>
            </a:r>
            <a:r>
              <a:rPr lang="fr-FR" b="1" dirty="0" err="1"/>
              <a:t>lookups</a:t>
            </a:r>
            <a:r>
              <a:rPr lang="fr-FR" b="1" dirty="0"/>
              <a:t> +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IOs</a:t>
            </a:r>
            <a:r>
              <a:rPr lang="fr-FR" b="1" dirty="0"/>
              <a:t>)</a:t>
            </a:r>
            <a:br>
              <a:rPr lang="fr-FR" b="1" dirty="0"/>
            </a:br>
            <a:endParaRPr lang="fr-FR" b="1" dirty="0"/>
          </a:p>
          <a:p>
            <a:r>
              <a:rPr lang="fr-FR" dirty="0"/>
              <a:t>1/ Select car … </a:t>
            </a:r>
            <a:r>
              <a:rPr lang="fr-FR" dirty="0" err="1"/>
              <a:t>where</a:t>
            </a:r>
            <a:r>
              <a:rPr lang="fr-FR" dirty="0"/>
              <a:t> id=?</a:t>
            </a:r>
          </a:p>
          <a:p>
            <a:r>
              <a:rPr lang="fr-FR" dirty="0"/>
              <a:t>2/ select engine…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car_id</a:t>
            </a:r>
            <a:r>
              <a:rPr lang="fr-FR" dirty="0"/>
              <a:t>=?</a:t>
            </a:r>
          </a:p>
          <a:p>
            <a:r>
              <a:rPr lang="fr-FR" dirty="0"/>
              <a:t>3/ select </a:t>
            </a:r>
            <a:r>
              <a:rPr lang="fr-FR" dirty="0" err="1"/>
              <a:t>wheel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car_ id=?</a:t>
            </a:r>
          </a:p>
          <a:p>
            <a:r>
              <a:rPr lang="fr-FR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34D2C-7169-4893-84B0-99EB8F664CB9}"/>
              </a:ext>
            </a:extLst>
          </p:cNvPr>
          <p:cNvSpPr txBox="1"/>
          <p:nvPr/>
        </p:nvSpPr>
        <p:spPr>
          <a:xfrm>
            <a:off x="2523345" y="15850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NOSql</a:t>
            </a:r>
            <a:r>
              <a:rPr lang="fr-FR" dirty="0"/>
              <a:t> (</a:t>
            </a:r>
            <a:r>
              <a:rPr lang="fr-FR" dirty="0" err="1"/>
              <a:t>ex:PARQUET</a:t>
            </a:r>
            <a:r>
              <a:rPr lang="fr-FR" dirty="0"/>
              <a:t>), </a:t>
            </a:r>
          </a:p>
          <a:p>
            <a:r>
              <a:rPr lang="fr-FR" dirty="0"/>
              <a:t>or Document </a:t>
            </a:r>
            <a:r>
              <a:rPr lang="fr-FR" dirty="0" err="1"/>
              <a:t>oriented</a:t>
            </a:r>
            <a:r>
              <a:rPr lang="fr-FR" dirty="0"/>
              <a:t> DB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E6CF6D-82E4-4BF6-B065-D94578280577}"/>
              </a:ext>
            </a:extLst>
          </p:cNvPr>
          <p:cNvSpPr/>
          <p:nvPr/>
        </p:nvSpPr>
        <p:spPr>
          <a:xfrm>
            <a:off x="7721161" y="2715395"/>
            <a:ext cx="898184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EC1991-04FB-4E23-BB49-46FAA151C852}"/>
              </a:ext>
            </a:extLst>
          </p:cNvPr>
          <p:cNvSpPr/>
          <p:nvPr/>
        </p:nvSpPr>
        <p:spPr>
          <a:xfrm>
            <a:off x="3979627" y="2230024"/>
            <a:ext cx="898184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F0290-5547-41AF-98EF-33BE347894FF}"/>
              </a:ext>
            </a:extLst>
          </p:cNvPr>
          <p:cNvSpPr txBox="1"/>
          <p:nvPr/>
        </p:nvSpPr>
        <p:spPr>
          <a:xfrm>
            <a:off x="4020183" y="21938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Car :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FFACA-75C0-4499-A0FB-F1418C90B812}"/>
              </a:ext>
            </a:extLst>
          </p:cNvPr>
          <p:cNvSpPr txBox="1"/>
          <p:nvPr/>
        </p:nvSpPr>
        <p:spPr>
          <a:xfrm>
            <a:off x="7778158" y="265791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Car :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A4646-DB21-473D-A8EA-97545501EA79}"/>
              </a:ext>
            </a:extLst>
          </p:cNvPr>
          <p:cNvSpPr/>
          <p:nvPr/>
        </p:nvSpPr>
        <p:spPr>
          <a:xfrm>
            <a:off x="8665567" y="2714719"/>
            <a:ext cx="898184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B3767D-966C-4346-A62D-3C189608C0C0}"/>
              </a:ext>
            </a:extLst>
          </p:cNvPr>
          <p:cNvSpPr txBox="1"/>
          <p:nvPr/>
        </p:nvSpPr>
        <p:spPr>
          <a:xfrm>
            <a:off x="8722564" y="265723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Car :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D908D4-B911-4AD5-8C4F-5007BBD88EB6}"/>
              </a:ext>
            </a:extLst>
          </p:cNvPr>
          <p:cNvSpPr/>
          <p:nvPr/>
        </p:nvSpPr>
        <p:spPr>
          <a:xfrm>
            <a:off x="7721160" y="3579714"/>
            <a:ext cx="1047621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F77D4-208E-4D7A-8920-DAC7B35356C8}"/>
              </a:ext>
            </a:extLst>
          </p:cNvPr>
          <p:cNvSpPr txBox="1"/>
          <p:nvPr/>
        </p:nvSpPr>
        <p:spPr>
          <a:xfrm>
            <a:off x="7778158" y="3522234"/>
            <a:ext cx="10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Engine: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D43D96-23D2-44B5-BCC7-9AC4BF071584}"/>
              </a:ext>
            </a:extLst>
          </p:cNvPr>
          <p:cNvSpPr/>
          <p:nvPr/>
        </p:nvSpPr>
        <p:spPr>
          <a:xfrm>
            <a:off x="8985999" y="3570404"/>
            <a:ext cx="1107285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41AF81-4E76-45F8-B0D3-76CDBA1240D2}"/>
              </a:ext>
            </a:extLst>
          </p:cNvPr>
          <p:cNvSpPr txBox="1"/>
          <p:nvPr/>
        </p:nvSpPr>
        <p:spPr>
          <a:xfrm>
            <a:off x="9042997" y="3512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Engine: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31E657-1633-4500-BAF1-0F8970781941}"/>
              </a:ext>
            </a:extLst>
          </p:cNvPr>
          <p:cNvSpPr/>
          <p:nvPr/>
        </p:nvSpPr>
        <p:spPr>
          <a:xfrm>
            <a:off x="7738027" y="4375294"/>
            <a:ext cx="1047621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6D5CFA-0A42-4FC4-BB2A-2DC803469F05}"/>
              </a:ext>
            </a:extLst>
          </p:cNvPr>
          <p:cNvSpPr txBox="1"/>
          <p:nvPr/>
        </p:nvSpPr>
        <p:spPr>
          <a:xfrm>
            <a:off x="7795025" y="4317814"/>
            <a:ext cx="10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Wheel: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B73C8D-D1F1-4B2F-899B-4BF9DE2C9516}"/>
              </a:ext>
            </a:extLst>
          </p:cNvPr>
          <p:cNvSpPr/>
          <p:nvPr/>
        </p:nvSpPr>
        <p:spPr>
          <a:xfrm>
            <a:off x="8842646" y="4379530"/>
            <a:ext cx="1047621" cy="31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57AD35-D0E1-40D5-A33D-F019E65A5DC6}"/>
              </a:ext>
            </a:extLst>
          </p:cNvPr>
          <p:cNvSpPr txBox="1"/>
          <p:nvPr/>
        </p:nvSpPr>
        <p:spPr>
          <a:xfrm>
            <a:off x="8842646" y="4319157"/>
            <a:ext cx="10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Wheel: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E61F60-1DAB-405C-9E78-0458C2B17EF0}"/>
              </a:ext>
            </a:extLst>
          </p:cNvPr>
          <p:cNvCxnSpPr>
            <a:cxnSpLocks/>
          </p:cNvCxnSpPr>
          <p:nvPr/>
        </p:nvCxnSpPr>
        <p:spPr>
          <a:xfrm flipH="1" flipV="1">
            <a:off x="8318835" y="3074438"/>
            <a:ext cx="795824" cy="4285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E67E53-0CD0-4B0D-8C8D-0382814FA7B7}"/>
              </a:ext>
            </a:extLst>
          </p:cNvPr>
          <p:cNvCxnSpPr>
            <a:cxnSpLocks/>
          </p:cNvCxnSpPr>
          <p:nvPr/>
        </p:nvCxnSpPr>
        <p:spPr>
          <a:xfrm flipV="1">
            <a:off x="8444882" y="3053710"/>
            <a:ext cx="644329" cy="4767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1EE13B-B11F-46CD-AD33-71BC56F023B3}"/>
              </a:ext>
            </a:extLst>
          </p:cNvPr>
          <p:cNvCxnSpPr>
            <a:cxnSpLocks/>
          </p:cNvCxnSpPr>
          <p:nvPr/>
        </p:nvCxnSpPr>
        <p:spPr>
          <a:xfrm flipH="1" flipV="1">
            <a:off x="8225769" y="3074438"/>
            <a:ext cx="920440" cy="11955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36F770-25B1-4D51-82FF-673B991EFE8B}"/>
              </a:ext>
            </a:extLst>
          </p:cNvPr>
          <p:cNvCxnSpPr>
            <a:cxnSpLocks/>
          </p:cNvCxnSpPr>
          <p:nvPr/>
        </p:nvCxnSpPr>
        <p:spPr>
          <a:xfrm flipH="1" flipV="1">
            <a:off x="8141749" y="3092890"/>
            <a:ext cx="420598" cy="11616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0B3FF52-0D08-4E66-B4AD-8EA35106CBD8}"/>
              </a:ext>
            </a:extLst>
          </p:cNvPr>
          <p:cNvSpPr txBox="1"/>
          <p:nvPr/>
        </p:nvSpPr>
        <p:spPr>
          <a:xfrm>
            <a:off x="10542493" y="608255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 LEFT JOIN</a:t>
            </a:r>
          </a:p>
        </p:txBody>
      </p:sp>
    </p:spTree>
    <p:extLst>
      <p:ext uri="{BB962C8B-B14F-4D97-AF65-F5344CB8AC3E}">
        <p14:creationId xmlns:p14="http://schemas.microsoft.com/office/powerpoint/2010/main" val="376390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Relations (Graph)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239018-FABB-4069-83D1-F7FC669AFBCE}"/>
              </a:ext>
            </a:extLst>
          </p:cNvPr>
          <p:cNvSpPr txBox="1"/>
          <p:nvPr/>
        </p:nvSpPr>
        <p:spPr>
          <a:xfrm>
            <a:off x="6745941" y="2761129"/>
            <a:ext cx="49457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Relations: </a:t>
            </a:r>
            <a:r>
              <a:rPr lang="fr-FR" sz="2400" dirty="0" err="1"/>
              <a:t>maybe</a:t>
            </a:r>
            <a:r>
              <a:rPr lang="fr-FR" sz="2400" dirty="0"/>
              <a:t> </a:t>
            </a:r>
            <a:r>
              <a:rPr lang="fr-FR" sz="2400" dirty="0" err="1"/>
              <a:t>cyclic</a:t>
            </a:r>
            <a:r>
              <a:rPr lang="fr-FR" sz="2400" dirty="0"/>
              <a:t> / </a:t>
            </a:r>
            <a:r>
              <a:rPr lang="fr-FR" sz="2400" dirty="0" err="1"/>
              <a:t>lazy</a:t>
            </a:r>
            <a:r>
              <a:rPr lang="fr-FR" sz="2400" dirty="0"/>
              <a:t> </a:t>
            </a:r>
            <a:r>
              <a:rPr lang="fr-FR" sz="2400" dirty="0" err="1"/>
              <a:t>loaded</a:t>
            </a:r>
            <a:r>
              <a:rPr lang="fr-FR" sz="2400" dirty="0"/>
              <a:t>: </a:t>
            </a:r>
          </a:p>
          <a:p>
            <a:endParaRPr lang="fr-FR" sz="2400" dirty="0"/>
          </a:p>
          <a:p>
            <a:r>
              <a:rPr lang="fr-FR" sz="2400" dirty="0"/>
              <a:t>in-memory pointers for @ManyToOne</a:t>
            </a:r>
          </a:p>
          <a:p>
            <a:r>
              <a:rPr lang="fr-FR" sz="2400" dirty="0"/>
              <a:t>+ </a:t>
            </a:r>
          </a:p>
          <a:p>
            <a:r>
              <a:rPr lang="fr-FR" sz="2400" dirty="0"/>
              <a:t>List&lt;&gt; pointers for @OneToMany</a:t>
            </a:r>
          </a:p>
        </p:txBody>
      </p:sp>
    </p:spTree>
    <p:extLst>
      <p:ext uri="{BB962C8B-B14F-4D97-AF65-F5344CB8AC3E}">
        <p14:creationId xmlns:p14="http://schemas.microsoft.com/office/powerpoint/2010/main" val="27291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Relations (Graph)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restrict</a:t>
            </a:r>
            <a:r>
              <a:rPr lang="fr-FR" dirty="0"/>
              <a:t> to kernel « </a:t>
            </a:r>
            <a:r>
              <a:rPr lang="fr-FR" dirty="0" err="1"/>
              <a:t>domain</a:t>
            </a:r>
            <a:r>
              <a:rPr lang="fr-FR" dirty="0"/>
              <a:t> »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9AF39-5471-4CCB-933A-CD5D74089FD7}"/>
              </a:ext>
            </a:extLst>
          </p:cNvPr>
          <p:cNvSpPr/>
          <p:nvPr/>
        </p:nvSpPr>
        <p:spPr>
          <a:xfrm>
            <a:off x="6052065" y="6012799"/>
            <a:ext cx="1827911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E816-E38D-4158-91FF-D133B5B8F493}"/>
              </a:ext>
            </a:extLst>
          </p:cNvPr>
          <p:cNvSpPr txBox="1"/>
          <p:nvPr/>
        </p:nvSpPr>
        <p:spPr>
          <a:xfrm>
            <a:off x="6079818" y="5938076"/>
            <a:ext cx="483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4174FE-4343-4CDA-8CFC-8EE5697889CA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Hexagon 40">
            <a:extLst>
              <a:ext uri="{FF2B5EF4-FFF2-40B4-BE49-F238E27FC236}">
                <a16:creationId xmlns:a16="http://schemas.microsoft.com/office/drawing/2014/main" id="{E69A0FC5-3CD9-4F0D-A8F1-D43BCB070783}"/>
              </a:ext>
            </a:extLst>
          </p:cNvPr>
          <p:cNvSpPr/>
          <p:nvPr/>
        </p:nvSpPr>
        <p:spPr>
          <a:xfrm>
            <a:off x="2345385" y="2209800"/>
            <a:ext cx="7004803" cy="361501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Entity</a:t>
            </a:r>
            <a:r>
              <a:rPr lang="fr-FR" dirty="0"/>
              <a:t> – Model …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Lyfecycle</a:t>
            </a:r>
            <a:endParaRPr lang="fr-FR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212266-5FFB-4C8B-9765-FBA8AB7C93D7}"/>
              </a:ext>
            </a:extLst>
          </p:cNvPr>
          <p:cNvSpPr/>
          <p:nvPr/>
        </p:nvSpPr>
        <p:spPr>
          <a:xfrm>
            <a:off x="7385496" y="3355839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8E18C-D0B3-441E-A122-9B7EDE2ADB4F}"/>
              </a:ext>
            </a:extLst>
          </p:cNvPr>
          <p:cNvSpPr txBox="1"/>
          <p:nvPr/>
        </p:nvSpPr>
        <p:spPr>
          <a:xfrm>
            <a:off x="7452754" y="328183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YModel</a:t>
            </a:r>
            <a:endParaRPr lang="fr-FR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A334E2-2F84-418B-A924-EED25AA4061D}"/>
              </a:ext>
            </a:extLst>
          </p:cNvPr>
          <p:cNvCxnSpPr>
            <a:cxnSpLocks/>
          </p:cNvCxnSpPr>
          <p:nvPr/>
        </p:nvCxnSpPr>
        <p:spPr>
          <a:xfrm flipV="1">
            <a:off x="6356349" y="3309860"/>
            <a:ext cx="879159" cy="448236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4B0A3C-1E58-4D38-B664-CE2DE4BF8FA6}"/>
              </a:ext>
            </a:extLst>
          </p:cNvPr>
          <p:cNvSpPr txBox="1"/>
          <p:nvPr/>
        </p:nvSpPr>
        <p:spPr>
          <a:xfrm>
            <a:off x="4316505" y="1884777"/>
            <a:ext cx="32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model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7AFB9B-8AEE-4049-91E5-38FB277A5D08}"/>
              </a:ext>
            </a:extLst>
          </p:cNvPr>
          <p:cNvCxnSpPr>
            <a:cxnSpLocks/>
          </p:cNvCxnSpPr>
          <p:nvPr/>
        </p:nvCxnSpPr>
        <p:spPr>
          <a:xfrm flipH="1">
            <a:off x="6488995" y="3921218"/>
            <a:ext cx="814740" cy="42276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39E002-7E86-4727-AC14-90BF86BF303C}"/>
              </a:ext>
            </a:extLst>
          </p:cNvPr>
          <p:cNvSpPr txBox="1"/>
          <p:nvPr/>
        </p:nvSpPr>
        <p:spPr>
          <a:xfrm>
            <a:off x="7085765" y="2596250"/>
            <a:ext cx="319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</a:t>
            </a:r>
            <a:r>
              <a:rPr lang="fr-FR" b="1" dirty="0" err="1"/>
              <a:t>Create</a:t>
            </a:r>
            <a:r>
              <a:rPr lang="fr-FR" b="1" dirty="0"/>
              <a:t> Model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(model </a:t>
            </a:r>
            <a:r>
              <a:rPr lang="fr-FR" b="1" dirty="0" err="1"/>
              <a:t>contain</a:t>
            </a:r>
            <a:r>
              <a:rPr lang="fr-FR" b="1" dirty="0"/>
              <a:t> NO extra data)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722AE-B38A-415D-8C83-6F570F58C17A}"/>
              </a:ext>
            </a:extLst>
          </p:cNvPr>
          <p:cNvCxnSpPr>
            <a:cxnSpLocks/>
          </p:cNvCxnSpPr>
          <p:nvPr/>
        </p:nvCxnSpPr>
        <p:spPr>
          <a:xfrm flipH="1">
            <a:off x="7720833" y="4972366"/>
            <a:ext cx="248272" cy="1020965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09A0D90F-3500-4FDD-845B-E7894DFE80E4}"/>
              </a:ext>
            </a:extLst>
          </p:cNvPr>
          <p:cNvSpPr/>
          <p:nvPr/>
        </p:nvSpPr>
        <p:spPr>
          <a:xfrm>
            <a:off x="7596955" y="5197335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815B19-B638-4CE6-9DFC-B1516A77C80D}"/>
              </a:ext>
            </a:extLst>
          </p:cNvPr>
          <p:cNvSpPr txBox="1"/>
          <p:nvPr/>
        </p:nvSpPr>
        <p:spPr>
          <a:xfrm>
            <a:off x="7277888" y="3758096"/>
            <a:ext cx="276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point to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r>
              <a:rPr lang="fr-FR" b="1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F9A801-1611-44A8-ABC1-95CC23B77108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C9D5E2-702F-4BBD-833B-D7F7693B0A9F}"/>
              </a:ext>
            </a:extLst>
          </p:cNvPr>
          <p:cNvSpPr/>
          <p:nvPr/>
        </p:nvSpPr>
        <p:spPr>
          <a:xfrm>
            <a:off x="6052065" y="6012799"/>
            <a:ext cx="1827911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BB7FA5-3037-439E-80DC-0CD142DC2AC2}"/>
              </a:ext>
            </a:extLst>
          </p:cNvPr>
          <p:cNvSpPr txBox="1"/>
          <p:nvPr/>
        </p:nvSpPr>
        <p:spPr>
          <a:xfrm>
            <a:off x="6079818" y="5938076"/>
            <a:ext cx="483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</p:spTree>
    <p:extLst>
      <p:ext uri="{BB962C8B-B14F-4D97-AF65-F5344CB8AC3E}">
        <p14:creationId xmlns:p14="http://schemas.microsoft.com/office/powerpoint/2010/main" val="243053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A323479D-067D-4D2C-AAEB-B01E7F5FDC0E}"/>
              </a:ext>
            </a:extLst>
          </p:cNvPr>
          <p:cNvSpPr/>
          <p:nvPr/>
        </p:nvSpPr>
        <p:spPr>
          <a:xfrm>
            <a:off x="6052065" y="5878335"/>
            <a:ext cx="1868253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69A0FC5-3CD9-4F0D-A8F1-D43BCB070783}"/>
              </a:ext>
            </a:extLst>
          </p:cNvPr>
          <p:cNvSpPr/>
          <p:nvPr/>
        </p:nvSpPr>
        <p:spPr>
          <a:xfrm>
            <a:off x="2326225" y="2196156"/>
            <a:ext cx="7004803" cy="361501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DTO - </a:t>
            </a:r>
            <a:r>
              <a:rPr lang="fr-FR" dirty="0" err="1"/>
              <a:t>Entity</a:t>
            </a:r>
            <a:r>
              <a:rPr lang="fr-FR" dirty="0"/>
              <a:t> – Model – Service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Lyfecycle</a:t>
            </a:r>
            <a:endParaRPr lang="fr-FR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212266-5FFB-4C8B-9765-FBA8AB7C93D7}"/>
              </a:ext>
            </a:extLst>
          </p:cNvPr>
          <p:cNvSpPr/>
          <p:nvPr/>
        </p:nvSpPr>
        <p:spPr>
          <a:xfrm>
            <a:off x="7385496" y="3355839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8E18C-D0B3-441E-A122-9B7EDE2ADB4F}"/>
              </a:ext>
            </a:extLst>
          </p:cNvPr>
          <p:cNvSpPr txBox="1"/>
          <p:nvPr/>
        </p:nvSpPr>
        <p:spPr>
          <a:xfrm>
            <a:off x="7452754" y="328183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YModel</a:t>
            </a:r>
            <a:endParaRPr lang="fr-FR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A334E2-2F84-418B-A924-EED25AA4061D}"/>
              </a:ext>
            </a:extLst>
          </p:cNvPr>
          <p:cNvCxnSpPr>
            <a:cxnSpLocks/>
          </p:cNvCxnSpPr>
          <p:nvPr/>
        </p:nvCxnSpPr>
        <p:spPr>
          <a:xfrm flipV="1">
            <a:off x="6356349" y="3309860"/>
            <a:ext cx="879159" cy="448236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4B0A3C-1E58-4D38-B664-CE2DE4BF8FA6}"/>
              </a:ext>
            </a:extLst>
          </p:cNvPr>
          <p:cNvSpPr txBox="1"/>
          <p:nvPr/>
        </p:nvSpPr>
        <p:spPr>
          <a:xfrm>
            <a:off x="4316505" y="1884777"/>
            <a:ext cx="32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model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7AFB9B-8AEE-4049-91E5-38FB277A5D08}"/>
              </a:ext>
            </a:extLst>
          </p:cNvPr>
          <p:cNvCxnSpPr>
            <a:cxnSpLocks/>
          </p:cNvCxnSpPr>
          <p:nvPr/>
        </p:nvCxnSpPr>
        <p:spPr>
          <a:xfrm flipH="1">
            <a:off x="6488995" y="3921218"/>
            <a:ext cx="814740" cy="42276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39E002-7E86-4727-AC14-90BF86BF303C}"/>
              </a:ext>
            </a:extLst>
          </p:cNvPr>
          <p:cNvSpPr txBox="1"/>
          <p:nvPr/>
        </p:nvSpPr>
        <p:spPr>
          <a:xfrm>
            <a:off x="7085765" y="2596250"/>
            <a:ext cx="319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</a:t>
            </a:r>
            <a:r>
              <a:rPr lang="fr-FR" b="1" dirty="0" err="1"/>
              <a:t>Create</a:t>
            </a:r>
            <a:r>
              <a:rPr lang="fr-FR" b="1" dirty="0"/>
              <a:t> Model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(model </a:t>
            </a:r>
            <a:r>
              <a:rPr lang="fr-FR" b="1" dirty="0" err="1"/>
              <a:t>contain</a:t>
            </a:r>
            <a:r>
              <a:rPr lang="fr-FR" b="1" dirty="0"/>
              <a:t> NO extra data)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722AE-B38A-415D-8C83-6F570F58C17A}"/>
              </a:ext>
            </a:extLst>
          </p:cNvPr>
          <p:cNvCxnSpPr>
            <a:cxnSpLocks/>
          </p:cNvCxnSpPr>
          <p:nvPr/>
        </p:nvCxnSpPr>
        <p:spPr>
          <a:xfrm flipH="1">
            <a:off x="7720833" y="4972366"/>
            <a:ext cx="248272" cy="1020965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09A0D90F-3500-4FDD-845B-E7894DFE80E4}"/>
              </a:ext>
            </a:extLst>
          </p:cNvPr>
          <p:cNvSpPr/>
          <p:nvPr/>
        </p:nvSpPr>
        <p:spPr>
          <a:xfrm>
            <a:off x="7596955" y="5197335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815B19-B638-4CE6-9DFC-B1516A77C80D}"/>
              </a:ext>
            </a:extLst>
          </p:cNvPr>
          <p:cNvSpPr txBox="1"/>
          <p:nvPr/>
        </p:nvSpPr>
        <p:spPr>
          <a:xfrm>
            <a:off x="7277888" y="3758096"/>
            <a:ext cx="276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point to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r>
              <a:rPr lang="fr-FR" b="1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Hexagon 67">
            <a:extLst>
              <a:ext uri="{FF2B5EF4-FFF2-40B4-BE49-F238E27FC236}">
                <a16:creationId xmlns:a16="http://schemas.microsoft.com/office/drawing/2014/main" id="{0B976DEB-63D8-48C8-9FD0-E5F9927D185F}"/>
              </a:ext>
            </a:extLst>
          </p:cNvPr>
          <p:cNvSpPr/>
          <p:nvPr/>
        </p:nvSpPr>
        <p:spPr>
          <a:xfrm>
            <a:off x="8588188" y="5182840"/>
            <a:ext cx="3487272" cy="161531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9F6CE9-0A71-4A1D-95F0-B73AC04C6F99}"/>
              </a:ext>
            </a:extLst>
          </p:cNvPr>
          <p:cNvSpPr/>
          <p:nvPr/>
        </p:nvSpPr>
        <p:spPr>
          <a:xfrm>
            <a:off x="9140653" y="5706632"/>
            <a:ext cx="1153263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3711F-73CA-4F59-9502-1ECDFC2C0ABB}"/>
              </a:ext>
            </a:extLst>
          </p:cNvPr>
          <p:cNvSpPr txBox="1"/>
          <p:nvPr/>
        </p:nvSpPr>
        <p:spPr>
          <a:xfrm>
            <a:off x="9118921" y="5651428"/>
            <a:ext cx="12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5C8D79-ED4C-40BD-B458-32BCE9258601}"/>
              </a:ext>
            </a:extLst>
          </p:cNvPr>
          <p:cNvSpPr/>
          <p:nvPr/>
        </p:nvSpPr>
        <p:spPr>
          <a:xfrm>
            <a:off x="9172453" y="6337599"/>
            <a:ext cx="171168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016737-CA84-48E0-BF23-A96E620E8E72}"/>
              </a:ext>
            </a:extLst>
          </p:cNvPr>
          <p:cNvSpPr txBox="1"/>
          <p:nvPr/>
        </p:nvSpPr>
        <p:spPr>
          <a:xfrm>
            <a:off x="9140653" y="6261279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Component1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BAE5BB-DF6A-4E3D-A319-17D2E57518C5}"/>
              </a:ext>
            </a:extLst>
          </p:cNvPr>
          <p:cNvSpPr txBox="1"/>
          <p:nvPr/>
        </p:nvSpPr>
        <p:spPr>
          <a:xfrm>
            <a:off x="8962267" y="4832031"/>
            <a:ext cx="3341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service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  <a:r>
              <a:rPr lang="fr-FR" b="1" dirty="0" err="1"/>
              <a:t>spring</a:t>
            </a:r>
            <a:r>
              <a:rPr lang="fr-FR" b="1" dirty="0"/>
              <a:t> </a:t>
            </a:r>
          </a:p>
          <a:p>
            <a:r>
              <a:rPr lang="fr-FR" b="1" dirty="0" err="1"/>
              <a:t>ApplicationContext</a:t>
            </a:r>
            <a:endParaRPr lang="fr-FR" b="1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83651FE7-C27E-4C95-A702-B47CD05B9AFF}"/>
              </a:ext>
            </a:extLst>
          </p:cNvPr>
          <p:cNvSpPr/>
          <p:nvPr/>
        </p:nvSpPr>
        <p:spPr>
          <a:xfrm>
            <a:off x="80681" y="5017160"/>
            <a:ext cx="3017493" cy="161531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A95527-E134-4B95-8E8D-01733C037123}"/>
              </a:ext>
            </a:extLst>
          </p:cNvPr>
          <p:cNvSpPr/>
          <p:nvPr/>
        </p:nvSpPr>
        <p:spPr>
          <a:xfrm>
            <a:off x="389618" y="5604472"/>
            <a:ext cx="78178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2E77CB-89D7-43B2-903E-BB1414F9AC3A}"/>
              </a:ext>
            </a:extLst>
          </p:cNvPr>
          <p:cNvSpPr txBox="1"/>
          <p:nvPr/>
        </p:nvSpPr>
        <p:spPr>
          <a:xfrm>
            <a:off x="327292" y="5549268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XDTO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44D919-92FC-40A3-876E-36811D46B912}"/>
              </a:ext>
            </a:extLst>
          </p:cNvPr>
          <p:cNvSpPr txBox="1"/>
          <p:nvPr/>
        </p:nvSpPr>
        <p:spPr>
          <a:xfrm>
            <a:off x="-17044" y="4672938"/>
            <a:ext cx="3169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dtos</a:t>
            </a:r>
            <a:r>
              <a:rPr lang="fr-FR" b="1" dirty="0"/>
              <a:t>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  <a:p>
            <a:r>
              <a:rPr lang="fr-FR" b="1" dirty="0"/>
              <a:t>NO CYCLIC </a:t>
            </a:r>
            <a:r>
              <a:rPr lang="fr-FR" b="1" dirty="0" err="1"/>
              <a:t>dependencies</a:t>
            </a:r>
            <a:endParaRPr lang="fr-FR" b="1" dirty="0"/>
          </a:p>
          <a:p>
            <a:r>
              <a:rPr lang="fr-FR" b="1" dirty="0"/>
              <a:t>NO </a:t>
            </a:r>
            <a:r>
              <a:rPr lang="fr-FR" b="1" dirty="0" err="1"/>
              <a:t>managed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(</a:t>
            </a:r>
            <a:r>
              <a:rPr lang="fr-FR" b="1" dirty="0" err="1"/>
              <a:t>only</a:t>
            </a:r>
            <a:r>
              <a:rPr lang="fr-FR" b="1" dirty="0"/>
              <a:t> GC)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FAA882-ABC2-488F-9A77-220577A454C1}"/>
              </a:ext>
            </a:extLst>
          </p:cNvPr>
          <p:cNvSpPr/>
          <p:nvPr/>
        </p:nvSpPr>
        <p:spPr>
          <a:xfrm>
            <a:off x="10644936" y="5892561"/>
            <a:ext cx="115744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317830-813B-4530-8358-AE872167B84C}"/>
              </a:ext>
            </a:extLst>
          </p:cNvPr>
          <p:cNvSpPr txBox="1"/>
          <p:nvPr/>
        </p:nvSpPr>
        <p:spPr>
          <a:xfrm>
            <a:off x="10605705" y="5837357"/>
            <a:ext cx="12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3CCF49-368B-4B63-A10C-F0EF41CFAE58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9748004" y="6113093"/>
            <a:ext cx="135900" cy="21150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B5322E-14F3-482B-B851-D74517FA8E98}"/>
              </a:ext>
            </a:extLst>
          </p:cNvPr>
          <p:cNvCxnSpPr>
            <a:cxnSpLocks/>
          </p:cNvCxnSpPr>
          <p:nvPr/>
        </p:nvCxnSpPr>
        <p:spPr>
          <a:xfrm>
            <a:off x="9923473" y="6083099"/>
            <a:ext cx="150269" cy="22748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73107A-27D3-4FB8-AA40-BE00573831FE}"/>
              </a:ext>
            </a:extLst>
          </p:cNvPr>
          <p:cNvCxnSpPr>
            <a:cxnSpLocks/>
            <a:stCxn id="53" idx="3"/>
            <a:endCxn id="79" idx="1"/>
          </p:cNvCxnSpPr>
          <p:nvPr/>
        </p:nvCxnSpPr>
        <p:spPr>
          <a:xfrm>
            <a:off x="10377086" y="5882261"/>
            <a:ext cx="228619" cy="18592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AD7AF4-5105-49D8-8A49-E4A43FD9BA04}"/>
              </a:ext>
            </a:extLst>
          </p:cNvPr>
          <p:cNvCxnSpPr>
            <a:cxnSpLocks/>
          </p:cNvCxnSpPr>
          <p:nvPr/>
        </p:nvCxnSpPr>
        <p:spPr>
          <a:xfrm flipH="1">
            <a:off x="10219766" y="6151670"/>
            <a:ext cx="363682" cy="18592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35E44AC-8112-4A1D-AA85-8709089B98F9}"/>
              </a:ext>
            </a:extLst>
          </p:cNvPr>
          <p:cNvSpPr/>
          <p:nvPr/>
        </p:nvSpPr>
        <p:spPr>
          <a:xfrm>
            <a:off x="1210238" y="5910173"/>
            <a:ext cx="79334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17406B-B43E-4C24-96B4-B162485228CD}"/>
              </a:ext>
            </a:extLst>
          </p:cNvPr>
          <p:cNvSpPr txBox="1"/>
          <p:nvPr/>
        </p:nvSpPr>
        <p:spPr>
          <a:xfrm>
            <a:off x="1173974" y="5845780"/>
            <a:ext cx="9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YDTO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E77B1E-12C6-4EF4-9C86-A0AAC6B80FE2}"/>
              </a:ext>
            </a:extLst>
          </p:cNvPr>
          <p:cNvCxnSpPr>
            <a:cxnSpLocks/>
          </p:cNvCxnSpPr>
          <p:nvPr/>
        </p:nvCxnSpPr>
        <p:spPr>
          <a:xfrm>
            <a:off x="899758" y="5981094"/>
            <a:ext cx="317199" cy="15359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740B51-0A2E-4344-AC2E-52AD8288C055}"/>
              </a:ext>
            </a:extLst>
          </p:cNvPr>
          <p:cNvCxnSpPr>
            <a:cxnSpLocks/>
          </p:cNvCxnSpPr>
          <p:nvPr/>
        </p:nvCxnSpPr>
        <p:spPr>
          <a:xfrm>
            <a:off x="1524997" y="6274031"/>
            <a:ext cx="317199" cy="15359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BCC03-EA62-4EDD-829E-981F660122D9}"/>
              </a:ext>
            </a:extLst>
          </p:cNvPr>
          <p:cNvSpPr/>
          <p:nvPr/>
        </p:nvSpPr>
        <p:spPr>
          <a:xfrm>
            <a:off x="1842512" y="6281217"/>
            <a:ext cx="79334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DA674D-E518-4824-8A2C-3EEE1A120133}"/>
              </a:ext>
            </a:extLst>
          </p:cNvPr>
          <p:cNvSpPr txBox="1"/>
          <p:nvPr/>
        </p:nvSpPr>
        <p:spPr>
          <a:xfrm>
            <a:off x="1806248" y="6216824"/>
            <a:ext cx="9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ZDTO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AB1DF-EC0C-4CB3-A993-08E23254C1C6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BEBB51-BA25-4434-B7B5-52EFD3982C5D}"/>
              </a:ext>
            </a:extLst>
          </p:cNvPr>
          <p:cNvSpPr txBox="1"/>
          <p:nvPr/>
        </p:nvSpPr>
        <p:spPr>
          <a:xfrm>
            <a:off x="6019922" y="5794970"/>
            <a:ext cx="281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6322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Relations </a:t>
            </a:r>
            <a:r>
              <a:rPr lang="fr-FR" dirty="0" err="1"/>
              <a:t>Cardinality</a:t>
            </a:r>
            <a:br>
              <a:rPr lang="fr-FR" dirty="0"/>
            </a:br>
            <a:r>
              <a:rPr lang="fr-FR" dirty="0" err="1"/>
              <a:t>OneToMany</a:t>
            </a:r>
            <a:r>
              <a:rPr lang="fr-FR" dirty="0"/>
              <a:t> &amp; </a:t>
            </a:r>
            <a:r>
              <a:rPr lang="fr-FR" dirty="0" err="1"/>
              <a:t>ManyToOne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8E12D-D071-484F-9283-8C2B30AC0E55}"/>
              </a:ext>
            </a:extLst>
          </p:cNvPr>
          <p:cNvSpPr/>
          <p:nvPr/>
        </p:nvSpPr>
        <p:spPr>
          <a:xfrm>
            <a:off x="1768108" y="3107264"/>
            <a:ext cx="2916767" cy="268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9E90-1E99-4F3C-AC65-3EE48CE7EA5A}"/>
              </a:ext>
            </a:extLst>
          </p:cNvPr>
          <p:cNvSpPr txBox="1"/>
          <p:nvPr/>
        </p:nvSpPr>
        <p:spPr>
          <a:xfrm>
            <a:off x="2580947" y="3145364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ClassX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E6C7E3-44D2-4517-ABBC-A668689436AF}"/>
              </a:ext>
            </a:extLst>
          </p:cNvPr>
          <p:cNvCxnSpPr>
            <a:cxnSpLocks/>
          </p:cNvCxnSpPr>
          <p:nvPr/>
        </p:nvCxnSpPr>
        <p:spPr>
          <a:xfrm>
            <a:off x="1768108" y="3551765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0F9C1B-D4BE-4F6C-8794-7E7D2BF0AEFD}"/>
              </a:ext>
            </a:extLst>
          </p:cNvPr>
          <p:cNvSpPr txBox="1"/>
          <p:nvPr/>
        </p:nvSpPr>
        <p:spPr>
          <a:xfrm>
            <a:off x="1844299" y="3608340"/>
            <a:ext cx="1896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@ManyToOne</a:t>
            </a:r>
          </a:p>
          <a:p>
            <a:r>
              <a:rPr lang="fr-FR" dirty="0" err="1"/>
              <a:t>ClassY</a:t>
            </a:r>
            <a:r>
              <a:rPr lang="fr-FR" dirty="0"/>
              <a:t>  y;</a:t>
            </a:r>
          </a:p>
          <a:p>
            <a:endParaRPr lang="fr-FR" dirty="0"/>
          </a:p>
          <a:p>
            <a:r>
              <a:rPr lang="fr-FR" dirty="0"/>
              <a:t>@OneToMany</a:t>
            </a:r>
          </a:p>
          <a:p>
            <a:r>
              <a:rPr lang="fr-FR" dirty="0"/>
              <a:t>List&lt;</a:t>
            </a:r>
            <a:r>
              <a:rPr lang="fr-FR" dirty="0" err="1"/>
              <a:t>ClassY</a:t>
            </a:r>
            <a:r>
              <a:rPr lang="fr-FR" dirty="0"/>
              <a:t>&gt;  </a:t>
            </a:r>
            <a:r>
              <a:rPr lang="fr-FR" dirty="0" err="1"/>
              <a:t>yList</a:t>
            </a:r>
            <a:r>
              <a:rPr lang="fr-FR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4D79E-564B-4558-A547-9D70F972788C}"/>
              </a:ext>
            </a:extLst>
          </p:cNvPr>
          <p:cNvSpPr/>
          <p:nvPr/>
        </p:nvSpPr>
        <p:spPr>
          <a:xfrm>
            <a:off x="7312393" y="3069166"/>
            <a:ext cx="2916767" cy="1807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62D0-8CAE-4DBD-ACA4-AB6201E09C17}"/>
              </a:ext>
            </a:extLst>
          </p:cNvPr>
          <p:cNvSpPr txBox="1"/>
          <p:nvPr/>
        </p:nvSpPr>
        <p:spPr>
          <a:xfrm>
            <a:off x="8125232" y="310726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ClassY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55B34B-9F61-4CF3-A06D-28D41706B5A3}"/>
              </a:ext>
            </a:extLst>
          </p:cNvPr>
          <p:cNvCxnSpPr>
            <a:cxnSpLocks/>
          </p:cNvCxnSpPr>
          <p:nvPr/>
        </p:nvCxnSpPr>
        <p:spPr>
          <a:xfrm>
            <a:off x="7312393" y="3513666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10706-82B2-4FAE-8159-4EACFDA2FFA3}"/>
              </a:ext>
            </a:extLst>
          </p:cNvPr>
          <p:cNvSpPr txBox="1"/>
          <p:nvPr/>
        </p:nvSpPr>
        <p:spPr>
          <a:xfrm>
            <a:off x="8125232" y="3585516"/>
            <a:ext cx="1273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field2: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DC8518-7554-448E-BDCE-F267624DA175}"/>
              </a:ext>
            </a:extLst>
          </p:cNvPr>
          <p:cNvCxnSpPr>
            <a:cxnSpLocks/>
          </p:cNvCxnSpPr>
          <p:nvPr/>
        </p:nvCxnSpPr>
        <p:spPr>
          <a:xfrm>
            <a:off x="4851402" y="4525660"/>
            <a:ext cx="2368549" cy="0"/>
          </a:xfrm>
          <a:prstGeom prst="straightConnector1">
            <a:avLst/>
          </a:prstGeom>
          <a:ln>
            <a:headEnd type="diamond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E21CB-AEC0-48D0-9048-079BD9E989D0}"/>
              </a:ext>
            </a:extLst>
          </p:cNvPr>
          <p:cNvCxnSpPr/>
          <p:nvPr/>
        </p:nvCxnSpPr>
        <p:spPr>
          <a:xfrm>
            <a:off x="4917738" y="3513666"/>
            <a:ext cx="2296583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F7400A-0D55-49F2-895F-BF410D0DF10C}"/>
              </a:ext>
            </a:extLst>
          </p:cNvPr>
          <p:cNvSpPr txBox="1"/>
          <p:nvPr/>
        </p:nvSpPr>
        <p:spPr>
          <a:xfrm>
            <a:off x="6537332" y="31111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6E7AB-B2B5-45C3-9F1D-74C1620F4E98}"/>
              </a:ext>
            </a:extLst>
          </p:cNvPr>
          <p:cNvSpPr txBox="1"/>
          <p:nvPr/>
        </p:nvSpPr>
        <p:spPr>
          <a:xfrm>
            <a:off x="4798215" y="4132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29555-59CB-4AAC-8681-51AE87DA62C8}"/>
              </a:ext>
            </a:extLst>
          </p:cNvPr>
          <p:cNvSpPr txBox="1"/>
          <p:nvPr/>
        </p:nvSpPr>
        <p:spPr>
          <a:xfrm>
            <a:off x="6544955" y="416233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EE195-6C26-4D4F-8C73-22CC1CD70328}"/>
              </a:ext>
            </a:extLst>
          </p:cNvPr>
          <p:cNvSpPr txBox="1"/>
          <p:nvPr/>
        </p:nvSpPr>
        <p:spPr>
          <a:xfrm>
            <a:off x="5045796" y="5110299"/>
            <a:ext cx="204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OneToMany</a:t>
            </a:r>
            <a:endParaRPr lang="fr-FR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A3261-65AF-41CD-99D0-DA485639A35D}"/>
              </a:ext>
            </a:extLst>
          </p:cNvPr>
          <p:cNvSpPr txBox="1"/>
          <p:nvPr/>
        </p:nvSpPr>
        <p:spPr>
          <a:xfrm>
            <a:off x="5015443" y="2240328"/>
            <a:ext cx="204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ManyToOne</a:t>
            </a:r>
            <a:endParaRPr lang="fr-FR" sz="28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581D8B0-D5AE-4474-B0B3-B05F818B731A}"/>
              </a:ext>
            </a:extLst>
          </p:cNvPr>
          <p:cNvSpPr/>
          <p:nvPr/>
        </p:nvSpPr>
        <p:spPr>
          <a:xfrm rot="19284671">
            <a:off x="6667680" y="2906321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FC8EDD7-9101-43F7-B766-A34F8AA44476}"/>
              </a:ext>
            </a:extLst>
          </p:cNvPr>
          <p:cNvSpPr/>
          <p:nvPr/>
        </p:nvSpPr>
        <p:spPr>
          <a:xfrm rot="2562144">
            <a:off x="5160959" y="2946636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94694A6-1FFB-46E9-9168-5FBCBB305342}"/>
              </a:ext>
            </a:extLst>
          </p:cNvPr>
          <p:cNvSpPr/>
          <p:nvPr/>
        </p:nvSpPr>
        <p:spPr>
          <a:xfrm rot="16200000">
            <a:off x="5401779" y="2537950"/>
            <a:ext cx="190500" cy="5232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ECFDEFC-D363-414D-AF44-AD0EA8745AC3}"/>
              </a:ext>
            </a:extLst>
          </p:cNvPr>
          <p:cNvSpPr/>
          <p:nvPr/>
        </p:nvSpPr>
        <p:spPr>
          <a:xfrm rot="16200000">
            <a:off x="6512397" y="2555560"/>
            <a:ext cx="190500" cy="5232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DBAF94C-C430-4EA0-AE20-9FF2D79F7C58}"/>
              </a:ext>
            </a:extLst>
          </p:cNvPr>
          <p:cNvSpPr/>
          <p:nvPr/>
        </p:nvSpPr>
        <p:spPr>
          <a:xfrm rot="13244094">
            <a:off x="6628209" y="4563714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01C5B9C-A4C0-47C7-866F-275CEDC1294C}"/>
              </a:ext>
            </a:extLst>
          </p:cNvPr>
          <p:cNvSpPr/>
          <p:nvPr/>
        </p:nvSpPr>
        <p:spPr>
          <a:xfrm rot="7985537">
            <a:off x="4991730" y="4602805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EE0E89F-8D51-46BE-B639-3C75B100CFEE}"/>
              </a:ext>
            </a:extLst>
          </p:cNvPr>
          <p:cNvSpPr/>
          <p:nvPr/>
        </p:nvSpPr>
        <p:spPr>
          <a:xfrm rot="16200000" flipH="1">
            <a:off x="5381993" y="4701961"/>
            <a:ext cx="171077" cy="55420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EDDDBD1-8764-4C98-A47B-642C78CF8D15}"/>
              </a:ext>
            </a:extLst>
          </p:cNvPr>
          <p:cNvSpPr/>
          <p:nvPr/>
        </p:nvSpPr>
        <p:spPr>
          <a:xfrm rot="16200000" flipH="1">
            <a:off x="6353025" y="4714485"/>
            <a:ext cx="171077" cy="55420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41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5B30-2A33-45F1-B438-D1D019D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Split (</a:t>
            </a:r>
            <a:r>
              <a:rPr lang="fr-FR" dirty="0" err="1"/>
              <a:t>materialize</a:t>
            </a:r>
            <a:r>
              <a:rPr lang="fr-FR" dirty="0"/>
              <a:t>) </a:t>
            </a:r>
            <a:r>
              <a:rPr lang="fr-FR" dirty="0" err="1"/>
              <a:t>ManyToMany</a:t>
            </a:r>
            <a:r>
              <a:rPr lang="fr-FR" dirty="0"/>
              <a:t> relations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250A1-857C-4AFA-9342-964A951F5A12}"/>
              </a:ext>
            </a:extLst>
          </p:cNvPr>
          <p:cNvSpPr/>
          <p:nvPr/>
        </p:nvSpPr>
        <p:spPr>
          <a:xfrm>
            <a:off x="2111706" y="2439112"/>
            <a:ext cx="2424113" cy="135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72AE9-1577-44FF-B434-7313B17FE8E5}"/>
              </a:ext>
            </a:extLst>
          </p:cNvPr>
          <p:cNvSpPr txBox="1"/>
          <p:nvPr/>
        </p:nvSpPr>
        <p:spPr>
          <a:xfrm>
            <a:off x="2924545" y="2470248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79923A-A7C0-41A9-979E-110FD42D864F}"/>
              </a:ext>
            </a:extLst>
          </p:cNvPr>
          <p:cNvCxnSpPr>
            <a:cxnSpLocks/>
          </p:cNvCxnSpPr>
          <p:nvPr/>
        </p:nvCxnSpPr>
        <p:spPr>
          <a:xfrm>
            <a:off x="2111706" y="2876649"/>
            <a:ext cx="2424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C5FE73-816F-49F5-A242-0B6CA6D9D5D3}"/>
              </a:ext>
            </a:extLst>
          </p:cNvPr>
          <p:cNvSpPr txBox="1"/>
          <p:nvPr/>
        </p:nvSpPr>
        <p:spPr>
          <a:xfrm>
            <a:off x="2187897" y="2933224"/>
            <a:ext cx="1102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09ED3C-836C-4536-AF4A-2531D7FD386A}"/>
              </a:ext>
            </a:extLst>
          </p:cNvPr>
          <p:cNvCxnSpPr/>
          <p:nvPr/>
        </p:nvCxnSpPr>
        <p:spPr>
          <a:xfrm>
            <a:off x="4949115" y="3057968"/>
            <a:ext cx="2296583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848AE2-998A-4720-A198-B4B18E74F57D}"/>
              </a:ext>
            </a:extLst>
          </p:cNvPr>
          <p:cNvSpPr txBox="1"/>
          <p:nvPr/>
        </p:nvSpPr>
        <p:spPr>
          <a:xfrm>
            <a:off x="6568709" y="26554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C01B4-4119-4361-8516-51D0C9EAE7EB}"/>
              </a:ext>
            </a:extLst>
          </p:cNvPr>
          <p:cNvSpPr txBox="1"/>
          <p:nvPr/>
        </p:nvSpPr>
        <p:spPr>
          <a:xfrm>
            <a:off x="5046820" y="1784630"/>
            <a:ext cx="236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ManyToMany</a:t>
            </a:r>
            <a:endParaRPr lang="fr-FR" sz="2800" b="1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0C60C48-BFF2-444F-95FE-B91E682727DE}"/>
              </a:ext>
            </a:extLst>
          </p:cNvPr>
          <p:cNvSpPr/>
          <p:nvPr/>
        </p:nvSpPr>
        <p:spPr>
          <a:xfrm rot="19284671">
            <a:off x="6699057" y="2450623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5F3052C-C600-47FD-9F7B-F8B01D81DF21}"/>
              </a:ext>
            </a:extLst>
          </p:cNvPr>
          <p:cNvSpPr/>
          <p:nvPr/>
        </p:nvSpPr>
        <p:spPr>
          <a:xfrm rot="2562144">
            <a:off x="5192336" y="2490938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34C79E3-4CF8-4E22-8194-1B171EDA2870}"/>
              </a:ext>
            </a:extLst>
          </p:cNvPr>
          <p:cNvSpPr/>
          <p:nvPr/>
        </p:nvSpPr>
        <p:spPr>
          <a:xfrm rot="16200000">
            <a:off x="5433156" y="2082252"/>
            <a:ext cx="190500" cy="5232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6332EBB-A487-4D3E-8250-CE543379062B}"/>
              </a:ext>
            </a:extLst>
          </p:cNvPr>
          <p:cNvSpPr/>
          <p:nvPr/>
        </p:nvSpPr>
        <p:spPr>
          <a:xfrm rot="16200000">
            <a:off x="6543774" y="2099862"/>
            <a:ext cx="190500" cy="52322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B1EDF8-889F-4530-97A6-E5600A4E6F5C}"/>
              </a:ext>
            </a:extLst>
          </p:cNvPr>
          <p:cNvSpPr txBox="1"/>
          <p:nvPr/>
        </p:nvSpPr>
        <p:spPr>
          <a:xfrm>
            <a:off x="4793567" y="26585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98C67-0916-425B-83E5-DB7F910447C8}"/>
              </a:ext>
            </a:extLst>
          </p:cNvPr>
          <p:cNvSpPr/>
          <p:nvPr/>
        </p:nvSpPr>
        <p:spPr>
          <a:xfrm>
            <a:off x="7806976" y="2453179"/>
            <a:ext cx="2424113" cy="135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DE1744-EB43-4954-8B4D-377C1C127865}"/>
              </a:ext>
            </a:extLst>
          </p:cNvPr>
          <p:cNvSpPr txBox="1"/>
          <p:nvPr/>
        </p:nvSpPr>
        <p:spPr>
          <a:xfrm>
            <a:off x="8619815" y="2484315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0E674D-D9DE-491C-BD01-0F8BA63C4B67}"/>
              </a:ext>
            </a:extLst>
          </p:cNvPr>
          <p:cNvCxnSpPr>
            <a:cxnSpLocks/>
          </p:cNvCxnSpPr>
          <p:nvPr/>
        </p:nvCxnSpPr>
        <p:spPr>
          <a:xfrm>
            <a:off x="7806976" y="2890716"/>
            <a:ext cx="2424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381904-4049-405C-9051-85F44E1B592E}"/>
              </a:ext>
            </a:extLst>
          </p:cNvPr>
          <p:cNvSpPr txBox="1"/>
          <p:nvPr/>
        </p:nvSpPr>
        <p:spPr>
          <a:xfrm>
            <a:off x="7883167" y="2947291"/>
            <a:ext cx="1102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4" name="&quot;Not Allowed&quot; Symbol 33">
            <a:extLst>
              <a:ext uri="{FF2B5EF4-FFF2-40B4-BE49-F238E27FC236}">
                <a16:creationId xmlns:a16="http://schemas.microsoft.com/office/drawing/2014/main" id="{6CA6F308-8F0D-4FA9-BD79-9FFB699A772E}"/>
              </a:ext>
            </a:extLst>
          </p:cNvPr>
          <p:cNvSpPr/>
          <p:nvPr/>
        </p:nvSpPr>
        <p:spPr>
          <a:xfrm>
            <a:off x="5504379" y="2575946"/>
            <a:ext cx="1093889" cy="923330"/>
          </a:xfrm>
          <a:prstGeom prst="noSmoking">
            <a:avLst>
              <a:gd name="adj" fmla="val 99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8CEF750-2FDE-4B60-970C-DD9F0A297786}"/>
              </a:ext>
            </a:extLst>
          </p:cNvPr>
          <p:cNvSpPr/>
          <p:nvPr/>
        </p:nvSpPr>
        <p:spPr>
          <a:xfrm rot="8802719">
            <a:off x="7810027" y="4251146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8793ECB-5872-49FA-8EE1-B3803BB3BB83}"/>
              </a:ext>
            </a:extLst>
          </p:cNvPr>
          <p:cNvSpPr/>
          <p:nvPr/>
        </p:nvSpPr>
        <p:spPr>
          <a:xfrm>
            <a:off x="5723965" y="4251966"/>
            <a:ext cx="622072" cy="788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16DDF2-9A0C-4067-B10D-0443B7673BB7}"/>
              </a:ext>
            </a:extLst>
          </p:cNvPr>
          <p:cNvSpPr/>
          <p:nvPr/>
        </p:nvSpPr>
        <p:spPr>
          <a:xfrm>
            <a:off x="4792389" y="5202225"/>
            <a:ext cx="2961682" cy="135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888D9E-884A-44E4-874E-751166B706DC}"/>
              </a:ext>
            </a:extLst>
          </p:cNvPr>
          <p:cNvSpPr txBox="1"/>
          <p:nvPr/>
        </p:nvSpPr>
        <p:spPr>
          <a:xfrm>
            <a:off x="4868580" y="5203352"/>
            <a:ext cx="2325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XYRelationEntity</a:t>
            </a:r>
            <a:endParaRPr lang="fr-FR" sz="2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E02580-700D-4DD4-95F7-9E2A80917227}"/>
              </a:ext>
            </a:extLst>
          </p:cNvPr>
          <p:cNvCxnSpPr>
            <a:cxnSpLocks/>
          </p:cNvCxnSpPr>
          <p:nvPr/>
        </p:nvCxnSpPr>
        <p:spPr>
          <a:xfrm>
            <a:off x="4792389" y="5639762"/>
            <a:ext cx="29616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B11719-D93E-4CE0-97CD-E91212BB9B2A}"/>
              </a:ext>
            </a:extLst>
          </p:cNvPr>
          <p:cNvSpPr txBox="1"/>
          <p:nvPr/>
        </p:nvSpPr>
        <p:spPr>
          <a:xfrm>
            <a:off x="4868580" y="5696337"/>
            <a:ext cx="2969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id or composite {</a:t>
            </a:r>
            <a:r>
              <a:rPr lang="fr-FR" dirty="0" err="1"/>
              <a:t>x_id</a:t>
            </a:r>
            <a:r>
              <a:rPr lang="fr-FR" dirty="0"/>
              <a:t>, </a:t>
            </a:r>
            <a:r>
              <a:rPr lang="fr-FR" dirty="0" err="1"/>
              <a:t>y_id</a:t>
            </a:r>
            <a:r>
              <a:rPr lang="fr-FR" dirty="0"/>
              <a:t>}</a:t>
            </a:r>
          </a:p>
          <a:p>
            <a:r>
              <a:rPr lang="fr-FR" dirty="0"/>
              <a:t>@ManyToOne </a:t>
            </a:r>
            <a:r>
              <a:rPr lang="fr-FR" dirty="0" err="1"/>
              <a:t>XEntity</a:t>
            </a:r>
            <a:r>
              <a:rPr lang="fr-FR" dirty="0"/>
              <a:t> x;</a:t>
            </a:r>
          </a:p>
          <a:p>
            <a:r>
              <a:rPr lang="fr-FR" dirty="0"/>
              <a:t>@ManyToOne </a:t>
            </a:r>
            <a:r>
              <a:rPr lang="fr-FR" dirty="0" err="1"/>
              <a:t>YEntity</a:t>
            </a:r>
            <a:r>
              <a:rPr lang="fr-FR" dirty="0"/>
              <a:t> y;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71D487-DC81-4415-892D-FB9F2CFAE042}"/>
              </a:ext>
            </a:extLst>
          </p:cNvPr>
          <p:cNvSpPr txBox="1"/>
          <p:nvPr/>
        </p:nvSpPr>
        <p:spPr>
          <a:xfrm>
            <a:off x="5471072" y="3905935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Replace by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6976C5-8817-426F-A1E1-3D951FA89372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6900634" y="4032070"/>
            <a:ext cx="1024166" cy="106831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EDF914-454A-4B98-A163-DA7B5CA590B5}"/>
              </a:ext>
            </a:extLst>
          </p:cNvPr>
          <p:cNvSpPr txBox="1"/>
          <p:nvPr/>
        </p:nvSpPr>
        <p:spPr>
          <a:xfrm>
            <a:off x="7518100" y="3847404"/>
            <a:ext cx="4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80B993C-0DD4-4E17-8F13-C784092C13E6}"/>
              </a:ext>
            </a:extLst>
          </p:cNvPr>
          <p:cNvSpPr/>
          <p:nvPr/>
        </p:nvSpPr>
        <p:spPr>
          <a:xfrm rot="5611944">
            <a:off x="7189005" y="4917775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B24A2D-D65D-4CC0-A1C2-9EB549664D34}"/>
              </a:ext>
            </a:extLst>
          </p:cNvPr>
          <p:cNvSpPr txBox="1"/>
          <p:nvPr/>
        </p:nvSpPr>
        <p:spPr>
          <a:xfrm>
            <a:off x="7495875" y="4505412"/>
            <a:ext cx="236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ManyToOne</a:t>
            </a:r>
            <a:endParaRPr lang="fr-FR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E2EF03-D819-4770-97C4-B23AAF9ED6DF}"/>
              </a:ext>
            </a:extLst>
          </p:cNvPr>
          <p:cNvSpPr txBox="1"/>
          <p:nvPr/>
        </p:nvSpPr>
        <p:spPr>
          <a:xfrm>
            <a:off x="6641196" y="4767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007E8B4-1204-4111-9A7C-62D499F8C083}"/>
              </a:ext>
            </a:extLst>
          </p:cNvPr>
          <p:cNvSpPr/>
          <p:nvPr/>
        </p:nvSpPr>
        <p:spPr>
          <a:xfrm rot="11746382">
            <a:off x="4010722" y="4153018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7574F6-44D6-4B65-B91F-F2CA49B5D8B3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4296426" y="4004513"/>
            <a:ext cx="979878" cy="114799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2A1946-7992-42E1-B895-7BCEF23DE147}"/>
              </a:ext>
            </a:extLst>
          </p:cNvPr>
          <p:cNvSpPr txBox="1"/>
          <p:nvPr/>
        </p:nvSpPr>
        <p:spPr>
          <a:xfrm>
            <a:off x="4405810" y="3844478"/>
            <a:ext cx="4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A22474C1-4AC4-4F3D-8AAC-BBBB21024DB4}"/>
              </a:ext>
            </a:extLst>
          </p:cNvPr>
          <p:cNvSpPr/>
          <p:nvPr/>
        </p:nvSpPr>
        <p:spPr>
          <a:xfrm rot="15897426">
            <a:off x="4518658" y="4927794"/>
            <a:ext cx="216340" cy="268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9F7113-5737-4DA1-9560-BF975CC63627}"/>
              </a:ext>
            </a:extLst>
          </p:cNvPr>
          <p:cNvSpPr txBox="1"/>
          <p:nvPr/>
        </p:nvSpPr>
        <p:spPr>
          <a:xfrm>
            <a:off x="2545466" y="4458295"/>
            <a:ext cx="236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ManyToOne</a:t>
            </a:r>
            <a:endParaRPr lang="fr-FR" sz="2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1A1C82-113F-4192-A769-B869BE0D7610}"/>
              </a:ext>
            </a:extLst>
          </p:cNvPr>
          <p:cNvSpPr txBox="1"/>
          <p:nvPr/>
        </p:nvSpPr>
        <p:spPr>
          <a:xfrm>
            <a:off x="5126263" y="4783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0231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7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ManyToOne</a:t>
            </a:r>
            <a:r>
              <a:rPr lang="fr-FR" dirty="0"/>
              <a:t> = pointer/</a:t>
            </a:r>
            <a:r>
              <a:rPr lang="fr-FR" dirty="0" err="1"/>
              <a:t>reference</a:t>
            </a:r>
            <a:r>
              <a:rPr lang="fr-FR" dirty="0"/>
              <a:t>/ </a:t>
            </a:r>
            <a:r>
              <a:rPr lang="fr-FR" dirty="0" err="1"/>
              <a:t>Foreign</a:t>
            </a:r>
            <a:r>
              <a:rPr lang="fr-FR" dirty="0"/>
              <a:t> Key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8E12D-D071-484F-9283-8C2B30AC0E55}"/>
              </a:ext>
            </a:extLst>
          </p:cNvPr>
          <p:cNvSpPr/>
          <p:nvPr/>
        </p:nvSpPr>
        <p:spPr>
          <a:xfrm>
            <a:off x="1937442" y="1513697"/>
            <a:ext cx="2916767" cy="2573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9E90-1E99-4F3C-AC65-3EE48CE7EA5A}"/>
              </a:ext>
            </a:extLst>
          </p:cNvPr>
          <p:cNvSpPr txBox="1"/>
          <p:nvPr/>
        </p:nvSpPr>
        <p:spPr>
          <a:xfrm>
            <a:off x="2750281" y="1551797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E6C7E3-44D2-4517-ABBC-A668689436AF}"/>
              </a:ext>
            </a:extLst>
          </p:cNvPr>
          <p:cNvCxnSpPr>
            <a:cxnSpLocks/>
          </p:cNvCxnSpPr>
          <p:nvPr/>
        </p:nvCxnSpPr>
        <p:spPr>
          <a:xfrm>
            <a:off x="1937442" y="1958198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0F9C1B-D4BE-4F6C-8794-7E7D2BF0AEFD}"/>
              </a:ext>
            </a:extLst>
          </p:cNvPr>
          <p:cNvSpPr txBox="1"/>
          <p:nvPr/>
        </p:nvSpPr>
        <p:spPr>
          <a:xfrm>
            <a:off x="2013633" y="2014773"/>
            <a:ext cx="1982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IdType</a:t>
            </a:r>
            <a:r>
              <a:rPr lang="fr-FR" dirty="0"/>
              <a:t>  Id;</a:t>
            </a:r>
          </a:p>
          <a:p>
            <a:endParaRPr lang="fr-FR" dirty="0"/>
          </a:p>
          <a:p>
            <a:r>
              <a:rPr lang="fr-FR" b="1" dirty="0"/>
              <a:t>@ManyToOne</a:t>
            </a:r>
          </a:p>
          <a:p>
            <a:r>
              <a:rPr lang="fr-FR" dirty="0" err="1"/>
              <a:t>YEntity</a:t>
            </a:r>
            <a:r>
              <a:rPr lang="fr-FR" dirty="0"/>
              <a:t>  y;</a:t>
            </a:r>
          </a:p>
          <a:p>
            <a:endParaRPr lang="fr-FR" dirty="0"/>
          </a:p>
          <a:p>
            <a:r>
              <a:rPr lang="fr-FR" dirty="0" err="1"/>
              <a:t>YEntity</a:t>
            </a:r>
            <a:r>
              <a:rPr lang="fr-FR" dirty="0"/>
              <a:t> </a:t>
            </a:r>
            <a:r>
              <a:rPr lang="fr-FR" dirty="0" err="1"/>
              <a:t>getY</a:t>
            </a:r>
            <a:r>
              <a:rPr lang="fr-FR" dirty="0"/>
              <a:t>()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setY</a:t>
            </a:r>
            <a:r>
              <a:rPr lang="fr-FR" dirty="0"/>
              <a:t>(</a:t>
            </a:r>
            <a:r>
              <a:rPr lang="fr-FR" dirty="0" err="1"/>
              <a:t>YEntity</a:t>
            </a:r>
            <a:r>
              <a:rPr lang="fr-FR" dirty="0"/>
              <a:t> 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4D79E-564B-4558-A547-9D70F972788C}"/>
              </a:ext>
            </a:extLst>
          </p:cNvPr>
          <p:cNvSpPr/>
          <p:nvPr/>
        </p:nvSpPr>
        <p:spPr>
          <a:xfrm>
            <a:off x="7481727" y="1475599"/>
            <a:ext cx="2916767" cy="1807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62D0-8CAE-4DBD-ACA4-AB6201E09C17}"/>
              </a:ext>
            </a:extLst>
          </p:cNvPr>
          <p:cNvSpPr txBox="1"/>
          <p:nvPr/>
        </p:nvSpPr>
        <p:spPr>
          <a:xfrm>
            <a:off x="8294566" y="1513698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55B34B-9F61-4CF3-A06D-28D41706B5A3}"/>
              </a:ext>
            </a:extLst>
          </p:cNvPr>
          <p:cNvCxnSpPr>
            <a:cxnSpLocks/>
          </p:cNvCxnSpPr>
          <p:nvPr/>
        </p:nvCxnSpPr>
        <p:spPr>
          <a:xfrm>
            <a:off x="7481727" y="1920099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10706-82B2-4FAE-8159-4EACFDA2FFA3}"/>
              </a:ext>
            </a:extLst>
          </p:cNvPr>
          <p:cNvSpPr txBox="1"/>
          <p:nvPr/>
        </p:nvSpPr>
        <p:spPr>
          <a:xfrm>
            <a:off x="8294566" y="1991949"/>
            <a:ext cx="1102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E21CB-AEC0-48D0-9048-079BD9E989D0}"/>
              </a:ext>
            </a:extLst>
          </p:cNvPr>
          <p:cNvCxnSpPr/>
          <p:nvPr/>
        </p:nvCxnSpPr>
        <p:spPr>
          <a:xfrm>
            <a:off x="5087072" y="2508532"/>
            <a:ext cx="2296583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F7400A-0D55-49F2-895F-BF410D0DF10C}"/>
              </a:ext>
            </a:extLst>
          </p:cNvPr>
          <p:cNvSpPr txBox="1"/>
          <p:nvPr/>
        </p:nvSpPr>
        <p:spPr>
          <a:xfrm>
            <a:off x="6849534" y="2068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4B02AA3-D2F6-4CC7-9B7D-A32DB8D98A4F}"/>
              </a:ext>
            </a:extLst>
          </p:cNvPr>
          <p:cNvSpPr/>
          <p:nvPr/>
        </p:nvSpPr>
        <p:spPr>
          <a:xfrm>
            <a:off x="232541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A3535-6A0D-4DF8-8D4F-9C115D3DEABE}"/>
              </a:ext>
            </a:extLst>
          </p:cNvPr>
          <p:cNvSpPr txBox="1"/>
          <p:nvPr/>
        </p:nvSpPr>
        <p:spPr>
          <a:xfrm>
            <a:off x="1597408" y="6073720"/>
            <a:ext cx="402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Y_ID »: </a:t>
            </a:r>
            <a:r>
              <a:rPr lang="fr-FR" dirty="0" err="1"/>
              <a:t>Foreign</a:t>
            </a:r>
            <a:r>
              <a:rPr lang="fr-FR" dirty="0"/>
              <a:t> Key to « Y.ID »</a:t>
            </a:r>
          </a:p>
          <a:p>
            <a:r>
              <a:rPr lang="fr-FR" dirty="0"/>
              <a:t>  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nullable</a:t>
            </a:r>
            <a:r>
              <a:rPr lang="fr-FR" dirty="0"/>
              <a:t>, but </a:t>
            </a:r>
            <a:r>
              <a:rPr lang="fr-FR" dirty="0" err="1"/>
              <a:t>valid</a:t>
            </a:r>
            <a:r>
              <a:rPr lang="fr-FR" dirty="0"/>
              <a:t> y </a:t>
            </a:r>
            <a:r>
              <a:rPr lang="fr-FR" dirty="0" err="1"/>
              <a:t>when</a:t>
            </a:r>
            <a:r>
              <a:rPr lang="fr-FR" dirty="0"/>
              <a:t>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6D09C-0471-4683-AEF8-88FAA5993F3F}"/>
              </a:ext>
            </a:extLst>
          </p:cNvPr>
          <p:cNvSpPr txBox="1"/>
          <p:nvPr/>
        </p:nvSpPr>
        <p:spPr>
          <a:xfrm>
            <a:off x="7647588" y="6081935"/>
            <a:ext cx="284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 : </a:t>
            </a:r>
            <a:r>
              <a:rPr lang="fr-FR" dirty="0" err="1"/>
              <a:t>Primary</a:t>
            </a:r>
            <a:r>
              <a:rPr lang="fr-FR" dirty="0"/>
              <a:t> Key </a:t>
            </a:r>
          </a:p>
          <a:p>
            <a:r>
              <a:rPr lang="fr-FR" dirty="0"/>
              <a:t> ( + unique index « PK_ID »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DDEBB-AF3E-4C7F-8BF5-4DECDEF8EF9D}"/>
              </a:ext>
            </a:extLst>
          </p:cNvPr>
          <p:cNvSpPr/>
          <p:nvPr/>
        </p:nvSpPr>
        <p:spPr>
          <a:xfrm>
            <a:off x="249313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9E6F3-3DBB-447B-9893-13309205EBD0}"/>
              </a:ext>
            </a:extLst>
          </p:cNvPr>
          <p:cNvSpPr txBox="1"/>
          <p:nvPr/>
        </p:nvSpPr>
        <p:spPr>
          <a:xfrm>
            <a:off x="2493136" y="5076690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69FAB-42EB-4898-98A2-EB6918002392}"/>
              </a:ext>
            </a:extLst>
          </p:cNvPr>
          <p:cNvSpPr/>
          <p:nvPr/>
        </p:nvSpPr>
        <p:spPr>
          <a:xfrm>
            <a:off x="249313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A05EB-1D12-4959-9605-A980AF0FBE16}"/>
              </a:ext>
            </a:extLst>
          </p:cNvPr>
          <p:cNvSpPr txBox="1"/>
          <p:nvPr/>
        </p:nvSpPr>
        <p:spPr>
          <a:xfrm>
            <a:off x="2487203" y="5435452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</a:t>
            </a:r>
            <a:r>
              <a:rPr lang="fr-FR" sz="2400" b="1" dirty="0" err="1"/>
              <a:t>y_id</a:t>
            </a:r>
            <a:r>
              <a:rPr lang="fr-FR" sz="2400" b="1" dirty="0"/>
              <a:t>, …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2E0E6766-5A1A-41A6-9D52-1833AD5BBE80}"/>
              </a:ext>
            </a:extLst>
          </p:cNvPr>
          <p:cNvSpPr/>
          <p:nvPr/>
        </p:nvSpPr>
        <p:spPr>
          <a:xfrm>
            <a:off x="794596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89B60-4467-4AD6-B650-35241C81A67B}"/>
              </a:ext>
            </a:extLst>
          </p:cNvPr>
          <p:cNvSpPr/>
          <p:nvPr/>
        </p:nvSpPr>
        <p:spPr>
          <a:xfrm>
            <a:off x="811368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B2BB54-4BCD-4D9D-9FDE-B465E939507C}"/>
              </a:ext>
            </a:extLst>
          </p:cNvPr>
          <p:cNvSpPr txBox="1"/>
          <p:nvPr/>
        </p:nvSpPr>
        <p:spPr>
          <a:xfrm>
            <a:off x="8113686" y="5076690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7F4B57-AEFF-4600-9164-D78E85133CA1}"/>
              </a:ext>
            </a:extLst>
          </p:cNvPr>
          <p:cNvSpPr/>
          <p:nvPr/>
        </p:nvSpPr>
        <p:spPr>
          <a:xfrm>
            <a:off x="811368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30BAC9-9855-43C9-9788-39CF65301C13}"/>
              </a:ext>
            </a:extLst>
          </p:cNvPr>
          <p:cNvSpPr txBox="1"/>
          <p:nvPr/>
        </p:nvSpPr>
        <p:spPr>
          <a:xfrm>
            <a:off x="8107753" y="54354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57CD1724-02BA-4404-8479-22E46F9D72FA}"/>
              </a:ext>
            </a:extLst>
          </p:cNvPr>
          <p:cNvSpPr/>
          <p:nvPr/>
        </p:nvSpPr>
        <p:spPr>
          <a:xfrm>
            <a:off x="3244782" y="4207440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02162743-E394-4F90-AB41-90DF6183D3B9}"/>
              </a:ext>
            </a:extLst>
          </p:cNvPr>
          <p:cNvSpPr/>
          <p:nvPr/>
        </p:nvSpPr>
        <p:spPr>
          <a:xfrm>
            <a:off x="8819424" y="4178775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9080-4808-483A-A193-36A837752723}"/>
              </a:ext>
            </a:extLst>
          </p:cNvPr>
          <p:cNvSpPr txBox="1"/>
          <p:nvPr/>
        </p:nvSpPr>
        <p:spPr>
          <a:xfrm>
            <a:off x="5217068" y="5084468"/>
            <a:ext cx="22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Foreign</a:t>
            </a:r>
            <a:r>
              <a:rPr lang="fr-FR" dirty="0"/>
              <a:t> Key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014CB3-A780-4ED9-8887-E201DA5ED4DF}"/>
              </a:ext>
            </a:extLst>
          </p:cNvPr>
          <p:cNvSpPr txBox="1"/>
          <p:nvPr/>
        </p:nvSpPr>
        <p:spPr>
          <a:xfrm>
            <a:off x="5045199" y="1588866"/>
            <a:ext cx="251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(in-memory </a:t>
            </a:r>
            <a:r>
              <a:rPr lang="fr-FR" dirty="0" err="1"/>
              <a:t>lazy</a:t>
            </a:r>
            <a:r>
              <a:rPr lang="fr-FR" dirty="0"/>
              <a:t> pointer)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54CBE1-C97D-4690-A262-EEFB042DB429}"/>
              </a:ext>
            </a:extLst>
          </p:cNvPr>
          <p:cNvCxnSpPr/>
          <p:nvPr/>
        </p:nvCxnSpPr>
        <p:spPr>
          <a:xfrm>
            <a:off x="5185144" y="5665463"/>
            <a:ext cx="2296583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0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6799-95D1-49F9-BD7B-4022E5A6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ManyToOne</a:t>
            </a:r>
            <a:r>
              <a:rPr lang="fr-FR" dirty="0"/>
              <a:t> =&gt; </a:t>
            </a:r>
            <a:r>
              <a:rPr lang="fr-FR" dirty="0" err="1"/>
              <a:t>always</a:t>
            </a:r>
            <a:r>
              <a:rPr lang="fr-FR" dirty="0"/>
              <a:t>(?) use non default </a:t>
            </a:r>
            <a:br>
              <a:rPr lang="fr-FR" dirty="0"/>
            </a:br>
            <a:r>
              <a:rPr lang="fr-FR" dirty="0" err="1"/>
              <a:t>fetch</a:t>
            </a:r>
            <a:r>
              <a:rPr lang="fr-FR" dirty="0"/>
              <a:t> = </a:t>
            </a:r>
            <a:r>
              <a:rPr lang="fr-FR" dirty="0" err="1"/>
              <a:t>FetchType.LAZY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C69A0-F796-4747-87CB-18F10CAE97A7}"/>
              </a:ext>
            </a:extLst>
          </p:cNvPr>
          <p:cNvSpPr/>
          <p:nvPr/>
        </p:nvSpPr>
        <p:spPr>
          <a:xfrm>
            <a:off x="1538655" y="2156503"/>
            <a:ext cx="2576144" cy="1944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AFFF0-A92A-4440-844C-9F032B18CC55}"/>
              </a:ext>
            </a:extLst>
          </p:cNvPr>
          <p:cNvSpPr txBox="1"/>
          <p:nvPr/>
        </p:nvSpPr>
        <p:spPr>
          <a:xfrm>
            <a:off x="2012194" y="2145271"/>
            <a:ext cx="11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AEntity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78B2E-4A43-40B5-B3A1-6A726CED0C1D}"/>
              </a:ext>
            </a:extLst>
          </p:cNvPr>
          <p:cNvCxnSpPr>
            <a:cxnSpLocks/>
          </p:cNvCxnSpPr>
          <p:nvPr/>
        </p:nvCxnSpPr>
        <p:spPr>
          <a:xfrm>
            <a:off x="1538655" y="2599764"/>
            <a:ext cx="25761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4864E4-620C-4D8D-8534-3A7D16CD0E43}"/>
              </a:ext>
            </a:extLst>
          </p:cNvPr>
          <p:cNvSpPr txBox="1"/>
          <p:nvPr/>
        </p:nvSpPr>
        <p:spPr>
          <a:xfrm>
            <a:off x="1681132" y="2678842"/>
            <a:ext cx="2515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@ManyToOne(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fetch</a:t>
            </a:r>
            <a:r>
              <a:rPr lang="fr-FR" dirty="0"/>
              <a:t>=</a:t>
            </a:r>
            <a:r>
              <a:rPr lang="fr-FR" dirty="0" err="1"/>
              <a:t>FetchType.LAZY</a:t>
            </a:r>
            <a:r>
              <a:rPr lang="fr-FR" dirty="0"/>
              <a:t>)</a:t>
            </a:r>
          </a:p>
          <a:p>
            <a:r>
              <a:rPr lang="fr-FR" dirty="0" err="1"/>
              <a:t>BEntity</a:t>
            </a:r>
            <a:r>
              <a:rPr lang="fr-FR" dirty="0"/>
              <a:t> b;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7A9B9-CAF1-4C26-AF41-EC86CFCF0D94}"/>
              </a:ext>
            </a:extLst>
          </p:cNvPr>
          <p:cNvSpPr/>
          <p:nvPr/>
        </p:nvSpPr>
        <p:spPr>
          <a:xfrm>
            <a:off x="5257543" y="2824374"/>
            <a:ext cx="2576144" cy="1944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F8F5-F905-4CFE-AB88-0B9DFBD24327}"/>
              </a:ext>
            </a:extLst>
          </p:cNvPr>
          <p:cNvSpPr txBox="1"/>
          <p:nvPr/>
        </p:nvSpPr>
        <p:spPr>
          <a:xfrm>
            <a:off x="5731082" y="2813142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BEntity</a:t>
            </a:r>
            <a:endParaRPr lang="fr-FR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DAA8E-A89A-4134-9303-66EDD65F1803}"/>
              </a:ext>
            </a:extLst>
          </p:cNvPr>
          <p:cNvCxnSpPr>
            <a:cxnSpLocks/>
          </p:cNvCxnSpPr>
          <p:nvPr/>
        </p:nvCxnSpPr>
        <p:spPr>
          <a:xfrm>
            <a:off x="5257543" y="3267635"/>
            <a:ext cx="25761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40B888-A1CA-4506-9C5F-30E933374838}"/>
              </a:ext>
            </a:extLst>
          </p:cNvPr>
          <p:cNvSpPr txBox="1"/>
          <p:nvPr/>
        </p:nvSpPr>
        <p:spPr>
          <a:xfrm>
            <a:off x="5400020" y="3346713"/>
            <a:ext cx="2515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@ManyToOne(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fetch</a:t>
            </a:r>
            <a:r>
              <a:rPr lang="fr-FR" dirty="0"/>
              <a:t>=</a:t>
            </a:r>
            <a:r>
              <a:rPr lang="fr-FR" dirty="0" err="1"/>
              <a:t>FetchType.LAZY</a:t>
            </a:r>
            <a:r>
              <a:rPr lang="fr-FR" dirty="0"/>
              <a:t>)</a:t>
            </a:r>
          </a:p>
          <a:p>
            <a:r>
              <a:rPr lang="fr-FR" dirty="0" err="1"/>
              <a:t>CEntity</a:t>
            </a:r>
            <a:r>
              <a:rPr lang="fr-FR" dirty="0"/>
              <a:t> c;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DC7EA-E107-478F-9A75-1B40CA823292}"/>
              </a:ext>
            </a:extLst>
          </p:cNvPr>
          <p:cNvSpPr/>
          <p:nvPr/>
        </p:nvSpPr>
        <p:spPr>
          <a:xfrm>
            <a:off x="8247272" y="3554997"/>
            <a:ext cx="1144811" cy="992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E1402-2EF5-48BA-9DC3-1DA757EDD5A5}"/>
              </a:ext>
            </a:extLst>
          </p:cNvPr>
          <p:cNvSpPr txBox="1"/>
          <p:nvPr/>
        </p:nvSpPr>
        <p:spPr>
          <a:xfrm>
            <a:off x="8294988" y="3536593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CEntity</a:t>
            </a:r>
            <a:endParaRPr lang="fr-F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E72BAE-86C4-4EBA-828D-3A3EF8013315}"/>
              </a:ext>
            </a:extLst>
          </p:cNvPr>
          <p:cNvCxnSpPr>
            <a:cxnSpLocks/>
          </p:cNvCxnSpPr>
          <p:nvPr/>
        </p:nvCxnSpPr>
        <p:spPr>
          <a:xfrm>
            <a:off x="8247272" y="3998258"/>
            <a:ext cx="1144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DD117D-2395-4921-835D-1AA82451E860}"/>
              </a:ext>
            </a:extLst>
          </p:cNvPr>
          <p:cNvSpPr/>
          <p:nvPr/>
        </p:nvSpPr>
        <p:spPr>
          <a:xfrm>
            <a:off x="8626423" y="3897575"/>
            <a:ext cx="1144811" cy="992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7C053-F223-4017-B29E-960654FFF2CF}"/>
              </a:ext>
            </a:extLst>
          </p:cNvPr>
          <p:cNvSpPr txBox="1"/>
          <p:nvPr/>
        </p:nvSpPr>
        <p:spPr>
          <a:xfrm>
            <a:off x="8674139" y="3879171"/>
            <a:ext cx="112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DEntity</a:t>
            </a:r>
            <a:endParaRPr lang="fr-FR" sz="2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92E69F-7C27-4BC0-823A-304D575AFE0E}"/>
              </a:ext>
            </a:extLst>
          </p:cNvPr>
          <p:cNvCxnSpPr>
            <a:cxnSpLocks/>
          </p:cNvCxnSpPr>
          <p:nvPr/>
        </p:nvCxnSpPr>
        <p:spPr>
          <a:xfrm>
            <a:off x="8626423" y="4340836"/>
            <a:ext cx="1144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4B582-1888-49AD-BB4B-701A8E0234DE}"/>
              </a:ext>
            </a:extLst>
          </p:cNvPr>
          <p:cNvSpPr/>
          <p:nvPr/>
        </p:nvSpPr>
        <p:spPr>
          <a:xfrm>
            <a:off x="9151112" y="4273202"/>
            <a:ext cx="1144811" cy="992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DEE35-6BEB-41C2-ACDB-A9DB08BAA3A1}"/>
              </a:ext>
            </a:extLst>
          </p:cNvPr>
          <p:cNvSpPr txBox="1"/>
          <p:nvPr/>
        </p:nvSpPr>
        <p:spPr>
          <a:xfrm>
            <a:off x="9198828" y="4254798"/>
            <a:ext cx="108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EEntity</a:t>
            </a:r>
            <a:endParaRPr lang="fr-FR" sz="24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3CF62E-0154-47A0-9A66-B0B6D0FD3EE7}"/>
              </a:ext>
            </a:extLst>
          </p:cNvPr>
          <p:cNvCxnSpPr>
            <a:cxnSpLocks/>
          </p:cNvCxnSpPr>
          <p:nvPr/>
        </p:nvCxnSpPr>
        <p:spPr>
          <a:xfrm>
            <a:off x="9151112" y="4716463"/>
            <a:ext cx="1144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42D8-FD25-496A-B5B4-E954DF4695DB}"/>
              </a:ext>
            </a:extLst>
          </p:cNvPr>
          <p:cNvSpPr/>
          <p:nvPr/>
        </p:nvSpPr>
        <p:spPr>
          <a:xfrm>
            <a:off x="10128306" y="4938646"/>
            <a:ext cx="1144811" cy="992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A17A6C-7BAE-4FC9-8310-57FDBF02E800}"/>
              </a:ext>
            </a:extLst>
          </p:cNvPr>
          <p:cNvSpPr txBox="1"/>
          <p:nvPr/>
        </p:nvSpPr>
        <p:spPr>
          <a:xfrm>
            <a:off x="10176022" y="4920242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1B6EB9-419F-400B-A11B-05259440748E}"/>
              </a:ext>
            </a:extLst>
          </p:cNvPr>
          <p:cNvCxnSpPr>
            <a:cxnSpLocks/>
          </p:cNvCxnSpPr>
          <p:nvPr/>
        </p:nvCxnSpPr>
        <p:spPr>
          <a:xfrm>
            <a:off x="10128306" y="5381907"/>
            <a:ext cx="1144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2DF2B3-3CA5-44D6-B7CF-BB976EB7CB2F}"/>
              </a:ext>
            </a:extLst>
          </p:cNvPr>
          <p:cNvCxnSpPr>
            <a:cxnSpLocks/>
          </p:cNvCxnSpPr>
          <p:nvPr/>
        </p:nvCxnSpPr>
        <p:spPr>
          <a:xfrm>
            <a:off x="4196949" y="3446929"/>
            <a:ext cx="957756" cy="14343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0A542C-806D-4F00-AFA8-8AC2B60EE8F7}"/>
              </a:ext>
            </a:extLst>
          </p:cNvPr>
          <p:cNvCxnSpPr>
            <a:cxnSpLocks/>
          </p:cNvCxnSpPr>
          <p:nvPr/>
        </p:nvCxnSpPr>
        <p:spPr>
          <a:xfrm>
            <a:off x="7871343" y="3743656"/>
            <a:ext cx="358711" cy="17184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C51A51-402E-42AF-A2AF-3F8871B5B1DD}"/>
              </a:ext>
            </a:extLst>
          </p:cNvPr>
          <p:cNvCxnSpPr>
            <a:cxnSpLocks/>
          </p:cNvCxnSpPr>
          <p:nvPr/>
        </p:nvCxnSpPr>
        <p:spPr>
          <a:xfrm>
            <a:off x="8415403" y="4147588"/>
            <a:ext cx="504214" cy="24600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4C686-D88D-44F8-B28D-0BC9DBD9BAA4}"/>
              </a:ext>
            </a:extLst>
          </p:cNvPr>
          <p:cNvCxnSpPr>
            <a:cxnSpLocks/>
          </p:cNvCxnSpPr>
          <p:nvPr/>
        </p:nvCxnSpPr>
        <p:spPr>
          <a:xfrm>
            <a:off x="8919692" y="4616722"/>
            <a:ext cx="504214" cy="24600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4C92F-3013-4360-822E-E9275E28642F}"/>
              </a:ext>
            </a:extLst>
          </p:cNvPr>
          <p:cNvCxnSpPr>
            <a:cxnSpLocks/>
          </p:cNvCxnSpPr>
          <p:nvPr/>
        </p:nvCxnSpPr>
        <p:spPr>
          <a:xfrm>
            <a:off x="9723626" y="5233693"/>
            <a:ext cx="504214" cy="24600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DDC0A2-14FF-4EB5-91CB-21BD736F8719}"/>
              </a:ext>
            </a:extLst>
          </p:cNvPr>
          <p:cNvSpPr txBox="1"/>
          <p:nvPr/>
        </p:nvSpPr>
        <p:spPr>
          <a:xfrm>
            <a:off x="291390" y="4696370"/>
            <a:ext cx="90116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Otherwise</a:t>
            </a:r>
            <a:r>
              <a:rPr lang="fr-FR" sz="3200" dirty="0"/>
              <a:t>… </a:t>
            </a:r>
            <a:r>
              <a:rPr lang="fr-FR" sz="3200" dirty="0" err="1"/>
              <a:t>findAById</a:t>
            </a:r>
            <a:r>
              <a:rPr lang="fr-FR" sz="3200" dirty="0"/>
              <a:t>(id) </a:t>
            </a:r>
            <a:br>
              <a:rPr lang="fr-FR" sz="3200" dirty="0"/>
            </a:br>
            <a:r>
              <a:rPr lang="fr-FR" sz="3200" dirty="0"/>
              <a:t>      =&gt; </a:t>
            </a:r>
            <a:r>
              <a:rPr lang="fr-FR" sz="3200" dirty="0" err="1"/>
              <a:t>load</a:t>
            </a:r>
            <a:r>
              <a:rPr lang="fr-FR" sz="3200" dirty="0"/>
              <a:t> all the </a:t>
            </a:r>
            <a:r>
              <a:rPr lang="fr-FR" sz="3200" dirty="0" err="1"/>
              <a:t>database</a:t>
            </a:r>
            <a:r>
              <a:rPr lang="fr-FR" sz="3200" dirty="0"/>
              <a:t> in-memory</a:t>
            </a:r>
          </a:p>
          <a:p>
            <a:r>
              <a:rPr lang="fr-FR" sz="3200" dirty="0"/>
              <a:t>      =&gt; </a:t>
            </a:r>
            <a:r>
              <a:rPr lang="fr-FR" sz="3200" dirty="0" err="1"/>
              <a:t>either</a:t>
            </a:r>
            <a:r>
              <a:rPr lang="fr-FR" sz="3200" dirty="0"/>
              <a:t> </a:t>
            </a:r>
            <a:r>
              <a:rPr lang="fr-FR" sz="3200" dirty="0" err="1"/>
              <a:t>using</a:t>
            </a:r>
            <a:r>
              <a:rPr lang="fr-FR" sz="3200" dirty="0"/>
              <a:t> 1+1+1+1+… N </a:t>
            </a:r>
            <a:r>
              <a:rPr lang="fr-FR" sz="3200" b="1" dirty="0"/>
              <a:t>selects</a:t>
            </a:r>
          </a:p>
          <a:p>
            <a:r>
              <a:rPr lang="fr-FR" sz="3200" dirty="0"/>
              <a:t>           or </a:t>
            </a:r>
            <a:r>
              <a:rPr lang="fr-FR" sz="3200" dirty="0" err="1"/>
              <a:t>using</a:t>
            </a:r>
            <a:r>
              <a:rPr lang="fr-FR" sz="3200" dirty="0"/>
              <a:t> 1+1+1+…N </a:t>
            </a:r>
            <a:r>
              <a:rPr lang="fr-FR" sz="3200" b="1" dirty="0"/>
              <a:t>LEFT JOIN </a:t>
            </a:r>
            <a:r>
              <a:rPr lang="fr-FR" sz="3200" dirty="0"/>
              <a:t>+ </a:t>
            </a:r>
            <a:r>
              <a:rPr lang="fr-FR" sz="3200" dirty="0" err="1"/>
              <a:t>deduplications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5751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Step1 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D7C62-58CA-4847-805F-3F8DDAE95223}"/>
              </a:ext>
            </a:extLst>
          </p:cNvPr>
          <p:cNvSpPr txBox="1"/>
          <p:nvPr/>
        </p:nvSpPr>
        <p:spPr>
          <a:xfrm>
            <a:off x="2165037" y="2099430"/>
            <a:ext cx="845635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Analysis</a:t>
            </a:r>
            <a:r>
              <a:rPr lang="fr-FR" sz="4400" dirty="0"/>
              <a:t> the objectives</a:t>
            </a:r>
          </a:p>
          <a:p>
            <a:r>
              <a:rPr lang="fr-FR" sz="4400" dirty="0" err="1"/>
              <a:t>Define</a:t>
            </a:r>
            <a:r>
              <a:rPr lang="fr-FR" sz="4400" dirty="0"/>
              <a:t> the « </a:t>
            </a:r>
            <a:r>
              <a:rPr lang="fr-FR" sz="4400" b="1" dirty="0" err="1"/>
              <a:t>Ubiquituous</a:t>
            </a:r>
            <a:r>
              <a:rPr lang="fr-FR" sz="4400" b="1" dirty="0"/>
              <a:t> Langage </a:t>
            </a:r>
            <a:r>
              <a:rPr lang="fr-FR" sz="4400" dirty="0"/>
              <a:t>»</a:t>
            </a:r>
          </a:p>
          <a:p>
            <a:endParaRPr lang="fr-FR" sz="4400" dirty="0"/>
          </a:p>
          <a:p>
            <a:endParaRPr lang="fr-FR" sz="4400" dirty="0"/>
          </a:p>
          <a:p>
            <a:r>
              <a:rPr lang="fr-FR" sz="4400" dirty="0" err="1"/>
              <a:t>Same</a:t>
            </a:r>
            <a:r>
              <a:rPr lang="fr-FR" sz="4400" dirty="0"/>
              <a:t> langage for end-</a:t>
            </a:r>
            <a:r>
              <a:rPr lang="fr-FR" sz="4400" dirty="0" err="1"/>
              <a:t>users</a:t>
            </a:r>
            <a:r>
              <a:rPr lang="fr-FR" sz="4400" dirty="0"/>
              <a:t> &amp; IT</a:t>
            </a:r>
          </a:p>
        </p:txBody>
      </p:sp>
    </p:spTree>
    <p:extLst>
      <p:ext uri="{BB962C8B-B14F-4D97-AF65-F5344CB8AC3E}">
        <p14:creationId xmlns:p14="http://schemas.microsoft.com/office/powerpoint/2010/main" val="308105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F4BF-9A7D-4738-96FE-6AB53534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ONCE, on first </a:t>
            </a:r>
            <a:r>
              <a:rPr lang="fr-FR" dirty="0" err="1"/>
              <a:t>access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instrumented</a:t>
            </a:r>
            <a:r>
              <a:rPr lang="fr-FR" dirty="0"/>
              <a:t> code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71F15-C5A2-4429-8AC3-07559938F7BC}"/>
              </a:ext>
            </a:extLst>
          </p:cNvPr>
          <p:cNvSpPr txBox="1"/>
          <p:nvPr/>
        </p:nvSpPr>
        <p:spPr>
          <a:xfrm>
            <a:off x="2128520" y="1659256"/>
            <a:ext cx="713663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@ManytoOne( </a:t>
            </a:r>
            <a:r>
              <a:rPr lang="fr-FR" sz="2400" b="1" dirty="0" err="1"/>
              <a:t>fetch</a:t>
            </a:r>
            <a:r>
              <a:rPr lang="fr-FR" sz="2400" b="1" dirty="0"/>
              <a:t> = </a:t>
            </a:r>
            <a:r>
              <a:rPr lang="fr-FR" sz="2400" b="1" dirty="0" err="1"/>
              <a:t>FetchType.LAZY</a:t>
            </a:r>
            <a:r>
              <a:rPr lang="fr-FR" sz="2400" dirty="0"/>
              <a:t> )</a:t>
            </a:r>
          </a:p>
          <a:p>
            <a:r>
              <a:rPr lang="fr-FR" sz="2400" dirty="0" err="1"/>
              <a:t>private</a:t>
            </a:r>
            <a:r>
              <a:rPr lang="fr-FR" sz="2400" dirty="0"/>
              <a:t> B </a:t>
            </a:r>
            <a:r>
              <a:rPr lang="fr-FR" sz="2400" dirty="0" err="1"/>
              <a:t>Bentity</a:t>
            </a:r>
            <a:r>
              <a:rPr lang="fr-FR" sz="2400" dirty="0"/>
              <a:t> b;</a:t>
            </a:r>
          </a:p>
          <a:p>
            <a:endParaRPr lang="fr-FR" sz="2400" dirty="0"/>
          </a:p>
          <a:p>
            <a:r>
              <a:rPr lang="fr-FR" sz="2400" dirty="0"/>
              <a:t>// code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endParaRPr lang="fr-FR" sz="2400" dirty="0"/>
          </a:p>
          <a:p>
            <a:r>
              <a:rPr lang="fr-FR" sz="2400" dirty="0"/>
              <a:t>// standard @Getter + @Setter</a:t>
            </a:r>
          </a:p>
          <a:p>
            <a:endParaRPr lang="fr-FR" sz="2400" dirty="0"/>
          </a:p>
          <a:p>
            <a:r>
              <a:rPr lang="fr-FR" sz="2400" dirty="0"/>
              <a:t>// != real code INSTRUMENTED by JPA</a:t>
            </a:r>
          </a:p>
          <a:p>
            <a:r>
              <a:rPr lang="fr-FR" sz="2400" b="1" dirty="0" err="1"/>
              <a:t>private</a:t>
            </a:r>
            <a:r>
              <a:rPr lang="fr-FR" sz="2400" b="1" dirty="0"/>
              <a:t> Long $</a:t>
            </a:r>
            <a:r>
              <a:rPr lang="fr-FR" sz="2400" b="1" dirty="0" err="1"/>
              <a:t>bId</a:t>
            </a:r>
            <a:r>
              <a:rPr lang="fr-FR" sz="2400" b="1" dirty="0"/>
              <a:t>;  </a:t>
            </a:r>
            <a:r>
              <a:rPr lang="fr-FR" sz="2400" b="1" dirty="0" err="1"/>
              <a:t>private</a:t>
            </a:r>
            <a:r>
              <a:rPr lang="fr-FR" sz="2400" b="1" dirty="0"/>
              <a:t> </a:t>
            </a:r>
            <a:r>
              <a:rPr lang="fr-FR" sz="2400" b="1" dirty="0" err="1"/>
              <a:t>EntityManager</a:t>
            </a:r>
            <a:r>
              <a:rPr lang="fr-FR" sz="2400" b="1" dirty="0"/>
              <a:t> $</a:t>
            </a:r>
            <a:r>
              <a:rPr lang="fr-FR" sz="2400" b="1" dirty="0" err="1"/>
              <a:t>em</a:t>
            </a:r>
            <a:r>
              <a:rPr lang="fr-FR" sz="2400" b="1" dirty="0"/>
              <a:t>;</a:t>
            </a:r>
          </a:p>
          <a:p>
            <a:r>
              <a:rPr lang="fr-FR" sz="2400" dirty="0"/>
              <a:t>public </a:t>
            </a:r>
            <a:r>
              <a:rPr lang="fr-FR" sz="2400" dirty="0" err="1"/>
              <a:t>BEntity</a:t>
            </a:r>
            <a:r>
              <a:rPr lang="fr-FR" sz="2400" dirty="0"/>
              <a:t> </a:t>
            </a:r>
            <a:r>
              <a:rPr lang="fr-FR" sz="2400" dirty="0" err="1"/>
              <a:t>getB</a:t>
            </a:r>
            <a:r>
              <a:rPr lang="fr-FR" sz="2400" dirty="0"/>
              <a:t>() {</a:t>
            </a:r>
          </a:p>
          <a:p>
            <a:r>
              <a:rPr lang="fr-FR" sz="2400" b="1" dirty="0"/>
              <a:t>    if (</a:t>
            </a:r>
            <a:r>
              <a:rPr lang="fr-FR" sz="2400" b="1" dirty="0" err="1"/>
              <a:t>this.b</a:t>
            </a:r>
            <a:r>
              <a:rPr lang="fr-FR" sz="2400" b="1" dirty="0"/>
              <a:t> == </a:t>
            </a:r>
            <a:r>
              <a:rPr lang="fr-FR" sz="2400" b="1" dirty="0" err="1"/>
              <a:t>null</a:t>
            </a:r>
            <a:r>
              <a:rPr lang="fr-FR" sz="2400" b="1" dirty="0"/>
              <a:t> &amp;&amp; </a:t>
            </a:r>
            <a:r>
              <a:rPr lang="fr-FR" sz="2400" b="1" dirty="0" err="1"/>
              <a:t>this</a:t>
            </a:r>
            <a:r>
              <a:rPr lang="fr-FR" sz="2400" b="1" dirty="0"/>
              <a:t>.$</a:t>
            </a:r>
            <a:r>
              <a:rPr lang="fr-FR" sz="2400" b="1" dirty="0" err="1"/>
              <a:t>bId</a:t>
            </a:r>
            <a:r>
              <a:rPr lang="fr-FR" sz="2400" b="1" dirty="0"/>
              <a:t> != </a:t>
            </a:r>
            <a:r>
              <a:rPr lang="fr-FR" sz="2400" b="1" dirty="0" err="1"/>
              <a:t>null</a:t>
            </a:r>
            <a:r>
              <a:rPr lang="fr-FR" sz="2400" b="1" dirty="0"/>
              <a:t>) {</a:t>
            </a:r>
          </a:p>
          <a:p>
            <a:r>
              <a:rPr lang="fr-FR" sz="2400" b="1" dirty="0"/>
              <a:t>        </a:t>
            </a:r>
            <a:r>
              <a:rPr lang="fr-FR" sz="2400" b="1" dirty="0" err="1"/>
              <a:t>this.b</a:t>
            </a:r>
            <a:r>
              <a:rPr lang="fr-FR" sz="2400" b="1" dirty="0"/>
              <a:t> = </a:t>
            </a:r>
            <a:r>
              <a:rPr lang="fr-FR" sz="2400" b="1" dirty="0" err="1"/>
              <a:t>this</a:t>
            </a:r>
            <a:r>
              <a:rPr lang="fr-FR" sz="2400" b="1" dirty="0"/>
              <a:t>.$</a:t>
            </a:r>
            <a:r>
              <a:rPr lang="fr-FR" sz="2400" b="1" dirty="0" err="1"/>
              <a:t>em.findById</a:t>
            </a:r>
            <a:r>
              <a:rPr lang="fr-FR" sz="2400" b="1" dirty="0"/>
              <a:t>(</a:t>
            </a:r>
            <a:r>
              <a:rPr lang="fr-FR" sz="2400" b="1" dirty="0" err="1"/>
              <a:t>BEntity.class</a:t>
            </a:r>
            <a:r>
              <a:rPr lang="fr-FR" sz="2400" b="1" dirty="0"/>
              <a:t>, </a:t>
            </a:r>
            <a:r>
              <a:rPr lang="fr-FR" sz="2400" b="1" dirty="0" err="1"/>
              <a:t>this</a:t>
            </a:r>
            <a:r>
              <a:rPr lang="fr-FR" sz="2400" b="1" dirty="0"/>
              <a:t>.$</a:t>
            </a:r>
            <a:r>
              <a:rPr lang="fr-FR" sz="2400" b="1" dirty="0" err="1"/>
              <a:t>bId</a:t>
            </a:r>
            <a:r>
              <a:rPr lang="fr-FR" sz="2400" b="1" dirty="0"/>
              <a:t>);</a:t>
            </a:r>
          </a:p>
          <a:p>
            <a:r>
              <a:rPr lang="fr-FR" sz="2400" b="1" dirty="0"/>
              <a:t>    }</a:t>
            </a:r>
          </a:p>
          <a:p>
            <a:r>
              <a:rPr lang="fr-FR" sz="2400" dirty="0"/>
              <a:t>    return </a:t>
            </a:r>
            <a:r>
              <a:rPr lang="fr-FR" sz="2400" dirty="0" err="1"/>
              <a:t>this.b</a:t>
            </a:r>
            <a:r>
              <a:rPr lang="fr-FR" sz="2400" dirty="0"/>
              <a:t>;</a:t>
            </a:r>
          </a:p>
          <a:p>
            <a:r>
              <a:rPr lang="fr-FR" sz="2400" dirty="0"/>
              <a:t>}</a:t>
            </a:r>
          </a:p>
          <a:p>
            <a:endParaRPr lang="fr-F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539E88-4C1C-429A-8B3A-8D17077D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695" y="964839"/>
            <a:ext cx="3272472" cy="36255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2FDBAF-D3D8-40D4-A345-F5A9E52C36C0}"/>
              </a:ext>
            </a:extLst>
          </p:cNvPr>
          <p:cNvSpPr txBox="1"/>
          <p:nvPr/>
        </p:nvSpPr>
        <p:spPr>
          <a:xfrm>
            <a:off x="8763000" y="4215432"/>
            <a:ext cx="288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GENERATED CODE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B4C87E78-3224-48AE-ABCA-85422DFDAA32}"/>
              </a:ext>
            </a:extLst>
          </p:cNvPr>
          <p:cNvSpPr/>
          <p:nvPr/>
        </p:nvSpPr>
        <p:spPr>
          <a:xfrm>
            <a:off x="8112760" y="2500312"/>
            <a:ext cx="650240" cy="24079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9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F4BF-9A7D-4738-96FE-6AB53534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findById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 err="1"/>
              <a:t>remote</a:t>
            </a:r>
            <a:r>
              <a:rPr lang="fr-FR" dirty="0"/>
              <a:t> « select » calls … </a:t>
            </a:r>
            <a:r>
              <a:rPr lang="fr-FR" dirty="0" err="1"/>
              <a:t>only</a:t>
            </a:r>
            <a:r>
              <a:rPr lang="fr-FR" dirty="0"/>
              <a:t> if caches 1+2 miss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B53E4B-CA44-4CE2-8D3A-907395C7DDDF}"/>
              </a:ext>
            </a:extLst>
          </p:cNvPr>
          <p:cNvCxnSpPr/>
          <p:nvPr/>
        </p:nvCxnSpPr>
        <p:spPr>
          <a:xfrm>
            <a:off x="954743" y="2799173"/>
            <a:ext cx="0" cy="3258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54BEA-46E3-4630-879E-8CA4AFB58913}"/>
              </a:ext>
            </a:extLst>
          </p:cNvPr>
          <p:cNvCxnSpPr>
            <a:cxnSpLocks/>
          </p:cNvCxnSpPr>
          <p:nvPr/>
        </p:nvCxnSpPr>
        <p:spPr>
          <a:xfrm>
            <a:off x="811308" y="2799173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B4ADF-74F5-49DA-BA5F-639AC0E0D02E}"/>
              </a:ext>
            </a:extLst>
          </p:cNvPr>
          <p:cNvSpPr txBox="1"/>
          <p:nvPr/>
        </p:nvSpPr>
        <p:spPr>
          <a:xfrm>
            <a:off x="523931" y="238231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D27-7C70-4F82-9092-08AF3F2DC2EE}"/>
              </a:ext>
            </a:extLst>
          </p:cNvPr>
          <p:cNvCxnSpPr>
            <a:cxnSpLocks/>
          </p:cNvCxnSpPr>
          <p:nvPr/>
        </p:nvCxnSpPr>
        <p:spPr>
          <a:xfrm>
            <a:off x="1026460" y="3242926"/>
            <a:ext cx="0" cy="236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517B5A-5E82-4D2B-84F1-6E349D07D90A}"/>
              </a:ext>
            </a:extLst>
          </p:cNvPr>
          <p:cNvCxnSpPr>
            <a:cxnSpLocks/>
          </p:cNvCxnSpPr>
          <p:nvPr/>
        </p:nvCxnSpPr>
        <p:spPr>
          <a:xfrm flipH="1">
            <a:off x="1013014" y="3247408"/>
            <a:ext cx="1792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E7D14A-8475-4D3C-9575-765C5F477063}"/>
              </a:ext>
            </a:extLst>
          </p:cNvPr>
          <p:cNvCxnSpPr>
            <a:cxnSpLocks/>
          </p:cNvCxnSpPr>
          <p:nvPr/>
        </p:nvCxnSpPr>
        <p:spPr>
          <a:xfrm flipH="1">
            <a:off x="1013011" y="5605127"/>
            <a:ext cx="1792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9327E9-A54A-45AB-9B55-1CB04F64742B}"/>
              </a:ext>
            </a:extLst>
          </p:cNvPr>
          <p:cNvSpPr txBox="1"/>
          <p:nvPr/>
        </p:nvSpPr>
        <p:spPr>
          <a:xfrm>
            <a:off x="954743" y="2925603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 (Transaction)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277EC-F8A3-49F0-90A3-9A9B2FE176BF}"/>
              </a:ext>
            </a:extLst>
          </p:cNvPr>
          <p:cNvSpPr txBox="1"/>
          <p:nvPr/>
        </p:nvSpPr>
        <p:spPr>
          <a:xfrm>
            <a:off x="1241608" y="5137920"/>
            <a:ext cx="344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b = </a:t>
            </a:r>
            <a:r>
              <a:rPr lang="fr-FR" sz="2800" b="1" dirty="0" err="1"/>
              <a:t>brepo.findById</a:t>
            </a:r>
            <a:r>
              <a:rPr lang="fr-FR" sz="2800" b="1" dirty="0"/>
              <a:t>(id)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5082D-0CBD-4191-929E-065AEAACAAF4}"/>
              </a:ext>
            </a:extLst>
          </p:cNvPr>
          <p:cNvSpPr/>
          <p:nvPr/>
        </p:nvSpPr>
        <p:spPr>
          <a:xfrm>
            <a:off x="3787083" y="3485072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FDF6C9-24FE-4DBD-A063-B2E3D0ACA053}"/>
              </a:ext>
            </a:extLst>
          </p:cNvPr>
          <p:cNvSpPr/>
          <p:nvPr/>
        </p:nvSpPr>
        <p:spPr>
          <a:xfrm>
            <a:off x="7348116" y="3433048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8BB1A-724E-45BA-9EC7-4D419FD9433B}"/>
              </a:ext>
            </a:extLst>
          </p:cNvPr>
          <p:cNvSpPr txBox="1"/>
          <p:nvPr/>
        </p:nvSpPr>
        <p:spPr>
          <a:xfrm>
            <a:off x="3372300" y="5699944"/>
            <a:ext cx="258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Lookup</a:t>
            </a:r>
            <a:r>
              <a:rPr lang="fr-FR" dirty="0"/>
              <a:t> in Level2Cache</a:t>
            </a:r>
          </a:p>
          <a:p>
            <a:r>
              <a:rPr lang="fr-FR" dirty="0"/>
              <a:t>If </a:t>
            </a:r>
            <a:r>
              <a:rPr lang="fr-FR" dirty="0" err="1"/>
              <a:t>found</a:t>
            </a:r>
            <a:r>
              <a:rPr lang="fr-FR" dirty="0"/>
              <a:t> =&gt; return pointer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5782A-18AB-4D93-BA59-586574565366}"/>
              </a:ext>
            </a:extLst>
          </p:cNvPr>
          <p:cNvSpPr txBox="1"/>
          <p:nvPr/>
        </p:nvSpPr>
        <p:spPr>
          <a:xfrm>
            <a:off x="1065710" y="3727787"/>
            <a:ext cx="135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a.getB</a:t>
            </a:r>
            <a:r>
              <a:rPr lang="fr-FR" sz="2800" b="1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AB235-B317-4065-AEB8-B9A27F030B5D}"/>
              </a:ext>
            </a:extLst>
          </p:cNvPr>
          <p:cNvSpPr txBox="1"/>
          <p:nvPr/>
        </p:nvSpPr>
        <p:spPr>
          <a:xfrm>
            <a:off x="2006785" y="4264131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! </a:t>
            </a:r>
            <a:r>
              <a:rPr lang="fr-FR" dirty="0" err="1"/>
              <a:t>already</a:t>
            </a:r>
            <a:r>
              <a:rPr lang="fr-FR" dirty="0"/>
              <a:t> </a:t>
            </a:r>
          </a:p>
          <a:p>
            <a:r>
              <a:rPr lang="fr-FR" dirty="0"/>
              <a:t>     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fetched</a:t>
            </a:r>
            <a:r>
              <a:rPr lang="fr-FR" dirty="0"/>
              <a:t>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0803F3-E45F-4DEB-B75D-1E08C8241285}"/>
              </a:ext>
            </a:extLst>
          </p:cNvPr>
          <p:cNvCxnSpPr>
            <a:cxnSpLocks/>
          </p:cNvCxnSpPr>
          <p:nvPr/>
        </p:nvCxnSpPr>
        <p:spPr>
          <a:xfrm>
            <a:off x="1360417" y="2666828"/>
            <a:ext cx="441776" cy="358622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0A631-5C3E-49D6-918E-9CFEF15599A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07740" y="3207289"/>
            <a:ext cx="1460068" cy="380185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655B22-62DC-4BE9-8B58-35A9708D522C}"/>
              </a:ext>
            </a:extLst>
          </p:cNvPr>
          <p:cNvSpPr txBox="1"/>
          <p:nvPr/>
        </p:nvSpPr>
        <p:spPr>
          <a:xfrm>
            <a:off x="3572018" y="2253799"/>
            <a:ext cx="2862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Level1Cache</a:t>
            </a:r>
          </a:p>
          <a:p>
            <a:r>
              <a:rPr lang="fr-FR" sz="2000" dirty="0"/>
              <a:t>(=Session )</a:t>
            </a:r>
          </a:p>
          <a:p>
            <a:r>
              <a:rPr lang="fr-FR" sz="2000" dirty="0"/>
              <a:t>Read-Write, single-thread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E85CBD-5DBD-4EAD-8A82-E0BF6B80F409}"/>
              </a:ext>
            </a:extLst>
          </p:cNvPr>
          <p:cNvSpPr txBox="1"/>
          <p:nvPr/>
        </p:nvSpPr>
        <p:spPr>
          <a:xfrm>
            <a:off x="7377349" y="2222206"/>
            <a:ext cx="2843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Level2Cache</a:t>
            </a:r>
          </a:p>
          <a:p>
            <a:r>
              <a:rPr lang="fr-FR" sz="2000" dirty="0"/>
              <a:t>(=Global)</a:t>
            </a:r>
          </a:p>
          <a:p>
            <a:r>
              <a:rPr lang="fr-FR" sz="2000" dirty="0"/>
              <a:t> Read-</a:t>
            </a:r>
            <a:r>
              <a:rPr lang="fr-FR" sz="2000" dirty="0" err="1"/>
              <a:t>Only</a:t>
            </a:r>
            <a:r>
              <a:rPr lang="fr-FR" sz="2000" dirty="0"/>
              <a:t>, </a:t>
            </a:r>
            <a:r>
              <a:rPr lang="fr-FR" sz="2000" dirty="0" err="1"/>
              <a:t>multi-threads</a:t>
            </a:r>
            <a:endParaRPr lang="fr-FR" sz="2000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C9D4183-3260-4F5C-86F2-B45C07D28E7E}"/>
              </a:ext>
            </a:extLst>
          </p:cNvPr>
          <p:cNvSpPr/>
          <p:nvPr/>
        </p:nvSpPr>
        <p:spPr>
          <a:xfrm rot="20146269">
            <a:off x="1763532" y="4277674"/>
            <a:ext cx="300318" cy="772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2BDF61-43AC-4BF1-BE4D-AB05DF9D37D4}"/>
              </a:ext>
            </a:extLst>
          </p:cNvPr>
          <p:cNvSpPr/>
          <p:nvPr/>
        </p:nvSpPr>
        <p:spPr>
          <a:xfrm rot="12033836">
            <a:off x="4002146" y="3776109"/>
            <a:ext cx="300318" cy="135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B0A0EBA-978E-4B67-8594-58ADA67BDD03}"/>
              </a:ext>
            </a:extLst>
          </p:cNvPr>
          <p:cNvSpPr/>
          <p:nvPr/>
        </p:nvSpPr>
        <p:spPr>
          <a:xfrm rot="16200000">
            <a:off x="6424301" y="2663645"/>
            <a:ext cx="300318" cy="23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2B0C32-4DAB-45C8-9C9C-E691DE4CF0D0}"/>
              </a:ext>
            </a:extLst>
          </p:cNvPr>
          <p:cNvSpPr txBox="1"/>
          <p:nvPr/>
        </p:nvSpPr>
        <p:spPr>
          <a:xfrm>
            <a:off x="5270817" y="4069515"/>
            <a:ext cx="23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lookup</a:t>
            </a:r>
            <a:r>
              <a:rPr lang="fr-FR" dirty="0"/>
              <a:t> in Level2Cache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BA7E793-C564-4B22-8F98-A965AE19D959}"/>
              </a:ext>
            </a:extLst>
          </p:cNvPr>
          <p:cNvSpPr/>
          <p:nvPr/>
        </p:nvSpPr>
        <p:spPr>
          <a:xfrm rot="16200000">
            <a:off x="9495185" y="3044947"/>
            <a:ext cx="300318" cy="1564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B30900-7612-4057-BAF2-C372F3CD0EB2}"/>
              </a:ext>
            </a:extLst>
          </p:cNvPr>
          <p:cNvSpPr txBox="1"/>
          <p:nvPr/>
        </p:nvSpPr>
        <p:spPr>
          <a:xfrm>
            <a:off x="8585329" y="4132294"/>
            <a:ext cx="238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jdbc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« select … </a:t>
            </a:r>
            <a:r>
              <a:rPr lang="fr-FR" dirty="0" err="1"/>
              <a:t>where</a:t>
            </a:r>
            <a:r>
              <a:rPr lang="fr-FR" dirty="0"/>
              <a:t> id=? »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B5C0020E-C0A5-477B-A90A-BCE554A1242E}"/>
              </a:ext>
            </a:extLst>
          </p:cNvPr>
          <p:cNvSpPr/>
          <p:nvPr/>
        </p:nvSpPr>
        <p:spPr>
          <a:xfrm>
            <a:off x="10588420" y="3338959"/>
            <a:ext cx="765380" cy="9564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CB4CEFCA-FB10-4FDB-8B3F-B0139D7E6F13}"/>
              </a:ext>
            </a:extLst>
          </p:cNvPr>
          <p:cNvSpPr/>
          <p:nvPr/>
        </p:nvSpPr>
        <p:spPr>
          <a:xfrm rot="5400000">
            <a:off x="9570457" y="4333475"/>
            <a:ext cx="383859" cy="16226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C91158-4E1B-4A49-9F91-6C0D82B1BC88}"/>
              </a:ext>
            </a:extLst>
          </p:cNvPr>
          <p:cNvSpPr txBox="1"/>
          <p:nvPr/>
        </p:nvSpPr>
        <p:spPr>
          <a:xfrm>
            <a:off x="9104253" y="5290249"/>
            <a:ext cx="2019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Fill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Jdbc</a:t>
            </a:r>
            <a:endParaRPr lang="fr-FR" dirty="0"/>
          </a:p>
          <a:p>
            <a:r>
              <a:rPr lang="fr-FR" dirty="0"/>
              <a:t>+ put in cache</a:t>
            </a:r>
          </a:p>
          <a:p>
            <a:endParaRPr lang="fr-FR" dirty="0"/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DAC85D20-D402-427C-85D5-6AA008A66A58}"/>
              </a:ext>
            </a:extLst>
          </p:cNvPr>
          <p:cNvSpPr/>
          <p:nvPr/>
        </p:nvSpPr>
        <p:spPr>
          <a:xfrm rot="5400000">
            <a:off x="6781331" y="4356959"/>
            <a:ext cx="383859" cy="16226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3B441-AC21-4486-9A96-22B94EFF5CD5}"/>
              </a:ext>
            </a:extLst>
          </p:cNvPr>
          <p:cNvSpPr txBox="1"/>
          <p:nvPr/>
        </p:nvSpPr>
        <p:spPr>
          <a:xfrm>
            <a:off x="6146969" y="5316140"/>
            <a:ext cx="238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Clone </a:t>
            </a:r>
            <a:r>
              <a:rPr lang="fr-FR" dirty="0" err="1"/>
              <a:t>read-only</a:t>
            </a:r>
            <a:r>
              <a:rPr lang="fr-FR" dirty="0"/>
              <a:t> </a:t>
            </a:r>
            <a:r>
              <a:rPr lang="fr-FR" dirty="0" err="1"/>
              <a:t>cached</a:t>
            </a:r>
            <a:br>
              <a:rPr lang="fr-FR" dirty="0"/>
            </a:br>
            <a:r>
              <a:rPr lang="fr-FR" dirty="0"/>
              <a:t>to (</a:t>
            </a:r>
            <a:r>
              <a:rPr lang="fr-FR" dirty="0" err="1"/>
              <a:t>read-write</a:t>
            </a:r>
            <a:r>
              <a:rPr lang="fr-FR" dirty="0"/>
              <a:t>) </a:t>
            </a:r>
            <a:r>
              <a:rPr lang="fr-FR" dirty="0" err="1"/>
              <a:t>Entity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86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5095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OneToMany</a:t>
            </a:r>
            <a:r>
              <a:rPr lang="fr-FR" dirty="0"/>
              <a:t> : List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mappedBy</a:t>
            </a:r>
            <a:r>
              <a:rPr lang="fr-FR" dirty="0"/>
              <a:t> relation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8E12D-D071-484F-9283-8C2B30AC0E55}"/>
              </a:ext>
            </a:extLst>
          </p:cNvPr>
          <p:cNvSpPr/>
          <p:nvPr/>
        </p:nvSpPr>
        <p:spPr>
          <a:xfrm>
            <a:off x="1598068" y="1457083"/>
            <a:ext cx="3373399" cy="2726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9E90-1E99-4F3C-AC65-3EE48CE7EA5A}"/>
              </a:ext>
            </a:extLst>
          </p:cNvPr>
          <p:cNvSpPr txBox="1"/>
          <p:nvPr/>
        </p:nvSpPr>
        <p:spPr>
          <a:xfrm>
            <a:off x="2737581" y="1496857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E6C7E3-44D2-4517-ABBC-A668689436AF}"/>
              </a:ext>
            </a:extLst>
          </p:cNvPr>
          <p:cNvCxnSpPr>
            <a:cxnSpLocks/>
          </p:cNvCxnSpPr>
          <p:nvPr/>
        </p:nvCxnSpPr>
        <p:spPr>
          <a:xfrm>
            <a:off x="1598068" y="1896533"/>
            <a:ext cx="3373399" cy="6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0F9C1B-D4BE-4F6C-8794-7E7D2BF0AEFD}"/>
              </a:ext>
            </a:extLst>
          </p:cNvPr>
          <p:cNvSpPr txBox="1"/>
          <p:nvPr/>
        </p:nvSpPr>
        <p:spPr>
          <a:xfrm>
            <a:off x="1643248" y="1965107"/>
            <a:ext cx="3292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IdType</a:t>
            </a:r>
            <a:r>
              <a:rPr lang="fr-FR" dirty="0"/>
              <a:t> id;</a:t>
            </a:r>
          </a:p>
          <a:p>
            <a:r>
              <a:rPr lang="fr-FR" b="1" dirty="0"/>
              <a:t>@OneToMany(mappedBy=« x »)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</a:t>
            </a:r>
            <a:r>
              <a:rPr lang="fr-FR" dirty="0" err="1"/>
              <a:t>yList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</a:t>
            </a:r>
            <a:r>
              <a:rPr lang="fr-FR" dirty="0" err="1"/>
              <a:t>getYList</a:t>
            </a:r>
            <a:r>
              <a:rPr lang="fr-FR" dirty="0"/>
              <a:t>()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addY</a:t>
            </a:r>
            <a:r>
              <a:rPr lang="fr-FR" dirty="0"/>
              <a:t>(</a:t>
            </a:r>
            <a:r>
              <a:rPr lang="fr-FR" dirty="0" err="1"/>
              <a:t>YEntity</a:t>
            </a:r>
            <a:r>
              <a:rPr lang="fr-FR" dirty="0"/>
              <a:t> y)</a:t>
            </a:r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removeY</a:t>
            </a:r>
            <a:r>
              <a:rPr lang="fr-FR" dirty="0"/>
              <a:t>(</a:t>
            </a:r>
            <a:r>
              <a:rPr lang="fr-FR" dirty="0" err="1"/>
              <a:t>YEntity</a:t>
            </a:r>
            <a:r>
              <a:rPr lang="fr-FR" dirty="0"/>
              <a:t> y)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4D79E-564B-4558-A547-9D70F972788C}"/>
              </a:ext>
            </a:extLst>
          </p:cNvPr>
          <p:cNvSpPr/>
          <p:nvPr/>
        </p:nvSpPr>
        <p:spPr>
          <a:xfrm>
            <a:off x="7469027" y="1452032"/>
            <a:ext cx="2916767" cy="2731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62D0-8CAE-4DBD-ACA4-AB6201E09C17}"/>
              </a:ext>
            </a:extLst>
          </p:cNvPr>
          <p:cNvSpPr txBox="1"/>
          <p:nvPr/>
        </p:nvSpPr>
        <p:spPr>
          <a:xfrm>
            <a:off x="8281866" y="1490132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55B34B-9F61-4CF3-A06D-28D41706B5A3}"/>
              </a:ext>
            </a:extLst>
          </p:cNvPr>
          <p:cNvCxnSpPr>
            <a:cxnSpLocks/>
          </p:cNvCxnSpPr>
          <p:nvPr/>
        </p:nvCxnSpPr>
        <p:spPr>
          <a:xfrm>
            <a:off x="7469027" y="1896533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10706-82B2-4FAE-8159-4EACFDA2FFA3}"/>
              </a:ext>
            </a:extLst>
          </p:cNvPr>
          <p:cNvSpPr txBox="1"/>
          <p:nvPr/>
        </p:nvSpPr>
        <p:spPr>
          <a:xfrm>
            <a:off x="7492418" y="1973987"/>
            <a:ext cx="2707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@ManyToOne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XEntity</a:t>
            </a:r>
            <a:r>
              <a:rPr lang="fr-FR" dirty="0"/>
              <a:t>   x;</a:t>
            </a:r>
          </a:p>
          <a:p>
            <a:endParaRPr lang="fr-FR" dirty="0"/>
          </a:p>
          <a:p>
            <a:r>
              <a:rPr lang="fr-FR" dirty="0" err="1"/>
              <a:t>XEntity</a:t>
            </a:r>
            <a:r>
              <a:rPr lang="fr-FR" dirty="0"/>
              <a:t> </a:t>
            </a:r>
            <a:r>
              <a:rPr lang="fr-FR" dirty="0" err="1"/>
              <a:t>getX</a:t>
            </a:r>
            <a:r>
              <a:rPr lang="fr-FR" dirty="0"/>
              <a:t>()</a:t>
            </a:r>
          </a:p>
          <a:p>
            <a:r>
              <a:rPr lang="fr-FR" dirty="0"/>
              <a:t>//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setX</a:t>
            </a:r>
            <a:r>
              <a:rPr lang="fr-FR" dirty="0"/>
              <a:t>(</a:t>
            </a:r>
            <a:r>
              <a:rPr lang="fr-FR" dirty="0" err="1"/>
              <a:t>XEntity</a:t>
            </a:r>
            <a:r>
              <a:rPr lang="fr-FR" dirty="0"/>
              <a:t> x)</a:t>
            </a:r>
          </a:p>
          <a:p>
            <a:r>
              <a:rPr lang="fr-FR" dirty="0"/>
              <a:t>// </a:t>
            </a:r>
            <a:r>
              <a:rPr lang="fr-FR" dirty="0" err="1"/>
              <a:t>cf</a:t>
            </a:r>
            <a:r>
              <a:rPr lang="fr-FR" dirty="0"/>
              <a:t>… </a:t>
            </a:r>
            <a:r>
              <a:rPr lang="fr-FR" dirty="0" err="1"/>
              <a:t>x.add</a:t>
            </a:r>
            <a:r>
              <a:rPr lang="fr-FR" dirty="0"/>
              <a:t>/</a:t>
            </a:r>
            <a:r>
              <a:rPr lang="fr-FR" dirty="0" err="1"/>
              <a:t>removeY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19CCB222-4623-43C1-9B08-AD1C719A32CE}"/>
              </a:ext>
            </a:extLst>
          </p:cNvPr>
          <p:cNvSpPr/>
          <p:nvPr/>
        </p:nvSpPr>
        <p:spPr>
          <a:xfrm>
            <a:off x="232541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AB2AA-304B-4F58-8CA3-CB6F405C26E5}"/>
              </a:ext>
            </a:extLst>
          </p:cNvPr>
          <p:cNvSpPr txBox="1"/>
          <p:nvPr/>
        </p:nvSpPr>
        <p:spPr>
          <a:xfrm>
            <a:off x="1995217" y="6005673"/>
            <a:ext cx="3443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»: </a:t>
            </a:r>
            <a:r>
              <a:rPr lang="fr-FR" dirty="0" err="1"/>
              <a:t>Primary</a:t>
            </a:r>
            <a:r>
              <a:rPr lang="fr-FR" dirty="0"/>
              <a:t> Key</a:t>
            </a:r>
            <a:br>
              <a:rPr lang="fr-FR" dirty="0"/>
            </a:br>
            <a:r>
              <a:rPr lang="fr-FR" dirty="0"/>
              <a:t>Standard table</a:t>
            </a:r>
          </a:p>
          <a:p>
            <a:r>
              <a:rPr lang="fr-FR" dirty="0"/>
              <a:t> … no </a:t>
            </a:r>
            <a:r>
              <a:rPr lang="fr-FR" dirty="0" err="1"/>
              <a:t>constraint</a:t>
            </a:r>
            <a:r>
              <a:rPr lang="fr-FR" dirty="0"/>
              <a:t> relation </a:t>
            </a:r>
            <a:r>
              <a:rPr lang="fr-FR" dirty="0" err="1"/>
              <a:t>with</a:t>
            </a:r>
            <a:r>
              <a:rPr lang="fr-FR" dirty="0"/>
              <a:t> « Y 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14900-22A2-4C91-A591-ADB47833DAA9}"/>
              </a:ext>
            </a:extLst>
          </p:cNvPr>
          <p:cNvSpPr txBox="1"/>
          <p:nvPr/>
        </p:nvSpPr>
        <p:spPr>
          <a:xfrm>
            <a:off x="6634427" y="6052757"/>
            <a:ext cx="548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 : </a:t>
            </a:r>
            <a:r>
              <a:rPr lang="fr-FR" dirty="0" err="1"/>
              <a:t>Primary</a:t>
            </a:r>
            <a:r>
              <a:rPr lang="fr-FR" dirty="0"/>
              <a:t> Key  ( + unique index « PK_ID » )</a:t>
            </a:r>
          </a:p>
          <a:p>
            <a:r>
              <a:rPr lang="fr-FR" dirty="0" err="1"/>
              <a:t>Column</a:t>
            </a:r>
            <a:r>
              <a:rPr lang="fr-FR" dirty="0"/>
              <a:t> « X_ID »: </a:t>
            </a:r>
            <a:r>
              <a:rPr lang="fr-FR" dirty="0" err="1"/>
              <a:t>Foreign</a:t>
            </a:r>
            <a:r>
              <a:rPr lang="fr-FR" dirty="0"/>
              <a:t> Key to « X.ID » (</a:t>
            </a:r>
            <a:r>
              <a:rPr lang="fr-FR" dirty="0" err="1"/>
              <a:t>nullable</a:t>
            </a:r>
            <a:r>
              <a:rPr lang="fr-FR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19052-35F7-4AE9-852F-00801D005C40}"/>
              </a:ext>
            </a:extLst>
          </p:cNvPr>
          <p:cNvSpPr/>
          <p:nvPr/>
        </p:nvSpPr>
        <p:spPr>
          <a:xfrm>
            <a:off x="249313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95F3B-4A8F-440A-8FD5-4BA1F0909D00}"/>
              </a:ext>
            </a:extLst>
          </p:cNvPr>
          <p:cNvSpPr txBox="1"/>
          <p:nvPr/>
        </p:nvSpPr>
        <p:spPr>
          <a:xfrm>
            <a:off x="2493136" y="5076690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1D70E-D76C-4C46-80FA-97A9F972B908}"/>
              </a:ext>
            </a:extLst>
          </p:cNvPr>
          <p:cNvSpPr/>
          <p:nvPr/>
        </p:nvSpPr>
        <p:spPr>
          <a:xfrm>
            <a:off x="249313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7446B-A718-467B-928E-C22F37B77A06}"/>
              </a:ext>
            </a:extLst>
          </p:cNvPr>
          <p:cNvSpPr txBox="1"/>
          <p:nvPr/>
        </p:nvSpPr>
        <p:spPr>
          <a:xfrm>
            <a:off x="2487203" y="54354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9278B27F-70C9-4366-A4DB-90F6DEE10D4F}"/>
              </a:ext>
            </a:extLst>
          </p:cNvPr>
          <p:cNvSpPr/>
          <p:nvPr/>
        </p:nvSpPr>
        <p:spPr>
          <a:xfrm>
            <a:off x="794596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E96DC-0EEA-4F31-96BC-A25104522AE0}"/>
              </a:ext>
            </a:extLst>
          </p:cNvPr>
          <p:cNvSpPr/>
          <p:nvPr/>
        </p:nvSpPr>
        <p:spPr>
          <a:xfrm>
            <a:off x="811368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F49702-49C9-4978-8C92-C9CB0FC62553}"/>
              </a:ext>
            </a:extLst>
          </p:cNvPr>
          <p:cNvSpPr txBox="1"/>
          <p:nvPr/>
        </p:nvSpPr>
        <p:spPr>
          <a:xfrm>
            <a:off x="8113686" y="5076690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C00B50-8B0B-4721-9944-BCE77ACC68E0}"/>
              </a:ext>
            </a:extLst>
          </p:cNvPr>
          <p:cNvSpPr/>
          <p:nvPr/>
        </p:nvSpPr>
        <p:spPr>
          <a:xfrm>
            <a:off x="811368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D1D2C-BCF8-4C86-8E60-8A6B1F799105}"/>
              </a:ext>
            </a:extLst>
          </p:cNvPr>
          <p:cNvSpPr txBox="1"/>
          <p:nvPr/>
        </p:nvSpPr>
        <p:spPr>
          <a:xfrm>
            <a:off x="8107753" y="5435452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</a:t>
            </a:r>
            <a:r>
              <a:rPr lang="fr-FR" sz="2400" b="1" dirty="0" err="1"/>
              <a:t>x_id</a:t>
            </a:r>
            <a:r>
              <a:rPr lang="fr-FR" sz="2400" b="1" dirty="0"/>
              <a:t>, …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EC644E4D-1E74-4A15-B539-16F068C35FE1}"/>
              </a:ext>
            </a:extLst>
          </p:cNvPr>
          <p:cNvSpPr/>
          <p:nvPr/>
        </p:nvSpPr>
        <p:spPr>
          <a:xfrm>
            <a:off x="3244782" y="4216404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8E8EB366-FFA1-4C20-BA41-781A37D285D4}"/>
              </a:ext>
            </a:extLst>
          </p:cNvPr>
          <p:cNvSpPr/>
          <p:nvPr/>
        </p:nvSpPr>
        <p:spPr>
          <a:xfrm>
            <a:off x="8819424" y="4187739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BFAFE9-D500-40C9-B175-D59EB6931F34}"/>
              </a:ext>
            </a:extLst>
          </p:cNvPr>
          <p:cNvSpPr txBox="1"/>
          <p:nvPr/>
        </p:nvSpPr>
        <p:spPr>
          <a:xfrm>
            <a:off x="5217068" y="5084468"/>
            <a:ext cx="22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Foreign</a:t>
            </a:r>
            <a:r>
              <a:rPr lang="fr-FR" dirty="0"/>
              <a:t> Key </a:t>
            </a:r>
            <a:r>
              <a:rPr lang="fr-FR" dirty="0" err="1"/>
              <a:t>constraint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5203B9-7FF4-4F3B-A400-02C635EC13DD}"/>
              </a:ext>
            </a:extLst>
          </p:cNvPr>
          <p:cNvCxnSpPr>
            <a:cxnSpLocks/>
          </p:cNvCxnSpPr>
          <p:nvPr/>
        </p:nvCxnSpPr>
        <p:spPr>
          <a:xfrm flipH="1">
            <a:off x="5217069" y="5538355"/>
            <a:ext cx="2251958" cy="2591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81E14A-0433-456A-9316-81CA230472B2}"/>
              </a:ext>
            </a:extLst>
          </p:cNvPr>
          <p:cNvCxnSpPr>
            <a:cxnSpLocks/>
          </p:cNvCxnSpPr>
          <p:nvPr/>
        </p:nvCxnSpPr>
        <p:spPr>
          <a:xfrm>
            <a:off x="4749925" y="2575230"/>
            <a:ext cx="3631745" cy="318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C2C8131-DD51-48B7-B073-7EA41E445CEE}"/>
              </a:ext>
            </a:extLst>
          </p:cNvPr>
          <p:cNvSpPr/>
          <p:nvPr/>
        </p:nvSpPr>
        <p:spPr>
          <a:xfrm>
            <a:off x="8381670" y="2832361"/>
            <a:ext cx="300795" cy="3262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15A1DA-E328-44EE-BDC3-94F5D91205D7}"/>
              </a:ext>
            </a:extLst>
          </p:cNvPr>
          <p:cNvSpPr/>
          <p:nvPr/>
        </p:nvSpPr>
        <p:spPr>
          <a:xfrm>
            <a:off x="4290508" y="2290165"/>
            <a:ext cx="441961" cy="3262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600ED2-CC5A-4B8E-AA48-678D3F90B38C}"/>
              </a:ext>
            </a:extLst>
          </p:cNvPr>
          <p:cNvCxnSpPr>
            <a:cxnSpLocks/>
          </p:cNvCxnSpPr>
          <p:nvPr/>
        </p:nvCxnSpPr>
        <p:spPr>
          <a:xfrm flipH="1" flipV="1">
            <a:off x="4980611" y="1610801"/>
            <a:ext cx="2452380" cy="13466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A5839A1-66C7-4687-9106-9AABA13FFB87}"/>
              </a:ext>
            </a:extLst>
          </p:cNvPr>
          <p:cNvSpPr txBox="1"/>
          <p:nvPr/>
        </p:nvSpPr>
        <p:spPr>
          <a:xfrm>
            <a:off x="4939403" y="29423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234268-B285-42D8-8117-AA26240A348D}"/>
              </a:ext>
            </a:extLst>
          </p:cNvPr>
          <p:cNvCxnSpPr>
            <a:cxnSpLocks/>
          </p:cNvCxnSpPr>
          <p:nvPr/>
        </p:nvCxnSpPr>
        <p:spPr>
          <a:xfrm flipH="1">
            <a:off x="5029289" y="3366572"/>
            <a:ext cx="2351951" cy="2608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867CF5-4688-4127-8F5F-105ABAD09CD9}"/>
              </a:ext>
            </a:extLst>
          </p:cNvPr>
          <p:cNvSpPr txBox="1"/>
          <p:nvPr/>
        </p:nvSpPr>
        <p:spPr>
          <a:xfrm>
            <a:off x="6930934" y="29457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68698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E0997D-2C40-4B1A-A16C-1A222D3C4780}"/>
              </a:ext>
            </a:extLst>
          </p:cNvPr>
          <p:cNvSpPr/>
          <p:nvPr/>
        </p:nvSpPr>
        <p:spPr>
          <a:xfrm>
            <a:off x="5309235" y="1388101"/>
            <a:ext cx="1929765" cy="437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9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Unmapped</a:t>
            </a:r>
            <a:r>
              <a:rPr lang="fr-FR" dirty="0"/>
              <a:t> « </a:t>
            </a:r>
            <a:r>
              <a:rPr lang="fr-FR" dirty="0" err="1"/>
              <a:t>Hidden</a:t>
            </a:r>
            <a:r>
              <a:rPr lang="fr-FR" dirty="0"/>
              <a:t> » </a:t>
            </a:r>
            <a:r>
              <a:rPr lang="fr-FR" dirty="0" err="1"/>
              <a:t>OneToMany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Same</a:t>
            </a:r>
            <a:r>
              <a:rPr lang="fr-FR" dirty="0"/>
              <a:t> DB, </a:t>
            </a:r>
            <a:r>
              <a:rPr lang="fr-FR" dirty="0" err="1"/>
              <a:t>different</a:t>
            </a:r>
            <a:r>
              <a:rPr lang="fr-FR" dirty="0"/>
              <a:t> JPA mapping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8E12D-D071-484F-9283-8C2B30AC0E55}"/>
              </a:ext>
            </a:extLst>
          </p:cNvPr>
          <p:cNvSpPr/>
          <p:nvPr/>
        </p:nvSpPr>
        <p:spPr>
          <a:xfrm>
            <a:off x="1924742" y="1490132"/>
            <a:ext cx="2916767" cy="2484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9E90-1E99-4F3C-AC65-3EE48CE7EA5A}"/>
              </a:ext>
            </a:extLst>
          </p:cNvPr>
          <p:cNvSpPr txBox="1"/>
          <p:nvPr/>
        </p:nvSpPr>
        <p:spPr>
          <a:xfrm>
            <a:off x="2737581" y="1528231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E6C7E3-44D2-4517-ABBC-A668689436AF}"/>
              </a:ext>
            </a:extLst>
          </p:cNvPr>
          <p:cNvCxnSpPr>
            <a:cxnSpLocks/>
          </p:cNvCxnSpPr>
          <p:nvPr/>
        </p:nvCxnSpPr>
        <p:spPr>
          <a:xfrm>
            <a:off x="1924742" y="1934632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0F9C1B-D4BE-4F6C-8794-7E7D2BF0AEFD}"/>
              </a:ext>
            </a:extLst>
          </p:cNvPr>
          <p:cNvSpPr txBox="1"/>
          <p:nvPr/>
        </p:nvSpPr>
        <p:spPr>
          <a:xfrm>
            <a:off x="1929268" y="1990649"/>
            <a:ext cx="3050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IdType</a:t>
            </a:r>
            <a:r>
              <a:rPr lang="fr-FR" dirty="0"/>
              <a:t> id;</a:t>
            </a:r>
          </a:p>
          <a:p>
            <a:endParaRPr lang="fr-FR" dirty="0"/>
          </a:p>
          <a:p>
            <a:r>
              <a:rPr lang="fr-FR" dirty="0"/>
              <a:t>// no « </a:t>
            </a:r>
            <a:r>
              <a:rPr lang="fr-FR" dirty="0" err="1"/>
              <a:t>getYList</a:t>
            </a:r>
            <a:r>
              <a:rPr lang="fr-FR" dirty="0"/>
              <a:t>()</a:t>
            </a:r>
          </a:p>
          <a:p>
            <a:r>
              <a:rPr lang="fr-FR" dirty="0"/>
              <a:t>// but can </a:t>
            </a:r>
            <a:r>
              <a:rPr lang="fr-FR" dirty="0" err="1"/>
              <a:t>query</a:t>
            </a:r>
            <a:r>
              <a:rPr lang="fr-FR" dirty="0"/>
              <a:t>:</a:t>
            </a:r>
          </a:p>
          <a:p>
            <a:r>
              <a:rPr lang="fr-FR" dirty="0"/>
              <a:t>// List&lt;</a:t>
            </a:r>
            <a:r>
              <a:rPr lang="fr-FR" dirty="0" err="1"/>
              <a:t>YEntity</a:t>
            </a:r>
            <a:r>
              <a:rPr lang="fr-FR" dirty="0"/>
              <a:t>&gt; </a:t>
            </a:r>
            <a:r>
              <a:rPr lang="fr-FR" dirty="0" err="1"/>
              <a:t>findAllYByX</a:t>
            </a:r>
            <a:r>
              <a:rPr lang="fr-FR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4D79E-564B-4558-A547-9D70F972788C}"/>
              </a:ext>
            </a:extLst>
          </p:cNvPr>
          <p:cNvSpPr/>
          <p:nvPr/>
        </p:nvSpPr>
        <p:spPr>
          <a:xfrm>
            <a:off x="7469027" y="1452033"/>
            <a:ext cx="2916767" cy="257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62D0-8CAE-4DBD-ACA4-AB6201E09C17}"/>
              </a:ext>
            </a:extLst>
          </p:cNvPr>
          <p:cNvSpPr txBox="1"/>
          <p:nvPr/>
        </p:nvSpPr>
        <p:spPr>
          <a:xfrm>
            <a:off x="8281866" y="1490132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55B34B-9F61-4CF3-A06D-28D41706B5A3}"/>
              </a:ext>
            </a:extLst>
          </p:cNvPr>
          <p:cNvCxnSpPr>
            <a:cxnSpLocks/>
          </p:cNvCxnSpPr>
          <p:nvPr/>
        </p:nvCxnSpPr>
        <p:spPr>
          <a:xfrm>
            <a:off x="7469027" y="1896533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10706-82B2-4FAE-8159-4EACFDA2FFA3}"/>
              </a:ext>
            </a:extLst>
          </p:cNvPr>
          <p:cNvSpPr txBox="1"/>
          <p:nvPr/>
        </p:nvSpPr>
        <p:spPr>
          <a:xfrm>
            <a:off x="7492418" y="1973987"/>
            <a:ext cx="1576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@ManyToOne </a:t>
            </a:r>
          </a:p>
          <a:p>
            <a:r>
              <a:rPr lang="fr-FR" dirty="0" err="1"/>
              <a:t>XEntity</a:t>
            </a:r>
            <a:r>
              <a:rPr lang="fr-FR" dirty="0"/>
              <a:t> x;</a:t>
            </a:r>
          </a:p>
          <a:p>
            <a:endParaRPr lang="fr-FR" dirty="0"/>
          </a:p>
          <a:p>
            <a:r>
              <a:rPr lang="fr-FR" dirty="0" err="1"/>
              <a:t>XEntity</a:t>
            </a:r>
            <a:r>
              <a:rPr lang="fr-FR" dirty="0"/>
              <a:t> </a:t>
            </a:r>
            <a:r>
              <a:rPr lang="fr-FR" dirty="0" err="1"/>
              <a:t>getX</a:t>
            </a:r>
            <a:r>
              <a:rPr lang="fr-FR" dirty="0"/>
              <a:t>()</a:t>
            </a:r>
          </a:p>
          <a:p>
            <a:r>
              <a:rPr lang="fr-FR" dirty="0" err="1"/>
              <a:t>setX</a:t>
            </a:r>
            <a:r>
              <a:rPr lang="fr-FR" dirty="0"/>
              <a:t>(</a:t>
            </a:r>
            <a:r>
              <a:rPr lang="fr-FR" dirty="0" err="1"/>
              <a:t>XEntity</a:t>
            </a:r>
            <a:r>
              <a:rPr lang="fr-FR" dirty="0"/>
              <a:t> 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6E7AB-B2B5-45C3-9F1D-74C1620F4E98}"/>
              </a:ext>
            </a:extLst>
          </p:cNvPr>
          <p:cNvSpPr txBox="1"/>
          <p:nvPr/>
        </p:nvSpPr>
        <p:spPr>
          <a:xfrm>
            <a:off x="4864900" y="29365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29555-59CB-4AAC-8681-51AE87DA62C8}"/>
              </a:ext>
            </a:extLst>
          </p:cNvPr>
          <p:cNvSpPr txBox="1"/>
          <p:nvPr/>
        </p:nvSpPr>
        <p:spPr>
          <a:xfrm>
            <a:off x="6792455" y="226340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19CCB222-4623-43C1-9B08-AD1C719A32CE}"/>
              </a:ext>
            </a:extLst>
          </p:cNvPr>
          <p:cNvSpPr/>
          <p:nvPr/>
        </p:nvSpPr>
        <p:spPr>
          <a:xfrm>
            <a:off x="232541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AB2AA-304B-4F58-8CA3-CB6F405C26E5}"/>
              </a:ext>
            </a:extLst>
          </p:cNvPr>
          <p:cNvSpPr txBox="1"/>
          <p:nvPr/>
        </p:nvSpPr>
        <p:spPr>
          <a:xfrm>
            <a:off x="1995217" y="6005673"/>
            <a:ext cx="3443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»: </a:t>
            </a:r>
            <a:r>
              <a:rPr lang="fr-FR" dirty="0" err="1"/>
              <a:t>Primary</a:t>
            </a:r>
            <a:r>
              <a:rPr lang="fr-FR" dirty="0"/>
              <a:t> Key</a:t>
            </a:r>
            <a:br>
              <a:rPr lang="fr-FR" dirty="0"/>
            </a:br>
            <a:r>
              <a:rPr lang="fr-FR" dirty="0"/>
              <a:t>Standard table</a:t>
            </a:r>
          </a:p>
          <a:p>
            <a:r>
              <a:rPr lang="fr-FR" dirty="0"/>
              <a:t> … no </a:t>
            </a:r>
            <a:r>
              <a:rPr lang="fr-FR" dirty="0" err="1"/>
              <a:t>constraint</a:t>
            </a:r>
            <a:r>
              <a:rPr lang="fr-FR" dirty="0"/>
              <a:t> relation </a:t>
            </a:r>
            <a:r>
              <a:rPr lang="fr-FR" dirty="0" err="1"/>
              <a:t>with</a:t>
            </a:r>
            <a:r>
              <a:rPr lang="fr-FR" dirty="0"/>
              <a:t> « Y 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14900-22A2-4C91-A591-ADB47833DAA9}"/>
              </a:ext>
            </a:extLst>
          </p:cNvPr>
          <p:cNvSpPr txBox="1"/>
          <p:nvPr/>
        </p:nvSpPr>
        <p:spPr>
          <a:xfrm>
            <a:off x="6792455" y="6039140"/>
            <a:ext cx="548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 : </a:t>
            </a:r>
            <a:r>
              <a:rPr lang="fr-FR" dirty="0" err="1"/>
              <a:t>Primary</a:t>
            </a:r>
            <a:r>
              <a:rPr lang="fr-FR" dirty="0"/>
              <a:t> Key  ( + unique index « PK_ID » )</a:t>
            </a:r>
          </a:p>
          <a:p>
            <a:r>
              <a:rPr lang="fr-FR" dirty="0" err="1"/>
              <a:t>Column</a:t>
            </a:r>
            <a:r>
              <a:rPr lang="fr-FR" dirty="0"/>
              <a:t> « X_ID »: </a:t>
            </a:r>
            <a:r>
              <a:rPr lang="fr-FR" dirty="0" err="1"/>
              <a:t>Foreign</a:t>
            </a:r>
            <a:r>
              <a:rPr lang="fr-FR" dirty="0"/>
              <a:t> Key to « X.ID » (</a:t>
            </a:r>
            <a:r>
              <a:rPr lang="fr-FR" dirty="0" err="1"/>
              <a:t>nullable</a:t>
            </a:r>
            <a:r>
              <a:rPr lang="fr-FR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19052-35F7-4AE9-852F-00801D005C40}"/>
              </a:ext>
            </a:extLst>
          </p:cNvPr>
          <p:cNvSpPr/>
          <p:nvPr/>
        </p:nvSpPr>
        <p:spPr>
          <a:xfrm>
            <a:off x="249313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95F3B-4A8F-440A-8FD5-4BA1F0909D00}"/>
              </a:ext>
            </a:extLst>
          </p:cNvPr>
          <p:cNvSpPr txBox="1"/>
          <p:nvPr/>
        </p:nvSpPr>
        <p:spPr>
          <a:xfrm>
            <a:off x="2493136" y="5076690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1D70E-D76C-4C46-80FA-97A9F972B908}"/>
              </a:ext>
            </a:extLst>
          </p:cNvPr>
          <p:cNvSpPr/>
          <p:nvPr/>
        </p:nvSpPr>
        <p:spPr>
          <a:xfrm>
            <a:off x="249313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7446B-A718-467B-928E-C22F37B77A06}"/>
              </a:ext>
            </a:extLst>
          </p:cNvPr>
          <p:cNvSpPr txBox="1"/>
          <p:nvPr/>
        </p:nvSpPr>
        <p:spPr>
          <a:xfrm>
            <a:off x="2487203" y="54354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9278B27F-70C9-4366-A4DB-90F6DEE10D4F}"/>
              </a:ext>
            </a:extLst>
          </p:cNvPr>
          <p:cNvSpPr/>
          <p:nvPr/>
        </p:nvSpPr>
        <p:spPr>
          <a:xfrm>
            <a:off x="7945967" y="4774487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E96DC-0EEA-4F31-96BC-A25104522AE0}"/>
              </a:ext>
            </a:extLst>
          </p:cNvPr>
          <p:cNvSpPr/>
          <p:nvPr/>
        </p:nvSpPr>
        <p:spPr>
          <a:xfrm>
            <a:off x="8113687" y="5122857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F49702-49C9-4978-8C92-C9CB0FC62553}"/>
              </a:ext>
            </a:extLst>
          </p:cNvPr>
          <p:cNvSpPr txBox="1"/>
          <p:nvPr/>
        </p:nvSpPr>
        <p:spPr>
          <a:xfrm>
            <a:off x="8113686" y="5076690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C00B50-8B0B-4721-9944-BCE77ACC68E0}"/>
              </a:ext>
            </a:extLst>
          </p:cNvPr>
          <p:cNvSpPr/>
          <p:nvPr/>
        </p:nvSpPr>
        <p:spPr>
          <a:xfrm>
            <a:off x="8113685" y="548983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D1D2C-BCF8-4C86-8E60-8A6B1F799105}"/>
              </a:ext>
            </a:extLst>
          </p:cNvPr>
          <p:cNvSpPr txBox="1"/>
          <p:nvPr/>
        </p:nvSpPr>
        <p:spPr>
          <a:xfrm>
            <a:off x="8107753" y="5435452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</a:t>
            </a:r>
            <a:r>
              <a:rPr lang="fr-FR" sz="2400" b="1" dirty="0" err="1"/>
              <a:t>x_id</a:t>
            </a:r>
            <a:r>
              <a:rPr lang="fr-FR" sz="2400" b="1" dirty="0"/>
              <a:t>, …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EC644E4D-1E74-4A15-B539-16F068C35FE1}"/>
              </a:ext>
            </a:extLst>
          </p:cNvPr>
          <p:cNvSpPr/>
          <p:nvPr/>
        </p:nvSpPr>
        <p:spPr>
          <a:xfrm>
            <a:off x="3244782" y="4207440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8E8EB366-FFA1-4C20-BA41-781A37D285D4}"/>
              </a:ext>
            </a:extLst>
          </p:cNvPr>
          <p:cNvSpPr/>
          <p:nvPr/>
        </p:nvSpPr>
        <p:spPr>
          <a:xfrm>
            <a:off x="8819424" y="4178775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BFAFE9-D500-40C9-B175-D59EB6931F34}"/>
              </a:ext>
            </a:extLst>
          </p:cNvPr>
          <p:cNvSpPr txBox="1"/>
          <p:nvPr/>
        </p:nvSpPr>
        <p:spPr>
          <a:xfrm>
            <a:off x="5217068" y="5084468"/>
            <a:ext cx="22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Foreign</a:t>
            </a:r>
            <a:r>
              <a:rPr lang="fr-FR" dirty="0"/>
              <a:t> Key </a:t>
            </a:r>
            <a:r>
              <a:rPr lang="fr-FR" dirty="0" err="1"/>
              <a:t>constraint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5203B9-7FF4-4F3B-A400-02C635EC13DD}"/>
              </a:ext>
            </a:extLst>
          </p:cNvPr>
          <p:cNvCxnSpPr>
            <a:cxnSpLocks/>
          </p:cNvCxnSpPr>
          <p:nvPr/>
        </p:nvCxnSpPr>
        <p:spPr>
          <a:xfrm flipH="1">
            <a:off x="5217069" y="5538355"/>
            <a:ext cx="2251958" cy="2591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B77C7A-6940-4852-A2DE-5842628ACF79}"/>
              </a:ext>
            </a:extLst>
          </p:cNvPr>
          <p:cNvCxnSpPr>
            <a:cxnSpLocks/>
          </p:cNvCxnSpPr>
          <p:nvPr/>
        </p:nvCxnSpPr>
        <p:spPr>
          <a:xfrm flipV="1">
            <a:off x="4949446" y="1949863"/>
            <a:ext cx="719578" cy="36964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9E532C-3FA8-48F4-9C8E-910A58C3833A}"/>
              </a:ext>
            </a:extLst>
          </p:cNvPr>
          <p:cNvCxnSpPr>
            <a:cxnSpLocks/>
          </p:cNvCxnSpPr>
          <p:nvPr/>
        </p:nvCxnSpPr>
        <p:spPr>
          <a:xfrm flipH="1">
            <a:off x="5029289" y="3352800"/>
            <a:ext cx="2374811" cy="3985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939F77-55E9-4AC7-9DBE-D24020724470}"/>
              </a:ext>
            </a:extLst>
          </p:cNvPr>
          <p:cNvCxnSpPr>
            <a:cxnSpLocks/>
          </p:cNvCxnSpPr>
          <p:nvPr/>
        </p:nvCxnSpPr>
        <p:spPr>
          <a:xfrm>
            <a:off x="6654437" y="1934632"/>
            <a:ext cx="749663" cy="32991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F053DE-06EF-4F48-AC26-80CFE1F2B4A4}"/>
              </a:ext>
            </a:extLst>
          </p:cNvPr>
          <p:cNvSpPr txBox="1"/>
          <p:nvPr/>
        </p:nvSpPr>
        <p:spPr>
          <a:xfrm>
            <a:off x="5309235" y="1435222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 Repository (DAO)</a:t>
            </a:r>
          </a:p>
        </p:txBody>
      </p:sp>
    </p:spTree>
    <p:extLst>
      <p:ext uri="{BB962C8B-B14F-4D97-AF65-F5344CB8AC3E}">
        <p14:creationId xmlns:p14="http://schemas.microsoft.com/office/powerpoint/2010/main" val="306776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Owner.List</a:t>
            </a:r>
            <a:r>
              <a:rPr lang="fr-FR" dirty="0"/>
              <a:t>    &lt;-&gt;   </a:t>
            </a:r>
            <a:r>
              <a:rPr lang="fr-FR" dirty="0" err="1"/>
              <a:t>Element.owner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redundant</a:t>
            </a:r>
            <a:r>
              <a:rPr lang="fr-FR" dirty="0"/>
              <a:t> data to </a:t>
            </a:r>
            <a:r>
              <a:rPr lang="fr-FR" dirty="0" err="1"/>
              <a:t>be</a:t>
            </a:r>
            <a:r>
              <a:rPr lang="fr-FR" dirty="0"/>
              <a:t> consistent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CCED-F160-4BEC-8DD9-27C347D6A053}"/>
              </a:ext>
            </a:extLst>
          </p:cNvPr>
          <p:cNvSpPr txBox="1"/>
          <p:nvPr/>
        </p:nvSpPr>
        <p:spPr>
          <a:xfrm>
            <a:off x="357817" y="1737560"/>
            <a:ext cx="53574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addY</a:t>
            </a:r>
            <a:r>
              <a:rPr lang="fr-FR" sz="2800" dirty="0"/>
              <a:t>(</a:t>
            </a:r>
            <a:r>
              <a:rPr lang="fr-FR" sz="2800" dirty="0" err="1"/>
              <a:t>YEntity</a:t>
            </a:r>
            <a:r>
              <a:rPr lang="fr-FR" sz="2800" dirty="0"/>
              <a:t> y) {</a:t>
            </a:r>
          </a:p>
          <a:p>
            <a:r>
              <a:rPr lang="fr-FR" sz="2800" dirty="0"/>
              <a:t>  if (</a:t>
            </a:r>
            <a:r>
              <a:rPr lang="fr-FR" sz="2800" dirty="0" err="1"/>
              <a:t>y.getXOwner</a:t>
            </a:r>
            <a:r>
              <a:rPr lang="fr-FR" sz="2800" dirty="0"/>
              <a:t>() != </a:t>
            </a:r>
            <a:r>
              <a:rPr lang="fr-FR" sz="2800" dirty="0" err="1"/>
              <a:t>null</a:t>
            </a:r>
            <a:r>
              <a:rPr lang="fr-FR" sz="2800" dirty="0"/>
              <a:t>)</a:t>
            </a:r>
          </a:p>
          <a:p>
            <a:r>
              <a:rPr lang="fr-FR" sz="2800" dirty="0"/>
              <a:t>    </a:t>
            </a:r>
            <a:r>
              <a:rPr lang="fr-FR" sz="2800" dirty="0" err="1"/>
              <a:t>throw</a:t>
            </a:r>
            <a:r>
              <a:rPr lang="fr-FR" sz="2800" dirty="0"/>
              <a:t> new Ex (« </a:t>
            </a:r>
            <a:r>
              <a:rPr lang="fr-FR" sz="2800" dirty="0" err="1"/>
              <a:t>already</a:t>
            </a:r>
            <a:r>
              <a:rPr lang="fr-FR" sz="2800" dirty="0"/>
              <a:t> in </a:t>
            </a:r>
            <a:r>
              <a:rPr lang="fr-FR" sz="2800" dirty="0" err="1"/>
              <a:t>list</a:t>
            </a:r>
            <a:r>
              <a:rPr lang="fr-FR" sz="2800" dirty="0"/>
              <a:t> »);</a:t>
            </a:r>
          </a:p>
          <a:p>
            <a:r>
              <a:rPr lang="fr-FR" sz="2800" dirty="0"/>
              <a:t>  </a:t>
            </a:r>
            <a:r>
              <a:rPr lang="fr-FR" sz="2800" dirty="0" err="1"/>
              <a:t>this.yList.add</a:t>
            </a:r>
            <a:r>
              <a:rPr lang="fr-FR" sz="2800" dirty="0"/>
              <a:t>(y);</a:t>
            </a:r>
          </a:p>
          <a:p>
            <a:r>
              <a:rPr lang="fr-FR" sz="2800" dirty="0"/>
              <a:t>  y._</a:t>
            </a:r>
            <a:r>
              <a:rPr lang="fr-FR" sz="2800" dirty="0" err="1"/>
              <a:t>inv_setXOwner</a:t>
            </a:r>
            <a:r>
              <a:rPr lang="fr-FR" sz="2800" dirty="0"/>
              <a:t>(</a:t>
            </a:r>
            <a:r>
              <a:rPr lang="fr-FR" sz="2800" dirty="0" err="1"/>
              <a:t>this</a:t>
            </a:r>
            <a:r>
              <a:rPr lang="fr-FR" sz="2800" dirty="0"/>
              <a:t>);</a:t>
            </a:r>
          </a:p>
          <a:p>
            <a:r>
              <a:rPr lang="fr-FR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286C9-85FC-453E-9B39-877B04C4F943}"/>
              </a:ext>
            </a:extLst>
          </p:cNvPr>
          <p:cNvSpPr txBox="1"/>
          <p:nvPr/>
        </p:nvSpPr>
        <p:spPr>
          <a:xfrm>
            <a:off x="6020695" y="2043111"/>
            <a:ext cx="61713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 « Y » </a:t>
            </a:r>
            <a:r>
              <a:rPr lang="fr-FR" sz="2800" dirty="0" err="1"/>
              <a:t>object</a:t>
            </a:r>
            <a:r>
              <a:rPr lang="fr-FR" sz="2800" dirty="0"/>
              <a:t> can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in 0..1 « X </a:t>
            </a:r>
            <a:r>
              <a:rPr lang="fr-FR" sz="2800" dirty="0" err="1"/>
              <a:t>list</a:t>
            </a:r>
            <a:r>
              <a:rPr lang="fr-FR" sz="2800" dirty="0"/>
              <a:t> »</a:t>
            </a:r>
          </a:p>
          <a:p>
            <a:endParaRPr lang="fr-FR" sz="2800" dirty="0"/>
          </a:p>
          <a:p>
            <a:r>
              <a:rPr lang="fr-FR" sz="2800" dirty="0"/>
              <a:t>y._</a:t>
            </a:r>
            <a:r>
              <a:rPr lang="fr-FR" sz="2800" dirty="0" err="1"/>
              <a:t>inv_setXOwner</a:t>
            </a:r>
            <a:r>
              <a:rPr lang="fr-FR" sz="2800" dirty="0"/>
              <a:t>(x)</a:t>
            </a:r>
            <a:br>
              <a:rPr lang="fr-FR" sz="2800" dirty="0"/>
            </a:br>
            <a:r>
              <a:rPr lang="fr-FR" sz="2800" dirty="0"/>
              <a:t> … </a:t>
            </a:r>
            <a:r>
              <a:rPr lang="fr-FR" sz="2800" dirty="0" err="1"/>
              <a:t>should</a:t>
            </a:r>
            <a:r>
              <a:rPr lang="fr-FR" sz="2800" dirty="0"/>
              <a:t> not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called</a:t>
            </a:r>
            <a:r>
              <a:rPr lang="fr-FR" sz="2800" dirty="0"/>
              <a:t> </a:t>
            </a:r>
            <a:r>
              <a:rPr lang="fr-FR" sz="2800" dirty="0" err="1"/>
              <a:t>directly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( </a:t>
            </a:r>
            <a:r>
              <a:rPr lang="fr-FR" sz="2800" dirty="0" err="1"/>
              <a:t>redundant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  </a:t>
            </a:r>
            <a:r>
              <a:rPr lang="fr-FR" sz="2800" dirty="0" err="1"/>
              <a:t>x.addY</a:t>
            </a:r>
            <a:r>
              <a:rPr lang="fr-FR" sz="2800" dirty="0"/>
              <a:t>(</a:t>
            </a:r>
            <a:r>
              <a:rPr lang="fr-FR" sz="2800" dirty="0" err="1"/>
              <a:t>this</a:t>
            </a:r>
            <a:r>
              <a:rPr lang="fr-FR" sz="2800" dirty="0"/>
              <a:t>)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77479-B2DF-4DA8-BD32-27974DC12641}"/>
              </a:ext>
            </a:extLst>
          </p:cNvPr>
          <p:cNvSpPr txBox="1"/>
          <p:nvPr/>
        </p:nvSpPr>
        <p:spPr>
          <a:xfrm>
            <a:off x="302724" y="4277560"/>
            <a:ext cx="47819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removeY</a:t>
            </a:r>
            <a:r>
              <a:rPr lang="fr-FR" sz="2800" dirty="0"/>
              <a:t>(</a:t>
            </a:r>
            <a:r>
              <a:rPr lang="fr-FR" sz="2800" dirty="0" err="1"/>
              <a:t>YEntity</a:t>
            </a:r>
            <a:r>
              <a:rPr lang="fr-FR" sz="2800" dirty="0"/>
              <a:t> y) {</a:t>
            </a:r>
          </a:p>
          <a:p>
            <a:r>
              <a:rPr lang="fr-FR" sz="2800" dirty="0"/>
              <a:t>  if (</a:t>
            </a:r>
            <a:r>
              <a:rPr lang="fr-FR" sz="2800" dirty="0" err="1"/>
              <a:t>y.getXOwner</a:t>
            </a:r>
            <a:r>
              <a:rPr lang="fr-FR" sz="2800" dirty="0"/>
              <a:t>() != </a:t>
            </a:r>
            <a:r>
              <a:rPr lang="fr-FR" sz="2800" dirty="0" err="1"/>
              <a:t>this</a:t>
            </a:r>
            <a:r>
              <a:rPr lang="fr-FR" sz="2800" dirty="0"/>
              <a:t>)</a:t>
            </a:r>
          </a:p>
          <a:p>
            <a:r>
              <a:rPr lang="fr-FR" sz="2800" dirty="0"/>
              <a:t>    </a:t>
            </a:r>
            <a:r>
              <a:rPr lang="fr-FR" sz="2800" dirty="0" err="1"/>
              <a:t>throw</a:t>
            </a:r>
            <a:r>
              <a:rPr lang="fr-FR" sz="2800" dirty="0"/>
              <a:t> new Ex (« not in </a:t>
            </a:r>
            <a:r>
              <a:rPr lang="fr-FR" sz="2800" dirty="0" err="1"/>
              <a:t>list</a:t>
            </a:r>
            <a:r>
              <a:rPr lang="fr-FR" sz="2800" dirty="0"/>
              <a:t> »);</a:t>
            </a:r>
          </a:p>
          <a:p>
            <a:r>
              <a:rPr lang="fr-FR" sz="2800" dirty="0"/>
              <a:t>  </a:t>
            </a:r>
            <a:r>
              <a:rPr lang="fr-FR" sz="2800" dirty="0" err="1"/>
              <a:t>this.yList.remove</a:t>
            </a:r>
            <a:r>
              <a:rPr lang="fr-FR" sz="2800" dirty="0"/>
              <a:t>(y);</a:t>
            </a:r>
          </a:p>
          <a:p>
            <a:r>
              <a:rPr lang="fr-FR" sz="2800" dirty="0"/>
              <a:t>  y._</a:t>
            </a:r>
            <a:r>
              <a:rPr lang="fr-FR" sz="2800" dirty="0" err="1"/>
              <a:t>inv_setXOwner</a:t>
            </a:r>
            <a:r>
              <a:rPr lang="fr-FR" sz="2800" dirty="0"/>
              <a:t>(</a:t>
            </a:r>
            <a:r>
              <a:rPr lang="fr-FR" sz="2800" dirty="0" err="1"/>
              <a:t>null</a:t>
            </a:r>
            <a:r>
              <a:rPr lang="fr-FR" sz="2800" dirty="0"/>
              <a:t>);</a:t>
            </a:r>
          </a:p>
          <a:p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35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Invalidations for </a:t>
            </a:r>
            <a:r>
              <a:rPr lang="fr-FR" dirty="0" err="1"/>
              <a:t>Mapped</a:t>
            </a:r>
            <a:r>
              <a:rPr lang="fr-FR" dirty="0"/>
              <a:t> @OneToMany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B6568-B790-4B85-81B7-AB8213DB8A16}"/>
              </a:ext>
            </a:extLst>
          </p:cNvPr>
          <p:cNvSpPr txBox="1"/>
          <p:nvPr/>
        </p:nvSpPr>
        <p:spPr>
          <a:xfrm>
            <a:off x="452968" y="3729504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x.addY</a:t>
            </a:r>
            <a:r>
              <a:rPr lang="fr-FR" sz="4000" dirty="0"/>
              <a:t>(y);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1CD416-3A2C-4D24-9167-4F404498E964}"/>
              </a:ext>
            </a:extLst>
          </p:cNvPr>
          <p:cNvSpPr/>
          <p:nvPr/>
        </p:nvSpPr>
        <p:spPr>
          <a:xfrm rot="18780570">
            <a:off x="3305929" y="3097329"/>
            <a:ext cx="108796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B0A29D-4D7D-43D7-9DBF-F9AF66A6E313}"/>
              </a:ext>
            </a:extLst>
          </p:cNvPr>
          <p:cNvSpPr/>
          <p:nvPr/>
        </p:nvSpPr>
        <p:spPr>
          <a:xfrm rot="2799006">
            <a:off x="3366667" y="4764602"/>
            <a:ext cx="108796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1C96D-A89A-4223-8C4B-AD7EC73B8CCF}"/>
              </a:ext>
            </a:extLst>
          </p:cNvPr>
          <p:cNvSpPr txBox="1"/>
          <p:nvPr/>
        </p:nvSpPr>
        <p:spPr>
          <a:xfrm>
            <a:off x="2828363" y="3847014"/>
            <a:ext cx="194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 </a:t>
            </a:r>
            <a:r>
              <a:rPr lang="fr-FR" sz="2400" dirty="0" err="1"/>
              <a:t>side-effects</a:t>
            </a:r>
            <a:r>
              <a:rPr lang="fr-FR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D0A5C-9B79-4DE0-81E9-A51F93809997}"/>
              </a:ext>
            </a:extLst>
          </p:cNvPr>
          <p:cNvSpPr txBox="1"/>
          <p:nvPr/>
        </p:nvSpPr>
        <p:spPr>
          <a:xfrm>
            <a:off x="4442606" y="2122519"/>
            <a:ext cx="392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« x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</a:t>
            </a:r>
          </a:p>
          <a:p>
            <a:r>
              <a:rPr lang="fr-FR" dirty="0"/>
              <a:t>: </a:t>
            </a:r>
            <a:r>
              <a:rPr lang="fr-FR" dirty="0" err="1"/>
              <a:t>field</a:t>
            </a:r>
            <a:r>
              <a:rPr lang="fr-FR" dirty="0"/>
              <a:t> « </a:t>
            </a:r>
            <a:r>
              <a:rPr lang="fr-FR" dirty="0" err="1"/>
              <a:t>yList</a:t>
            </a:r>
            <a:r>
              <a:rPr lang="fr-FR" dirty="0"/>
              <a:t> » </a:t>
            </a:r>
            <a:r>
              <a:rPr lang="fr-FR" dirty="0" err="1"/>
              <a:t>contains</a:t>
            </a:r>
            <a:r>
              <a:rPr lang="fr-FR" dirty="0"/>
              <a:t> 1 more </a:t>
            </a:r>
            <a:r>
              <a:rPr lang="fr-FR" dirty="0" err="1"/>
              <a:t>element</a:t>
            </a:r>
            <a:endParaRPr lang="fr-FR" dirty="0"/>
          </a:p>
          <a:p>
            <a:r>
              <a:rPr lang="fr-FR" dirty="0"/>
              <a:t>( if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41262E-E6A7-48BF-AE8E-B4354BA13B5D}"/>
              </a:ext>
            </a:extLst>
          </p:cNvPr>
          <p:cNvSpPr/>
          <p:nvPr/>
        </p:nvSpPr>
        <p:spPr>
          <a:xfrm>
            <a:off x="8342088" y="2441700"/>
            <a:ext cx="760389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0A25D-5697-4389-87E6-66DD031FA9B9}"/>
              </a:ext>
            </a:extLst>
          </p:cNvPr>
          <p:cNvSpPr txBox="1"/>
          <p:nvPr/>
        </p:nvSpPr>
        <p:spPr>
          <a:xfrm>
            <a:off x="9335310" y="2026771"/>
            <a:ext cx="281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on commit,</a:t>
            </a:r>
          </a:p>
          <a:p>
            <a:r>
              <a:rPr lang="fr-FR" dirty="0"/>
              <a:t>must </a:t>
            </a:r>
            <a:r>
              <a:rPr lang="fr-FR" dirty="0" err="1"/>
              <a:t>broascast</a:t>
            </a:r>
            <a:r>
              <a:rPr lang="fr-FR" dirty="0"/>
              <a:t> change </a:t>
            </a:r>
          </a:p>
          <a:p>
            <a:r>
              <a:rPr lang="fr-FR" dirty="0"/>
              <a:t>for </a:t>
            </a:r>
            <a:r>
              <a:rPr lang="fr-FR" dirty="0" err="1"/>
              <a:t>invalidating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« X »</a:t>
            </a:r>
          </a:p>
          <a:p>
            <a:r>
              <a:rPr lang="fr-FR" dirty="0"/>
              <a:t>Or change in-memory « X 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B783-BDD1-49FF-B94D-09CFAAC19806}"/>
              </a:ext>
            </a:extLst>
          </p:cNvPr>
          <p:cNvSpPr txBox="1"/>
          <p:nvPr/>
        </p:nvSpPr>
        <p:spPr>
          <a:xfrm>
            <a:off x="4442606" y="4839063"/>
            <a:ext cx="4078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« y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</a:t>
            </a:r>
          </a:p>
          <a:p>
            <a:r>
              <a:rPr lang="fr-FR" dirty="0"/>
              <a:t>:  </a:t>
            </a:r>
            <a:r>
              <a:rPr lang="fr-FR" dirty="0" err="1"/>
              <a:t>field</a:t>
            </a:r>
            <a:r>
              <a:rPr lang="fr-FR" dirty="0"/>
              <a:t> « </a:t>
            </a:r>
            <a:r>
              <a:rPr lang="fr-FR" dirty="0" err="1"/>
              <a:t>xOwner</a:t>
            </a:r>
            <a:r>
              <a:rPr lang="fr-FR" dirty="0"/>
              <a:t>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</a:t>
            </a:r>
            <a:r>
              <a:rPr lang="fr-FR" dirty="0" err="1"/>
              <a:t>null</a:t>
            </a:r>
            <a:r>
              <a:rPr lang="fr-FR" dirty="0"/>
              <a:t> -&gt; « x »</a:t>
            </a:r>
          </a:p>
          <a:p>
            <a:r>
              <a:rPr lang="fr-FR" dirty="0"/>
              <a:t>( if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3F5447-D783-4F42-B077-F318FBD81B42}"/>
              </a:ext>
            </a:extLst>
          </p:cNvPr>
          <p:cNvSpPr/>
          <p:nvPr/>
        </p:nvSpPr>
        <p:spPr>
          <a:xfrm>
            <a:off x="8342088" y="4696579"/>
            <a:ext cx="760389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BE9BC-A551-4A63-9A1A-12C1283F5B7B}"/>
              </a:ext>
            </a:extLst>
          </p:cNvPr>
          <p:cNvSpPr txBox="1"/>
          <p:nvPr/>
        </p:nvSpPr>
        <p:spPr>
          <a:xfrm>
            <a:off x="9335310" y="4281650"/>
            <a:ext cx="281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on commit,</a:t>
            </a:r>
          </a:p>
          <a:p>
            <a:r>
              <a:rPr lang="fr-FR" dirty="0"/>
              <a:t>must </a:t>
            </a:r>
            <a:r>
              <a:rPr lang="fr-FR" dirty="0" err="1"/>
              <a:t>broascast</a:t>
            </a:r>
            <a:r>
              <a:rPr lang="fr-FR" dirty="0"/>
              <a:t> change </a:t>
            </a:r>
          </a:p>
          <a:p>
            <a:r>
              <a:rPr lang="fr-FR" dirty="0"/>
              <a:t>for </a:t>
            </a:r>
            <a:r>
              <a:rPr lang="fr-FR" dirty="0" err="1"/>
              <a:t>invalidating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« Y »</a:t>
            </a:r>
          </a:p>
          <a:p>
            <a:r>
              <a:rPr lang="fr-FR" dirty="0"/>
              <a:t>Or change in-memory « Y »</a:t>
            </a:r>
          </a:p>
        </p:txBody>
      </p:sp>
    </p:spTree>
    <p:extLst>
      <p:ext uri="{BB962C8B-B14F-4D97-AF65-F5344CB8AC3E}">
        <p14:creationId xmlns:p14="http://schemas.microsoft.com/office/powerpoint/2010/main" val="172796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140758"/>
            <a:ext cx="120776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Invalidation </a:t>
            </a:r>
            <a:r>
              <a:rPr lang="fr-FR" dirty="0" err="1"/>
              <a:t>Difference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mapped</a:t>
            </a:r>
            <a:r>
              <a:rPr lang="fr-FR" dirty="0"/>
              <a:t> @OneToMany / inverse @ManyToOne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6B859-C7A1-4511-95A9-4DD0E1AE716E}"/>
              </a:ext>
            </a:extLst>
          </p:cNvPr>
          <p:cNvSpPr txBox="1"/>
          <p:nvPr/>
        </p:nvSpPr>
        <p:spPr>
          <a:xfrm>
            <a:off x="6776665" y="1966120"/>
            <a:ext cx="299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Inverse @OneToMany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0543-A973-41E2-A739-931D85F6DAB9}"/>
              </a:ext>
            </a:extLst>
          </p:cNvPr>
          <p:cNvSpPr txBox="1"/>
          <p:nvPr/>
        </p:nvSpPr>
        <p:spPr>
          <a:xfrm>
            <a:off x="1183322" y="1969159"/>
            <a:ext cx="200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@ManyToOne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D6143-A99F-49B8-8BAF-B80E1355DDAE}"/>
              </a:ext>
            </a:extLst>
          </p:cNvPr>
          <p:cNvSpPr txBox="1"/>
          <p:nvPr/>
        </p:nvSpPr>
        <p:spPr>
          <a:xfrm>
            <a:off x="8042338" y="2865790"/>
            <a:ext cx="396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« Y »</a:t>
            </a:r>
          </a:p>
          <a:p>
            <a:r>
              <a:rPr lang="fr-FR" dirty="0"/>
              <a:t>… </a:t>
            </a:r>
            <a:r>
              <a:rPr lang="fr-FR" dirty="0" err="1"/>
              <a:t>referential</a:t>
            </a:r>
            <a:r>
              <a:rPr lang="fr-FR" dirty="0"/>
              <a:t> data « X » do not change</a:t>
            </a:r>
          </a:p>
          <a:p>
            <a:r>
              <a:rPr lang="fr-FR" dirty="0"/>
              <a:t>=&gt; Can cache « X », no </a:t>
            </a:r>
            <a:r>
              <a:rPr lang="fr-FR" dirty="0" err="1"/>
              <a:t>need</a:t>
            </a:r>
            <a:r>
              <a:rPr lang="fr-FR" dirty="0"/>
              <a:t> invalidation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1B556-14B0-4843-B578-A1ED4FC11F4C}"/>
              </a:ext>
            </a:extLst>
          </p:cNvPr>
          <p:cNvSpPr txBox="1"/>
          <p:nvPr/>
        </p:nvSpPr>
        <p:spPr>
          <a:xfrm>
            <a:off x="8042338" y="3996954"/>
            <a:ext cx="3609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« </a:t>
            </a:r>
            <a:r>
              <a:rPr lang="fr-FR" dirty="0" err="1"/>
              <a:t>x.getYList</a:t>
            </a:r>
            <a:r>
              <a:rPr lang="fr-FR" dirty="0"/>
              <a:t>() » </a:t>
            </a:r>
            <a:r>
              <a:rPr lang="fr-FR" dirty="0" err="1"/>
              <a:t>method</a:t>
            </a:r>
            <a:endParaRPr lang="fr-FR" dirty="0"/>
          </a:p>
          <a:p>
            <a:endParaRPr lang="fr-FR" dirty="0"/>
          </a:p>
          <a:p>
            <a:r>
              <a:rPr lang="fr-FR" dirty="0"/>
              <a:t>.. So no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caching</a:t>
            </a:r>
            <a:r>
              <a:rPr lang="fr-FR" dirty="0"/>
              <a:t> for </a:t>
            </a:r>
            <a:r>
              <a:rPr lang="fr-FR" dirty="0" err="1"/>
              <a:t>get</a:t>
            </a:r>
            <a:r>
              <a:rPr lang="fr-FR" dirty="0"/>
              <a:t> « Y </a:t>
            </a:r>
            <a:r>
              <a:rPr lang="fr-FR" dirty="0" err="1"/>
              <a:t>list</a:t>
            </a:r>
            <a:r>
              <a:rPr lang="fr-FR" dirty="0"/>
              <a:t> »</a:t>
            </a:r>
          </a:p>
          <a:p>
            <a:r>
              <a:rPr lang="fr-FR" dirty="0"/>
              <a:t>Need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« </a:t>
            </a:r>
            <a:r>
              <a:rPr lang="fr-FR" dirty="0" err="1"/>
              <a:t>dao.findAllYByX</a:t>
            </a:r>
            <a:r>
              <a:rPr lang="fr-FR" dirty="0"/>
              <a:t>(x) 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E11A8-83B7-4933-A61B-E93CB3D2F83A}"/>
              </a:ext>
            </a:extLst>
          </p:cNvPr>
          <p:cNvSpPr txBox="1"/>
          <p:nvPr/>
        </p:nvSpPr>
        <p:spPr>
          <a:xfrm>
            <a:off x="1733590" y="4330868"/>
            <a:ext cx="3136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use « </a:t>
            </a:r>
            <a:r>
              <a:rPr lang="fr-FR" dirty="0" err="1"/>
              <a:t>x.getYList</a:t>
            </a:r>
            <a:r>
              <a:rPr lang="fr-FR" dirty="0"/>
              <a:t>() » </a:t>
            </a:r>
            <a:r>
              <a:rPr lang="fr-FR" dirty="0" err="1"/>
              <a:t>method</a:t>
            </a:r>
            <a:endParaRPr lang="fr-FR" dirty="0"/>
          </a:p>
          <a:p>
            <a:r>
              <a:rPr lang="fr-FR" dirty="0"/>
              <a:t>.. So </a:t>
            </a:r>
            <a:r>
              <a:rPr lang="fr-FR" dirty="0" err="1"/>
              <a:t>caching</a:t>
            </a:r>
            <a:r>
              <a:rPr lang="fr-FR" dirty="0"/>
              <a:t> for </a:t>
            </a:r>
            <a:r>
              <a:rPr lang="fr-FR" dirty="0" err="1"/>
              <a:t>get</a:t>
            </a:r>
            <a:r>
              <a:rPr lang="fr-FR" dirty="0"/>
              <a:t> « Y </a:t>
            </a:r>
            <a:r>
              <a:rPr lang="fr-FR" dirty="0" err="1"/>
              <a:t>list</a:t>
            </a:r>
            <a:r>
              <a:rPr lang="fr-FR" dirty="0"/>
              <a:t> 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7426-7A11-4478-A9F5-DF6E48BACCC9}"/>
              </a:ext>
            </a:extLst>
          </p:cNvPr>
          <p:cNvSpPr txBox="1"/>
          <p:nvPr/>
        </p:nvSpPr>
        <p:spPr>
          <a:xfrm>
            <a:off x="1763439" y="2856599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Y</a:t>
            </a:r>
          </a:p>
          <a:p>
            <a:r>
              <a:rPr lang="fr-FR" dirty="0"/>
              <a:t>Need to </a:t>
            </a:r>
            <a:r>
              <a:rPr lang="fr-FR" dirty="0" err="1"/>
              <a:t>invalidate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caches</a:t>
            </a:r>
            <a:br>
              <a:rPr lang="fr-FR" dirty="0"/>
            </a:br>
            <a:r>
              <a:rPr lang="fr-FR" dirty="0"/>
              <a:t>   « X » and « Y »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CE80077-85D7-414D-99EA-84D122929D31}"/>
              </a:ext>
            </a:extLst>
          </p:cNvPr>
          <p:cNvSpPr/>
          <p:nvPr/>
        </p:nvSpPr>
        <p:spPr>
          <a:xfrm>
            <a:off x="244217" y="6007100"/>
            <a:ext cx="846667" cy="546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BDBE1-97F0-4E5C-967E-C7548E985242}"/>
              </a:ext>
            </a:extLst>
          </p:cNvPr>
          <p:cNvSpPr/>
          <p:nvPr/>
        </p:nvSpPr>
        <p:spPr>
          <a:xfrm>
            <a:off x="330221" y="2962664"/>
            <a:ext cx="846667" cy="355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9DC73-924E-4615-A2ED-8C4A1F055051}"/>
              </a:ext>
            </a:extLst>
          </p:cNvPr>
          <p:cNvSpPr txBox="1"/>
          <p:nvPr/>
        </p:nvSpPr>
        <p:spPr>
          <a:xfrm>
            <a:off x="294133" y="295579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DCD7C8-FFA4-4255-A925-9091651B05FF}"/>
              </a:ext>
            </a:extLst>
          </p:cNvPr>
          <p:cNvSpPr/>
          <p:nvPr/>
        </p:nvSpPr>
        <p:spPr>
          <a:xfrm>
            <a:off x="336655" y="3525006"/>
            <a:ext cx="846667" cy="355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2E139-6E99-4849-A3F5-BC2F598CC399}"/>
              </a:ext>
            </a:extLst>
          </p:cNvPr>
          <p:cNvSpPr txBox="1"/>
          <p:nvPr/>
        </p:nvSpPr>
        <p:spPr>
          <a:xfrm>
            <a:off x="300567" y="351814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X</a:t>
            </a:r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B88C3147-4076-4354-A3B5-372400013508}"/>
              </a:ext>
            </a:extLst>
          </p:cNvPr>
          <p:cNvSpPr/>
          <p:nvPr/>
        </p:nvSpPr>
        <p:spPr>
          <a:xfrm>
            <a:off x="120999" y="3566545"/>
            <a:ext cx="127452" cy="2074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46D86C6F-B966-437B-A530-38AD07CACE1E}"/>
              </a:ext>
            </a:extLst>
          </p:cNvPr>
          <p:cNvSpPr/>
          <p:nvPr/>
        </p:nvSpPr>
        <p:spPr>
          <a:xfrm>
            <a:off x="120999" y="2962664"/>
            <a:ext cx="127452" cy="2074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F17DA-59E3-4B61-88F3-DAB6E1B2225E}"/>
              </a:ext>
            </a:extLst>
          </p:cNvPr>
          <p:cNvCxnSpPr>
            <a:cxnSpLocks/>
          </p:cNvCxnSpPr>
          <p:nvPr/>
        </p:nvCxnSpPr>
        <p:spPr>
          <a:xfrm flipV="1">
            <a:off x="165100" y="4323559"/>
            <a:ext cx="0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FB50F0-3B69-4356-8EFC-3103E39342B3}"/>
              </a:ext>
            </a:extLst>
          </p:cNvPr>
          <p:cNvSpPr txBox="1"/>
          <p:nvPr/>
        </p:nvSpPr>
        <p:spPr>
          <a:xfrm>
            <a:off x="165100" y="4416278"/>
            <a:ext cx="1656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</a:t>
            </a:r>
          </a:p>
          <a:p>
            <a:pPr marL="285750" indent="-285750">
              <a:buFontTx/>
              <a:buChar char="-"/>
            </a:pPr>
            <a:r>
              <a:rPr lang="fr-FR" dirty="0"/>
              <a:t>X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X.yList</a:t>
            </a:r>
            <a:r>
              <a:rPr lang="fr-FR" dirty="0"/>
              <a:t>  (in X)</a:t>
            </a:r>
          </a:p>
          <a:p>
            <a:pPr marL="285750" indent="-285750">
              <a:buFontTx/>
              <a:buChar char="-"/>
            </a:pPr>
            <a:r>
              <a:rPr lang="fr-FR" dirty="0"/>
              <a:t>Y</a:t>
            </a:r>
          </a:p>
          <a:p>
            <a:endParaRPr lang="fr-FR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2EA9DD8B-83C5-4689-99FC-94B6B5CB8A68}"/>
              </a:ext>
            </a:extLst>
          </p:cNvPr>
          <p:cNvSpPr/>
          <p:nvPr/>
        </p:nvSpPr>
        <p:spPr>
          <a:xfrm>
            <a:off x="6136094" y="6052698"/>
            <a:ext cx="846667" cy="546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6CF02A-5A75-4CD4-AB7D-FC303D1FD5DC}"/>
              </a:ext>
            </a:extLst>
          </p:cNvPr>
          <p:cNvSpPr/>
          <p:nvPr/>
        </p:nvSpPr>
        <p:spPr>
          <a:xfrm>
            <a:off x="6226700" y="2930954"/>
            <a:ext cx="846667" cy="355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A50E3-695A-4DA0-8D0E-0BF24373093D}"/>
              </a:ext>
            </a:extLst>
          </p:cNvPr>
          <p:cNvSpPr txBox="1"/>
          <p:nvPr/>
        </p:nvSpPr>
        <p:spPr>
          <a:xfrm>
            <a:off x="6190612" y="292408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D10B33-B47F-41ED-B22E-DA05C9CAA10D}"/>
              </a:ext>
            </a:extLst>
          </p:cNvPr>
          <p:cNvSpPr/>
          <p:nvPr/>
        </p:nvSpPr>
        <p:spPr>
          <a:xfrm>
            <a:off x="6233134" y="3493296"/>
            <a:ext cx="846667" cy="355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74C0C-6742-4130-BBF3-BAF867C5302D}"/>
              </a:ext>
            </a:extLst>
          </p:cNvPr>
          <p:cNvSpPr txBox="1"/>
          <p:nvPr/>
        </p:nvSpPr>
        <p:spPr>
          <a:xfrm>
            <a:off x="6197046" y="348643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X</a:t>
            </a:r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474D3DA9-2FBD-439D-957E-38851A1DB579}"/>
              </a:ext>
            </a:extLst>
          </p:cNvPr>
          <p:cNvSpPr/>
          <p:nvPr/>
        </p:nvSpPr>
        <p:spPr>
          <a:xfrm>
            <a:off x="6017478" y="2930954"/>
            <a:ext cx="127452" cy="2074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C90623-431C-49AC-98D9-6F14EA00A03C}"/>
              </a:ext>
            </a:extLst>
          </p:cNvPr>
          <p:cNvCxnSpPr>
            <a:cxnSpLocks/>
          </p:cNvCxnSpPr>
          <p:nvPr/>
        </p:nvCxnSpPr>
        <p:spPr>
          <a:xfrm flipV="1">
            <a:off x="6009574" y="4249569"/>
            <a:ext cx="0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C0CE68-5FE0-48B1-A279-282385D25C40}"/>
              </a:ext>
            </a:extLst>
          </p:cNvPr>
          <p:cNvSpPr txBox="1"/>
          <p:nvPr/>
        </p:nvSpPr>
        <p:spPr>
          <a:xfrm>
            <a:off x="6009574" y="4342288"/>
            <a:ext cx="1502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 </a:t>
            </a:r>
          </a:p>
          <a:p>
            <a:pPr marL="285750" indent="-285750">
              <a:buFontTx/>
              <a:buChar char="-"/>
            </a:pPr>
            <a:r>
              <a:rPr lang="fr-FR" dirty="0"/>
              <a:t>X (no </a:t>
            </a:r>
            <a:r>
              <a:rPr lang="fr-FR" dirty="0" err="1"/>
              <a:t>yList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9506D1-088E-4114-9DA2-4AA6C7ABC4D8}"/>
              </a:ext>
            </a:extLst>
          </p:cNvPr>
          <p:cNvCxnSpPr>
            <a:cxnSpLocks/>
          </p:cNvCxnSpPr>
          <p:nvPr/>
        </p:nvCxnSpPr>
        <p:spPr>
          <a:xfrm>
            <a:off x="6900991" y="5294396"/>
            <a:ext cx="0" cy="61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9C0E44-D95D-446F-8576-4D78A6392B2B}"/>
              </a:ext>
            </a:extLst>
          </p:cNvPr>
          <p:cNvCxnSpPr>
            <a:cxnSpLocks/>
          </p:cNvCxnSpPr>
          <p:nvPr/>
        </p:nvCxnSpPr>
        <p:spPr>
          <a:xfrm>
            <a:off x="7053391" y="5446796"/>
            <a:ext cx="0" cy="61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01A11F-3FF8-409B-81B5-07742D07060F}"/>
              </a:ext>
            </a:extLst>
          </p:cNvPr>
          <p:cNvCxnSpPr>
            <a:cxnSpLocks/>
          </p:cNvCxnSpPr>
          <p:nvPr/>
        </p:nvCxnSpPr>
        <p:spPr>
          <a:xfrm>
            <a:off x="6982761" y="5391199"/>
            <a:ext cx="0" cy="61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C5E8CC-7480-4936-9FA1-17FDD58818C3}"/>
              </a:ext>
            </a:extLst>
          </p:cNvPr>
          <p:cNvCxnSpPr>
            <a:cxnSpLocks/>
          </p:cNvCxnSpPr>
          <p:nvPr/>
        </p:nvCxnSpPr>
        <p:spPr>
          <a:xfrm>
            <a:off x="7135161" y="5543599"/>
            <a:ext cx="0" cy="61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CE40E4-6A22-4CFD-A685-501DC29A13DD}"/>
              </a:ext>
            </a:extLst>
          </p:cNvPr>
          <p:cNvSpPr txBox="1"/>
          <p:nvPr/>
        </p:nvSpPr>
        <p:spPr>
          <a:xfrm>
            <a:off x="7169930" y="5795433"/>
            <a:ext cx="230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REPEAT </a:t>
            </a:r>
            <a:r>
              <a:rPr lang="fr-FR" dirty="0" err="1"/>
              <a:t>sql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select y .. </a:t>
            </a:r>
            <a:r>
              <a:rPr lang="fr-FR" dirty="0" err="1"/>
              <a:t>xhere</a:t>
            </a:r>
            <a:r>
              <a:rPr lang="fr-FR" dirty="0"/>
              <a:t> </a:t>
            </a:r>
            <a:r>
              <a:rPr lang="fr-FR" dirty="0" err="1"/>
              <a:t>x_id</a:t>
            </a:r>
            <a:r>
              <a:rPr lang="fr-FR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286224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-21820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Multiple (</a:t>
            </a:r>
            <a:r>
              <a:rPr lang="fr-FR" dirty="0" err="1"/>
              <a:t>Fixed</a:t>
            </a:r>
            <a:r>
              <a:rPr lang="fr-FR" dirty="0"/>
              <a:t>) List1,List2 for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C9A2C-7ABB-4B48-9EAF-A688C2302E4F}"/>
              </a:ext>
            </a:extLst>
          </p:cNvPr>
          <p:cNvSpPr/>
          <p:nvPr/>
        </p:nvSpPr>
        <p:spPr>
          <a:xfrm>
            <a:off x="1995217" y="847791"/>
            <a:ext cx="2940816" cy="3049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66C0-EB0C-4608-8369-E5DEEED946F4}"/>
              </a:ext>
            </a:extLst>
          </p:cNvPr>
          <p:cNvSpPr txBox="1"/>
          <p:nvPr/>
        </p:nvSpPr>
        <p:spPr>
          <a:xfrm>
            <a:off x="2808056" y="885891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0FAE1-CBD4-4475-907A-FB1DB6F15B62}"/>
              </a:ext>
            </a:extLst>
          </p:cNvPr>
          <p:cNvCxnSpPr>
            <a:cxnSpLocks/>
          </p:cNvCxnSpPr>
          <p:nvPr/>
        </p:nvCxnSpPr>
        <p:spPr>
          <a:xfrm>
            <a:off x="1995217" y="1292292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55CA82-14B8-4C2A-8B45-AB16494AD24B}"/>
              </a:ext>
            </a:extLst>
          </p:cNvPr>
          <p:cNvSpPr txBox="1"/>
          <p:nvPr/>
        </p:nvSpPr>
        <p:spPr>
          <a:xfrm>
            <a:off x="2071407" y="1348867"/>
            <a:ext cx="2682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@OneToMany(</a:t>
            </a:r>
          </a:p>
          <a:p>
            <a:r>
              <a:rPr lang="fr-FR" dirty="0"/>
              <a:t>  </a:t>
            </a:r>
            <a:r>
              <a:rPr lang="fr-FR" dirty="0" err="1"/>
              <a:t>mappedBy</a:t>
            </a:r>
            <a:r>
              <a:rPr lang="fr-FR" dirty="0"/>
              <a:t>=owner1X)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 yList1;</a:t>
            </a:r>
          </a:p>
          <a:p>
            <a:endParaRPr lang="fr-FR" dirty="0"/>
          </a:p>
          <a:p>
            <a:r>
              <a:rPr lang="fr-FR" dirty="0"/>
              <a:t>@OneToMany(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mappedBy</a:t>
            </a:r>
            <a:r>
              <a:rPr lang="fr-FR" dirty="0"/>
              <a:t>=owner2X)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 yList2;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9D2FE-3634-466C-A843-29C15419CDA2}"/>
              </a:ext>
            </a:extLst>
          </p:cNvPr>
          <p:cNvSpPr/>
          <p:nvPr/>
        </p:nvSpPr>
        <p:spPr>
          <a:xfrm>
            <a:off x="7480235" y="1724095"/>
            <a:ext cx="2916767" cy="1807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2A3A2-592A-4A6E-81CF-46EF0E9BF07D}"/>
              </a:ext>
            </a:extLst>
          </p:cNvPr>
          <p:cNvSpPr txBox="1"/>
          <p:nvPr/>
        </p:nvSpPr>
        <p:spPr>
          <a:xfrm>
            <a:off x="8293074" y="1762194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26E07-C90A-430C-8B90-031C49E640D3}"/>
              </a:ext>
            </a:extLst>
          </p:cNvPr>
          <p:cNvCxnSpPr>
            <a:cxnSpLocks/>
          </p:cNvCxnSpPr>
          <p:nvPr/>
        </p:nvCxnSpPr>
        <p:spPr>
          <a:xfrm>
            <a:off x="7480235" y="2168595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0A7629-5CC3-42D4-9953-BD7E5B0CFE9F}"/>
              </a:ext>
            </a:extLst>
          </p:cNvPr>
          <p:cNvSpPr txBox="1"/>
          <p:nvPr/>
        </p:nvSpPr>
        <p:spPr>
          <a:xfrm>
            <a:off x="8293074" y="2240445"/>
            <a:ext cx="1727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ClassX</a:t>
            </a:r>
            <a:r>
              <a:rPr lang="fr-FR" dirty="0"/>
              <a:t> owner1X;</a:t>
            </a:r>
          </a:p>
          <a:p>
            <a:r>
              <a:rPr lang="fr-FR" dirty="0" err="1"/>
              <a:t>ClassX</a:t>
            </a:r>
            <a:r>
              <a:rPr lang="fr-FR" dirty="0"/>
              <a:t> owner2X;</a:t>
            </a:r>
          </a:p>
          <a:p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87D51-5194-4C29-AEBD-9A2559091908}"/>
              </a:ext>
            </a:extLst>
          </p:cNvPr>
          <p:cNvCxnSpPr>
            <a:cxnSpLocks/>
          </p:cNvCxnSpPr>
          <p:nvPr/>
        </p:nvCxnSpPr>
        <p:spPr>
          <a:xfrm>
            <a:off x="5078511" y="2266187"/>
            <a:ext cx="2368549" cy="0"/>
          </a:xfrm>
          <a:prstGeom prst="straightConnector1">
            <a:avLst/>
          </a:prstGeom>
          <a:ln>
            <a:headEnd type="diamond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A352C4-B9E8-41F9-8A59-CCFCDBDC70EF}"/>
              </a:ext>
            </a:extLst>
          </p:cNvPr>
          <p:cNvSpPr txBox="1"/>
          <p:nvPr/>
        </p:nvSpPr>
        <p:spPr>
          <a:xfrm>
            <a:off x="5025324" y="187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7B597-1DE7-410D-8A8B-101F99B38E06}"/>
              </a:ext>
            </a:extLst>
          </p:cNvPr>
          <p:cNvSpPr txBox="1"/>
          <p:nvPr/>
        </p:nvSpPr>
        <p:spPr>
          <a:xfrm>
            <a:off x="6772064" y="19028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0D84C-F3A0-48EE-BCD0-862EED316CAF}"/>
              </a:ext>
            </a:extLst>
          </p:cNvPr>
          <p:cNvCxnSpPr>
            <a:cxnSpLocks/>
          </p:cNvCxnSpPr>
          <p:nvPr/>
        </p:nvCxnSpPr>
        <p:spPr>
          <a:xfrm>
            <a:off x="5078511" y="3074753"/>
            <a:ext cx="2368549" cy="0"/>
          </a:xfrm>
          <a:prstGeom prst="straightConnector1">
            <a:avLst/>
          </a:prstGeom>
          <a:ln>
            <a:headEnd type="diamond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3921F2-77AB-4D7F-990A-C0934FF135AA}"/>
              </a:ext>
            </a:extLst>
          </p:cNvPr>
          <p:cNvSpPr txBox="1"/>
          <p:nvPr/>
        </p:nvSpPr>
        <p:spPr>
          <a:xfrm>
            <a:off x="5025324" y="268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333A1-8ACE-4110-A1FE-BDF59FF5C021}"/>
              </a:ext>
            </a:extLst>
          </p:cNvPr>
          <p:cNvSpPr txBox="1"/>
          <p:nvPr/>
        </p:nvSpPr>
        <p:spPr>
          <a:xfrm>
            <a:off x="6772064" y="27114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91ECA8A-F802-497F-8E7E-947A86710D02}"/>
              </a:ext>
            </a:extLst>
          </p:cNvPr>
          <p:cNvSpPr/>
          <p:nvPr/>
        </p:nvSpPr>
        <p:spPr>
          <a:xfrm>
            <a:off x="2133672" y="4528042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C5B25-95C7-4167-B9F2-B45F3F89CF7B}"/>
              </a:ext>
            </a:extLst>
          </p:cNvPr>
          <p:cNvSpPr txBox="1"/>
          <p:nvPr/>
        </p:nvSpPr>
        <p:spPr>
          <a:xfrm>
            <a:off x="1803472" y="5759228"/>
            <a:ext cx="3443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»: </a:t>
            </a:r>
            <a:r>
              <a:rPr lang="fr-FR" dirty="0" err="1"/>
              <a:t>Primary</a:t>
            </a:r>
            <a:r>
              <a:rPr lang="fr-FR" dirty="0"/>
              <a:t> Key</a:t>
            </a:r>
            <a:br>
              <a:rPr lang="fr-FR" dirty="0"/>
            </a:br>
            <a:r>
              <a:rPr lang="fr-FR" dirty="0"/>
              <a:t>Standard table</a:t>
            </a:r>
          </a:p>
          <a:p>
            <a:r>
              <a:rPr lang="fr-FR" dirty="0"/>
              <a:t> … no </a:t>
            </a:r>
            <a:r>
              <a:rPr lang="fr-FR" dirty="0" err="1"/>
              <a:t>constraint</a:t>
            </a:r>
            <a:r>
              <a:rPr lang="fr-FR" dirty="0"/>
              <a:t> relation </a:t>
            </a:r>
            <a:r>
              <a:rPr lang="fr-FR" dirty="0" err="1"/>
              <a:t>with</a:t>
            </a:r>
            <a:r>
              <a:rPr lang="fr-FR" dirty="0"/>
              <a:t> « Y 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14C5F-71F1-4FD0-8042-AC483B4F5028}"/>
              </a:ext>
            </a:extLst>
          </p:cNvPr>
          <p:cNvSpPr txBox="1"/>
          <p:nvPr/>
        </p:nvSpPr>
        <p:spPr>
          <a:xfrm>
            <a:off x="6600710" y="5792695"/>
            <a:ext cx="548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« ID » : </a:t>
            </a:r>
            <a:r>
              <a:rPr lang="fr-FR" dirty="0" err="1"/>
              <a:t>Primary</a:t>
            </a:r>
            <a:r>
              <a:rPr lang="fr-FR" dirty="0"/>
              <a:t> Key  ( + unique index « PK_ID » )</a:t>
            </a:r>
          </a:p>
          <a:p>
            <a:r>
              <a:rPr lang="fr-FR" dirty="0" err="1"/>
              <a:t>Column</a:t>
            </a:r>
            <a:r>
              <a:rPr lang="fr-FR" dirty="0"/>
              <a:t> « X1_ID »: </a:t>
            </a:r>
            <a:r>
              <a:rPr lang="fr-FR" dirty="0" err="1"/>
              <a:t>Foreign</a:t>
            </a:r>
            <a:r>
              <a:rPr lang="fr-FR" dirty="0"/>
              <a:t> Key to « X.ID » (</a:t>
            </a:r>
            <a:r>
              <a:rPr lang="fr-FR" dirty="0" err="1"/>
              <a:t>nullable</a:t>
            </a:r>
            <a:r>
              <a:rPr lang="fr-FR" dirty="0"/>
              <a:t>)</a:t>
            </a:r>
          </a:p>
          <a:p>
            <a:r>
              <a:rPr lang="fr-FR" dirty="0" err="1"/>
              <a:t>Column</a:t>
            </a:r>
            <a:r>
              <a:rPr lang="fr-FR" dirty="0"/>
              <a:t> « X2_ID »: </a:t>
            </a:r>
            <a:r>
              <a:rPr lang="fr-FR" dirty="0" err="1"/>
              <a:t>Foreign</a:t>
            </a:r>
            <a:r>
              <a:rPr lang="fr-FR" dirty="0"/>
              <a:t> Key to « X.ID » (</a:t>
            </a:r>
            <a:r>
              <a:rPr lang="fr-FR" dirty="0" err="1"/>
              <a:t>nullable</a:t>
            </a:r>
            <a:r>
              <a:rPr lang="fr-FR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23A3DC-D6AD-4CCC-B5BA-246BD73C4686}"/>
              </a:ext>
            </a:extLst>
          </p:cNvPr>
          <p:cNvSpPr/>
          <p:nvPr/>
        </p:nvSpPr>
        <p:spPr>
          <a:xfrm>
            <a:off x="2301392" y="4876412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1D7536-9D65-4AC3-8273-782F30165F83}"/>
              </a:ext>
            </a:extLst>
          </p:cNvPr>
          <p:cNvSpPr txBox="1"/>
          <p:nvPr/>
        </p:nvSpPr>
        <p:spPr>
          <a:xfrm>
            <a:off x="2301391" y="4830245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BAE12-1877-40ED-8531-9DFCCFA56306}"/>
              </a:ext>
            </a:extLst>
          </p:cNvPr>
          <p:cNvSpPr/>
          <p:nvPr/>
        </p:nvSpPr>
        <p:spPr>
          <a:xfrm>
            <a:off x="2301390" y="5243389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5E759C-8D57-4909-893E-AD3AA6EA7897}"/>
              </a:ext>
            </a:extLst>
          </p:cNvPr>
          <p:cNvSpPr txBox="1"/>
          <p:nvPr/>
        </p:nvSpPr>
        <p:spPr>
          <a:xfrm>
            <a:off x="2295458" y="51890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8854AD84-593C-4631-AB45-C9B7CC87E855}"/>
              </a:ext>
            </a:extLst>
          </p:cNvPr>
          <p:cNvSpPr/>
          <p:nvPr/>
        </p:nvSpPr>
        <p:spPr>
          <a:xfrm>
            <a:off x="7754222" y="4528042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0D0D89-92AB-4256-A6B9-BC57A5275D4C}"/>
              </a:ext>
            </a:extLst>
          </p:cNvPr>
          <p:cNvSpPr/>
          <p:nvPr/>
        </p:nvSpPr>
        <p:spPr>
          <a:xfrm>
            <a:off x="7921942" y="4876412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AEEF9-E99F-45C3-A388-BB7BBF23EBC4}"/>
              </a:ext>
            </a:extLst>
          </p:cNvPr>
          <p:cNvSpPr txBox="1"/>
          <p:nvPr/>
        </p:nvSpPr>
        <p:spPr>
          <a:xfrm>
            <a:off x="7921941" y="4830245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12A4C6-F10B-4C9B-8505-4CE5F32ACF99}"/>
              </a:ext>
            </a:extLst>
          </p:cNvPr>
          <p:cNvSpPr/>
          <p:nvPr/>
        </p:nvSpPr>
        <p:spPr>
          <a:xfrm>
            <a:off x="7921940" y="5243389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B647C-2DF2-4D2E-BFE0-CEC4F81333E6}"/>
              </a:ext>
            </a:extLst>
          </p:cNvPr>
          <p:cNvSpPr txBox="1"/>
          <p:nvPr/>
        </p:nvSpPr>
        <p:spPr>
          <a:xfrm>
            <a:off x="7916008" y="51890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x1_id, x2_id, …</a:t>
            </a:r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36597177-386E-4396-B7D2-542ACFBA845C}"/>
              </a:ext>
            </a:extLst>
          </p:cNvPr>
          <p:cNvSpPr/>
          <p:nvPr/>
        </p:nvSpPr>
        <p:spPr>
          <a:xfrm>
            <a:off x="3222225" y="3970172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2DD8B48A-9040-4076-AAD1-41AF8E61533C}"/>
              </a:ext>
            </a:extLst>
          </p:cNvPr>
          <p:cNvSpPr/>
          <p:nvPr/>
        </p:nvSpPr>
        <p:spPr>
          <a:xfrm>
            <a:off x="8842775" y="3910734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AF428C-88E6-466F-9E69-ADEEC4546916}"/>
              </a:ext>
            </a:extLst>
          </p:cNvPr>
          <p:cNvSpPr txBox="1"/>
          <p:nvPr/>
        </p:nvSpPr>
        <p:spPr>
          <a:xfrm>
            <a:off x="5025324" y="4560573"/>
            <a:ext cx="272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Foreign</a:t>
            </a:r>
            <a:r>
              <a:rPr lang="fr-FR" dirty="0"/>
              <a:t> Key </a:t>
            </a:r>
            <a:r>
              <a:rPr lang="fr-FR" dirty="0" err="1"/>
              <a:t>constraint</a:t>
            </a:r>
            <a:r>
              <a:rPr lang="fr-FR" dirty="0"/>
              <a:t> X1</a:t>
            </a:r>
          </a:p>
          <a:p>
            <a:r>
              <a:rPr lang="fr-FR" dirty="0"/>
              <a:t>+ </a:t>
            </a:r>
            <a:r>
              <a:rPr lang="fr-FR" dirty="0" err="1"/>
              <a:t>Foreign</a:t>
            </a:r>
            <a:r>
              <a:rPr lang="fr-FR" dirty="0"/>
              <a:t> Key </a:t>
            </a:r>
            <a:r>
              <a:rPr lang="fr-FR" dirty="0" err="1"/>
              <a:t>constraint</a:t>
            </a:r>
            <a:r>
              <a:rPr lang="fr-FR" dirty="0"/>
              <a:t> X2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0734C8-24F4-47E9-AEEC-18470C262D9A}"/>
              </a:ext>
            </a:extLst>
          </p:cNvPr>
          <p:cNvCxnSpPr>
            <a:cxnSpLocks/>
          </p:cNvCxnSpPr>
          <p:nvPr/>
        </p:nvCxnSpPr>
        <p:spPr>
          <a:xfrm flipH="1">
            <a:off x="5025324" y="5291910"/>
            <a:ext cx="2251958" cy="2591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62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A023-F272-47BD-AB3A-878790FF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« List »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99A4D-2B3E-4787-B0F6-AB4A1FB69518}"/>
              </a:ext>
            </a:extLst>
          </p:cNvPr>
          <p:cNvSpPr/>
          <p:nvPr/>
        </p:nvSpPr>
        <p:spPr>
          <a:xfrm>
            <a:off x="7551484" y="2351216"/>
            <a:ext cx="1985498" cy="95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72093-5CD3-40C5-8008-FBC6CEFF718C}"/>
              </a:ext>
            </a:extLst>
          </p:cNvPr>
          <p:cNvSpPr txBox="1"/>
          <p:nvPr/>
        </p:nvSpPr>
        <p:spPr>
          <a:xfrm>
            <a:off x="8025023" y="2339984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B5A396-59F0-45A1-A0C5-641C737457FD}"/>
              </a:ext>
            </a:extLst>
          </p:cNvPr>
          <p:cNvCxnSpPr>
            <a:cxnSpLocks/>
          </p:cNvCxnSpPr>
          <p:nvPr/>
        </p:nvCxnSpPr>
        <p:spPr>
          <a:xfrm>
            <a:off x="7551484" y="2794477"/>
            <a:ext cx="1985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722102-D122-413E-A492-C07F2AE3F6E4}"/>
              </a:ext>
            </a:extLst>
          </p:cNvPr>
          <p:cNvSpPr txBox="1"/>
          <p:nvPr/>
        </p:nvSpPr>
        <p:spPr>
          <a:xfrm>
            <a:off x="7693961" y="2873555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6EDB-7F4A-45CE-8601-BC356672E7D7}"/>
              </a:ext>
            </a:extLst>
          </p:cNvPr>
          <p:cNvSpPr txBox="1"/>
          <p:nvPr/>
        </p:nvSpPr>
        <p:spPr>
          <a:xfrm>
            <a:off x="6870360" y="265901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637C0E2E-AA79-46A0-A661-AA3AB390FA91}"/>
              </a:ext>
            </a:extLst>
          </p:cNvPr>
          <p:cNvSpPr/>
          <p:nvPr/>
        </p:nvSpPr>
        <p:spPr>
          <a:xfrm>
            <a:off x="7497170" y="4504080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40FDC-5BA7-48A2-9106-DD2E35148C7F}"/>
              </a:ext>
            </a:extLst>
          </p:cNvPr>
          <p:cNvSpPr/>
          <p:nvPr/>
        </p:nvSpPr>
        <p:spPr>
          <a:xfrm>
            <a:off x="7664890" y="4852450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6FA14-EAD1-4B53-8BE2-C58482617B19}"/>
              </a:ext>
            </a:extLst>
          </p:cNvPr>
          <p:cNvSpPr txBox="1"/>
          <p:nvPr/>
        </p:nvSpPr>
        <p:spPr>
          <a:xfrm>
            <a:off x="7664889" y="4806283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223E3-84A3-4F66-8E50-2FEF5ECCD4EF}"/>
              </a:ext>
            </a:extLst>
          </p:cNvPr>
          <p:cNvSpPr/>
          <p:nvPr/>
        </p:nvSpPr>
        <p:spPr>
          <a:xfrm>
            <a:off x="7664888" y="5219427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0360A-44E0-45B5-98DC-8DD5423F44C3}"/>
              </a:ext>
            </a:extLst>
          </p:cNvPr>
          <p:cNvSpPr txBox="1"/>
          <p:nvPr/>
        </p:nvSpPr>
        <p:spPr>
          <a:xfrm>
            <a:off x="7658956" y="516504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4194AFD9-6377-4CBC-A153-B0646A4C2C47}"/>
              </a:ext>
            </a:extLst>
          </p:cNvPr>
          <p:cNvSpPr/>
          <p:nvPr/>
        </p:nvSpPr>
        <p:spPr>
          <a:xfrm>
            <a:off x="8478411" y="3762848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DF9A61-77DF-420C-A978-BCE5FBF5A59B}"/>
              </a:ext>
            </a:extLst>
          </p:cNvPr>
          <p:cNvCxnSpPr>
            <a:cxnSpLocks/>
          </p:cNvCxnSpPr>
          <p:nvPr/>
        </p:nvCxnSpPr>
        <p:spPr>
          <a:xfrm>
            <a:off x="5803901" y="3082753"/>
            <a:ext cx="147320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19A89-EE3F-4AE7-B2F1-0047494E16C3}"/>
              </a:ext>
            </a:extLst>
          </p:cNvPr>
          <p:cNvSpPr/>
          <p:nvPr/>
        </p:nvSpPr>
        <p:spPr>
          <a:xfrm>
            <a:off x="3616720" y="1767527"/>
            <a:ext cx="1985498" cy="1722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9E2F7-05D1-4C37-B2C9-CB4608837E03}"/>
              </a:ext>
            </a:extLst>
          </p:cNvPr>
          <p:cNvSpPr txBox="1"/>
          <p:nvPr/>
        </p:nvSpPr>
        <p:spPr>
          <a:xfrm>
            <a:off x="3882826" y="1773925"/>
            <a:ext cx="152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YListEntity</a:t>
            </a:r>
            <a:endParaRPr lang="fr-FR" sz="2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AB2617-178F-4719-AFBA-380BE2C6275F}"/>
              </a:ext>
            </a:extLst>
          </p:cNvPr>
          <p:cNvCxnSpPr>
            <a:cxnSpLocks/>
          </p:cNvCxnSpPr>
          <p:nvPr/>
        </p:nvCxnSpPr>
        <p:spPr>
          <a:xfrm>
            <a:off x="3616720" y="2210790"/>
            <a:ext cx="1985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79681-754D-4B0C-964C-F405FDDC79B6}"/>
              </a:ext>
            </a:extLst>
          </p:cNvPr>
          <p:cNvSpPr txBox="1"/>
          <p:nvPr/>
        </p:nvSpPr>
        <p:spPr>
          <a:xfrm>
            <a:off x="3759197" y="2289868"/>
            <a:ext cx="184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</a:t>
            </a:r>
          </a:p>
          <a:p>
            <a:endParaRPr lang="fr-FR" dirty="0"/>
          </a:p>
          <a:p>
            <a:r>
              <a:rPr lang="fr-FR" dirty="0"/>
              <a:t>@OneToMany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</a:t>
            </a:r>
            <a:r>
              <a:rPr lang="fr-FR" dirty="0" err="1"/>
              <a:t>yList</a:t>
            </a:r>
            <a:endParaRPr lang="fr-FR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197790C-3316-41B3-8962-5ECB2030CA55}"/>
              </a:ext>
            </a:extLst>
          </p:cNvPr>
          <p:cNvSpPr/>
          <p:nvPr/>
        </p:nvSpPr>
        <p:spPr>
          <a:xfrm>
            <a:off x="3323199" y="4533090"/>
            <a:ext cx="2946367" cy="21005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4BC7DA-CB8A-49FF-91F5-5FB385D42D9A}"/>
              </a:ext>
            </a:extLst>
          </p:cNvPr>
          <p:cNvSpPr/>
          <p:nvPr/>
        </p:nvSpPr>
        <p:spPr>
          <a:xfrm>
            <a:off x="3490920" y="4881461"/>
            <a:ext cx="173301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D5E1F-71FE-4DD5-8B55-8F545E05BC88}"/>
              </a:ext>
            </a:extLst>
          </p:cNvPr>
          <p:cNvSpPr txBox="1"/>
          <p:nvPr/>
        </p:nvSpPr>
        <p:spPr>
          <a:xfrm>
            <a:off x="3455549" y="4831106"/>
            <a:ext cx="15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YList</a:t>
            </a:r>
            <a:endParaRPr lang="fr-FR" sz="2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7D461-5655-433F-BBC7-F90A3892680E}"/>
              </a:ext>
            </a:extLst>
          </p:cNvPr>
          <p:cNvSpPr/>
          <p:nvPr/>
        </p:nvSpPr>
        <p:spPr>
          <a:xfrm>
            <a:off x="3490918" y="5248438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1EC71-9C10-4222-B800-9E6303D0AC32}"/>
              </a:ext>
            </a:extLst>
          </p:cNvPr>
          <p:cNvSpPr txBox="1"/>
          <p:nvPr/>
        </p:nvSpPr>
        <p:spPr>
          <a:xfrm>
            <a:off x="3484986" y="519405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1651A235-E40E-47BE-9CC6-C9E9BB00317A}"/>
              </a:ext>
            </a:extLst>
          </p:cNvPr>
          <p:cNvSpPr/>
          <p:nvPr/>
        </p:nvSpPr>
        <p:spPr>
          <a:xfrm>
            <a:off x="4495169" y="3784470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A4D70B-D135-42AA-863E-682CF4FB11FA}"/>
              </a:ext>
            </a:extLst>
          </p:cNvPr>
          <p:cNvSpPr/>
          <p:nvPr/>
        </p:nvSpPr>
        <p:spPr>
          <a:xfrm>
            <a:off x="4150019" y="5721546"/>
            <a:ext cx="206028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860B6-7D9F-41EE-80D9-5ABFFD8D1B4E}"/>
              </a:ext>
            </a:extLst>
          </p:cNvPr>
          <p:cNvSpPr txBox="1"/>
          <p:nvPr/>
        </p:nvSpPr>
        <p:spPr>
          <a:xfrm>
            <a:off x="4123054" y="5686723"/>
            <a:ext cx="21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YElement</a:t>
            </a:r>
            <a:endParaRPr lang="fr-FR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47D004-29ED-4C6E-A139-5708C7FBFEFE}"/>
              </a:ext>
            </a:extLst>
          </p:cNvPr>
          <p:cNvSpPr/>
          <p:nvPr/>
        </p:nvSpPr>
        <p:spPr>
          <a:xfrm>
            <a:off x="4150017" y="6088523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6FFDA-D1BD-4D75-BB77-6C05A8B9CB30}"/>
              </a:ext>
            </a:extLst>
          </p:cNvPr>
          <p:cNvSpPr txBox="1"/>
          <p:nvPr/>
        </p:nvSpPr>
        <p:spPr>
          <a:xfrm>
            <a:off x="4144085" y="6034141"/>
            <a:ext cx="201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r>
              <a:rPr lang="fr-FR" sz="2400" b="1" dirty="0"/>
              <a:t>,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1E1546-DBC2-4746-A4EA-D467DEBDDF48}"/>
              </a:ext>
            </a:extLst>
          </p:cNvPr>
          <p:cNvCxnSpPr>
            <a:cxnSpLocks/>
          </p:cNvCxnSpPr>
          <p:nvPr/>
        </p:nvCxnSpPr>
        <p:spPr>
          <a:xfrm flipH="1" flipV="1">
            <a:off x="3718246" y="5677602"/>
            <a:ext cx="684421" cy="47078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83C00-47AF-442E-8423-D8E8243A5BBD}"/>
              </a:ext>
            </a:extLst>
          </p:cNvPr>
          <p:cNvCxnSpPr>
            <a:cxnSpLocks/>
          </p:cNvCxnSpPr>
          <p:nvPr/>
        </p:nvCxnSpPr>
        <p:spPr>
          <a:xfrm flipV="1">
            <a:off x="5733284" y="5472480"/>
            <a:ext cx="1906363" cy="76293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9CD5D0-CF15-46D9-885D-B7E947BB4365}"/>
              </a:ext>
            </a:extLst>
          </p:cNvPr>
          <p:cNvSpPr txBox="1"/>
          <p:nvPr/>
        </p:nvSpPr>
        <p:spPr>
          <a:xfrm>
            <a:off x="3235770" y="5808037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FK </a:t>
            </a:r>
            <a:r>
              <a:rPr lang="fr-FR" dirty="0" err="1"/>
              <a:t>Ylist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FCCCD-7A4B-46BC-A802-BC944A2A357B}"/>
              </a:ext>
            </a:extLst>
          </p:cNvPr>
          <p:cNvSpPr txBox="1"/>
          <p:nvPr/>
        </p:nvSpPr>
        <p:spPr>
          <a:xfrm>
            <a:off x="6623739" y="586608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FK Y</a:t>
            </a:r>
          </a:p>
        </p:txBody>
      </p:sp>
    </p:spTree>
    <p:extLst>
      <p:ext uri="{BB962C8B-B14F-4D97-AF65-F5344CB8AC3E}">
        <p14:creationId xmlns:p14="http://schemas.microsoft.com/office/powerpoint/2010/main" val="316887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A9-3DBC-46A0-BA9B-4F4D287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Notice.. IOT Tables for « 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21504-5293-4B18-B0B7-FE313E14ED02}"/>
              </a:ext>
            </a:extLst>
          </p:cNvPr>
          <p:cNvSpPr txBox="1"/>
          <p:nvPr/>
        </p:nvSpPr>
        <p:spPr>
          <a:xfrm>
            <a:off x="380859" y="2248806"/>
            <a:ext cx="4982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IOT = </a:t>
            </a:r>
            <a:r>
              <a:rPr lang="fr-FR" sz="2400" dirty="0" err="1"/>
              <a:t>Indexed</a:t>
            </a:r>
            <a:r>
              <a:rPr lang="fr-FR" sz="2400" dirty="0"/>
              <a:t> </a:t>
            </a:r>
            <a:r>
              <a:rPr lang="fr-FR" sz="2400" dirty="0" err="1"/>
              <a:t>Organized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 err="1"/>
              <a:t>Contains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a single B-</a:t>
            </a:r>
            <a:r>
              <a:rPr lang="fr-FR" sz="2400" dirty="0" err="1"/>
              <a:t>Tree</a:t>
            </a:r>
            <a:r>
              <a:rPr lang="fr-FR" sz="2400" dirty="0"/>
              <a:t> Index, but no Head allocation</a:t>
            </a:r>
          </a:p>
          <a:p>
            <a:r>
              <a:rPr lang="fr-FR" sz="2400" dirty="0"/>
              <a:t>(… 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contained</a:t>
            </a:r>
            <a:r>
              <a:rPr lang="fr-FR" sz="2400" dirty="0"/>
              <a:t> in index)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ABAD0-5D2C-4534-B2D8-2D0D51E0988E}"/>
              </a:ext>
            </a:extLst>
          </p:cNvPr>
          <p:cNvSpPr/>
          <p:nvPr/>
        </p:nvSpPr>
        <p:spPr>
          <a:xfrm>
            <a:off x="5948543" y="2521546"/>
            <a:ext cx="206028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13964-E0C6-4DF8-8DE7-DD8DB9CDDA54}"/>
              </a:ext>
            </a:extLst>
          </p:cNvPr>
          <p:cNvSpPr txBox="1"/>
          <p:nvPr/>
        </p:nvSpPr>
        <p:spPr>
          <a:xfrm>
            <a:off x="5921578" y="2486723"/>
            <a:ext cx="21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YElement</a:t>
            </a:r>
            <a:endParaRPr lang="fr-FR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788DE-06F4-4B7E-9912-1847C44AE907}"/>
              </a:ext>
            </a:extLst>
          </p:cNvPr>
          <p:cNvSpPr/>
          <p:nvPr/>
        </p:nvSpPr>
        <p:spPr>
          <a:xfrm>
            <a:off x="5948541" y="2888523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5C1B5-1E43-4A65-8068-F1B51B809477}"/>
              </a:ext>
            </a:extLst>
          </p:cNvPr>
          <p:cNvSpPr txBox="1"/>
          <p:nvPr/>
        </p:nvSpPr>
        <p:spPr>
          <a:xfrm>
            <a:off x="5942609" y="2834141"/>
            <a:ext cx="164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3ADC1-120A-4DB0-BB84-D77B9258C366}"/>
              </a:ext>
            </a:extLst>
          </p:cNvPr>
          <p:cNvSpPr txBox="1"/>
          <p:nvPr/>
        </p:nvSpPr>
        <p:spPr>
          <a:xfrm>
            <a:off x="5368541" y="3568925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INDEX:  (</a:t>
            </a:r>
            <a:r>
              <a:rPr lang="fr-FR" dirty="0" err="1"/>
              <a:t>list_id</a:t>
            </a:r>
            <a:r>
              <a:rPr lang="fr-FR" dirty="0"/>
              <a:t>, </a:t>
            </a:r>
            <a:r>
              <a:rPr lang="fr-FR" dirty="0" err="1"/>
              <a:t>y_id</a:t>
            </a:r>
            <a:r>
              <a:rPr lang="fr-FR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1F345A-4B6B-4F18-A450-1FA86E778A77}"/>
              </a:ext>
            </a:extLst>
          </p:cNvPr>
          <p:cNvCxnSpPr/>
          <p:nvPr/>
        </p:nvCxnSpPr>
        <p:spPr>
          <a:xfrm flipV="1">
            <a:off x="6505991" y="3295806"/>
            <a:ext cx="0" cy="3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2F41-A22B-42DA-9BC1-3262C5ECF919}"/>
              </a:ext>
            </a:extLst>
          </p:cNvPr>
          <p:cNvCxnSpPr/>
          <p:nvPr/>
        </p:nvCxnSpPr>
        <p:spPr>
          <a:xfrm flipV="1">
            <a:off x="7136758" y="3295806"/>
            <a:ext cx="0" cy="3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6DD1F6-4CDB-4937-8B4B-2F014E4BB9B6}"/>
              </a:ext>
            </a:extLst>
          </p:cNvPr>
          <p:cNvSpPr txBox="1"/>
          <p:nvPr/>
        </p:nvSpPr>
        <p:spPr>
          <a:xfrm>
            <a:off x="1240367" y="4609194"/>
            <a:ext cx="721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IOT Table:   </a:t>
            </a:r>
            <a:r>
              <a:rPr lang="fr-FR" sz="2400" dirty="0" err="1"/>
              <a:t>take</a:t>
            </a:r>
            <a:r>
              <a:rPr lang="fr-FR" sz="2400" dirty="0"/>
              <a:t> ~1 / 2 of </a:t>
            </a:r>
            <a:r>
              <a:rPr lang="fr-FR" sz="2400" dirty="0" err="1"/>
              <a:t>disk</a:t>
            </a:r>
            <a:r>
              <a:rPr lang="fr-FR" sz="2400" dirty="0"/>
              <a:t> </a:t>
            </a:r>
            <a:r>
              <a:rPr lang="fr-FR" sz="2400" dirty="0" err="1"/>
              <a:t>space</a:t>
            </a:r>
            <a:r>
              <a:rPr lang="fr-FR" sz="2400" dirty="0"/>
              <a:t>,   </a:t>
            </a:r>
            <a:r>
              <a:rPr lang="fr-FR" sz="2400" dirty="0" err="1"/>
              <a:t>perform</a:t>
            </a:r>
            <a:r>
              <a:rPr lang="fr-FR" sz="2400" dirty="0"/>
              <a:t> ~2x </a:t>
            </a:r>
            <a:r>
              <a:rPr lang="fr-FR" sz="2400" dirty="0" err="1"/>
              <a:t>faster</a:t>
            </a:r>
            <a:endParaRPr lang="fr-F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D9A53-57AC-46C3-B2AF-AC6712446246}"/>
              </a:ext>
            </a:extLst>
          </p:cNvPr>
          <p:cNvSpPr txBox="1"/>
          <p:nvPr/>
        </p:nvSpPr>
        <p:spPr>
          <a:xfrm>
            <a:off x="1240366" y="5673582"/>
            <a:ext cx="790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</a:t>
            </a:r>
            <a:r>
              <a:rPr lang="fr-FR" sz="2400" dirty="0" err="1"/>
              <a:t>query</a:t>
            </a:r>
            <a:r>
              <a:rPr lang="fr-FR" sz="2400" dirty="0"/>
              <a:t>: « select </a:t>
            </a:r>
            <a:r>
              <a:rPr lang="fr-FR" sz="2400" dirty="0" err="1"/>
              <a:t>y_id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ylist_element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list_id</a:t>
            </a:r>
            <a:r>
              <a:rPr lang="fr-FR" sz="2400" dirty="0"/>
              <a:t>=? »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2FFAB5F-017D-48B4-AFD6-B754D2CE5552}"/>
              </a:ext>
            </a:extLst>
          </p:cNvPr>
          <p:cNvSpPr/>
          <p:nvPr/>
        </p:nvSpPr>
        <p:spPr>
          <a:xfrm>
            <a:off x="8714580" y="2497799"/>
            <a:ext cx="733829" cy="876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E92FE-60AA-44E0-BAED-E85B3FA810E6}"/>
              </a:ext>
            </a:extLst>
          </p:cNvPr>
          <p:cNvSpPr txBox="1"/>
          <p:nvPr/>
        </p:nvSpPr>
        <p:spPr>
          <a:xfrm>
            <a:off x="8751875" y="2128467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B-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F7D50-6DF0-4843-9BEE-7C2887628B51}"/>
              </a:ext>
            </a:extLst>
          </p:cNvPr>
          <p:cNvSpPr/>
          <p:nvPr/>
        </p:nvSpPr>
        <p:spPr>
          <a:xfrm>
            <a:off x="11199775" y="2571946"/>
            <a:ext cx="601133" cy="71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83D7-C381-46B8-B162-3EE50E6DA68D}"/>
              </a:ext>
            </a:extLst>
          </p:cNvPr>
          <p:cNvSpPr txBox="1"/>
          <p:nvPr/>
        </p:nvSpPr>
        <p:spPr>
          <a:xfrm>
            <a:off x="10673668" y="1912038"/>
            <a:ext cx="156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Heap</a:t>
            </a:r>
            <a:endParaRPr lang="fr-FR" dirty="0"/>
          </a:p>
          <a:p>
            <a:pPr algn="ctr"/>
            <a:r>
              <a:rPr lang="fr-FR" dirty="0"/>
              <a:t>… NOT </a:t>
            </a:r>
            <a:r>
              <a:rPr lang="fr-FR" dirty="0" err="1"/>
              <a:t>needed</a:t>
            </a:r>
            <a:endParaRPr lang="fr-FR" dirty="0"/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0DAB2137-B951-4D7B-A551-0B5BB68F7AE0}"/>
              </a:ext>
            </a:extLst>
          </p:cNvPr>
          <p:cNvSpPr/>
          <p:nvPr/>
        </p:nvSpPr>
        <p:spPr>
          <a:xfrm>
            <a:off x="11311808" y="2841532"/>
            <a:ext cx="411319" cy="391173"/>
          </a:xfrm>
          <a:prstGeom prst="noSmoking">
            <a:avLst>
              <a:gd name="adj" fmla="val 75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EE562-0282-4BC2-A097-5EF6F6939E88}"/>
              </a:ext>
            </a:extLst>
          </p:cNvPr>
          <p:cNvSpPr txBox="1"/>
          <p:nvPr/>
        </p:nvSpPr>
        <p:spPr>
          <a:xfrm>
            <a:off x="7950515" y="3444820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(col1..colN, </a:t>
            </a:r>
            <a:r>
              <a:rPr lang="fr-FR" dirty="0" err="1"/>
              <a:t>rowid</a:t>
            </a:r>
            <a:r>
              <a:rPr lang="fr-FR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0C713-6A86-4B73-AE20-B2A6D842D062}"/>
              </a:ext>
            </a:extLst>
          </p:cNvPr>
          <p:cNvSpPr txBox="1"/>
          <p:nvPr/>
        </p:nvSpPr>
        <p:spPr>
          <a:xfrm>
            <a:off x="9370220" y="2455540"/>
            <a:ext cx="173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Lookup</a:t>
            </a:r>
            <a:r>
              <a:rPr lang="fr-FR" dirty="0"/>
              <a:t> by </a:t>
            </a:r>
            <a:r>
              <a:rPr lang="fr-FR" dirty="0" err="1"/>
              <a:t>rowid</a:t>
            </a:r>
            <a:endParaRPr lang="fr-FR" dirty="0"/>
          </a:p>
          <a:p>
            <a:r>
              <a:rPr lang="fr-FR" dirty="0"/>
              <a:t>… NOT </a:t>
            </a:r>
            <a:r>
              <a:rPr lang="fr-FR" dirty="0" err="1"/>
              <a:t>needed</a:t>
            </a:r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AE8B0F-67C9-40F9-9474-955173A3F4BC}"/>
              </a:ext>
            </a:extLst>
          </p:cNvPr>
          <p:cNvCxnSpPr/>
          <p:nvPr/>
        </p:nvCxnSpPr>
        <p:spPr>
          <a:xfrm flipH="1">
            <a:off x="8973857" y="2673428"/>
            <a:ext cx="137086" cy="232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E54DE3-74F0-491E-83E8-1478D9A613AB}"/>
              </a:ext>
            </a:extLst>
          </p:cNvPr>
          <p:cNvCxnSpPr>
            <a:cxnSpLocks/>
          </p:cNvCxnSpPr>
          <p:nvPr/>
        </p:nvCxnSpPr>
        <p:spPr>
          <a:xfrm>
            <a:off x="8950749" y="2935949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E21F2C-D07D-4EE2-AD4A-20043A874E8D}"/>
              </a:ext>
            </a:extLst>
          </p:cNvPr>
          <p:cNvCxnSpPr>
            <a:cxnSpLocks/>
          </p:cNvCxnSpPr>
          <p:nvPr/>
        </p:nvCxnSpPr>
        <p:spPr>
          <a:xfrm>
            <a:off x="9103149" y="3088349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3D7EE1-77A4-4A0D-A4ED-36458F4B8DFE}"/>
              </a:ext>
            </a:extLst>
          </p:cNvPr>
          <p:cNvCxnSpPr>
            <a:cxnSpLocks/>
          </p:cNvCxnSpPr>
          <p:nvPr/>
        </p:nvCxnSpPr>
        <p:spPr>
          <a:xfrm flipH="1">
            <a:off x="9110943" y="3240749"/>
            <a:ext cx="144606" cy="164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E9EC92-09D8-4E17-B216-FEDD93F5DC42}"/>
              </a:ext>
            </a:extLst>
          </p:cNvPr>
          <p:cNvCxnSpPr>
            <a:cxnSpLocks/>
          </p:cNvCxnSpPr>
          <p:nvPr/>
        </p:nvCxnSpPr>
        <p:spPr>
          <a:xfrm flipV="1">
            <a:off x="9671674" y="2948388"/>
            <a:ext cx="1445595" cy="582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&quot;Not Allowed&quot; Symbol 39">
            <a:extLst>
              <a:ext uri="{FF2B5EF4-FFF2-40B4-BE49-F238E27FC236}">
                <a16:creationId xmlns:a16="http://schemas.microsoft.com/office/drawing/2014/main" id="{181F5C16-270E-4297-A391-4D17CDEB2925}"/>
              </a:ext>
            </a:extLst>
          </p:cNvPr>
          <p:cNvSpPr/>
          <p:nvPr/>
        </p:nvSpPr>
        <p:spPr>
          <a:xfrm>
            <a:off x="10195714" y="3024954"/>
            <a:ext cx="397514" cy="393131"/>
          </a:xfrm>
          <a:prstGeom prst="noSmoking">
            <a:avLst>
              <a:gd name="adj" fmla="val 75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598A6B-49BD-4A24-854A-485730E4F75B}"/>
              </a:ext>
            </a:extLst>
          </p:cNvPr>
          <p:cNvCxnSpPr/>
          <p:nvPr/>
        </p:nvCxnSpPr>
        <p:spPr>
          <a:xfrm flipH="1">
            <a:off x="9307632" y="5403291"/>
            <a:ext cx="137086" cy="232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88E0F-C2A0-47DA-9E39-96A496CEB5AD}"/>
              </a:ext>
            </a:extLst>
          </p:cNvPr>
          <p:cNvCxnSpPr>
            <a:cxnSpLocks/>
          </p:cNvCxnSpPr>
          <p:nvPr/>
        </p:nvCxnSpPr>
        <p:spPr>
          <a:xfrm>
            <a:off x="9284524" y="5665812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89C1B2-D4AA-46F0-9B37-03580B2BEB93}"/>
              </a:ext>
            </a:extLst>
          </p:cNvPr>
          <p:cNvCxnSpPr>
            <a:cxnSpLocks/>
          </p:cNvCxnSpPr>
          <p:nvPr/>
        </p:nvCxnSpPr>
        <p:spPr>
          <a:xfrm>
            <a:off x="9436924" y="5818212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DBAA6C-6094-4D0C-AFF9-73149C9F5E70}"/>
              </a:ext>
            </a:extLst>
          </p:cNvPr>
          <p:cNvCxnSpPr>
            <a:cxnSpLocks/>
          </p:cNvCxnSpPr>
          <p:nvPr/>
        </p:nvCxnSpPr>
        <p:spPr>
          <a:xfrm flipH="1">
            <a:off x="9444718" y="5970612"/>
            <a:ext cx="144606" cy="164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E97638-299F-410D-A97E-F8D6BDCD6DF2}"/>
              </a:ext>
            </a:extLst>
          </p:cNvPr>
          <p:cNvCxnSpPr>
            <a:cxnSpLocks/>
          </p:cNvCxnSpPr>
          <p:nvPr/>
        </p:nvCxnSpPr>
        <p:spPr>
          <a:xfrm>
            <a:off x="9580749" y="6135116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474860-8D72-4D7A-93E7-7E50260131C5}"/>
              </a:ext>
            </a:extLst>
          </p:cNvPr>
          <p:cNvCxnSpPr>
            <a:cxnSpLocks/>
          </p:cNvCxnSpPr>
          <p:nvPr/>
        </p:nvCxnSpPr>
        <p:spPr>
          <a:xfrm>
            <a:off x="9796649" y="6140365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173F88-726B-4B09-B0BD-EDE4C6A8693F}"/>
              </a:ext>
            </a:extLst>
          </p:cNvPr>
          <p:cNvCxnSpPr>
            <a:cxnSpLocks/>
          </p:cNvCxnSpPr>
          <p:nvPr/>
        </p:nvCxnSpPr>
        <p:spPr>
          <a:xfrm>
            <a:off x="10013865" y="6135116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1B89CC-721E-423C-BB6A-49E9FFE99653}"/>
              </a:ext>
            </a:extLst>
          </p:cNvPr>
          <p:cNvCxnSpPr>
            <a:cxnSpLocks/>
          </p:cNvCxnSpPr>
          <p:nvPr/>
        </p:nvCxnSpPr>
        <p:spPr>
          <a:xfrm>
            <a:off x="10229765" y="6140365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>
            <a:extLst>
              <a:ext uri="{FF2B5EF4-FFF2-40B4-BE49-F238E27FC236}">
                <a16:creationId xmlns:a16="http://schemas.microsoft.com/office/drawing/2014/main" id="{BF6AF612-C47B-4437-B603-19A0A8FFFBCA}"/>
              </a:ext>
            </a:extLst>
          </p:cNvPr>
          <p:cNvSpPr/>
          <p:nvPr/>
        </p:nvSpPr>
        <p:spPr>
          <a:xfrm rot="16200000">
            <a:off x="9303143" y="6155221"/>
            <a:ext cx="203030" cy="36933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EC38879-4434-4396-B477-207FDB3AE2A8}"/>
              </a:ext>
            </a:extLst>
          </p:cNvPr>
          <p:cNvSpPr/>
          <p:nvPr/>
        </p:nvSpPr>
        <p:spPr>
          <a:xfrm rot="16200000">
            <a:off x="9955881" y="5928243"/>
            <a:ext cx="201803" cy="8245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10B259-8A22-43CD-8EC7-01ABE1A5C57B}"/>
              </a:ext>
            </a:extLst>
          </p:cNvPr>
          <p:cNvSpPr txBox="1"/>
          <p:nvPr/>
        </p:nvSpPr>
        <p:spPr>
          <a:xfrm>
            <a:off x="8132932" y="6390790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first </a:t>
            </a:r>
            <a:r>
              <a:rPr lang="fr-FR" dirty="0" err="1"/>
              <a:t>list_id</a:t>
            </a:r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743E5-C978-453E-8258-A4AD4C7D15D8}"/>
              </a:ext>
            </a:extLst>
          </p:cNvPr>
          <p:cNvSpPr txBox="1"/>
          <p:nvPr/>
        </p:nvSpPr>
        <p:spPr>
          <a:xfrm>
            <a:off x="9749593" y="6390790"/>
            <a:ext cx="219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 range scan </a:t>
            </a:r>
            <a:r>
              <a:rPr lang="fr-FR" dirty="0" err="1"/>
              <a:t>y_id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7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73799"/>
            <a:ext cx="10515600" cy="1325563"/>
          </a:xfrm>
        </p:spPr>
        <p:txBody>
          <a:bodyPr/>
          <a:lstStyle/>
          <a:p>
            <a:pPr algn="ctr"/>
            <a:r>
              <a:rPr lang="fr-FR" sz="4400" dirty="0"/>
              <a:t>« Domain Driven Design » book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F3F48-B46D-46D9-B2D5-25005421B918}"/>
              </a:ext>
            </a:extLst>
          </p:cNvPr>
          <p:cNvSpPr txBox="1"/>
          <p:nvPr/>
        </p:nvSpPr>
        <p:spPr>
          <a:xfrm>
            <a:off x="432445" y="5630846"/>
            <a:ext cx="1121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DDD » : THE Reference </a:t>
            </a:r>
          </a:p>
          <a:p>
            <a:r>
              <a:rPr lang="fr-FR" sz="2800" dirty="0" err="1"/>
              <a:t>after</a:t>
            </a:r>
            <a:r>
              <a:rPr lang="fr-FR" sz="2800" dirty="0"/>
              <a:t> introduction to UML </a:t>
            </a:r>
            <a:r>
              <a:rPr lang="fr-FR" sz="2800" dirty="0" err="1"/>
              <a:t>modelisation</a:t>
            </a:r>
            <a:r>
              <a:rPr lang="fr-FR" sz="2800" dirty="0"/>
              <a:t> in « </a:t>
            </a:r>
            <a:r>
              <a:rPr lang="fr-FR" sz="2800" dirty="0" err="1"/>
              <a:t>Gof</a:t>
            </a:r>
            <a:r>
              <a:rPr lang="fr-FR" sz="2800" dirty="0"/>
              <a:t> » = « Design Pattern »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F6528-FBDE-4005-9824-6F142C51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27" y="2890015"/>
            <a:ext cx="1980031" cy="184520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D3CDAF-C6C3-412C-8FFB-B36FDEF3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3" y="1372451"/>
            <a:ext cx="3479800" cy="459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28475-86AE-42A5-BF82-902BA6909277}"/>
              </a:ext>
            </a:extLst>
          </p:cNvPr>
          <p:cNvSpPr txBox="1"/>
          <p:nvPr/>
        </p:nvSpPr>
        <p:spPr>
          <a:xfrm>
            <a:off x="8650927" y="4686300"/>
            <a:ext cx="20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Author</a:t>
            </a:r>
            <a:r>
              <a:rPr lang="fr-FR" sz="1800" dirty="0"/>
              <a:t>: </a:t>
            </a:r>
            <a:r>
              <a:rPr lang="fr-FR" sz="1800" dirty="0" err="1"/>
              <a:t>Eric</a:t>
            </a:r>
            <a:r>
              <a:rPr lang="fr-FR" sz="1800" dirty="0"/>
              <a:t> Evans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212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A9-3DBC-46A0-BA9B-4F4D287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Notice.. Reverse INDEX for fast </a:t>
            </a:r>
            <a:r>
              <a:rPr lang="fr-FR" dirty="0" err="1"/>
              <a:t>lookup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« Y » are in « </a:t>
            </a:r>
            <a:r>
              <a:rPr lang="fr-FR" dirty="0" err="1"/>
              <a:t>lists</a:t>
            </a:r>
            <a:r>
              <a:rPr lang="fr-FR" dirty="0"/>
              <a:t> » : </a:t>
            </a:r>
            <a:r>
              <a:rPr lang="fr-FR" dirty="0" err="1"/>
              <a:t>memberships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21504-5293-4B18-B0B7-FE313E14ED02}"/>
              </a:ext>
            </a:extLst>
          </p:cNvPr>
          <p:cNvSpPr txBox="1"/>
          <p:nvPr/>
        </p:nvSpPr>
        <p:spPr>
          <a:xfrm>
            <a:off x="1240367" y="2273300"/>
            <a:ext cx="4982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IOT = </a:t>
            </a:r>
            <a:r>
              <a:rPr lang="fr-FR" sz="2400" dirty="0" err="1"/>
              <a:t>Indexed</a:t>
            </a:r>
            <a:r>
              <a:rPr lang="fr-FR" sz="2400" dirty="0"/>
              <a:t> </a:t>
            </a:r>
            <a:r>
              <a:rPr lang="fr-FR" sz="2400" dirty="0" err="1"/>
              <a:t>Organized</a:t>
            </a:r>
            <a:r>
              <a:rPr lang="fr-FR" sz="2400" dirty="0"/>
              <a:t> Table</a:t>
            </a:r>
          </a:p>
          <a:p>
            <a:r>
              <a:rPr lang="fr-FR" sz="2400" dirty="0"/>
              <a:t>+ extra index..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ABAD0-5D2C-4534-B2D8-2D0D51E0988E}"/>
              </a:ext>
            </a:extLst>
          </p:cNvPr>
          <p:cNvSpPr/>
          <p:nvPr/>
        </p:nvSpPr>
        <p:spPr>
          <a:xfrm>
            <a:off x="6512219" y="2571946"/>
            <a:ext cx="206028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13964-E0C6-4DF8-8DE7-DD8DB9CDDA54}"/>
              </a:ext>
            </a:extLst>
          </p:cNvPr>
          <p:cNvSpPr txBox="1"/>
          <p:nvPr/>
        </p:nvSpPr>
        <p:spPr>
          <a:xfrm>
            <a:off x="6485254" y="2537123"/>
            <a:ext cx="21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YElement</a:t>
            </a:r>
            <a:endParaRPr lang="fr-FR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788DE-06F4-4B7E-9912-1847C44AE907}"/>
              </a:ext>
            </a:extLst>
          </p:cNvPr>
          <p:cNvSpPr/>
          <p:nvPr/>
        </p:nvSpPr>
        <p:spPr>
          <a:xfrm>
            <a:off x="6512217" y="2938923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5C1B5-1E43-4A65-8068-F1B51B809477}"/>
              </a:ext>
            </a:extLst>
          </p:cNvPr>
          <p:cNvSpPr txBox="1"/>
          <p:nvPr/>
        </p:nvSpPr>
        <p:spPr>
          <a:xfrm>
            <a:off x="6506285" y="2884541"/>
            <a:ext cx="164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3ADC1-120A-4DB0-BB84-D77B9258C366}"/>
              </a:ext>
            </a:extLst>
          </p:cNvPr>
          <p:cNvSpPr txBox="1"/>
          <p:nvPr/>
        </p:nvSpPr>
        <p:spPr>
          <a:xfrm>
            <a:off x="5623184" y="3684746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Pk INDEX:  (</a:t>
            </a:r>
            <a:r>
              <a:rPr lang="fr-FR" dirty="0" err="1"/>
              <a:t>list_id</a:t>
            </a:r>
            <a:r>
              <a:rPr lang="fr-FR" dirty="0"/>
              <a:t>, </a:t>
            </a:r>
            <a:r>
              <a:rPr lang="fr-FR" dirty="0" err="1"/>
              <a:t>y_id</a:t>
            </a:r>
            <a:r>
              <a:rPr lang="fr-FR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1F345A-4B6B-4F18-A450-1FA86E778A77}"/>
              </a:ext>
            </a:extLst>
          </p:cNvPr>
          <p:cNvCxnSpPr/>
          <p:nvPr/>
        </p:nvCxnSpPr>
        <p:spPr>
          <a:xfrm flipV="1">
            <a:off x="7069667" y="3346206"/>
            <a:ext cx="0" cy="3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2F41-A22B-42DA-9BC1-3262C5ECF919}"/>
              </a:ext>
            </a:extLst>
          </p:cNvPr>
          <p:cNvCxnSpPr/>
          <p:nvPr/>
        </p:nvCxnSpPr>
        <p:spPr>
          <a:xfrm flipV="1">
            <a:off x="7700434" y="3346206"/>
            <a:ext cx="0" cy="3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0065F8-4FED-46F2-8C50-E45EBF2BC383}"/>
              </a:ext>
            </a:extLst>
          </p:cNvPr>
          <p:cNvSpPr txBox="1"/>
          <p:nvPr/>
        </p:nvSpPr>
        <p:spPr>
          <a:xfrm>
            <a:off x="4932969" y="4545994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Secondary</a:t>
            </a:r>
            <a:r>
              <a:rPr lang="fr-FR" b="1" dirty="0"/>
              <a:t> INDEX:  (</a:t>
            </a:r>
            <a:r>
              <a:rPr lang="fr-FR" b="1" dirty="0" err="1"/>
              <a:t>y_id</a:t>
            </a:r>
            <a:r>
              <a:rPr lang="fr-FR" b="1" dirty="0"/>
              <a:t>, </a:t>
            </a:r>
            <a:r>
              <a:rPr lang="fr-FR" b="1" dirty="0" err="1"/>
              <a:t>list_id</a:t>
            </a:r>
            <a:r>
              <a:rPr lang="fr-FR" b="1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45F617-8D6F-4E96-B6E1-61A1725BD598}"/>
              </a:ext>
            </a:extLst>
          </p:cNvPr>
          <p:cNvCxnSpPr>
            <a:cxnSpLocks/>
          </p:cNvCxnSpPr>
          <p:nvPr/>
        </p:nvCxnSpPr>
        <p:spPr>
          <a:xfrm flipH="1" flipV="1">
            <a:off x="7138457" y="3425321"/>
            <a:ext cx="600076" cy="11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ACBE5-3377-417A-B8BB-36C16D685023}"/>
              </a:ext>
            </a:extLst>
          </p:cNvPr>
          <p:cNvCxnSpPr>
            <a:cxnSpLocks/>
          </p:cNvCxnSpPr>
          <p:nvPr/>
        </p:nvCxnSpPr>
        <p:spPr>
          <a:xfrm flipV="1">
            <a:off x="7069667" y="3425321"/>
            <a:ext cx="563384" cy="115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CDA6F4-6709-4F91-BB18-43EED531BC38}"/>
              </a:ext>
            </a:extLst>
          </p:cNvPr>
          <p:cNvSpPr txBox="1"/>
          <p:nvPr/>
        </p:nvSpPr>
        <p:spPr>
          <a:xfrm>
            <a:off x="1240366" y="5673582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</a:t>
            </a:r>
            <a:r>
              <a:rPr lang="fr-FR" sz="2400" dirty="0" err="1"/>
              <a:t>query</a:t>
            </a:r>
            <a:r>
              <a:rPr lang="fr-FR" sz="2400" dirty="0"/>
              <a:t>: « select </a:t>
            </a:r>
            <a:r>
              <a:rPr lang="fr-FR" sz="2400" dirty="0" err="1"/>
              <a:t>list_id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ylist_element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y_id</a:t>
            </a:r>
            <a:r>
              <a:rPr lang="fr-FR" sz="2400" dirty="0"/>
              <a:t>=? »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CC204-D73A-4AB2-870C-F807D32BB60C}"/>
              </a:ext>
            </a:extLst>
          </p:cNvPr>
          <p:cNvCxnSpPr/>
          <p:nvPr/>
        </p:nvCxnSpPr>
        <p:spPr>
          <a:xfrm flipH="1">
            <a:off x="9307632" y="5403291"/>
            <a:ext cx="137086" cy="232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00F540-591A-47A9-99C7-A6A6471C4975}"/>
              </a:ext>
            </a:extLst>
          </p:cNvPr>
          <p:cNvCxnSpPr>
            <a:cxnSpLocks/>
          </p:cNvCxnSpPr>
          <p:nvPr/>
        </p:nvCxnSpPr>
        <p:spPr>
          <a:xfrm>
            <a:off x="9284524" y="5665812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9DED00-556D-4F3B-A116-A6FDAE227DE6}"/>
              </a:ext>
            </a:extLst>
          </p:cNvPr>
          <p:cNvCxnSpPr>
            <a:cxnSpLocks/>
          </p:cNvCxnSpPr>
          <p:nvPr/>
        </p:nvCxnSpPr>
        <p:spPr>
          <a:xfrm>
            <a:off x="9436924" y="5818212"/>
            <a:ext cx="130745" cy="154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D32A9-7F88-4B9F-B0F1-17A82B5920A8}"/>
              </a:ext>
            </a:extLst>
          </p:cNvPr>
          <p:cNvCxnSpPr>
            <a:cxnSpLocks/>
          </p:cNvCxnSpPr>
          <p:nvPr/>
        </p:nvCxnSpPr>
        <p:spPr>
          <a:xfrm flipH="1">
            <a:off x="9444718" y="5970612"/>
            <a:ext cx="144606" cy="164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4FFDA9-34E8-49F1-81EB-5A2C60EF1CCD}"/>
              </a:ext>
            </a:extLst>
          </p:cNvPr>
          <p:cNvCxnSpPr>
            <a:cxnSpLocks/>
          </p:cNvCxnSpPr>
          <p:nvPr/>
        </p:nvCxnSpPr>
        <p:spPr>
          <a:xfrm>
            <a:off x="9580749" y="6135116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B971A-0AA9-4B4F-9641-02B04FA41403}"/>
              </a:ext>
            </a:extLst>
          </p:cNvPr>
          <p:cNvCxnSpPr>
            <a:cxnSpLocks/>
          </p:cNvCxnSpPr>
          <p:nvPr/>
        </p:nvCxnSpPr>
        <p:spPr>
          <a:xfrm>
            <a:off x="9796649" y="6140365"/>
            <a:ext cx="181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D2F49E62-F89B-4BC0-BB4D-0406210FBE68}"/>
              </a:ext>
            </a:extLst>
          </p:cNvPr>
          <p:cNvSpPr/>
          <p:nvPr/>
        </p:nvSpPr>
        <p:spPr>
          <a:xfrm rot="16200000">
            <a:off x="9303143" y="6155221"/>
            <a:ext cx="203030" cy="36933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3C111DF-9DF3-484D-BAF6-EF569EF86676}"/>
              </a:ext>
            </a:extLst>
          </p:cNvPr>
          <p:cNvSpPr/>
          <p:nvPr/>
        </p:nvSpPr>
        <p:spPr>
          <a:xfrm rot="16200000">
            <a:off x="9748451" y="6135673"/>
            <a:ext cx="201801" cy="40963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A8C50A-0307-4368-A891-3EBB5A64261B}"/>
              </a:ext>
            </a:extLst>
          </p:cNvPr>
          <p:cNvSpPr txBox="1"/>
          <p:nvPr/>
        </p:nvSpPr>
        <p:spPr>
          <a:xfrm>
            <a:off x="8132932" y="6390790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first </a:t>
            </a:r>
            <a:r>
              <a:rPr lang="fr-FR" dirty="0" err="1"/>
              <a:t>y_id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3033D-C2FB-4C0E-B3A2-C42D619E5C2B}"/>
              </a:ext>
            </a:extLst>
          </p:cNvPr>
          <p:cNvSpPr txBox="1"/>
          <p:nvPr/>
        </p:nvSpPr>
        <p:spPr>
          <a:xfrm>
            <a:off x="9580749" y="6390790"/>
            <a:ext cx="23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Index range scan </a:t>
            </a:r>
            <a:r>
              <a:rPr lang="fr-FR" dirty="0" err="1"/>
              <a:t>list_id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35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66" y="-21820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Multiple (Dynamic) </a:t>
            </a:r>
            <a:r>
              <a:rPr lang="fr-FR" dirty="0" err="1"/>
              <a:t>Lists</a:t>
            </a:r>
            <a:r>
              <a:rPr lang="fr-FR" dirty="0"/>
              <a:t> for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C9A2C-7ABB-4B48-9EAF-A688C2302E4F}"/>
              </a:ext>
            </a:extLst>
          </p:cNvPr>
          <p:cNvSpPr/>
          <p:nvPr/>
        </p:nvSpPr>
        <p:spPr>
          <a:xfrm>
            <a:off x="414212" y="1050284"/>
            <a:ext cx="2940816" cy="1833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66C0-EB0C-4608-8369-E5DEEED946F4}"/>
              </a:ext>
            </a:extLst>
          </p:cNvPr>
          <p:cNvSpPr txBox="1"/>
          <p:nvPr/>
        </p:nvSpPr>
        <p:spPr>
          <a:xfrm>
            <a:off x="1227051" y="1088384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0FAE1-CBD4-4475-907A-FB1DB6F15B62}"/>
              </a:ext>
            </a:extLst>
          </p:cNvPr>
          <p:cNvCxnSpPr>
            <a:cxnSpLocks/>
          </p:cNvCxnSpPr>
          <p:nvPr/>
        </p:nvCxnSpPr>
        <p:spPr>
          <a:xfrm>
            <a:off x="414212" y="1494785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55CA82-14B8-4C2A-8B45-AB16494AD24B}"/>
              </a:ext>
            </a:extLst>
          </p:cNvPr>
          <p:cNvSpPr txBox="1"/>
          <p:nvPr/>
        </p:nvSpPr>
        <p:spPr>
          <a:xfrm>
            <a:off x="490402" y="1551360"/>
            <a:ext cx="2682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@OneToMany</a:t>
            </a:r>
          </a:p>
          <a:p>
            <a:r>
              <a:rPr lang="fr-FR" dirty="0"/>
              <a:t>List&lt;</a:t>
            </a:r>
            <a:r>
              <a:rPr lang="fr-FR" dirty="0" err="1"/>
              <a:t>YListEntity</a:t>
            </a:r>
            <a:r>
              <a:rPr lang="fr-FR" dirty="0"/>
              <a:t>&gt;  </a:t>
            </a:r>
            <a:r>
              <a:rPr lang="fr-FR" dirty="0" err="1"/>
              <a:t>yListList</a:t>
            </a:r>
            <a:r>
              <a:rPr lang="fr-FR" dirty="0"/>
              <a:t>;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9D2FE-3634-466C-A843-29C15419CDA2}"/>
              </a:ext>
            </a:extLst>
          </p:cNvPr>
          <p:cNvSpPr/>
          <p:nvPr/>
        </p:nvSpPr>
        <p:spPr>
          <a:xfrm>
            <a:off x="8423550" y="2376616"/>
            <a:ext cx="1985498" cy="95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2A3A2-592A-4A6E-81CF-46EF0E9BF07D}"/>
              </a:ext>
            </a:extLst>
          </p:cNvPr>
          <p:cNvSpPr txBox="1"/>
          <p:nvPr/>
        </p:nvSpPr>
        <p:spPr>
          <a:xfrm>
            <a:off x="8897089" y="2365384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26E07-C90A-430C-8B90-031C49E640D3}"/>
              </a:ext>
            </a:extLst>
          </p:cNvPr>
          <p:cNvCxnSpPr>
            <a:cxnSpLocks/>
          </p:cNvCxnSpPr>
          <p:nvPr/>
        </p:nvCxnSpPr>
        <p:spPr>
          <a:xfrm>
            <a:off x="8423550" y="2819877"/>
            <a:ext cx="1985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0A7629-5CC3-42D4-9953-BD7E5B0CFE9F}"/>
              </a:ext>
            </a:extLst>
          </p:cNvPr>
          <p:cNvSpPr txBox="1"/>
          <p:nvPr/>
        </p:nvSpPr>
        <p:spPr>
          <a:xfrm>
            <a:off x="8566027" y="2898955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87D51-5194-4C29-AEBD-9A2559091908}"/>
              </a:ext>
            </a:extLst>
          </p:cNvPr>
          <p:cNvCxnSpPr>
            <a:cxnSpLocks/>
          </p:cNvCxnSpPr>
          <p:nvPr/>
        </p:nvCxnSpPr>
        <p:spPr>
          <a:xfrm>
            <a:off x="3449618" y="2503529"/>
            <a:ext cx="972321" cy="0"/>
          </a:xfrm>
          <a:prstGeom prst="straightConnector1">
            <a:avLst/>
          </a:prstGeom>
          <a:ln>
            <a:headEnd type="diamond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E333A1-8ACE-4110-A1FE-BDF59FF5C021}"/>
              </a:ext>
            </a:extLst>
          </p:cNvPr>
          <p:cNvSpPr txBox="1"/>
          <p:nvPr/>
        </p:nvSpPr>
        <p:spPr>
          <a:xfrm>
            <a:off x="7742426" y="268441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91ECA8A-F802-497F-8E7E-947A86710D02}"/>
              </a:ext>
            </a:extLst>
          </p:cNvPr>
          <p:cNvSpPr/>
          <p:nvPr/>
        </p:nvSpPr>
        <p:spPr>
          <a:xfrm>
            <a:off x="516539" y="4580371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23A3DC-D6AD-4CCC-B5BA-246BD73C4686}"/>
              </a:ext>
            </a:extLst>
          </p:cNvPr>
          <p:cNvSpPr/>
          <p:nvPr/>
        </p:nvSpPr>
        <p:spPr>
          <a:xfrm>
            <a:off x="684259" y="4928741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1D7536-9D65-4AC3-8273-782F30165F83}"/>
              </a:ext>
            </a:extLst>
          </p:cNvPr>
          <p:cNvSpPr txBox="1"/>
          <p:nvPr/>
        </p:nvSpPr>
        <p:spPr>
          <a:xfrm>
            <a:off x="684258" y="4882574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BAE12-1877-40ED-8531-9DFCCFA56306}"/>
              </a:ext>
            </a:extLst>
          </p:cNvPr>
          <p:cNvSpPr/>
          <p:nvPr/>
        </p:nvSpPr>
        <p:spPr>
          <a:xfrm>
            <a:off x="684257" y="5295718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5E759C-8D57-4909-893E-AD3AA6EA7897}"/>
              </a:ext>
            </a:extLst>
          </p:cNvPr>
          <p:cNvSpPr txBox="1"/>
          <p:nvPr/>
        </p:nvSpPr>
        <p:spPr>
          <a:xfrm>
            <a:off x="678325" y="52413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8854AD84-593C-4631-AB45-C9B7CC87E855}"/>
              </a:ext>
            </a:extLst>
          </p:cNvPr>
          <p:cNvSpPr/>
          <p:nvPr/>
        </p:nvSpPr>
        <p:spPr>
          <a:xfrm>
            <a:off x="8369236" y="4529480"/>
            <a:ext cx="2250816" cy="1253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0D0D89-92AB-4256-A6B9-BC57A5275D4C}"/>
              </a:ext>
            </a:extLst>
          </p:cNvPr>
          <p:cNvSpPr/>
          <p:nvPr/>
        </p:nvSpPr>
        <p:spPr>
          <a:xfrm>
            <a:off x="8536956" y="4877850"/>
            <a:ext cx="113755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AEEF9-E99F-45C3-A388-BB7BBF23EBC4}"/>
              </a:ext>
            </a:extLst>
          </p:cNvPr>
          <p:cNvSpPr txBox="1"/>
          <p:nvPr/>
        </p:nvSpPr>
        <p:spPr>
          <a:xfrm>
            <a:off x="8536955" y="4831683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12A4C6-F10B-4C9B-8505-4CE5F32ACF99}"/>
              </a:ext>
            </a:extLst>
          </p:cNvPr>
          <p:cNvSpPr/>
          <p:nvPr/>
        </p:nvSpPr>
        <p:spPr>
          <a:xfrm>
            <a:off x="8536954" y="5244827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B647C-2DF2-4D2E-BFE0-CEC4F81333E6}"/>
              </a:ext>
            </a:extLst>
          </p:cNvPr>
          <p:cNvSpPr txBox="1"/>
          <p:nvPr/>
        </p:nvSpPr>
        <p:spPr>
          <a:xfrm>
            <a:off x="8531022" y="519044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…</a:t>
            </a:r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36597177-386E-4396-B7D2-542ACFBA845C}"/>
              </a:ext>
            </a:extLst>
          </p:cNvPr>
          <p:cNvSpPr/>
          <p:nvPr/>
        </p:nvSpPr>
        <p:spPr>
          <a:xfrm>
            <a:off x="1520425" y="3850103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2DD8B48A-9040-4076-AAD1-41AF8E61533C}"/>
              </a:ext>
            </a:extLst>
          </p:cNvPr>
          <p:cNvSpPr/>
          <p:nvPr/>
        </p:nvSpPr>
        <p:spPr>
          <a:xfrm>
            <a:off x="9350477" y="3788248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AF428C-88E6-466F-9E69-ADEEC4546916}"/>
              </a:ext>
            </a:extLst>
          </p:cNvPr>
          <p:cNvSpPr txBox="1"/>
          <p:nvPr/>
        </p:nvSpPr>
        <p:spPr>
          <a:xfrm>
            <a:off x="3019856" y="47131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FK 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B47137-6613-4C59-9894-165E03A82F73}"/>
              </a:ext>
            </a:extLst>
          </p:cNvPr>
          <p:cNvCxnSpPr>
            <a:cxnSpLocks/>
          </p:cNvCxnSpPr>
          <p:nvPr/>
        </p:nvCxnSpPr>
        <p:spPr>
          <a:xfrm>
            <a:off x="6675967" y="3108153"/>
            <a:ext cx="147320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CF57A3B-F61C-4385-8B3D-08326124826E}"/>
              </a:ext>
            </a:extLst>
          </p:cNvPr>
          <p:cNvSpPr/>
          <p:nvPr/>
        </p:nvSpPr>
        <p:spPr>
          <a:xfrm>
            <a:off x="4488786" y="1792928"/>
            <a:ext cx="198549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EBF855-E9C0-4D8F-B8DA-6FD92E82E651}"/>
              </a:ext>
            </a:extLst>
          </p:cNvPr>
          <p:cNvSpPr txBox="1"/>
          <p:nvPr/>
        </p:nvSpPr>
        <p:spPr>
          <a:xfrm>
            <a:off x="4754892" y="1799325"/>
            <a:ext cx="152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YListEntity</a:t>
            </a:r>
            <a:endParaRPr lang="fr-FR" sz="24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13404A-D32E-4A0E-9CD1-150E1702AE33}"/>
              </a:ext>
            </a:extLst>
          </p:cNvPr>
          <p:cNvCxnSpPr>
            <a:cxnSpLocks/>
          </p:cNvCxnSpPr>
          <p:nvPr/>
        </p:nvCxnSpPr>
        <p:spPr>
          <a:xfrm>
            <a:off x="4488786" y="2236190"/>
            <a:ext cx="1985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55515C-E2A2-4B3B-9CFD-31EC064E0727}"/>
              </a:ext>
            </a:extLst>
          </p:cNvPr>
          <p:cNvSpPr txBox="1"/>
          <p:nvPr/>
        </p:nvSpPr>
        <p:spPr>
          <a:xfrm>
            <a:off x="4631263" y="2315268"/>
            <a:ext cx="184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</a:t>
            </a:r>
          </a:p>
          <a:p>
            <a:r>
              <a:rPr lang="fr-FR" dirty="0"/>
              <a:t>@OneToMany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</a:t>
            </a:r>
            <a:r>
              <a:rPr lang="fr-FR" dirty="0" err="1"/>
              <a:t>yList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373F56-80CE-4213-8661-93EB67CAA76E}"/>
              </a:ext>
            </a:extLst>
          </p:cNvPr>
          <p:cNvSpPr txBox="1"/>
          <p:nvPr/>
        </p:nvSpPr>
        <p:spPr>
          <a:xfrm>
            <a:off x="3905797" y="20818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FEBCC43F-3FEC-4AB9-9C41-990EB779BCDC}"/>
              </a:ext>
            </a:extLst>
          </p:cNvPr>
          <p:cNvSpPr/>
          <p:nvPr/>
        </p:nvSpPr>
        <p:spPr>
          <a:xfrm>
            <a:off x="4195265" y="4558490"/>
            <a:ext cx="2946367" cy="21005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01756D-27E3-4A7C-B2E2-83E077440F8A}"/>
              </a:ext>
            </a:extLst>
          </p:cNvPr>
          <p:cNvSpPr/>
          <p:nvPr/>
        </p:nvSpPr>
        <p:spPr>
          <a:xfrm>
            <a:off x="4362986" y="4906861"/>
            <a:ext cx="173301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89F70-AB4C-4B72-B779-A1F4694C03F5}"/>
              </a:ext>
            </a:extLst>
          </p:cNvPr>
          <p:cNvSpPr txBox="1"/>
          <p:nvPr/>
        </p:nvSpPr>
        <p:spPr>
          <a:xfrm>
            <a:off x="4327615" y="4856506"/>
            <a:ext cx="15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YList</a:t>
            </a:r>
            <a:endParaRPr lang="fr-FR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6461ED-A5BD-438C-89C8-545CDB839C08}"/>
              </a:ext>
            </a:extLst>
          </p:cNvPr>
          <p:cNvSpPr/>
          <p:nvPr/>
        </p:nvSpPr>
        <p:spPr>
          <a:xfrm>
            <a:off x="4362984" y="5273838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0D4CF-BE36-41F6-B37B-9EEF0B68CC1E}"/>
              </a:ext>
            </a:extLst>
          </p:cNvPr>
          <p:cNvSpPr txBox="1"/>
          <p:nvPr/>
        </p:nvSpPr>
        <p:spPr>
          <a:xfrm>
            <a:off x="4357052" y="5219456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(</a:t>
            </a:r>
            <a:r>
              <a:rPr lang="fr-FR" sz="2400" b="1" dirty="0" err="1"/>
              <a:t>x_id</a:t>
            </a:r>
            <a:r>
              <a:rPr lang="fr-FR" sz="2400" b="1" dirty="0"/>
              <a:t>)…</a:t>
            </a:r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ED68264F-220F-4FEF-B28F-065E4DD88398}"/>
              </a:ext>
            </a:extLst>
          </p:cNvPr>
          <p:cNvSpPr/>
          <p:nvPr/>
        </p:nvSpPr>
        <p:spPr>
          <a:xfrm>
            <a:off x="5367235" y="3809870"/>
            <a:ext cx="228600" cy="506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B3806-5406-424E-AB33-123BE9DC6C39}"/>
              </a:ext>
            </a:extLst>
          </p:cNvPr>
          <p:cNvSpPr/>
          <p:nvPr/>
        </p:nvSpPr>
        <p:spPr>
          <a:xfrm>
            <a:off x="5022085" y="5746946"/>
            <a:ext cx="206028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731B93-A731-4E25-A3AD-D300F3F66D9E}"/>
              </a:ext>
            </a:extLst>
          </p:cNvPr>
          <p:cNvSpPr txBox="1"/>
          <p:nvPr/>
        </p:nvSpPr>
        <p:spPr>
          <a:xfrm>
            <a:off x="4995120" y="5712123"/>
            <a:ext cx="21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YElement</a:t>
            </a:r>
            <a:endParaRPr lang="fr-FR" sz="2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F1ECE7-7B4F-408E-8FDD-45D451695E42}"/>
              </a:ext>
            </a:extLst>
          </p:cNvPr>
          <p:cNvSpPr/>
          <p:nvPr/>
        </p:nvSpPr>
        <p:spPr>
          <a:xfrm>
            <a:off x="5022083" y="6113923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1919A2-02E5-40DE-93DD-EF9044A446A8}"/>
              </a:ext>
            </a:extLst>
          </p:cNvPr>
          <p:cNvSpPr txBox="1"/>
          <p:nvPr/>
        </p:nvSpPr>
        <p:spPr>
          <a:xfrm>
            <a:off x="5016151" y="6059541"/>
            <a:ext cx="201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r>
              <a:rPr lang="fr-FR" sz="2400" b="1" dirty="0"/>
              <a:t>, 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F677C-948A-4957-81BD-48C85B0B4A9A}"/>
              </a:ext>
            </a:extLst>
          </p:cNvPr>
          <p:cNvCxnSpPr>
            <a:cxnSpLocks/>
          </p:cNvCxnSpPr>
          <p:nvPr/>
        </p:nvCxnSpPr>
        <p:spPr>
          <a:xfrm flipH="1" flipV="1">
            <a:off x="4590312" y="5703002"/>
            <a:ext cx="684421" cy="47078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0734C8-24F4-47E9-AEEC-18470C262D9A}"/>
              </a:ext>
            </a:extLst>
          </p:cNvPr>
          <p:cNvCxnSpPr>
            <a:cxnSpLocks/>
          </p:cNvCxnSpPr>
          <p:nvPr/>
        </p:nvCxnSpPr>
        <p:spPr>
          <a:xfrm flipH="1" flipV="1">
            <a:off x="2972158" y="5074086"/>
            <a:ext cx="2022962" cy="27015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983F0F-D138-4059-A848-D37971C9B6A8}"/>
              </a:ext>
            </a:extLst>
          </p:cNvPr>
          <p:cNvCxnSpPr>
            <a:cxnSpLocks/>
          </p:cNvCxnSpPr>
          <p:nvPr/>
        </p:nvCxnSpPr>
        <p:spPr>
          <a:xfrm flipV="1">
            <a:off x="6605350" y="5497880"/>
            <a:ext cx="1906363" cy="76293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F0BF75-35C9-4C17-AC4B-8C12D0AF49C0}"/>
              </a:ext>
            </a:extLst>
          </p:cNvPr>
          <p:cNvSpPr txBox="1"/>
          <p:nvPr/>
        </p:nvSpPr>
        <p:spPr>
          <a:xfrm>
            <a:off x="4107836" y="5833437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FK </a:t>
            </a:r>
            <a:r>
              <a:rPr lang="fr-FR" dirty="0" err="1"/>
              <a:t>Ylist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10F190-5F82-4824-9401-88A68EE46BC1}"/>
              </a:ext>
            </a:extLst>
          </p:cNvPr>
          <p:cNvSpPr txBox="1"/>
          <p:nvPr/>
        </p:nvSpPr>
        <p:spPr>
          <a:xfrm>
            <a:off x="7495805" y="589148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FK Y</a:t>
            </a:r>
          </a:p>
        </p:txBody>
      </p:sp>
    </p:spTree>
    <p:extLst>
      <p:ext uri="{BB962C8B-B14F-4D97-AF65-F5344CB8AC3E}">
        <p14:creationId xmlns:p14="http://schemas.microsoft.com/office/powerpoint/2010/main" val="11084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95" y="631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Mapping for List </a:t>
            </a:r>
            <a:br>
              <a:rPr lang="fr-FR" dirty="0"/>
            </a:br>
            <a:r>
              <a:rPr lang="fr-FR" dirty="0" err="1"/>
              <a:t>allow</a:t>
            </a:r>
            <a:r>
              <a:rPr lang="fr-FR" dirty="0"/>
              <a:t> Duplicates? </a:t>
            </a:r>
            <a:r>
              <a:rPr lang="fr-FR" dirty="0" err="1"/>
              <a:t>preserve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? Composite PK?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3E2D0-6C38-4E7B-BD7F-E937BBA0AA39}"/>
              </a:ext>
            </a:extLst>
          </p:cNvPr>
          <p:cNvSpPr/>
          <p:nvPr/>
        </p:nvSpPr>
        <p:spPr>
          <a:xfrm>
            <a:off x="3583250" y="1490225"/>
            <a:ext cx="2060282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F0EA1-2D8F-4025-AA84-D948B70FF127}"/>
              </a:ext>
            </a:extLst>
          </p:cNvPr>
          <p:cNvSpPr txBox="1"/>
          <p:nvPr/>
        </p:nvSpPr>
        <p:spPr>
          <a:xfrm>
            <a:off x="3539475" y="1435021"/>
            <a:ext cx="21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 </a:t>
            </a:r>
            <a:r>
              <a:rPr lang="fr-FR" sz="2400" b="1" dirty="0" err="1"/>
              <a:t>YElement</a:t>
            </a:r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E6D8E-D024-4E8B-B99F-8B081B75D2B9}"/>
              </a:ext>
            </a:extLst>
          </p:cNvPr>
          <p:cNvSpPr/>
          <p:nvPr/>
        </p:nvSpPr>
        <p:spPr>
          <a:xfrm>
            <a:off x="3583248" y="2644584"/>
            <a:ext cx="158326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F8363-70AC-4EF6-BEF7-B72BF3B98F24}"/>
              </a:ext>
            </a:extLst>
          </p:cNvPr>
          <p:cNvSpPr txBox="1"/>
          <p:nvPr/>
        </p:nvSpPr>
        <p:spPr>
          <a:xfrm>
            <a:off x="3577316" y="2590202"/>
            <a:ext cx="164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endParaRPr lang="fr-F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3C76A-3FA3-407E-97D6-CC2FA3F94981}"/>
              </a:ext>
            </a:extLst>
          </p:cNvPr>
          <p:cNvSpPr txBox="1"/>
          <p:nvPr/>
        </p:nvSpPr>
        <p:spPr>
          <a:xfrm>
            <a:off x="226949" y="1982454"/>
            <a:ext cx="2905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composite </a:t>
            </a:r>
            <a:r>
              <a:rPr lang="fr-FR" dirty="0" err="1"/>
              <a:t>embedded</a:t>
            </a:r>
            <a:r>
              <a:rPr lang="fr-FR" dirty="0"/>
              <a:t> @Id</a:t>
            </a:r>
          </a:p>
          <a:p>
            <a:r>
              <a:rPr lang="fr-FR" dirty="0"/>
              <a:t>//  ..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next</a:t>
            </a:r>
            <a:endParaRPr lang="fr-FR" dirty="0"/>
          </a:p>
          <a:p>
            <a:r>
              <a:rPr lang="fr-FR" dirty="0"/>
              <a:t>long </a:t>
            </a:r>
            <a:r>
              <a:rPr lang="fr-FR" dirty="0" err="1"/>
              <a:t>list_id</a:t>
            </a:r>
            <a:r>
              <a:rPr lang="fr-FR" dirty="0"/>
              <a:t>;</a:t>
            </a:r>
          </a:p>
          <a:p>
            <a:r>
              <a:rPr lang="fr-FR" dirty="0"/>
              <a:t>Set&lt;</a:t>
            </a:r>
            <a:r>
              <a:rPr lang="fr-FR" dirty="0" err="1"/>
              <a:t>Yentity</a:t>
            </a:r>
            <a:r>
              <a:rPr lang="fr-FR" dirty="0"/>
              <a:t>&gt; y;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5A35EC9-3B64-4A69-A481-50254BB9683D}"/>
              </a:ext>
            </a:extLst>
          </p:cNvPr>
          <p:cNvSpPr/>
          <p:nvPr/>
        </p:nvSpPr>
        <p:spPr>
          <a:xfrm rot="16200000">
            <a:off x="2995517" y="2624276"/>
            <a:ext cx="165847" cy="4290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E3F91-DFEA-4B5E-A41F-857ECCC437FA}"/>
              </a:ext>
            </a:extLst>
          </p:cNvPr>
          <p:cNvSpPr txBox="1"/>
          <p:nvPr/>
        </p:nvSpPr>
        <p:spPr>
          <a:xfrm>
            <a:off x="6450106" y="2004556"/>
            <a:ext cx="428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 duplicate  (Set </a:t>
            </a:r>
            <a:r>
              <a:rPr lang="fr-FR" sz="2400" dirty="0" err="1"/>
              <a:t>instead</a:t>
            </a:r>
            <a:r>
              <a:rPr lang="fr-FR" sz="2400" dirty="0"/>
              <a:t> of List)</a:t>
            </a:r>
          </a:p>
          <a:p>
            <a:r>
              <a:rPr lang="fr-FR" sz="2400" dirty="0"/>
              <a:t>No </a:t>
            </a:r>
            <a:r>
              <a:rPr lang="fr-FR" sz="2400" dirty="0" err="1"/>
              <a:t>order</a:t>
            </a:r>
            <a:endParaRPr lang="fr-FR" sz="2400" dirty="0"/>
          </a:p>
          <a:p>
            <a:r>
              <a:rPr lang="fr-FR" sz="2400" dirty="0"/>
              <a:t>PK </a:t>
            </a:r>
            <a:r>
              <a:rPr lang="fr-FR" sz="2400" dirty="0" err="1"/>
              <a:t>is</a:t>
            </a:r>
            <a:r>
              <a:rPr lang="fr-FR" sz="2400" dirty="0"/>
              <a:t> composite {</a:t>
            </a:r>
            <a:r>
              <a:rPr lang="fr-FR" sz="2400" dirty="0" err="1"/>
              <a:t>list_id,y_id</a:t>
            </a:r>
            <a:r>
              <a:rPr lang="fr-FR" sz="24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A5526-6817-42D6-A6C3-D3B2AC910D43}"/>
              </a:ext>
            </a:extLst>
          </p:cNvPr>
          <p:cNvSpPr/>
          <p:nvPr/>
        </p:nvSpPr>
        <p:spPr>
          <a:xfrm>
            <a:off x="3583247" y="4101993"/>
            <a:ext cx="210406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321C0-1F83-4DC5-A639-F8408C71E4D4}"/>
              </a:ext>
            </a:extLst>
          </p:cNvPr>
          <p:cNvSpPr txBox="1"/>
          <p:nvPr/>
        </p:nvSpPr>
        <p:spPr>
          <a:xfrm>
            <a:off x="3539475" y="4028635"/>
            <a:ext cx="204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Id, </a:t>
            </a:r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endParaRPr lang="fr-FR" sz="2400" b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8C539FEC-9B02-42D7-AD00-448BB746A87A}"/>
              </a:ext>
            </a:extLst>
          </p:cNvPr>
          <p:cNvSpPr/>
          <p:nvPr/>
        </p:nvSpPr>
        <p:spPr>
          <a:xfrm rot="16200000">
            <a:off x="2995516" y="4081685"/>
            <a:ext cx="165847" cy="4290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568C-C1BA-434D-955B-A95F33C80AE1}"/>
              </a:ext>
            </a:extLst>
          </p:cNvPr>
          <p:cNvSpPr txBox="1"/>
          <p:nvPr/>
        </p:nvSpPr>
        <p:spPr>
          <a:xfrm>
            <a:off x="6450106" y="3843970"/>
            <a:ext cx="5182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Idem… but extra </a:t>
            </a:r>
            <a:r>
              <a:rPr lang="fr-FR" sz="2400" dirty="0" err="1"/>
              <a:t>useless</a:t>
            </a:r>
            <a:r>
              <a:rPr lang="fr-FR" sz="2400" dirty="0"/>
              <a:t> « </a:t>
            </a:r>
            <a:r>
              <a:rPr lang="fr-FR" sz="2400" dirty="0" err="1"/>
              <a:t>technical</a:t>
            </a:r>
            <a:r>
              <a:rPr lang="fr-FR" sz="2400" dirty="0"/>
              <a:t> » ID</a:t>
            </a:r>
          </a:p>
          <a:p>
            <a:r>
              <a:rPr lang="fr-FR" sz="2400" dirty="0"/>
              <a:t>No duplicate  (Set </a:t>
            </a:r>
            <a:r>
              <a:rPr lang="fr-FR" sz="2400" dirty="0" err="1"/>
              <a:t>instead</a:t>
            </a:r>
            <a:r>
              <a:rPr lang="fr-FR" sz="2400" dirty="0"/>
              <a:t> of List)</a:t>
            </a:r>
          </a:p>
          <a:p>
            <a:r>
              <a:rPr lang="fr-FR" sz="2400" dirty="0"/>
              <a:t>No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4D39-FC3F-4C0D-AF7A-E3BEC00C807F}"/>
              </a:ext>
            </a:extLst>
          </p:cNvPr>
          <p:cNvSpPr txBox="1"/>
          <p:nvPr/>
        </p:nvSpPr>
        <p:spPr>
          <a:xfrm>
            <a:off x="228072" y="3833985"/>
            <a:ext cx="259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@Id @GenereatedValue</a:t>
            </a:r>
            <a:br>
              <a:rPr lang="fr-FR" dirty="0"/>
            </a:br>
            <a:r>
              <a:rPr lang="fr-FR" dirty="0"/>
              <a:t>long id; // </a:t>
            </a:r>
            <a:r>
              <a:rPr lang="fr-FR" dirty="0" err="1"/>
              <a:t>useless</a:t>
            </a:r>
            <a:r>
              <a:rPr lang="fr-FR" dirty="0"/>
              <a:t> in DB !!</a:t>
            </a:r>
          </a:p>
          <a:p>
            <a:r>
              <a:rPr lang="fr-FR" dirty="0"/>
              <a:t>long </a:t>
            </a:r>
            <a:r>
              <a:rPr lang="fr-FR" dirty="0" err="1"/>
              <a:t>list_id</a:t>
            </a:r>
            <a:r>
              <a:rPr lang="fr-FR" dirty="0"/>
              <a:t>;</a:t>
            </a:r>
          </a:p>
          <a:p>
            <a:r>
              <a:rPr lang="fr-FR" dirty="0"/>
              <a:t>Set&lt;</a:t>
            </a:r>
            <a:r>
              <a:rPr lang="fr-FR" dirty="0" err="1"/>
              <a:t>Yentity</a:t>
            </a:r>
            <a:r>
              <a:rPr lang="fr-FR" dirty="0"/>
              <a:t>&gt; y;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88823-B916-4E1E-9948-02D3C1DC28BB}"/>
              </a:ext>
            </a:extLst>
          </p:cNvPr>
          <p:cNvSpPr/>
          <p:nvPr/>
        </p:nvSpPr>
        <p:spPr>
          <a:xfrm>
            <a:off x="3507046" y="5824142"/>
            <a:ext cx="24051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3D5E0-63D6-424D-88B5-8762BF4E8359}"/>
              </a:ext>
            </a:extLst>
          </p:cNvPr>
          <p:cNvSpPr txBox="1"/>
          <p:nvPr/>
        </p:nvSpPr>
        <p:spPr>
          <a:xfrm>
            <a:off x="3473237" y="5750784"/>
            <a:ext cx="2472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list_id</a:t>
            </a:r>
            <a:r>
              <a:rPr lang="fr-FR" sz="2400" b="1" dirty="0"/>
              <a:t>, </a:t>
            </a:r>
            <a:r>
              <a:rPr lang="fr-FR" sz="2400" b="1" dirty="0" err="1"/>
              <a:t>order</a:t>
            </a:r>
            <a:r>
              <a:rPr lang="fr-FR" sz="2400" b="1" dirty="0"/>
              <a:t>, </a:t>
            </a:r>
            <a:r>
              <a:rPr lang="fr-FR" sz="2400" b="1" dirty="0" err="1"/>
              <a:t>y_id</a:t>
            </a:r>
            <a:endParaRPr lang="fr-FR" sz="2400" b="1" dirty="0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89C5DA36-C72E-487B-929E-860677584743}"/>
              </a:ext>
            </a:extLst>
          </p:cNvPr>
          <p:cNvSpPr/>
          <p:nvPr/>
        </p:nvSpPr>
        <p:spPr>
          <a:xfrm rot="16200000">
            <a:off x="2919316" y="5803834"/>
            <a:ext cx="165847" cy="4290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360C6-F60B-4FC7-ACFC-226D7FC6F81B}"/>
              </a:ext>
            </a:extLst>
          </p:cNvPr>
          <p:cNvSpPr txBox="1"/>
          <p:nvPr/>
        </p:nvSpPr>
        <p:spPr>
          <a:xfrm>
            <a:off x="6450106" y="5639632"/>
            <a:ext cx="461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order</a:t>
            </a:r>
            <a:r>
              <a:rPr lang="fr-FR" sz="2400" dirty="0"/>
              <a:t> .. </a:t>
            </a:r>
            <a:r>
              <a:rPr lang="fr-FR" sz="2400" dirty="0" err="1"/>
              <a:t>Possibly</a:t>
            </a:r>
            <a:r>
              <a:rPr lang="fr-FR" sz="2400" dirty="0"/>
              <a:t> duplicates</a:t>
            </a:r>
          </a:p>
          <a:p>
            <a:r>
              <a:rPr lang="fr-FR" sz="2400" dirty="0"/>
              <a:t>PK </a:t>
            </a:r>
            <a:r>
              <a:rPr lang="fr-FR" sz="2400" dirty="0" err="1"/>
              <a:t>is</a:t>
            </a:r>
            <a:r>
              <a:rPr lang="fr-FR" sz="2400" dirty="0"/>
              <a:t> composite {</a:t>
            </a:r>
            <a:r>
              <a:rPr lang="fr-FR" sz="2400" dirty="0" err="1"/>
              <a:t>list_id,order</a:t>
            </a:r>
            <a:r>
              <a:rPr lang="fr-FR" sz="2400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2D4CD-729B-4638-9F58-64D042F84EEA}"/>
              </a:ext>
            </a:extLst>
          </p:cNvPr>
          <p:cNvSpPr txBox="1"/>
          <p:nvPr/>
        </p:nvSpPr>
        <p:spPr>
          <a:xfrm>
            <a:off x="226949" y="5612283"/>
            <a:ext cx="159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long </a:t>
            </a:r>
            <a:r>
              <a:rPr lang="fr-FR" dirty="0" err="1"/>
              <a:t>list_id</a:t>
            </a:r>
            <a:r>
              <a:rPr lang="fr-FR" dirty="0"/>
              <a:t>;</a:t>
            </a:r>
          </a:p>
          <a:p>
            <a:r>
              <a:rPr lang="fr-FR" dirty="0"/>
              <a:t>List&lt;</a:t>
            </a:r>
            <a:r>
              <a:rPr lang="fr-FR" dirty="0" err="1"/>
              <a:t>Yentity</a:t>
            </a:r>
            <a:r>
              <a:rPr lang="fr-FR" dirty="0"/>
              <a:t>&gt; y;</a:t>
            </a:r>
          </a:p>
        </p:txBody>
      </p:sp>
    </p:spTree>
    <p:extLst>
      <p:ext uri="{BB962C8B-B14F-4D97-AF65-F5344CB8AC3E}">
        <p14:creationId xmlns:p14="http://schemas.microsoft.com/office/powerpoint/2010/main" val="315159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of correct </a:t>
            </a:r>
            <a:r>
              <a:rPr lang="fr-FR" dirty="0" err="1"/>
              <a:t>Database</a:t>
            </a:r>
            <a:r>
              <a:rPr lang="fr-FR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EC4B5-C34C-44F7-BDBC-BDCB210E8FB8}"/>
              </a:ext>
            </a:extLst>
          </p:cNvPr>
          <p:cNvSpPr txBox="1"/>
          <p:nvPr/>
        </p:nvSpPr>
        <p:spPr>
          <a:xfrm>
            <a:off x="1495670" y="2394873"/>
            <a:ext cx="8148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Database</a:t>
            </a:r>
            <a:r>
              <a:rPr lang="fr-FR" sz="2800" dirty="0"/>
              <a:t> </a:t>
            </a:r>
            <a:r>
              <a:rPr lang="fr-FR" sz="2800" dirty="0" err="1"/>
              <a:t>performs</a:t>
            </a:r>
            <a:r>
              <a:rPr lang="fr-FR" sz="2800" dirty="0"/>
              <a:t> </a:t>
            </a:r>
            <a:r>
              <a:rPr lang="fr-FR" sz="2800" dirty="0" err="1"/>
              <a:t>well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early</a:t>
            </a:r>
            <a:r>
              <a:rPr lang="fr-FR" sz="2800" dirty="0"/>
              <a:t> </a:t>
            </a:r>
            <a:r>
              <a:rPr lang="fr-FR" sz="2800" dirty="0" err="1"/>
              <a:t>deployed</a:t>
            </a:r>
            <a:r>
              <a:rPr lang="fr-FR" sz="2800" dirty="0"/>
              <a:t> to PROD </a:t>
            </a:r>
          </a:p>
          <a:p>
            <a:r>
              <a:rPr lang="fr-FR" sz="2800" dirty="0"/>
              <a:t>(</a:t>
            </a:r>
            <a:r>
              <a:rPr lang="fr-FR" sz="2800" dirty="0" err="1"/>
              <a:t>contains</a:t>
            </a:r>
            <a:r>
              <a:rPr lang="fr-FR" sz="2800" dirty="0"/>
              <a:t> ~100 </a:t>
            </a:r>
            <a:r>
              <a:rPr lang="fr-FR" sz="2800" dirty="0" err="1"/>
              <a:t>rows</a:t>
            </a:r>
            <a:r>
              <a:rPr lang="fr-FR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DF89E-BE4D-441A-9D42-CBB808600FE0}"/>
              </a:ext>
            </a:extLst>
          </p:cNvPr>
          <p:cNvSpPr txBox="1"/>
          <p:nvPr/>
        </p:nvSpPr>
        <p:spPr>
          <a:xfrm>
            <a:off x="1605280" y="3952240"/>
            <a:ext cx="9392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Doing</a:t>
            </a:r>
            <a:r>
              <a:rPr lang="fr-FR" sz="2800" dirty="0"/>
              <a:t> « FULL SCAN » of few </a:t>
            </a:r>
            <a:r>
              <a:rPr lang="fr-FR" sz="2800" dirty="0" err="1"/>
              <a:t>rows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OK, </a:t>
            </a:r>
            <a:r>
              <a:rPr lang="fr-FR" sz="2800" dirty="0" err="1"/>
              <a:t>database</a:t>
            </a:r>
            <a:r>
              <a:rPr lang="fr-FR" sz="2800" dirty="0"/>
              <a:t> fit in-memory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1AAD2-495C-4D01-9237-0C1083615B2B}"/>
              </a:ext>
            </a:extLst>
          </p:cNvPr>
          <p:cNvSpPr txBox="1"/>
          <p:nvPr/>
        </p:nvSpPr>
        <p:spPr>
          <a:xfrm>
            <a:off x="2042160" y="5318144"/>
            <a:ext cx="793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Problems</a:t>
            </a:r>
            <a:r>
              <a:rPr lang="fr-FR" sz="3200" dirty="0"/>
              <a:t> arise </a:t>
            </a:r>
            <a:r>
              <a:rPr lang="fr-FR" sz="3200" dirty="0" err="1"/>
              <a:t>late</a:t>
            </a:r>
            <a:r>
              <a:rPr lang="fr-FR" sz="3200" dirty="0"/>
              <a:t> </a:t>
            </a:r>
            <a:r>
              <a:rPr lang="fr-FR" sz="3200" dirty="0" err="1"/>
              <a:t>when</a:t>
            </a:r>
            <a:r>
              <a:rPr lang="fr-FR" sz="3200" dirty="0"/>
              <a:t> &gt;= 100 000 000 </a:t>
            </a:r>
            <a:r>
              <a:rPr lang="fr-FR" sz="3200" dirty="0" err="1"/>
              <a:t>rows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385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201400" cy="5943600"/>
          </a:xfrm>
        </p:spPr>
        <p:txBody>
          <a:bodyPr>
            <a:normAutofit fontScale="90000"/>
          </a:bodyPr>
          <a:lstStyle/>
          <a:p>
            <a:r>
              <a:rPr lang="fr-FR" dirty="0"/>
              <a:t>Good Architecture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          </a:t>
            </a:r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Architecture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AND</a:t>
            </a:r>
            <a:r>
              <a:rPr lang="fr-FR" dirty="0"/>
              <a:t>  Correct JPA Mapping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AND</a:t>
            </a:r>
            <a:r>
              <a:rPr lang="fr-FR" dirty="0"/>
              <a:t>  Correct Config (Cache/Invalidation)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AND</a:t>
            </a:r>
            <a:r>
              <a:rPr lang="fr-FR" dirty="0"/>
              <a:t>  Correct Code</a:t>
            </a:r>
            <a:br>
              <a:rPr lang="fr-FR" dirty="0"/>
            </a:b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82BCC-FA05-4EB8-A4F4-4412F2D0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719" y="130811"/>
            <a:ext cx="1263552" cy="167830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6CE80FF-3B1A-4BF9-BF6D-DB5765D78BF2}"/>
              </a:ext>
            </a:extLst>
          </p:cNvPr>
          <p:cNvSpPr/>
          <p:nvPr/>
        </p:nvSpPr>
        <p:spPr>
          <a:xfrm rot="2881401">
            <a:off x="8707537" y="1178002"/>
            <a:ext cx="42164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336D01-0736-4412-8E72-9F519B7702FC}"/>
              </a:ext>
            </a:extLst>
          </p:cNvPr>
          <p:cNvSpPr/>
          <p:nvPr/>
        </p:nvSpPr>
        <p:spPr>
          <a:xfrm rot="5400000">
            <a:off x="8713824" y="2913380"/>
            <a:ext cx="42164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77A816C-512A-478A-93DF-C2C08BBE0562}"/>
              </a:ext>
            </a:extLst>
          </p:cNvPr>
          <p:cNvSpPr/>
          <p:nvPr/>
        </p:nvSpPr>
        <p:spPr>
          <a:xfrm rot="8054945">
            <a:off x="8776949" y="5625962"/>
            <a:ext cx="42164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59F421AB-C249-45DB-86FF-1ECD543C0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A611FE-C58B-48B3-934C-CA625BB7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19" y="1981709"/>
            <a:ext cx="1188282" cy="1693108"/>
          </a:xfrm>
          <a:prstGeom prst="rect">
            <a:avLst/>
          </a:prstGeom>
        </p:spPr>
      </p:pic>
      <p:sp>
        <p:nvSpPr>
          <p:cNvPr id="15" name="AutoShape 6" descr="Funny Computer Programmer Saying Gift Programming Long Sleeve T-Shirt">
            <a:extLst>
              <a:ext uri="{FF2B5EF4-FFF2-40B4-BE49-F238E27FC236}">
                <a16:creationId xmlns:a16="http://schemas.microsoft.com/office/drawing/2014/main" id="{731F5379-06A0-4503-B3E6-0618B5B1E8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6FA90-CB7B-4A4C-8363-6EB64851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844" y="3940090"/>
            <a:ext cx="2718716" cy="2842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37F229-024A-4492-ABA9-73507B57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426" y="2229198"/>
            <a:ext cx="1317224" cy="16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9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C5B2-3337-4275-A3D7-6844ED8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1981775"/>
            <a:ext cx="10515600" cy="1325563"/>
          </a:xfrm>
        </p:spPr>
        <p:txBody>
          <a:bodyPr/>
          <a:lstStyle/>
          <a:p>
            <a:r>
              <a:rPr lang="fr-FR" dirty="0"/>
              <a:t>Next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76201-4D82-460C-AE26-0F8C74D15802}"/>
              </a:ext>
            </a:extLst>
          </p:cNvPr>
          <p:cNvSpPr txBox="1"/>
          <p:nvPr/>
        </p:nvSpPr>
        <p:spPr>
          <a:xfrm>
            <a:off x="1508760" y="975360"/>
            <a:ext cx="938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Part 1 :  </a:t>
            </a:r>
            <a:r>
              <a:rPr lang="fr-FR" sz="3200" dirty="0" err="1"/>
              <a:t>Entity</a:t>
            </a:r>
            <a:r>
              <a:rPr lang="fr-FR" sz="3200" dirty="0"/>
              <a:t>   (Domain UML, </a:t>
            </a:r>
            <a:r>
              <a:rPr lang="fr-FR" sz="3200" dirty="0" err="1"/>
              <a:t>Database</a:t>
            </a:r>
            <a:r>
              <a:rPr lang="fr-FR" sz="3200" dirty="0"/>
              <a:t>, JPA mapping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E890-64D3-4490-8B4F-977A7122276A}"/>
              </a:ext>
            </a:extLst>
          </p:cNvPr>
          <p:cNvSpPr txBox="1"/>
          <p:nvPr/>
        </p:nvSpPr>
        <p:spPr>
          <a:xfrm>
            <a:off x="1448028" y="3436590"/>
            <a:ext cx="6369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Part 2 :  extra Model class for </a:t>
            </a:r>
            <a:r>
              <a:rPr lang="fr-FR" sz="3200" dirty="0" err="1"/>
              <a:t>Entity</a:t>
            </a:r>
            <a:r>
              <a:rPr lang="fr-FR" sz="3200" dirty="0"/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BD28-0808-44F4-8D85-FE15F0632995}"/>
              </a:ext>
            </a:extLst>
          </p:cNvPr>
          <p:cNvSpPr txBox="1"/>
          <p:nvPr/>
        </p:nvSpPr>
        <p:spPr>
          <a:xfrm>
            <a:off x="1448028" y="4340830"/>
            <a:ext cx="513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Part 3 :  DTO classes for </a:t>
            </a:r>
            <a:r>
              <a:rPr lang="fr-FR" sz="3200" dirty="0" err="1"/>
              <a:t>Entity</a:t>
            </a:r>
            <a:endParaRPr lang="fr-F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A1E4-1966-453F-8F83-F7B9CF75B85F}"/>
              </a:ext>
            </a:extLst>
          </p:cNvPr>
          <p:cNvSpPr txBox="1"/>
          <p:nvPr/>
        </p:nvSpPr>
        <p:spPr>
          <a:xfrm>
            <a:off x="1508760" y="5245070"/>
            <a:ext cx="7064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Part 4 :  </a:t>
            </a:r>
            <a:r>
              <a:rPr lang="fr-FR" sz="3200" dirty="0" err="1"/>
              <a:t>Rest</a:t>
            </a:r>
            <a:r>
              <a:rPr lang="fr-FR" sz="3200" dirty="0"/>
              <a:t> Controller, </a:t>
            </a:r>
            <a:r>
              <a:rPr lang="fr-FR" sz="3200" dirty="0" err="1"/>
              <a:t>GraphQL</a:t>
            </a:r>
            <a:r>
              <a:rPr lang="fr-FR" sz="3200" dirty="0"/>
              <a:t>, Service</a:t>
            </a:r>
          </a:p>
        </p:txBody>
      </p:sp>
    </p:spTree>
    <p:extLst>
      <p:ext uri="{BB962C8B-B14F-4D97-AF65-F5344CB8AC3E}">
        <p14:creationId xmlns:p14="http://schemas.microsoft.com/office/powerpoint/2010/main" val="26675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C0-3B55-4ACB-BE3C-EA2EA61D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« THE » Domain : fit </a:t>
            </a:r>
            <a:r>
              <a:rPr lang="fr-FR" sz="4000" dirty="0" err="1"/>
              <a:t>your</a:t>
            </a:r>
            <a:r>
              <a:rPr lang="fr-FR" sz="4000" dirty="0"/>
              <a:t> « </a:t>
            </a:r>
            <a:r>
              <a:rPr lang="fr-FR" sz="4000" dirty="0" err="1"/>
              <a:t>Bounded</a:t>
            </a:r>
            <a:r>
              <a:rPr lang="fr-FR" sz="4000" dirty="0"/>
              <a:t> </a:t>
            </a:r>
            <a:r>
              <a:rPr lang="fr-FR" sz="4000" dirty="0" err="1"/>
              <a:t>Context</a:t>
            </a:r>
            <a:r>
              <a:rPr lang="fr-FR" sz="4000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74931-9A21-43AD-8190-1AF94FC99C45}"/>
              </a:ext>
            </a:extLst>
          </p:cNvPr>
          <p:cNvSpPr txBox="1"/>
          <p:nvPr/>
        </p:nvSpPr>
        <p:spPr>
          <a:xfrm>
            <a:off x="1430867" y="2484967"/>
            <a:ext cx="104576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There </a:t>
            </a:r>
            <a:r>
              <a:rPr lang="fr-FR" sz="3200" dirty="0" err="1"/>
              <a:t>is</a:t>
            </a:r>
            <a:r>
              <a:rPr lang="fr-FR" sz="3200" dirty="0"/>
              <a:t> NOT a </a:t>
            </a:r>
            <a:r>
              <a:rPr lang="fr-FR" sz="3200" dirty="0" err="1"/>
              <a:t>perfect</a:t>
            </a:r>
            <a:r>
              <a:rPr lang="fr-FR" sz="3200" dirty="0"/>
              <a:t> Domain for </a:t>
            </a:r>
            <a:r>
              <a:rPr lang="fr-FR" sz="3200" dirty="0" err="1"/>
              <a:t>matching</a:t>
            </a:r>
            <a:r>
              <a:rPr lang="fr-FR" sz="3200" dirty="0"/>
              <a:t> all applications </a:t>
            </a:r>
          </a:p>
          <a:p>
            <a:endParaRPr lang="fr-FR" sz="3200" dirty="0"/>
          </a:p>
          <a:p>
            <a:r>
              <a:rPr lang="fr-FR" sz="3200" dirty="0"/>
              <a:t>1 Domain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specific</a:t>
            </a:r>
            <a:r>
              <a:rPr lang="fr-FR" sz="3200" dirty="0"/>
              <a:t> to 1 App</a:t>
            </a:r>
          </a:p>
          <a:p>
            <a:r>
              <a:rPr lang="fr-FR" sz="3200" dirty="0"/>
              <a:t>Focus on the « kernel » / « </a:t>
            </a:r>
            <a:r>
              <a:rPr lang="fr-FR" sz="3200" dirty="0" err="1"/>
              <a:t>fundamentals</a:t>
            </a:r>
            <a:r>
              <a:rPr lang="fr-FR" sz="3200" dirty="0"/>
              <a:t>» of </a:t>
            </a:r>
            <a:r>
              <a:rPr lang="fr-FR" sz="3200" dirty="0" err="1"/>
              <a:t>your</a:t>
            </a:r>
            <a:r>
              <a:rPr lang="fr-FR" sz="3200" dirty="0"/>
              <a:t> app</a:t>
            </a:r>
          </a:p>
          <a:p>
            <a:endParaRPr lang="fr-FR" sz="3200" dirty="0"/>
          </a:p>
          <a:p>
            <a:r>
              <a:rPr lang="fr-FR" sz="3200" dirty="0"/>
              <a:t>In DDD book : « </a:t>
            </a:r>
            <a:r>
              <a:rPr lang="fr-FR" sz="3200" dirty="0" err="1"/>
              <a:t>Bounded</a:t>
            </a:r>
            <a:r>
              <a:rPr lang="fr-FR" sz="3200" dirty="0"/>
              <a:t> </a:t>
            </a:r>
            <a:r>
              <a:rPr lang="fr-FR" sz="3200" dirty="0" err="1"/>
              <a:t>Contexts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9690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2 : Classes for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9990A-1853-467A-8660-2397652289B3}"/>
              </a:ext>
            </a:extLst>
          </p:cNvPr>
          <p:cNvSpPr txBox="1"/>
          <p:nvPr/>
        </p:nvSpPr>
        <p:spPr>
          <a:xfrm>
            <a:off x="2590800" y="2269066"/>
            <a:ext cx="64163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Handwritten</a:t>
            </a:r>
            <a:r>
              <a:rPr lang="fr-FR" sz="4000" dirty="0"/>
              <a:t> Drawings in UML</a:t>
            </a:r>
          </a:p>
          <a:p>
            <a:r>
              <a:rPr lang="fr-FR" sz="4000" dirty="0"/>
              <a:t>… </a:t>
            </a:r>
            <a:r>
              <a:rPr lang="fr-FR" sz="4000" dirty="0" err="1"/>
              <a:t>share</a:t>
            </a:r>
            <a:r>
              <a:rPr lang="fr-FR" sz="4000" dirty="0"/>
              <a:t> </a:t>
            </a:r>
            <a:r>
              <a:rPr lang="fr-FR" sz="4000" dirty="0" err="1"/>
              <a:t>knowledge</a:t>
            </a:r>
            <a:r>
              <a:rPr lang="fr-FR" sz="4000" dirty="0"/>
              <a:t> </a:t>
            </a:r>
            <a:r>
              <a:rPr lang="fr-FR" sz="4000" dirty="0" err="1"/>
              <a:t>with</a:t>
            </a:r>
            <a:r>
              <a:rPr lang="fr-FR" sz="4000" dirty="0"/>
              <a:t>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45CD5-5ECE-4A8D-96AB-81F2EDAD3409}"/>
              </a:ext>
            </a:extLst>
          </p:cNvPr>
          <p:cNvSpPr/>
          <p:nvPr/>
        </p:nvSpPr>
        <p:spPr>
          <a:xfrm>
            <a:off x="1319375" y="4483099"/>
            <a:ext cx="2916767" cy="1807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B453-100C-4213-97CC-9871887CF9F9}"/>
              </a:ext>
            </a:extLst>
          </p:cNvPr>
          <p:cNvSpPr txBox="1"/>
          <p:nvPr/>
        </p:nvSpPr>
        <p:spPr>
          <a:xfrm>
            <a:off x="2132214" y="4521198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0A93FE-C059-4D27-884D-2656B2B02B93}"/>
              </a:ext>
            </a:extLst>
          </p:cNvPr>
          <p:cNvCxnSpPr>
            <a:cxnSpLocks/>
          </p:cNvCxnSpPr>
          <p:nvPr/>
        </p:nvCxnSpPr>
        <p:spPr>
          <a:xfrm>
            <a:off x="1319375" y="4927599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C5D62-5520-4548-8794-7F7079968D44}"/>
              </a:ext>
            </a:extLst>
          </p:cNvPr>
          <p:cNvSpPr txBox="1"/>
          <p:nvPr/>
        </p:nvSpPr>
        <p:spPr>
          <a:xfrm>
            <a:off x="2132214" y="4999449"/>
            <a:ext cx="1273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field2: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0345F-E622-4C04-985D-6E81B5DDFDA2}"/>
              </a:ext>
            </a:extLst>
          </p:cNvPr>
          <p:cNvSpPr/>
          <p:nvPr/>
        </p:nvSpPr>
        <p:spPr>
          <a:xfrm>
            <a:off x="6863660" y="4445000"/>
            <a:ext cx="2916767" cy="1807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B3046-70F1-45F0-9D5B-E6209B400B4E}"/>
              </a:ext>
            </a:extLst>
          </p:cNvPr>
          <p:cNvSpPr txBox="1"/>
          <p:nvPr/>
        </p:nvSpPr>
        <p:spPr>
          <a:xfrm>
            <a:off x="7676499" y="4483099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2563A5-1059-4A63-A476-2C0D5BCFB174}"/>
              </a:ext>
            </a:extLst>
          </p:cNvPr>
          <p:cNvCxnSpPr>
            <a:cxnSpLocks/>
          </p:cNvCxnSpPr>
          <p:nvPr/>
        </p:nvCxnSpPr>
        <p:spPr>
          <a:xfrm>
            <a:off x="6863660" y="4889500"/>
            <a:ext cx="2916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D6858F-43D8-42E8-AAF6-4BE2212C4583}"/>
              </a:ext>
            </a:extLst>
          </p:cNvPr>
          <p:cNvSpPr txBox="1"/>
          <p:nvPr/>
        </p:nvSpPr>
        <p:spPr>
          <a:xfrm>
            <a:off x="7676499" y="4961350"/>
            <a:ext cx="1273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field2: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89AF7C-4EFF-4195-B8D3-0F37EE0EBF14}"/>
              </a:ext>
            </a:extLst>
          </p:cNvPr>
          <p:cNvCxnSpPr>
            <a:cxnSpLocks/>
          </p:cNvCxnSpPr>
          <p:nvPr/>
        </p:nvCxnSpPr>
        <p:spPr>
          <a:xfrm>
            <a:off x="4402667" y="5224164"/>
            <a:ext cx="2368549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AC5A4-23C0-48FF-B41D-C252A5822C38}"/>
              </a:ext>
            </a:extLst>
          </p:cNvPr>
          <p:cNvCxnSpPr>
            <a:cxnSpLocks/>
          </p:cNvCxnSpPr>
          <p:nvPr/>
        </p:nvCxnSpPr>
        <p:spPr>
          <a:xfrm>
            <a:off x="4402669" y="5901494"/>
            <a:ext cx="2368549" cy="0"/>
          </a:xfrm>
          <a:prstGeom prst="straightConnector1">
            <a:avLst/>
          </a:prstGeom>
          <a:ln>
            <a:headEnd type="diamond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3A138-99DF-4505-A4AD-BB1BD0D7404A}"/>
              </a:ext>
            </a:extLst>
          </p:cNvPr>
          <p:cNvCxnSpPr/>
          <p:nvPr/>
        </p:nvCxnSpPr>
        <p:spPr>
          <a:xfrm>
            <a:off x="4474633" y="4665133"/>
            <a:ext cx="2296583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2AAC26-AE80-41AE-8B3D-48D6E1D52301}"/>
              </a:ext>
            </a:extLst>
          </p:cNvPr>
          <p:cNvSpPr txBox="1"/>
          <p:nvPr/>
        </p:nvSpPr>
        <p:spPr>
          <a:xfrm>
            <a:off x="6231467" y="42248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5F976-A7E0-49B3-A8E4-39610BDFAB27}"/>
              </a:ext>
            </a:extLst>
          </p:cNvPr>
          <p:cNvSpPr txBox="1"/>
          <p:nvPr/>
        </p:nvSpPr>
        <p:spPr>
          <a:xfrm>
            <a:off x="4402667" y="4828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FB90B-29D9-47CD-A9B6-4B2B7BD4128D}"/>
              </a:ext>
            </a:extLst>
          </p:cNvPr>
          <p:cNvSpPr txBox="1"/>
          <p:nvPr/>
        </p:nvSpPr>
        <p:spPr>
          <a:xfrm>
            <a:off x="6231467" y="47981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6994A-714D-485B-98FE-332A6C2A9557}"/>
              </a:ext>
            </a:extLst>
          </p:cNvPr>
          <p:cNvSpPr txBox="1"/>
          <p:nvPr/>
        </p:nvSpPr>
        <p:spPr>
          <a:xfrm>
            <a:off x="4349482" y="5508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30D0D-E678-4480-8419-416B38F46691}"/>
              </a:ext>
            </a:extLst>
          </p:cNvPr>
          <p:cNvSpPr txBox="1"/>
          <p:nvPr/>
        </p:nvSpPr>
        <p:spPr>
          <a:xfrm>
            <a:off x="6222560" y="55615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93746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UML … classes </a:t>
            </a:r>
            <a:r>
              <a:rPr lang="fr-FR" dirty="0" err="1"/>
              <a:t>hierarchies</a:t>
            </a:r>
            <a:r>
              <a:rPr lang="fr-FR" dirty="0"/>
              <a:t>? interfaces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EA5F4-C8F9-472F-8C56-B0AF59D9C929}"/>
              </a:ext>
            </a:extLst>
          </p:cNvPr>
          <p:cNvSpPr/>
          <p:nvPr/>
        </p:nvSpPr>
        <p:spPr>
          <a:xfrm>
            <a:off x="1549399" y="2020400"/>
            <a:ext cx="2218266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13BD-A522-4F95-ADC7-88AC1C01CD2B}"/>
              </a:ext>
            </a:extLst>
          </p:cNvPr>
          <p:cNvSpPr txBox="1"/>
          <p:nvPr/>
        </p:nvSpPr>
        <p:spPr>
          <a:xfrm>
            <a:off x="1641147" y="2033101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8A9E3-B8B7-45D9-BFFD-6F96C6F2CAFC}"/>
              </a:ext>
            </a:extLst>
          </p:cNvPr>
          <p:cNvCxnSpPr>
            <a:cxnSpLocks/>
          </p:cNvCxnSpPr>
          <p:nvPr/>
        </p:nvCxnSpPr>
        <p:spPr>
          <a:xfrm>
            <a:off x="1549399" y="2494766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6022D6-B5E1-43CE-B84B-114E9EDA9FF0}"/>
              </a:ext>
            </a:extLst>
          </p:cNvPr>
          <p:cNvSpPr txBox="1"/>
          <p:nvPr/>
        </p:nvSpPr>
        <p:spPr>
          <a:xfrm>
            <a:off x="1641147" y="2511352"/>
            <a:ext cx="127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CFAB-16A1-4895-9914-2774311A741E}"/>
              </a:ext>
            </a:extLst>
          </p:cNvPr>
          <p:cNvSpPr txBox="1"/>
          <p:nvPr/>
        </p:nvSpPr>
        <p:spPr>
          <a:xfrm>
            <a:off x="5762230" y="1777422"/>
            <a:ext cx="55158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Start simple … </a:t>
            </a:r>
          </a:p>
          <a:p>
            <a:br>
              <a:rPr lang="fr-FR" sz="3200" dirty="0"/>
            </a:br>
            <a:r>
              <a:rPr lang="fr-FR" sz="3200" dirty="0"/>
              <a:t>NO interface</a:t>
            </a:r>
          </a:p>
          <a:p>
            <a:r>
              <a:rPr lang="fr-FR" sz="3200" dirty="0"/>
              <a:t>NO « </a:t>
            </a:r>
            <a:r>
              <a:rPr lang="fr-FR" sz="3200" dirty="0" err="1"/>
              <a:t>diamond</a:t>
            </a:r>
            <a:r>
              <a:rPr lang="fr-FR" sz="3200" dirty="0"/>
              <a:t> » </a:t>
            </a:r>
            <a:r>
              <a:rPr lang="fr-FR" sz="3200" dirty="0" err="1"/>
              <a:t>inheritance</a:t>
            </a:r>
            <a:br>
              <a:rPr lang="fr-FR" sz="3200" dirty="0"/>
            </a:br>
            <a:r>
              <a:rPr lang="fr-FR" sz="3200" dirty="0"/>
              <a:t>NO </a:t>
            </a:r>
            <a:r>
              <a:rPr lang="fr-FR" sz="3200" dirty="0" err="1"/>
              <a:t>sub</a:t>
            </a:r>
            <a:r>
              <a:rPr lang="fr-FR" sz="3200" dirty="0"/>
              <a:t>-class </a:t>
            </a:r>
            <a:r>
              <a:rPr lang="fr-FR" sz="3200" dirty="0" err="1"/>
              <a:t>without</a:t>
            </a:r>
            <a:r>
              <a:rPr lang="fr-FR" sz="3200" dirty="0"/>
              <a:t> new </a:t>
            </a:r>
            <a:r>
              <a:rPr lang="fr-FR" sz="3200" dirty="0" err="1"/>
              <a:t>fields</a:t>
            </a:r>
            <a:endParaRPr lang="fr-FR" sz="3200" dirty="0"/>
          </a:p>
          <a:p>
            <a:r>
              <a:rPr lang="fr-FR" sz="3200" dirty="0"/>
              <a:t>NOT </a:t>
            </a:r>
            <a:r>
              <a:rPr lang="fr-FR" sz="3200" dirty="0" err="1"/>
              <a:t>focusing</a:t>
            </a:r>
            <a:r>
              <a:rPr lang="fr-FR" sz="3200" dirty="0"/>
              <a:t> on « </a:t>
            </a:r>
            <a:r>
              <a:rPr lang="fr-FR" sz="3200" dirty="0" err="1"/>
              <a:t>behaviour</a:t>
            </a:r>
            <a:r>
              <a:rPr lang="fr-FR" sz="3200" dirty="0"/>
              <a:t> »</a:t>
            </a:r>
            <a:br>
              <a:rPr lang="fr-FR" sz="3200" dirty="0"/>
            </a:br>
            <a:r>
              <a:rPr lang="fr-FR" sz="3200" dirty="0"/>
              <a:t>        … </a:t>
            </a:r>
            <a:r>
              <a:rPr lang="fr-FR" sz="3200" dirty="0" err="1"/>
              <a:t>focusing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on « data »</a:t>
            </a:r>
          </a:p>
          <a:p>
            <a:endParaRPr lang="fr-FR" sz="3200" dirty="0"/>
          </a:p>
          <a:p>
            <a:r>
              <a:rPr lang="fr-FR" sz="3200" dirty="0" err="1"/>
              <a:t>Favor</a:t>
            </a:r>
            <a:r>
              <a:rPr lang="fr-FR" sz="3200" dirty="0"/>
              <a:t> </a:t>
            </a:r>
            <a:r>
              <a:rPr lang="fr-FR" sz="3200" dirty="0" err="1"/>
              <a:t>delegation</a:t>
            </a:r>
            <a:r>
              <a:rPr lang="fr-FR" sz="3200" dirty="0"/>
              <a:t>: « has » </a:t>
            </a:r>
            <a:br>
              <a:rPr lang="fr-FR" sz="3200" dirty="0"/>
            </a:br>
            <a:r>
              <a:rPr lang="fr-FR" sz="3200" dirty="0"/>
              <a:t>  </a:t>
            </a:r>
            <a:r>
              <a:rPr lang="fr-FR" sz="3200" dirty="0" err="1"/>
              <a:t>rather</a:t>
            </a:r>
            <a:r>
              <a:rPr lang="fr-FR" sz="3200" dirty="0"/>
              <a:t> </a:t>
            </a:r>
            <a:r>
              <a:rPr lang="fr-FR" sz="3200" dirty="0" err="1"/>
              <a:t>than</a:t>
            </a:r>
            <a:r>
              <a:rPr lang="fr-FR" sz="3200" dirty="0"/>
              <a:t> </a:t>
            </a:r>
            <a:r>
              <a:rPr lang="fr-FR" sz="3200" dirty="0" err="1"/>
              <a:t>inheritance</a:t>
            </a:r>
            <a:r>
              <a:rPr lang="fr-FR" sz="3200" dirty="0"/>
              <a:t>: « </a:t>
            </a:r>
            <a:r>
              <a:rPr lang="fr-FR" sz="3200" dirty="0" err="1"/>
              <a:t>is</a:t>
            </a:r>
            <a:r>
              <a:rPr lang="fr-FR" sz="3200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AC243-305E-4675-A9BB-C5EF11448783}"/>
              </a:ext>
            </a:extLst>
          </p:cNvPr>
          <p:cNvSpPr/>
          <p:nvPr/>
        </p:nvSpPr>
        <p:spPr>
          <a:xfrm>
            <a:off x="309033" y="4048047"/>
            <a:ext cx="2218266" cy="129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BF76D-C492-4F29-9192-63DAD6769F5A}"/>
              </a:ext>
            </a:extLst>
          </p:cNvPr>
          <p:cNvSpPr txBox="1"/>
          <p:nvPr/>
        </p:nvSpPr>
        <p:spPr>
          <a:xfrm>
            <a:off x="400781" y="4060747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SubAXEntity</a:t>
            </a:r>
            <a:endParaRPr lang="fr-FR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C467A-08C6-4CED-9C48-003767347685}"/>
              </a:ext>
            </a:extLst>
          </p:cNvPr>
          <p:cNvCxnSpPr>
            <a:cxnSpLocks/>
          </p:cNvCxnSpPr>
          <p:nvPr/>
        </p:nvCxnSpPr>
        <p:spPr>
          <a:xfrm>
            <a:off x="309033" y="4522412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886E02-1F03-433B-AA72-91D13B7E32A8}"/>
              </a:ext>
            </a:extLst>
          </p:cNvPr>
          <p:cNvSpPr txBox="1"/>
          <p:nvPr/>
        </p:nvSpPr>
        <p:spPr>
          <a:xfrm>
            <a:off x="400781" y="4538998"/>
            <a:ext cx="206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fieldForSubAX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78808-B9B0-4248-9AA3-363772DD58D9}"/>
              </a:ext>
            </a:extLst>
          </p:cNvPr>
          <p:cNvSpPr/>
          <p:nvPr/>
        </p:nvSpPr>
        <p:spPr>
          <a:xfrm>
            <a:off x="2786721" y="4060746"/>
            <a:ext cx="2218266" cy="127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EC43A-64E4-4F57-B0C8-68823E3C8597}"/>
              </a:ext>
            </a:extLst>
          </p:cNvPr>
          <p:cNvSpPr txBox="1"/>
          <p:nvPr/>
        </p:nvSpPr>
        <p:spPr>
          <a:xfrm>
            <a:off x="2878469" y="4039580"/>
            <a:ext cx="17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SubBXEntity</a:t>
            </a:r>
            <a:endParaRPr lang="fr-F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DB76E-BB1C-4EEA-A0B0-84FA00DBE88C}"/>
              </a:ext>
            </a:extLst>
          </p:cNvPr>
          <p:cNvCxnSpPr>
            <a:cxnSpLocks/>
          </p:cNvCxnSpPr>
          <p:nvPr/>
        </p:nvCxnSpPr>
        <p:spPr>
          <a:xfrm>
            <a:off x="2786721" y="4501245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3003B0-F481-4779-8853-A9643555D9F2}"/>
              </a:ext>
            </a:extLst>
          </p:cNvPr>
          <p:cNvSpPr txBox="1"/>
          <p:nvPr/>
        </p:nvSpPr>
        <p:spPr>
          <a:xfrm>
            <a:off x="2878469" y="4517831"/>
            <a:ext cx="205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fieldForSubXB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E7ED6-DB84-4989-9AF6-EA34ABA0B0B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658532" y="3506299"/>
            <a:ext cx="0" cy="3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676D54-B6EC-461A-AA86-0377510B34E2}"/>
              </a:ext>
            </a:extLst>
          </p:cNvPr>
          <p:cNvCxnSpPr/>
          <p:nvPr/>
        </p:nvCxnSpPr>
        <p:spPr>
          <a:xfrm>
            <a:off x="1262555" y="3860800"/>
            <a:ext cx="272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38C30B-F33C-475F-9FE6-7856D17D78C3}"/>
              </a:ext>
            </a:extLst>
          </p:cNvPr>
          <p:cNvCxnSpPr>
            <a:cxnSpLocks/>
          </p:cNvCxnSpPr>
          <p:nvPr/>
        </p:nvCxnSpPr>
        <p:spPr>
          <a:xfrm flipV="1">
            <a:off x="1265751" y="3856568"/>
            <a:ext cx="1" cy="18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18AB08-B3E5-4187-A752-A9B4BC674570}"/>
              </a:ext>
            </a:extLst>
          </p:cNvPr>
          <p:cNvCxnSpPr>
            <a:cxnSpLocks/>
          </p:cNvCxnSpPr>
          <p:nvPr/>
        </p:nvCxnSpPr>
        <p:spPr>
          <a:xfrm flipV="1">
            <a:off x="3994540" y="3857796"/>
            <a:ext cx="1" cy="2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4D20DC-93DD-42D9-A9EA-2C704E7822F7}"/>
              </a:ext>
            </a:extLst>
          </p:cNvPr>
          <p:cNvSpPr/>
          <p:nvPr/>
        </p:nvSpPr>
        <p:spPr>
          <a:xfrm>
            <a:off x="3189610" y="5584741"/>
            <a:ext cx="2218266" cy="11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6608E-76BA-407F-A4FC-AEB2F657D764}"/>
              </a:ext>
            </a:extLst>
          </p:cNvPr>
          <p:cNvSpPr txBox="1"/>
          <p:nvPr/>
        </p:nvSpPr>
        <p:spPr>
          <a:xfrm>
            <a:off x="3271367" y="5536844"/>
            <a:ext cx="190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SubCBXEntity</a:t>
            </a:r>
            <a:endParaRPr lang="fr-FR" sz="2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162706-5DBB-47E7-8A3C-7B45A83E5436}"/>
              </a:ext>
            </a:extLst>
          </p:cNvPr>
          <p:cNvCxnSpPr>
            <a:cxnSpLocks/>
          </p:cNvCxnSpPr>
          <p:nvPr/>
        </p:nvCxnSpPr>
        <p:spPr>
          <a:xfrm>
            <a:off x="3184614" y="5998509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821DD-B38A-4E49-9086-5280A7B871AC}"/>
              </a:ext>
            </a:extLst>
          </p:cNvPr>
          <p:cNvSpPr txBox="1"/>
          <p:nvPr/>
        </p:nvSpPr>
        <p:spPr>
          <a:xfrm>
            <a:off x="3190461" y="6151617"/>
            <a:ext cx="205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fieldForSubXB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D133C3-1908-4143-BC4A-58E79060F3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895854" y="5338235"/>
            <a:ext cx="0" cy="23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Focus on (</a:t>
            </a:r>
            <a:r>
              <a:rPr lang="fr-FR" dirty="0" err="1"/>
              <a:t>Persistence</a:t>
            </a:r>
            <a:r>
              <a:rPr lang="fr-FR" dirty="0"/>
              <a:t>) Data vs </a:t>
            </a:r>
            <a:r>
              <a:rPr lang="fr-FR" dirty="0" err="1"/>
              <a:t>Behavior</a:t>
            </a:r>
            <a:endParaRPr lang="fr-FR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FF2C04B-D995-42BA-9C95-37D3BD1F3599}"/>
              </a:ext>
            </a:extLst>
          </p:cNvPr>
          <p:cNvSpPr/>
          <p:nvPr/>
        </p:nvSpPr>
        <p:spPr>
          <a:xfrm>
            <a:off x="3208867" y="3348566"/>
            <a:ext cx="1371600" cy="12784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3548E30E-7FFE-47FC-9AF2-792FB892BE6E}"/>
              </a:ext>
            </a:extLst>
          </p:cNvPr>
          <p:cNvSpPr/>
          <p:nvPr/>
        </p:nvSpPr>
        <p:spPr>
          <a:xfrm>
            <a:off x="7217833" y="3348566"/>
            <a:ext cx="635000" cy="108796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D0800-30C5-435F-8B6A-754561290431}"/>
              </a:ext>
            </a:extLst>
          </p:cNvPr>
          <p:cNvSpPr txBox="1"/>
          <p:nvPr/>
        </p:nvSpPr>
        <p:spPr>
          <a:xfrm>
            <a:off x="805074" y="2290234"/>
            <a:ext cx="561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An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unique via </a:t>
            </a:r>
            <a:r>
              <a:rPr lang="fr-FR" sz="2400" dirty="0" err="1"/>
              <a:t>its</a:t>
            </a:r>
            <a:r>
              <a:rPr lang="fr-FR" sz="2400" dirty="0"/>
              <a:t> « ID »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completely</a:t>
            </a:r>
            <a:r>
              <a:rPr lang="fr-FR" sz="2400" dirty="0"/>
              <a:t> </a:t>
            </a:r>
            <a:r>
              <a:rPr lang="fr-FR" sz="2400" dirty="0" err="1"/>
              <a:t>defined</a:t>
            </a:r>
            <a:r>
              <a:rPr lang="fr-FR" sz="2400" dirty="0"/>
              <a:t> via all </a:t>
            </a:r>
            <a:r>
              <a:rPr lang="fr-FR" sz="2400" dirty="0" err="1"/>
              <a:t>its</a:t>
            </a:r>
            <a:r>
              <a:rPr lang="fr-FR" sz="2400" dirty="0"/>
              <a:t> state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39D4-2DAC-4687-B5B4-851857D7E35E}"/>
              </a:ext>
            </a:extLst>
          </p:cNvPr>
          <p:cNvSpPr txBox="1"/>
          <p:nvPr/>
        </p:nvSpPr>
        <p:spPr>
          <a:xfrm>
            <a:off x="5468158" y="4516967"/>
            <a:ext cx="6323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Not </a:t>
            </a:r>
            <a:r>
              <a:rPr lang="fr-FR" sz="2400" dirty="0" err="1"/>
              <a:t>focusing</a:t>
            </a:r>
            <a:r>
              <a:rPr lang="fr-FR" sz="2400" dirty="0"/>
              <a:t> (</a:t>
            </a:r>
            <a:r>
              <a:rPr lang="fr-FR" sz="2400" dirty="0" err="1"/>
              <a:t>yet</a:t>
            </a:r>
            <a:r>
              <a:rPr lang="fr-FR" sz="2400" dirty="0"/>
              <a:t>) on </a:t>
            </a:r>
            <a:r>
              <a:rPr lang="fr-FR" sz="2400" dirty="0" err="1"/>
              <a:t>behavior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on </a:t>
            </a:r>
            <a:r>
              <a:rPr lang="fr-FR" sz="2400" dirty="0" err="1"/>
              <a:t>Entity</a:t>
            </a:r>
            <a:endParaRPr lang="fr-FR" sz="2400" dirty="0"/>
          </a:p>
          <a:p>
            <a:r>
              <a:rPr lang="fr-FR" sz="2400" dirty="0"/>
              <a:t>Assume </a:t>
            </a:r>
            <a:r>
              <a:rPr lang="fr-FR" sz="2400" dirty="0" err="1"/>
              <a:t>only</a:t>
            </a:r>
            <a:r>
              <a:rPr lang="fr-FR" sz="2400" dirty="0"/>
              <a:t> Getter/Setters</a:t>
            </a:r>
          </a:p>
          <a:p>
            <a:r>
              <a:rPr lang="fr-FR" sz="2400" dirty="0"/>
              <a:t>   + </a:t>
            </a:r>
            <a:r>
              <a:rPr lang="fr-FR" sz="2400" dirty="0" err="1"/>
              <a:t>Add</a:t>
            </a:r>
            <a:r>
              <a:rPr lang="fr-FR" sz="2400" dirty="0"/>
              <a:t>/</a:t>
            </a:r>
            <a:r>
              <a:rPr lang="fr-FR" sz="2400" dirty="0" err="1"/>
              <a:t>Remove</a:t>
            </a:r>
            <a:r>
              <a:rPr lang="fr-FR" sz="2400" dirty="0"/>
              <a:t> relations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Entities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Behavior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handle</a:t>
            </a:r>
            <a:r>
              <a:rPr lang="fr-FR" sz="2400" dirty="0"/>
              <a:t> by Service classes</a:t>
            </a:r>
            <a:br>
              <a:rPr lang="fr-FR" sz="2400" dirty="0"/>
            </a:br>
            <a:r>
              <a:rPr lang="fr-FR" sz="2400" dirty="0"/>
              <a:t> or </a:t>
            </a:r>
            <a:r>
              <a:rPr lang="fr-FR" sz="2400" dirty="0" err="1"/>
              <a:t>corresponding</a:t>
            </a:r>
            <a:r>
              <a:rPr lang="fr-FR" sz="2400" dirty="0"/>
              <a:t> Model class</a:t>
            </a:r>
          </a:p>
        </p:txBody>
      </p:sp>
    </p:spTree>
    <p:extLst>
      <p:ext uri="{BB962C8B-B14F-4D97-AF65-F5344CB8AC3E}">
        <p14:creationId xmlns:p14="http://schemas.microsoft.com/office/powerpoint/2010/main" val="33258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 : …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Technology</a:t>
            </a:r>
            <a:endParaRPr lang="fr-FR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E066B86-627F-4D40-A8EA-CD01C6DDA90E}"/>
              </a:ext>
            </a:extLst>
          </p:cNvPr>
          <p:cNvSpPr/>
          <p:nvPr/>
        </p:nvSpPr>
        <p:spPr>
          <a:xfrm>
            <a:off x="1725082" y="3644901"/>
            <a:ext cx="1066800" cy="11853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9C8A3-4550-4243-AF77-3BABCF4A5CCF}"/>
              </a:ext>
            </a:extLst>
          </p:cNvPr>
          <p:cNvSpPr txBox="1"/>
          <p:nvPr/>
        </p:nvSpPr>
        <p:spPr>
          <a:xfrm>
            <a:off x="982133" y="5046134"/>
            <a:ext cx="3447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Old « OLTP » </a:t>
            </a:r>
          </a:p>
          <a:p>
            <a:r>
              <a:rPr lang="fr-FR" dirty="0"/>
              <a:t>Transaction -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  <a:p>
            <a:endParaRPr lang="fr-FR" dirty="0"/>
          </a:p>
          <a:p>
            <a:r>
              <a:rPr lang="fr-FR" dirty="0"/>
              <a:t>Example: </a:t>
            </a:r>
            <a:r>
              <a:rPr lang="fr-FR" dirty="0" err="1"/>
              <a:t>Postgresql</a:t>
            </a:r>
            <a:r>
              <a:rPr lang="fr-FR" dirty="0"/>
              <a:t>, </a:t>
            </a:r>
            <a:r>
              <a:rPr lang="fr-FR" dirty="0" err="1"/>
              <a:t>Mysql</a:t>
            </a:r>
            <a:r>
              <a:rPr lang="fr-FR" dirty="0"/>
              <a:t>, Oracle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F50249-A750-44BB-BE0F-B54AE9A5D70D}"/>
              </a:ext>
            </a:extLst>
          </p:cNvPr>
          <p:cNvSpPr/>
          <p:nvPr/>
        </p:nvSpPr>
        <p:spPr>
          <a:xfrm>
            <a:off x="2074332" y="2709334"/>
            <a:ext cx="368300" cy="719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D4C1300-93DF-453F-AD1F-797E8AC9F667}"/>
              </a:ext>
            </a:extLst>
          </p:cNvPr>
          <p:cNvSpPr/>
          <p:nvPr/>
        </p:nvSpPr>
        <p:spPr>
          <a:xfrm>
            <a:off x="8663415" y="3434292"/>
            <a:ext cx="836083" cy="8762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36F63-E68E-4498-9E0C-9EDE404EEE18}"/>
              </a:ext>
            </a:extLst>
          </p:cNvPr>
          <p:cNvSpPr txBox="1"/>
          <p:nvPr/>
        </p:nvSpPr>
        <p:spPr>
          <a:xfrm>
            <a:off x="8149064" y="4465108"/>
            <a:ext cx="20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Key-Value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(HBase, Redis, ..)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0B1B5-94A1-4B58-B68A-53179D15CB2B}"/>
              </a:ext>
            </a:extLst>
          </p:cNvPr>
          <p:cNvSpPr txBox="1"/>
          <p:nvPr/>
        </p:nvSpPr>
        <p:spPr>
          <a:xfrm>
            <a:off x="7147709" y="2401785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 of scope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4197D79-9A02-40D2-9F5A-D00E91657065}"/>
              </a:ext>
            </a:extLst>
          </p:cNvPr>
          <p:cNvSpPr/>
          <p:nvPr/>
        </p:nvSpPr>
        <p:spPr>
          <a:xfrm>
            <a:off x="6394738" y="3429000"/>
            <a:ext cx="836083" cy="8762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7453-B863-4FA6-9DCA-0AADF0D0431B}"/>
              </a:ext>
            </a:extLst>
          </p:cNvPr>
          <p:cNvSpPr txBox="1"/>
          <p:nvPr/>
        </p:nvSpPr>
        <p:spPr>
          <a:xfrm>
            <a:off x="5806483" y="4465108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Mongodb</a:t>
            </a:r>
            <a:r>
              <a:rPr lang="fr-FR" dirty="0"/>
              <a:t>, </a:t>
            </a:r>
            <a:r>
              <a:rPr lang="fr-FR" dirty="0" err="1"/>
              <a:t>CouchDb</a:t>
            </a:r>
            <a:r>
              <a:rPr lang="fr-FR" dirty="0"/>
              <a:t>..)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A59B071-24E0-44CF-BD43-5A7035BB975D}"/>
              </a:ext>
            </a:extLst>
          </p:cNvPr>
          <p:cNvSpPr/>
          <p:nvPr/>
        </p:nvSpPr>
        <p:spPr>
          <a:xfrm>
            <a:off x="10466918" y="3429000"/>
            <a:ext cx="836083" cy="8762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EA31A-7DF0-4244-AD53-193B766E819B}"/>
              </a:ext>
            </a:extLst>
          </p:cNvPr>
          <p:cNvSpPr txBox="1"/>
          <p:nvPr/>
        </p:nvSpPr>
        <p:spPr>
          <a:xfrm>
            <a:off x="10344556" y="4459816"/>
            <a:ext cx="108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Graph DB</a:t>
            </a:r>
          </a:p>
          <a:p>
            <a:r>
              <a:rPr lang="fr-FR" dirty="0"/>
              <a:t>(Neo4j..)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C63D6F0-EF53-4919-9EA7-7C96D74879CC}"/>
              </a:ext>
            </a:extLst>
          </p:cNvPr>
          <p:cNvSpPr/>
          <p:nvPr/>
        </p:nvSpPr>
        <p:spPr>
          <a:xfrm>
            <a:off x="4886323" y="5425017"/>
            <a:ext cx="836083" cy="8762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47F62-711E-435C-BFDD-868FC82B7057}"/>
              </a:ext>
            </a:extLst>
          </p:cNvPr>
          <p:cNvSpPr txBox="1"/>
          <p:nvPr/>
        </p:nvSpPr>
        <p:spPr>
          <a:xfrm>
            <a:off x="5806483" y="5622575"/>
            <a:ext cx="5052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Object-</a:t>
            </a:r>
            <a:r>
              <a:rPr lang="fr-FR" dirty="0" err="1"/>
              <a:t>Oriented</a:t>
            </a:r>
            <a:r>
              <a:rPr lang="fr-FR" dirty="0"/>
              <a:t> DB</a:t>
            </a:r>
          </a:p>
          <a:p>
            <a:r>
              <a:rPr lang="fr-FR" dirty="0"/>
              <a:t>(Versant, Db4O, ? ..)</a:t>
            </a:r>
          </a:p>
          <a:p>
            <a:r>
              <a:rPr lang="fr-FR" dirty="0"/>
              <a:t>…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fine, but not viable/mature/</a:t>
            </a:r>
            <a:r>
              <a:rPr lang="fr-FR" dirty="0" err="1"/>
              <a:t>widespread</a:t>
            </a:r>
            <a:endParaRPr lang="fr-FR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80CBA3-3AD2-4FEB-86C3-C8EE8DB000EB}"/>
              </a:ext>
            </a:extLst>
          </p:cNvPr>
          <p:cNvSpPr/>
          <p:nvPr/>
        </p:nvSpPr>
        <p:spPr>
          <a:xfrm rot="16200000">
            <a:off x="7943064" y="-439117"/>
            <a:ext cx="270570" cy="7016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285F1-E2A7-42B0-A3A4-7A4F07D30EA4}"/>
              </a:ext>
            </a:extLst>
          </p:cNvPr>
          <p:cNvSpPr txBox="1"/>
          <p:nvPr/>
        </p:nvSpPr>
        <p:spPr>
          <a:xfrm>
            <a:off x="1786467" y="2286000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Focus on</a:t>
            </a:r>
          </a:p>
        </p:txBody>
      </p:sp>
    </p:spTree>
    <p:extLst>
      <p:ext uri="{BB962C8B-B14F-4D97-AF65-F5344CB8AC3E}">
        <p14:creationId xmlns:p14="http://schemas.microsoft.com/office/powerpoint/2010/main" val="16484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6" y="0"/>
            <a:ext cx="10515600" cy="24161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Object&lt;-&gt;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  <a:br>
              <a:rPr lang="fr-FR" dirty="0"/>
            </a:br>
            <a:r>
              <a:rPr lang="fr-FR" dirty="0"/>
              <a:t>… « The Vietnam of Computer Science »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A298A-C991-4F4F-8880-CB9035D3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4" y="2416175"/>
            <a:ext cx="6242084" cy="4144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BEBCE-0AA9-480B-B251-62A69B1C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03" y="2205697"/>
            <a:ext cx="4638364" cy="44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2809</Words>
  <Application>Microsoft Office PowerPoint</Application>
  <PresentationFormat>Widescreen</PresentationFormat>
  <Paragraphs>559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Architecture Design  Part1 : Entity (Domain)</vt:lpstr>
      <vt:lpstr>Step1 :  </vt:lpstr>
      <vt:lpstr>« Domain Driven Design » book</vt:lpstr>
      <vt:lpstr>« THE » Domain : fit your « Bounded Context »</vt:lpstr>
      <vt:lpstr>Step 2 : Classes for Domain</vt:lpstr>
      <vt:lpstr>UML … classes hierarchies? interfaces ?</vt:lpstr>
      <vt:lpstr>Focus on (Persistence) Data vs Behavior</vt:lpstr>
      <vt:lpstr>Step 3 : … Your Database Technology</vt:lpstr>
      <vt:lpstr>Object&lt;-&gt; Relational Mapping … « The Vietnam of Computer Science » </vt:lpstr>
      <vt:lpstr>Mismatch in  Object (Class Hierarchy) &lt;-&gt; Table Storage</vt:lpstr>
      <vt:lpstr>Performances Mismatch …   Object with nested Child List &lt;-&gt; Join global table List</vt:lpstr>
      <vt:lpstr>Relations (Graph) between Entity</vt:lpstr>
      <vt:lpstr>Relations (Graph) between Entity  restrict to kernel « domain »</vt:lpstr>
      <vt:lpstr>Entity – Model … same managed Lyfecycle</vt:lpstr>
      <vt:lpstr>DTO - Entity – Model – Service … different managed Lyfecycle</vt:lpstr>
      <vt:lpstr>Relations Cardinality OneToMany &amp; ManyToOne</vt:lpstr>
      <vt:lpstr>Split (materialize) ManyToMany relations</vt:lpstr>
      <vt:lpstr>ManyToOne = pointer/reference/ Foreign Key</vt:lpstr>
      <vt:lpstr>ManyToOne =&gt; always(?) use non default  fetch = FetchType.LAZY</vt:lpstr>
      <vt:lpstr>Lazy Loading: load only ONCE, on first access ( instrumented code )</vt:lpstr>
      <vt:lpstr>findById() remote « select » calls … only if caches 1+2 miss</vt:lpstr>
      <vt:lpstr>OneToMany : List  with mappedBy relation</vt:lpstr>
      <vt:lpstr>Unmapped « Hidden » OneToMany .. Same DB, different JPA mapping </vt:lpstr>
      <vt:lpstr>Owner.List    &lt;-&gt;   Element.owner  redundant data to be consistent</vt:lpstr>
      <vt:lpstr>Caching Invalidations for Mapped @OneToMany</vt:lpstr>
      <vt:lpstr>Caching Invalidation Difference  between mapped @OneToMany / inverse @ManyToOne</vt:lpstr>
      <vt:lpstr>Multiple (Fixed) List1,List2 for same Entities ?</vt:lpstr>
      <vt:lpstr>« List » Entity</vt:lpstr>
      <vt:lpstr>Notice.. IOT Tables for « list elements »</vt:lpstr>
      <vt:lpstr>Notice.. Reverse INDEX for fast lookup  « Y » are in « lists » : memberships</vt:lpstr>
      <vt:lpstr>Multiple (Dynamic) Lists for same Entities ?</vt:lpstr>
      <vt:lpstr>Mapping for List  allow Duplicates? preserve Order? Composite PK?</vt:lpstr>
      <vt:lpstr>Importance of correct Database Model</vt:lpstr>
      <vt:lpstr>Good Architecture =                Optimized Database Architecture       AND  Correct JPA Mapping      AND  Correct Config (Cache/Invalidation)      AND  Correct Code </vt:lpstr>
      <vt:lpstr>Next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28</cp:revision>
  <dcterms:created xsi:type="dcterms:W3CDTF">2022-01-20T18:38:03Z</dcterms:created>
  <dcterms:modified xsi:type="dcterms:W3CDTF">2022-01-22T10:51:36Z</dcterms:modified>
</cp:coreProperties>
</file>