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96" r:id="rId4"/>
    <p:sldId id="288" r:id="rId5"/>
    <p:sldId id="298" r:id="rId6"/>
    <p:sldId id="299" r:id="rId7"/>
    <p:sldId id="289" r:id="rId8"/>
    <p:sldId id="305" r:id="rId9"/>
    <p:sldId id="294" r:id="rId10"/>
    <p:sldId id="293" r:id="rId11"/>
    <p:sldId id="295" r:id="rId12"/>
    <p:sldId id="297" r:id="rId13"/>
    <p:sldId id="375" r:id="rId14"/>
    <p:sldId id="456" r:id="rId15"/>
    <p:sldId id="315" r:id="rId16"/>
    <p:sldId id="331" r:id="rId17"/>
    <p:sldId id="330" r:id="rId18"/>
    <p:sldId id="459" r:id="rId19"/>
    <p:sldId id="431" r:id="rId20"/>
    <p:sldId id="362" r:id="rId21"/>
    <p:sldId id="361" r:id="rId22"/>
    <p:sldId id="306" r:id="rId23"/>
    <p:sldId id="313" r:id="rId24"/>
    <p:sldId id="290" r:id="rId25"/>
    <p:sldId id="372" r:id="rId26"/>
    <p:sldId id="373" r:id="rId27"/>
    <p:sldId id="374" r:id="rId28"/>
    <p:sldId id="304" r:id="rId29"/>
    <p:sldId id="332" r:id="rId30"/>
    <p:sldId id="27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A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3183-E4BD-478D-9BC9-0DA32425B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5548C-27DD-4C51-AEF5-8EA822C14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B45CC-130A-4546-A742-5759B81B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4FC3-5CF6-4DC9-B78C-C04459C2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6E8D-B54D-4361-824F-01F30719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46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F63E-38D2-4089-9ABF-38ACEFB0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47D1D-FF98-44F1-A789-4357BE2E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FB74-F6A6-4628-AE2C-812160F9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C1E0-16E7-4A22-96F3-F3378DF9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2EE9-0B62-45C1-93A5-03AD504C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84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8A38B-08C0-436A-B6C1-97E2CE0A9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66D36-CBC0-4F6C-81FB-FD0C2BB4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996D-8F21-48F3-AC44-3CFE4E44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68E14-8C53-4DFB-AF92-E0F266E9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F655-8046-4445-92D1-02D7EDBB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BCFA-4CDA-43A5-9AC1-F8255567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8FB0-90C8-4B1A-B4CD-CEF684AE9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6754-3611-4B32-9804-4C7170FD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8E3CA-8001-4822-96E0-87AD16F4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47E8-41B7-4FD1-ABB3-7E9568BF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0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0B7E-48C5-4ABE-BD40-50FB6ECC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859E3-6DAD-4E4E-9AD2-3629FE2FE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3A4C-F43F-4F19-B46F-9C112A65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E2E6-86E2-4AB7-8C17-DA5FC97B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FB905-3093-476C-938D-7E889DC4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36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E76B-A2AF-4AD1-8CA4-4925223A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8086-0C41-4DB4-A4F7-5FEF91AF1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A00C0-ABA7-49B4-BF5A-38EA851F2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5878A-7E0A-4B35-AF4C-87313EF7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F1685-42F5-4D9B-9A87-2CB5D025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93B38-F5F0-4944-8D81-7C84EA96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21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C997-E619-45B3-9C41-6BE4D8B4A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B1F97-785E-4477-B557-03AAE5C1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2F3FF-EC00-40DB-A2C6-3791B81B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7CD99-DF02-4B70-AD34-1ECCF7DF4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AAB74-6FF9-44B4-AB0F-EF4E10BBD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8E4F5-B701-4DF2-8875-ACF69ADF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3B33F-68BE-49AC-A8B2-BC5DBF52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E8E0E-CFC1-4068-AE4B-B366E498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06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FBDA-FAC7-4BB4-A6A1-EBB2A999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3CD9D-90A9-49DC-9ED1-A7055C97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CD9DD-C3ED-4679-8B9A-201EA643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E56EA-D3F0-44F4-A105-D71A2910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09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F170C-3666-4CB9-9ED8-F585CE4E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D3F62-E053-4CAC-B08E-7433F63C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44E5C-C0F3-4390-ACA2-713FE0E3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63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2BD8-091E-4B9A-80DE-29BB8264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5221-AA9D-45C3-9696-BC1A2BCDA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E1C88-0DF9-4C01-B57F-65EF31B07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34F46-F3CC-4891-AED2-9FE8EDC3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B9595-3070-4660-90E4-9B9828F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67C88-4335-4EDD-8C00-AAAB95F8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01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4A65-1BF1-422E-96C7-F1459F19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6DA59-EDC8-4D25-94C7-5407D3064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47E34-5987-4FBB-B219-B435EA89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B5C4C-7836-4F21-ABB8-AE22DB60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92FB5-89A3-437D-8F0A-3D26AE9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ECD22-B582-472C-90B9-CAD910D0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31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AD987-473F-4651-A258-F511873E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39C0C-6661-4F22-861D-38FA8A9D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0820-057A-40D7-B277-341C3E227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EA6B4-0BE9-4CC0-9073-5E5702DEE52C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67E9-B615-477C-A506-1753BA4A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29C1A-EE54-41CD-964E-7877B7A5A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94D-2E1D-4615-8C46-E092963139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79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A2E8-3E3A-4FFF-BAFC-B62D5BA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367" y="4536918"/>
            <a:ext cx="10292080" cy="548957"/>
          </a:xfrm>
        </p:spPr>
        <p:txBody>
          <a:bodyPr>
            <a:noAutofit/>
          </a:bodyPr>
          <a:lstStyle/>
          <a:p>
            <a:r>
              <a:rPr lang="fr-FR" sz="2000" dirty="0"/>
              <a:t>arnaud.nauwynck@gmail.com</a:t>
            </a:r>
          </a:p>
        </p:txBody>
      </p:sp>
      <p:pic>
        <p:nvPicPr>
          <p:cNvPr id="4" name="Picture 8" descr="Apache Spark — Wikipédia">
            <a:extLst>
              <a:ext uri="{FF2B5EF4-FFF2-40B4-BE49-F238E27FC236}">
                <a16:creationId xmlns:a16="http://schemas.microsoft.com/office/drawing/2014/main" id="{D17BFCE9-7BB2-429D-936E-A31B03F46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0" y="157623"/>
            <a:ext cx="3796019" cy="197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D664B1-9FDC-4701-A30C-EE554FDF197C}"/>
              </a:ext>
            </a:extLst>
          </p:cNvPr>
          <p:cNvSpPr txBox="1">
            <a:spLocks/>
          </p:cNvSpPr>
          <p:nvPr/>
        </p:nvSpPr>
        <p:spPr>
          <a:xfrm>
            <a:off x="1051543" y="5692945"/>
            <a:ext cx="10578471" cy="10074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This document:</a:t>
            </a:r>
          </a:p>
          <a:p>
            <a:r>
              <a:rPr lang="fr-FR" sz="2400" dirty="0"/>
              <a:t>https://github.com/Arnaud-Nauwynck/presentations/</a:t>
            </a:r>
            <a:br>
              <a:rPr lang="fr-FR" sz="2400" dirty="0"/>
            </a:br>
            <a:r>
              <a:rPr lang="fr-FR" sz="2400" dirty="0"/>
              <a:t> /</a:t>
            </a:r>
            <a:r>
              <a:rPr lang="fr-FR" sz="2400" dirty="0" err="1"/>
              <a:t>pres-bigdata</a:t>
            </a:r>
            <a:r>
              <a:rPr lang="fr-FR" sz="2400"/>
              <a:t>/12-sparkui-internals-plan-job-stage-task</a:t>
            </a:r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A3CEE-DA76-4B86-8531-FDBB05A5EA8A}"/>
              </a:ext>
            </a:extLst>
          </p:cNvPr>
          <p:cNvSpPr txBox="1"/>
          <p:nvPr/>
        </p:nvSpPr>
        <p:spPr>
          <a:xfrm>
            <a:off x="3012828" y="2128389"/>
            <a:ext cx="78030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/>
              <a:t>Spark UI, </a:t>
            </a:r>
            <a:r>
              <a:rPr lang="fr-FR" sz="4400" dirty="0" err="1"/>
              <a:t>Optimizer</a:t>
            </a:r>
            <a:r>
              <a:rPr lang="fr-FR" sz="4400" dirty="0"/>
              <a:t> </a:t>
            </a:r>
          </a:p>
          <a:p>
            <a:pPr algn="ctr"/>
            <a:r>
              <a:rPr lang="fr-FR" sz="4400" dirty="0"/>
              <a:t>&amp; </a:t>
            </a:r>
            <a:r>
              <a:rPr lang="fr-FR" sz="4400" dirty="0" err="1"/>
              <a:t>Internal</a:t>
            </a:r>
            <a:r>
              <a:rPr lang="fr-FR" sz="4400" dirty="0"/>
              <a:t> concepts </a:t>
            </a:r>
          </a:p>
          <a:p>
            <a:pPr algn="ctr"/>
            <a:r>
              <a:rPr lang="fr-FR" sz="4400" dirty="0"/>
              <a:t>(</a:t>
            </a:r>
            <a:r>
              <a:rPr lang="fr-FR" sz="4400" dirty="0" err="1"/>
              <a:t>PhysicalPlan</a:t>
            </a:r>
            <a:r>
              <a:rPr lang="fr-FR" sz="4400" dirty="0"/>
              <a:t>, Jobs, Stages, </a:t>
            </a:r>
            <a:r>
              <a:rPr lang="fr-FR" sz="4400" dirty="0" err="1"/>
              <a:t>Tasks</a:t>
            </a:r>
            <a:r>
              <a:rPr lang="fr-FR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098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C9D6-198B-4ED6-8ACB-771CD9CB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ui</a:t>
            </a:r>
            <a:r>
              <a:rPr lang="fr-FR" dirty="0"/>
              <a:t> [5/6]: </a:t>
            </a:r>
            <a:r>
              <a:rPr lang="fr-FR" dirty="0" err="1"/>
              <a:t>Executors</a:t>
            </a:r>
            <a:r>
              <a:rPr lang="fr-FR" dirty="0"/>
              <a:t> / 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857FE-FA17-474D-8C4B-EB76CE8F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960539"/>
            <a:ext cx="11836400" cy="35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1420-1100-46D2-A2A7-9AEBD143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5194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ui</a:t>
            </a:r>
            <a:r>
              <a:rPr lang="fr-FR" dirty="0"/>
              <a:t> [6/6] 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86398-207B-4878-AA58-4644315B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261"/>
            <a:ext cx="12192000" cy="42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2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25A8-543C-4648-999B-4516E38C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075" y="1"/>
            <a:ext cx="10515600" cy="902316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ui</a:t>
            </a:r>
            <a:r>
              <a:rPr lang="fr-FR" dirty="0"/>
              <a:t> [6/6] </a:t>
            </a:r>
            <a:r>
              <a:rPr lang="fr-FR" dirty="0" err="1"/>
              <a:t>Sql</a:t>
            </a:r>
            <a:r>
              <a:rPr lang="fr-FR" dirty="0"/>
              <a:t> </a:t>
            </a:r>
            <a:r>
              <a:rPr lang="fr-FR" dirty="0" err="1"/>
              <a:t>detail</a:t>
            </a:r>
            <a:r>
              <a:rPr lang="fr-FR" dirty="0"/>
              <a:t> for </a:t>
            </a:r>
            <a:r>
              <a:rPr lang="fr-FR" dirty="0" err="1"/>
              <a:t>query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7C9EB-2A85-4073-A678-AAF7CB39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46" y="902316"/>
            <a:ext cx="3770309" cy="5793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DFA06D-0A64-4EED-BB69-2A0EDE20B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21" y="1169957"/>
            <a:ext cx="3813559" cy="564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23C194-2E60-4539-AF13-515896DA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194" y="4643120"/>
            <a:ext cx="2758264" cy="22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6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8FEF-49F5-1C30-2906-0B8082FC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85" y="1036123"/>
            <a:ext cx="10515600" cy="4180561"/>
          </a:xfrm>
        </p:spPr>
        <p:txBody>
          <a:bodyPr/>
          <a:lstStyle/>
          <a:p>
            <a:pPr algn="ctr"/>
            <a:r>
              <a:rPr lang="fr-FR" dirty="0"/>
              <a:t>Spark </a:t>
            </a:r>
            <a:r>
              <a:rPr lang="fr-FR" dirty="0" err="1"/>
              <a:t>Internals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Logical</a:t>
            </a:r>
            <a:r>
              <a:rPr lang="fr-FR" dirty="0"/>
              <a:t>/</a:t>
            </a:r>
            <a:r>
              <a:rPr lang="fr-FR" dirty="0" err="1"/>
              <a:t>PhysicalPlan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Jobs - Stage - </a:t>
            </a:r>
            <a:r>
              <a:rPr lang="fr-FR" dirty="0" err="1"/>
              <a:t>Tasks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148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9BBB-63FA-2320-2F89-1F437905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0955"/>
            <a:ext cx="10515600" cy="4046855"/>
          </a:xfrm>
        </p:spPr>
        <p:txBody>
          <a:bodyPr/>
          <a:lstStyle/>
          <a:p>
            <a:pPr algn="ctr"/>
            <a:r>
              <a:rPr lang="fr-FR" dirty="0" err="1"/>
              <a:t>Sql</a:t>
            </a:r>
            <a:r>
              <a:rPr lang="fr-FR" dirty="0"/>
              <a:t> -&gt;  </a:t>
            </a:r>
            <a:r>
              <a:rPr lang="fr-FR" dirty="0" err="1"/>
              <a:t>parsed</a:t>
            </a:r>
            <a:r>
              <a:rPr lang="fr-FR" dirty="0"/>
              <a:t> AST -&gt;  </a:t>
            </a:r>
            <a:r>
              <a:rPr lang="fr-FR" dirty="0" err="1"/>
              <a:t>Dataset</a:t>
            </a:r>
            <a:r>
              <a:rPr lang="fr-FR" dirty="0"/>
              <a:t> + expression API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Optimisation: </a:t>
            </a:r>
            <a:r>
              <a:rPr lang="fr-FR" dirty="0" err="1"/>
              <a:t>re-write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LogicalPlan</a:t>
            </a:r>
            <a:r>
              <a:rPr lang="fr-FR" dirty="0"/>
              <a:t>  to  </a:t>
            </a:r>
            <a:r>
              <a:rPr lang="fr-FR" dirty="0" err="1"/>
              <a:t>PhysicalPlan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49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3C69-4420-460C-B5C1-08C41A1F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365125"/>
            <a:ext cx="1204976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SQL / </a:t>
            </a:r>
            <a:r>
              <a:rPr lang="fr-FR" sz="4000" dirty="0" err="1"/>
              <a:t>DataSet</a:t>
            </a:r>
            <a:r>
              <a:rPr lang="fr-FR" sz="4000" dirty="0"/>
              <a:t> -&gt;  AST -&gt; Catalyst -&gt; Code + RDD</a:t>
            </a:r>
          </a:p>
        </p:txBody>
      </p:sp>
      <p:pic>
        <p:nvPicPr>
          <p:cNvPr id="10242" name="Picture 2" descr="Catalyst Optimizer Diagram">
            <a:extLst>
              <a:ext uri="{FF2B5EF4-FFF2-40B4-BE49-F238E27FC236}">
                <a16:creationId xmlns:a16="http://schemas.microsoft.com/office/drawing/2014/main" id="{173B19F1-1C03-4D94-A709-19A8C884C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09813"/>
            <a:ext cx="97536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1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25AD-8423-4EF4-99DF-BF024BB0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Compiler </a:t>
            </a:r>
            <a:r>
              <a:rPr lang="fr-FR" dirty="0" err="1"/>
              <a:t>chain</a:t>
            </a:r>
            <a:r>
              <a:rPr lang="fr-FR" dirty="0"/>
              <a:t>: </a:t>
            </a:r>
            <a:r>
              <a:rPr lang="fr-FR" dirty="0" err="1"/>
              <a:t>Parser</a:t>
            </a:r>
            <a:r>
              <a:rPr lang="fr-FR" dirty="0"/>
              <a:t> -&gt; AST -&gt; 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AE52A-6F58-4EFC-A39A-F0D574E4028A}"/>
              </a:ext>
            </a:extLst>
          </p:cNvPr>
          <p:cNvSpPr txBox="1"/>
          <p:nvPr/>
        </p:nvSpPr>
        <p:spPr>
          <a:xfrm>
            <a:off x="635000" y="1783080"/>
            <a:ext cx="4382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Sql</a:t>
            </a:r>
            <a:r>
              <a:rPr lang="fr-FR" sz="3200" dirty="0"/>
              <a:t>&gt;  select  </a:t>
            </a:r>
            <a:r>
              <a:rPr lang="fr-FR" sz="3200" b="1" dirty="0"/>
              <a:t>(a+1)</a:t>
            </a:r>
            <a:r>
              <a:rPr lang="fr-FR" sz="3200" dirty="0"/>
              <a:t> </a:t>
            </a:r>
            <a:r>
              <a:rPr lang="fr-FR" sz="3200" dirty="0" err="1"/>
              <a:t>from</a:t>
            </a:r>
            <a:r>
              <a:rPr lang="fr-FR" sz="3200" dirty="0"/>
              <a:t>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59EE70-BC8B-4F26-9400-340F51B1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686" y="1783080"/>
            <a:ext cx="6153914" cy="445516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CB58F71-0640-4C9B-B3F2-F8C403CC6A1D}"/>
              </a:ext>
            </a:extLst>
          </p:cNvPr>
          <p:cNvSpPr/>
          <p:nvPr/>
        </p:nvSpPr>
        <p:spPr>
          <a:xfrm>
            <a:off x="1270000" y="2611120"/>
            <a:ext cx="756920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62002-F5ED-473F-9007-F53C8D1C765C}"/>
              </a:ext>
            </a:extLst>
          </p:cNvPr>
          <p:cNvSpPr txBox="1"/>
          <p:nvPr/>
        </p:nvSpPr>
        <p:spPr>
          <a:xfrm>
            <a:off x="2687320" y="3059667"/>
            <a:ext cx="11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3950B-44A5-422A-B189-DA9ECB510923}"/>
              </a:ext>
            </a:extLst>
          </p:cNvPr>
          <p:cNvSpPr/>
          <p:nvPr/>
        </p:nvSpPr>
        <p:spPr>
          <a:xfrm>
            <a:off x="2616200" y="3059668"/>
            <a:ext cx="12138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575B9C-FE4A-4B4F-A347-7A90F2B8110D}"/>
              </a:ext>
            </a:extLst>
          </p:cNvPr>
          <p:cNvSpPr txBox="1"/>
          <p:nvPr/>
        </p:nvSpPr>
        <p:spPr>
          <a:xfrm>
            <a:off x="2942448" y="378761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86BF9-79A9-45A4-8013-3D39EC4B1BCD}"/>
              </a:ext>
            </a:extLst>
          </p:cNvPr>
          <p:cNvSpPr/>
          <p:nvPr/>
        </p:nvSpPr>
        <p:spPr>
          <a:xfrm>
            <a:off x="2616200" y="3791188"/>
            <a:ext cx="12138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C31B76-0D74-4D25-BCF9-E940F5EAC522}"/>
              </a:ext>
            </a:extLst>
          </p:cNvPr>
          <p:cNvCxnSpPr/>
          <p:nvPr/>
        </p:nvCxnSpPr>
        <p:spPr>
          <a:xfrm flipH="1">
            <a:off x="2616200" y="4201160"/>
            <a:ext cx="40640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7EE5B2-48F4-43E5-BD7A-959F885736B7}"/>
              </a:ext>
            </a:extLst>
          </p:cNvPr>
          <p:cNvCxnSpPr>
            <a:cxnSpLocks/>
          </p:cNvCxnSpPr>
          <p:nvPr/>
        </p:nvCxnSpPr>
        <p:spPr>
          <a:xfrm>
            <a:off x="3461894" y="4201160"/>
            <a:ext cx="368175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E12407-5E62-49E3-A9BA-C9022A9CA8E9}"/>
              </a:ext>
            </a:extLst>
          </p:cNvPr>
          <p:cNvSpPr txBox="1"/>
          <p:nvPr/>
        </p:nvSpPr>
        <p:spPr>
          <a:xfrm>
            <a:off x="2190608" y="466137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B5DFDF-1AF4-4874-A098-4751FD27F611}"/>
              </a:ext>
            </a:extLst>
          </p:cNvPr>
          <p:cNvSpPr/>
          <p:nvPr/>
        </p:nvSpPr>
        <p:spPr>
          <a:xfrm>
            <a:off x="1864360" y="4664948"/>
            <a:ext cx="12138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195D8D-08FE-44BE-9837-1D2368E31B4A}"/>
              </a:ext>
            </a:extLst>
          </p:cNvPr>
          <p:cNvCxnSpPr>
            <a:stCxn id="19" idx="2"/>
          </p:cNvCxnSpPr>
          <p:nvPr/>
        </p:nvCxnSpPr>
        <p:spPr>
          <a:xfrm>
            <a:off x="2471295" y="5034280"/>
            <a:ext cx="2665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265B0F-6E00-4694-8724-EF4A8CD2E2AA}"/>
              </a:ext>
            </a:extLst>
          </p:cNvPr>
          <p:cNvSpPr txBox="1"/>
          <p:nvPr/>
        </p:nvSpPr>
        <p:spPr>
          <a:xfrm>
            <a:off x="2154540" y="520822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name</a:t>
            </a:r>
            <a:r>
              <a:rPr lang="fr-FR" dirty="0"/>
              <a:t>: « a 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2EFC6C-60DC-4C11-8603-AB1015BB640E}"/>
              </a:ext>
            </a:extLst>
          </p:cNvPr>
          <p:cNvSpPr txBox="1"/>
          <p:nvPr/>
        </p:nvSpPr>
        <p:spPr>
          <a:xfrm>
            <a:off x="3866137" y="4661375"/>
            <a:ext cx="76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Literal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BD2FEF-6674-4E7C-8947-7622FA7CE608}"/>
              </a:ext>
            </a:extLst>
          </p:cNvPr>
          <p:cNvSpPr/>
          <p:nvPr/>
        </p:nvSpPr>
        <p:spPr>
          <a:xfrm>
            <a:off x="3539889" y="4664948"/>
            <a:ext cx="121386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594FD2-AC88-46FB-9AB7-EE0C42E07EC4}"/>
              </a:ext>
            </a:extLst>
          </p:cNvPr>
          <p:cNvCxnSpPr>
            <a:stCxn id="24" idx="2"/>
          </p:cNvCxnSpPr>
          <p:nvPr/>
        </p:nvCxnSpPr>
        <p:spPr>
          <a:xfrm>
            <a:off x="4146824" y="5034280"/>
            <a:ext cx="2665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2653BB-6F7D-4E11-AA5E-CD2EFBE8EB07}"/>
              </a:ext>
            </a:extLst>
          </p:cNvPr>
          <p:cNvSpPr txBox="1"/>
          <p:nvPr/>
        </p:nvSpPr>
        <p:spPr>
          <a:xfrm>
            <a:off x="3830069" y="5208229"/>
            <a:ext cx="126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value: « 1 »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DB7DE8-75A0-47A3-89F7-887D949ED89D}"/>
              </a:ext>
            </a:extLst>
          </p:cNvPr>
          <p:cNvCxnSpPr/>
          <p:nvPr/>
        </p:nvCxnSpPr>
        <p:spPr>
          <a:xfrm>
            <a:off x="3221801" y="3437373"/>
            <a:ext cx="2665" cy="28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38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2CCE-F0A6-48C1-AB4F-1A333B2D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120" y="-14820"/>
            <a:ext cx="10515600" cy="1325563"/>
          </a:xfrm>
        </p:spPr>
        <p:txBody>
          <a:bodyPr/>
          <a:lstStyle/>
          <a:p>
            <a:r>
              <a:rPr lang="fr-FR" dirty="0"/>
              <a:t>Catalyst AST -&gt; </a:t>
            </a:r>
            <a:r>
              <a:rPr lang="fr-FR" dirty="0" err="1"/>
              <a:t>CodeGenerator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86C16-E92C-4982-A675-24F1A429E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001383"/>
            <a:ext cx="11785600" cy="206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90AB6-32F1-40A7-A621-57EBD924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" y="5032446"/>
            <a:ext cx="12192000" cy="1086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A6ED8-094C-49CC-8C8F-98547D02D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7364"/>
            <a:ext cx="12192000" cy="530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2A9121-B7D5-4D0C-BA19-6F2850F2A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" y="3281351"/>
            <a:ext cx="11877040" cy="17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1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AB7B-1C3C-ED74-EE3C-78405C16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65" y="1725930"/>
            <a:ext cx="10515600" cy="2617469"/>
          </a:xfrm>
        </p:spPr>
        <p:txBody>
          <a:bodyPr/>
          <a:lstStyle/>
          <a:p>
            <a:pPr algn="ctr"/>
            <a:r>
              <a:rPr lang="fr-FR" dirty="0"/>
              <a:t>Runtime </a:t>
            </a:r>
            <a:r>
              <a:rPr lang="fr-FR" dirty="0" err="1"/>
              <a:t>Execution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  </a:t>
            </a:r>
            <a:br>
              <a:rPr lang="fr-FR" dirty="0"/>
            </a:br>
            <a:r>
              <a:rPr lang="fr-FR" dirty="0" err="1"/>
              <a:t>Dataset</a:t>
            </a:r>
            <a:r>
              <a:rPr lang="fr-FR" dirty="0"/>
              <a:t> -&gt; RDD -&gt; Dag </a:t>
            </a:r>
            <a:r>
              <a:rPr lang="fr-FR" dirty="0" err="1"/>
              <a:t>Scheduler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-&gt; </a:t>
            </a:r>
            <a:r>
              <a:rPr lang="fr-FR" dirty="0" err="1"/>
              <a:t>Jobs,Stages,Tasks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53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Apache Spark: core concepts, architecture and internals">
            <a:extLst>
              <a:ext uri="{FF2B5EF4-FFF2-40B4-BE49-F238E27FC236}">
                <a16:creationId xmlns:a16="http://schemas.microsoft.com/office/drawing/2014/main" id="{38CCB2FE-755D-D47D-C4A5-51AFDE64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05" y="1673942"/>
            <a:ext cx="11753131" cy="36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06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651B-8E94-42A6-95DF-4C896A60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10AE8-2287-4BE5-B171-85DF7F3B16B0}"/>
              </a:ext>
            </a:extLst>
          </p:cNvPr>
          <p:cNvSpPr txBox="1"/>
          <p:nvPr/>
        </p:nvSpPr>
        <p:spPr>
          <a:xfrm>
            <a:off x="1813559" y="2270760"/>
            <a:ext cx="97118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What’s</a:t>
            </a:r>
            <a:r>
              <a:rPr lang="fr-FR" sz="2800" dirty="0"/>
              <a:t> visible </a:t>
            </a:r>
            <a:r>
              <a:rPr lang="fr-FR" sz="2800" dirty="0" err="1"/>
              <a:t>from</a:t>
            </a:r>
            <a:r>
              <a:rPr lang="fr-FR" sz="2800" dirty="0"/>
              <a:t> Spark-</a:t>
            </a:r>
            <a:r>
              <a:rPr lang="fr-FR" sz="2800" dirty="0" err="1"/>
              <a:t>ui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The concepts </a:t>
            </a:r>
            <a:r>
              <a:rPr lang="fr-FR" sz="2800" dirty="0" err="1"/>
              <a:t>behinds</a:t>
            </a:r>
            <a:r>
              <a:rPr lang="fr-FR" sz="2800" dirty="0"/>
              <a:t> </a:t>
            </a:r>
            <a:r>
              <a:rPr lang="fr-FR" sz="2800" dirty="0" err="1"/>
              <a:t>Dataset</a:t>
            </a:r>
            <a:r>
              <a:rPr lang="fr-FR" sz="2800" dirty="0"/>
              <a:t>/RDD </a:t>
            </a:r>
            <a:r>
              <a:rPr lang="fr-FR" sz="2800" dirty="0" err="1"/>
              <a:t>execution</a:t>
            </a:r>
            <a:r>
              <a:rPr lang="fr-FR" sz="2800" dirty="0"/>
              <a:t> : Job, Stage, </a:t>
            </a:r>
            <a:r>
              <a:rPr lang="fr-FR" sz="2800" dirty="0" err="1"/>
              <a:t>Task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The architecture of </a:t>
            </a:r>
            <a:r>
              <a:rPr lang="fr-FR" sz="2800" dirty="0" err="1"/>
              <a:t>deployment</a:t>
            </a:r>
            <a:r>
              <a:rPr lang="fr-FR" sz="2800" dirty="0"/>
              <a:t> :  Client, Driver, </a:t>
            </a:r>
            <a:r>
              <a:rPr lang="fr-FR" sz="2800" dirty="0" err="1"/>
              <a:t>Executor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68112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0ECD6-25CF-D550-816A-CEAF4739A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C1DA-A7EA-D211-BAA1-E3582C70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62" y="-12837"/>
            <a:ext cx="11318240" cy="1325563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Internal</a:t>
            </a:r>
            <a:r>
              <a:rPr lang="fr-FR" dirty="0"/>
              <a:t> Concepts… </a:t>
            </a:r>
            <a:br>
              <a:rPr lang="fr-FR" dirty="0"/>
            </a:br>
            <a:r>
              <a:rPr lang="fr-FR" dirty="0"/>
              <a:t>RDD, Job, Stage,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EDAF94-45B6-D74F-2A1A-892E2E6934B7}"/>
              </a:ext>
            </a:extLst>
          </p:cNvPr>
          <p:cNvSpPr/>
          <p:nvPr/>
        </p:nvSpPr>
        <p:spPr>
          <a:xfrm>
            <a:off x="6788321" y="3482345"/>
            <a:ext cx="694132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B10B8A-E7C2-8945-5FC6-9E8FB9402784}"/>
              </a:ext>
            </a:extLst>
          </p:cNvPr>
          <p:cNvSpPr txBox="1"/>
          <p:nvPr/>
        </p:nvSpPr>
        <p:spPr>
          <a:xfrm>
            <a:off x="6849281" y="359349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CC2651-1148-BD1E-EC46-8DC6830CC485}"/>
              </a:ext>
            </a:extLst>
          </p:cNvPr>
          <p:cNvSpPr/>
          <p:nvPr/>
        </p:nvSpPr>
        <p:spPr>
          <a:xfrm>
            <a:off x="7482452" y="4294236"/>
            <a:ext cx="884777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2F170A-6DE1-80A6-5606-83C241EA033C}"/>
              </a:ext>
            </a:extLst>
          </p:cNvPr>
          <p:cNvSpPr txBox="1"/>
          <p:nvPr/>
        </p:nvSpPr>
        <p:spPr>
          <a:xfrm>
            <a:off x="7543413" y="4405386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FB7209-55E5-3B1B-7015-CA2782063534}"/>
              </a:ext>
            </a:extLst>
          </p:cNvPr>
          <p:cNvSpPr/>
          <p:nvPr/>
        </p:nvSpPr>
        <p:spPr>
          <a:xfrm>
            <a:off x="8241105" y="5145815"/>
            <a:ext cx="884777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4CD790-3890-4CFE-21CA-91C4A6E55370}"/>
              </a:ext>
            </a:extLst>
          </p:cNvPr>
          <p:cNvSpPr txBox="1"/>
          <p:nvPr/>
        </p:nvSpPr>
        <p:spPr>
          <a:xfrm>
            <a:off x="8302066" y="525696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</a:t>
            </a:r>
            <a:endParaRPr lang="fr-FR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03D6F4-6F66-9777-4327-C8B69542AFEA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7103763" y="4210187"/>
            <a:ext cx="427808" cy="329570"/>
          </a:xfrm>
          <a:prstGeom prst="bentConnector2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54">
            <a:extLst>
              <a:ext uri="{FF2B5EF4-FFF2-40B4-BE49-F238E27FC236}">
                <a16:creationId xmlns:a16="http://schemas.microsoft.com/office/drawing/2014/main" id="{C0545A07-6B7A-E4FC-06D7-79CEAA494B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3140" y="4999648"/>
            <a:ext cx="427808" cy="329570"/>
          </a:xfrm>
          <a:prstGeom prst="bentConnector2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7A117-7442-E4EC-E9BF-EC20054E776B}"/>
              </a:ext>
            </a:extLst>
          </p:cNvPr>
          <p:cNvSpPr/>
          <p:nvPr/>
        </p:nvSpPr>
        <p:spPr>
          <a:xfrm>
            <a:off x="3530601" y="4625373"/>
            <a:ext cx="72813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8802B6-F4A1-442F-F5B7-EC124D1F526D}"/>
              </a:ext>
            </a:extLst>
          </p:cNvPr>
          <p:cNvCxnSpPr>
            <a:cxnSpLocks/>
          </p:cNvCxnSpPr>
          <p:nvPr/>
        </p:nvCxnSpPr>
        <p:spPr>
          <a:xfrm flipH="1">
            <a:off x="5496076" y="5620113"/>
            <a:ext cx="26791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7F7459-003E-3EFB-34A9-A3405B91CC94}"/>
              </a:ext>
            </a:extLst>
          </p:cNvPr>
          <p:cNvSpPr txBox="1"/>
          <p:nvPr/>
        </p:nvSpPr>
        <p:spPr>
          <a:xfrm>
            <a:off x="3597149" y="46253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134F6C-E1E1-1664-DA13-5BD376C4A51E}"/>
              </a:ext>
            </a:extLst>
          </p:cNvPr>
          <p:cNvSpPr/>
          <p:nvPr/>
        </p:nvSpPr>
        <p:spPr>
          <a:xfrm>
            <a:off x="4257523" y="5406208"/>
            <a:ext cx="1112762" cy="4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B27700-A1BE-C2EB-DF6C-B1C2691B603B}"/>
              </a:ext>
            </a:extLst>
          </p:cNvPr>
          <p:cNvSpPr txBox="1"/>
          <p:nvPr/>
        </p:nvSpPr>
        <p:spPr>
          <a:xfrm>
            <a:off x="4311975" y="5418155"/>
            <a:ext cx="9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707E6B-C2F1-D12D-1E15-2F48FFE206B4}"/>
              </a:ext>
            </a:extLst>
          </p:cNvPr>
          <p:cNvCxnSpPr>
            <a:cxnSpLocks/>
          </p:cNvCxnSpPr>
          <p:nvPr/>
        </p:nvCxnSpPr>
        <p:spPr>
          <a:xfrm flipH="1" flipV="1">
            <a:off x="3048593" y="4158948"/>
            <a:ext cx="448734" cy="5694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C49839A-B93D-6130-15F3-CDE7582AFA53}"/>
              </a:ext>
            </a:extLst>
          </p:cNvPr>
          <p:cNvSpPr/>
          <p:nvPr/>
        </p:nvSpPr>
        <p:spPr>
          <a:xfrm>
            <a:off x="2864540" y="3760765"/>
            <a:ext cx="72813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FE9655-754F-0436-6575-14A15228A935}"/>
              </a:ext>
            </a:extLst>
          </p:cNvPr>
          <p:cNvSpPr txBox="1"/>
          <p:nvPr/>
        </p:nvSpPr>
        <p:spPr>
          <a:xfrm>
            <a:off x="2931088" y="37607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CB5ABD-1ED5-0F06-B7AF-B91A98E2DC7C}"/>
              </a:ext>
            </a:extLst>
          </p:cNvPr>
          <p:cNvCxnSpPr>
            <a:cxnSpLocks/>
          </p:cNvCxnSpPr>
          <p:nvPr/>
        </p:nvCxnSpPr>
        <p:spPr>
          <a:xfrm flipH="1" flipV="1">
            <a:off x="2618727" y="3620426"/>
            <a:ext cx="193912" cy="2840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FC1C10D-519E-C43D-44EF-1FC005972B98}"/>
              </a:ext>
            </a:extLst>
          </p:cNvPr>
          <p:cNvSpPr txBox="1"/>
          <p:nvPr/>
        </p:nvSpPr>
        <p:spPr>
          <a:xfrm>
            <a:off x="2086479" y="3334006"/>
            <a:ext cx="253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 </a:t>
            </a:r>
            <a:r>
              <a:rPr lang="fr-FR" dirty="0" err="1"/>
              <a:t>lineage</a:t>
            </a:r>
            <a:r>
              <a:rPr lang="fr-FR" dirty="0"/>
              <a:t> </a:t>
            </a:r>
            <a:r>
              <a:rPr lang="fr-FR" dirty="0" err="1"/>
              <a:t>dependency</a:t>
            </a:r>
            <a:endParaRPr lang="fr-FR" dirty="0"/>
          </a:p>
        </p:txBody>
      </p: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E056CD45-24AE-27BF-8836-68F1EF6369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69196" y="5149078"/>
            <a:ext cx="427808" cy="329570"/>
          </a:xfrm>
          <a:prstGeom prst="bentConnector2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F4FB36F-D742-6FEB-C656-C71935A4E47D}"/>
              </a:ext>
            </a:extLst>
          </p:cNvPr>
          <p:cNvSpPr/>
          <p:nvPr/>
        </p:nvSpPr>
        <p:spPr>
          <a:xfrm>
            <a:off x="9271581" y="5912239"/>
            <a:ext cx="1493181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624F82-BD40-595C-B5DD-51160F2C2936}"/>
              </a:ext>
            </a:extLst>
          </p:cNvPr>
          <p:cNvSpPr txBox="1"/>
          <p:nvPr/>
        </p:nvSpPr>
        <p:spPr>
          <a:xfrm>
            <a:off x="9332542" y="6023389"/>
            <a:ext cx="13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TaskAttempt</a:t>
            </a:r>
            <a:endParaRPr lang="fr-FR" dirty="0"/>
          </a:p>
        </p:txBody>
      </p:sp>
      <p:cxnSp>
        <p:nvCxnSpPr>
          <p:cNvPr id="98" name="Straight Arrow Connector 54">
            <a:extLst>
              <a:ext uri="{FF2B5EF4-FFF2-40B4-BE49-F238E27FC236}">
                <a16:creationId xmlns:a16="http://schemas.microsoft.com/office/drawing/2014/main" id="{3E3E9D60-5E02-0953-80D4-B691175835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50512" y="5829366"/>
            <a:ext cx="427808" cy="329570"/>
          </a:xfrm>
          <a:prstGeom prst="bentConnector2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1158E5-05F7-3DFA-9BB5-35667996E057}"/>
              </a:ext>
            </a:extLst>
          </p:cNvPr>
          <p:cNvSpPr txBox="1"/>
          <p:nvPr/>
        </p:nvSpPr>
        <p:spPr>
          <a:xfrm>
            <a:off x="445219" y="1901045"/>
            <a:ext cx="4294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low-level</a:t>
            </a:r>
            <a:r>
              <a:rPr lang="fr-FR" dirty="0"/>
              <a:t> </a:t>
            </a:r>
            <a:r>
              <a:rPr lang="fr-FR" dirty="0" err="1"/>
              <a:t>spark-core</a:t>
            </a:r>
            <a:r>
              <a:rPr lang="fr-FR" dirty="0"/>
              <a:t> "</a:t>
            </a:r>
            <a:r>
              <a:rPr lang="fr-FR" dirty="0" err="1"/>
              <a:t>RDD.eval</a:t>
            </a:r>
            <a:r>
              <a:rPr lang="fr-FR" dirty="0"/>
              <a:t>()"</a:t>
            </a:r>
          </a:p>
          <a:p>
            <a:r>
              <a:rPr lang="fr-FR" dirty="0"/>
              <a:t>=&gt; trigger 1 Job,    </a:t>
            </a:r>
            <a:r>
              <a:rPr lang="fr-FR" dirty="0" err="1"/>
              <a:t>with</a:t>
            </a:r>
            <a:r>
              <a:rPr lang="fr-FR" dirty="0"/>
              <a:t> 1 or </a:t>
            </a:r>
            <a:r>
              <a:rPr lang="fr-FR" dirty="0" err="1"/>
              <a:t>several</a:t>
            </a:r>
            <a:r>
              <a:rPr lang="fr-FR" dirty="0"/>
              <a:t> Stages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DD97F-119C-E207-0D77-6914E1627702}"/>
              </a:ext>
            </a:extLst>
          </p:cNvPr>
          <p:cNvSpPr txBox="1"/>
          <p:nvPr/>
        </p:nvSpPr>
        <p:spPr>
          <a:xfrm>
            <a:off x="5496076" y="5677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B2333-1441-1F6F-9B90-D2E2C4E38CDA}"/>
              </a:ext>
            </a:extLst>
          </p:cNvPr>
          <p:cNvSpPr txBox="1"/>
          <p:nvPr/>
        </p:nvSpPr>
        <p:spPr>
          <a:xfrm>
            <a:off x="7046559" y="4581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FDFFF-F3F2-74EF-1C50-E1C09C9AEF5F}"/>
              </a:ext>
            </a:extLst>
          </p:cNvPr>
          <p:cNvSpPr txBox="1"/>
          <p:nvPr/>
        </p:nvSpPr>
        <p:spPr>
          <a:xfrm>
            <a:off x="7849875" y="5365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12C39-1B4C-51FC-8404-54F5730B9897}"/>
              </a:ext>
            </a:extLst>
          </p:cNvPr>
          <p:cNvSpPr txBox="1"/>
          <p:nvPr/>
        </p:nvSpPr>
        <p:spPr>
          <a:xfrm>
            <a:off x="8175246" y="626441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(or 2,3?)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7C964-30E1-4C73-3B06-9AA2A65501FD}"/>
              </a:ext>
            </a:extLst>
          </p:cNvPr>
          <p:cNvSpPr txBox="1"/>
          <p:nvPr/>
        </p:nvSpPr>
        <p:spPr>
          <a:xfrm>
            <a:off x="3922908" y="5649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9361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89578-37AE-8A02-7E18-DE579FCAD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427F-9023-F4D5-21F2-6B41FE6F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21285"/>
            <a:ext cx="11318240" cy="1325563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sql</a:t>
            </a:r>
            <a:r>
              <a:rPr lang="fr-FR" dirty="0"/>
              <a:t> </a:t>
            </a:r>
            <a:r>
              <a:rPr lang="fr-FR" dirty="0" err="1"/>
              <a:t>Internal</a:t>
            </a:r>
            <a:r>
              <a:rPr lang="fr-FR" dirty="0"/>
              <a:t> Concepts… </a:t>
            </a:r>
            <a:br>
              <a:rPr lang="fr-FR" dirty="0"/>
            </a:br>
            <a:r>
              <a:rPr lang="fr-FR" dirty="0" err="1"/>
              <a:t>SQLExecution</a:t>
            </a:r>
            <a:r>
              <a:rPr lang="fr-FR" dirty="0"/>
              <a:t>, Job, Stage,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0BA06-B8E8-390B-9A3E-00C22C406ECC}"/>
              </a:ext>
            </a:extLst>
          </p:cNvPr>
          <p:cNvSpPr/>
          <p:nvPr/>
        </p:nvSpPr>
        <p:spPr>
          <a:xfrm>
            <a:off x="6788321" y="3482345"/>
            <a:ext cx="694132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5FD702-B7A9-FA5B-A684-FF68F20D0A07}"/>
              </a:ext>
            </a:extLst>
          </p:cNvPr>
          <p:cNvSpPr txBox="1"/>
          <p:nvPr/>
        </p:nvSpPr>
        <p:spPr>
          <a:xfrm>
            <a:off x="6849281" y="359349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A3D1D5-2BFF-342C-D685-F097B7E3839F}"/>
              </a:ext>
            </a:extLst>
          </p:cNvPr>
          <p:cNvSpPr/>
          <p:nvPr/>
        </p:nvSpPr>
        <p:spPr>
          <a:xfrm>
            <a:off x="7482452" y="4294236"/>
            <a:ext cx="884777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8B5779-45FD-63B0-0E05-D335F08D9E73}"/>
              </a:ext>
            </a:extLst>
          </p:cNvPr>
          <p:cNvSpPr txBox="1"/>
          <p:nvPr/>
        </p:nvSpPr>
        <p:spPr>
          <a:xfrm>
            <a:off x="7543413" y="4405386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363C85-BE33-9A47-2A85-7CA32D62DCFC}"/>
              </a:ext>
            </a:extLst>
          </p:cNvPr>
          <p:cNvSpPr/>
          <p:nvPr/>
        </p:nvSpPr>
        <p:spPr>
          <a:xfrm>
            <a:off x="8241105" y="5145815"/>
            <a:ext cx="884777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A637A4-CC80-72AB-E8E4-AC8657EF082F}"/>
              </a:ext>
            </a:extLst>
          </p:cNvPr>
          <p:cNvSpPr txBox="1"/>
          <p:nvPr/>
        </p:nvSpPr>
        <p:spPr>
          <a:xfrm>
            <a:off x="8302066" y="525696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4D5689-CAA6-B4BB-C36F-F2FA1449FDAC}"/>
              </a:ext>
            </a:extLst>
          </p:cNvPr>
          <p:cNvSpPr/>
          <p:nvPr/>
        </p:nvSpPr>
        <p:spPr>
          <a:xfrm>
            <a:off x="6056427" y="2428087"/>
            <a:ext cx="1626521" cy="33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95E1BB-73EB-0DEC-72F2-FA4248CC9C74}"/>
              </a:ext>
            </a:extLst>
          </p:cNvPr>
          <p:cNvSpPr txBox="1"/>
          <p:nvPr/>
        </p:nvSpPr>
        <p:spPr>
          <a:xfrm>
            <a:off x="6146952" y="2382221"/>
            <a:ext cx="145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SQLExecution</a:t>
            </a:r>
            <a:endParaRPr lang="fr-F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BF567E-EF59-921C-9F09-44494FCB04A6}"/>
              </a:ext>
            </a:extLst>
          </p:cNvPr>
          <p:cNvCxnSpPr>
            <a:cxnSpLocks/>
          </p:cNvCxnSpPr>
          <p:nvPr/>
        </p:nvCxnSpPr>
        <p:spPr>
          <a:xfrm>
            <a:off x="6436602" y="2911441"/>
            <a:ext cx="249489" cy="4524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E654217-82E1-78C9-23C8-01E5C5932985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7103763" y="4210187"/>
            <a:ext cx="427808" cy="329570"/>
          </a:xfrm>
          <a:prstGeom prst="bentConnector2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54">
            <a:extLst>
              <a:ext uri="{FF2B5EF4-FFF2-40B4-BE49-F238E27FC236}">
                <a16:creationId xmlns:a16="http://schemas.microsoft.com/office/drawing/2014/main" id="{B4B050C1-1CA6-A649-8D99-849DF209F0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3140" y="4999648"/>
            <a:ext cx="427808" cy="329570"/>
          </a:xfrm>
          <a:prstGeom prst="bentConnector2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250E45B-E668-8979-A73F-8EB94569180F}"/>
              </a:ext>
            </a:extLst>
          </p:cNvPr>
          <p:cNvSpPr/>
          <p:nvPr/>
        </p:nvSpPr>
        <p:spPr>
          <a:xfrm>
            <a:off x="3530601" y="4625373"/>
            <a:ext cx="72813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B2104-6F5D-85DD-305B-5135978E29E8}"/>
              </a:ext>
            </a:extLst>
          </p:cNvPr>
          <p:cNvCxnSpPr>
            <a:cxnSpLocks/>
          </p:cNvCxnSpPr>
          <p:nvPr/>
        </p:nvCxnSpPr>
        <p:spPr>
          <a:xfrm flipH="1">
            <a:off x="5496076" y="5620113"/>
            <a:ext cx="26791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228923-93BB-CF54-B1B6-453D12948B9A}"/>
              </a:ext>
            </a:extLst>
          </p:cNvPr>
          <p:cNvSpPr txBox="1"/>
          <p:nvPr/>
        </p:nvSpPr>
        <p:spPr>
          <a:xfrm>
            <a:off x="3597149" y="46253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23E601-DA93-D411-527F-503C2BFE299F}"/>
              </a:ext>
            </a:extLst>
          </p:cNvPr>
          <p:cNvSpPr/>
          <p:nvPr/>
        </p:nvSpPr>
        <p:spPr>
          <a:xfrm>
            <a:off x="4257523" y="5406208"/>
            <a:ext cx="1112762" cy="42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662D4-6A22-F6D2-0D62-5CC08CAB8CB8}"/>
              </a:ext>
            </a:extLst>
          </p:cNvPr>
          <p:cNvSpPr txBox="1"/>
          <p:nvPr/>
        </p:nvSpPr>
        <p:spPr>
          <a:xfrm>
            <a:off x="4311975" y="5418155"/>
            <a:ext cx="9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Partition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34A6F6-30AA-BA86-1798-9BC6F7AAAA5A}"/>
              </a:ext>
            </a:extLst>
          </p:cNvPr>
          <p:cNvCxnSpPr>
            <a:cxnSpLocks/>
          </p:cNvCxnSpPr>
          <p:nvPr/>
        </p:nvCxnSpPr>
        <p:spPr>
          <a:xfrm flipH="1" flipV="1">
            <a:off x="3048593" y="4158948"/>
            <a:ext cx="448734" cy="5694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3C70433-F1B1-B7A6-5172-742B8CC6A2C7}"/>
              </a:ext>
            </a:extLst>
          </p:cNvPr>
          <p:cNvSpPr/>
          <p:nvPr/>
        </p:nvSpPr>
        <p:spPr>
          <a:xfrm>
            <a:off x="2864540" y="3760765"/>
            <a:ext cx="72813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CF348A-F2A6-1C44-52C0-55FEF96D6C45}"/>
              </a:ext>
            </a:extLst>
          </p:cNvPr>
          <p:cNvSpPr txBox="1"/>
          <p:nvPr/>
        </p:nvSpPr>
        <p:spPr>
          <a:xfrm>
            <a:off x="2931088" y="37607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2B4720-7350-BB4D-5AE8-7F50547155C1}"/>
              </a:ext>
            </a:extLst>
          </p:cNvPr>
          <p:cNvCxnSpPr>
            <a:cxnSpLocks/>
          </p:cNvCxnSpPr>
          <p:nvPr/>
        </p:nvCxnSpPr>
        <p:spPr>
          <a:xfrm flipH="1" flipV="1">
            <a:off x="2618727" y="3620426"/>
            <a:ext cx="193912" cy="2840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C7FB73F-C329-F889-3057-3AEA13CA6B01}"/>
              </a:ext>
            </a:extLst>
          </p:cNvPr>
          <p:cNvSpPr txBox="1"/>
          <p:nvPr/>
        </p:nvSpPr>
        <p:spPr>
          <a:xfrm>
            <a:off x="2086479" y="3334006"/>
            <a:ext cx="253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 </a:t>
            </a:r>
            <a:r>
              <a:rPr lang="fr-FR" dirty="0" err="1"/>
              <a:t>lineage</a:t>
            </a:r>
            <a:r>
              <a:rPr lang="fr-FR" dirty="0"/>
              <a:t> </a:t>
            </a:r>
            <a:r>
              <a:rPr lang="fr-FR" dirty="0" err="1"/>
              <a:t>dependency</a:t>
            </a:r>
            <a:endParaRPr lang="fr-FR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E703B74-CC2F-D6A9-FFCA-F404EBAA252E}"/>
              </a:ext>
            </a:extLst>
          </p:cNvPr>
          <p:cNvSpPr/>
          <p:nvPr/>
        </p:nvSpPr>
        <p:spPr>
          <a:xfrm>
            <a:off x="2812639" y="2419911"/>
            <a:ext cx="1046592" cy="33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C5159A-2E3B-D8AA-854D-CD240C303BCE}"/>
              </a:ext>
            </a:extLst>
          </p:cNvPr>
          <p:cNvSpPr txBox="1"/>
          <p:nvPr/>
        </p:nvSpPr>
        <p:spPr>
          <a:xfrm>
            <a:off x="2871089" y="2415940"/>
            <a:ext cx="91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endParaRPr lang="fr-FR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C77AF4-2CDA-FF35-AAA9-E1E1E30BACBC}"/>
              </a:ext>
            </a:extLst>
          </p:cNvPr>
          <p:cNvCxnSpPr>
            <a:cxnSpLocks/>
          </p:cNvCxnSpPr>
          <p:nvPr/>
        </p:nvCxnSpPr>
        <p:spPr>
          <a:xfrm flipH="1">
            <a:off x="3982532" y="2565430"/>
            <a:ext cx="195059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2FE7FDB4-25DD-1FBD-478A-64D3F635FD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69196" y="5149078"/>
            <a:ext cx="427808" cy="329570"/>
          </a:xfrm>
          <a:prstGeom prst="bentConnector2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27993F0-A579-1186-3139-18E8AF8DAA7A}"/>
              </a:ext>
            </a:extLst>
          </p:cNvPr>
          <p:cNvSpPr/>
          <p:nvPr/>
        </p:nvSpPr>
        <p:spPr>
          <a:xfrm>
            <a:off x="9271581" y="5912239"/>
            <a:ext cx="1493181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5ABBD2-5F43-1C07-202B-37181E38F42A}"/>
              </a:ext>
            </a:extLst>
          </p:cNvPr>
          <p:cNvSpPr txBox="1"/>
          <p:nvPr/>
        </p:nvSpPr>
        <p:spPr>
          <a:xfrm>
            <a:off x="9332542" y="6023389"/>
            <a:ext cx="135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TaskAttempt</a:t>
            </a:r>
            <a:endParaRPr lang="fr-FR" dirty="0"/>
          </a:p>
        </p:txBody>
      </p:sp>
      <p:cxnSp>
        <p:nvCxnSpPr>
          <p:cNvPr id="98" name="Straight Arrow Connector 54">
            <a:extLst>
              <a:ext uri="{FF2B5EF4-FFF2-40B4-BE49-F238E27FC236}">
                <a16:creationId xmlns:a16="http://schemas.microsoft.com/office/drawing/2014/main" id="{2CE31C65-26AB-1DED-82F6-8B5D0C799D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50512" y="5829366"/>
            <a:ext cx="427808" cy="329570"/>
          </a:xfrm>
          <a:prstGeom prst="bentConnector2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BF5220-BB33-9CC3-9F0E-AD40A8209273}"/>
              </a:ext>
            </a:extLst>
          </p:cNvPr>
          <p:cNvSpPr txBox="1"/>
          <p:nvPr/>
        </p:nvSpPr>
        <p:spPr>
          <a:xfrm>
            <a:off x="5496076" y="5677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ACA5B5-76E1-FD42-C620-196640CB9B93}"/>
              </a:ext>
            </a:extLst>
          </p:cNvPr>
          <p:cNvSpPr txBox="1"/>
          <p:nvPr/>
        </p:nvSpPr>
        <p:spPr>
          <a:xfrm>
            <a:off x="7046559" y="4581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7BF4394-D575-29F3-B338-705F15617EEF}"/>
              </a:ext>
            </a:extLst>
          </p:cNvPr>
          <p:cNvSpPr txBox="1"/>
          <p:nvPr/>
        </p:nvSpPr>
        <p:spPr>
          <a:xfrm>
            <a:off x="7849875" y="5365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5EE8C3-0ACD-8B57-6402-166551B6AF68}"/>
              </a:ext>
            </a:extLst>
          </p:cNvPr>
          <p:cNvSpPr txBox="1"/>
          <p:nvPr/>
        </p:nvSpPr>
        <p:spPr>
          <a:xfrm>
            <a:off x="8175246" y="626441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(or 2,3?)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9F1A03-93D9-3C18-1553-A4F59623F6CF}"/>
              </a:ext>
            </a:extLst>
          </p:cNvPr>
          <p:cNvSpPr txBox="1"/>
          <p:nvPr/>
        </p:nvSpPr>
        <p:spPr>
          <a:xfrm>
            <a:off x="3922908" y="5649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5F324E-854C-BD3D-1A1E-6FB5AE5C44A8}"/>
              </a:ext>
            </a:extLst>
          </p:cNvPr>
          <p:cNvSpPr txBox="1"/>
          <p:nvPr/>
        </p:nvSpPr>
        <p:spPr>
          <a:xfrm>
            <a:off x="2812639" y="1681842"/>
            <a:ext cx="507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high-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spark-sql</a:t>
            </a:r>
            <a:r>
              <a:rPr lang="fr-FR" dirty="0"/>
              <a:t> "</a:t>
            </a:r>
            <a:r>
              <a:rPr lang="fr-FR" dirty="0" err="1"/>
              <a:t>Dataset</a:t>
            </a:r>
            <a:r>
              <a:rPr lang="fr-FR" dirty="0"/>
              <a:t>.&lt;action&gt;()"</a:t>
            </a:r>
          </a:p>
          <a:p>
            <a:r>
              <a:rPr lang="fr-FR" dirty="0"/>
              <a:t>=&gt; trigger 1 or </a:t>
            </a:r>
            <a:r>
              <a:rPr lang="fr-FR" dirty="0" err="1"/>
              <a:t>Several</a:t>
            </a:r>
            <a:r>
              <a:rPr lang="fr-FR" dirty="0"/>
              <a:t> Jobs,  </a:t>
            </a:r>
            <a:r>
              <a:rPr lang="fr-FR" dirty="0" err="1"/>
              <a:t>with</a:t>
            </a:r>
            <a:r>
              <a:rPr lang="fr-FR" dirty="0"/>
              <a:t> 1 or </a:t>
            </a:r>
            <a:r>
              <a:rPr lang="fr-FR" dirty="0" err="1"/>
              <a:t>several</a:t>
            </a:r>
            <a:r>
              <a:rPr lang="fr-FR" dirty="0"/>
              <a:t> Stages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0D89DCB-976F-2F46-FC20-0051A984F401}"/>
              </a:ext>
            </a:extLst>
          </p:cNvPr>
          <p:cNvSpPr txBox="1"/>
          <p:nvPr/>
        </p:nvSpPr>
        <p:spPr>
          <a:xfrm>
            <a:off x="6349864" y="331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4A4A01-FAB7-375B-D16F-471DD91B9433}"/>
              </a:ext>
            </a:extLst>
          </p:cNvPr>
          <p:cNvSpPr txBox="1"/>
          <p:nvPr/>
        </p:nvSpPr>
        <p:spPr>
          <a:xfrm>
            <a:off x="4106680" y="4134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87947FD-6097-26F0-9EF0-272828DD0A4D}"/>
              </a:ext>
            </a:extLst>
          </p:cNvPr>
          <p:cNvCxnSpPr>
            <a:cxnSpLocks/>
          </p:cNvCxnSpPr>
          <p:nvPr/>
        </p:nvCxnSpPr>
        <p:spPr>
          <a:xfrm>
            <a:off x="3648836" y="2831412"/>
            <a:ext cx="457844" cy="16844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8DFC92-3824-F97D-D137-B4F416E0A32E}"/>
              </a:ext>
            </a:extLst>
          </p:cNvPr>
          <p:cNvCxnSpPr>
            <a:cxnSpLocks/>
          </p:cNvCxnSpPr>
          <p:nvPr/>
        </p:nvCxnSpPr>
        <p:spPr>
          <a:xfrm flipH="1" flipV="1">
            <a:off x="2562687" y="2182759"/>
            <a:ext cx="185424" cy="2453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94E38BA-7447-A766-AE28-CD20F1138791}"/>
              </a:ext>
            </a:extLst>
          </p:cNvPr>
          <p:cNvSpPr/>
          <p:nvPr/>
        </p:nvSpPr>
        <p:spPr>
          <a:xfrm>
            <a:off x="1608807" y="1794836"/>
            <a:ext cx="1046592" cy="330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5BD51-B07E-19B8-D14C-E5E2CA249FD4}"/>
              </a:ext>
            </a:extLst>
          </p:cNvPr>
          <p:cNvSpPr txBox="1"/>
          <p:nvPr/>
        </p:nvSpPr>
        <p:spPr>
          <a:xfrm>
            <a:off x="1673355" y="1749912"/>
            <a:ext cx="91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53CFBD-54E4-65A5-AA84-5D6245E4F5EA}"/>
              </a:ext>
            </a:extLst>
          </p:cNvPr>
          <p:cNvCxnSpPr>
            <a:cxnSpLocks/>
          </p:cNvCxnSpPr>
          <p:nvPr/>
        </p:nvCxnSpPr>
        <p:spPr>
          <a:xfrm flipH="1" flipV="1">
            <a:off x="1368549" y="1628022"/>
            <a:ext cx="193912" cy="2840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691BAB-EE5F-BBEC-7B81-3ECADAA3F62A}"/>
              </a:ext>
            </a:extLst>
          </p:cNvPr>
          <p:cNvSpPr txBox="1"/>
          <p:nvPr/>
        </p:nvSpPr>
        <p:spPr>
          <a:xfrm>
            <a:off x="584319" y="1262182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lineage</a:t>
            </a:r>
            <a:r>
              <a:rPr lang="fr-FR" dirty="0"/>
              <a:t> </a:t>
            </a:r>
            <a:r>
              <a:rPr lang="fr-FR" dirty="0" err="1"/>
              <a:t>dependency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051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1018-B540-4C6E-89C9-CC218C1A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21285"/>
            <a:ext cx="11318240" cy="1325563"/>
          </a:xfrm>
        </p:spPr>
        <p:txBody>
          <a:bodyPr/>
          <a:lstStyle/>
          <a:p>
            <a:pPr algn="ctr"/>
            <a:r>
              <a:rPr lang="fr-FR" dirty="0"/>
              <a:t>Spark </a:t>
            </a:r>
            <a:r>
              <a:rPr lang="fr-FR" dirty="0" err="1"/>
              <a:t>Internal</a:t>
            </a:r>
            <a:r>
              <a:rPr lang="fr-FR" dirty="0"/>
              <a:t> Concepts… </a:t>
            </a:r>
            <a:br>
              <a:rPr lang="fr-FR" dirty="0"/>
            </a:br>
            <a:r>
              <a:rPr lang="fr-FR" dirty="0"/>
              <a:t>SQL, Job, Stage,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12EB4-9B4E-4B5F-9510-A88600DAD1AB}"/>
              </a:ext>
            </a:extLst>
          </p:cNvPr>
          <p:cNvSpPr/>
          <p:nvPr/>
        </p:nvSpPr>
        <p:spPr>
          <a:xfrm>
            <a:off x="942340" y="2054736"/>
            <a:ext cx="118364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AE932-02DC-4182-BCBD-D277506A18BB}"/>
              </a:ext>
            </a:extLst>
          </p:cNvPr>
          <p:cNvSpPr txBox="1"/>
          <p:nvPr/>
        </p:nvSpPr>
        <p:spPr>
          <a:xfrm>
            <a:off x="1079500" y="2136770"/>
            <a:ext cx="91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B24ED-CCBE-4994-9B0E-CCDED0E3C37D}"/>
              </a:ext>
            </a:extLst>
          </p:cNvPr>
          <p:cNvSpPr/>
          <p:nvPr/>
        </p:nvSpPr>
        <p:spPr>
          <a:xfrm>
            <a:off x="995680" y="4185920"/>
            <a:ext cx="118364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B5B1A-9405-465F-AE2A-E2D097EF1480}"/>
              </a:ext>
            </a:extLst>
          </p:cNvPr>
          <p:cNvSpPr txBox="1"/>
          <p:nvPr/>
        </p:nvSpPr>
        <p:spPr>
          <a:xfrm>
            <a:off x="1132840" y="42679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832133-19D7-4A2B-84ED-13AB8182DAC2}"/>
              </a:ext>
            </a:extLst>
          </p:cNvPr>
          <p:cNvSpPr/>
          <p:nvPr/>
        </p:nvSpPr>
        <p:spPr>
          <a:xfrm>
            <a:off x="3149600" y="4185920"/>
            <a:ext cx="1683164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B4D12-A37E-4634-A560-2C3FB8D2D988}"/>
              </a:ext>
            </a:extLst>
          </p:cNvPr>
          <p:cNvSpPr txBox="1"/>
          <p:nvPr/>
        </p:nvSpPr>
        <p:spPr>
          <a:xfrm>
            <a:off x="3149600" y="4185920"/>
            <a:ext cx="1612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 </a:t>
            </a:r>
          </a:p>
          <a:p>
            <a:r>
              <a:rPr lang="fr-FR" dirty="0"/>
              <a:t>Transformation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434940-EE55-4BCA-A942-A93ECCC5CBAA}"/>
              </a:ext>
            </a:extLst>
          </p:cNvPr>
          <p:cNvCxnSpPr/>
          <p:nvPr/>
        </p:nvCxnSpPr>
        <p:spPr>
          <a:xfrm flipH="1">
            <a:off x="2260600" y="4683760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63F691-9F43-43CB-8D63-1D346AE6C88B}"/>
              </a:ext>
            </a:extLst>
          </p:cNvPr>
          <p:cNvSpPr txBox="1"/>
          <p:nvPr/>
        </p:nvSpPr>
        <p:spPr>
          <a:xfrm>
            <a:off x="2131060" y="4663422"/>
            <a:ext cx="1112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FDE67C-843A-4522-A3B3-9848870E2CAC}"/>
              </a:ext>
            </a:extLst>
          </p:cNvPr>
          <p:cNvCxnSpPr/>
          <p:nvPr/>
        </p:nvCxnSpPr>
        <p:spPr>
          <a:xfrm flipH="1">
            <a:off x="2260600" y="4275571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AAB3AF-BDD2-45B0-9016-1C5B6C1313CC}"/>
              </a:ext>
            </a:extLst>
          </p:cNvPr>
          <p:cNvSpPr txBox="1"/>
          <p:nvPr/>
        </p:nvSpPr>
        <p:spPr>
          <a:xfrm>
            <a:off x="2179320" y="3924434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1..* input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AD657F-899F-47A4-9F78-7E659AD611E2}"/>
              </a:ext>
            </a:extLst>
          </p:cNvPr>
          <p:cNvSpPr/>
          <p:nvPr/>
        </p:nvSpPr>
        <p:spPr>
          <a:xfrm>
            <a:off x="4297680" y="5367440"/>
            <a:ext cx="1683164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2958D-AD8D-4F04-8693-2F187ABD385C}"/>
              </a:ext>
            </a:extLst>
          </p:cNvPr>
          <p:cNvSpPr txBox="1"/>
          <p:nvPr/>
        </p:nvSpPr>
        <p:spPr>
          <a:xfrm>
            <a:off x="4410280" y="5424491"/>
            <a:ext cx="138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RDD 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A26FAD-1991-4781-AA71-50CFE01DA6A9}"/>
              </a:ext>
            </a:extLst>
          </p:cNvPr>
          <p:cNvCxnSpPr>
            <a:cxnSpLocks/>
          </p:cNvCxnSpPr>
          <p:nvPr/>
        </p:nvCxnSpPr>
        <p:spPr>
          <a:xfrm flipH="1" flipV="1">
            <a:off x="1854200" y="4998722"/>
            <a:ext cx="2372360" cy="66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0A188B-D64A-4DC7-AC9E-E2DCA0A29F0C}"/>
              </a:ext>
            </a:extLst>
          </p:cNvPr>
          <p:cNvSpPr txBox="1"/>
          <p:nvPr/>
        </p:nvSpPr>
        <p:spPr>
          <a:xfrm>
            <a:off x="1242850" y="5179816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input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8CEEF7-F9A6-4E60-9B83-145C70D752DC}"/>
              </a:ext>
            </a:extLst>
          </p:cNvPr>
          <p:cNvCxnSpPr>
            <a:cxnSpLocks/>
          </p:cNvCxnSpPr>
          <p:nvPr/>
        </p:nvCxnSpPr>
        <p:spPr>
          <a:xfrm>
            <a:off x="1587500" y="3332270"/>
            <a:ext cx="0" cy="73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0EF57A6-4512-4E03-AD1A-17957ADFB9BE}"/>
              </a:ext>
            </a:extLst>
          </p:cNvPr>
          <p:cNvSpPr/>
          <p:nvPr/>
        </p:nvSpPr>
        <p:spPr>
          <a:xfrm>
            <a:off x="3215640" y="1981116"/>
            <a:ext cx="1683164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25288-BC24-4E10-A2D6-2E9D186BB03D}"/>
              </a:ext>
            </a:extLst>
          </p:cNvPr>
          <p:cNvSpPr txBox="1"/>
          <p:nvPr/>
        </p:nvSpPr>
        <p:spPr>
          <a:xfrm>
            <a:off x="3215640" y="1981116"/>
            <a:ext cx="1612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</a:p>
          <a:p>
            <a:r>
              <a:rPr lang="fr-FR" dirty="0"/>
              <a:t>Transformation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F8F4D8-0E38-4DBA-8A26-338B1CD83305}"/>
              </a:ext>
            </a:extLst>
          </p:cNvPr>
          <p:cNvCxnSpPr/>
          <p:nvPr/>
        </p:nvCxnSpPr>
        <p:spPr>
          <a:xfrm flipH="1">
            <a:off x="2326640" y="2478956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4E5D7B-684D-4E6F-AC89-FD357FE20108}"/>
              </a:ext>
            </a:extLst>
          </p:cNvPr>
          <p:cNvSpPr txBox="1"/>
          <p:nvPr/>
        </p:nvSpPr>
        <p:spPr>
          <a:xfrm>
            <a:off x="2161540" y="2447872"/>
            <a:ext cx="1112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output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276780-00AC-451C-8111-9788190043FA}"/>
              </a:ext>
            </a:extLst>
          </p:cNvPr>
          <p:cNvCxnSpPr/>
          <p:nvPr/>
        </p:nvCxnSpPr>
        <p:spPr>
          <a:xfrm flipH="1">
            <a:off x="2326640" y="2070767"/>
            <a:ext cx="853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5019E3-FB3C-4722-B1BE-80E763B39C0E}"/>
              </a:ext>
            </a:extLst>
          </p:cNvPr>
          <p:cNvSpPr txBox="1"/>
          <p:nvPr/>
        </p:nvSpPr>
        <p:spPr>
          <a:xfrm>
            <a:off x="2179320" y="1734380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1..* input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9A8F9F-D823-4E0C-AD59-8FD0032CF11D}"/>
              </a:ext>
            </a:extLst>
          </p:cNvPr>
          <p:cNvSpPr/>
          <p:nvPr/>
        </p:nvSpPr>
        <p:spPr>
          <a:xfrm>
            <a:off x="4363720" y="3162636"/>
            <a:ext cx="1683164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BCFD23-53E3-457D-B183-7B891FC1191B}"/>
              </a:ext>
            </a:extLst>
          </p:cNvPr>
          <p:cNvSpPr txBox="1"/>
          <p:nvPr/>
        </p:nvSpPr>
        <p:spPr>
          <a:xfrm>
            <a:off x="4476320" y="3219687"/>
            <a:ext cx="178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Action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B03DDA-CF67-416B-B7FA-D0E3AB9E1A13}"/>
              </a:ext>
            </a:extLst>
          </p:cNvPr>
          <p:cNvCxnSpPr>
            <a:cxnSpLocks/>
          </p:cNvCxnSpPr>
          <p:nvPr/>
        </p:nvCxnSpPr>
        <p:spPr>
          <a:xfrm flipH="1" flipV="1">
            <a:off x="1920240" y="2793918"/>
            <a:ext cx="2372360" cy="66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D7950B5-4B98-4D5E-B192-DF5BA8407DE6}"/>
              </a:ext>
            </a:extLst>
          </p:cNvPr>
          <p:cNvSpPr txBox="1"/>
          <p:nvPr/>
        </p:nvSpPr>
        <p:spPr>
          <a:xfrm>
            <a:off x="1770380" y="2986916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input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44EE01-D930-4C27-BC56-0DAD247894DC}"/>
              </a:ext>
            </a:extLst>
          </p:cNvPr>
          <p:cNvSpPr/>
          <p:nvPr/>
        </p:nvSpPr>
        <p:spPr>
          <a:xfrm>
            <a:off x="6658015" y="2447872"/>
            <a:ext cx="118364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9A74D7-0C6D-47D3-A23A-00916EFDE1DE}"/>
              </a:ext>
            </a:extLst>
          </p:cNvPr>
          <p:cNvSpPr txBox="1"/>
          <p:nvPr/>
        </p:nvSpPr>
        <p:spPr>
          <a:xfrm>
            <a:off x="6658015" y="2559022"/>
            <a:ext cx="122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LogicalPlan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0F8B99-DC6E-4C19-A56B-9DEC93E13924}"/>
              </a:ext>
            </a:extLst>
          </p:cNvPr>
          <p:cNvSpPr/>
          <p:nvPr/>
        </p:nvSpPr>
        <p:spPr>
          <a:xfrm>
            <a:off x="6609611" y="4528400"/>
            <a:ext cx="1402224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0D0367-632D-4E3D-A05A-0BEE2F7D7D6C}"/>
              </a:ext>
            </a:extLst>
          </p:cNvPr>
          <p:cNvSpPr txBox="1"/>
          <p:nvPr/>
        </p:nvSpPr>
        <p:spPr>
          <a:xfrm>
            <a:off x="6609611" y="4639550"/>
            <a:ext cx="13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PhysicalPlan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FEAE52-60FD-49DF-8EE9-44B302F7DDE8}"/>
              </a:ext>
            </a:extLst>
          </p:cNvPr>
          <p:cNvSpPr/>
          <p:nvPr/>
        </p:nvSpPr>
        <p:spPr>
          <a:xfrm>
            <a:off x="9739559" y="2861619"/>
            <a:ext cx="694132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DF0F46-4CF1-4960-B20E-595C911BE74B}"/>
              </a:ext>
            </a:extLst>
          </p:cNvPr>
          <p:cNvSpPr txBox="1"/>
          <p:nvPr/>
        </p:nvSpPr>
        <p:spPr>
          <a:xfrm>
            <a:off x="9800519" y="2972769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C64516-F99B-46FE-BA68-337412A2D287}"/>
              </a:ext>
            </a:extLst>
          </p:cNvPr>
          <p:cNvSpPr/>
          <p:nvPr/>
        </p:nvSpPr>
        <p:spPr>
          <a:xfrm>
            <a:off x="2326640" y="5865891"/>
            <a:ext cx="691024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C33911-53BC-4DAE-8E14-10E2E84CC303}"/>
              </a:ext>
            </a:extLst>
          </p:cNvPr>
          <p:cNvSpPr txBox="1"/>
          <p:nvPr/>
        </p:nvSpPr>
        <p:spPr>
          <a:xfrm>
            <a:off x="2326640" y="5977041"/>
            <a:ext cx="60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384D58-6B49-479D-A805-FC2075304184}"/>
              </a:ext>
            </a:extLst>
          </p:cNvPr>
          <p:cNvSpPr/>
          <p:nvPr/>
        </p:nvSpPr>
        <p:spPr>
          <a:xfrm>
            <a:off x="10433690" y="3673510"/>
            <a:ext cx="884777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A62EFD-E7E9-4FD5-903E-E937C0E79721}"/>
              </a:ext>
            </a:extLst>
          </p:cNvPr>
          <p:cNvSpPr txBox="1"/>
          <p:nvPr/>
        </p:nvSpPr>
        <p:spPr>
          <a:xfrm>
            <a:off x="10494651" y="3784660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B72E26-5E3D-409C-A576-B6BC9141668D}"/>
              </a:ext>
            </a:extLst>
          </p:cNvPr>
          <p:cNvSpPr/>
          <p:nvPr/>
        </p:nvSpPr>
        <p:spPr>
          <a:xfrm>
            <a:off x="9358130" y="5129851"/>
            <a:ext cx="884777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96556-AE57-416F-B61A-E17793FCFF37}"/>
              </a:ext>
            </a:extLst>
          </p:cNvPr>
          <p:cNvSpPr txBox="1"/>
          <p:nvPr/>
        </p:nvSpPr>
        <p:spPr>
          <a:xfrm>
            <a:off x="9419091" y="5241001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5A4244-F373-486F-B152-11CA433AD564}"/>
              </a:ext>
            </a:extLst>
          </p:cNvPr>
          <p:cNvSpPr/>
          <p:nvPr/>
        </p:nvSpPr>
        <p:spPr>
          <a:xfrm>
            <a:off x="9007665" y="1591461"/>
            <a:ext cx="1486985" cy="545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578CF0-2065-4289-A718-A5BC284BDA4C}"/>
              </a:ext>
            </a:extLst>
          </p:cNvPr>
          <p:cNvSpPr txBox="1"/>
          <p:nvPr/>
        </p:nvSpPr>
        <p:spPr>
          <a:xfrm>
            <a:off x="9093590" y="1701435"/>
            <a:ext cx="145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SQLExecution</a:t>
            </a:r>
            <a:endParaRPr lang="fr-FR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76DD44-AD83-40BE-86C4-BE4A892355C7}"/>
              </a:ext>
            </a:extLst>
          </p:cNvPr>
          <p:cNvCxnSpPr>
            <a:cxnSpLocks/>
          </p:cNvCxnSpPr>
          <p:nvPr/>
        </p:nvCxnSpPr>
        <p:spPr>
          <a:xfrm>
            <a:off x="9387840" y="2290715"/>
            <a:ext cx="249489" cy="45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106B60-09F8-4EA5-8B71-025B4AF11795}"/>
              </a:ext>
            </a:extLst>
          </p:cNvPr>
          <p:cNvCxnSpPr>
            <a:cxnSpLocks/>
            <a:endCxn id="46" idx="1"/>
          </p:cNvCxnSpPr>
          <p:nvPr/>
        </p:nvCxnSpPr>
        <p:spPr>
          <a:xfrm rot="16200000" flipH="1">
            <a:off x="10055001" y="3589461"/>
            <a:ext cx="427808" cy="329570"/>
          </a:xfrm>
          <a:prstGeom prst="bentConnector2">
            <a:avLst/>
          </a:prstGeom>
          <a:ln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BA3F4F-28FB-439C-AA05-664F2D8E1FED}"/>
              </a:ext>
            </a:extLst>
          </p:cNvPr>
          <p:cNvCxnSpPr>
            <a:cxnSpLocks/>
          </p:cNvCxnSpPr>
          <p:nvPr/>
        </p:nvCxnSpPr>
        <p:spPr>
          <a:xfrm flipH="1">
            <a:off x="10060940" y="4395958"/>
            <a:ext cx="739140" cy="612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DA9D5EA-7FBA-46CE-9D80-4AB77A853882}"/>
              </a:ext>
            </a:extLst>
          </p:cNvPr>
          <p:cNvSpPr/>
          <p:nvPr/>
        </p:nvSpPr>
        <p:spPr>
          <a:xfrm>
            <a:off x="7606006" y="1739445"/>
            <a:ext cx="118364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315B5E-3051-497C-9C06-FAC4AAD65E46}"/>
              </a:ext>
            </a:extLst>
          </p:cNvPr>
          <p:cNvSpPr txBox="1"/>
          <p:nvPr/>
        </p:nvSpPr>
        <p:spPr>
          <a:xfrm>
            <a:off x="7606006" y="1850595"/>
            <a:ext cx="98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Analyzer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D4B38A-9BB3-474F-AA51-9F95EC510F18}"/>
              </a:ext>
            </a:extLst>
          </p:cNvPr>
          <p:cNvSpPr/>
          <p:nvPr/>
        </p:nvSpPr>
        <p:spPr>
          <a:xfrm>
            <a:off x="7606006" y="3475204"/>
            <a:ext cx="118364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6C8F6B-E299-48DC-8EAE-E3A8DCE544F8}"/>
              </a:ext>
            </a:extLst>
          </p:cNvPr>
          <p:cNvSpPr txBox="1"/>
          <p:nvPr/>
        </p:nvSpPr>
        <p:spPr>
          <a:xfrm>
            <a:off x="7606006" y="3586354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FECD05-55BD-4C2B-8097-37DC4604F7A5}"/>
              </a:ext>
            </a:extLst>
          </p:cNvPr>
          <p:cNvSpPr/>
          <p:nvPr/>
        </p:nvSpPr>
        <p:spPr>
          <a:xfrm>
            <a:off x="7582924" y="5364482"/>
            <a:ext cx="1183640" cy="58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8132C6-05E8-43D8-B2BE-3F182D351760}"/>
              </a:ext>
            </a:extLst>
          </p:cNvPr>
          <p:cNvSpPr txBox="1"/>
          <p:nvPr/>
        </p:nvSpPr>
        <p:spPr>
          <a:xfrm>
            <a:off x="7582924" y="5475632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Scheduler</a:t>
            </a:r>
            <a:endParaRPr lang="fr-FR" dirty="0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453B3BF-8525-4354-B7F0-13F165C051E1}"/>
              </a:ext>
            </a:extLst>
          </p:cNvPr>
          <p:cNvSpPr/>
          <p:nvPr/>
        </p:nvSpPr>
        <p:spPr>
          <a:xfrm rot="3663954">
            <a:off x="8480474" y="2048696"/>
            <a:ext cx="182340" cy="923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3DB19208-4259-4B8B-ABF6-276AECC5C045}"/>
              </a:ext>
            </a:extLst>
          </p:cNvPr>
          <p:cNvSpPr/>
          <p:nvPr/>
        </p:nvSpPr>
        <p:spPr>
          <a:xfrm>
            <a:off x="7305060" y="3359099"/>
            <a:ext cx="182340" cy="923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BBA4B523-50B4-456F-A214-85B922784C61}"/>
              </a:ext>
            </a:extLst>
          </p:cNvPr>
          <p:cNvSpPr/>
          <p:nvPr/>
        </p:nvSpPr>
        <p:spPr>
          <a:xfrm rot="16924185">
            <a:off x="8591712" y="4793933"/>
            <a:ext cx="182340" cy="923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564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413C-2457-430B-A33E-2CD99C7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70"/>
            <a:ext cx="12192000" cy="1873526"/>
          </a:xfrm>
        </p:spPr>
        <p:txBody>
          <a:bodyPr/>
          <a:lstStyle/>
          <a:p>
            <a:pPr algn="ctr"/>
            <a:r>
              <a:rPr lang="fr-FR" dirty="0"/>
              <a:t>DAG Job =  </a:t>
            </a:r>
            <a:r>
              <a:rPr lang="fr-FR" dirty="0" err="1"/>
              <a:t>list</a:t>
            </a:r>
            <a:r>
              <a:rPr lang="fr-FR" dirty="0"/>
              <a:t> of Stages</a:t>
            </a:r>
            <a:br>
              <a:rPr lang="fr-FR" dirty="0"/>
            </a:br>
            <a:r>
              <a:rPr lang="fr-FR" dirty="0" err="1"/>
              <a:t>each</a:t>
            </a:r>
            <a:r>
              <a:rPr lang="fr-FR" dirty="0"/>
              <a:t> Stage = N "</a:t>
            </a:r>
            <a:r>
              <a:rPr lang="fr-FR" dirty="0" err="1"/>
              <a:t>narrow</a:t>
            </a:r>
            <a:r>
              <a:rPr lang="fr-FR" dirty="0"/>
              <a:t>" transformations</a:t>
            </a:r>
            <a:br>
              <a:rPr lang="fr-FR" dirty="0"/>
            </a:br>
            <a:r>
              <a:rPr lang="fr-FR" dirty="0" err="1"/>
              <a:t>between</a:t>
            </a:r>
            <a:r>
              <a:rPr lang="fr-FR" dirty="0"/>
              <a:t> Stages = Exchange </a:t>
            </a:r>
            <a:r>
              <a:rPr lang="fr-FR" dirty="0" err="1"/>
              <a:t>Shuffle</a:t>
            </a:r>
            <a:r>
              <a:rPr lang="fr-FR" dirty="0"/>
              <a:t> ("Wide" transfo.)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28C52-D5F8-4D48-80B2-E155747E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92" y="1981200"/>
            <a:ext cx="3235708" cy="35052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9F9C974A-F468-4147-BAD1-308DBE75B1A2}"/>
              </a:ext>
            </a:extLst>
          </p:cNvPr>
          <p:cNvSpPr/>
          <p:nvPr/>
        </p:nvSpPr>
        <p:spPr>
          <a:xfrm>
            <a:off x="3850640" y="2387600"/>
            <a:ext cx="304800" cy="2783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44E42-6E50-4FAB-BD3C-231A6BC60C50}"/>
              </a:ext>
            </a:extLst>
          </p:cNvPr>
          <p:cNvSpPr txBox="1"/>
          <p:nvPr/>
        </p:nvSpPr>
        <p:spPr>
          <a:xfrm>
            <a:off x="523240" y="2717800"/>
            <a:ext cx="3723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stage = </a:t>
            </a:r>
          </a:p>
          <a:p>
            <a:r>
              <a:rPr lang="fr-FR" dirty="0"/>
              <a:t>Successive </a:t>
            </a:r>
            <a:r>
              <a:rPr lang="fr-FR" b="1" dirty="0"/>
              <a:t>Narrow </a:t>
            </a:r>
            <a:r>
              <a:rPr lang="fr-FR" dirty="0"/>
              <a:t>transformations</a:t>
            </a:r>
          </a:p>
          <a:p>
            <a:endParaRPr lang="fr-FR" dirty="0"/>
          </a:p>
          <a:p>
            <a:r>
              <a:rPr lang="fr-FR" dirty="0" err="1"/>
              <a:t>Bytecode</a:t>
            </a:r>
            <a:r>
              <a:rPr lang="fr-FR" dirty="0"/>
              <a:t> </a:t>
            </a:r>
            <a:r>
              <a:rPr lang="fr-FR" dirty="0" err="1"/>
              <a:t>generated</a:t>
            </a:r>
            <a:endParaRPr lang="fr-FR" dirty="0"/>
          </a:p>
          <a:p>
            <a:r>
              <a:rPr lang="fr-FR" dirty="0"/>
              <a:t>… </a:t>
            </a:r>
            <a:r>
              <a:rPr lang="fr-FR" dirty="0" err="1"/>
              <a:t>executed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Thread/Process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B1227-9CDE-4AFC-922D-2795EF4D9EF3}"/>
              </a:ext>
            </a:extLst>
          </p:cNvPr>
          <p:cNvSpPr/>
          <p:nvPr/>
        </p:nvSpPr>
        <p:spPr>
          <a:xfrm rot="16200000">
            <a:off x="5711273" y="5459412"/>
            <a:ext cx="304800" cy="939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4060F-6B61-4716-BB13-0B803B13A314}"/>
              </a:ext>
            </a:extLst>
          </p:cNvPr>
          <p:cNvSpPr txBox="1"/>
          <p:nvPr/>
        </p:nvSpPr>
        <p:spPr>
          <a:xfrm>
            <a:off x="4328160" y="5842951"/>
            <a:ext cx="106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Exchange</a:t>
            </a:r>
          </a:p>
          <a:p>
            <a:r>
              <a:rPr lang="fr-FR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000A1-F5BA-4C99-86E3-06812B66B703}"/>
              </a:ext>
            </a:extLst>
          </p:cNvPr>
          <p:cNvSpPr txBox="1"/>
          <p:nvPr/>
        </p:nvSpPr>
        <p:spPr>
          <a:xfrm>
            <a:off x="6333573" y="5435381"/>
            <a:ext cx="106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Exchange</a:t>
            </a:r>
          </a:p>
          <a:p>
            <a:r>
              <a:rPr lang="fr-FR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787B5-C05A-4B55-814D-F26105189ABF}"/>
              </a:ext>
            </a:extLst>
          </p:cNvPr>
          <p:cNvSpPr txBox="1"/>
          <p:nvPr/>
        </p:nvSpPr>
        <p:spPr>
          <a:xfrm>
            <a:off x="6004560" y="6348945"/>
            <a:ext cx="60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Wide</a:t>
            </a:r>
            <a:r>
              <a:rPr lang="fr-FR" dirty="0"/>
              <a:t> transformation  … </a:t>
            </a:r>
            <a:r>
              <a:rPr lang="fr-FR" dirty="0" err="1"/>
              <a:t>separation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successive </a:t>
            </a:r>
            <a:r>
              <a:rPr lang="fr-FR" b="1" dirty="0"/>
              <a:t>Stages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A06051F-7668-432A-9445-9E85E9C60FB7}"/>
              </a:ext>
            </a:extLst>
          </p:cNvPr>
          <p:cNvSpPr/>
          <p:nvPr/>
        </p:nvSpPr>
        <p:spPr>
          <a:xfrm rot="19192059">
            <a:off x="1699980" y="4614561"/>
            <a:ext cx="439932" cy="222371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701ECF-07FB-422A-A0EE-E6309F796CBE}"/>
              </a:ext>
            </a:extLst>
          </p:cNvPr>
          <p:cNvSpPr txBox="1"/>
          <p:nvPr/>
        </p:nvSpPr>
        <p:spPr>
          <a:xfrm>
            <a:off x="184577" y="5612565"/>
            <a:ext cx="2019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Job = </a:t>
            </a:r>
            <a:r>
              <a:rPr lang="fr-FR" dirty="0"/>
              <a:t> </a:t>
            </a:r>
          </a:p>
          <a:p>
            <a:r>
              <a:rPr lang="fr-FR" dirty="0"/>
              <a:t>Full DAG of Stages </a:t>
            </a:r>
          </a:p>
        </p:txBody>
      </p:sp>
    </p:spTree>
    <p:extLst>
      <p:ext uri="{BB962C8B-B14F-4D97-AF65-F5344CB8AC3E}">
        <p14:creationId xmlns:p14="http://schemas.microsoft.com/office/powerpoint/2010/main" val="22893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C949-E8C9-496A-8015-CF2A4CEE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example</a:t>
            </a:r>
            <a:r>
              <a:rPr lang="fr-FR" dirty="0"/>
              <a:t> Word Count </a:t>
            </a:r>
            <a:r>
              <a:rPr lang="fr-FR" dirty="0" err="1"/>
              <a:t>DAGs</a:t>
            </a:r>
            <a:br>
              <a:rPr lang="fr-FR" dirty="0"/>
            </a:br>
            <a:r>
              <a:rPr lang="fr-FR" dirty="0"/>
              <a:t>simple -vs- </a:t>
            </a:r>
            <a:r>
              <a:rPr lang="fr-FR" dirty="0" err="1"/>
              <a:t>repartition</a:t>
            </a:r>
            <a:r>
              <a:rPr lang="fr-FR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2591D-C900-4B94-B10C-7C0A91A7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1387668"/>
            <a:ext cx="3810024" cy="5460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BEE96-ECEA-4B89-85A2-EC31D779E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1387667"/>
            <a:ext cx="3479800" cy="547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82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B7F5C-C11D-5459-61FE-4B644CDD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1C9B-88A6-65C6-A0FC-75170E5A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0"/>
            <a:ext cx="10515600" cy="1291514"/>
          </a:xfrm>
        </p:spPr>
        <p:txBody>
          <a:bodyPr/>
          <a:lstStyle/>
          <a:p>
            <a:pPr algn="ctr"/>
            <a:r>
              <a:rPr lang="fr-FR" dirty="0"/>
              <a:t>Stage =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Tasks</a:t>
            </a:r>
            <a:r>
              <a:rPr lang="fr-FR" dirty="0"/>
              <a:t> : 1 per Partition</a:t>
            </a:r>
            <a:br>
              <a:rPr lang="fr-FR" dirty="0"/>
            </a:br>
            <a:r>
              <a:rPr lang="fr-FR" dirty="0"/>
              <a:t>...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scheduled</a:t>
            </a:r>
            <a:r>
              <a:rPr lang="fr-FR" dirty="0"/>
              <a:t> on an </a:t>
            </a:r>
            <a:r>
              <a:rPr lang="fr-FR" dirty="0" err="1"/>
              <a:t>executor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4C7C3-C417-1D5E-A11B-B84A396A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47" y="1466861"/>
            <a:ext cx="3235708" cy="3505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1B746E2-8A78-FD47-18A4-D7B9E1711AC3}"/>
              </a:ext>
            </a:extLst>
          </p:cNvPr>
          <p:cNvSpPr txBox="1"/>
          <p:nvPr/>
        </p:nvSpPr>
        <p:spPr>
          <a:xfrm>
            <a:off x="5260864" y="3291808"/>
            <a:ext cx="479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Tasks</a:t>
            </a:r>
            <a:r>
              <a:rPr lang="fr-FR" sz="2800" dirty="0"/>
              <a:t> "</a:t>
            </a:r>
            <a:r>
              <a:rPr lang="fr-FR" sz="2800" b="1" dirty="0" err="1"/>
              <a:t>eventTimeline</a:t>
            </a:r>
            <a:r>
              <a:rPr lang="fr-FR" sz="2800" dirty="0"/>
              <a:t>" for stage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A948F3-5A24-20CE-5792-B691862D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28" y="3883279"/>
            <a:ext cx="2116763" cy="2427348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A2853338-64B0-3680-BFAC-E0EA25B627F8}"/>
              </a:ext>
            </a:extLst>
          </p:cNvPr>
          <p:cNvSpPr/>
          <p:nvPr/>
        </p:nvSpPr>
        <p:spPr>
          <a:xfrm rot="18927780">
            <a:off x="4187529" y="3419840"/>
            <a:ext cx="467139" cy="926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FBE3C8-6CA3-2925-6BCD-D96DFBE37F62}"/>
              </a:ext>
            </a:extLst>
          </p:cNvPr>
          <p:cNvSpPr txBox="1"/>
          <p:nvPr/>
        </p:nvSpPr>
        <p:spPr>
          <a:xfrm>
            <a:off x="7599093" y="4096957"/>
            <a:ext cx="291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on </a:t>
            </a:r>
            <a:r>
              <a:rPr lang="fr-FR" dirty="0" err="1"/>
              <a:t>executor</a:t>
            </a:r>
            <a:r>
              <a:rPr lang="fr-FR" dirty="0"/>
              <a:t> 1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86D0F4F-67A9-3E19-8CDF-0711AE18B778}"/>
              </a:ext>
            </a:extLst>
          </p:cNvPr>
          <p:cNvSpPr/>
          <p:nvPr/>
        </p:nvSpPr>
        <p:spPr>
          <a:xfrm>
            <a:off x="7180694" y="3883278"/>
            <a:ext cx="267096" cy="8701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F38D05-8AE2-3DFB-0F22-2487F8FA4A44}"/>
              </a:ext>
            </a:extLst>
          </p:cNvPr>
          <p:cNvSpPr txBox="1"/>
          <p:nvPr/>
        </p:nvSpPr>
        <p:spPr>
          <a:xfrm>
            <a:off x="7599093" y="5035406"/>
            <a:ext cx="291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on </a:t>
            </a:r>
            <a:r>
              <a:rPr lang="fr-FR" dirty="0" err="1"/>
              <a:t>executor</a:t>
            </a:r>
            <a:r>
              <a:rPr lang="fr-FR" dirty="0"/>
              <a:t> 2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95FD3A2-5AB1-BFF8-CBCF-E284AC649A2E}"/>
              </a:ext>
            </a:extLst>
          </p:cNvPr>
          <p:cNvSpPr/>
          <p:nvPr/>
        </p:nvSpPr>
        <p:spPr>
          <a:xfrm>
            <a:off x="7180694" y="4821727"/>
            <a:ext cx="267096" cy="8701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5C7EC-8EAF-F56C-AA48-48FB8F0F88FC}"/>
              </a:ext>
            </a:extLst>
          </p:cNvPr>
          <p:cNvSpPr txBox="1"/>
          <p:nvPr/>
        </p:nvSpPr>
        <p:spPr>
          <a:xfrm>
            <a:off x="7599093" y="5973855"/>
            <a:ext cx="291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on </a:t>
            </a:r>
            <a:r>
              <a:rPr lang="fr-FR" dirty="0" err="1"/>
              <a:t>executor</a:t>
            </a:r>
            <a:r>
              <a:rPr lang="fr-FR" dirty="0"/>
              <a:t> 3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5AD35DBC-A38E-4428-A17D-A9162C5B23EF}"/>
              </a:ext>
            </a:extLst>
          </p:cNvPr>
          <p:cNvSpPr/>
          <p:nvPr/>
        </p:nvSpPr>
        <p:spPr>
          <a:xfrm>
            <a:off x="7180694" y="5760176"/>
            <a:ext cx="267096" cy="87019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015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2CBB-B6C0-CC84-5539-CD1E1F7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0184"/>
          </a:xfrm>
        </p:spPr>
        <p:txBody>
          <a:bodyPr/>
          <a:lstStyle/>
          <a:p>
            <a:pPr algn="ctr"/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fail, </a:t>
            </a:r>
            <a:r>
              <a:rPr lang="fr-FR" dirty="0" err="1"/>
              <a:t>Retry</a:t>
            </a:r>
            <a:r>
              <a:rPr lang="fr-FR" dirty="0"/>
              <a:t> </a:t>
            </a:r>
            <a:r>
              <a:rPr lang="fr-FR" dirty="0" err="1"/>
              <a:t>individually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41A6-5CAC-0E25-5D9C-1BAA72D7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18" y="2528125"/>
            <a:ext cx="2116763" cy="2427348"/>
          </a:xfrm>
          <a:prstGeom prst="rect">
            <a:avLst/>
          </a:prstGeom>
        </p:spPr>
      </p:pic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32504EC2-40D6-B07F-D83E-50B7ADF7C2F6}"/>
              </a:ext>
            </a:extLst>
          </p:cNvPr>
          <p:cNvSpPr/>
          <p:nvPr/>
        </p:nvSpPr>
        <p:spPr>
          <a:xfrm>
            <a:off x="2434014" y="3070474"/>
            <a:ext cx="217088" cy="203931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4AAD0BCE-C983-6656-D107-2D4E8772CA96}"/>
              </a:ext>
            </a:extLst>
          </p:cNvPr>
          <p:cNvSpPr/>
          <p:nvPr/>
        </p:nvSpPr>
        <p:spPr>
          <a:xfrm rot="20429407">
            <a:off x="2800228" y="3059520"/>
            <a:ext cx="330340" cy="623306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138A3-CBBF-4A34-6F26-FFE84D3F3F2B}"/>
              </a:ext>
            </a:extLst>
          </p:cNvPr>
          <p:cNvSpPr/>
          <p:nvPr/>
        </p:nvSpPr>
        <p:spPr>
          <a:xfrm>
            <a:off x="2651102" y="3618129"/>
            <a:ext cx="217088" cy="20393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CB01F-92CB-16E6-FB55-28D507D6A435}"/>
              </a:ext>
            </a:extLst>
          </p:cNvPr>
          <p:cNvSpPr txBox="1"/>
          <p:nvPr/>
        </p:nvSpPr>
        <p:spPr>
          <a:xfrm>
            <a:off x="4690413" y="2717588"/>
            <a:ext cx="65389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 err="1"/>
              <a:t>Tasks</a:t>
            </a:r>
            <a:r>
              <a:rPr lang="fr-FR" sz="3200" dirty="0"/>
              <a:t> </a:t>
            </a:r>
            <a:r>
              <a:rPr lang="fr-FR" sz="3200" dirty="0" err="1"/>
              <a:t>errors</a:t>
            </a:r>
            <a:r>
              <a:rPr lang="fr-FR" sz="3200" dirty="0"/>
              <a:t> are </a:t>
            </a:r>
            <a:r>
              <a:rPr lang="fr-FR" sz="3200" dirty="0" err="1"/>
              <a:t>automatically</a:t>
            </a:r>
            <a:r>
              <a:rPr lang="fr-FR" sz="3200" dirty="0"/>
              <a:t> </a:t>
            </a:r>
            <a:r>
              <a:rPr lang="fr-FR" sz="3200" dirty="0" err="1"/>
              <a:t>retryed</a:t>
            </a:r>
            <a:r>
              <a:rPr lang="fr-FR" sz="3200" dirty="0"/>
              <a:t> (</a:t>
            </a:r>
            <a:r>
              <a:rPr lang="fr-FR" sz="3200" dirty="0" err="1"/>
              <a:t>rescheduled</a:t>
            </a:r>
            <a:r>
              <a:rPr lang="fr-FR" sz="3200" dirty="0"/>
              <a:t>)</a:t>
            </a:r>
          </a:p>
          <a:p>
            <a:endParaRPr lang="fr-FR" sz="3200" dirty="0"/>
          </a:p>
          <a:p>
            <a:r>
              <a:rPr lang="fr-FR" sz="3200" dirty="0"/>
              <a:t>By default, </a:t>
            </a:r>
          </a:p>
          <a:p>
            <a:r>
              <a:rPr lang="fr-FR" sz="3200" dirty="0"/>
              <a:t>     </a:t>
            </a:r>
            <a:r>
              <a:rPr lang="fr-FR" sz="3200" b="1" dirty="0" err="1"/>
              <a:t>spark.task.maxFailures</a:t>
            </a:r>
            <a:r>
              <a:rPr lang="fr-FR" sz="3200" b="1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99677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0655-881B-6B24-D4B0-38DA20D1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50455"/>
          </a:xfrm>
        </p:spPr>
        <p:txBody>
          <a:bodyPr/>
          <a:lstStyle/>
          <a:p>
            <a:pPr algn="ctr"/>
            <a:r>
              <a:rPr lang="fr-FR" dirty="0"/>
              <a:t>Stage </a:t>
            </a:r>
            <a:r>
              <a:rPr lang="fr-FR" dirty="0" err="1"/>
              <a:t>Retry</a:t>
            </a:r>
            <a:r>
              <a:rPr lang="fr-F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2730E-9E19-91E5-20A8-AFEB77C0A7EA}"/>
              </a:ext>
            </a:extLst>
          </p:cNvPr>
          <p:cNvSpPr txBox="1"/>
          <p:nvPr/>
        </p:nvSpPr>
        <p:spPr>
          <a:xfrm>
            <a:off x="5414037" y="1160512"/>
            <a:ext cx="65140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"Stage" </a:t>
            </a:r>
            <a:r>
              <a:rPr lang="fr-FR" sz="2800" dirty="0" err="1"/>
              <a:t>failures</a:t>
            </a:r>
            <a:r>
              <a:rPr lang="fr-FR" sz="2800" dirty="0"/>
              <a:t>, are </a:t>
            </a:r>
            <a:r>
              <a:rPr lang="fr-FR" sz="2800" dirty="0" err="1"/>
              <a:t>also</a:t>
            </a:r>
            <a:r>
              <a:rPr lang="fr-FR" sz="2800" dirty="0"/>
              <a:t> </a:t>
            </a:r>
            <a:r>
              <a:rPr lang="fr-FR" sz="2800" dirty="0" err="1"/>
              <a:t>retryed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By default</a:t>
            </a:r>
          </a:p>
          <a:p>
            <a:r>
              <a:rPr lang="fr-FR" sz="2800" b="1" dirty="0" err="1"/>
              <a:t>spark.stage.maxConsecutiveAttempts</a:t>
            </a:r>
            <a:r>
              <a:rPr lang="fr-FR" sz="2800" b="1" dirty="0"/>
              <a:t> =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2383D-9C01-2084-FD5B-1702975E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78" y="1355029"/>
            <a:ext cx="3235708" cy="350520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B300D0F-9397-4EF2-B534-C60A2A68A49E}"/>
              </a:ext>
            </a:extLst>
          </p:cNvPr>
          <p:cNvSpPr/>
          <p:nvPr/>
        </p:nvSpPr>
        <p:spPr>
          <a:xfrm rot="18927780">
            <a:off x="3221635" y="3522709"/>
            <a:ext cx="467139" cy="4882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F416810-B90F-CACF-B981-E102C3567AE7}"/>
              </a:ext>
            </a:extLst>
          </p:cNvPr>
          <p:cNvSpPr/>
          <p:nvPr/>
        </p:nvSpPr>
        <p:spPr>
          <a:xfrm rot="18927780">
            <a:off x="4022772" y="4385031"/>
            <a:ext cx="467139" cy="4741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968209D-1726-1C5E-ADDD-4E7DCAD50213}"/>
              </a:ext>
            </a:extLst>
          </p:cNvPr>
          <p:cNvSpPr/>
          <p:nvPr/>
        </p:nvSpPr>
        <p:spPr>
          <a:xfrm rot="18927780">
            <a:off x="5518776" y="5866121"/>
            <a:ext cx="467139" cy="5052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EC63E-9272-E8B4-F549-F0839E30BFE9}"/>
              </a:ext>
            </a:extLst>
          </p:cNvPr>
          <p:cNvSpPr txBox="1"/>
          <p:nvPr/>
        </p:nvSpPr>
        <p:spPr>
          <a:xfrm>
            <a:off x="3489055" y="3919976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stage 6 (</a:t>
            </a:r>
            <a:r>
              <a:rPr lang="fr-FR" b="1" dirty="0" err="1"/>
              <a:t>retry</a:t>
            </a:r>
            <a:r>
              <a:rPr lang="fr-FR" b="1" dirty="0"/>
              <a:t>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A572-48B5-CB2A-EE7A-8E658FA9258B}"/>
              </a:ext>
            </a:extLst>
          </p:cNvPr>
          <p:cNvSpPr txBox="1"/>
          <p:nvPr/>
        </p:nvSpPr>
        <p:spPr>
          <a:xfrm>
            <a:off x="4245805" y="4757320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stage 6 (</a:t>
            </a:r>
            <a:r>
              <a:rPr lang="fr-FR" b="1" dirty="0" err="1"/>
              <a:t>retry</a:t>
            </a:r>
            <a:r>
              <a:rPr lang="fr-FR" b="1" dirty="0"/>
              <a:t>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9E6DC-228F-C4A6-E258-5D4940C21AC4}"/>
              </a:ext>
            </a:extLst>
          </p:cNvPr>
          <p:cNvSpPr txBox="1"/>
          <p:nvPr/>
        </p:nvSpPr>
        <p:spPr>
          <a:xfrm>
            <a:off x="6096000" y="6231643"/>
            <a:ext cx="18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throw</a:t>
            </a:r>
            <a:r>
              <a:rPr lang="fr-FR" dirty="0"/>
              <a:t> </a:t>
            </a:r>
            <a:r>
              <a:rPr lang="fr-FR" b="1" dirty="0"/>
              <a:t>Job Failure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58570-D4D7-5199-E946-889DC440565E}"/>
              </a:ext>
            </a:extLst>
          </p:cNvPr>
          <p:cNvSpPr txBox="1"/>
          <p:nvPr/>
        </p:nvSpPr>
        <p:spPr>
          <a:xfrm>
            <a:off x="4993402" y="5538212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stage 6 (</a:t>
            </a:r>
            <a:r>
              <a:rPr lang="fr-FR" b="1" dirty="0" err="1"/>
              <a:t>retry</a:t>
            </a:r>
            <a:r>
              <a:rPr lang="fr-FR" b="1" dirty="0"/>
              <a:t> 3)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5907CF9-A6C5-6B70-7381-93D5276E6EE5}"/>
              </a:ext>
            </a:extLst>
          </p:cNvPr>
          <p:cNvSpPr/>
          <p:nvPr/>
        </p:nvSpPr>
        <p:spPr>
          <a:xfrm rot="18927780">
            <a:off x="4759833" y="5127301"/>
            <a:ext cx="467139" cy="4649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79F064-D8ED-0140-6136-6D06D48B1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325" y="3500264"/>
            <a:ext cx="878571" cy="10074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23F849-8260-7C9B-0B93-DBAFD281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57" y="4520270"/>
            <a:ext cx="878571" cy="1007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C6136C-2418-F3BB-A165-1EBEEE36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479" y="5224162"/>
            <a:ext cx="878571" cy="10074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BA018A-F1EE-4502-8468-545A4145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31" y="2702639"/>
            <a:ext cx="878571" cy="10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00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37BA-A4B2-46FC-948E-D0EF5DF2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0" y="1685925"/>
            <a:ext cx="10515600" cy="266763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Architecture Components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Client-Cluster … Driver &amp; </a:t>
            </a:r>
            <a:r>
              <a:rPr lang="fr-FR" dirty="0" err="1"/>
              <a:t>Executors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program/</a:t>
            </a:r>
            <a:r>
              <a:rPr lang="fr-FR" dirty="0" err="1"/>
              <a:t>library</a:t>
            </a:r>
            <a:r>
              <a:rPr lang="fr-FR" dirty="0"/>
              <a:t>/servers</a:t>
            </a:r>
          </a:p>
        </p:txBody>
      </p:sp>
    </p:spTree>
    <p:extLst>
      <p:ext uri="{BB962C8B-B14F-4D97-AF65-F5344CB8AC3E}">
        <p14:creationId xmlns:p14="http://schemas.microsoft.com/office/powerpoint/2010/main" val="134856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38E8-F817-4E8A-87C5-4B2CD68D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8040"/>
            <a:ext cx="12192000" cy="1325563"/>
          </a:xfrm>
        </p:spPr>
        <p:txBody>
          <a:bodyPr/>
          <a:lstStyle/>
          <a:p>
            <a:r>
              <a:rPr lang="fr-FR" dirty="0"/>
              <a:t>Cluster Client -&gt; Driver (-&gt; </a:t>
            </a:r>
            <a:r>
              <a:rPr lang="fr-FR" dirty="0" err="1"/>
              <a:t>SparkContext</a:t>
            </a:r>
            <a:r>
              <a:rPr lang="fr-FR" dirty="0"/>
              <a:t>) -&gt; </a:t>
            </a:r>
            <a:r>
              <a:rPr lang="fr-FR" dirty="0" err="1"/>
              <a:t>Executor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FCD3C-AAFE-4270-880F-097271C06F4C}"/>
              </a:ext>
            </a:extLst>
          </p:cNvPr>
          <p:cNvSpPr/>
          <p:nvPr/>
        </p:nvSpPr>
        <p:spPr>
          <a:xfrm>
            <a:off x="105205" y="5176125"/>
            <a:ext cx="2112010" cy="406400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F260-79AA-45F1-9048-E1A834BD7948}"/>
              </a:ext>
            </a:extLst>
          </p:cNvPr>
          <p:cNvSpPr txBox="1"/>
          <p:nvPr/>
        </p:nvSpPr>
        <p:spPr>
          <a:xfrm>
            <a:off x="3837464" y="4418360"/>
            <a:ext cx="254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</a:t>
            </a:r>
            <a:r>
              <a:rPr lang="fr-FR" dirty="0" err="1"/>
              <a:t>WorkerNode</a:t>
            </a:r>
            <a:endParaRPr lang="fr-FR" dirty="0"/>
          </a:p>
          <a:p>
            <a:r>
              <a:rPr lang="fr-FR" dirty="0"/>
              <a:t>( + </a:t>
            </a:r>
            <a:r>
              <a:rPr lang="fr-FR" dirty="0" err="1"/>
              <a:t>YarnNodeManager</a:t>
            </a:r>
            <a:r>
              <a:rPr lang="fr-F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F2946-7BD7-4140-9BD3-D80231C1C828}"/>
              </a:ext>
            </a:extLst>
          </p:cNvPr>
          <p:cNvSpPr txBox="1"/>
          <p:nvPr/>
        </p:nvSpPr>
        <p:spPr>
          <a:xfrm>
            <a:off x="667815" y="51761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3F584-137C-4FF7-8374-3B67BE117CA5}"/>
              </a:ext>
            </a:extLst>
          </p:cNvPr>
          <p:cNvSpPr/>
          <p:nvPr/>
        </p:nvSpPr>
        <p:spPr>
          <a:xfrm>
            <a:off x="313485" y="4032223"/>
            <a:ext cx="1781810" cy="100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C648D-F9E4-46AE-8FDE-F17FF7E3246F}"/>
              </a:ext>
            </a:extLst>
          </p:cNvPr>
          <p:cNvSpPr txBox="1"/>
          <p:nvPr/>
        </p:nvSpPr>
        <p:spPr>
          <a:xfrm>
            <a:off x="313485" y="4069291"/>
            <a:ext cx="1854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</a:t>
            </a:r>
            <a:r>
              <a:rPr lang="fr-FR" dirty="0" err="1"/>
              <a:t>spark-submit</a:t>
            </a:r>
            <a:endParaRPr lang="fr-FR" dirty="0"/>
          </a:p>
          <a:p>
            <a:r>
              <a:rPr lang="fr-FR" dirty="0"/>
              <a:t>  -master </a:t>
            </a:r>
            <a:r>
              <a:rPr lang="fr-FR" dirty="0" err="1"/>
              <a:t>yarn</a:t>
            </a:r>
            <a:br>
              <a:rPr lang="fr-FR" dirty="0"/>
            </a:br>
            <a:r>
              <a:rPr lang="fr-FR" dirty="0"/>
              <a:t>   -mode cluster</a:t>
            </a: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C3C4D66E-E21B-43A4-A714-D5B4327E9F32}"/>
              </a:ext>
            </a:extLst>
          </p:cNvPr>
          <p:cNvSpPr/>
          <p:nvPr/>
        </p:nvSpPr>
        <p:spPr>
          <a:xfrm>
            <a:off x="2368187" y="4474388"/>
            <a:ext cx="1254760" cy="3910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9DA26-A1C2-49C9-A5F2-5608E531DCD5}"/>
              </a:ext>
            </a:extLst>
          </p:cNvPr>
          <p:cNvSpPr txBox="1"/>
          <p:nvPr/>
        </p:nvSpPr>
        <p:spPr>
          <a:xfrm>
            <a:off x="111930" y="3067256"/>
            <a:ext cx="3237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Case 3</a:t>
            </a:r>
            <a:r>
              <a:rPr lang="fr-FR" dirty="0"/>
              <a:t>/ </a:t>
            </a:r>
          </a:p>
          <a:p>
            <a:r>
              <a:rPr lang="fr-FR" dirty="0" err="1"/>
              <a:t>Yarn</a:t>
            </a:r>
            <a:r>
              <a:rPr lang="fr-FR" dirty="0"/>
              <a:t> launch </a:t>
            </a:r>
            <a:r>
              <a:rPr lang="fr-FR" dirty="0" err="1"/>
              <a:t>spark</a:t>
            </a:r>
            <a:r>
              <a:rPr lang="fr-FR" dirty="0"/>
              <a:t> –mode </a:t>
            </a:r>
            <a:r>
              <a:rPr lang="fr-FR" b="1" dirty="0"/>
              <a:t>cluster</a:t>
            </a:r>
          </a:p>
          <a:p>
            <a:r>
              <a:rPr lang="fr-FR" dirty="0"/>
              <a:t>+ </a:t>
            </a:r>
            <a:r>
              <a:rPr lang="fr-FR" dirty="0" err="1"/>
              <a:t>relaunch</a:t>
            </a:r>
            <a:r>
              <a:rPr lang="fr-FR" dirty="0"/>
              <a:t> if </a:t>
            </a:r>
            <a:r>
              <a:rPr lang="fr-FR" dirty="0" err="1"/>
              <a:t>failed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E731C0-40EE-4361-BF2A-E831E6A7818D}"/>
              </a:ext>
            </a:extLst>
          </p:cNvPr>
          <p:cNvSpPr/>
          <p:nvPr/>
        </p:nvSpPr>
        <p:spPr>
          <a:xfrm>
            <a:off x="4105459" y="1994021"/>
            <a:ext cx="2645862" cy="231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3DBF3-D775-42C6-AFB1-A3F59BA08400}"/>
              </a:ext>
            </a:extLst>
          </p:cNvPr>
          <p:cNvSpPr txBox="1"/>
          <p:nvPr/>
        </p:nvSpPr>
        <p:spPr>
          <a:xfrm>
            <a:off x="4093210" y="1931187"/>
            <a:ext cx="1854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</a:t>
            </a:r>
            <a:r>
              <a:rPr lang="fr-FR" dirty="0" err="1"/>
              <a:t>spark-submit</a:t>
            </a:r>
            <a:endParaRPr lang="fr-FR" dirty="0"/>
          </a:p>
          <a:p>
            <a:r>
              <a:rPr lang="fr-FR" dirty="0"/>
              <a:t>  -master </a:t>
            </a:r>
            <a:r>
              <a:rPr lang="fr-FR" dirty="0" err="1"/>
              <a:t>yarn</a:t>
            </a:r>
            <a:br>
              <a:rPr lang="fr-FR" dirty="0"/>
            </a:br>
            <a:r>
              <a:rPr lang="fr-FR" dirty="0"/>
              <a:t>   -mode client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C04A1E-F075-4714-96F3-D99E53E91A5B}"/>
              </a:ext>
            </a:extLst>
          </p:cNvPr>
          <p:cNvSpPr/>
          <p:nvPr/>
        </p:nvSpPr>
        <p:spPr>
          <a:xfrm>
            <a:off x="3784599" y="4418360"/>
            <a:ext cx="2870202" cy="664864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E91F7-E956-493A-8239-23D504C1ED44}"/>
              </a:ext>
            </a:extLst>
          </p:cNvPr>
          <p:cNvSpPr txBox="1"/>
          <p:nvPr/>
        </p:nvSpPr>
        <p:spPr>
          <a:xfrm>
            <a:off x="8254536" y="6037263"/>
            <a:ext cx="254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</a:t>
            </a:r>
            <a:r>
              <a:rPr lang="fr-FR" dirty="0" err="1"/>
              <a:t>WorkerNode</a:t>
            </a:r>
            <a:endParaRPr lang="fr-FR" dirty="0"/>
          </a:p>
          <a:p>
            <a:r>
              <a:rPr lang="fr-FR" dirty="0"/>
              <a:t>( + </a:t>
            </a:r>
            <a:r>
              <a:rPr lang="fr-FR" dirty="0" err="1"/>
              <a:t>YarnNodeManager</a:t>
            </a:r>
            <a:r>
              <a:rPr lang="fr-FR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4CEC5C-878F-468F-9DF6-366EE1AC7C0A}"/>
              </a:ext>
            </a:extLst>
          </p:cNvPr>
          <p:cNvSpPr/>
          <p:nvPr/>
        </p:nvSpPr>
        <p:spPr>
          <a:xfrm>
            <a:off x="8169445" y="6018730"/>
            <a:ext cx="2870202" cy="664864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BF7DA-46FE-4DF8-9962-3C8065136574}"/>
              </a:ext>
            </a:extLst>
          </p:cNvPr>
          <p:cNvSpPr txBox="1"/>
          <p:nvPr/>
        </p:nvSpPr>
        <p:spPr>
          <a:xfrm>
            <a:off x="8287540" y="3265219"/>
            <a:ext cx="254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</a:t>
            </a:r>
            <a:r>
              <a:rPr lang="fr-FR" dirty="0" err="1"/>
              <a:t>WorkerNode</a:t>
            </a:r>
            <a:endParaRPr lang="fr-FR" dirty="0"/>
          </a:p>
          <a:p>
            <a:r>
              <a:rPr lang="fr-FR" dirty="0"/>
              <a:t>( + </a:t>
            </a:r>
            <a:r>
              <a:rPr lang="fr-FR" dirty="0" err="1"/>
              <a:t>YarnNodeManager</a:t>
            </a:r>
            <a:r>
              <a:rPr lang="fr-FR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96970E-38EA-4BAB-8890-A26E3BCE5F70}"/>
              </a:ext>
            </a:extLst>
          </p:cNvPr>
          <p:cNvSpPr/>
          <p:nvPr/>
        </p:nvSpPr>
        <p:spPr>
          <a:xfrm>
            <a:off x="8202449" y="3246686"/>
            <a:ext cx="2870202" cy="664864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CF9066-FB34-4814-8725-5EDAF63511F1}"/>
              </a:ext>
            </a:extLst>
          </p:cNvPr>
          <p:cNvSpPr/>
          <p:nvPr/>
        </p:nvSpPr>
        <p:spPr>
          <a:xfrm>
            <a:off x="8436780" y="1795821"/>
            <a:ext cx="2511622" cy="1403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A02087-4E98-45D8-8B00-77A3759B8CCE}"/>
              </a:ext>
            </a:extLst>
          </p:cNvPr>
          <p:cNvSpPr/>
          <p:nvPr/>
        </p:nvSpPr>
        <p:spPr>
          <a:xfrm>
            <a:off x="4271552" y="2822928"/>
            <a:ext cx="1852927" cy="133759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7EAAA-8160-488C-BC60-E3B718C59543}"/>
              </a:ext>
            </a:extLst>
          </p:cNvPr>
          <p:cNvSpPr txBox="1"/>
          <p:nvPr/>
        </p:nvSpPr>
        <p:spPr>
          <a:xfrm>
            <a:off x="4337570" y="2813650"/>
            <a:ext cx="143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SparkContext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57B120-F5A6-43ED-AE7E-D35504036E0D}"/>
              </a:ext>
            </a:extLst>
          </p:cNvPr>
          <p:cNvSpPr/>
          <p:nvPr/>
        </p:nvSpPr>
        <p:spPr>
          <a:xfrm>
            <a:off x="4320378" y="3389158"/>
            <a:ext cx="1349267" cy="49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66F58A-6443-48C6-800A-80BB42CAE590}"/>
              </a:ext>
            </a:extLst>
          </p:cNvPr>
          <p:cNvSpPr/>
          <p:nvPr/>
        </p:nvSpPr>
        <p:spPr>
          <a:xfrm>
            <a:off x="4472778" y="3541558"/>
            <a:ext cx="1349267" cy="49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B66817-E19E-4A8A-8239-A585D9148346}"/>
              </a:ext>
            </a:extLst>
          </p:cNvPr>
          <p:cNvSpPr txBox="1"/>
          <p:nvPr/>
        </p:nvSpPr>
        <p:spPr>
          <a:xfrm>
            <a:off x="4445115" y="3509024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SparkSession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6D8EC3-8C0E-4585-9BDD-748DE3162F26}"/>
              </a:ext>
            </a:extLst>
          </p:cNvPr>
          <p:cNvSpPr txBox="1"/>
          <p:nvPr/>
        </p:nvSpPr>
        <p:spPr>
          <a:xfrm rot="16200000">
            <a:off x="5538315" y="3163262"/>
            <a:ext cx="168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ClusterManager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25C1A7-0143-4629-A8D1-579EFAF3009A}"/>
              </a:ext>
            </a:extLst>
          </p:cNvPr>
          <p:cNvSpPr/>
          <p:nvPr/>
        </p:nvSpPr>
        <p:spPr>
          <a:xfrm>
            <a:off x="6173305" y="2452682"/>
            <a:ext cx="440855" cy="1731546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D0E9FAE1-A0C2-44B7-9EBC-D59765820D6D}"/>
              </a:ext>
            </a:extLst>
          </p:cNvPr>
          <p:cNvSpPr/>
          <p:nvPr/>
        </p:nvSpPr>
        <p:spPr>
          <a:xfrm>
            <a:off x="6814342" y="1774151"/>
            <a:ext cx="1254760" cy="3910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02618661-6882-40B4-8418-F21665E73A34}"/>
              </a:ext>
            </a:extLst>
          </p:cNvPr>
          <p:cNvSpPr/>
          <p:nvPr/>
        </p:nvSpPr>
        <p:spPr>
          <a:xfrm>
            <a:off x="6800147" y="3873790"/>
            <a:ext cx="1254760" cy="3910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702B82-07AE-44AD-B057-A63A8ABBE91A}"/>
              </a:ext>
            </a:extLst>
          </p:cNvPr>
          <p:cNvSpPr txBox="1"/>
          <p:nvPr/>
        </p:nvSpPr>
        <p:spPr>
          <a:xfrm>
            <a:off x="8406837" y="1795821"/>
            <a:ext cx="259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</a:t>
            </a:r>
            <a:r>
              <a:rPr lang="fr-FR" dirty="0" err="1"/>
              <a:t>CoarseGrainExecutor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EF6290-BAA6-41CD-9EFF-2092440FFBD3}"/>
              </a:ext>
            </a:extLst>
          </p:cNvPr>
          <p:cNvSpPr/>
          <p:nvPr/>
        </p:nvSpPr>
        <p:spPr>
          <a:xfrm>
            <a:off x="8438516" y="4418360"/>
            <a:ext cx="2511622" cy="150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0A5D35-67BD-47FF-AFFD-69400E472F96}"/>
              </a:ext>
            </a:extLst>
          </p:cNvPr>
          <p:cNvSpPr txBox="1"/>
          <p:nvPr/>
        </p:nvSpPr>
        <p:spPr>
          <a:xfrm>
            <a:off x="8406837" y="4418361"/>
            <a:ext cx="259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</a:t>
            </a:r>
            <a:r>
              <a:rPr lang="fr-FR" dirty="0" err="1"/>
              <a:t>CoarseGrainExecutor</a:t>
            </a:r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7EF325-DC3D-4D42-ACF4-3151A129E85E}"/>
              </a:ext>
            </a:extLst>
          </p:cNvPr>
          <p:cNvSpPr txBox="1"/>
          <p:nvPr/>
        </p:nvSpPr>
        <p:spPr>
          <a:xfrm>
            <a:off x="105205" y="1308406"/>
            <a:ext cx="508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Case 1</a:t>
            </a:r>
            <a:r>
              <a:rPr lang="fr-FR" dirty="0"/>
              <a:t>/ </a:t>
            </a:r>
            <a:r>
              <a:rPr lang="fr-FR" dirty="0" err="1"/>
              <a:t>Lauch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 java.. main(String[] args) {</a:t>
            </a:r>
          </a:p>
          <a:p>
            <a:r>
              <a:rPr lang="fr-FR" dirty="0"/>
              <a:t>   </a:t>
            </a:r>
            <a:r>
              <a:rPr lang="fr-FR" b="1" dirty="0" err="1"/>
              <a:t>SparkContext</a:t>
            </a:r>
            <a:r>
              <a:rPr lang="fr-FR" dirty="0" err="1"/>
              <a:t>.getOrCreate</a:t>
            </a:r>
            <a:r>
              <a:rPr lang="fr-FR" dirty="0"/>
              <a:t>()..</a:t>
            </a:r>
          </a:p>
          <a:p>
            <a:r>
              <a:rPr lang="fr-FR" dirty="0"/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5C1252-4CAC-4A4A-9571-76937B1E3DF9}"/>
              </a:ext>
            </a:extLst>
          </p:cNvPr>
          <p:cNvSpPr txBox="1"/>
          <p:nvPr/>
        </p:nvSpPr>
        <p:spPr>
          <a:xfrm>
            <a:off x="86998" y="2225967"/>
            <a:ext cx="508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Case 2</a:t>
            </a:r>
            <a:r>
              <a:rPr lang="fr-FR" dirty="0"/>
              <a:t>/ </a:t>
            </a:r>
            <a:r>
              <a:rPr lang="fr-FR" dirty="0" err="1"/>
              <a:t>spark-submit</a:t>
            </a:r>
            <a:r>
              <a:rPr lang="fr-FR" dirty="0"/>
              <a:t> –mode </a:t>
            </a:r>
            <a:r>
              <a:rPr lang="fr-FR" b="1" dirty="0"/>
              <a:t>client</a:t>
            </a:r>
          </a:p>
        </p:txBody>
      </p:sp>
      <p:sp>
        <p:nvSpPr>
          <p:cNvPr id="43" name="Arrow: Curved Down 42">
            <a:extLst>
              <a:ext uri="{FF2B5EF4-FFF2-40B4-BE49-F238E27FC236}">
                <a16:creationId xmlns:a16="http://schemas.microsoft.com/office/drawing/2014/main" id="{97911A94-ED92-4FC9-9E93-3344F766A868}"/>
              </a:ext>
            </a:extLst>
          </p:cNvPr>
          <p:cNvSpPr/>
          <p:nvPr/>
        </p:nvSpPr>
        <p:spPr>
          <a:xfrm>
            <a:off x="2775429" y="1810959"/>
            <a:ext cx="1254760" cy="3910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row: Curved Down 43">
            <a:extLst>
              <a:ext uri="{FF2B5EF4-FFF2-40B4-BE49-F238E27FC236}">
                <a16:creationId xmlns:a16="http://schemas.microsoft.com/office/drawing/2014/main" id="{C532762B-8624-43D0-8C8D-25533C268C30}"/>
              </a:ext>
            </a:extLst>
          </p:cNvPr>
          <p:cNvSpPr/>
          <p:nvPr/>
        </p:nvSpPr>
        <p:spPr>
          <a:xfrm>
            <a:off x="2800969" y="2553704"/>
            <a:ext cx="1254760" cy="39100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08151B-221C-47B1-A835-480A43C03EF2}"/>
              </a:ext>
            </a:extLst>
          </p:cNvPr>
          <p:cNvSpPr txBox="1"/>
          <p:nvPr/>
        </p:nvSpPr>
        <p:spPr>
          <a:xfrm>
            <a:off x="4767248" y="163965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627AB8-084E-46D9-BD6D-EA1C20411E64}"/>
              </a:ext>
            </a:extLst>
          </p:cNvPr>
          <p:cNvSpPr/>
          <p:nvPr/>
        </p:nvSpPr>
        <p:spPr>
          <a:xfrm>
            <a:off x="8642123" y="4938645"/>
            <a:ext cx="781123" cy="49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B17D59-BB96-4BE5-9594-DC7AE5F6428D}"/>
              </a:ext>
            </a:extLst>
          </p:cNvPr>
          <p:cNvSpPr/>
          <p:nvPr/>
        </p:nvSpPr>
        <p:spPr>
          <a:xfrm>
            <a:off x="8714475" y="5050079"/>
            <a:ext cx="781123" cy="49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BC0C3F-E91B-4A15-88C0-7CA6FE5CDE30}"/>
              </a:ext>
            </a:extLst>
          </p:cNvPr>
          <p:cNvSpPr/>
          <p:nvPr/>
        </p:nvSpPr>
        <p:spPr>
          <a:xfrm>
            <a:off x="8801751" y="5182154"/>
            <a:ext cx="781123" cy="49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18F8A2-F4AE-4CE1-9093-E1C1116667DB}"/>
              </a:ext>
            </a:extLst>
          </p:cNvPr>
          <p:cNvSpPr txBox="1"/>
          <p:nvPr/>
        </p:nvSpPr>
        <p:spPr>
          <a:xfrm>
            <a:off x="8875993" y="5218433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8F0CBC-1F42-42D8-B6DB-BE2157936898}"/>
              </a:ext>
            </a:extLst>
          </p:cNvPr>
          <p:cNvSpPr/>
          <p:nvPr/>
        </p:nvSpPr>
        <p:spPr>
          <a:xfrm>
            <a:off x="9852291" y="4949818"/>
            <a:ext cx="781123" cy="49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DC6C03-F906-41E1-99DE-0C563A765B5A}"/>
              </a:ext>
            </a:extLst>
          </p:cNvPr>
          <p:cNvSpPr txBox="1"/>
          <p:nvPr/>
        </p:nvSpPr>
        <p:spPr>
          <a:xfrm>
            <a:off x="9926533" y="498609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Cache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670CF4-4535-4531-BE41-EDA4402AFA73}"/>
              </a:ext>
            </a:extLst>
          </p:cNvPr>
          <p:cNvSpPr/>
          <p:nvPr/>
        </p:nvSpPr>
        <p:spPr>
          <a:xfrm>
            <a:off x="8640357" y="2355681"/>
            <a:ext cx="781123" cy="49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E40109-6680-43CD-B679-65273F6EE75D}"/>
              </a:ext>
            </a:extLst>
          </p:cNvPr>
          <p:cNvSpPr/>
          <p:nvPr/>
        </p:nvSpPr>
        <p:spPr>
          <a:xfrm>
            <a:off x="8712709" y="2467115"/>
            <a:ext cx="781123" cy="49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D87FE6-7C79-4A19-A8ED-FE6F964347C2}"/>
              </a:ext>
            </a:extLst>
          </p:cNvPr>
          <p:cNvSpPr/>
          <p:nvPr/>
        </p:nvSpPr>
        <p:spPr>
          <a:xfrm>
            <a:off x="8799985" y="2599190"/>
            <a:ext cx="781123" cy="49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86DAC6-3D15-4D28-90DD-428C621403D5}"/>
              </a:ext>
            </a:extLst>
          </p:cNvPr>
          <p:cNvSpPr txBox="1"/>
          <p:nvPr/>
        </p:nvSpPr>
        <p:spPr>
          <a:xfrm>
            <a:off x="8874227" y="2635469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92DDE6D-903B-421E-B514-E204EB682DD1}"/>
              </a:ext>
            </a:extLst>
          </p:cNvPr>
          <p:cNvSpPr/>
          <p:nvPr/>
        </p:nvSpPr>
        <p:spPr>
          <a:xfrm>
            <a:off x="9850525" y="2366854"/>
            <a:ext cx="781123" cy="490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21A801-2CC7-42CE-B597-FC74EE53736B}"/>
              </a:ext>
            </a:extLst>
          </p:cNvPr>
          <p:cNvSpPr txBox="1"/>
          <p:nvPr/>
        </p:nvSpPr>
        <p:spPr>
          <a:xfrm>
            <a:off x="9924767" y="2403133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Cache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E08A0E-485F-4E58-B53B-ADF0355AF041}"/>
              </a:ext>
            </a:extLst>
          </p:cNvPr>
          <p:cNvSpPr txBox="1"/>
          <p:nvPr/>
        </p:nvSpPr>
        <p:spPr>
          <a:xfrm>
            <a:off x="8943412" y="1447291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</a:t>
            </a:r>
            <a:r>
              <a:rPr lang="fr-FR" b="1" dirty="0" err="1"/>
              <a:t>Executor</a:t>
            </a:r>
            <a:endParaRPr lang="fr-FR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7EF164-4FD7-4F08-A746-5E1CA1BF22F9}"/>
              </a:ext>
            </a:extLst>
          </p:cNvPr>
          <p:cNvSpPr txBox="1"/>
          <p:nvPr/>
        </p:nvSpPr>
        <p:spPr>
          <a:xfrm>
            <a:off x="8892024" y="4084531"/>
            <a:ext cx="16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Spark </a:t>
            </a:r>
            <a:r>
              <a:rPr lang="fr-FR" b="1" dirty="0" err="1"/>
              <a:t>Executor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5040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E1D8-DF7E-4406-B298-A4AFFD73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ui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F5D9B-8DAC-42C7-B9AB-ED9645EC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2" y="1395734"/>
            <a:ext cx="6690360" cy="2175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57D5F9-4EA2-4CEE-B798-F52268A9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2055"/>
            <a:ext cx="12192000" cy="1127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D232C2-1964-4148-8ECA-E6A2A260B966}"/>
              </a:ext>
            </a:extLst>
          </p:cNvPr>
          <p:cNvSpPr txBox="1"/>
          <p:nvPr/>
        </p:nvSpPr>
        <p:spPr>
          <a:xfrm>
            <a:off x="2037080" y="3901026"/>
            <a:ext cx="8200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dirty="0"/>
              <a:t>http://localhost:4040</a:t>
            </a:r>
          </a:p>
        </p:txBody>
      </p:sp>
    </p:spTree>
    <p:extLst>
      <p:ext uri="{BB962C8B-B14F-4D97-AF65-F5344CB8AC3E}">
        <p14:creationId xmlns:p14="http://schemas.microsoft.com/office/powerpoint/2010/main" val="3173807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6124-B2A9-445F-AFB6-89439E90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2695098"/>
            <a:ext cx="10515600" cy="1890059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... Next </a:t>
            </a:r>
            <a:r>
              <a:rPr lang="fr-FR" dirty="0" err="1"/>
              <a:t>Steps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07443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99CD-EA04-4B64-B0E2-EC026D81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3341"/>
          </a:xfrm>
        </p:spPr>
        <p:txBody>
          <a:bodyPr/>
          <a:lstStyle/>
          <a:p>
            <a:pPr algn="ctr"/>
            <a:r>
              <a:rPr lang="fr-FR" dirty="0" err="1"/>
              <a:t>spark-ui</a:t>
            </a:r>
            <a:r>
              <a:rPr lang="fr-FR" dirty="0"/>
              <a:t>  [1/6]: Jobs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AC16A-5EF0-4A31-AA87-F1EE079A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704975"/>
            <a:ext cx="9692640" cy="43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1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736A-6913-420C-B057-8D613C0E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38"/>
            <a:ext cx="10515600" cy="1009434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ui</a:t>
            </a:r>
            <a:r>
              <a:rPr lang="fr-FR" dirty="0"/>
              <a:t> [1/6]: Job </a:t>
            </a:r>
            <a:r>
              <a:rPr lang="fr-FR" dirty="0" err="1"/>
              <a:t>details</a:t>
            </a:r>
            <a:r>
              <a:rPr lang="fr-FR" dirty="0"/>
              <a:t>  DAG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BE66F-7468-41E7-9135-6BF6A68A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20" y="1141440"/>
            <a:ext cx="8315960" cy="56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2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D9D5-16E4-407F-90BF-1152D987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11753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ui</a:t>
            </a:r>
            <a:r>
              <a:rPr lang="fr-FR" dirty="0"/>
              <a:t> [1/6] </a:t>
            </a:r>
            <a:r>
              <a:rPr lang="fr-FR" dirty="0" err="1"/>
              <a:t>detail</a:t>
            </a:r>
            <a:r>
              <a:rPr lang="fr-FR" dirty="0"/>
              <a:t> Job  timeline + </a:t>
            </a:r>
            <a:r>
              <a:rPr lang="fr-FR" dirty="0" err="1"/>
              <a:t>statistics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8C168-F54C-402D-8F7C-08084C62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20" y="1325563"/>
            <a:ext cx="8109360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7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9D89-80D0-479B-9DBF-B436372D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7802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ui</a:t>
            </a:r>
            <a:r>
              <a:rPr lang="fr-FR" dirty="0"/>
              <a:t> [2/6]: </a:t>
            </a:r>
            <a:r>
              <a:rPr lang="fr-FR" dirty="0" err="1"/>
              <a:t>detail</a:t>
            </a:r>
            <a:r>
              <a:rPr lang="fr-FR" dirty="0"/>
              <a:t> Job &gt; Stage &gt;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7FA42-62F6-46CA-A1FD-0DA503F3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60" y="1581266"/>
            <a:ext cx="9377680" cy="48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0097-EB33-4D5B-91F3-F58C49C3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27"/>
            <a:ext cx="10515600" cy="1006499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ui</a:t>
            </a:r>
            <a:r>
              <a:rPr lang="fr-FR" dirty="0"/>
              <a:t> [3/6] Storage  (cache, </a:t>
            </a:r>
            <a:r>
              <a:rPr lang="fr-FR" dirty="0" err="1"/>
              <a:t>persist</a:t>
            </a:r>
            <a:r>
              <a:rPr lang="fr-FR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CB33A-A4CC-43A8-A013-2BB8D208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916"/>
            <a:ext cx="12192000" cy="374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1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A4B2-0784-4845-93FF-BE5B582E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9655"/>
          </a:xfrm>
        </p:spPr>
        <p:txBody>
          <a:bodyPr/>
          <a:lstStyle/>
          <a:p>
            <a:pPr algn="ctr"/>
            <a:r>
              <a:rPr lang="fr-FR" dirty="0"/>
              <a:t>Spark-</a:t>
            </a:r>
            <a:r>
              <a:rPr lang="fr-FR" dirty="0" err="1"/>
              <a:t>ui</a:t>
            </a:r>
            <a:r>
              <a:rPr lang="fr-FR" dirty="0"/>
              <a:t> [4/6] </a:t>
            </a:r>
            <a:r>
              <a:rPr lang="fr-FR" dirty="0" err="1"/>
              <a:t>Environment</a:t>
            </a:r>
            <a:r>
              <a:rPr lang="fr-FR" dirty="0"/>
              <a:t>: </a:t>
            </a:r>
            <a:r>
              <a:rPr lang="fr-FR" dirty="0" err="1"/>
              <a:t>jvm+spark+hadoop</a:t>
            </a:r>
            <a:r>
              <a:rPr lang="fr-FR" dirty="0"/>
              <a:t>+..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8C77E-974B-4A86-9D5E-AA32638F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0" y="1296817"/>
            <a:ext cx="10358120" cy="3772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6DA08C-AFC5-443A-98B6-6C2182A7B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309"/>
            <a:ext cx="5619726" cy="453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9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12992</TotalTime>
  <Words>703</Words>
  <Application>Microsoft Office PowerPoint</Application>
  <PresentationFormat>Widescreen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arnaud.nauwynck@gmail.com</vt:lpstr>
      <vt:lpstr>Outline</vt:lpstr>
      <vt:lpstr>Spark-ui</vt:lpstr>
      <vt:lpstr>spark-ui  [1/6]: Jobs</vt:lpstr>
      <vt:lpstr>Spark-ui [1/6]: Job details  DAG</vt:lpstr>
      <vt:lpstr>Spark-ui [1/6] detail Job  timeline + statistics</vt:lpstr>
      <vt:lpstr>Spark-ui [2/6]: detail Job &gt; Stage &gt; Task</vt:lpstr>
      <vt:lpstr>Spark-ui [3/6] Storage  (cache, persist)</vt:lpstr>
      <vt:lpstr>Spark-ui [4/6] Environment: jvm+spark+hadoop+..</vt:lpstr>
      <vt:lpstr>Spark-ui [5/6]: Executors / Driver</vt:lpstr>
      <vt:lpstr>Spark-ui [6/6] SQL</vt:lpstr>
      <vt:lpstr>Spark-ui [6/6] Sql detail for query</vt:lpstr>
      <vt:lpstr>Spark Internals  Logical/PhysicalPlan  Jobs - Stage - Tasks</vt:lpstr>
      <vt:lpstr>Sql -&gt;  parsed AST -&gt;  Dataset + expression API   Optimisation: re-write from LogicalPlan  to  PhysicalPlan</vt:lpstr>
      <vt:lpstr>SQL / DataSet -&gt;  AST -&gt; Catalyst -&gt; Code + RDD</vt:lpstr>
      <vt:lpstr>Compiler chain: Parser -&gt; AST -&gt; ..</vt:lpstr>
      <vt:lpstr>Catalyst AST -&gt; CodeGenerator</vt:lpstr>
      <vt:lpstr>Runtime Execution:    Dataset -&gt; RDD -&gt; Dag Scheduler  -&gt; Jobs,Stages,Tasks</vt:lpstr>
      <vt:lpstr>PowerPoint Presentation</vt:lpstr>
      <vt:lpstr>Spark-core Internal Concepts…  RDD, Job, Stage, Task</vt:lpstr>
      <vt:lpstr>Spark-sql Internal Concepts…  SQLExecution, Job, Stage, Task</vt:lpstr>
      <vt:lpstr>Spark Internal Concepts…  SQL, Job, Stage, Task</vt:lpstr>
      <vt:lpstr>DAG Job =  list of Stages each Stage = N "narrow" transformations between Stages = Exchange Shuffle ("Wide" transfo.)</vt:lpstr>
      <vt:lpstr>example Word Count DAGs simple -vs- repartition()</vt:lpstr>
      <vt:lpstr>Stage = list of Tasks : 1 per Partition ... each scheduled on an executor</vt:lpstr>
      <vt:lpstr>Tasks may fail, Retry individually</vt:lpstr>
      <vt:lpstr>Stage Retry </vt:lpstr>
      <vt:lpstr>Architecture Components  Client-Cluster … Driver &amp; Executors  program/library/servers</vt:lpstr>
      <vt:lpstr>Cluster Client -&gt; Driver (-&gt; SparkContext) -&gt; Executor</vt:lpstr>
      <vt:lpstr>Questions ?  ... Next Steps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arnaud.nauwynck@gmail.com</dc:creator>
  <cp:lastModifiedBy>NAUWYNCK Arnaud</cp:lastModifiedBy>
  <cp:revision>83</cp:revision>
  <dcterms:created xsi:type="dcterms:W3CDTF">2021-12-30T18:19:08Z</dcterms:created>
  <dcterms:modified xsi:type="dcterms:W3CDTF">2025-01-07T22:56:45Z</dcterms:modified>
</cp:coreProperties>
</file>