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29" r:id="rId4"/>
    <p:sldId id="325" r:id="rId5"/>
    <p:sldId id="324" r:id="rId6"/>
    <p:sldId id="363" r:id="rId7"/>
    <p:sldId id="366" r:id="rId8"/>
    <p:sldId id="367" r:id="rId9"/>
    <p:sldId id="326" r:id="rId10"/>
    <p:sldId id="327" r:id="rId11"/>
    <p:sldId id="323" r:id="rId12"/>
    <p:sldId id="272" r:id="rId13"/>
    <p:sldId id="368" r:id="rId14"/>
    <p:sldId id="364" r:id="rId15"/>
    <p:sldId id="365" r:id="rId16"/>
    <p:sldId id="369" r:id="rId17"/>
    <p:sldId id="371" r:id="rId18"/>
    <p:sldId id="370" r:id="rId19"/>
    <p:sldId id="372" r:id="rId20"/>
    <p:sldId id="373" r:id="rId21"/>
    <p:sldId id="3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D902-0BE8-959E-AF81-F67F6CEB0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DAE1-6428-C987-A819-C367D025C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D33C-63F6-FE5A-5A82-BF972565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2E02-6032-FCE9-8468-EF9A0D6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1FF1-AA34-EF2F-F436-908C05D9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1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7734-3E0D-69EA-D550-9C5BBEF4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D0776-B524-845E-43EF-5EE8D9CE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505C-4F8C-601A-F548-EBB65BCF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9196-5622-CB36-EE0A-1F14458A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A1C37-4006-C9A6-D634-822BAA6D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1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01991-AB9F-76E5-C297-1D18A6432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8C76-F387-50B4-D945-A4410B2D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B01C-C1F8-CADA-CAC6-5D983749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F51E-DA95-56AF-4EBA-0C7DAEA6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CBE3-80F1-DE71-3104-D794218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5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2BA0-F555-5705-8228-93BAA5BD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3F2F-C63D-63EA-E75C-B300D134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F35E-61E9-424B-86B5-32714926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1F32-6456-88F7-1AB7-3997B0CE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3DED-A534-CDD1-27C8-F573BDFF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09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0C80-7212-3FE7-2012-0AA03EFD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97B1F-9389-4C6A-B720-CC35DDB1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C7B5-C22C-1A06-7C0C-E5D495BD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7E8F-BA5A-1FEC-3B6B-A69F66E7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547B-E2EF-9C9B-1D26-008D7C9E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9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E6FB-AD50-60D5-DAD8-064E52FE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DDC5-CD36-DE40-F54F-5BBE0978B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539B-5590-6435-428E-785F6B38B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63DF-4D0F-6865-14B3-0C05FADB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8216A-816C-CFE0-9B34-B4AB9953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FB1FF-EC26-0963-7060-C70CE537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90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15CF-1BDB-85B0-F47A-5FFC79F8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3F631-9794-7D6B-FFC4-7E107D216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68102-0E31-1BFC-E6C8-A55FDD7A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EE274-0392-AF15-2DA4-76CCAF0ED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A5E25-2630-6B77-7D5D-B4191150F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96A13-E3E6-159E-CAFA-0602B20C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DAB54-3754-7352-D37F-FB9DE573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40AA9-D33A-49AE-3A6A-AA8A70A9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8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334-CD95-0B73-6BA5-DC9517AC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D75BD-E572-D8D8-66C4-EDF85AFF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4CFC2-0929-0443-3AA9-4F73B4B2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CF9B1-AD0C-AB4F-0DEC-BBF96A9A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1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3539A-F8BE-B72A-AC3C-EA5BEBE9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210E7-E04E-B97C-909E-FD9DFCCD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387CB-7AF0-2D58-921C-8A82E8C9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1A24-2859-CAA9-2F9A-77F674A0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435B-4DE3-E7E8-F8A4-7F1F8F15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6520-C158-0F3D-23FB-E00713716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5EB80-B669-C8A9-7261-7E150144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C87C-BCFA-2905-1FE1-CECC470A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9E7FD-87EA-3E11-F2E4-F142D4D0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0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D5A3-155B-A977-642F-A0CF3F30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4F0E0-0275-1990-52F0-03BAA1BE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EF50D-60CA-14D7-F0C1-E787B2A3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3CFB3-6552-827C-25D3-7342C261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770A-296D-DD6F-7C0F-A3D9078A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C676-0FD2-2953-C55D-A2D69C87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71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26465-19FC-3238-26AA-5058CA71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7147D-E2F9-5A0E-D120-C8681AC7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3980-51A5-8BA3-6122-973354900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6317-9E6C-4E07-892F-4DD455977EBD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2603-CB43-75AE-74B1-EE4198EE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0C2E-6BBB-B678-D097-A3DC5AAB1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0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E378-3DC9-CF56-AD32-D55D7F5DA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Dataset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 err="1"/>
              <a:t>Lineage</a:t>
            </a:r>
            <a:r>
              <a:rPr lang="fr-FR" dirty="0"/>
              <a:t> Evaluation,</a:t>
            </a:r>
            <a:br>
              <a:rPr lang="fr-FR" dirty="0"/>
            </a:br>
            <a:r>
              <a:rPr lang="fr-FR" dirty="0" err="1"/>
              <a:t>Caching</a:t>
            </a:r>
            <a:r>
              <a:rPr lang="fr-FR" dirty="0"/>
              <a:t> &amp; Checkpoint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9AE2C-D218-3B04-96D4-D9AE313D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047"/>
            <a:ext cx="9144000" cy="1988458"/>
          </a:xfrm>
        </p:spPr>
        <p:txBody>
          <a:bodyPr/>
          <a:lstStyle/>
          <a:p>
            <a:r>
              <a:rPr lang="fr-FR" dirty="0"/>
              <a:t>arnaud.nauwynck@gmail.com</a:t>
            </a:r>
          </a:p>
          <a:p>
            <a:endParaRPr lang="fr-FR" dirty="0"/>
          </a:p>
          <a:p>
            <a:r>
              <a:rPr lang="fr-FR" dirty="0"/>
              <a:t>This document:</a:t>
            </a:r>
          </a:p>
          <a:p>
            <a:r>
              <a:rPr lang="fr-FR" dirty="0"/>
              <a:t>https://github.com/arnaud-nauwynck/Presentation/big-data/</a:t>
            </a:r>
            <a:br>
              <a:rPr lang="fr-FR" dirty="0"/>
            </a:br>
            <a:r>
              <a:rPr lang="fr-FR" dirty="0" err="1"/>
              <a:t>dataset-lineage-eval-caching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82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ylinder 33">
            <a:extLst>
              <a:ext uri="{FF2B5EF4-FFF2-40B4-BE49-F238E27FC236}">
                <a16:creationId xmlns:a16="http://schemas.microsoft.com/office/drawing/2014/main" id="{789F15BA-846B-46CF-A7D3-C3F8B526D1FF}"/>
              </a:ext>
            </a:extLst>
          </p:cNvPr>
          <p:cNvSpPr/>
          <p:nvPr/>
        </p:nvSpPr>
        <p:spPr>
          <a:xfrm>
            <a:off x="5310929" y="2976904"/>
            <a:ext cx="1566886" cy="507072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195EA-4DBD-4DDB-A811-4EC5C7FA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-1"/>
            <a:ext cx="10515600" cy="89319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Cache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D0FF0-0C91-4661-B5D6-4621E28BE369}"/>
              </a:ext>
            </a:extLst>
          </p:cNvPr>
          <p:cNvSpPr/>
          <p:nvPr/>
        </p:nvSpPr>
        <p:spPr>
          <a:xfrm>
            <a:off x="2006356" y="523033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3A4F3-95EE-44AA-9A33-84143695D859}"/>
              </a:ext>
            </a:extLst>
          </p:cNvPr>
          <p:cNvSpPr/>
          <p:nvPr/>
        </p:nvSpPr>
        <p:spPr>
          <a:xfrm>
            <a:off x="4335570" y="1153769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EB367-B40A-4FD3-90E5-CC49DDC9B487}"/>
              </a:ext>
            </a:extLst>
          </p:cNvPr>
          <p:cNvSpPr txBox="1"/>
          <p:nvPr/>
        </p:nvSpPr>
        <p:spPr>
          <a:xfrm>
            <a:off x="4343400" y="1153769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37241-257A-428F-A636-5712892D43C0}"/>
              </a:ext>
            </a:extLst>
          </p:cNvPr>
          <p:cNvSpPr/>
          <p:nvPr/>
        </p:nvSpPr>
        <p:spPr>
          <a:xfrm>
            <a:off x="4335570" y="2124049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47069-7F4D-47D7-B7E4-626C24D019F9}"/>
              </a:ext>
            </a:extLst>
          </p:cNvPr>
          <p:cNvSpPr/>
          <p:nvPr/>
        </p:nvSpPr>
        <p:spPr>
          <a:xfrm>
            <a:off x="2260599" y="390964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2321D-FBC0-4E84-AD25-127AE63108F6}"/>
              </a:ext>
            </a:extLst>
          </p:cNvPr>
          <p:cNvSpPr txBox="1"/>
          <p:nvPr/>
        </p:nvSpPr>
        <p:spPr>
          <a:xfrm>
            <a:off x="4343400" y="2225649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9291E-D3C6-4F5D-9C32-ABCC7983B805}"/>
              </a:ext>
            </a:extLst>
          </p:cNvPr>
          <p:cNvSpPr txBox="1"/>
          <p:nvPr/>
        </p:nvSpPr>
        <p:spPr>
          <a:xfrm>
            <a:off x="2252770" y="394716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C8B25-9023-4ABF-BD99-32E5593B88A1}"/>
              </a:ext>
            </a:extLst>
          </p:cNvPr>
          <p:cNvSpPr txBox="1"/>
          <p:nvPr/>
        </p:nvSpPr>
        <p:spPr>
          <a:xfrm>
            <a:off x="976009" y="5246534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.action3();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21557-BA3B-431A-9D4D-0D15CFF21CDF}"/>
              </a:ext>
            </a:extLst>
          </p:cNvPr>
          <p:cNvSpPr txBox="1"/>
          <p:nvPr/>
        </p:nvSpPr>
        <p:spPr>
          <a:xfrm>
            <a:off x="568192" y="6100339"/>
            <a:ext cx="544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f3( </a:t>
            </a:r>
            <a:r>
              <a:rPr lang="fr-FR" sz="3200" b="1" dirty="0"/>
              <a:t>cached2 </a:t>
            </a:r>
            <a:r>
              <a:rPr lang="fr-FR" sz="32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52DC45-C987-43F5-A34D-872E6AA7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87" y="4735622"/>
            <a:ext cx="1407205" cy="14531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EF468B-8979-4DB8-A4F8-65A306A19731}"/>
              </a:ext>
            </a:extLst>
          </p:cNvPr>
          <p:cNvSpPr/>
          <p:nvPr/>
        </p:nvSpPr>
        <p:spPr>
          <a:xfrm>
            <a:off x="7122751" y="5297470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1AC5F-B9CF-4125-BDFF-A582C2830414}"/>
              </a:ext>
            </a:extLst>
          </p:cNvPr>
          <p:cNvSpPr txBox="1"/>
          <p:nvPr/>
        </p:nvSpPr>
        <p:spPr>
          <a:xfrm>
            <a:off x="6095998" y="5277314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.action4();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67E94-7C3C-452C-92E3-E29C82A8A6FE}"/>
              </a:ext>
            </a:extLst>
          </p:cNvPr>
          <p:cNvSpPr txBox="1"/>
          <p:nvPr/>
        </p:nvSpPr>
        <p:spPr>
          <a:xfrm>
            <a:off x="6369290" y="6077008"/>
            <a:ext cx="544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f4( </a:t>
            </a:r>
            <a:r>
              <a:rPr lang="fr-FR" sz="3200" b="1" dirty="0"/>
              <a:t>cached2 </a:t>
            </a:r>
            <a:r>
              <a:rPr lang="fr-FR" sz="32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C07E1-D829-4796-B28C-51434A857E15}"/>
              </a:ext>
            </a:extLst>
          </p:cNvPr>
          <p:cNvSpPr/>
          <p:nvPr/>
        </p:nvSpPr>
        <p:spPr>
          <a:xfrm>
            <a:off x="7247994" y="3976816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DB61C-68B7-47BA-B641-EEFE1FE09988}"/>
              </a:ext>
            </a:extLst>
          </p:cNvPr>
          <p:cNvSpPr txBox="1"/>
          <p:nvPr/>
        </p:nvSpPr>
        <p:spPr>
          <a:xfrm>
            <a:off x="7240165" y="4014331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= rdd2.f4()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1BD786-575A-49A8-9A14-191A24BA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701" y="4760370"/>
            <a:ext cx="1407205" cy="1453179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227A3EF1-EE55-40AF-B78D-F0ECF4E0945D}"/>
              </a:ext>
            </a:extLst>
          </p:cNvPr>
          <p:cNvSpPr/>
          <p:nvPr/>
        </p:nvSpPr>
        <p:spPr>
          <a:xfrm rot="16200000">
            <a:off x="4866469" y="5969988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85BAB38D-F36F-4A6A-8B8F-C9B66EBB72A3}"/>
              </a:ext>
            </a:extLst>
          </p:cNvPr>
          <p:cNvSpPr/>
          <p:nvPr/>
        </p:nvSpPr>
        <p:spPr>
          <a:xfrm rot="16200000">
            <a:off x="10652590" y="5951375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14874BE-D8B7-4D3C-AE51-6AC72083DC23}"/>
              </a:ext>
            </a:extLst>
          </p:cNvPr>
          <p:cNvSpPr/>
          <p:nvPr/>
        </p:nvSpPr>
        <p:spPr>
          <a:xfrm rot="10800000">
            <a:off x="7946075" y="2787992"/>
            <a:ext cx="363638" cy="69459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FB01C-F2D0-4031-877B-739407BB0D2B}"/>
              </a:ext>
            </a:extLst>
          </p:cNvPr>
          <p:cNvSpPr txBox="1"/>
          <p:nvPr/>
        </p:nvSpPr>
        <p:spPr>
          <a:xfrm>
            <a:off x="8543423" y="2435283"/>
            <a:ext cx="2985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Force (non-</a:t>
            </a:r>
            <a:r>
              <a:rPr lang="fr-FR" sz="3200" dirty="0" err="1"/>
              <a:t>lazy</a:t>
            </a:r>
            <a:r>
              <a:rPr lang="fr-FR" sz="3200" dirty="0"/>
              <a:t>) </a:t>
            </a:r>
          </a:p>
          <a:p>
            <a:r>
              <a:rPr lang="fr-FR" sz="3200" dirty="0" err="1"/>
              <a:t>Computed</a:t>
            </a:r>
            <a:r>
              <a:rPr lang="fr-FR" sz="3200" dirty="0"/>
              <a:t> ONCE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B42168-21EA-40D1-B997-7929499ED7E0}"/>
              </a:ext>
            </a:extLst>
          </p:cNvPr>
          <p:cNvCxnSpPr/>
          <p:nvPr/>
        </p:nvCxnSpPr>
        <p:spPr>
          <a:xfrm>
            <a:off x="716280" y="3493488"/>
            <a:ext cx="10850880" cy="45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1DA5D64-6655-47A6-AE20-BB5387EFE1AC}"/>
              </a:ext>
            </a:extLst>
          </p:cNvPr>
          <p:cNvSpPr txBox="1"/>
          <p:nvPr/>
        </p:nvSpPr>
        <p:spPr>
          <a:xfrm>
            <a:off x="4335571" y="2891129"/>
            <a:ext cx="255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rdd2</a:t>
            </a:r>
            <a:r>
              <a:rPr lang="fr-FR" sz="3600" b="1" dirty="0"/>
              <a:t>.cache()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19B0D-C120-41FD-94F4-8083BF6EDB60}"/>
              </a:ext>
            </a:extLst>
          </p:cNvPr>
          <p:cNvCxnSpPr/>
          <p:nvPr/>
        </p:nvCxnSpPr>
        <p:spPr>
          <a:xfrm>
            <a:off x="716280" y="3540418"/>
            <a:ext cx="10850880" cy="45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DC0EAD50-5836-8180-2D8E-2C9B72567ADA}"/>
              </a:ext>
            </a:extLst>
          </p:cNvPr>
          <p:cNvSpPr/>
          <p:nvPr/>
        </p:nvSpPr>
        <p:spPr>
          <a:xfrm rot="10800000">
            <a:off x="2717316" y="4668519"/>
            <a:ext cx="340360" cy="520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5591EA8-3E47-AD85-FC81-84A0BCAC6DF1}"/>
              </a:ext>
            </a:extLst>
          </p:cNvPr>
          <p:cNvSpPr/>
          <p:nvPr/>
        </p:nvSpPr>
        <p:spPr>
          <a:xfrm rot="13135717">
            <a:off x="3595859" y="2902480"/>
            <a:ext cx="340360" cy="96609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E4C60DD-9DD6-A34F-5C7D-9FE8F566FA01}"/>
              </a:ext>
            </a:extLst>
          </p:cNvPr>
          <p:cNvSpPr/>
          <p:nvPr/>
        </p:nvSpPr>
        <p:spPr>
          <a:xfrm rot="10800000">
            <a:off x="3889155" y="1780674"/>
            <a:ext cx="340360" cy="59737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C5CF42-A105-35D5-E664-C5FB91438959}"/>
              </a:ext>
            </a:extLst>
          </p:cNvPr>
          <p:cNvSpPr txBox="1"/>
          <p:nvPr/>
        </p:nvSpPr>
        <p:spPr>
          <a:xfrm>
            <a:off x="1531302" y="2732333"/>
            <a:ext cx="2382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computed</a:t>
            </a:r>
            <a:r>
              <a:rPr lang="fr-FR" b="1" dirty="0"/>
              <a:t> on first </a:t>
            </a:r>
            <a:r>
              <a:rPr lang="fr-FR" b="1" dirty="0" err="1"/>
              <a:t>seen</a:t>
            </a:r>
            <a:endParaRPr lang="fr-FR" b="1" dirty="0"/>
          </a:p>
          <a:p>
            <a:r>
              <a:rPr lang="fr-FR" b="1" dirty="0" err="1"/>
              <a:t>then</a:t>
            </a:r>
            <a:r>
              <a:rPr lang="fr-FR" b="1" dirty="0"/>
              <a:t> </a:t>
            </a:r>
            <a:r>
              <a:rPr lang="fr-FR" b="1" dirty="0" err="1"/>
              <a:t>cached</a:t>
            </a:r>
            <a:endParaRPr lang="fr-FR" b="1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73A2AF2-9863-FB88-5BD3-CB7EB8322E6D}"/>
              </a:ext>
            </a:extLst>
          </p:cNvPr>
          <p:cNvSpPr/>
          <p:nvPr/>
        </p:nvSpPr>
        <p:spPr>
          <a:xfrm rot="7973250">
            <a:off x="6436797" y="3488405"/>
            <a:ext cx="340360" cy="59737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F6D23C1-AF17-80C0-B2DE-78BE2F70DE79}"/>
              </a:ext>
            </a:extLst>
          </p:cNvPr>
          <p:cNvSpPr/>
          <p:nvPr/>
        </p:nvSpPr>
        <p:spPr>
          <a:xfrm rot="10800000">
            <a:off x="7634305" y="4727204"/>
            <a:ext cx="340360" cy="520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68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3F9B-33E3-4658-9279-EB7E9D03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".cache()" </a:t>
            </a:r>
            <a:r>
              <a:rPr lang="fr-FR" dirty="0" err="1"/>
              <a:t>synonym</a:t>
            </a:r>
            <a:r>
              <a:rPr lang="fr-FR" dirty="0"/>
              <a:t> of  ".</a:t>
            </a:r>
            <a:r>
              <a:rPr lang="fr-FR" dirty="0" err="1"/>
              <a:t>persist</a:t>
            </a:r>
            <a:r>
              <a:rPr lang="fr-FR" dirty="0"/>
              <a:t>()"</a:t>
            </a:r>
            <a:br>
              <a:rPr lang="fr-FR" dirty="0"/>
            </a:b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special</a:t>
            </a:r>
            <a:r>
              <a:rPr lang="fr-FR" dirty="0"/>
              <a:t> exception in Spark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DF645-7DFB-BE63-F41E-869F4AD11F57}"/>
              </a:ext>
            </a:extLst>
          </p:cNvPr>
          <p:cNvSpPr txBox="1"/>
          <p:nvPr/>
        </p:nvSpPr>
        <p:spPr>
          <a:xfrm>
            <a:off x="2335456" y="2264228"/>
            <a:ext cx="85635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".cache()" or ".</a:t>
            </a:r>
            <a:r>
              <a:rPr lang="fr-FR" sz="2400" dirty="0" err="1"/>
              <a:t>persist</a:t>
            </a:r>
            <a:r>
              <a:rPr lang="fr-FR" sz="2400" dirty="0"/>
              <a:t>() are  VERY SPECIAL </a:t>
            </a:r>
            <a:r>
              <a:rPr lang="fr-FR" sz="2400" dirty="0" err="1"/>
              <a:t>among</a:t>
            </a:r>
            <a:r>
              <a:rPr lang="fr-FR" sz="2400" dirty="0"/>
              <a:t> all Spark APIs</a:t>
            </a:r>
          </a:p>
          <a:p>
            <a:endParaRPr lang="fr-FR" sz="2400" dirty="0"/>
          </a:p>
          <a:p>
            <a:r>
              <a:rPr lang="fr-FR" sz="2400" dirty="0"/>
              <a:t>- RDD/</a:t>
            </a:r>
            <a:r>
              <a:rPr lang="fr-FR" sz="2400" dirty="0" err="1"/>
              <a:t>Dataset</a:t>
            </a:r>
            <a:r>
              <a:rPr lang="fr-FR" sz="2400" dirty="0"/>
              <a:t> are immutable</a:t>
            </a:r>
          </a:p>
          <a:p>
            <a:r>
              <a:rPr lang="fr-FR" sz="2400" dirty="0"/>
              <a:t>- API return a new </a:t>
            </a:r>
            <a:r>
              <a:rPr lang="fr-FR" sz="2400" dirty="0" err="1"/>
              <a:t>transformed</a:t>
            </a:r>
            <a:r>
              <a:rPr lang="fr-FR" sz="2400" dirty="0"/>
              <a:t> RDD/</a:t>
            </a:r>
            <a:r>
              <a:rPr lang="fr-FR" sz="2400" dirty="0" err="1"/>
              <a:t>Dataset</a:t>
            </a:r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BUT ".cache()" </a:t>
            </a:r>
            <a:r>
              <a:rPr lang="fr-FR" sz="2400" b="1" dirty="0" err="1"/>
              <a:t>is</a:t>
            </a:r>
            <a:r>
              <a:rPr lang="fr-FR" sz="2400" b="1" dirty="0"/>
              <a:t> THE exception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it</a:t>
            </a:r>
            <a:r>
              <a:rPr lang="fr-FR" sz="2400" dirty="0"/>
              <a:t> modifies a </a:t>
            </a:r>
            <a:r>
              <a:rPr lang="fr-FR" sz="2400" dirty="0" err="1"/>
              <a:t>field</a:t>
            </a:r>
            <a:r>
              <a:rPr lang="fr-FR" sz="2400" dirty="0"/>
              <a:t> flag in the RDD</a:t>
            </a:r>
          </a:p>
          <a:p>
            <a:r>
              <a:rPr lang="fr-FR" sz="2400" dirty="0"/>
              <a:t>- cache()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create</a:t>
            </a:r>
            <a:r>
              <a:rPr lang="fr-FR" sz="2400" dirty="0"/>
              <a:t> or return a new </a:t>
            </a:r>
            <a:r>
              <a:rPr lang="fr-FR" sz="2400" dirty="0" err="1"/>
              <a:t>object</a:t>
            </a:r>
            <a:r>
              <a:rPr lang="fr-FR" sz="2400" dirty="0"/>
              <a:t>,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reuses</a:t>
            </a:r>
            <a:r>
              <a:rPr lang="fr-FR" sz="2400" dirty="0"/>
              <a:t> the </a:t>
            </a:r>
            <a:r>
              <a:rPr lang="fr-FR" sz="2400" dirty="0" err="1"/>
              <a:t>same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8769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6124-B2A9-445F-AFB6-89439E9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0DE99-ED51-4CF9-8E6A-E2F9A178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3" y="0"/>
            <a:ext cx="10789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0DF-BE2E-F2AA-55E3-C2AAE12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058"/>
            <a:ext cx="12129104" cy="1003756"/>
          </a:xfrm>
        </p:spPr>
        <p:txBody>
          <a:bodyPr/>
          <a:lstStyle/>
          <a:p>
            <a:pPr algn="ctr"/>
            <a:r>
              <a:rPr lang="fr-FR" dirty="0"/>
              <a:t>Memory (and Disk) are </a:t>
            </a:r>
            <a:r>
              <a:rPr lang="fr-FR" dirty="0" err="1"/>
              <a:t>very</a:t>
            </a:r>
            <a:r>
              <a:rPr lang="fr-FR" dirty="0"/>
              <a:t> Limited </a:t>
            </a:r>
            <a:br>
              <a:rPr lang="fr-FR" dirty="0"/>
            </a:br>
            <a:r>
              <a:rPr lang="fr-FR" dirty="0" err="1"/>
              <a:t>Executor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3275A-A8ED-B2F8-925D-0060B9553E83}"/>
              </a:ext>
            </a:extLst>
          </p:cNvPr>
          <p:cNvSpPr txBox="1"/>
          <p:nvPr/>
        </p:nvSpPr>
        <p:spPr>
          <a:xfrm>
            <a:off x="2796315" y="1475620"/>
            <a:ext cx="71902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you</a:t>
            </a:r>
            <a:r>
              <a:rPr lang="fr-FR" sz="2000" dirty="0"/>
              <a:t> can not cache "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much</a:t>
            </a:r>
            <a:r>
              <a:rPr lang="fr-FR" sz="2000" dirty="0"/>
              <a:t>"  data.</a:t>
            </a:r>
          </a:p>
          <a:p>
            <a:r>
              <a:rPr lang="fr-FR" sz="2000" dirty="0"/>
              <a:t>Do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re-</a:t>
            </a:r>
            <a:r>
              <a:rPr lang="fr-FR" sz="2000" dirty="0" err="1"/>
              <a:t>using</a:t>
            </a:r>
            <a:r>
              <a:rPr lang="fr-FR" sz="2000" dirty="0"/>
              <a:t>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recomputing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 err="1"/>
              <a:t>when</a:t>
            </a:r>
            <a:r>
              <a:rPr lang="fr-FR" sz="2000" dirty="0"/>
              <a:t> not </a:t>
            </a:r>
            <a:r>
              <a:rPr lang="fr-FR" sz="2000" dirty="0" err="1"/>
              <a:t>enough</a:t>
            </a:r>
            <a:r>
              <a:rPr lang="fr-FR" sz="2000" dirty="0"/>
              <a:t> MEMORY =&gt; </a:t>
            </a:r>
            <a:r>
              <a:rPr lang="fr-FR" sz="2000" dirty="0" err="1"/>
              <a:t>will</a:t>
            </a:r>
            <a:r>
              <a:rPr lang="fr-FR" sz="2000" dirty="0"/>
              <a:t> use "DISK"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Disk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slower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recomputing</a:t>
            </a:r>
            <a:r>
              <a:rPr lang="fr-FR" sz="2000" dirty="0"/>
              <a:t> / re-</a:t>
            </a:r>
            <a:r>
              <a:rPr lang="fr-FR" sz="2000" dirty="0" err="1"/>
              <a:t>fetching</a:t>
            </a:r>
            <a:r>
              <a:rPr lang="fr-FR" sz="2000" dirty="0"/>
              <a:t> the source </a:t>
            </a:r>
            <a:r>
              <a:rPr lang="fr-FR" sz="2000" dirty="0" err="1"/>
              <a:t>itself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Memory and Disk are per </a:t>
            </a:r>
            <a:r>
              <a:rPr lang="fr-FR" sz="2000" dirty="0" err="1"/>
              <a:t>executors</a:t>
            </a:r>
            <a:r>
              <a:rPr lang="fr-FR" sz="2000" dirty="0"/>
              <a:t>  (per block files)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6FFBE6-2CD5-2D56-CFCF-E1EC81F86CF9}"/>
              </a:ext>
            </a:extLst>
          </p:cNvPr>
          <p:cNvSpPr/>
          <p:nvPr/>
        </p:nvSpPr>
        <p:spPr>
          <a:xfrm>
            <a:off x="3647580" y="5708695"/>
            <a:ext cx="469399" cy="22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3FFF9-AFF5-B7BE-D769-C7330E868DD1}"/>
              </a:ext>
            </a:extLst>
          </p:cNvPr>
          <p:cNvSpPr txBox="1"/>
          <p:nvPr/>
        </p:nvSpPr>
        <p:spPr>
          <a:xfrm>
            <a:off x="3231608" y="5339363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Driver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D19FE-B295-AA1A-0958-CBD0335A6A17}"/>
              </a:ext>
            </a:extLst>
          </p:cNvPr>
          <p:cNvSpPr txBox="1"/>
          <p:nvPr/>
        </p:nvSpPr>
        <p:spPr>
          <a:xfrm>
            <a:off x="1388294" y="4831532"/>
            <a:ext cx="1526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 val </a:t>
            </a:r>
            <a:r>
              <a:rPr lang="fr-FR" dirty="0" err="1"/>
              <a:t>ds</a:t>
            </a:r>
            <a:r>
              <a:rPr lang="fr-FR" dirty="0"/>
              <a:t> = ... ;</a:t>
            </a:r>
          </a:p>
          <a:p>
            <a:r>
              <a:rPr lang="fr-FR" dirty="0"/>
              <a:t>   </a:t>
            </a:r>
            <a:r>
              <a:rPr lang="fr-FR" b="1" dirty="0" err="1"/>
              <a:t>ds.cache</a:t>
            </a:r>
            <a:r>
              <a:rPr lang="fr-FR" b="1" dirty="0"/>
              <a:t>()</a:t>
            </a:r>
          </a:p>
          <a:p>
            <a:r>
              <a:rPr lang="fr-FR" dirty="0"/>
              <a:t>   .. usage1(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r>
              <a:rPr lang="fr-FR" dirty="0"/>
              <a:t>   .. usage2(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r>
              <a:rPr lang="fr-FR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4CA727-23D9-9BA9-E17D-EEA034DAC453}"/>
              </a:ext>
            </a:extLst>
          </p:cNvPr>
          <p:cNvSpPr/>
          <p:nvPr/>
        </p:nvSpPr>
        <p:spPr>
          <a:xfrm>
            <a:off x="5215467" y="5145607"/>
            <a:ext cx="1175967" cy="473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1783-839D-0A97-7F3C-F87E2A672D95}"/>
              </a:ext>
            </a:extLst>
          </p:cNvPr>
          <p:cNvSpPr txBox="1"/>
          <p:nvPr/>
        </p:nvSpPr>
        <p:spPr>
          <a:xfrm>
            <a:off x="5025881" y="4784228"/>
            <a:ext cx="18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6A9F1E-AD6C-7EFE-5D0D-263B780643AB}"/>
              </a:ext>
            </a:extLst>
          </p:cNvPr>
          <p:cNvSpPr/>
          <p:nvPr/>
        </p:nvSpPr>
        <p:spPr>
          <a:xfrm>
            <a:off x="5215467" y="5995865"/>
            <a:ext cx="1175967" cy="473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313BC-77CC-E07E-69D1-E28602F0AD6B}"/>
              </a:ext>
            </a:extLst>
          </p:cNvPr>
          <p:cNvSpPr txBox="1"/>
          <p:nvPr/>
        </p:nvSpPr>
        <p:spPr>
          <a:xfrm>
            <a:off x="5025881" y="5634486"/>
            <a:ext cx="18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2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1CCBC355-100C-B2B5-33BE-19876406BE6A}"/>
              </a:ext>
            </a:extLst>
          </p:cNvPr>
          <p:cNvSpPr/>
          <p:nvPr/>
        </p:nvSpPr>
        <p:spPr>
          <a:xfrm>
            <a:off x="6720116" y="6065443"/>
            <a:ext cx="580570" cy="419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D1E0E2-F5CB-137A-B255-FA1625CF31C4}"/>
              </a:ext>
            </a:extLst>
          </p:cNvPr>
          <p:cNvSpPr/>
          <p:nvPr/>
        </p:nvSpPr>
        <p:spPr>
          <a:xfrm>
            <a:off x="5481870" y="5243957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276E6-B117-06A0-4F5B-97972ED184DC}"/>
              </a:ext>
            </a:extLst>
          </p:cNvPr>
          <p:cNvSpPr/>
          <p:nvPr/>
        </p:nvSpPr>
        <p:spPr>
          <a:xfrm>
            <a:off x="5596169" y="5369902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12DE0-4542-AD07-CEE0-82BA7ED57C33}"/>
              </a:ext>
            </a:extLst>
          </p:cNvPr>
          <p:cNvSpPr/>
          <p:nvPr/>
        </p:nvSpPr>
        <p:spPr>
          <a:xfrm>
            <a:off x="5481870" y="6146859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84152-9593-2B69-1D5A-0B5ED69D6A6A}"/>
              </a:ext>
            </a:extLst>
          </p:cNvPr>
          <p:cNvSpPr/>
          <p:nvPr/>
        </p:nvSpPr>
        <p:spPr>
          <a:xfrm>
            <a:off x="6824736" y="6201292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F35F5E5-4940-A661-AFC3-E372D7B8FCAC}"/>
              </a:ext>
            </a:extLst>
          </p:cNvPr>
          <p:cNvSpPr/>
          <p:nvPr/>
        </p:nvSpPr>
        <p:spPr>
          <a:xfrm>
            <a:off x="6695936" y="5134450"/>
            <a:ext cx="580570" cy="419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DDA08-46B2-95E0-A41E-95E3BE0AC955}"/>
              </a:ext>
            </a:extLst>
          </p:cNvPr>
          <p:cNvSpPr/>
          <p:nvPr/>
        </p:nvSpPr>
        <p:spPr>
          <a:xfrm>
            <a:off x="6800556" y="5270299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0717-290D-1822-BF3D-55166FE0CE38}"/>
              </a:ext>
            </a:extLst>
          </p:cNvPr>
          <p:cNvSpPr/>
          <p:nvPr/>
        </p:nvSpPr>
        <p:spPr>
          <a:xfrm>
            <a:off x="6872515" y="5324547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CDE93-BE08-F944-1FBF-3DB8FF7325E3}"/>
              </a:ext>
            </a:extLst>
          </p:cNvPr>
          <p:cNvSpPr/>
          <p:nvPr/>
        </p:nvSpPr>
        <p:spPr>
          <a:xfrm>
            <a:off x="6962621" y="5379670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3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BDD3-6786-7793-6AB2-373D64DA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".</a:t>
            </a:r>
            <a:r>
              <a:rPr lang="fr-FR" dirty="0" err="1"/>
              <a:t>unpersist</a:t>
            </a:r>
            <a:r>
              <a:rPr lang="fr-FR" dirty="0"/>
              <a:t>()" ? </a:t>
            </a: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DC0FC-E8D2-A763-FB06-3EEB2B281C27}"/>
              </a:ext>
            </a:extLst>
          </p:cNvPr>
          <p:cNvSpPr txBox="1"/>
          <p:nvPr/>
        </p:nvSpPr>
        <p:spPr>
          <a:xfrm>
            <a:off x="2588142" y="2325398"/>
            <a:ext cx="1526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 val </a:t>
            </a:r>
            <a:r>
              <a:rPr lang="fr-FR" dirty="0" err="1"/>
              <a:t>ds</a:t>
            </a:r>
            <a:r>
              <a:rPr lang="fr-FR" dirty="0"/>
              <a:t> = ... ;</a:t>
            </a:r>
          </a:p>
          <a:p>
            <a:r>
              <a:rPr lang="fr-FR" dirty="0"/>
              <a:t>   </a:t>
            </a:r>
            <a:r>
              <a:rPr lang="fr-FR" b="1" dirty="0" err="1"/>
              <a:t>ds.cache</a:t>
            </a:r>
            <a:r>
              <a:rPr lang="fr-FR" b="1" dirty="0"/>
              <a:t>()</a:t>
            </a:r>
          </a:p>
          <a:p>
            <a:r>
              <a:rPr lang="fr-FR" dirty="0"/>
              <a:t>   .. usage1(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r>
              <a:rPr lang="fr-FR" dirty="0"/>
              <a:t>   .. usage2(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60306C-56BA-FF6A-1148-26726CDB52E9}"/>
              </a:ext>
            </a:extLst>
          </p:cNvPr>
          <p:cNvSpPr/>
          <p:nvPr/>
        </p:nvSpPr>
        <p:spPr>
          <a:xfrm>
            <a:off x="1712686" y="3831772"/>
            <a:ext cx="875456" cy="36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0048A-4DB1-B6C5-4253-D4832940D5BF}"/>
              </a:ext>
            </a:extLst>
          </p:cNvPr>
          <p:cNvSpPr txBox="1"/>
          <p:nvPr/>
        </p:nvSpPr>
        <p:spPr>
          <a:xfrm>
            <a:off x="769257" y="4315581"/>
            <a:ext cx="110559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 variable "</a:t>
            </a:r>
            <a:r>
              <a:rPr lang="fr-FR" dirty="0" err="1"/>
              <a:t>ds</a:t>
            </a:r>
            <a:r>
              <a:rPr lang="fr-FR" dirty="0"/>
              <a:t>" </a:t>
            </a:r>
            <a:r>
              <a:rPr lang="fr-FR" dirty="0" err="1"/>
              <a:t>is</a:t>
            </a:r>
            <a:r>
              <a:rPr lang="fr-FR" dirty="0"/>
              <a:t> NOT more accessible </a:t>
            </a:r>
            <a:r>
              <a:rPr lang="fr-FR" dirty="0" err="1"/>
              <a:t>after</a:t>
            </a:r>
            <a:r>
              <a:rPr lang="fr-FR" dirty="0"/>
              <a:t> "}"</a:t>
            </a:r>
          </a:p>
          <a:p>
            <a:endParaRPr lang="fr-FR" dirty="0"/>
          </a:p>
          <a:p>
            <a:r>
              <a:rPr lang="fr-FR" dirty="0"/>
              <a:t>The JVM  </a:t>
            </a:r>
            <a:r>
              <a:rPr lang="fr-FR" dirty="0" err="1"/>
              <a:t>GarbageCollector</a:t>
            </a:r>
            <a:r>
              <a:rPr lang="fr-FR" dirty="0"/>
              <a:t> can reclaim "</a:t>
            </a:r>
            <a:r>
              <a:rPr lang="fr-FR" dirty="0" err="1"/>
              <a:t>ds</a:t>
            </a:r>
            <a:r>
              <a:rPr lang="fr-FR" dirty="0"/>
              <a:t>" memory on driver</a:t>
            </a:r>
          </a:p>
          <a:p>
            <a:endParaRPr lang="fr-FR" dirty="0"/>
          </a:p>
          <a:p>
            <a:r>
              <a:rPr lang="fr-FR" dirty="0"/>
              <a:t>=&gt;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 release </a:t>
            </a:r>
            <a:r>
              <a:rPr lang="fr-FR" dirty="0" err="1"/>
              <a:t>corresponding</a:t>
            </a:r>
            <a:r>
              <a:rPr lang="fr-FR" dirty="0"/>
              <a:t> blocks (MEMORY / DISK) on all </a:t>
            </a:r>
            <a:r>
              <a:rPr lang="fr-FR" dirty="0" err="1"/>
              <a:t>executors</a:t>
            </a:r>
            <a:endParaRPr lang="fr-FR" dirty="0"/>
          </a:p>
          <a:p>
            <a:endParaRPr lang="fr-FR" dirty="0"/>
          </a:p>
          <a:p>
            <a:r>
              <a:rPr lang="fr-FR" dirty="0"/>
              <a:t>PROBLEM: 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GC on driver-</a:t>
            </a:r>
            <a:r>
              <a:rPr lang="fr-FR" dirty="0" err="1"/>
              <a:t>side</a:t>
            </a:r>
            <a:r>
              <a:rPr lang="fr-FR" dirty="0"/>
              <a:t>.  The driver </a:t>
            </a:r>
            <a:r>
              <a:rPr lang="fr-FR" dirty="0" err="1"/>
              <a:t>may</a:t>
            </a:r>
            <a:r>
              <a:rPr lang="fr-FR" dirty="0"/>
              <a:t> have </a:t>
            </a:r>
            <a:r>
              <a:rPr lang="fr-FR" dirty="0" err="1"/>
              <a:t>plenty</a:t>
            </a:r>
            <a:r>
              <a:rPr lang="fr-FR" dirty="0"/>
              <a:t> of free memory, </a:t>
            </a:r>
            <a:r>
              <a:rPr lang="fr-FR" dirty="0" err="1"/>
              <a:t>so</a:t>
            </a:r>
            <a:r>
              <a:rPr lang="fr-FR" dirty="0"/>
              <a:t> GC </a:t>
            </a:r>
            <a:r>
              <a:rPr lang="fr-FR" dirty="0" err="1"/>
              <a:t>might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 !</a:t>
            </a:r>
          </a:p>
          <a:p>
            <a:r>
              <a:rPr lang="fr-FR" dirty="0"/>
              <a:t>                     ... BUT </a:t>
            </a:r>
            <a:r>
              <a:rPr lang="fr-FR" dirty="0" err="1"/>
              <a:t>executor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short of memory</a:t>
            </a:r>
          </a:p>
          <a:p>
            <a:endParaRPr lang="fr-F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9C9EE2-A065-D4C5-2223-BCEA0D72603F}"/>
              </a:ext>
            </a:extLst>
          </p:cNvPr>
          <p:cNvSpPr/>
          <p:nvPr/>
        </p:nvSpPr>
        <p:spPr>
          <a:xfrm>
            <a:off x="5834399" y="3105507"/>
            <a:ext cx="469399" cy="22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795C4-FD15-D784-145A-B690412BD92A}"/>
              </a:ext>
            </a:extLst>
          </p:cNvPr>
          <p:cNvSpPr txBox="1"/>
          <p:nvPr/>
        </p:nvSpPr>
        <p:spPr>
          <a:xfrm>
            <a:off x="5418427" y="2736175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Driver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A51A3F-0FD8-D689-6022-273953FAEB2D}"/>
              </a:ext>
            </a:extLst>
          </p:cNvPr>
          <p:cNvSpPr/>
          <p:nvPr/>
        </p:nvSpPr>
        <p:spPr>
          <a:xfrm>
            <a:off x="7402286" y="2542419"/>
            <a:ext cx="1175967" cy="473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A9636-0A77-5E48-6A02-0D6C1A9E155E}"/>
              </a:ext>
            </a:extLst>
          </p:cNvPr>
          <p:cNvSpPr txBox="1"/>
          <p:nvPr/>
        </p:nvSpPr>
        <p:spPr>
          <a:xfrm>
            <a:off x="7212700" y="2181040"/>
            <a:ext cx="18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AD020-D8E9-44B5-83CB-914C8B292FF3}"/>
              </a:ext>
            </a:extLst>
          </p:cNvPr>
          <p:cNvSpPr/>
          <p:nvPr/>
        </p:nvSpPr>
        <p:spPr>
          <a:xfrm>
            <a:off x="7402286" y="3392677"/>
            <a:ext cx="1175967" cy="473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02406-B8A0-BA6A-19B9-96E0238448F4}"/>
              </a:ext>
            </a:extLst>
          </p:cNvPr>
          <p:cNvSpPr txBox="1"/>
          <p:nvPr/>
        </p:nvSpPr>
        <p:spPr>
          <a:xfrm>
            <a:off x="7212700" y="3031298"/>
            <a:ext cx="18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2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9BEB26E8-1CE5-D417-23E9-CE746E4368DE}"/>
              </a:ext>
            </a:extLst>
          </p:cNvPr>
          <p:cNvSpPr/>
          <p:nvPr/>
        </p:nvSpPr>
        <p:spPr>
          <a:xfrm>
            <a:off x="8906935" y="3462255"/>
            <a:ext cx="580570" cy="419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75642-F6E9-C5F6-E752-53DC9E5AF526}"/>
              </a:ext>
            </a:extLst>
          </p:cNvPr>
          <p:cNvSpPr/>
          <p:nvPr/>
        </p:nvSpPr>
        <p:spPr>
          <a:xfrm>
            <a:off x="7668689" y="2640769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43B36B-28B6-5B62-3685-9AD1592A1E69}"/>
              </a:ext>
            </a:extLst>
          </p:cNvPr>
          <p:cNvSpPr/>
          <p:nvPr/>
        </p:nvSpPr>
        <p:spPr>
          <a:xfrm>
            <a:off x="7782988" y="2766714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285B-A7A7-4734-B3DD-E70E725C6B17}"/>
              </a:ext>
            </a:extLst>
          </p:cNvPr>
          <p:cNvSpPr/>
          <p:nvPr/>
        </p:nvSpPr>
        <p:spPr>
          <a:xfrm>
            <a:off x="7668689" y="3543671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9D89FA-74AF-44A0-C230-195F3517BE1E}"/>
              </a:ext>
            </a:extLst>
          </p:cNvPr>
          <p:cNvSpPr/>
          <p:nvPr/>
        </p:nvSpPr>
        <p:spPr>
          <a:xfrm>
            <a:off x="9011555" y="3598104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BB251DBC-F2ED-BBCA-9E7F-4FCD2DD8DF7D}"/>
              </a:ext>
            </a:extLst>
          </p:cNvPr>
          <p:cNvSpPr/>
          <p:nvPr/>
        </p:nvSpPr>
        <p:spPr>
          <a:xfrm>
            <a:off x="8882755" y="2531262"/>
            <a:ext cx="580570" cy="419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8D24E-FCA1-B590-194F-CED76610B04B}"/>
              </a:ext>
            </a:extLst>
          </p:cNvPr>
          <p:cNvSpPr/>
          <p:nvPr/>
        </p:nvSpPr>
        <p:spPr>
          <a:xfrm>
            <a:off x="8987375" y="2667111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02095-4542-BD2D-A083-9A50CA5F7F3D}"/>
              </a:ext>
            </a:extLst>
          </p:cNvPr>
          <p:cNvSpPr/>
          <p:nvPr/>
        </p:nvSpPr>
        <p:spPr>
          <a:xfrm>
            <a:off x="9059334" y="2721359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72238-7ADA-9ADA-BB34-4B247265695E}"/>
              </a:ext>
            </a:extLst>
          </p:cNvPr>
          <p:cNvSpPr/>
          <p:nvPr/>
        </p:nvSpPr>
        <p:spPr>
          <a:xfrm>
            <a:off x="9149440" y="2776482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5930E4E7-4B48-C9E0-9814-99308EC4994B}"/>
              </a:ext>
            </a:extLst>
          </p:cNvPr>
          <p:cNvSpPr/>
          <p:nvPr/>
        </p:nvSpPr>
        <p:spPr>
          <a:xfrm>
            <a:off x="7717069" y="3433913"/>
            <a:ext cx="430592" cy="416076"/>
          </a:xfrm>
          <a:prstGeom prst="mathMultiply">
            <a:avLst>
              <a:gd name="adj1" fmla="val 142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4F9848A8-922B-280C-6C84-3AD3EEBCE95C}"/>
              </a:ext>
            </a:extLst>
          </p:cNvPr>
          <p:cNvSpPr/>
          <p:nvPr/>
        </p:nvSpPr>
        <p:spPr>
          <a:xfrm>
            <a:off x="9091085" y="2640769"/>
            <a:ext cx="430592" cy="416076"/>
          </a:xfrm>
          <a:prstGeom prst="mathMultiply">
            <a:avLst>
              <a:gd name="adj1" fmla="val 142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DAB98B7F-E5C3-C18F-03FC-C2DF4918DA37}"/>
              </a:ext>
            </a:extLst>
          </p:cNvPr>
          <p:cNvSpPr/>
          <p:nvPr/>
        </p:nvSpPr>
        <p:spPr>
          <a:xfrm>
            <a:off x="2705283" y="3682493"/>
            <a:ext cx="430592" cy="416076"/>
          </a:xfrm>
          <a:prstGeom prst="mathMultiply">
            <a:avLst>
              <a:gd name="adj1" fmla="val 142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89334C1D-8311-95CB-57C5-FAAB66F42420}"/>
              </a:ext>
            </a:extLst>
          </p:cNvPr>
          <p:cNvSpPr/>
          <p:nvPr/>
        </p:nvSpPr>
        <p:spPr>
          <a:xfrm>
            <a:off x="5851967" y="3390066"/>
            <a:ext cx="430592" cy="416076"/>
          </a:xfrm>
          <a:prstGeom prst="mathMultiply">
            <a:avLst>
              <a:gd name="adj1" fmla="val 142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2157CFC-5191-7E0D-4865-F0E0DB24C035}"/>
              </a:ext>
            </a:extLst>
          </p:cNvPr>
          <p:cNvSpPr/>
          <p:nvPr/>
        </p:nvSpPr>
        <p:spPr>
          <a:xfrm rot="20118428">
            <a:off x="6339173" y="3323384"/>
            <a:ext cx="623046" cy="1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A07F1BC-ADA6-CDFB-A630-28DB2E499193}"/>
              </a:ext>
            </a:extLst>
          </p:cNvPr>
          <p:cNvSpPr/>
          <p:nvPr/>
        </p:nvSpPr>
        <p:spPr>
          <a:xfrm rot="21082180">
            <a:off x="6354247" y="3474777"/>
            <a:ext cx="623046" cy="1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C6DE6E7-AA4C-C9D9-BBCF-510640E2EC32}"/>
              </a:ext>
            </a:extLst>
          </p:cNvPr>
          <p:cNvSpPr/>
          <p:nvPr/>
        </p:nvSpPr>
        <p:spPr>
          <a:xfrm rot="831735">
            <a:off x="6342407" y="3641782"/>
            <a:ext cx="623046" cy="1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96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8B61-D4DE-D641-A181-091BD5D9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40151"/>
          </a:xfrm>
        </p:spPr>
        <p:txBody>
          <a:bodyPr/>
          <a:lstStyle/>
          <a:p>
            <a:pPr algn="ctr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dirty="0" err="1"/>
              <a:t>explicitly</a:t>
            </a:r>
            <a:r>
              <a:rPr lang="fr-FR" dirty="0"/>
              <a:t> ".</a:t>
            </a:r>
            <a:r>
              <a:rPr lang="fr-FR" dirty="0" err="1"/>
              <a:t>unpersist</a:t>
            </a:r>
            <a:r>
              <a:rPr lang="fr-FR" dirty="0"/>
              <a:t>()",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to do </a:t>
            </a:r>
            <a:r>
              <a:rPr lang="fr-FR" dirty="0" err="1"/>
              <a:t>it</a:t>
            </a:r>
            <a:r>
              <a:rPr lang="fr-FR" dirty="0"/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84D74-C94E-4CBB-B45F-A065F871537D}"/>
              </a:ext>
            </a:extLst>
          </p:cNvPr>
          <p:cNvSpPr txBox="1"/>
          <p:nvPr/>
        </p:nvSpPr>
        <p:spPr>
          <a:xfrm>
            <a:off x="2989943" y="2146369"/>
            <a:ext cx="222124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....   </a:t>
            </a:r>
          </a:p>
          <a:p>
            <a:r>
              <a:rPr lang="fr-FR" sz="2400" b="1" dirty="0" err="1"/>
              <a:t>ds.persist</a:t>
            </a:r>
            <a:r>
              <a:rPr lang="fr-FR" sz="2400" b="1" dirty="0"/>
              <a:t>();</a:t>
            </a:r>
          </a:p>
          <a:p>
            <a:r>
              <a:rPr lang="fr-FR" dirty="0" err="1"/>
              <a:t>try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  ds.</a:t>
            </a:r>
            <a:r>
              <a:rPr lang="fr-FR" dirty="0">
                <a:solidFill>
                  <a:srgbClr val="00B050"/>
                </a:solidFill>
              </a:rPr>
              <a:t>action1</a:t>
            </a:r>
            <a:r>
              <a:rPr lang="fr-FR" dirty="0"/>
              <a:t>();</a:t>
            </a:r>
          </a:p>
          <a:p>
            <a:r>
              <a:rPr lang="fr-FR" dirty="0"/>
              <a:t>     ds.</a:t>
            </a:r>
            <a:r>
              <a:rPr lang="fr-FR" dirty="0">
                <a:solidFill>
                  <a:srgbClr val="00B050"/>
                </a:solidFill>
              </a:rPr>
              <a:t>action2</a:t>
            </a:r>
            <a:r>
              <a:rPr lang="fr-FR" dirty="0"/>
              <a:t>();</a:t>
            </a:r>
          </a:p>
          <a:p>
            <a:endParaRPr lang="fr-FR" dirty="0"/>
          </a:p>
          <a:p>
            <a:r>
              <a:rPr lang="fr-FR" dirty="0"/>
              <a:t>} </a:t>
            </a:r>
            <a:r>
              <a:rPr lang="fr-FR" dirty="0" err="1"/>
              <a:t>finally</a:t>
            </a:r>
            <a:r>
              <a:rPr lang="fr-FR" dirty="0"/>
              <a:t> {</a:t>
            </a:r>
          </a:p>
          <a:p>
            <a:r>
              <a:rPr lang="fr-FR" sz="2400" b="1" dirty="0"/>
              <a:t>   </a:t>
            </a:r>
            <a:r>
              <a:rPr lang="fr-FR" sz="2400" b="1" dirty="0" err="1"/>
              <a:t>ds.unpersist</a:t>
            </a:r>
            <a:r>
              <a:rPr lang="fr-FR" sz="2400" b="1" dirty="0"/>
              <a:t>();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ds.action3();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B5C76D-B4A6-F012-7FAE-1DA0838B0FF0}"/>
              </a:ext>
            </a:extLst>
          </p:cNvPr>
          <p:cNvSpPr/>
          <p:nvPr/>
        </p:nvSpPr>
        <p:spPr>
          <a:xfrm>
            <a:off x="2266647" y="3418114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5F5DBF-DFCC-BB2F-D839-6491730B60EA}"/>
              </a:ext>
            </a:extLst>
          </p:cNvPr>
          <p:cNvSpPr/>
          <p:nvPr/>
        </p:nvSpPr>
        <p:spPr>
          <a:xfrm>
            <a:off x="2266647" y="3684209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0D783-94D9-6577-E3EB-178465B0CB64}"/>
              </a:ext>
            </a:extLst>
          </p:cNvPr>
          <p:cNvSpPr txBox="1"/>
          <p:nvPr/>
        </p:nvSpPr>
        <p:spPr>
          <a:xfrm>
            <a:off x="184143" y="3300531"/>
            <a:ext cx="1915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</a:t>
            </a:r>
          </a:p>
          <a:p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inside</a:t>
            </a:r>
            <a:endParaRPr lang="fr-FR" dirty="0"/>
          </a:p>
          <a:p>
            <a:r>
              <a:rPr lang="fr-FR" dirty="0" err="1"/>
              <a:t>try-finally</a:t>
            </a:r>
            <a:r>
              <a:rPr lang="fr-FR" dirty="0"/>
              <a:t> code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15847A4-38E3-9975-C37F-55177AA104F1}"/>
              </a:ext>
            </a:extLst>
          </p:cNvPr>
          <p:cNvSpPr/>
          <p:nvPr/>
        </p:nvSpPr>
        <p:spPr>
          <a:xfrm rot="10800000">
            <a:off x="4821726" y="5452533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3FBE4-3DCC-E81E-87B0-0DFB39F5040F}"/>
              </a:ext>
            </a:extLst>
          </p:cNvPr>
          <p:cNvSpPr txBox="1"/>
          <p:nvPr/>
        </p:nvSpPr>
        <p:spPr>
          <a:xfrm>
            <a:off x="5619315" y="5228548"/>
            <a:ext cx="362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Problem</a:t>
            </a:r>
            <a:r>
              <a:rPr lang="fr-FR" dirty="0"/>
              <a:t> !!</a:t>
            </a:r>
          </a:p>
          <a:p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anymore</a:t>
            </a:r>
            <a:endParaRPr lang="fr-FR" dirty="0"/>
          </a:p>
          <a:p>
            <a:r>
              <a:rPr lang="fr-FR" dirty="0"/>
              <a:t>action </a:t>
            </a:r>
            <a:r>
              <a:rPr lang="fr-FR" dirty="0" err="1"/>
              <a:t>will</a:t>
            </a:r>
            <a:r>
              <a:rPr lang="fr-FR" dirty="0"/>
              <a:t> re-</a:t>
            </a:r>
            <a:r>
              <a:rPr lang="fr-FR" dirty="0" err="1"/>
              <a:t>compute</a:t>
            </a:r>
            <a:r>
              <a:rPr lang="fr-FR" dirty="0"/>
              <a:t>  FULL </a:t>
            </a:r>
            <a:r>
              <a:rPr lang="fr-FR" dirty="0" err="1"/>
              <a:t>Lineage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9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83643-5DF4-F703-297A-DFB16CA1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F2E-7079-CEF6-F315-0D08C8BF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40151"/>
          </a:xfrm>
        </p:spPr>
        <p:txBody>
          <a:bodyPr/>
          <a:lstStyle/>
          <a:p>
            <a:pPr algn="ctr"/>
            <a:r>
              <a:rPr lang="fr-FR" dirty="0" err="1"/>
              <a:t>Difficulty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 "</a:t>
            </a:r>
            <a:r>
              <a:rPr lang="fr-FR" dirty="0" err="1"/>
              <a:t>hidden</a:t>
            </a:r>
            <a:r>
              <a:rPr lang="fr-FR" dirty="0"/>
              <a:t>"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in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DDA5-095B-6FF8-47CC-BE6CFB131D3E}"/>
              </a:ext>
            </a:extLst>
          </p:cNvPr>
          <p:cNvSpPr txBox="1"/>
          <p:nvPr/>
        </p:nvSpPr>
        <p:spPr>
          <a:xfrm>
            <a:off x="2815074" y="1590975"/>
            <a:ext cx="44535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b="1" dirty="0" err="1"/>
              <a:t>transformedDs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{ </a:t>
            </a:r>
          </a:p>
          <a:p>
            <a:r>
              <a:rPr lang="fr-FR" dirty="0"/>
              <a:t>   val </a:t>
            </a:r>
            <a:r>
              <a:rPr lang="fr-FR" dirty="0" err="1"/>
              <a:t>ds</a:t>
            </a:r>
            <a:r>
              <a:rPr lang="fr-FR" dirty="0"/>
              <a:t> = ....   </a:t>
            </a:r>
          </a:p>
          <a:p>
            <a:r>
              <a:rPr lang="fr-FR" sz="2400" b="1" dirty="0"/>
              <a:t>  </a:t>
            </a:r>
            <a:r>
              <a:rPr lang="fr-FR" sz="2400" b="1" dirty="0" err="1"/>
              <a:t>ds.persist</a:t>
            </a:r>
            <a:r>
              <a:rPr lang="fr-FR" sz="2400" b="1" dirty="0"/>
              <a:t>();</a:t>
            </a:r>
          </a:p>
          <a:p>
            <a:r>
              <a:rPr lang="fr-FR" dirty="0"/>
              <a:t>  </a:t>
            </a:r>
            <a:r>
              <a:rPr lang="fr-FR" dirty="0" err="1"/>
              <a:t>try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  ds.</a:t>
            </a:r>
            <a:r>
              <a:rPr lang="fr-FR" dirty="0">
                <a:solidFill>
                  <a:srgbClr val="00B050"/>
                </a:solidFill>
              </a:rPr>
              <a:t>action1</a:t>
            </a:r>
            <a:r>
              <a:rPr lang="fr-FR" dirty="0"/>
              <a:t>();</a:t>
            </a:r>
          </a:p>
          <a:p>
            <a:r>
              <a:rPr lang="fr-FR" dirty="0"/>
              <a:t>     </a:t>
            </a:r>
            <a:r>
              <a:rPr lang="fr-FR" b="1" dirty="0" err="1"/>
              <a:t>transformedDs</a:t>
            </a:r>
            <a:r>
              <a:rPr lang="fr-FR" b="1" dirty="0"/>
              <a:t> = </a:t>
            </a:r>
            <a:r>
              <a:rPr lang="fr-FR" b="1" dirty="0" err="1"/>
              <a:t>ds.map</a:t>
            </a:r>
            <a:r>
              <a:rPr lang="fr-FR" b="1" dirty="0"/>
              <a:t>(..);</a:t>
            </a:r>
          </a:p>
          <a:p>
            <a:r>
              <a:rPr lang="fr-FR" dirty="0"/>
              <a:t>     </a:t>
            </a:r>
            <a:r>
              <a:rPr lang="fr-FR" dirty="0" err="1"/>
              <a:t>transformedDs.</a:t>
            </a:r>
            <a:r>
              <a:rPr lang="fr-FR" dirty="0" err="1">
                <a:solidFill>
                  <a:srgbClr val="00B050"/>
                </a:solidFill>
              </a:rPr>
              <a:t>action</a:t>
            </a:r>
            <a:r>
              <a:rPr lang="fr-FR" dirty="0"/>
              <a:t>();</a:t>
            </a:r>
          </a:p>
          <a:p>
            <a:endParaRPr lang="fr-FR" dirty="0"/>
          </a:p>
          <a:p>
            <a:r>
              <a:rPr lang="fr-FR" dirty="0"/>
              <a:t>  } </a:t>
            </a:r>
            <a:r>
              <a:rPr lang="fr-FR" dirty="0" err="1"/>
              <a:t>finally</a:t>
            </a:r>
            <a:r>
              <a:rPr lang="fr-FR" dirty="0"/>
              <a:t> {</a:t>
            </a:r>
          </a:p>
          <a:p>
            <a:r>
              <a:rPr lang="fr-FR" sz="2400" b="1" dirty="0"/>
              <a:t>   </a:t>
            </a:r>
            <a:r>
              <a:rPr lang="fr-FR" sz="2400" b="1" dirty="0" err="1"/>
              <a:t>ds.unpersist</a:t>
            </a:r>
            <a:r>
              <a:rPr lang="fr-FR" sz="2400" b="1" dirty="0"/>
              <a:t>();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// OK, </a:t>
            </a:r>
            <a:r>
              <a:rPr lang="fr-FR" dirty="0" err="1"/>
              <a:t>ds</a:t>
            </a:r>
            <a:r>
              <a:rPr lang="fr-FR" dirty="0"/>
              <a:t> not visible </a:t>
            </a:r>
            <a:r>
              <a:rPr lang="fr-FR" dirty="0" err="1"/>
              <a:t>outside</a:t>
            </a:r>
            <a:r>
              <a:rPr lang="fr-FR" dirty="0"/>
              <a:t> of </a:t>
            </a:r>
            <a:r>
              <a:rPr lang="fr-FR" dirty="0" err="1"/>
              <a:t>method</a:t>
            </a:r>
            <a:r>
              <a:rPr lang="fr-FR" dirty="0"/>
              <a:t> code</a:t>
            </a:r>
          </a:p>
          <a:p>
            <a:r>
              <a:rPr lang="fr-FR" dirty="0"/>
              <a:t>  // code </a:t>
            </a:r>
            <a:r>
              <a:rPr lang="fr-FR" dirty="0" err="1"/>
              <a:t>would</a:t>
            </a:r>
            <a:r>
              <a:rPr lang="fr-FR" dirty="0"/>
              <a:t> not compile</a:t>
            </a:r>
          </a:p>
          <a:p>
            <a:r>
              <a:rPr lang="fr-FR" b="1" dirty="0">
                <a:solidFill>
                  <a:srgbClr val="FF0000"/>
                </a:solidFill>
              </a:rPr>
              <a:t>return </a:t>
            </a:r>
            <a:r>
              <a:rPr lang="fr-FR" b="1" dirty="0" err="1">
                <a:solidFill>
                  <a:srgbClr val="FF0000"/>
                </a:solidFill>
              </a:rPr>
              <a:t>transformedDs</a:t>
            </a:r>
            <a:r>
              <a:rPr lang="fr-FR" b="1" dirty="0">
                <a:solidFill>
                  <a:srgbClr val="FF0000"/>
                </a:solidFill>
              </a:rPr>
              <a:t>; // use </a:t>
            </a:r>
            <a:r>
              <a:rPr lang="fr-FR" b="1" dirty="0" err="1">
                <a:solidFill>
                  <a:srgbClr val="FF0000"/>
                </a:solidFill>
              </a:rPr>
              <a:t>later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5B5D3B-8FAF-84F5-B4DD-08ECC2E2C087}"/>
              </a:ext>
            </a:extLst>
          </p:cNvPr>
          <p:cNvSpPr/>
          <p:nvPr/>
        </p:nvSpPr>
        <p:spPr>
          <a:xfrm>
            <a:off x="2232780" y="3679371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B78184-9406-CC45-39D5-5E9C3234924D}"/>
              </a:ext>
            </a:extLst>
          </p:cNvPr>
          <p:cNvSpPr/>
          <p:nvPr/>
        </p:nvSpPr>
        <p:spPr>
          <a:xfrm>
            <a:off x="2232780" y="3945466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56DC5-0EAC-0C7B-8260-5552C0D0116C}"/>
              </a:ext>
            </a:extLst>
          </p:cNvPr>
          <p:cNvSpPr txBox="1"/>
          <p:nvPr/>
        </p:nvSpPr>
        <p:spPr>
          <a:xfrm>
            <a:off x="150276" y="3561788"/>
            <a:ext cx="1915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Looks OK</a:t>
            </a:r>
          </a:p>
          <a:p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inside</a:t>
            </a:r>
            <a:endParaRPr lang="fr-FR" dirty="0"/>
          </a:p>
          <a:p>
            <a:r>
              <a:rPr lang="fr-FR" dirty="0" err="1"/>
              <a:t>try-finally</a:t>
            </a:r>
            <a:r>
              <a:rPr lang="fr-FR" dirty="0"/>
              <a:t> code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9485071-3BC8-E33A-0263-DB6A973B2F24}"/>
              </a:ext>
            </a:extLst>
          </p:cNvPr>
          <p:cNvSpPr/>
          <p:nvPr/>
        </p:nvSpPr>
        <p:spPr>
          <a:xfrm rot="10800000">
            <a:off x="6815021" y="6215146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91185-F277-0086-19A6-E660E2223B38}"/>
              </a:ext>
            </a:extLst>
          </p:cNvPr>
          <p:cNvSpPr txBox="1"/>
          <p:nvPr/>
        </p:nvSpPr>
        <p:spPr>
          <a:xfrm>
            <a:off x="7917411" y="5562376"/>
            <a:ext cx="3623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Problem</a:t>
            </a:r>
            <a:r>
              <a:rPr lang="fr-FR" dirty="0"/>
              <a:t> !!</a:t>
            </a:r>
          </a:p>
          <a:p>
            <a:r>
              <a:rPr lang="fr-FR" dirty="0" err="1"/>
              <a:t>transformedDs</a:t>
            </a:r>
            <a:r>
              <a:rPr lang="fr-FR" dirty="0"/>
              <a:t> </a:t>
            </a:r>
            <a:r>
              <a:rPr lang="fr-FR" dirty="0" err="1"/>
              <a:t>refers</a:t>
            </a:r>
            <a:r>
              <a:rPr lang="fr-FR" dirty="0"/>
              <a:t> to </a:t>
            </a:r>
            <a:r>
              <a:rPr lang="fr-FR" dirty="0" err="1"/>
              <a:t>ds</a:t>
            </a:r>
            <a:r>
              <a:rPr lang="fr-FR" dirty="0"/>
              <a:t>,</a:t>
            </a:r>
          </a:p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anymore</a:t>
            </a:r>
            <a:endParaRPr lang="fr-FR" dirty="0"/>
          </a:p>
          <a:p>
            <a:r>
              <a:rPr lang="fr-FR" dirty="0"/>
              <a:t>action </a:t>
            </a:r>
            <a:r>
              <a:rPr lang="fr-FR" dirty="0" err="1"/>
              <a:t>will</a:t>
            </a:r>
            <a:r>
              <a:rPr lang="fr-FR" dirty="0"/>
              <a:t> re-</a:t>
            </a:r>
            <a:r>
              <a:rPr lang="fr-FR" dirty="0" err="1"/>
              <a:t>compute</a:t>
            </a:r>
            <a:r>
              <a:rPr lang="fr-FR" dirty="0"/>
              <a:t>  FULL </a:t>
            </a:r>
            <a:r>
              <a:rPr lang="fr-FR" dirty="0" err="1"/>
              <a:t>Lineage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57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E6800-67C5-5BB9-6F38-4632A454B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810-22CF-39C6-69B1-17152749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257"/>
          </a:xfrm>
        </p:spPr>
        <p:txBody>
          <a:bodyPr/>
          <a:lstStyle/>
          <a:p>
            <a:pPr algn="ctr"/>
            <a:r>
              <a:rPr lang="fr-FR" dirty="0" err="1"/>
              <a:t>Caching</a:t>
            </a:r>
            <a:r>
              <a:rPr lang="fr-FR" dirty="0"/>
              <a:t> - Display </a:t>
            </a:r>
            <a:r>
              <a:rPr lang="fr-FR" dirty="0" err="1"/>
              <a:t>Result</a:t>
            </a:r>
            <a:r>
              <a:rPr lang="fr-FR" dirty="0"/>
              <a:t> in Spark 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BBAB9-5472-2EF0-C271-E7E36AD45F62}"/>
              </a:ext>
            </a:extLst>
          </p:cNvPr>
          <p:cNvSpPr txBox="1"/>
          <p:nvPr/>
        </p:nvSpPr>
        <p:spPr>
          <a:xfrm>
            <a:off x="2893180" y="2104572"/>
            <a:ext cx="74763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  <a:r>
              <a:rPr lang="fr-FR" sz="2400" b="1" dirty="0" err="1"/>
              <a:t>dataset.cache</a:t>
            </a:r>
            <a:r>
              <a:rPr lang="fr-FR" sz="2400" b="1" dirty="0"/>
              <a:t>()</a:t>
            </a:r>
          </a:p>
          <a:p>
            <a:endParaRPr lang="fr-FR" sz="2400" b="1" dirty="0"/>
          </a:p>
          <a:p>
            <a:r>
              <a:rPr lang="fr-FR" sz="2400" dirty="0"/>
              <a:t>The </a:t>
            </a:r>
            <a:r>
              <a:rPr lang="fr-FR" sz="2400" b="1" dirty="0"/>
              <a:t>FULL  Dag </a:t>
            </a:r>
            <a:r>
              <a:rPr lang="fr-FR" sz="2400" b="1" dirty="0" err="1"/>
              <a:t>Lineage</a:t>
            </a:r>
            <a:r>
              <a:rPr lang="fr-FR" sz="2400" b="1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still</a:t>
            </a:r>
            <a:r>
              <a:rPr lang="fr-FR" sz="2400" dirty="0"/>
              <a:t> </a:t>
            </a:r>
            <a:r>
              <a:rPr lang="fr-FR" sz="2400" dirty="0" err="1"/>
              <a:t>displayed</a:t>
            </a:r>
            <a:r>
              <a:rPr lang="fr-FR" sz="2400" dirty="0"/>
              <a:t> in Spark UI &gt; </a:t>
            </a:r>
            <a:r>
              <a:rPr lang="fr-FR" sz="2400" dirty="0" err="1"/>
              <a:t>Query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Some</a:t>
            </a:r>
            <a:r>
              <a:rPr lang="fr-FR" sz="2400" dirty="0"/>
              <a:t> Job have 0 Stage,  </a:t>
            </a:r>
            <a:r>
              <a:rPr lang="fr-FR" sz="2400" dirty="0" err="1"/>
              <a:t>marked</a:t>
            </a:r>
            <a:r>
              <a:rPr lang="fr-FR" sz="2400" dirty="0"/>
              <a:t> as "</a:t>
            </a:r>
            <a:r>
              <a:rPr lang="fr-FR" sz="2400" dirty="0" err="1"/>
              <a:t>Skipped</a:t>
            </a:r>
            <a:r>
              <a:rPr lang="fr-FR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1529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FB6F-EFB5-5FF9-67D4-599B2C1F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257"/>
          </a:xfrm>
        </p:spPr>
        <p:txBody>
          <a:bodyPr/>
          <a:lstStyle/>
          <a:p>
            <a:pPr algn="ctr"/>
            <a:r>
              <a:rPr lang="fr-FR" dirty="0" err="1"/>
              <a:t>Caching</a:t>
            </a:r>
            <a:r>
              <a:rPr lang="fr-FR" dirty="0"/>
              <a:t> - Display </a:t>
            </a:r>
            <a:r>
              <a:rPr lang="fr-FR" dirty="0" err="1"/>
              <a:t>Result</a:t>
            </a:r>
            <a:r>
              <a:rPr lang="fr-FR" dirty="0"/>
              <a:t> in Spark UI</a:t>
            </a:r>
          </a:p>
        </p:txBody>
      </p:sp>
      <p:pic>
        <p:nvPicPr>
          <p:cNvPr id="1028" name="Picture 4" descr="The work-in-progress fallacy and the power of WIP limits ...">
            <a:extLst>
              <a:ext uri="{FF2B5EF4-FFF2-40B4-BE49-F238E27FC236}">
                <a16:creationId xmlns:a16="http://schemas.microsoft.com/office/drawing/2014/main" id="{7041390D-EE39-46B1-77F6-86A8FC66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41" y="2617409"/>
            <a:ext cx="2253514" cy="14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6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96469-0D3A-BCF8-11BE-C52F4DDDE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7362-1107-A965-48F7-8E0856F5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257"/>
          </a:xfrm>
        </p:spPr>
        <p:txBody>
          <a:bodyPr/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.</a:t>
            </a:r>
            <a:r>
              <a:rPr lang="fr-FR" dirty="0" err="1"/>
              <a:t>localCheckpoint</a:t>
            </a:r>
            <a:r>
              <a:rPr lang="fr-FR" dirty="0"/>
              <a:t>()  </a:t>
            </a:r>
            <a:r>
              <a:rPr lang="fr-FR" dirty="0" err="1"/>
              <a:t>instead</a:t>
            </a:r>
            <a:r>
              <a:rPr lang="fr-FR" dirty="0"/>
              <a:t> of cache()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6BF43-FC0D-1E2B-3A53-C4B67C5442C6}"/>
              </a:ext>
            </a:extLst>
          </p:cNvPr>
          <p:cNvSpPr txBox="1"/>
          <p:nvPr/>
        </p:nvSpPr>
        <p:spPr>
          <a:xfrm>
            <a:off x="2041675" y="1857829"/>
            <a:ext cx="92107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</a:p>
          <a:p>
            <a:r>
              <a:rPr lang="fr-FR" sz="2800" dirty="0"/>
              <a:t>    </a:t>
            </a:r>
            <a:r>
              <a:rPr lang="fr-FR" sz="2800" b="1" dirty="0" err="1"/>
              <a:t>Dataset</a:t>
            </a:r>
            <a:r>
              <a:rPr lang="fr-FR" sz="2800" b="1" dirty="0"/>
              <a:t> </a:t>
            </a:r>
            <a:r>
              <a:rPr lang="fr-FR" sz="2800" b="1" dirty="0" err="1"/>
              <a:t>replacedDs</a:t>
            </a:r>
            <a:r>
              <a:rPr lang="fr-FR" sz="2800" b="1" dirty="0"/>
              <a:t> = </a:t>
            </a:r>
            <a:r>
              <a:rPr lang="fr-FR" sz="2800" b="1" dirty="0" err="1"/>
              <a:t>dataset.localCheckpoint</a:t>
            </a:r>
            <a:r>
              <a:rPr lang="fr-FR" sz="2800" b="1" dirty="0"/>
              <a:t>()</a:t>
            </a:r>
          </a:p>
          <a:p>
            <a:endParaRPr lang="fr-FR" sz="2800" b="1" dirty="0"/>
          </a:p>
          <a:p>
            <a:r>
              <a:rPr lang="fr-FR" sz="2800" dirty="0" err="1"/>
              <a:t>equivalent</a:t>
            </a:r>
            <a:r>
              <a:rPr lang="fr-FR" sz="2800" dirty="0"/>
              <a:t> to use </a:t>
            </a:r>
            <a:r>
              <a:rPr lang="fr-FR" sz="2800" dirty="0" err="1"/>
              <a:t>cached</a:t>
            </a:r>
            <a:r>
              <a:rPr lang="fr-FR" sz="2800" dirty="0"/>
              <a:t> block in-memory &amp; files</a:t>
            </a:r>
          </a:p>
          <a:p>
            <a:endParaRPr lang="fr-FR" sz="2800" b="1" dirty="0"/>
          </a:p>
          <a:p>
            <a:r>
              <a:rPr lang="fr-FR" sz="2800" dirty="0"/>
              <a:t>The </a:t>
            </a:r>
            <a:r>
              <a:rPr lang="fr-FR" sz="2800" b="1" dirty="0"/>
              <a:t>Dag </a:t>
            </a:r>
            <a:r>
              <a:rPr lang="fr-FR" sz="2800" b="1" dirty="0" err="1"/>
              <a:t>Lineage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CUT  </a:t>
            </a:r>
            <a:r>
              <a:rPr lang="fr-FR" sz="2800" dirty="0"/>
              <a:t>in Spark UI &gt; </a:t>
            </a:r>
            <a:r>
              <a:rPr lang="fr-FR" sz="2800" dirty="0" err="1"/>
              <a:t>Query</a:t>
            </a:r>
            <a:r>
              <a:rPr lang="fr-FR" sz="2800" dirty="0"/>
              <a:t>.</a:t>
            </a:r>
          </a:p>
          <a:p>
            <a:r>
              <a:rPr lang="fr-FR" sz="2800" dirty="0"/>
              <a:t>the source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displayed</a:t>
            </a:r>
            <a:r>
              <a:rPr lang="fr-FR" sz="2800" dirty="0"/>
              <a:t> as "</a:t>
            </a:r>
            <a:r>
              <a:rPr lang="fr-FR" sz="2800" dirty="0" err="1"/>
              <a:t>InMemoryRDD</a:t>
            </a:r>
            <a:r>
              <a:rPr lang="fr-FR" sz="2800" dirty="0"/>
              <a:t>"</a:t>
            </a:r>
          </a:p>
          <a:p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much</a:t>
            </a:r>
            <a:r>
              <a:rPr lang="fr-FR" sz="2800" dirty="0"/>
              <a:t> </a:t>
            </a:r>
            <a:r>
              <a:rPr lang="fr-FR" sz="2800" dirty="0" err="1"/>
              <a:t>easier</a:t>
            </a:r>
            <a:r>
              <a:rPr lang="fr-FR" sz="2800" dirty="0"/>
              <a:t> to </a:t>
            </a:r>
            <a:r>
              <a:rPr lang="fr-FR" sz="2800" dirty="0" err="1"/>
              <a:t>read</a:t>
            </a:r>
            <a:r>
              <a:rPr lang="fr-FR" sz="2800" dirty="0"/>
              <a:t>  (</a:t>
            </a:r>
            <a:r>
              <a:rPr lang="fr-FR" sz="2800" dirty="0" err="1"/>
              <a:t>even</a:t>
            </a:r>
            <a:r>
              <a:rPr lang="fr-FR" sz="2800" dirty="0"/>
              <a:t> if not </a:t>
            </a:r>
            <a:r>
              <a:rPr lang="fr-FR" sz="2800" dirty="0" err="1"/>
              <a:t>named</a:t>
            </a:r>
            <a:r>
              <a:rPr lang="fr-FR" sz="2800" dirty="0"/>
              <a:t>/</a:t>
            </a:r>
            <a:r>
              <a:rPr lang="fr-FR" sz="2800" dirty="0" err="1"/>
              <a:t>labelled</a:t>
            </a:r>
            <a:r>
              <a:rPr lang="fr-FR" sz="2800" dirty="0"/>
              <a:t> </a:t>
            </a:r>
            <a:r>
              <a:rPr lang="fr-FR" sz="2800" dirty="0" err="1"/>
              <a:t>correctly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5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3B421B7-45C7-4D94-91B0-2C43AB172AC1}"/>
              </a:ext>
            </a:extLst>
          </p:cNvPr>
          <p:cNvSpPr/>
          <p:nvPr/>
        </p:nvSpPr>
        <p:spPr>
          <a:xfrm>
            <a:off x="7039505" y="3205988"/>
            <a:ext cx="995237" cy="56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0EC91-2F76-45A3-9876-31E58F32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87" y="1482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Compose </a:t>
            </a:r>
            <a:r>
              <a:rPr lang="fr-FR" dirty="0" err="1"/>
              <a:t>Datasets</a:t>
            </a:r>
            <a:r>
              <a:rPr lang="fr-FR" dirty="0"/>
              <a:t> (or RDD) Transformations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A5DE9-8C65-4B4D-B090-053C46A4975C}"/>
              </a:ext>
            </a:extLst>
          </p:cNvPr>
          <p:cNvSpPr/>
          <p:nvPr/>
        </p:nvSpPr>
        <p:spPr>
          <a:xfrm>
            <a:off x="1261691" y="550973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B02CB-DEEC-4E4A-A509-310B065C62BD}"/>
              </a:ext>
            </a:extLst>
          </p:cNvPr>
          <p:cNvSpPr/>
          <p:nvPr/>
        </p:nvSpPr>
        <p:spPr>
          <a:xfrm>
            <a:off x="928406" y="1965078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EC390-5A78-4B50-AF7D-BA99A892E322}"/>
              </a:ext>
            </a:extLst>
          </p:cNvPr>
          <p:cNvSpPr txBox="1"/>
          <p:nvPr/>
        </p:nvSpPr>
        <p:spPr>
          <a:xfrm>
            <a:off x="936236" y="1965078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E22EE-84EF-403B-B137-0ED0277EE5E0}"/>
              </a:ext>
            </a:extLst>
          </p:cNvPr>
          <p:cNvSpPr/>
          <p:nvPr/>
        </p:nvSpPr>
        <p:spPr>
          <a:xfrm>
            <a:off x="928406" y="2935358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30A7D-52D9-47BB-B673-42C8275246E1}"/>
              </a:ext>
            </a:extLst>
          </p:cNvPr>
          <p:cNvSpPr/>
          <p:nvPr/>
        </p:nvSpPr>
        <p:spPr>
          <a:xfrm>
            <a:off x="936235" y="3990043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C9674-C426-40A1-BABF-B28D748EEC93}"/>
              </a:ext>
            </a:extLst>
          </p:cNvPr>
          <p:cNvSpPr txBox="1"/>
          <p:nvPr/>
        </p:nvSpPr>
        <p:spPr>
          <a:xfrm>
            <a:off x="936236" y="3036958"/>
            <a:ext cx="464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rdd1.join( rdd2 )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6D216-ADFB-40C3-9F72-A473A99496A2}"/>
              </a:ext>
            </a:extLst>
          </p:cNvPr>
          <p:cNvSpPr txBox="1"/>
          <p:nvPr/>
        </p:nvSpPr>
        <p:spPr>
          <a:xfrm>
            <a:off x="928406" y="4027558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= rdd2.f3()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D5208-4D49-4718-A26E-69E00DCBB255}"/>
              </a:ext>
            </a:extLst>
          </p:cNvPr>
          <p:cNvSpPr txBox="1"/>
          <p:nvPr/>
        </p:nvSpPr>
        <p:spPr>
          <a:xfrm>
            <a:off x="286331" y="550973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.action();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64F7FE48-1A27-436E-AA2F-386C13943572}"/>
              </a:ext>
            </a:extLst>
          </p:cNvPr>
          <p:cNvSpPr/>
          <p:nvPr/>
        </p:nvSpPr>
        <p:spPr>
          <a:xfrm>
            <a:off x="275836" y="2280038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E359F499-B455-4CF7-9097-F54F17327F60}"/>
              </a:ext>
            </a:extLst>
          </p:cNvPr>
          <p:cNvSpPr/>
          <p:nvPr/>
        </p:nvSpPr>
        <p:spPr>
          <a:xfrm>
            <a:off x="271801" y="3442430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F6491BC-D55E-48FC-8562-BF863D7E2436}"/>
              </a:ext>
            </a:extLst>
          </p:cNvPr>
          <p:cNvSpPr/>
          <p:nvPr/>
        </p:nvSpPr>
        <p:spPr>
          <a:xfrm>
            <a:off x="334091" y="4837331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1C630-5A7E-4102-A3E6-0C0A03AA439C}"/>
              </a:ext>
            </a:extLst>
          </p:cNvPr>
          <p:cNvSpPr/>
          <p:nvPr/>
        </p:nvSpPr>
        <p:spPr>
          <a:xfrm>
            <a:off x="3453166" y="1970686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10A25-0BAB-4467-AFBB-BD3A61BDDD73}"/>
              </a:ext>
            </a:extLst>
          </p:cNvPr>
          <p:cNvSpPr txBox="1"/>
          <p:nvPr/>
        </p:nvSpPr>
        <p:spPr>
          <a:xfrm>
            <a:off x="3460996" y="1970686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=f2()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EBD6E7A9-C2A1-48FE-A368-C13B1E965AB3}"/>
              </a:ext>
            </a:extLst>
          </p:cNvPr>
          <p:cNvSpPr/>
          <p:nvPr/>
        </p:nvSpPr>
        <p:spPr>
          <a:xfrm>
            <a:off x="2938781" y="2323804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C66CEB-D6AD-4666-A81D-7889F7E05E8D}"/>
              </a:ext>
            </a:extLst>
          </p:cNvPr>
          <p:cNvSpPr txBox="1"/>
          <p:nvPr/>
        </p:nvSpPr>
        <p:spPr>
          <a:xfrm>
            <a:off x="3392631" y="5674945"/>
            <a:ext cx="294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Void</a:t>
            </a:r>
            <a:r>
              <a:rPr lang="fr-FR" dirty="0"/>
              <a:t>, or List&lt;</a:t>
            </a:r>
            <a:r>
              <a:rPr lang="fr-FR" dirty="0" err="1"/>
              <a:t>SomethingElse</a:t>
            </a:r>
            <a:r>
              <a:rPr lang="fr-FR" dirty="0"/>
              <a:t>&gt; </a:t>
            </a:r>
            <a:br>
              <a:rPr lang="fr-FR" dirty="0"/>
            </a:br>
            <a:r>
              <a:rPr lang="fr-FR" dirty="0"/>
              <a:t>… NO More RDD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EE600F-2455-4385-BB24-FFDFC796FE4C}"/>
              </a:ext>
            </a:extLst>
          </p:cNvPr>
          <p:cNvSpPr txBox="1"/>
          <p:nvPr/>
        </p:nvSpPr>
        <p:spPr>
          <a:xfrm>
            <a:off x="6992645" y="3150068"/>
            <a:ext cx="1071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Creation</a:t>
            </a:r>
            <a:endParaRPr lang="fr-FR" sz="2000" dirty="0"/>
          </a:p>
          <a:p>
            <a:r>
              <a:rPr lang="fr-FR" sz="2000" dirty="0"/>
              <a:t> </a:t>
            </a:r>
            <a:r>
              <a:rPr lang="fr-FR" sz="2000" dirty="0" err="1"/>
              <a:t>Func</a:t>
            </a:r>
            <a:endParaRPr lang="fr-FR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4FC8EC-A279-480A-AD35-4106851A6F72}"/>
              </a:ext>
            </a:extLst>
          </p:cNvPr>
          <p:cNvSpPr txBox="1"/>
          <p:nvPr/>
        </p:nvSpPr>
        <p:spPr>
          <a:xfrm>
            <a:off x="6508782" y="377480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Signature:</a:t>
            </a:r>
          </a:p>
          <a:p>
            <a:r>
              <a:rPr lang="fr-FR" sz="1800" dirty="0"/>
              <a:t>(</a:t>
            </a:r>
            <a:r>
              <a:rPr lang="fr-FR" sz="1800" dirty="0" err="1"/>
              <a:t>SparkSession</a:t>
            </a:r>
            <a:r>
              <a:rPr lang="fr-FR" sz="1800" dirty="0"/>
              <a:t>, …) -&gt; RDD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28B0C0-F834-41C8-9FFA-63762FE9E1F8}"/>
              </a:ext>
            </a:extLst>
          </p:cNvPr>
          <p:cNvSpPr/>
          <p:nvPr/>
        </p:nvSpPr>
        <p:spPr>
          <a:xfrm>
            <a:off x="8521316" y="3210611"/>
            <a:ext cx="1509486" cy="56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4BB852-8C27-4123-8032-12E90A40CB99}"/>
              </a:ext>
            </a:extLst>
          </p:cNvPr>
          <p:cNvSpPr txBox="1"/>
          <p:nvPr/>
        </p:nvSpPr>
        <p:spPr>
          <a:xfrm>
            <a:off x="8488300" y="3166371"/>
            <a:ext cx="164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Transformation</a:t>
            </a:r>
          </a:p>
          <a:p>
            <a:r>
              <a:rPr lang="fr-FR" dirty="0" err="1"/>
              <a:t>Func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90A5B4-ED1F-4792-8134-678E5F42CA96}"/>
              </a:ext>
            </a:extLst>
          </p:cNvPr>
          <p:cNvSpPr/>
          <p:nvPr/>
        </p:nvSpPr>
        <p:spPr>
          <a:xfrm>
            <a:off x="10509177" y="3187617"/>
            <a:ext cx="792537" cy="56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5776BB-C837-4275-B6EF-AA00587DC706}"/>
              </a:ext>
            </a:extLst>
          </p:cNvPr>
          <p:cNvSpPr txBox="1"/>
          <p:nvPr/>
        </p:nvSpPr>
        <p:spPr>
          <a:xfrm>
            <a:off x="10507690" y="312847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</a:t>
            </a:r>
          </a:p>
          <a:p>
            <a:r>
              <a:rPr lang="fr-FR" dirty="0" err="1"/>
              <a:t>Func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C2D3B4-5C55-42CA-948E-B927EE8EA8EA}"/>
              </a:ext>
            </a:extLst>
          </p:cNvPr>
          <p:cNvSpPr txBox="1"/>
          <p:nvPr/>
        </p:nvSpPr>
        <p:spPr>
          <a:xfrm>
            <a:off x="8393191" y="4416078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(RDD, …) -&gt; RDD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CC0044-0893-4C94-BD9F-DDB5213CBBB5}"/>
              </a:ext>
            </a:extLst>
          </p:cNvPr>
          <p:cNvSpPr txBox="1"/>
          <p:nvPr/>
        </p:nvSpPr>
        <p:spPr>
          <a:xfrm>
            <a:off x="9481479" y="4777879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(RDD, …) -&gt; </a:t>
            </a:r>
            <a:r>
              <a:rPr lang="fr-FR" sz="1800" dirty="0" err="1"/>
              <a:t>other</a:t>
            </a:r>
            <a:endParaRPr lang="fr-FR" sz="1800" dirty="0"/>
          </a:p>
        </p:txBody>
      </p:sp>
      <p:sp>
        <p:nvSpPr>
          <p:cNvPr id="51" name="&quot;Not Allowed&quot; Symbol 50">
            <a:extLst>
              <a:ext uri="{FF2B5EF4-FFF2-40B4-BE49-F238E27FC236}">
                <a16:creationId xmlns:a16="http://schemas.microsoft.com/office/drawing/2014/main" id="{F1F74D4C-BDBE-4A70-B295-915DBE06C3D9}"/>
              </a:ext>
            </a:extLst>
          </p:cNvPr>
          <p:cNvSpPr/>
          <p:nvPr/>
        </p:nvSpPr>
        <p:spPr>
          <a:xfrm flipH="1">
            <a:off x="6445293" y="3370054"/>
            <a:ext cx="126978" cy="31779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&quot;Not Allowed&quot; Symbol 51">
            <a:extLst>
              <a:ext uri="{FF2B5EF4-FFF2-40B4-BE49-F238E27FC236}">
                <a16:creationId xmlns:a16="http://schemas.microsoft.com/office/drawing/2014/main" id="{CE44F7C7-2213-445B-80DF-3F4F9F1D4F46}"/>
              </a:ext>
            </a:extLst>
          </p:cNvPr>
          <p:cNvSpPr/>
          <p:nvPr/>
        </p:nvSpPr>
        <p:spPr>
          <a:xfrm flipH="1">
            <a:off x="11741570" y="3284829"/>
            <a:ext cx="126978" cy="31779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1160F3C-A5BD-451D-B3C6-7A10742DCAC9}"/>
              </a:ext>
            </a:extLst>
          </p:cNvPr>
          <p:cNvSpPr/>
          <p:nvPr/>
        </p:nvSpPr>
        <p:spPr>
          <a:xfrm>
            <a:off x="8160422" y="3344757"/>
            <a:ext cx="267655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A4A34B6-C72B-494D-B612-CF45B554A611}"/>
              </a:ext>
            </a:extLst>
          </p:cNvPr>
          <p:cNvSpPr/>
          <p:nvPr/>
        </p:nvSpPr>
        <p:spPr>
          <a:xfrm>
            <a:off x="10144066" y="3341624"/>
            <a:ext cx="267655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CE6B906-856D-4108-9374-CEA3B3167A2F}"/>
              </a:ext>
            </a:extLst>
          </p:cNvPr>
          <p:cNvSpPr/>
          <p:nvPr/>
        </p:nvSpPr>
        <p:spPr>
          <a:xfrm>
            <a:off x="11423202" y="3319634"/>
            <a:ext cx="267655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8A8A789-A4FD-41FC-BDFC-1101FA769A85}"/>
              </a:ext>
            </a:extLst>
          </p:cNvPr>
          <p:cNvSpPr/>
          <p:nvPr/>
        </p:nvSpPr>
        <p:spPr>
          <a:xfrm>
            <a:off x="6674592" y="3359231"/>
            <a:ext cx="267655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row: Curved Down 56">
            <a:extLst>
              <a:ext uri="{FF2B5EF4-FFF2-40B4-BE49-F238E27FC236}">
                <a16:creationId xmlns:a16="http://schemas.microsoft.com/office/drawing/2014/main" id="{B7C792D5-EE14-4CFD-9226-0FC2D704D703}"/>
              </a:ext>
            </a:extLst>
          </p:cNvPr>
          <p:cNvSpPr/>
          <p:nvPr/>
        </p:nvSpPr>
        <p:spPr>
          <a:xfrm>
            <a:off x="8664856" y="2839882"/>
            <a:ext cx="369912" cy="3155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C8404238-2876-41A4-A486-69770161AFE1}"/>
              </a:ext>
            </a:extLst>
          </p:cNvPr>
          <p:cNvSpPr/>
          <p:nvPr/>
        </p:nvSpPr>
        <p:spPr>
          <a:xfrm>
            <a:off x="9045283" y="2834495"/>
            <a:ext cx="369912" cy="3155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Arrow: Curved Down 58">
            <a:extLst>
              <a:ext uri="{FF2B5EF4-FFF2-40B4-BE49-F238E27FC236}">
                <a16:creationId xmlns:a16="http://schemas.microsoft.com/office/drawing/2014/main" id="{D617816E-3AB9-4DFF-957C-5B1D8F469C5F}"/>
              </a:ext>
            </a:extLst>
          </p:cNvPr>
          <p:cNvSpPr/>
          <p:nvPr/>
        </p:nvSpPr>
        <p:spPr>
          <a:xfrm>
            <a:off x="9436903" y="2834495"/>
            <a:ext cx="369912" cy="3155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7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3C2B-E8C6-FEFE-289E-D102E5F0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0210"/>
          </a:xfrm>
        </p:spPr>
        <p:txBody>
          <a:bodyPr/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.checkpoint()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BF2C0-A7DC-8A10-6CF8-882D2183FE7C}"/>
              </a:ext>
            </a:extLst>
          </p:cNvPr>
          <p:cNvSpPr txBox="1"/>
          <p:nvPr/>
        </p:nvSpPr>
        <p:spPr>
          <a:xfrm>
            <a:off x="2041675" y="1857829"/>
            <a:ext cx="92107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</a:p>
          <a:p>
            <a:r>
              <a:rPr lang="fr-FR" sz="2800" dirty="0"/>
              <a:t>    </a:t>
            </a:r>
            <a:r>
              <a:rPr lang="fr-FR" sz="2800" b="1" dirty="0" err="1"/>
              <a:t>Dataset</a:t>
            </a:r>
            <a:r>
              <a:rPr lang="fr-FR" sz="2800" b="1" dirty="0"/>
              <a:t> </a:t>
            </a:r>
            <a:r>
              <a:rPr lang="fr-FR" sz="2800" b="1" dirty="0" err="1"/>
              <a:t>replacedDs</a:t>
            </a:r>
            <a:r>
              <a:rPr lang="fr-FR" sz="2800" b="1" dirty="0"/>
              <a:t> = </a:t>
            </a:r>
            <a:r>
              <a:rPr lang="fr-FR" sz="2800" b="1" dirty="0" err="1"/>
              <a:t>dataset.checkpoint</a:t>
            </a:r>
            <a:r>
              <a:rPr lang="fr-FR" sz="2800" b="1" dirty="0"/>
              <a:t>()</a:t>
            </a:r>
          </a:p>
          <a:p>
            <a:endParaRPr lang="fr-FR" sz="2800" b="1" dirty="0"/>
          </a:p>
          <a:p>
            <a:r>
              <a:rPr lang="fr-FR" sz="2800" dirty="0" err="1"/>
              <a:t>equivalent</a:t>
            </a:r>
            <a:r>
              <a:rPr lang="fr-FR" sz="2800" dirty="0"/>
              <a:t> to use </a:t>
            </a:r>
            <a:r>
              <a:rPr lang="fr-FR" sz="2800" dirty="0" err="1"/>
              <a:t>saved</a:t>
            </a:r>
            <a:r>
              <a:rPr lang="fr-FR" sz="2800" dirty="0"/>
              <a:t> files in persistent Hadoop </a:t>
            </a:r>
            <a:r>
              <a:rPr lang="fr-FR" sz="2800" dirty="0" err="1"/>
              <a:t>storage</a:t>
            </a:r>
            <a:endParaRPr lang="fr-FR" sz="2800" dirty="0"/>
          </a:p>
          <a:p>
            <a:endParaRPr lang="fr-FR" sz="2800" b="1" dirty="0"/>
          </a:p>
          <a:p>
            <a:r>
              <a:rPr lang="fr-FR" sz="2800" dirty="0"/>
              <a:t>The </a:t>
            </a:r>
            <a:r>
              <a:rPr lang="fr-FR" sz="2800" b="1" dirty="0"/>
              <a:t>Dag </a:t>
            </a:r>
            <a:r>
              <a:rPr lang="fr-FR" sz="2800" b="1" dirty="0" err="1"/>
              <a:t>Lineage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CUT  </a:t>
            </a:r>
            <a:r>
              <a:rPr lang="fr-FR" sz="2800" dirty="0"/>
              <a:t>in Spark UI &gt; </a:t>
            </a:r>
            <a:r>
              <a:rPr lang="fr-FR" sz="2800" dirty="0" err="1"/>
              <a:t>Query</a:t>
            </a:r>
            <a:r>
              <a:rPr lang="fr-FR" sz="2800" dirty="0"/>
              <a:t>.</a:t>
            </a:r>
          </a:p>
          <a:p>
            <a:r>
              <a:rPr lang="fr-FR" sz="2800" dirty="0"/>
              <a:t>the source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displayed</a:t>
            </a:r>
            <a:r>
              <a:rPr lang="fr-FR" sz="2800" dirty="0"/>
              <a:t> as "</a:t>
            </a:r>
            <a:r>
              <a:rPr lang="fr-FR" sz="2800" dirty="0" err="1"/>
              <a:t>FileScanRDD</a:t>
            </a:r>
            <a:r>
              <a:rPr lang="fr-FR" sz="2800" dirty="0"/>
              <a:t>"</a:t>
            </a:r>
          </a:p>
          <a:p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much</a:t>
            </a:r>
            <a:r>
              <a:rPr lang="fr-FR" sz="2800" dirty="0"/>
              <a:t> </a:t>
            </a:r>
            <a:r>
              <a:rPr lang="fr-FR" sz="2800" dirty="0" err="1"/>
              <a:t>easier</a:t>
            </a:r>
            <a:r>
              <a:rPr lang="fr-FR" sz="2800" dirty="0"/>
              <a:t> to </a:t>
            </a:r>
            <a:r>
              <a:rPr lang="fr-FR" sz="2800" dirty="0" err="1"/>
              <a:t>read</a:t>
            </a:r>
            <a:r>
              <a:rPr lang="fr-FR" sz="2800" dirty="0"/>
              <a:t>  (</a:t>
            </a:r>
            <a:r>
              <a:rPr lang="fr-FR" sz="2800" dirty="0" err="1"/>
              <a:t>even</a:t>
            </a:r>
            <a:r>
              <a:rPr lang="fr-FR" sz="2800" dirty="0"/>
              <a:t> if not </a:t>
            </a:r>
            <a:r>
              <a:rPr lang="fr-FR" sz="2800" dirty="0" err="1"/>
              <a:t>named</a:t>
            </a:r>
            <a:r>
              <a:rPr lang="fr-FR" sz="2800" dirty="0"/>
              <a:t>/</a:t>
            </a:r>
            <a:r>
              <a:rPr lang="fr-FR" sz="2800" dirty="0" err="1"/>
              <a:t>labelled</a:t>
            </a:r>
            <a:r>
              <a:rPr lang="fr-FR" sz="2800" dirty="0"/>
              <a:t> </a:t>
            </a:r>
            <a:r>
              <a:rPr lang="fr-FR" sz="2800" dirty="0" err="1"/>
              <a:t>correctly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24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90BE-6E89-5BA1-CF06-D270E91F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02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7196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B1E7-3A44-4CDC-91C1-298EC458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9"/>
            <a:ext cx="10515600" cy="1069257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Declarations</a:t>
            </a:r>
            <a:r>
              <a:rPr lang="fr-FR" dirty="0"/>
              <a:t> /  Expressions / DAG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0DC6570-FBE4-4E3B-B27D-440EC79A0D43}"/>
              </a:ext>
            </a:extLst>
          </p:cNvPr>
          <p:cNvSpPr/>
          <p:nvPr/>
        </p:nvSpPr>
        <p:spPr>
          <a:xfrm>
            <a:off x="5305628" y="2681488"/>
            <a:ext cx="1701800" cy="4458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C5FF265-1E80-47E6-93F7-E65D8635C1C0}"/>
              </a:ext>
            </a:extLst>
          </p:cNvPr>
          <p:cNvSpPr/>
          <p:nvPr/>
        </p:nvSpPr>
        <p:spPr>
          <a:xfrm rot="2670618">
            <a:off x="4894867" y="3723748"/>
            <a:ext cx="1430683" cy="385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7C28054C-780A-4717-9A6B-D38543D4E9C5}"/>
              </a:ext>
            </a:extLst>
          </p:cNvPr>
          <p:cNvSpPr/>
          <p:nvPr/>
        </p:nvSpPr>
        <p:spPr>
          <a:xfrm rot="18929382" flipH="1">
            <a:off x="6185628" y="3723748"/>
            <a:ext cx="1430683" cy="385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C5C0-D312-4C6F-9B24-C158F685D531}"/>
              </a:ext>
            </a:extLst>
          </p:cNvPr>
          <p:cNvSpPr txBox="1"/>
          <p:nvPr/>
        </p:nvSpPr>
        <p:spPr>
          <a:xfrm>
            <a:off x="7509459" y="1840944"/>
            <a:ext cx="19230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Algebraic</a:t>
            </a:r>
            <a:endParaRPr lang="fr-FR" sz="2800" b="1" dirty="0"/>
          </a:p>
          <a:p>
            <a:r>
              <a:rPr lang="fr-FR" sz="2800" b="1" dirty="0"/>
              <a:t>Expressions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FE82C-63C0-43DD-804C-1B19AB85A0F0}"/>
              </a:ext>
            </a:extLst>
          </p:cNvPr>
          <p:cNvSpPr txBox="1"/>
          <p:nvPr/>
        </p:nvSpPr>
        <p:spPr>
          <a:xfrm>
            <a:off x="4964828" y="4503532"/>
            <a:ext cx="450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DAG</a:t>
            </a:r>
            <a:r>
              <a:rPr lang="fr-FR" sz="2800" dirty="0"/>
              <a:t> (</a:t>
            </a:r>
            <a:r>
              <a:rPr lang="fr-FR" sz="2800" dirty="0" err="1"/>
              <a:t>Directed</a:t>
            </a:r>
            <a:r>
              <a:rPr lang="fr-FR" sz="2800" dirty="0"/>
              <a:t> </a:t>
            </a:r>
            <a:r>
              <a:rPr lang="fr-FR" sz="2800" dirty="0" err="1"/>
              <a:t>Acyclic</a:t>
            </a:r>
            <a:r>
              <a:rPr lang="fr-FR" sz="2800" dirty="0"/>
              <a:t> Graph)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826F3-891A-4691-B040-B5F3ADC0DEAB}"/>
              </a:ext>
            </a:extLst>
          </p:cNvPr>
          <p:cNvSpPr txBox="1"/>
          <p:nvPr/>
        </p:nvSpPr>
        <p:spPr>
          <a:xfrm>
            <a:off x="1209406" y="1782922"/>
            <a:ext cx="4886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Variables </a:t>
            </a:r>
            <a:r>
              <a:rPr lang="fr-FR" sz="2800" b="1" dirty="0" err="1"/>
              <a:t>Declaration</a:t>
            </a:r>
            <a:endParaRPr lang="fr-FR" sz="2800" b="1" dirty="0"/>
          </a:p>
          <a:p>
            <a:r>
              <a:rPr lang="fr-FR" sz="2800" b="1" dirty="0"/>
              <a:t>(SSA: </a:t>
            </a:r>
            <a:r>
              <a:rPr lang="fr-FR" sz="2800" dirty="0"/>
              <a:t>Single State Assignement</a:t>
            </a:r>
            <a:r>
              <a:rPr lang="fr-FR" sz="2800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6DE16-58BD-4F81-B00D-A30FE6D6B08F}"/>
              </a:ext>
            </a:extLst>
          </p:cNvPr>
          <p:cNvSpPr txBox="1"/>
          <p:nvPr/>
        </p:nvSpPr>
        <p:spPr>
          <a:xfrm>
            <a:off x="8160588" y="3033231"/>
            <a:ext cx="3120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[ f1() .</a:t>
            </a:r>
            <a:r>
              <a:rPr lang="fr-FR" sz="2800" dirty="0" err="1"/>
              <a:t>join</a:t>
            </a:r>
            <a:r>
              <a:rPr lang="fr-FR" sz="2800" dirty="0"/>
              <a:t>(f2()) ].f3()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AE92E-53B4-4D07-93A2-9DA0DE5E6224}"/>
              </a:ext>
            </a:extLst>
          </p:cNvPr>
          <p:cNvSpPr/>
          <p:nvPr/>
        </p:nvSpPr>
        <p:spPr>
          <a:xfrm>
            <a:off x="5633239" y="5215213"/>
            <a:ext cx="622350" cy="42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BF57C-E7D4-4031-8879-A5D63D196531}"/>
              </a:ext>
            </a:extLst>
          </p:cNvPr>
          <p:cNvSpPr txBox="1"/>
          <p:nvPr/>
        </p:nvSpPr>
        <p:spPr>
          <a:xfrm>
            <a:off x="5633238" y="5271223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76730-B3BA-4800-B5DF-C03196FF0153}"/>
              </a:ext>
            </a:extLst>
          </p:cNvPr>
          <p:cNvSpPr/>
          <p:nvPr/>
        </p:nvSpPr>
        <p:spPr>
          <a:xfrm>
            <a:off x="5633239" y="5817357"/>
            <a:ext cx="622350" cy="42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F6653-EBB1-48E6-B991-ABCA98DC1E4E}"/>
              </a:ext>
            </a:extLst>
          </p:cNvPr>
          <p:cNvSpPr txBox="1"/>
          <p:nvPr/>
        </p:nvSpPr>
        <p:spPr>
          <a:xfrm>
            <a:off x="5633238" y="5873367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46C2A-D66A-4142-B9E5-37828CEE1914}"/>
              </a:ext>
            </a:extLst>
          </p:cNvPr>
          <p:cNvSpPr/>
          <p:nvPr/>
        </p:nvSpPr>
        <p:spPr>
          <a:xfrm>
            <a:off x="6636935" y="5543844"/>
            <a:ext cx="622350" cy="42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33723-4B16-47D0-8041-F02F55541C5F}"/>
              </a:ext>
            </a:extLst>
          </p:cNvPr>
          <p:cNvSpPr txBox="1"/>
          <p:nvPr/>
        </p:nvSpPr>
        <p:spPr>
          <a:xfrm>
            <a:off x="6636934" y="5599854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F45254-35C7-40C3-9D3F-F71E463B54AC}"/>
              </a:ext>
            </a:extLst>
          </p:cNvPr>
          <p:cNvCxnSpPr>
            <a:stCxn id="12" idx="3"/>
          </p:cNvCxnSpPr>
          <p:nvPr/>
        </p:nvCxnSpPr>
        <p:spPr>
          <a:xfrm>
            <a:off x="6255588" y="5455889"/>
            <a:ext cx="333172" cy="22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894690-CEAE-4D5F-9B9F-9A6290E2FCD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255588" y="5817357"/>
            <a:ext cx="333172" cy="24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532823-2299-4D7D-B971-DF15A478C786}"/>
              </a:ext>
            </a:extLst>
          </p:cNvPr>
          <p:cNvCxnSpPr>
            <a:cxnSpLocks/>
          </p:cNvCxnSpPr>
          <p:nvPr/>
        </p:nvCxnSpPr>
        <p:spPr>
          <a:xfrm flipV="1">
            <a:off x="7315089" y="5723998"/>
            <a:ext cx="388741" cy="1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98AB04-59C8-4FE0-9A8E-AF850ABD3CED}"/>
              </a:ext>
            </a:extLst>
          </p:cNvPr>
          <p:cNvCxnSpPr>
            <a:cxnSpLocks/>
          </p:cNvCxnSpPr>
          <p:nvPr/>
        </p:nvCxnSpPr>
        <p:spPr>
          <a:xfrm flipV="1">
            <a:off x="5221467" y="5418644"/>
            <a:ext cx="388741" cy="1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D9A303-6382-4C2B-9AEE-4BBF665F282E}"/>
              </a:ext>
            </a:extLst>
          </p:cNvPr>
          <p:cNvCxnSpPr>
            <a:cxnSpLocks/>
          </p:cNvCxnSpPr>
          <p:nvPr/>
        </p:nvCxnSpPr>
        <p:spPr>
          <a:xfrm flipV="1">
            <a:off x="5223307" y="6074636"/>
            <a:ext cx="388741" cy="1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0FB3AF-831D-469D-8BE6-94FC4DAC4160}"/>
              </a:ext>
            </a:extLst>
          </p:cNvPr>
          <p:cNvSpPr txBox="1"/>
          <p:nvPr/>
        </p:nvSpPr>
        <p:spPr>
          <a:xfrm>
            <a:off x="2954831" y="2904423"/>
            <a:ext cx="1395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rdd1=..</a:t>
            </a:r>
          </a:p>
          <a:p>
            <a:r>
              <a:rPr lang="fr-FR" sz="2400" dirty="0"/>
              <a:t>rdd2=..</a:t>
            </a:r>
            <a:br>
              <a:rPr lang="fr-FR" sz="2400" dirty="0"/>
            </a:br>
            <a:r>
              <a:rPr lang="fr-FR" sz="2400" dirty="0"/>
              <a:t>rdd3=..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8196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0FD621-22A6-4EBC-900C-164E3CFB992E}"/>
              </a:ext>
            </a:extLst>
          </p:cNvPr>
          <p:cNvSpPr/>
          <p:nvPr/>
        </p:nvSpPr>
        <p:spPr>
          <a:xfrm>
            <a:off x="6333385" y="522732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9137-9E6F-4971-BBAC-D6A280F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Intermediate</a:t>
            </a:r>
            <a:r>
              <a:rPr lang="fr-FR" dirty="0"/>
              <a:t> (un-</a:t>
            </a:r>
            <a:r>
              <a:rPr lang="fr-FR" dirty="0" err="1"/>
              <a:t>named</a:t>
            </a:r>
            <a:r>
              <a:rPr lang="fr-FR" dirty="0"/>
              <a:t>) </a:t>
            </a:r>
            <a:r>
              <a:rPr lang="fr-FR" dirty="0" err="1"/>
              <a:t>RDDs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Functionnal</a:t>
            </a:r>
            <a:r>
              <a:rPr lang="fr-FR" dirty="0"/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85717-4692-42C2-A084-FF2E8BB3DA49}"/>
              </a:ext>
            </a:extLst>
          </p:cNvPr>
          <p:cNvSpPr txBox="1"/>
          <p:nvPr/>
        </p:nvSpPr>
        <p:spPr>
          <a:xfrm>
            <a:off x="7569728" y="5227320"/>
            <a:ext cx="304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Unamed</a:t>
            </a:r>
            <a:r>
              <a:rPr lang="fr-FR" sz="3600" dirty="0"/>
              <a:t> </a:t>
            </a:r>
            <a:r>
              <a:rPr lang="fr-FR" sz="3600" dirty="0" err="1"/>
              <a:t>rdd</a:t>
            </a:r>
            <a:r>
              <a:rPr lang="fr-FR" sz="3600" dirty="0"/>
              <a:t>[2]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73723-D207-42F6-8F42-CE0640E66810}"/>
              </a:ext>
            </a:extLst>
          </p:cNvPr>
          <p:cNvSpPr/>
          <p:nvPr/>
        </p:nvSpPr>
        <p:spPr>
          <a:xfrm>
            <a:off x="1480610" y="2534920"/>
            <a:ext cx="1145750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46784-EAF4-47AD-835B-4CC070816E55}"/>
              </a:ext>
            </a:extLst>
          </p:cNvPr>
          <p:cNvSpPr txBox="1"/>
          <p:nvPr/>
        </p:nvSpPr>
        <p:spPr>
          <a:xfrm>
            <a:off x="1488440" y="2636520"/>
            <a:ext cx="537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=   rdd1.f2()  .f3()  .f4()</a:t>
            </a:r>
          </a:p>
        </p:txBody>
      </p:sp>
      <p:sp>
        <p:nvSpPr>
          <p:cNvPr id="3" name="Arrow: Left-Up 2">
            <a:extLst>
              <a:ext uri="{FF2B5EF4-FFF2-40B4-BE49-F238E27FC236}">
                <a16:creationId xmlns:a16="http://schemas.microsoft.com/office/drawing/2014/main" id="{306A7F27-6274-49CF-953C-7E7AB1CBAEF8}"/>
              </a:ext>
            </a:extLst>
          </p:cNvPr>
          <p:cNvSpPr/>
          <p:nvPr/>
        </p:nvSpPr>
        <p:spPr>
          <a:xfrm flipH="1">
            <a:off x="3948533" y="4003040"/>
            <a:ext cx="2056026" cy="1547445"/>
          </a:xfrm>
          <a:prstGeom prst="leftUpArrow">
            <a:avLst>
              <a:gd name="adj1" fmla="val 8475"/>
              <a:gd name="adj2" fmla="val 12838"/>
              <a:gd name="adj3" fmla="val 18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DE9F37AE-866C-44B8-B610-0F4BA34E127F}"/>
              </a:ext>
            </a:extLst>
          </p:cNvPr>
          <p:cNvSpPr/>
          <p:nvPr/>
        </p:nvSpPr>
        <p:spPr>
          <a:xfrm flipH="1">
            <a:off x="5007452" y="4040554"/>
            <a:ext cx="931068" cy="770206"/>
          </a:xfrm>
          <a:prstGeom prst="leftUpArrow">
            <a:avLst>
              <a:gd name="adj1" fmla="val 16807"/>
              <a:gd name="adj2" fmla="val 24051"/>
              <a:gd name="adj3" fmla="val 32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C5D76-1A61-44F2-AE26-16F92D02E974}"/>
              </a:ext>
            </a:extLst>
          </p:cNvPr>
          <p:cNvSpPr/>
          <p:nvPr/>
        </p:nvSpPr>
        <p:spPr>
          <a:xfrm>
            <a:off x="6338465" y="430784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8EF4E-DB8C-407B-B6A1-10CD5A9DAAE8}"/>
              </a:ext>
            </a:extLst>
          </p:cNvPr>
          <p:cNvSpPr txBox="1"/>
          <p:nvPr/>
        </p:nvSpPr>
        <p:spPr>
          <a:xfrm>
            <a:off x="7569728" y="4307840"/>
            <a:ext cx="304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Unamed</a:t>
            </a:r>
            <a:r>
              <a:rPr lang="fr-FR" sz="3600" dirty="0"/>
              <a:t> </a:t>
            </a:r>
            <a:r>
              <a:rPr lang="fr-FR" sz="3600" dirty="0" err="1"/>
              <a:t>rdd</a:t>
            </a:r>
            <a:r>
              <a:rPr lang="fr-FR" sz="3600" dirty="0"/>
              <a:t>[3]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B75C9E7-E09B-474E-B546-294CCCF3A4F3}"/>
              </a:ext>
            </a:extLst>
          </p:cNvPr>
          <p:cNvSpPr/>
          <p:nvPr/>
        </p:nvSpPr>
        <p:spPr>
          <a:xfrm rot="16200000">
            <a:off x="3770509" y="2461390"/>
            <a:ext cx="439932" cy="179297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5B2BCDB-D4D3-4B2F-B704-2AD9FF21424D}"/>
              </a:ext>
            </a:extLst>
          </p:cNvPr>
          <p:cNvSpPr/>
          <p:nvPr/>
        </p:nvSpPr>
        <p:spPr>
          <a:xfrm rot="16200000">
            <a:off x="4611117" y="2728154"/>
            <a:ext cx="439934" cy="196088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7A7A0911-3E9E-4142-9C21-D811E347DBF3}"/>
              </a:ext>
            </a:extLst>
          </p:cNvPr>
          <p:cNvSpPr/>
          <p:nvPr/>
        </p:nvSpPr>
        <p:spPr>
          <a:xfrm flipH="1">
            <a:off x="6115768" y="3234004"/>
            <a:ext cx="931068" cy="770206"/>
          </a:xfrm>
          <a:prstGeom prst="leftUpArrow">
            <a:avLst>
              <a:gd name="adj1" fmla="val 16807"/>
              <a:gd name="adj2" fmla="val 24051"/>
              <a:gd name="adj3" fmla="val 32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6D52B-D6E5-4392-A718-E254D640E456}"/>
              </a:ext>
            </a:extLst>
          </p:cNvPr>
          <p:cNvSpPr txBox="1"/>
          <p:nvPr/>
        </p:nvSpPr>
        <p:spPr>
          <a:xfrm>
            <a:off x="7167323" y="3429000"/>
            <a:ext cx="4124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named</a:t>
            </a:r>
            <a:r>
              <a:rPr lang="fr-FR" sz="3600" dirty="0"/>
              <a:t> local var rdd4</a:t>
            </a:r>
          </a:p>
        </p:txBody>
      </p:sp>
    </p:spTree>
    <p:extLst>
      <p:ext uri="{BB962C8B-B14F-4D97-AF65-F5344CB8AC3E}">
        <p14:creationId xmlns:p14="http://schemas.microsoft.com/office/powerpoint/2010/main" val="156434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7CC49-147F-46D2-8838-DDA057B49A4F}"/>
              </a:ext>
            </a:extLst>
          </p:cNvPr>
          <p:cNvSpPr/>
          <p:nvPr/>
        </p:nvSpPr>
        <p:spPr>
          <a:xfrm>
            <a:off x="1176140" y="581961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FD621-22A6-4EBC-900C-164E3CFB992E}"/>
              </a:ext>
            </a:extLst>
          </p:cNvPr>
          <p:cNvSpPr/>
          <p:nvPr/>
        </p:nvSpPr>
        <p:spPr>
          <a:xfrm>
            <a:off x="1480610" y="213360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9137-9E6F-4971-BBAC-D6A280F1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"/>
            <a:ext cx="10515600" cy="1131731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Lazy</a:t>
            </a:r>
            <a:r>
              <a:rPr lang="fr-FR" dirty="0"/>
              <a:t> Transformations … </a:t>
            </a:r>
            <a:r>
              <a:rPr lang="fr-FR" dirty="0" err="1"/>
              <a:t>then</a:t>
            </a:r>
            <a:r>
              <a:rPr lang="fr-FR" dirty="0"/>
              <a:t>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85717-4692-42C2-A084-FF2E8BB3DA49}"/>
              </a:ext>
            </a:extLst>
          </p:cNvPr>
          <p:cNvSpPr txBox="1"/>
          <p:nvPr/>
        </p:nvSpPr>
        <p:spPr>
          <a:xfrm>
            <a:off x="1488440" y="21336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8B4B8-C976-4A0B-B488-95261C8AA842}"/>
              </a:ext>
            </a:extLst>
          </p:cNvPr>
          <p:cNvSpPr txBox="1"/>
          <p:nvPr/>
        </p:nvSpPr>
        <p:spPr>
          <a:xfrm>
            <a:off x="5217639" y="2228805"/>
            <a:ext cx="220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Defined</a:t>
            </a:r>
            <a:r>
              <a:rPr lang="fr-FR" dirty="0"/>
              <a:t>, but </a:t>
            </a:r>
            <a:r>
              <a:rPr lang="fr-FR" dirty="0" err="1"/>
              <a:t>lazy</a:t>
            </a:r>
            <a:endParaRPr lang="fr-FR" dirty="0"/>
          </a:p>
          <a:p>
            <a:r>
              <a:rPr lang="fr-FR" dirty="0"/>
              <a:t>=&gt;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computed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73723-D207-42F6-8F42-CE0640E66810}"/>
              </a:ext>
            </a:extLst>
          </p:cNvPr>
          <p:cNvSpPr/>
          <p:nvPr/>
        </p:nvSpPr>
        <p:spPr>
          <a:xfrm>
            <a:off x="1480610" y="3103880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9778A-C526-45AD-94ED-F2A99A0593EA}"/>
              </a:ext>
            </a:extLst>
          </p:cNvPr>
          <p:cNvSpPr/>
          <p:nvPr/>
        </p:nvSpPr>
        <p:spPr>
          <a:xfrm>
            <a:off x="1488439" y="415856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46784-EAF4-47AD-835B-4CC070816E55}"/>
              </a:ext>
            </a:extLst>
          </p:cNvPr>
          <p:cNvSpPr txBox="1"/>
          <p:nvPr/>
        </p:nvSpPr>
        <p:spPr>
          <a:xfrm>
            <a:off x="1488440" y="32054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1D09A-8684-4B3C-9FB8-CE825E441C46}"/>
              </a:ext>
            </a:extLst>
          </p:cNvPr>
          <p:cNvSpPr txBox="1"/>
          <p:nvPr/>
        </p:nvSpPr>
        <p:spPr>
          <a:xfrm>
            <a:off x="5217639" y="3443431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computed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3F966-08CF-4CBE-B9DF-DE230DA9BBE0}"/>
              </a:ext>
            </a:extLst>
          </p:cNvPr>
          <p:cNvSpPr txBox="1"/>
          <p:nvPr/>
        </p:nvSpPr>
        <p:spPr>
          <a:xfrm>
            <a:off x="1480610" y="41960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B17CD-13AB-477D-87A8-1E61D567C0FB}"/>
              </a:ext>
            </a:extLst>
          </p:cNvPr>
          <p:cNvSpPr txBox="1"/>
          <p:nvPr/>
        </p:nvSpPr>
        <p:spPr>
          <a:xfrm>
            <a:off x="5217639" y="4439111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computed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1BE5C-73AF-4923-8A62-9B8D6540D357}"/>
              </a:ext>
            </a:extLst>
          </p:cNvPr>
          <p:cNvSpPr txBox="1"/>
          <p:nvPr/>
        </p:nvSpPr>
        <p:spPr>
          <a:xfrm>
            <a:off x="200780" y="581961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BB59F-A0DA-4148-AEEB-0403F2549932}"/>
              </a:ext>
            </a:extLst>
          </p:cNvPr>
          <p:cNvSpPr txBox="1"/>
          <p:nvPr/>
        </p:nvSpPr>
        <p:spPr>
          <a:xfrm>
            <a:off x="3894419" y="5873432"/>
            <a:ext cx="5492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f3( f2 ( f1() ) 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690533-BA0F-4435-A5F2-F8C67A37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834" y="1930595"/>
            <a:ext cx="1543767" cy="12427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78AAF5-2237-41AE-BBF9-0BCC42E9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601" y="4284867"/>
            <a:ext cx="2431516" cy="25109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73EFDF-6E11-4830-9FD9-BF27E8F9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834" y="3616958"/>
            <a:ext cx="1543767" cy="1242749"/>
          </a:xfrm>
          <a:prstGeom prst="rect">
            <a:avLst/>
          </a:prstGeom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3BC1CFB2-F9FE-4CB1-AA31-DD4F01F05463}"/>
              </a:ext>
            </a:extLst>
          </p:cNvPr>
          <p:cNvSpPr/>
          <p:nvPr/>
        </p:nvSpPr>
        <p:spPr>
          <a:xfrm>
            <a:off x="553720" y="2616200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A95A7C84-B098-4D15-A0AC-9151D6C3A021}"/>
              </a:ext>
            </a:extLst>
          </p:cNvPr>
          <p:cNvSpPr/>
          <p:nvPr/>
        </p:nvSpPr>
        <p:spPr>
          <a:xfrm>
            <a:off x="549685" y="3778592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86CB367A-EC8D-ABA3-38FD-904DA316FEA8}"/>
              </a:ext>
            </a:extLst>
          </p:cNvPr>
          <p:cNvSpPr/>
          <p:nvPr/>
        </p:nvSpPr>
        <p:spPr>
          <a:xfrm>
            <a:off x="549685" y="4871273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AEB026-1210-636F-B511-512AAF633550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2542329" y="2875136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B9B4C2-C61E-CDE4-E419-551A9D5EC769}"/>
              </a:ext>
            </a:extLst>
          </p:cNvPr>
          <p:cNvCxnSpPr/>
          <p:nvPr/>
        </p:nvCxnSpPr>
        <p:spPr>
          <a:xfrm flipH="1" flipV="1">
            <a:off x="2652632" y="3880673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7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C1D2-61C8-8FFA-4CAF-F22C61469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32970E4-7536-16BC-5C42-4FCEB36E40CD}"/>
              </a:ext>
            </a:extLst>
          </p:cNvPr>
          <p:cNvSpPr/>
          <p:nvPr/>
        </p:nvSpPr>
        <p:spPr>
          <a:xfrm>
            <a:off x="1176140" y="581961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526DE-7EAE-DC1B-84E3-583158F36BA0}"/>
              </a:ext>
            </a:extLst>
          </p:cNvPr>
          <p:cNvSpPr/>
          <p:nvPr/>
        </p:nvSpPr>
        <p:spPr>
          <a:xfrm>
            <a:off x="1480610" y="213360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FBD5-04FE-FB6D-A258-E878CBA4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861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Backward</a:t>
            </a:r>
            <a:r>
              <a:rPr lang="fr-FR" dirty="0"/>
              <a:t> the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Lineage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9B46F-CE35-8C16-1BC0-6EE74DACADF9}"/>
              </a:ext>
            </a:extLst>
          </p:cNvPr>
          <p:cNvSpPr txBox="1"/>
          <p:nvPr/>
        </p:nvSpPr>
        <p:spPr>
          <a:xfrm>
            <a:off x="1488440" y="21336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934FE-95E3-1A9B-89A9-75D1B92B5E04}"/>
              </a:ext>
            </a:extLst>
          </p:cNvPr>
          <p:cNvSpPr/>
          <p:nvPr/>
        </p:nvSpPr>
        <p:spPr>
          <a:xfrm>
            <a:off x="1480610" y="3103880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C59106-3158-1703-6CED-1969087C33C4}"/>
              </a:ext>
            </a:extLst>
          </p:cNvPr>
          <p:cNvSpPr/>
          <p:nvPr/>
        </p:nvSpPr>
        <p:spPr>
          <a:xfrm>
            <a:off x="1488439" y="415856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88FD9-B988-DE05-70DC-F6973B18361C}"/>
              </a:ext>
            </a:extLst>
          </p:cNvPr>
          <p:cNvSpPr txBox="1"/>
          <p:nvPr/>
        </p:nvSpPr>
        <p:spPr>
          <a:xfrm>
            <a:off x="1488440" y="32054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182E0-F88F-36D0-7CC8-BC4A9A80FEDC}"/>
              </a:ext>
            </a:extLst>
          </p:cNvPr>
          <p:cNvSpPr txBox="1"/>
          <p:nvPr/>
        </p:nvSpPr>
        <p:spPr>
          <a:xfrm>
            <a:off x="1480610" y="41960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99D7E-66FA-A01F-06B0-22BDAE3FA651}"/>
              </a:ext>
            </a:extLst>
          </p:cNvPr>
          <p:cNvSpPr txBox="1"/>
          <p:nvPr/>
        </p:nvSpPr>
        <p:spPr>
          <a:xfrm>
            <a:off x="200780" y="581961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9E5F4-7F58-C2B4-365B-152EEF9A9E5C}"/>
              </a:ext>
            </a:extLst>
          </p:cNvPr>
          <p:cNvSpPr txBox="1"/>
          <p:nvPr/>
        </p:nvSpPr>
        <p:spPr>
          <a:xfrm>
            <a:off x="3894419" y="5873432"/>
            <a:ext cx="5492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f3( f2 ( f1() ) 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723D8A-3FE6-DB33-86B2-61D16376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1" y="4284867"/>
            <a:ext cx="2431516" cy="2510954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50ADD818-F332-CB51-79DD-AD786B59B7C5}"/>
              </a:ext>
            </a:extLst>
          </p:cNvPr>
          <p:cNvSpPr/>
          <p:nvPr/>
        </p:nvSpPr>
        <p:spPr>
          <a:xfrm rot="10800000">
            <a:off x="737139" y="3724385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52993C-980B-8C7A-8F12-B8CD1ABCA8A3}"/>
              </a:ext>
            </a:extLst>
          </p:cNvPr>
          <p:cNvSpPr/>
          <p:nvPr/>
        </p:nvSpPr>
        <p:spPr>
          <a:xfrm rot="10800000">
            <a:off x="526360" y="2606104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7C4F27-6074-50D2-9879-E1F5C67B085A}"/>
              </a:ext>
            </a:extLst>
          </p:cNvPr>
          <p:cNvSpPr/>
          <p:nvPr/>
        </p:nvSpPr>
        <p:spPr>
          <a:xfrm rot="10800000">
            <a:off x="1005960" y="494296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10908-DD41-DA9C-0B55-2960AA72B79F}"/>
              </a:ext>
            </a:extLst>
          </p:cNvPr>
          <p:cNvSpPr txBox="1"/>
          <p:nvPr/>
        </p:nvSpPr>
        <p:spPr>
          <a:xfrm>
            <a:off x="407115" y="5071738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5528E-0A01-2120-D941-33AB25E8F373}"/>
              </a:ext>
            </a:extLst>
          </p:cNvPr>
          <p:cNvSpPr txBox="1"/>
          <p:nvPr/>
        </p:nvSpPr>
        <p:spPr>
          <a:xfrm>
            <a:off x="132534" y="3851313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B7748-041A-8D78-3CD0-C4550F5562F7}"/>
              </a:ext>
            </a:extLst>
          </p:cNvPr>
          <p:cNvSpPr txBox="1"/>
          <p:nvPr/>
        </p:nvSpPr>
        <p:spPr>
          <a:xfrm>
            <a:off x="-36609" y="2830559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9C3683-8249-95C9-E0E1-1BEC9C3945FA}"/>
              </a:ext>
            </a:extLst>
          </p:cNvPr>
          <p:cNvCxnSpPr/>
          <p:nvPr/>
        </p:nvCxnSpPr>
        <p:spPr>
          <a:xfrm flipH="1" flipV="1">
            <a:off x="2542329" y="2875136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9ACEC7-6112-A86D-537A-6A58B7AC58AD}"/>
              </a:ext>
            </a:extLst>
          </p:cNvPr>
          <p:cNvCxnSpPr/>
          <p:nvPr/>
        </p:nvCxnSpPr>
        <p:spPr>
          <a:xfrm flipH="1" flipV="1">
            <a:off x="2594720" y="3875670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41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1780-DC8A-38AA-B94C-1860D855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Every</a:t>
            </a:r>
            <a:r>
              <a:rPr lang="fr-FR" dirty="0"/>
              <a:t> re-</a:t>
            </a:r>
            <a:r>
              <a:rPr lang="fr-FR" dirty="0" err="1"/>
              <a:t>executions</a:t>
            </a:r>
            <a:r>
              <a:rPr lang="fr-FR" dirty="0"/>
              <a:t> of RDD </a:t>
            </a:r>
            <a:br>
              <a:rPr lang="fr-FR" dirty="0"/>
            </a:br>
            <a:r>
              <a:rPr lang="fr-FR" dirty="0"/>
              <a:t>=&gt; re-trigger Full </a:t>
            </a:r>
            <a:r>
              <a:rPr lang="fr-FR" dirty="0" err="1"/>
              <a:t>Lineage</a:t>
            </a:r>
            <a:r>
              <a:rPr lang="fr-FR" dirty="0"/>
              <a:t> </a:t>
            </a:r>
            <a:r>
              <a:rPr lang="fr-FR" dirty="0" err="1"/>
              <a:t>Recomputation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F3D1F-4D8F-10ED-02BB-49E8DE6EAFC5}"/>
              </a:ext>
            </a:extLst>
          </p:cNvPr>
          <p:cNvSpPr/>
          <p:nvPr/>
        </p:nvSpPr>
        <p:spPr>
          <a:xfrm>
            <a:off x="1176140" y="581961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2CBF0-C16A-8C32-174A-846C1993138D}"/>
              </a:ext>
            </a:extLst>
          </p:cNvPr>
          <p:cNvSpPr/>
          <p:nvPr/>
        </p:nvSpPr>
        <p:spPr>
          <a:xfrm>
            <a:off x="1480610" y="213360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E8B85-B0BF-43F8-1861-329753EE2FE7}"/>
              </a:ext>
            </a:extLst>
          </p:cNvPr>
          <p:cNvSpPr txBox="1"/>
          <p:nvPr/>
        </p:nvSpPr>
        <p:spPr>
          <a:xfrm>
            <a:off x="1488440" y="21336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C213-C84F-DBEF-461C-6B3EEBBE35C4}"/>
              </a:ext>
            </a:extLst>
          </p:cNvPr>
          <p:cNvSpPr/>
          <p:nvPr/>
        </p:nvSpPr>
        <p:spPr>
          <a:xfrm>
            <a:off x="1480610" y="3103880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A25A4-60B0-05A8-B418-CBBB5F04CFB7}"/>
              </a:ext>
            </a:extLst>
          </p:cNvPr>
          <p:cNvSpPr/>
          <p:nvPr/>
        </p:nvSpPr>
        <p:spPr>
          <a:xfrm>
            <a:off x="1488439" y="415856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50DE7-9A00-3E70-ADE5-16324C29588F}"/>
              </a:ext>
            </a:extLst>
          </p:cNvPr>
          <p:cNvSpPr txBox="1"/>
          <p:nvPr/>
        </p:nvSpPr>
        <p:spPr>
          <a:xfrm>
            <a:off x="1488440" y="32054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9691E-146C-1AFE-A3C8-C8DDB0CA3C29}"/>
              </a:ext>
            </a:extLst>
          </p:cNvPr>
          <p:cNvSpPr txBox="1"/>
          <p:nvPr/>
        </p:nvSpPr>
        <p:spPr>
          <a:xfrm>
            <a:off x="1480610" y="41960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9AEE8-EFCD-2C60-B818-617EBABFE353}"/>
              </a:ext>
            </a:extLst>
          </p:cNvPr>
          <p:cNvSpPr txBox="1"/>
          <p:nvPr/>
        </p:nvSpPr>
        <p:spPr>
          <a:xfrm>
            <a:off x="200780" y="581961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.action();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2A66EC3-1A3F-EC95-0167-719BB55C7FF9}"/>
              </a:ext>
            </a:extLst>
          </p:cNvPr>
          <p:cNvSpPr/>
          <p:nvPr/>
        </p:nvSpPr>
        <p:spPr>
          <a:xfrm rot="10800000">
            <a:off x="737139" y="3724385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446BA55-623D-5657-04A5-564B0B439192}"/>
              </a:ext>
            </a:extLst>
          </p:cNvPr>
          <p:cNvSpPr/>
          <p:nvPr/>
        </p:nvSpPr>
        <p:spPr>
          <a:xfrm rot="10800000">
            <a:off x="526360" y="2606104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01A2B66-17BA-D3DD-329C-12145B4B9600}"/>
              </a:ext>
            </a:extLst>
          </p:cNvPr>
          <p:cNvSpPr/>
          <p:nvPr/>
        </p:nvSpPr>
        <p:spPr>
          <a:xfrm rot="10800000">
            <a:off x="1005960" y="494296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483F34-86AC-9920-7FE4-9AD06CBF4B2D}"/>
              </a:ext>
            </a:extLst>
          </p:cNvPr>
          <p:cNvSpPr txBox="1"/>
          <p:nvPr/>
        </p:nvSpPr>
        <p:spPr>
          <a:xfrm>
            <a:off x="407115" y="5071738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DE64E-D09B-C9C6-97B9-3AA62B353B81}"/>
              </a:ext>
            </a:extLst>
          </p:cNvPr>
          <p:cNvSpPr txBox="1"/>
          <p:nvPr/>
        </p:nvSpPr>
        <p:spPr>
          <a:xfrm>
            <a:off x="132534" y="3851313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4ABAB-E688-08C5-A38C-2B55FEC42F3E}"/>
              </a:ext>
            </a:extLst>
          </p:cNvPr>
          <p:cNvSpPr/>
          <p:nvPr/>
        </p:nvSpPr>
        <p:spPr>
          <a:xfrm>
            <a:off x="6582711" y="581961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6E461-4E2C-D30C-48F1-D22A01E8460C}"/>
              </a:ext>
            </a:extLst>
          </p:cNvPr>
          <p:cNvSpPr txBox="1"/>
          <p:nvPr/>
        </p:nvSpPr>
        <p:spPr>
          <a:xfrm>
            <a:off x="5607351" y="581961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.action();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9C83185-6048-A527-6E1A-DE8C7C5A14E7}"/>
              </a:ext>
            </a:extLst>
          </p:cNvPr>
          <p:cNvSpPr/>
          <p:nvPr/>
        </p:nvSpPr>
        <p:spPr>
          <a:xfrm rot="10800000">
            <a:off x="6617843" y="3724385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54079EB-FCDB-3C5A-ABB1-6E3B4CCB67B0}"/>
              </a:ext>
            </a:extLst>
          </p:cNvPr>
          <p:cNvSpPr/>
          <p:nvPr/>
        </p:nvSpPr>
        <p:spPr>
          <a:xfrm rot="10800000">
            <a:off x="6407064" y="2606104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30CC6E4-FA70-1E46-00E2-3246DA9A49DA}"/>
              </a:ext>
            </a:extLst>
          </p:cNvPr>
          <p:cNvSpPr/>
          <p:nvPr/>
        </p:nvSpPr>
        <p:spPr>
          <a:xfrm rot="10800000">
            <a:off x="6886664" y="494296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2DDD7B-1C15-A188-85E4-33DF2837FED2}"/>
              </a:ext>
            </a:extLst>
          </p:cNvPr>
          <p:cNvSpPr txBox="1"/>
          <p:nvPr/>
        </p:nvSpPr>
        <p:spPr>
          <a:xfrm>
            <a:off x="7407848" y="4961799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re-</a:t>
            </a:r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RDD3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AE71AC-A53A-E30B-FA47-32A5A094B3C2}"/>
              </a:ext>
            </a:extLst>
          </p:cNvPr>
          <p:cNvSpPr txBox="1"/>
          <p:nvPr/>
        </p:nvSpPr>
        <p:spPr>
          <a:xfrm>
            <a:off x="7188279" y="3870960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re-</a:t>
            </a:r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RDD2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9181D4-F874-3C52-B4BB-A10D534C9AEE}"/>
              </a:ext>
            </a:extLst>
          </p:cNvPr>
          <p:cNvSpPr txBox="1"/>
          <p:nvPr/>
        </p:nvSpPr>
        <p:spPr>
          <a:xfrm>
            <a:off x="6958203" y="2661511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re-</a:t>
            </a:r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RDD1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F569E0-347E-D827-E755-7224928A1E5F}"/>
              </a:ext>
            </a:extLst>
          </p:cNvPr>
          <p:cNvCxnSpPr/>
          <p:nvPr/>
        </p:nvCxnSpPr>
        <p:spPr>
          <a:xfrm flipH="1" flipV="1">
            <a:off x="2542329" y="2875136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6B96D8-DB84-4C76-163E-B24E9F6C6676}"/>
              </a:ext>
            </a:extLst>
          </p:cNvPr>
          <p:cNvCxnSpPr/>
          <p:nvPr/>
        </p:nvCxnSpPr>
        <p:spPr>
          <a:xfrm flipH="1" flipV="1">
            <a:off x="2594720" y="3875670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5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27B6-6D4D-42AE-3AB1-7AC9A0B24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ylinder 33">
            <a:extLst>
              <a:ext uri="{FF2B5EF4-FFF2-40B4-BE49-F238E27FC236}">
                <a16:creationId xmlns:a16="http://schemas.microsoft.com/office/drawing/2014/main" id="{7544DB9C-DBBC-8471-4CC8-3725C7F63822}"/>
              </a:ext>
            </a:extLst>
          </p:cNvPr>
          <p:cNvSpPr/>
          <p:nvPr/>
        </p:nvSpPr>
        <p:spPr>
          <a:xfrm>
            <a:off x="5290219" y="4009048"/>
            <a:ext cx="1566886" cy="507072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58D30-01D2-80AA-93E3-F82A8D5D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-1"/>
            <a:ext cx="10515600" cy="62485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.cache()  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Recomputing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8814F-2068-9AC4-28D0-137DD3DF5CBB}"/>
              </a:ext>
            </a:extLst>
          </p:cNvPr>
          <p:cNvSpPr/>
          <p:nvPr/>
        </p:nvSpPr>
        <p:spPr>
          <a:xfrm>
            <a:off x="2006356" y="523033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97885-7E7D-78C0-3DEF-271051329E62}"/>
              </a:ext>
            </a:extLst>
          </p:cNvPr>
          <p:cNvSpPr/>
          <p:nvPr/>
        </p:nvSpPr>
        <p:spPr>
          <a:xfrm>
            <a:off x="2371908" y="917322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FB42A-4C8F-2A6A-86AF-7789292F0FD2}"/>
              </a:ext>
            </a:extLst>
          </p:cNvPr>
          <p:cNvSpPr txBox="1"/>
          <p:nvPr/>
        </p:nvSpPr>
        <p:spPr>
          <a:xfrm>
            <a:off x="2379738" y="91732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2E31E-1EFA-FA3F-F433-A69232523BA1}"/>
              </a:ext>
            </a:extLst>
          </p:cNvPr>
          <p:cNvSpPr/>
          <p:nvPr/>
        </p:nvSpPr>
        <p:spPr>
          <a:xfrm>
            <a:off x="2371908" y="1887602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B9442-21D5-1B57-1339-B277F8525B1A}"/>
              </a:ext>
            </a:extLst>
          </p:cNvPr>
          <p:cNvSpPr/>
          <p:nvPr/>
        </p:nvSpPr>
        <p:spPr>
          <a:xfrm>
            <a:off x="2379737" y="3162988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12F0E-8D2B-B1B0-0BC9-9227FBB284BF}"/>
              </a:ext>
            </a:extLst>
          </p:cNvPr>
          <p:cNvSpPr txBox="1"/>
          <p:nvPr/>
        </p:nvSpPr>
        <p:spPr>
          <a:xfrm>
            <a:off x="2379738" y="1989202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4DE7D-3E0B-0EE5-51E6-291869029A39}"/>
              </a:ext>
            </a:extLst>
          </p:cNvPr>
          <p:cNvSpPr txBox="1"/>
          <p:nvPr/>
        </p:nvSpPr>
        <p:spPr>
          <a:xfrm>
            <a:off x="2371908" y="3200503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FB3414-8D0C-178A-7294-1AF4F927CC7F}"/>
              </a:ext>
            </a:extLst>
          </p:cNvPr>
          <p:cNvSpPr txBox="1"/>
          <p:nvPr/>
        </p:nvSpPr>
        <p:spPr>
          <a:xfrm>
            <a:off x="976009" y="5246534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.action3();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23E058-ECF3-AAFB-95D4-156A9C0F0898}"/>
              </a:ext>
            </a:extLst>
          </p:cNvPr>
          <p:cNvCxnSpPr/>
          <p:nvPr/>
        </p:nvCxnSpPr>
        <p:spPr>
          <a:xfrm>
            <a:off x="835055" y="4811537"/>
            <a:ext cx="10850880" cy="45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A47A4C-3C56-DFC4-F47C-54355F01B699}"/>
              </a:ext>
            </a:extLst>
          </p:cNvPr>
          <p:cNvSpPr txBox="1"/>
          <p:nvPr/>
        </p:nvSpPr>
        <p:spPr>
          <a:xfrm>
            <a:off x="2442303" y="4275622"/>
            <a:ext cx="255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rdd3</a:t>
            </a:r>
            <a:r>
              <a:rPr lang="fr-FR" sz="3600" b="1" dirty="0"/>
              <a:t>.cache()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85A8F0-7EE2-21BD-5D38-6EB203B6AB39}"/>
              </a:ext>
            </a:extLst>
          </p:cNvPr>
          <p:cNvCxnSpPr/>
          <p:nvPr/>
        </p:nvCxnSpPr>
        <p:spPr>
          <a:xfrm>
            <a:off x="835055" y="4858467"/>
            <a:ext cx="10850880" cy="45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DA256622-0D6E-CED2-2BF1-96295DA9D94B}"/>
              </a:ext>
            </a:extLst>
          </p:cNvPr>
          <p:cNvSpPr/>
          <p:nvPr/>
        </p:nvSpPr>
        <p:spPr>
          <a:xfrm rot="10800000">
            <a:off x="2144638" y="4375816"/>
            <a:ext cx="340360" cy="710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09FBA96-139D-134C-B6C0-E034D213ED2C}"/>
              </a:ext>
            </a:extLst>
          </p:cNvPr>
          <p:cNvSpPr/>
          <p:nvPr/>
        </p:nvSpPr>
        <p:spPr>
          <a:xfrm rot="10800000">
            <a:off x="1603101" y="1481070"/>
            <a:ext cx="340360" cy="59737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FE0891-3BE9-C1BA-A884-F3ED613901D9}"/>
              </a:ext>
            </a:extLst>
          </p:cNvPr>
          <p:cNvSpPr txBox="1"/>
          <p:nvPr/>
        </p:nvSpPr>
        <p:spPr>
          <a:xfrm>
            <a:off x="5910366" y="2554172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computed</a:t>
            </a:r>
            <a:r>
              <a:rPr lang="fr-FR" b="1" dirty="0"/>
              <a:t> on first </a:t>
            </a:r>
            <a:r>
              <a:rPr lang="fr-FR" b="1" dirty="0" err="1"/>
              <a:t>evaluation</a:t>
            </a:r>
            <a:endParaRPr lang="fr-FR" b="1" dirty="0"/>
          </a:p>
          <a:p>
            <a:r>
              <a:rPr lang="fr-FR" b="1" dirty="0" err="1"/>
              <a:t>then</a:t>
            </a:r>
            <a:r>
              <a:rPr lang="fr-FR" b="1" dirty="0"/>
              <a:t> </a:t>
            </a:r>
            <a:r>
              <a:rPr lang="fr-FR" b="1" dirty="0" err="1"/>
              <a:t>cached</a:t>
            </a:r>
            <a:endParaRPr lang="fr-FR" b="1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8AD31B0-7A9F-B6E6-EB1C-461224F0FB12}"/>
              </a:ext>
            </a:extLst>
          </p:cNvPr>
          <p:cNvSpPr/>
          <p:nvPr/>
        </p:nvSpPr>
        <p:spPr>
          <a:xfrm rot="10800000">
            <a:off x="1865283" y="2691843"/>
            <a:ext cx="340360" cy="59737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249407-68AA-4896-94A2-FE66C62E9AEB}"/>
              </a:ext>
            </a:extLst>
          </p:cNvPr>
          <p:cNvSpPr/>
          <p:nvPr/>
        </p:nvSpPr>
        <p:spPr>
          <a:xfrm>
            <a:off x="7101686" y="5214136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8ED6F6-2573-06EA-72A0-6557CD6389AE}"/>
              </a:ext>
            </a:extLst>
          </p:cNvPr>
          <p:cNvSpPr txBox="1"/>
          <p:nvPr/>
        </p:nvSpPr>
        <p:spPr>
          <a:xfrm>
            <a:off x="6071339" y="5230335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.action3();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F4D3B83-BC9A-E935-8ACB-2FBA35552018}"/>
              </a:ext>
            </a:extLst>
          </p:cNvPr>
          <p:cNvSpPr/>
          <p:nvPr/>
        </p:nvSpPr>
        <p:spPr>
          <a:xfrm rot="10800000">
            <a:off x="7153849" y="4873693"/>
            <a:ext cx="340360" cy="315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id="{36AFC619-DCCB-6311-CC4C-3480B4FE9CAA}"/>
              </a:ext>
            </a:extLst>
          </p:cNvPr>
          <p:cNvSpPr/>
          <p:nvPr/>
        </p:nvSpPr>
        <p:spPr>
          <a:xfrm rot="1023664">
            <a:off x="3868509" y="3084661"/>
            <a:ext cx="2543433" cy="613832"/>
          </a:xfrm>
          <a:prstGeom prst="curvedDownArrow">
            <a:avLst>
              <a:gd name="adj1" fmla="val 28123"/>
              <a:gd name="adj2" fmla="val 73715"/>
              <a:gd name="adj3" fmla="val 588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row: Curved Down 44">
            <a:extLst>
              <a:ext uri="{FF2B5EF4-FFF2-40B4-BE49-F238E27FC236}">
                <a16:creationId xmlns:a16="http://schemas.microsoft.com/office/drawing/2014/main" id="{88379739-0645-14F7-D550-46C44D08999C}"/>
              </a:ext>
            </a:extLst>
          </p:cNvPr>
          <p:cNvSpPr/>
          <p:nvPr/>
        </p:nvSpPr>
        <p:spPr>
          <a:xfrm flipH="1">
            <a:off x="6745315" y="4329584"/>
            <a:ext cx="642455" cy="4641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2B657B-66B3-0B03-FE1D-7F4F003D5B43}"/>
              </a:ext>
            </a:extLst>
          </p:cNvPr>
          <p:cNvSpPr txBox="1"/>
          <p:nvPr/>
        </p:nvSpPr>
        <p:spPr>
          <a:xfrm>
            <a:off x="7382884" y="4086088"/>
            <a:ext cx="274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return </a:t>
            </a:r>
            <a:r>
              <a:rPr lang="fr-FR" b="1" dirty="0" err="1"/>
              <a:t>cached</a:t>
            </a:r>
            <a:r>
              <a:rPr lang="fr-FR" b="1" dirty="0"/>
              <a:t> on </a:t>
            </a:r>
            <a:r>
              <a:rPr lang="fr-FR" b="1" dirty="0" err="1"/>
              <a:t>following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533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7CC49-147F-46D2-8838-DDA057B49A4F}"/>
              </a:ext>
            </a:extLst>
          </p:cNvPr>
          <p:cNvSpPr/>
          <p:nvPr/>
        </p:nvSpPr>
        <p:spPr>
          <a:xfrm>
            <a:off x="1948300" y="523033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FD621-22A6-4EBC-900C-164E3CFB992E}"/>
              </a:ext>
            </a:extLst>
          </p:cNvPr>
          <p:cNvSpPr/>
          <p:nvPr/>
        </p:nvSpPr>
        <p:spPr>
          <a:xfrm>
            <a:off x="4335570" y="1153769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9137-9E6F-4971-BBAC-D6A280F1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11906552" cy="83497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RDD </a:t>
            </a:r>
            <a:r>
              <a:rPr lang="fr-FR" dirty="0" err="1"/>
              <a:t>Shared</a:t>
            </a:r>
            <a:r>
              <a:rPr lang="fr-FR" dirty="0"/>
              <a:t> &amp; </a:t>
            </a:r>
            <a:r>
              <a:rPr lang="fr-FR" dirty="0" err="1"/>
              <a:t>Lazy</a:t>
            </a:r>
            <a:r>
              <a:rPr lang="fr-FR" dirty="0"/>
              <a:t> … not </a:t>
            </a:r>
            <a:r>
              <a:rPr lang="fr-FR" dirty="0" err="1"/>
              <a:t>necessarily</a:t>
            </a:r>
            <a:r>
              <a:rPr lang="fr-FR" dirty="0"/>
              <a:t> "efficient"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85717-4692-42C2-A084-FF2E8BB3DA49}"/>
              </a:ext>
            </a:extLst>
          </p:cNvPr>
          <p:cNvSpPr txBox="1"/>
          <p:nvPr/>
        </p:nvSpPr>
        <p:spPr>
          <a:xfrm>
            <a:off x="4343400" y="1153769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73723-D207-42F6-8F42-CE0640E66810}"/>
              </a:ext>
            </a:extLst>
          </p:cNvPr>
          <p:cNvSpPr/>
          <p:nvPr/>
        </p:nvSpPr>
        <p:spPr>
          <a:xfrm>
            <a:off x="4335570" y="2124049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9778A-C526-45AD-94ED-F2A99A0593EA}"/>
              </a:ext>
            </a:extLst>
          </p:cNvPr>
          <p:cNvSpPr/>
          <p:nvPr/>
        </p:nvSpPr>
        <p:spPr>
          <a:xfrm>
            <a:off x="2260599" y="356928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46784-EAF4-47AD-835B-4CC070816E55}"/>
              </a:ext>
            </a:extLst>
          </p:cNvPr>
          <p:cNvSpPr txBox="1"/>
          <p:nvPr/>
        </p:nvSpPr>
        <p:spPr>
          <a:xfrm>
            <a:off x="4343400" y="2225649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3F966-08CF-4CBE-B9DF-DE230DA9BBE0}"/>
              </a:ext>
            </a:extLst>
          </p:cNvPr>
          <p:cNvSpPr txBox="1"/>
          <p:nvPr/>
        </p:nvSpPr>
        <p:spPr>
          <a:xfrm>
            <a:off x="2252770" y="360680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1BE5C-73AF-4923-8A62-9B8D6540D357}"/>
              </a:ext>
            </a:extLst>
          </p:cNvPr>
          <p:cNvSpPr txBox="1"/>
          <p:nvPr/>
        </p:nvSpPr>
        <p:spPr>
          <a:xfrm>
            <a:off x="972940" y="5230335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.action3();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BB59F-A0DA-4148-AEEB-0403F2549932}"/>
              </a:ext>
            </a:extLst>
          </p:cNvPr>
          <p:cNvSpPr txBox="1"/>
          <p:nvPr/>
        </p:nvSpPr>
        <p:spPr>
          <a:xfrm>
            <a:off x="568192" y="6100339"/>
            <a:ext cx="5492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f3( </a:t>
            </a:r>
            <a:r>
              <a:rPr lang="fr-FR" sz="3200" b="1" dirty="0"/>
              <a:t>f2 ( f1() ) </a:t>
            </a:r>
            <a:r>
              <a:rPr lang="fr-FR" sz="3200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78AAF5-2237-41AE-BBF9-0BCC42E9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87" y="4735622"/>
            <a:ext cx="1407205" cy="145317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84945A-CFCD-443F-A8BD-CDCC16E401E2}"/>
              </a:ext>
            </a:extLst>
          </p:cNvPr>
          <p:cNvSpPr/>
          <p:nvPr/>
        </p:nvSpPr>
        <p:spPr>
          <a:xfrm>
            <a:off x="7071360" y="5162952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D5CFFA-8B8B-4401-AC0F-342099EA5C33}"/>
              </a:ext>
            </a:extLst>
          </p:cNvPr>
          <p:cNvSpPr txBox="1"/>
          <p:nvPr/>
        </p:nvSpPr>
        <p:spPr>
          <a:xfrm>
            <a:off x="6096000" y="5162952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.action4();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8D60F-785E-4047-9BD8-A2062B337349}"/>
              </a:ext>
            </a:extLst>
          </p:cNvPr>
          <p:cNvSpPr txBox="1"/>
          <p:nvPr/>
        </p:nvSpPr>
        <p:spPr>
          <a:xfrm>
            <a:off x="6369290" y="6077008"/>
            <a:ext cx="5492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f4( </a:t>
            </a:r>
            <a:r>
              <a:rPr lang="fr-FR" sz="3200" b="1" dirty="0"/>
              <a:t>f2 ( f1() )</a:t>
            </a:r>
            <a:r>
              <a:rPr lang="fr-FR" sz="3200" dirty="0"/>
              <a:t> )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89CAA0C-F375-4CD0-A34F-DC2EEEA73673}"/>
              </a:ext>
            </a:extLst>
          </p:cNvPr>
          <p:cNvSpPr/>
          <p:nvPr/>
        </p:nvSpPr>
        <p:spPr>
          <a:xfrm rot="10800000">
            <a:off x="6530946" y="446922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17822B-FB84-45E6-8996-02F655E230C4}"/>
              </a:ext>
            </a:extLst>
          </p:cNvPr>
          <p:cNvSpPr/>
          <p:nvPr/>
        </p:nvSpPr>
        <p:spPr>
          <a:xfrm>
            <a:off x="7247994" y="3636456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67112-5432-4EA7-AAFC-17885C793041}"/>
              </a:ext>
            </a:extLst>
          </p:cNvPr>
          <p:cNvSpPr txBox="1"/>
          <p:nvPr/>
        </p:nvSpPr>
        <p:spPr>
          <a:xfrm>
            <a:off x="7240165" y="3673971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= rdd2.f4()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5CC1D4-3D35-4367-85FD-8A1859E3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592" y="4637146"/>
            <a:ext cx="1407205" cy="1453179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77804585-4520-4D50-AAB9-0C31DB0C4EFC}"/>
              </a:ext>
            </a:extLst>
          </p:cNvPr>
          <p:cNvSpPr/>
          <p:nvPr/>
        </p:nvSpPr>
        <p:spPr>
          <a:xfrm rot="16200000">
            <a:off x="4866469" y="5969988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A1FB690-53B3-40F2-84F7-3EBA9C1C091C}"/>
              </a:ext>
            </a:extLst>
          </p:cNvPr>
          <p:cNvSpPr/>
          <p:nvPr/>
        </p:nvSpPr>
        <p:spPr>
          <a:xfrm rot="16200000">
            <a:off x="10652590" y="5951375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C5FD725F-3069-42AA-8E86-85C3DAD6868A}"/>
              </a:ext>
            </a:extLst>
          </p:cNvPr>
          <p:cNvSpPr/>
          <p:nvPr/>
        </p:nvSpPr>
        <p:spPr>
          <a:xfrm rot="10800000">
            <a:off x="8297610" y="1348298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58E7-5A03-4BE5-99D9-9F21C3DFE6AF}"/>
              </a:ext>
            </a:extLst>
          </p:cNvPr>
          <p:cNvSpPr txBox="1"/>
          <p:nvPr/>
        </p:nvSpPr>
        <p:spPr>
          <a:xfrm>
            <a:off x="8666480" y="1774661"/>
            <a:ext cx="3118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Computed</a:t>
            </a:r>
            <a:r>
              <a:rPr lang="fr-FR" sz="3200" dirty="0"/>
              <a:t> TWICE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20DA378-B8B2-A243-F715-1CCE3A16EF0C}"/>
              </a:ext>
            </a:extLst>
          </p:cNvPr>
          <p:cNvSpPr/>
          <p:nvPr/>
        </p:nvSpPr>
        <p:spPr>
          <a:xfrm rot="10800000">
            <a:off x="2564916" y="443928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1F20781-9F98-662E-B8D9-081B1922B4B4}"/>
              </a:ext>
            </a:extLst>
          </p:cNvPr>
          <p:cNvSpPr/>
          <p:nvPr/>
        </p:nvSpPr>
        <p:spPr>
          <a:xfrm rot="13135717">
            <a:off x="3559302" y="2791022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3BC9B33-3C9F-6075-4383-94A29EEDC585}"/>
              </a:ext>
            </a:extLst>
          </p:cNvPr>
          <p:cNvSpPr/>
          <p:nvPr/>
        </p:nvSpPr>
        <p:spPr>
          <a:xfrm rot="7924998">
            <a:off x="5693251" y="2803827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ECE937E-E391-60DB-61E0-0C30FBE37216}"/>
              </a:ext>
            </a:extLst>
          </p:cNvPr>
          <p:cNvSpPr/>
          <p:nvPr/>
        </p:nvSpPr>
        <p:spPr>
          <a:xfrm rot="10800000">
            <a:off x="3736755" y="1628274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9463CC0-875B-81C9-6426-1BA68926C3A2}"/>
              </a:ext>
            </a:extLst>
          </p:cNvPr>
          <p:cNvSpPr/>
          <p:nvPr/>
        </p:nvSpPr>
        <p:spPr>
          <a:xfrm rot="10800000">
            <a:off x="5501224" y="1667191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4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1125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Spark Dataset   Lineage Evaluation, Caching &amp; Checkpoint</vt:lpstr>
      <vt:lpstr>Compose Datasets (or RDD) Transformations</vt:lpstr>
      <vt:lpstr>Code Declarations /  Expressions / DAG</vt:lpstr>
      <vt:lpstr>Intermediate (un-named) RDDs using Functionnal API</vt:lpstr>
      <vt:lpstr>Lazy Transformations … then Action</vt:lpstr>
      <vt:lpstr>Compute Backward the Dependency Lineage</vt:lpstr>
      <vt:lpstr>Every re-executions of RDD  =&gt; re-trigger Full Lineage Recomputation</vt:lpstr>
      <vt:lpstr>.cache()  to Avoid Recomputing</vt:lpstr>
      <vt:lpstr>RDD Shared &amp; Lazy … not necessarily "efficient"</vt:lpstr>
      <vt:lpstr>Cache common intermediate Result</vt:lpstr>
      <vt:lpstr>".cache()" synonym of  ".persist()" is special exception in Spark APIs</vt:lpstr>
      <vt:lpstr>PowerPoint Presentation</vt:lpstr>
      <vt:lpstr>Memory (and Disk) are very Limited  Executor Resources</vt:lpstr>
      <vt:lpstr>Do you need to ".unpersist()" ?  What if you don't ?</vt:lpstr>
      <vt:lpstr>When choosing explicitly ".unpersist()",  when to do it ?</vt:lpstr>
      <vt:lpstr>Difficulty Tracking  "hidden" Dependency References in Code</vt:lpstr>
      <vt:lpstr>Caching - Display Result in Spark UI</vt:lpstr>
      <vt:lpstr>Caching - Display Result in Spark UI</vt:lpstr>
      <vt:lpstr>Using .localCheckpoint()  instead of cache()</vt:lpstr>
      <vt:lpstr>Using .checkpoint()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7</cp:revision>
  <dcterms:created xsi:type="dcterms:W3CDTF">2024-12-14T17:05:23Z</dcterms:created>
  <dcterms:modified xsi:type="dcterms:W3CDTF">2025-01-07T23:12:16Z</dcterms:modified>
</cp:coreProperties>
</file>